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5" r:id="rId2"/>
    <p:sldId id="259" r:id="rId3"/>
    <p:sldId id="260" r:id="rId4"/>
    <p:sldId id="268" r:id="rId5"/>
    <p:sldId id="269" r:id="rId6"/>
    <p:sldId id="270" r:id="rId7"/>
    <p:sldId id="271" r:id="rId8"/>
    <p:sldId id="376" r:id="rId9"/>
    <p:sldId id="377" r:id="rId10"/>
    <p:sldId id="378" r:id="rId11"/>
    <p:sldId id="379" r:id="rId12"/>
    <p:sldId id="380" r:id="rId13"/>
    <p:sldId id="381" r:id="rId14"/>
    <p:sldId id="382" r:id="rId15"/>
    <p:sldId id="383" r:id="rId16"/>
    <p:sldId id="384" r:id="rId17"/>
    <p:sldId id="385" r:id="rId18"/>
    <p:sldId id="386" r:id="rId19"/>
    <p:sldId id="387" r:id="rId20"/>
    <p:sldId id="388" r:id="rId21"/>
    <p:sldId id="33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A83F30-EAF2-49A3-9A3C-818398E2EF2D}" v="107" dt="2022-03-07T20:35:58.0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8" y="-35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la Robertson" userId="ddb8bf61-85d3-4a89-a122-f2efea7bf3dc" providerId="ADAL" clId="{09A83F30-EAF2-49A3-9A3C-818398E2EF2D}"/>
    <pc:docChg chg="undo custSel addSld delSld modSld">
      <pc:chgData name="Jamela Robertson" userId="ddb8bf61-85d3-4a89-a122-f2efea7bf3dc" providerId="ADAL" clId="{09A83F30-EAF2-49A3-9A3C-818398E2EF2D}" dt="2022-03-07T20:37:14.474" v="8238" actId="2696"/>
      <pc:docMkLst>
        <pc:docMk/>
      </pc:docMkLst>
      <pc:sldChg chg="modSp mod">
        <pc:chgData name="Jamela Robertson" userId="ddb8bf61-85d3-4a89-a122-f2efea7bf3dc" providerId="ADAL" clId="{09A83F30-EAF2-49A3-9A3C-818398E2EF2D}" dt="2022-03-06T16:48:42.230" v="2694" actId="255"/>
        <pc:sldMkLst>
          <pc:docMk/>
          <pc:sldMk cId="2081757401" sldId="260"/>
        </pc:sldMkLst>
        <pc:spChg chg="mod">
          <ac:chgData name="Jamela Robertson" userId="ddb8bf61-85d3-4a89-a122-f2efea7bf3dc" providerId="ADAL" clId="{09A83F30-EAF2-49A3-9A3C-818398E2EF2D}" dt="2022-03-06T16:48:42.230" v="2694" actId="255"/>
          <ac:spMkLst>
            <pc:docMk/>
            <pc:sldMk cId="2081757401" sldId="260"/>
            <ac:spMk id="3" creationId="{00000000-0000-0000-0000-000000000000}"/>
          </ac:spMkLst>
        </pc:spChg>
      </pc:sldChg>
      <pc:sldChg chg="addSp modSp mod">
        <pc:chgData name="Jamela Robertson" userId="ddb8bf61-85d3-4a89-a122-f2efea7bf3dc" providerId="ADAL" clId="{09A83F30-EAF2-49A3-9A3C-818398E2EF2D}" dt="2022-03-07T16:24:59.533" v="5594" actId="948"/>
        <pc:sldMkLst>
          <pc:docMk/>
          <pc:sldMk cId="1753556481" sldId="271"/>
        </pc:sldMkLst>
        <pc:spChg chg="mod">
          <ac:chgData name="Jamela Robertson" userId="ddb8bf61-85d3-4a89-a122-f2efea7bf3dc" providerId="ADAL" clId="{09A83F30-EAF2-49A3-9A3C-818398E2EF2D}" dt="2022-03-07T16:24:59.533" v="5594" actId="948"/>
          <ac:spMkLst>
            <pc:docMk/>
            <pc:sldMk cId="1753556481" sldId="271"/>
            <ac:spMk id="3" creationId="{00000000-0000-0000-0000-000000000000}"/>
          </ac:spMkLst>
        </pc:spChg>
        <pc:spChg chg="add mod">
          <ac:chgData name="Jamela Robertson" userId="ddb8bf61-85d3-4a89-a122-f2efea7bf3dc" providerId="ADAL" clId="{09A83F30-EAF2-49A3-9A3C-818398E2EF2D}" dt="2022-03-06T16:50:55.329" v="2710" actId="767"/>
          <ac:spMkLst>
            <pc:docMk/>
            <pc:sldMk cId="1753556481" sldId="271"/>
            <ac:spMk id="5" creationId="{30BD059B-0B21-4BA7-977C-9E63E2F455D7}"/>
          </ac:spMkLst>
        </pc:spChg>
        <pc:spChg chg="add mod">
          <ac:chgData name="Jamela Robertson" userId="ddb8bf61-85d3-4a89-a122-f2efea7bf3dc" providerId="ADAL" clId="{09A83F30-EAF2-49A3-9A3C-818398E2EF2D}" dt="2022-03-06T16:52:34.380" v="2724" actId="12"/>
          <ac:spMkLst>
            <pc:docMk/>
            <pc:sldMk cId="1753556481" sldId="271"/>
            <ac:spMk id="6" creationId="{E9C98EAF-DD9E-45D1-8623-5DFDF1FBF8F8}"/>
          </ac:spMkLst>
        </pc:spChg>
      </pc:sldChg>
      <pc:sldChg chg="modSp del mod">
        <pc:chgData name="Jamela Robertson" userId="ddb8bf61-85d3-4a89-a122-f2efea7bf3dc" providerId="ADAL" clId="{09A83F30-EAF2-49A3-9A3C-818398E2EF2D}" dt="2022-03-06T16:53:13.687" v="2725" actId="2696"/>
        <pc:sldMkLst>
          <pc:docMk/>
          <pc:sldMk cId="3967124607" sldId="272"/>
        </pc:sldMkLst>
        <pc:spChg chg="mod">
          <ac:chgData name="Jamela Robertson" userId="ddb8bf61-85d3-4a89-a122-f2efea7bf3dc" providerId="ADAL" clId="{09A83F30-EAF2-49A3-9A3C-818398E2EF2D}" dt="2022-03-06T16:49:08.262" v="2696" actId="21"/>
          <ac:spMkLst>
            <pc:docMk/>
            <pc:sldMk cId="3967124607" sldId="272"/>
            <ac:spMk id="3" creationId="{00000000-0000-0000-0000-000000000000}"/>
          </ac:spMkLst>
        </pc:spChg>
      </pc:sldChg>
      <pc:sldChg chg="del">
        <pc:chgData name="Jamela Robertson" userId="ddb8bf61-85d3-4a89-a122-f2efea7bf3dc" providerId="ADAL" clId="{09A83F30-EAF2-49A3-9A3C-818398E2EF2D}" dt="2022-03-07T20:37:14.474" v="8238" actId="2696"/>
        <pc:sldMkLst>
          <pc:docMk/>
          <pc:sldMk cId="4073526597" sldId="296"/>
        </pc:sldMkLst>
      </pc:sldChg>
      <pc:sldChg chg="del">
        <pc:chgData name="Jamela Robertson" userId="ddb8bf61-85d3-4a89-a122-f2efea7bf3dc" providerId="ADAL" clId="{09A83F30-EAF2-49A3-9A3C-818398E2EF2D}" dt="2022-03-07T20:37:14.474" v="8238" actId="2696"/>
        <pc:sldMkLst>
          <pc:docMk/>
          <pc:sldMk cId="1055480464" sldId="297"/>
        </pc:sldMkLst>
      </pc:sldChg>
      <pc:sldChg chg="del">
        <pc:chgData name="Jamela Robertson" userId="ddb8bf61-85d3-4a89-a122-f2efea7bf3dc" providerId="ADAL" clId="{09A83F30-EAF2-49A3-9A3C-818398E2EF2D}" dt="2022-03-07T20:37:14.474" v="8238" actId="2696"/>
        <pc:sldMkLst>
          <pc:docMk/>
          <pc:sldMk cId="2009991768" sldId="298"/>
        </pc:sldMkLst>
      </pc:sldChg>
      <pc:sldChg chg="del">
        <pc:chgData name="Jamela Robertson" userId="ddb8bf61-85d3-4a89-a122-f2efea7bf3dc" providerId="ADAL" clId="{09A83F30-EAF2-49A3-9A3C-818398E2EF2D}" dt="2022-03-07T20:37:14.474" v="8238" actId="2696"/>
        <pc:sldMkLst>
          <pc:docMk/>
          <pc:sldMk cId="3210865664" sldId="299"/>
        </pc:sldMkLst>
      </pc:sldChg>
      <pc:sldChg chg="del">
        <pc:chgData name="Jamela Robertson" userId="ddb8bf61-85d3-4a89-a122-f2efea7bf3dc" providerId="ADAL" clId="{09A83F30-EAF2-49A3-9A3C-818398E2EF2D}" dt="2022-03-07T20:37:14.474" v="8238" actId="2696"/>
        <pc:sldMkLst>
          <pc:docMk/>
          <pc:sldMk cId="21640902" sldId="300"/>
        </pc:sldMkLst>
      </pc:sldChg>
      <pc:sldChg chg="del">
        <pc:chgData name="Jamela Robertson" userId="ddb8bf61-85d3-4a89-a122-f2efea7bf3dc" providerId="ADAL" clId="{09A83F30-EAF2-49A3-9A3C-818398E2EF2D}" dt="2022-03-07T20:37:14.474" v="8238" actId="2696"/>
        <pc:sldMkLst>
          <pc:docMk/>
          <pc:sldMk cId="3759248809" sldId="301"/>
        </pc:sldMkLst>
      </pc:sldChg>
      <pc:sldChg chg="del">
        <pc:chgData name="Jamela Robertson" userId="ddb8bf61-85d3-4a89-a122-f2efea7bf3dc" providerId="ADAL" clId="{09A83F30-EAF2-49A3-9A3C-818398E2EF2D}" dt="2022-03-07T20:37:14.474" v="8238" actId="2696"/>
        <pc:sldMkLst>
          <pc:docMk/>
          <pc:sldMk cId="5672576" sldId="302"/>
        </pc:sldMkLst>
      </pc:sldChg>
      <pc:sldChg chg="del">
        <pc:chgData name="Jamela Robertson" userId="ddb8bf61-85d3-4a89-a122-f2efea7bf3dc" providerId="ADAL" clId="{09A83F30-EAF2-49A3-9A3C-818398E2EF2D}" dt="2022-03-07T20:37:14.474" v="8238" actId="2696"/>
        <pc:sldMkLst>
          <pc:docMk/>
          <pc:sldMk cId="138218462" sldId="303"/>
        </pc:sldMkLst>
      </pc:sldChg>
      <pc:sldChg chg="del">
        <pc:chgData name="Jamela Robertson" userId="ddb8bf61-85d3-4a89-a122-f2efea7bf3dc" providerId="ADAL" clId="{09A83F30-EAF2-49A3-9A3C-818398E2EF2D}" dt="2022-03-07T20:37:14.474" v="8238" actId="2696"/>
        <pc:sldMkLst>
          <pc:docMk/>
          <pc:sldMk cId="992919251" sldId="304"/>
        </pc:sldMkLst>
      </pc:sldChg>
      <pc:sldChg chg="del">
        <pc:chgData name="Jamela Robertson" userId="ddb8bf61-85d3-4a89-a122-f2efea7bf3dc" providerId="ADAL" clId="{09A83F30-EAF2-49A3-9A3C-818398E2EF2D}" dt="2022-03-07T20:37:14.474" v="8238" actId="2696"/>
        <pc:sldMkLst>
          <pc:docMk/>
          <pc:sldMk cId="3253741992" sldId="305"/>
        </pc:sldMkLst>
      </pc:sldChg>
      <pc:sldChg chg="del">
        <pc:chgData name="Jamela Robertson" userId="ddb8bf61-85d3-4a89-a122-f2efea7bf3dc" providerId="ADAL" clId="{09A83F30-EAF2-49A3-9A3C-818398E2EF2D}" dt="2022-03-07T20:37:14.474" v="8238" actId="2696"/>
        <pc:sldMkLst>
          <pc:docMk/>
          <pc:sldMk cId="1810024317" sldId="306"/>
        </pc:sldMkLst>
      </pc:sldChg>
      <pc:sldChg chg="del">
        <pc:chgData name="Jamela Robertson" userId="ddb8bf61-85d3-4a89-a122-f2efea7bf3dc" providerId="ADAL" clId="{09A83F30-EAF2-49A3-9A3C-818398E2EF2D}" dt="2022-03-07T20:37:14.474" v="8238" actId="2696"/>
        <pc:sldMkLst>
          <pc:docMk/>
          <pc:sldMk cId="1779911355" sldId="307"/>
        </pc:sldMkLst>
      </pc:sldChg>
      <pc:sldChg chg="del">
        <pc:chgData name="Jamela Robertson" userId="ddb8bf61-85d3-4a89-a122-f2efea7bf3dc" providerId="ADAL" clId="{09A83F30-EAF2-49A3-9A3C-818398E2EF2D}" dt="2022-03-07T20:37:14.474" v="8238" actId="2696"/>
        <pc:sldMkLst>
          <pc:docMk/>
          <pc:sldMk cId="731978819" sldId="308"/>
        </pc:sldMkLst>
      </pc:sldChg>
      <pc:sldChg chg="del">
        <pc:chgData name="Jamela Robertson" userId="ddb8bf61-85d3-4a89-a122-f2efea7bf3dc" providerId="ADAL" clId="{09A83F30-EAF2-49A3-9A3C-818398E2EF2D}" dt="2022-03-07T20:37:14.474" v="8238" actId="2696"/>
        <pc:sldMkLst>
          <pc:docMk/>
          <pc:sldMk cId="1392442608" sldId="309"/>
        </pc:sldMkLst>
      </pc:sldChg>
      <pc:sldChg chg="del">
        <pc:chgData name="Jamela Robertson" userId="ddb8bf61-85d3-4a89-a122-f2efea7bf3dc" providerId="ADAL" clId="{09A83F30-EAF2-49A3-9A3C-818398E2EF2D}" dt="2022-03-07T20:37:14.474" v="8238" actId="2696"/>
        <pc:sldMkLst>
          <pc:docMk/>
          <pc:sldMk cId="2549631459" sldId="310"/>
        </pc:sldMkLst>
      </pc:sldChg>
      <pc:sldChg chg="del">
        <pc:chgData name="Jamela Robertson" userId="ddb8bf61-85d3-4a89-a122-f2efea7bf3dc" providerId="ADAL" clId="{09A83F30-EAF2-49A3-9A3C-818398E2EF2D}" dt="2022-03-07T20:37:14.474" v="8238" actId="2696"/>
        <pc:sldMkLst>
          <pc:docMk/>
          <pc:sldMk cId="2775393716" sldId="311"/>
        </pc:sldMkLst>
      </pc:sldChg>
      <pc:sldChg chg="del">
        <pc:chgData name="Jamela Robertson" userId="ddb8bf61-85d3-4a89-a122-f2efea7bf3dc" providerId="ADAL" clId="{09A83F30-EAF2-49A3-9A3C-818398E2EF2D}" dt="2022-03-07T20:37:14.474" v="8238" actId="2696"/>
        <pc:sldMkLst>
          <pc:docMk/>
          <pc:sldMk cId="2105445682" sldId="312"/>
        </pc:sldMkLst>
      </pc:sldChg>
      <pc:sldChg chg="del">
        <pc:chgData name="Jamela Robertson" userId="ddb8bf61-85d3-4a89-a122-f2efea7bf3dc" providerId="ADAL" clId="{09A83F30-EAF2-49A3-9A3C-818398E2EF2D}" dt="2022-03-07T20:37:14.474" v="8238" actId="2696"/>
        <pc:sldMkLst>
          <pc:docMk/>
          <pc:sldMk cId="713544315" sldId="313"/>
        </pc:sldMkLst>
      </pc:sldChg>
      <pc:sldChg chg="del">
        <pc:chgData name="Jamela Robertson" userId="ddb8bf61-85d3-4a89-a122-f2efea7bf3dc" providerId="ADAL" clId="{09A83F30-EAF2-49A3-9A3C-818398E2EF2D}" dt="2022-03-07T20:37:14.474" v="8238" actId="2696"/>
        <pc:sldMkLst>
          <pc:docMk/>
          <pc:sldMk cId="2817961061" sldId="314"/>
        </pc:sldMkLst>
      </pc:sldChg>
      <pc:sldChg chg="del">
        <pc:chgData name="Jamela Robertson" userId="ddb8bf61-85d3-4a89-a122-f2efea7bf3dc" providerId="ADAL" clId="{09A83F30-EAF2-49A3-9A3C-818398E2EF2D}" dt="2022-03-07T20:37:14.474" v="8238" actId="2696"/>
        <pc:sldMkLst>
          <pc:docMk/>
          <pc:sldMk cId="1618198964" sldId="315"/>
        </pc:sldMkLst>
      </pc:sldChg>
      <pc:sldChg chg="del">
        <pc:chgData name="Jamela Robertson" userId="ddb8bf61-85d3-4a89-a122-f2efea7bf3dc" providerId="ADAL" clId="{09A83F30-EAF2-49A3-9A3C-818398E2EF2D}" dt="2022-03-07T20:37:14.474" v="8238" actId="2696"/>
        <pc:sldMkLst>
          <pc:docMk/>
          <pc:sldMk cId="4133062907" sldId="316"/>
        </pc:sldMkLst>
      </pc:sldChg>
      <pc:sldChg chg="del">
        <pc:chgData name="Jamela Robertson" userId="ddb8bf61-85d3-4a89-a122-f2efea7bf3dc" providerId="ADAL" clId="{09A83F30-EAF2-49A3-9A3C-818398E2EF2D}" dt="2022-03-07T20:37:14.474" v="8238" actId="2696"/>
        <pc:sldMkLst>
          <pc:docMk/>
          <pc:sldMk cId="4075565290" sldId="317"/>
        </pc:sldMkLst>
      </pc:sldChg>
      <pc:sldChg chg="del">
        <pc:chgData name="Jamela Robertson" userId="ddb8bf61-85d3-4a89-a122-f2efea7bf3dc" providerId="ADAL" clId="{09A83F30-EAF2-49A3-9A3C-818398E2EF2D}" dt="2022-03-07T20:37:14.474" v="8238" actId="2696"/>
        <pc:sldMkLst>
          <pc:docMk/>
          <pc:sldMk cId="2072108161" sldId="318"/>
        </pc:sldMkLst>
      </pc:sldChg>
      <pc:sldChg chg="del">
        <pc:chgData name="Jamela Robertson" userId="ddb8bf61-85d3-4a89-a122-f2efea7bf3dc" providerId="ADAL" clId="{09A83F30-EAF2-49A3-9A3C-818398E2EF2D}" dt="2022-03-07T20:37:14.474" v="8238" actId="2696"/>
        <pc:sldMkLst>
          <pc:docMk/>
          <pc:sldMk cId="3286548086" sldId="319"/>
        </pc:sldMkLst>
      </pc:sldChg>
      <pc:sldChg chg="del">
        <pc:chgData name="Jamela Robertson" userId="ddb8bf61-85d3-4a89-a122-f2efea7bf3dc" providerId="ADAL" clId="{09A83F30-EAF2-49A3-9A3C-818398E2EF2D}" dt="2022-03-07T20:37:14.474" v="8238" actId="2696"/>
        <pc:sldMkLst>
          <pc:docMk/>
          <pc:sldMk cId="1048990628" sldId="320"/>
        </pc:sldMkLst>
      </pc:sldChg>
      <pc:sldChg chg="del">
        <pc:chgData name="Jamela Robertson" userId="ddb8bf61-85d3-4a89-a122-f2efea7bf3dc" providerId="ADAL" clId="{09A83F30-EAF2-49A3-9A3C-818398E2EF2D}" dt="2022-03-07T20:37:14.474" v="8238" actId="2696"/>
        <pc:sldMkLst>
          <pc:docMk/>
          <pc:sldMk cId="1904719622" sldId="321"/>
        </pc:sldMkLst>
      </pc:sldChg>
      <pc:sldChg chg="del">
        <pc:chgData name="Jamela Robertson" userId="ddb8bf61-85d3-4a89-a122-f2efea7bf3dc" providerId="ADAL" clId="{09A83F30-EAF2-49A3-9A3C-818398E2EF2D}" dt="2022-03-07T20:37:14.474" v="8238" actId="2696"/>
        <pc:sldMkLst>
          <pc:docMk/>
          <pc:sldMk cId="503884607" sldId="322"/>
        </pc:sldMkLst>
      </pc:sldChg>
      <pc:sldChg chg="del">
        <pc:chgData name="Jamela Robertson" userId="ddb8bf61-85d3-4a89-a122-f2efea7bf3dc" providerId="ADAL" clId="{09A83F30-EAF2-49A3-9A3C-818398E2EF2D}" dt="2022-03-07T20:37:14.474" v="8238" actId="2696"/>
        <pc:sldMkLst>
          <pc:docMk/>
          <pc:sldMk cId="2852400566" sldId="323"/>
        </pc:sldMkLst>
      </pc:sldChg>
      <pc:sldChg chg="del">
        <pc:chgData name="Jamela Robertson" userId="ddb8bf61-85d3-4a89-a122-f2efea7bf3dc" providerId="ADAL" clId="{09A83F30-EAF2-49A3-9A3C-818398E2EF2D}" dt="2022-03-07T20:37:14.474" v="8238" actId="2696"/>
        <pc:sldMkLst>
          <pc:docMk/>
          <pc:sldMk cId="760495007" sldId="324"/>
        </pc:sldMkLst>
      </pc:sldChg>
      <pc:sldChg chg="del">
        <pc:chgData name="Jamela Robertson" userId="ddb8bf61-85d3-4a89-a122-f2efea7bf3dc" providerId="ADAL" clId="{09A83F30-EAF2-49A3-9A3C-818398E2EF2D}" dt="2022-03-07T20:37:14.474" v="8238" actId="2696"/>
        <pc:sldMkLst>
          <pc:docMk/>
          <pc:sldMk cId="2217660467" sldId="325"/>
        </pc:sldMkLst>
      </pc:sldChg>
      <pc:sldChg chg="del">
        <pc:chgData name="Jamela Robertson" userId="ddb8bf61-85d3-4a89-a122-f2efea7bf3dc" providerId="ADAL" clId="{09A83F30-EAF2-49A3-9A3C-818398E2EF2D}" dt="2022-03-07T20:37:14.474" v="8238" actId="2696"/>
        <pc:sldMkLst>
          <pc:docMk/>
          <pc:sldMk cId="2682186215" sldId="326"/>
        </pc:sldMkLst>
      </pc:sldChg>
      <pc:sldChg chg="del">
        <pc:chgData name="Jamela Robertson" userId="ddb8bf61-85d3-4a89-a122-f2efea7bf3dc" providerId="ADAL" clId="{09A83F30-EAF2-49A3-9A3C-818398E2EF2D}" dt="2022-03-07T20:37:14.474" v="8238" actId="2696"/>
        <pc:sldMkLst>
          <pc:docMk/>
          <pc:sldMk cId="3890134314" sldId="327"/>
        </pc:sldMkLst>
      </pc:sldChg>
      <pc:sldChg chg="del">
        <pc:chgData name="Jamela Robertson" userId="ddb8bf61-85d3-4a89-a122-f2efea7bf3dc" providerId="ADAL" clId="{09A83F30-EAF2-49A3-9A3C-818398E2EF2D}" dt="2022-03-07T20:37:14.474" v="8238" actId="2696"/>
        <pc:sldMkLst>
          <pc:docMk/>
          <pc:sldMk cId="1262052137" sldId="328"/>
        </pc:sldMkLst>
      </pc:sldChg>
      <pc:sldChg chg="del">
        <pc:chgData name="Jamela Robertson" userId="ddb8bf61-85d3-4a89-a122-f2efea7bf3dc" providerId="ADAL" clId="{09A83F30-EAF2-49A3-9A3C-818398E2EF2D}" dt="2022-03-07T20:37:14.474" v="8238" actId="2696"/>
        <pc:sldMkLst>
          <pc:docMk/>
          <pc:sldMk cId="485487915" sldId="329"/>
        </pc:sldMkLst>
      </pc:sldChg>
      <pc:sldChg chg="del">
        <pc:chgData name="Jamela Robertson" userId="ddb8bf61-85d3-4a89-a122-f2efea7bf3dc" providerId="ADAL" clId="{09A83F30-EAF2-49A3-9A3C-818398E2EF2D}" dt="2022-03-07T20:37:14.474" v="8238" actId="2696"/>
        <pc:sldMkLst>
          <pc:docMk/>
          <pc:sldMk cId="3368178135" sldId="330"/>
        </pc:sldMkLst>
      </pc:sldChg>
      <pc:sldChg chg="del">
        <pc:chgData name="Jamela Robertson" userId="ddb8bf61-85d3-4a89-a122-f2efea7bf3dc" providerId="ADAL" clId="{09A83F30-EAF2-49A3-9A3C-818398E2EF2D}" dt="2022-03-07T20:37:14.474" v="8238" actId="2696"/>
        <pc:sldMkLst>
          <pc:docMk/>
          <pc:sldMk cId="973086346" sldId="331"/>
        </pc:sldMkLst>
      </pc:sldChg>
      <pc:sldChg chg="del">
        <pc:chgData name="Jamela Robertson" userId="ddb8bf61-85d3-4a89-a122-f2efea7bf3dc" providerId="ADAL" clId="{09A83F30-EAF2-49A3-9A3C-818398E2EF2D}" dt="2022-03-07T20:37:14.474" v="8238" actId="2696"/>
        <pc:sldMkLst>
          <pc:docMk/>
          <pc:sldMk cId="3571423136" sldId="332"/>
        </pc:sldMkLst>
      </pc:sldChg>
      <pc:sldChg chg="del">
        <pc:chgData name="Jamela Robertson" userId="ddb8bf61-85d3-4a89-a122-f2efea7bf3dc" providerId="ADAL" clId="{09A83F30-EAF2-49A3-9A3C-818398E2EF2D}" dt="2022-03-07T20:37:14.474" v="8238" actId="2696"/>
        <pc:sldMkLst>
          <pc:docMk/>
          <pc:sldMk cId="1940984163" sldId="333"/>
        </pc:sldMkLst>
      </pc:sldChg>
      <pc:sldChg chg="del">
        <pc:chgData name="Jamela Robertson" userId="ddb8bf61-85d3-4a89-a122-f2efea7bf3dc" providerId="ADAL" clId="{09A83F30-EAF2-49A3-9A3C-818398E2EF2D}" dt="2022-03-07T20:37:14.474" v="8238" actId="2696"/>
        <pc:sldMkLst>
          <pc:docMk/>
          <pc:sldMk cId="2541684380" sldId="334"/>
        </pc:sldMkLst>
      </pc:sldChg>
      <pc:sldChg chg="del">
        <pc:chgData name="Jamela Robertson" userId="ddb8bf61-85d3-4a89-a122-f2efea7bf3dc" providerId="ADAL" clId="{09A83F30-EAF2-49A3-9A3C-818398E2EF2D}" dt="2022-03-07T20:37:14.474" v="8238" actId="2696"/>
        <pc:sldMkLst>
          <pc:docMk/>
          <pc:sldMk cId="1192719269" sldId="336"/>
        </pc:sldMkLst>
      </pc:sldChg>
      <pc:sldChg chg="del">
        <pc:chgData name="Jamela Robertson" userId="ddb8bf61-85d3-4a89-a122-f2efea7bf3dc" providerId="ADAL" clId="{09A83F30-EAF2-49A3-9A3C-818398E2EF2D}" dt="2022-03-07T20:37:14.474" v="8238" actId="2696"/>
        <pc:sldMkLst>
          <pc:docMk/>
          <pc:sldMk cId="4029520162" sldId="337"/>
        </pc:sldMkLst>
      </pc:sldChg>
      <pc:sldChg chg="del">
        <pc:chgData name="Jamela Robertson" userId="ddb8bf61-85d3-4a89-a122-f2efea7bf3dc" providerId="ADAL" clId="{09A83F30-EAF2-49A3-9A3C-818398E2EF2D}" dt="2022-03-07T20:37:14.474" v="8238" actId="2696"/>
        <pc:sldMkLst>
          <pc:docMk/>
          <pc:sldMk cId="3142636617" sldId="338"/>
        </pc:sldMkLst>
      </pc:sldChg>
      <pc:sldChg chg="del">
        <pc:chgData name="Jamela Robertson" userId="ddb8bf61-85d3-4a89-a122-f2efea7bf3dc" providerId="ADAL" clId="{09A83F30-EAF2-49A3-9A3C-818398E2EF2D}" dt="2022-03-07T20:37:14.474" v="8238" actId="2696"/>
        <pc:sldMkLst>
          <pc:docMk/>
          <pc:sldMk cId="3713513274" sldId="339"/>
        </pc:sldMkLst>
      </pc:sldChg>
      <pc:sldChg chg="del">
        <pc:chgData name="Jamela Robertson" userId="ddb8bf61-85d3-4a89-a122-f2efea7bf3dc" providerId="ADAL" clId="{09A83F30-EAF2-49A3-9A3C-818398E2EF2D}" dt="2022-03-07T20:37:14.474" v="8238" actId="2696"/>
        <pc:sldMkLst>
          <pc:docMk/>
          <pc:sldMk cId="1379703566" sldId="340"/>
        </pc:sldMkLst>
      </pc:sldChg>
      <pc:sldChg chg="del">
        <pc:chgData name="Jamela Robertson" userId="ddb8bf61-85d3-4a89-a122-f2efea7bf3dc" providerId="ADAL" clId="{09A83F30-EAF2-49A3-9A3C-818398E2EF2D}" dt="2022-03-07T20:37:14.474" v="8238" actId="2696"/>
        <pc:sldMkLst>
          <pc:docMk/>
          <pc:sldMk cId="2185021374" sldId="341"/>
        </pc:sldMkLst>
      </pc:sldChg>
      <pc:sldChg chg="del">
        <pc:chgData name="Jamela Robertson" userId="ddb8bf61-85d3-4a89-a122-f2efea7bf3dc" providerId="ADAL" clId="{09A83F30-EAF2-49A3-9A3C-818398E2EF2D}" dt="2022-03-07T20:37:14.474" v="8238" actId="2696"/>
        <pc:sldMkLst>
          <pc:docMk/>
          <pc:sldMk cId="581073171" sldId="342"/>
        </pc:sldMkLst>
      </pc:sldChg>
      <pc:sldChg chg="del">
        <pc:chgData name="Jamela Robertson" userId="ddb8bf61-85d3-4a89-a122-f2efea7bf3dc" providerId="ADAL" clId="{09A83F30-EAF2-49A3-9A3C-818398E2EF2D}" dt="2022-03-07T20:37:14.474" v="8238" actId="2696"/>
        <pc:sldMkLst>
          <pc:docMk/>
          <pc:sldMk cId="2864647936" sldId="343"/>
        </pc:sldMkLst>
      </pc:sldChg>
      <pc:sldChg chg="del">
        <pc:chgData name="Jamela Robertson" userId="ddb8bf61-85d3-4a89-a122-f2efea7bf3dc" providerId="ADAL" clId="{09A83F30-EAF2-49A3-9A3C-818398E2EF2D}" dt="2022-03-07T20:37:14.474" v="8238" actId="2696"/>
        <pc:sldMkLst>
          <pc:docMk/>
          <pc:sldMk cId="1369354837" sldId="344"/>
        </pc:sldMkLst>
      </pc:sldChg>
      <pc:sldChg chg="del">
        <pc:chgData name="Jamela Robertson" userId="ddb8bf61-85d3-4a89-a122-f2efea7bf3dc" providerId="ADAL" clId="{09A83F30-EAF2-49A3-9A3C-818398E2EF2D}" dt="2022-03-07T20:37:14.474" v="8238" actId="2696"/>
        <pc:sldMkLst>
          <pc:docMk/>
          <pc:sldMk cId="3748186324" sldId="345"/>
        </pc:sldMkLst>
      </pc:sldChg>
      <pc:sldChg chg="del">
        <pc:chgData name="Jamela Robertson" userId="ddb8bf61-85d3-4a89-a122-f2efea7bf3dc" providerId="ADAL" clId="{09A83F30-EAF2-49A3-9A3C-818398E2EF2D}" dt="2022-03-07T20:37:14.474" v="8238" actId="2696"/>
        <pc:sldMkLst>
          <pc:docMk/>
          <pc:sldMk cId="3008547077" sldId="346"/>
        </pc:sldMkLst>
      </pc:sldChg>
      <pc:sldChg chg="del">
        <pc:chgData name="Jamela Robertson" userId="ddb8bf61-85d3-4a89-a122-f2efea7bf3dc" providerId="ADAL" clId="{09A83F30-EAF2-49A3-9A3C-818398E2EF2D}" dt="2022-03-07T20:37:14.474" v="8238" actId="2696"/>
        <pc:sldMkLst>
          <pc:docMk/>
          <pc:sldMk cId="1278703577" sldId="347"/>
        </pc:sldMkLst>
      </pc:sldChg>
      <pc:sldChg chg="del">
        <pc:chgData name="Jamela Robertson" userId="ddb8bf61-85d3-4a89-a122-f2efea7bf3dc" providerId="ADAL" clId="{09A83F30-EAF2-49A3-9A3C-818398E2EF2D}" dt="2022-03-07T20:37:14.474" v="8238" actId="2696"/>
        <pc:sldMkLst>
          <pc:docMk/>
          <pc:sldMk cId="831327407" sldId="348"/>
        </pc:sldMkLst>
      </pc:sldChg>
      <pc:sldChg chg="del">
        <pc:chgData name="Jamela Robertson" userId="ddb8bf61-85d3-4a89-a122-f2efea7bf3dc" providerId="ADAL" clId="{09A83F30-EAF2-49A3-9A3C-818398E2EF2D}" dt="2022-03-07T20:37:14.474" v="8238" actId="2696"/>
        <pc:sldMkLst>
          <pc:docMk/>
          <pc:sldMk cId="3790290633" sldId="349"/>
        </pc:sldMkLst>
      </pc:sldChg>
      <pc:sldChg chg="del">
        <pc:chgData name="Jamela Robertson" userId="ddb8bf61-85d3-4a89-a122-f2efea7bf3dc" providerId="ADAL" clId="{09A83F30-EAF2-49A3-9A3C-818398E2EF2D}" dt="2022-03-07T20:37:14.474" v="8238" actId="2696"/>
        <pc:sldMkLst>
          <pc:docMk/>
          <pc:sldMk cId="1921457939" sldId="350"/>
        </pc:sldMkLst>
      </pc:sldChg>
      <pc:sldChg chg="del">
        <pc:chgData name="Jamela Robertson" userId="ddb8bf61-85d3-4a89-a122-f2efea7bf3dc" providerId="ADAL" clId="{09A83F30-EAF2-49A3-9A3C-818398E2EF2D}" dt="2022-03-07T20:37:14.474" v="8238" actId="2696"/>
        <pc:sldMkLst>
          <pc:docMk/>
          <pc:sldMk cId="775649154" sldId="351"/>
        </pc:sldMkLst>
      </pc:sldChg>
      <pc:sldChg chg="del">
        <pc:chgData name="Jamela Robertson" userId="ddb8bf61-85d3-4a89-a122-f2efea7bf3dc" providerId="ADAL" clId="{09A83F30-EAF2-49A3-9A3C-818398E2EF2D}" dt="2022-03-07T20:37:14.474" v="8238" actId="2696"/>
        <pc:sldMkLst>
          <pc:docMk/>
          <pc:sldMk cId="987293744" sldId="352"/>
        </pc:sldMkLst>
      </pc:sldChg>
      <pc:sldChg chg="del">
        <pc:chgData name="Jamela Robertson" userId="ddb8bf61-85d3-4a89-a122-f2efea7bf3dc" providerId="ADAL" clId="{09A83F30-EAF2-49A3-9A3C-818398E2EF2D}" dt="2022-03-07T20:37:14.474" v="8238" actId="2696"/>
        <pc:sldMkLst>
          <pc:docMk/>
          <pc:sldMk cId="744124272" sldId="353"/>
        </pc:sldMkLst>
      </pc:sldChg>
      <pc:sldChg chg="del">
        <pc:chgData name="Jamela Robertson" userId="ddb8bf61-85d3-4a89-a122-f2efea7bf3dc" providerId="ADAL" clId="{09A83F30-EAF2-49A3-9A3C-818398E2EF2D}" dt="2022-03-07T20:37:14.474" v="8238" actId="2696"/>
        <pc:sldMkLst>
          <pc:docMk/>
          <pc:sldMk cId="1509350876" sldId="354"/>
        </pc:sldMkLst>
      </pc:sldChg>
      <pc:sldChg chg="del">
        <pc:chgData name="Jamela Robertson" userId="ddb8bf61-85d3-4a89-a122-f2efea7bf3dc" providerId="ADAL" clId="{09A83F30-EAF2-49A3-9A3C-818398E2EF2D}" dt="2022-03-07T20:37:14.474" v="8238" actId="2696"/>
        <pc:sldMkLst>
          <pc:docMk/>
          <pc:sldMk cId="64465746" sldId="355"/>
        </pc:sldMkLst>
      </pc:sldChg>
      <pc:sldChg chg="del">
        <pc:chgData name="Jamela Robertson" userId="ddb8bf61-85d3-4a89-a122-f2efea7bf3dc" providerId="ADAL" clId="{09A83F30-EAF2-49A3-9A3C-818398E2EF2D}" dt="2022-03-07T20:37:14.474" v="8238" actId="2696"/>
        <pc:sldMkLst>
          <pc:docMk/>
          <pc:sldMk cId="3791404849" sldId="356"/>
        </pc:sldMkLst>
      </pc:sldChg>
      <pc:sldChg chg="del">
        <pc:chgData name="Jamela Robertson" userId="ddb8bf61-85d3-4a89-a122-f2efea7bf3dc" providerId="ADAL" clId="{09A83F30-EAF2-49A3-9A3C-818398E2EF2D}" dt="2022-03-07T20:37:14.474" v="8238" actId="2696"/>
        <pc:sldMkLst>
          <pc:docMk/>
          <pc:sldMk cId="2017413294" sldId="357"/>
        </pc:sldMkLst>
      </pc:sldChg>
      <pc:sldChg chg="del">
        <pc:chgData name="Jamela Robertson" userId="ddb8bf61-85d3-4a89-a122-f2efea7bf3dc" providerId="ADAL" clId="{09A83F30-EAF2-49A3-9A3C-818398E2EF2D}" dt="2022-03-07T20:37:14.474" v="8238" actId="2696"/>
        <pc:sldMkLst>
          <pc:docMk/>
          <pc:sldMk cId="716027918" sldId="358"/>
        </pc:sldMkLst>
      </pc:sldChg>
      <pc:sldChg chg="del">
        <pc:chgData name="Jamela Robertson" userId="ddb8bf61-85d3-4a89-a122-f2efea7bf3dc" providerId="ADAL" clId="{09A83F30-EAF2-49A3-9A3C-818398E2EF2D}" dt="2022-03-07T20:37:14.474" v="8238" actId="2696"/>
        <pc:sldMkLst>
          <pc:docMk/>
          <pc:sldMk cId="1074184592" sldId="359"/>
        </pc:sldMkLst>
      </pc:sldChg>
      <pc:sldChg chg="del">
        <pc:chgData name="Jamela Robertson" userId="ddb8bf61-85d3-4a89-a122-f2efea7bf3dc" providerId="ADAL" clId="{09A83F30-EAF2-49A3-9A3C-818398E2EF2D}" dt="2022-03-07T20:37:14.474" v="8238" actId="2696"/>
        <pc:sldMkLst>
          <pc:docMk/>
          <pc:sldMk cId="3792702621" sldId="360"/>
        </pc:sldMkLst>
      </pc:sldChg>
      <pc:sldChg chg="del">
        <pc:chgData name="Jamela Robertson" userId="ddb8bf61-85d3-4a89-a122-f2efea7bf3dc" providerId="ADAL" clId="{09A83F30-EAF2-49A3-9A3C-818398E2EF2D}" dt="2022-03-07T20:37:14.474" v="8238" actId="2696"/>
        <pc:sldMkLst>
          <pc:docMk/>
          <pc:sldMk cId="3081600876" sldId="361"/>
        </pc:sldMkLst>
      </pc:sldChg>
      <pc:sldChg chg="del">
        <pc:chgData name="Jamela Robertson" userId="ddb8bf61-85d3-4a89-a122-f2efea7bf3dc" providerId="ADAL" clId="{09A83F30-EAF2-49A3-9A3C-818398E2EF2D}" dt="2022-03-07T20:37:14.474" v="8238" actId="2696"/>
        <pc:sldMkLst>
          <pc:docMk/>
          <pc:sldMk cId="1836165553" sldId="362"/>
        </pc:sldMkLst>
      </pc:sldChg>
      <pc:sldChg chg="del">
        <pc:chgData name="Jamela Robertson" userId="ddb8bf61-85d3-4a89-a122-f2efea7bf3dc" providerId="ADAL" clId="{09A83F30-EAF2-49A3-9A3C-818398E2EF2D}" dt="2022-03-07T20:37:14.474" v="8238" actId="2696"/>
        <pc:sldMkLst>
          <pc:docMk/>
          <pc:sldMk cId="402763337" sldId="363"/>
        </pc:sldMkLst>
      </pc:sldChg>
      <pc:sldChg chg="del">
        <pc:chgData name="Jamela Robertson" userId="ddb8bf61-85d3-4a89-a122-f2efea7bf3dc" providerId="ADAL" clId="{09A83F30-EAF2-49A3-9A3C-818398E2EF2D}" dt="2022-03-07T20:37:14.474" v="8238" actId="2696"/>
        <pc:sldMkLst>
          <pc:docMk/>
          <pc:sldMk cId="1598306293" sldId="364"/>
        </pc:sldMkLst>
      </pc:sldChg>
      <pc:sldChg chg="del">
        <pc:chgData name="Jamela Robertson" userId="ddb8bf61-85d3-4a89-a122-f2efea7bf3dc" providerId="ADAL" clId="{09A83F30-EAF2-49A3-9A3C-818398E2EF2D}" dt="2022-03-07T20:37:14.474" v="8238" actId="2696"/>
        <pc:sldMkLst>
          <pc:docMk/>
          <pc:sldMk cId="1816953130" sldId="365"/>
        </pc:sldMkLst>
      </pc:sldChg>
      <pc:sldChg chg="del">
        <pc:chgData name="Jamela Robertson" userId="ddb8bf61-85d3-4a89-a122-f2efea7bf3dc" providerId="ADAL" clId="{09A83F30-EAF2-49A3-9A3C-818398E2EF2D}" dt="2022-03-07T20:37:14.474" v="8238" actId="2696"/>
        <pc:sldMkLst>
          <pc:docMk/>
          <pc:sldMk cId="879885618" sldId="366"/>
        </pc:sldMkLst>
      </pc:sldChg>
      <pc:sldChg chg="del">
        <pc:chgData name="Jamela Robertson" userId="ddb8bf61-85d3-4a89-a122-f2efea7bf3dc" providerId="ADAL" clId="{09A83F30-EAF2-49A3-9A3C-818398E2EF2D}" dt="2022-03-07T20:37:14.474" v="8238" actId="2696"/>
        <pc:sldMkLst>
          <pc:docMk/>
          <pc:sldMk cId="2689095000" sldId="367"/>
        </pc:sldMkLst>
      </pc:sldChg>
      <pc:sldChg chg="del">
        <pc:chgData name="Jamela Robertson" userId="ddb8bf61-85d3-4a89-a122-f2efea7bf3dc" providerId="ADAL" clId="{09A83F30-EAF2-49A3-9A3C-818398E2EF2D}" dt="2022-03-07T20:37:14.474" v="8238" actId="2696"/>
        <pc:sldMkLst>
          <pc:docMk/>
          <pc:sldMk cId="703267552" sldId="368"/>
        </pc:sldMkLst>
      </pc:sldChg>
      <pc:sldChg chg="del">
        <pc:chgData name="Jamela Robertson" userId="ddb8bf61-85d3-4a89-a122-f2efea7bf3dc" providerId="ADAL" clId="{09A83F30-EAF2-49A3-9A3C-818398E2EF2D}" dt="2022-03-07T20:37:14.474" v="8238" actId="2696"/>
        <pc:sldMkLst>
          <pc:docMk/>
          <pc:sldMk cId="3187494364" sldId="369"/>
        </pc:sldMkLst>
      </pc:sldChg>
      <pc:sldChg chg="del">
        <pc:chgData name="Jamela Robertson" userId="ddb8bf61-85d3-4a89-a122-f2efea7bf3dc" providerId="ADAL" clId="{09A83F30-EAF2-49A3-9A3C-818398E2EF2D}" dt="2022-03-07T20:37:14.474" v="8238" actId="2696"/>
        <pc:sldMkLst>
          <pc:docMk/>
          <pc:sldMk cId="450270306" sldId="370"/>
        </pc:sldMkLst>
      </pc:sldChg>
      <pc:sldChg chg="del">
        <pc:chgData name="Jamela Robertson" userId="ddb8bf61-85d3-4a89-a122-f2efea7bf3dc" providerId="ADAL" clId="{09A83F30-EAF2-49A3-9A3C-818398E2EF2D}" dt="2022-03-07T20:37:14.474" v="8238" actId="2696"/>
        <pc:sldMkLst>
          <pc:docMk/>
          <pc:sldMk cId="2868734088" sldId="371"/>
        </pc:sldMkLst>
      </pc:sldChg>
      <pc:sldChg chg="del">
        <pc:chgData name="Jamela Robertson" userId="ddb8bf61-85d3-4a89-a122-f2efea7bf3dc" providerId="ADAL" clId="{09A83F30-EAF2-49A3-9A3C-818398E2EF2D}" dt="2022-03-07T20:37:14.474" v="8238" actId="2696"/>
        <pc:sldMkLst>
          <pc:docMk/>
          <pc:sldMk cId="2420009924" sldId="372"/>
        </pc:sldMkLst>
      </pc:sldChg>
      <pc:sldChg chg="del">
        <pc:chgData name="Jamela Robertson" userId="ddb8bf61-85d3-4a89-a122-f2efea7bf3dc" providerId="ADAL" clId="{09A83F30-EAF2-49A3-9A3C-818398E2EF2D}" dt="2022-03-07T20:37:14.474" v="8238" actId="2696"/>
        <pc:sldMkLst>
          <pc:docMk/>
          <pc:sldMk cId="310321339" sldId="373"/>
        </pc:sldMkLst>
      </pc:sldChg>
      <pc:sldChg chg="del">
        <pc:chgData name="Jamela Robertson" userId="ddb8bf61-85d3-4a89-a122-f2efea7bf3dc" providerId="ADAL" clId="{09A83F30-EAF2-49A3-9A3C-818398E2EF2D}" dt="2022-03-07T20:37:14.474" v="8238" actId="2696"/>
        <pc:sldMkLst>
          <pc:docMk/>
          <pc:sldMk cId="3142297745" sldId="374"/>
        </pc:sldMkLst>
      </pc:sldChg>
      <pc:sldChg chg="del">
        <pc:chgData name="Jamela Robertson" userId="ddb8bf61-85d3-4a89-a122-f2efea7bf3dc" providerId="ADAL" clId="{09A83F30-EAF2-49A3-9A3C-818398E2EF2D}" dt="2022-03-07T20:37:14.474" v="8238" actId="2696"/>
        <pc:sldMkLst>
          <pc:docMk/>
          <pc:sldMk cId="1113127370" sldId="375"/>
        </pc:sldMkLst>
      </pc:sldChg>
      <pc:sldChg chg="addSp modSp mod">
        <pc:chgData name="Jamela Robertson" userId="ddb8bf61-85d3-4a89-a122-f2efea7bf3dc" providerId="ADAL" clId="{09A83F30-EAF2-49A3-9A3C-818398E2EF2D}" dt="2022-03-07T19:36:45.660" v="6790" actId="20577"/>
        <pc:sldMkLst>
          <pc:docMk/>
          <pc:sldMk cId="2000150040" sldId="376"/>
        </pc:sldMkLst>
        <pc:spChg chg="mod">
          <ac:chgData name="Jamela Robertson" userId="ddb8bf61-85d3-4a89-a122-f2efea7bf3dc" providerId="ADAL" clId="{09A83F30-EAF2-49A3-9A3C-818398E2EF2D}" dt="2022-03-06T15:21:38.404" v="16" actId="20577"/>
          <ac:spMkLst>
            <pc:docMk/>
            <pc:sldMk cId="2000150040" sldId="376"/>
            <ac:spMk id="3" creationId="{00000000-0000-0000-0000-000000000000}"/>
          </ac:spMkLst>
        </pc:spChg>
        <pc:graphicFrameChg chg="add mod modGraphic">
          <ac:chgData name="Jamela Robertson" userId="ddb8bf61-85d3-4a89-a122-f2efea7bf3dc" providerId="ADAL" clId="{09A83F30-EAF2-49A3-9A3C-818398E2EF2D}" dt="2022-03-07T19:36:45.660" v="6790" actId="20577"/>
          <ac:graphicFrameMkLst>
            <pc:docMk/>
            <pc:sldMk cId="2000150040" sldId="376"/>
            <ac:graphicFrameMk id="5" creationId="{2CF3B41E-8584-4E56-B075-03D9381C690F}"/>
          </ac:graphicFrameMkLst>
        </pc:graphicFrameChg>
      </pc:sldChg>
      <pc:sldChg chg="addSp delSp modSp mod">
        <pc:chgData name="Jamela Robertson" userId="ddb8bf61-85d3-4a89-a122-f2efea7bf3dc" providerId="ADAL" clId="{09A83F30-EAF2-49A3-9A3C-818398E2EF2D}" dt="2022-03-06T16:45:06.672" v="2688" actId="1076"/>
        <pc:sldMkLst>
          <pc:docMk/>
          <pc:sldMk cId="1559322943" sldId="377"/>
        </pc:sldMkLst>
        <pc:spChg chg="mod">
          <ac:chgData name="Jamela Robertson" userId="ddb8bf61-85d3-4a89-a122-f2efea7bf3dc" providerId="ADAL" clId="{09A83F30-EAF2-49A3-9A3C-818398E2EF2D}" dt="2022-03-06T16:01:18.106" v="694" actId="1076"/>
          <ac:spMkLst>
            <pc:docMk/>
            <pc:sldMk cId="1559322943" sldId="377"/>
            <ac:spMk id="3" creationId="{00000000-0000-0000-0000-000000000000}"/>
          </ac:spMkLst>
        </pc:spChg>
        <pc:spChg chg="add del">
          <ac:chgData name="Jamela Robertson" userId="ddb8bf61-85d3-4a89-a122-f2efea7bf3dc" providerId="ADAL" clId="{09A83F30-EAF2-49A3-9A3C-818398E2EF2D}" dt="2022-03-06T15:50:44.348" v="484" actId="478"/>
          <ac:spMkLst>
            <pc:docMk/>
            <pc:sldMk cId="1559322943" sldId="377"/>
            <ac:spMk id="6" creationId="{AAEA4A8B-67D6-41F0-87D8-13018AE373B4}"/>
          </ac:spMkLst>
        </pc:spChg>
        <pc:graphicFrameChg chg="add mod modGraphic">
          <ac:chgData name="Jamela Robertson" userId="ddb8bf61-85d3-4a89-a122-f2efea7bf3dc" providerId="ADAL" clId="{09A83F30-EAF2-49A3-9A3C-818398E2EF2D}" dt="2022-03-06T16:45:06.672" v="2688" actId="1076"/>
          <ac:graphicFrameMkLst>
            <pc:docMk/>
            <pc:sldMk cId="1559322943" sldId="377"/>
            <ac:graphicFrameMk id="7" creationId="{E626BB37-F8AC-4B9C-8C26-5309A5868FC2}"/>
          </ac:graphicFrameMkLst>
        </pc:graphicFrameChg>
      </pc:sldChg>
      <pc:sldChg chg="addSp modSp mod">
        <pc:chgData name="Jamela Robertson" userId="ddb8bf61-85d3-4a89-a122-f2efea7bf3dc" providerId="ADAL" clId="{09A83F30-EAF2-49A3-9A3C-818398E2EF2D}" dt="2022-03-07T16:44:34.118" v="6177" actId="14734"/>
        <pc:sldMkLst>
          <pc:docMk/>
          <pc:sldMk cId="1730181078" sldId="378"/>
        </pc:sldMkLst>
        <pc:spChg chg="mod">
          <ac:chgData name="Jamela Robertson" userId="ddb8bf61-85d3-4a89-a122-f2efea7bf3dc" providerId="ADAL" clId="{09A83F30-EAF2-49A3-9A3C-818398E2EF2D}" dt="2022-03-06T16:44:58.421" v="2687" actId="6549"/>
          <ac:spMkLst>
            <pc:docMk/>
            <pc:sldMk cId="1730181078" sldId="378"/>
            <ac:spMk id="3" creationId="{00000000-0000-0000-0000-000000000000}"/>
          </ac:spMkLst>
        </pc:spChg>
        <pc:graphicFrameChg chg="add mod modGraphic">
          <ac:chgData name="Jamela Robertson" userId="ddb8bf61-85d3-4a89-a122-f2efea7bf3dc" providerId="ADAL" clId="{09A83F30-EAF2-49A3-9A3C-818398E2EF2D}" dt="2022-03-07T16:44:34.118" v="6177" actId="14734"/>
          <ac:graphicFrameMkLst>
            <pc:docMk/>
            <pc:sldMk cId="1730181078" sldId="378"/>
            <ac:graphicFrameMk id="5" creationId="{D4DDF460-22C4-4506-9365-35D32354415D}"/>
          </ac:graphicFrameMkLst>
        </pc:graphicFrameChg>
      </pc:sldChg>
      <pc:sldChg chg="addSp delSp modSp mod">
        <pc:chgData name="Jamela Robertson" userId="ddb8bf61-85d3-4a89-a122-f2efea7bf3dc" providerId="ADAL" clId="{09A83F30-EAF2-49A3-9A3C-818398E2EF2D}" dt="2022-03-07T16:44:23.974" v="6176" actId="14734"/>
        <pc:sldMkLst>
          <pc:docMk/>
          <pc:sldMk cId="1695743814" sldId="379"/>
        </pc:sldMkLst>
        <pc:spChg chg="mod">
          <ac:chgData name="Jamela Robertson" userId="ddb8bf61-85d3-4a89-a122-f2efea7bf3dc" providerId="ADAL" clId="{09A83F30-EAF2-49A3-9A3C-818398E2EF2D}" dt="2022-03-06T17:21:29.475" v="3670" actId="6549"/>
          <ac:spMkLst>
            <pc:docMk/>
            <pc:sldMk cId="1695743814" sldId="379"/>
            <ac:spMk id="3" creationId="{00000000-0000-0000-0000-000000000000}"/>
          </ac:spMkLst>
        </pc:spChg>
        <pc:spChg chg="add del">
          <ac:chgData name="Jamela Robertson" userId="ddb8bf61-85d3-4a89-a122-f2efea7bf3dc" providerId="ADAL" clId="{09A83F30-EAF2-49A3-9A3C-818398E2EF2D}" dt="2022-03-06T17:23:04.172" v="3705" actId="478"/>
          <ac:spMkLst>
            <pc:docMk/>
            <pc:sldMk cId="1695743814" sldId="379"/>
            <ac:spMk id="6" creationId="{BE60F028-9B73-4600-9F04-E023B2C8293A}"/>
          </ac:spMkLst>
        </pc:spChg>
        <pc:graphicFrameChg chg="add mod modGraphic">
          <ac:chgData name="Jamela Robertson" userId="ddb8bf61-85d3-4a89-a122-f2efea7bf3dc" providerId="ADAL" clId="{09A83F30-EAF2-49A3-9A3C-818398E2EF2D}" dt="2022-03-07T16:44:23.974" v="6176" actId="14734"/>
          <ac:graphicFrameMkLst>
            <pc:docMk/>
            <pc:sldMk cId="1695743814" sldId="379"/>
            <ac:graphicFrameMk id="7" creationId="{E92E81D2-7A44-449C-B1F0-8E4DEFDFBFC7}"/>
          </ac:graphicFrameMkLst>
        </pc:graphicFrameChg>
      </pc:sldChg>
      <pc:sldChg chg="addSp modSp mod">
        <pc:chgData name="Jamela Robertson" userId="ddb8bf61-85d3-4a89-a122-f2efea7bf3dc" providerId="ADAL" clId="{09A83F30-EAF2-49A3-9A3C-818398E2EF2D}" dt="2022-03-07T16:44:17.509" v="6175" actId="14734"/>
        <pc:sldMkLst>
          <pc:docMk/>
          <pc:sldMk cId="134536087" sldId="380"/>
        </pc:sldMkLst>
        <pc:spChg chg="mod">
          <ac:chgData name="Jamela Robertson" userId="ddb8bf61-85d3-4a89-a122-f2efea7bf3dc" providerId="ADAL" clId="{09A83F30-EAF2-49A3-9A3C-818398E2EF2D}" dt="2022-03-06T17:49:37.636" v="4498" actId="20577"/>
          <ac:spMkLst>
            <pc:docMk/>
            <pc:sldMk cId="134536087" sldId="380"/>
            <ac:spMk id="3" creationId="{00000000-0000-0000-0000-000000000000}"/>
          </ac:spMkLst>
        </pc:spChg>
        <pc:graphicFrameChg chg="add mod modGraphic">
          <ac:chgData name="Jamela Robertson" userId="ddb8bf61-85d3-4a89-a122-f2efea7bf3dc" providerId="ADAL" clId="{09A83F30-EAF2-49A3-9A3C-818398E2EF2D}" dt="2022-03-07T16:44:17.509" v="6175" actId="14734"/>
          <ac:graphicFrameMkLst>
            <pc:docMk/>
            <pc:sldMk cId="134536087" sldId="380"/>
            <ac:graphicFrameMk id="5" creationId="{4D9E7213-39F1-435C-B95C-47C9BFA6CEA9}"/>
          </ac:graphicFrameMkLst>
        </pc:graphicFrameChg>
      </pc:sldChg>
      <pc:sldChg chg="addSp modSp mod">
        <pc:chgData name="Jamela Robertson" userId="ddb8bf61-85d3-4a89-a122-f2efea7bf3dc" providerId="ADAL" clId="{09A83F30-EAF2-49A3-9A3C-818398E2EF2D}" dt="2022-03-07T16:44:03.346" v="6174" actId="14734"/>
        <pc:sldMkLst>
          <pc:docMk/>
          <pc:sldMk cId="3728067885" sldId="381"/>
        </pc:sldMkLst>
        <pc:spChg chg="mod">
          <ac:chgData name="Jamela Robertson" userId="ddb8bf61-85d3-4a89-a122-f2efea7bf3dc" providerId="ADAL" clId="{09A83F30-EAF2-49A3-9A3C-818398E2EF2D}" dt="2022-03-06T17:58:06.922" v="4708" actId="20577"/>
          <ac:spMkLst>
            <pc:docMk/>
            <pc:sldMk cId="3728067885" sldId="381"/>
            <ac:spMk id="3" creationId="{00000000-0000-0000-0000-000000000000}"/>
          </ac:spMkLst>
        </pc:spChg>
        <pc:graphicFrameChg chg="add mod modGraphic">
          <ac:chgData name="Jamela Robertson" userId="ddb8bf61-85d3-4a89-a122-f2efea7bf3dc" providerId="ADAL" clId="{09A83F30-EAF2-49A3-9A3C-818398E2EF2D}" dt="2022-03-07T16:44:03.346" v="6174" actId="14734"/>
          <ac:graphicFrameMkLst>
            <pc:docMk/>
            <pc:sldMk cId="3728067885" sldId="381"/>
            <ac:graphicFrameMk id="5" creationId="{7A1BEF8A-EC28-4B15-861B-979DC245EA96}"/>
          </ac:graphicFrameMkLst>
        </pc:graphicFrameChg>
      </pc:sldChg>
      <pc:sldChg chg="addSp modSp mod">
        <pc:chgData name="Jamela Robertson" userId="ddb8bf61-85d3-4a89-a122-f2efea7bf3dc" providerId="ADAL" clId="{09A83F30-EAF2-49A3-9A3C-818398E2EF2D}" dt="2022-03-07T16:43:53.822" v="6172" actId="14734"/>
        <pc:sldMkLst>
          <pc:docMk/>
          <pc:sldMk cId="1742115947" sldId="382"/>
        </pc:sldMkLst>
        <pc:spChg chg="mod">
          <ac:chgData name="Jamela Robertson" userId="ddb8bf61-85d3-4a89-a122-f2efea7bf3dc" providerId="ADAL" clId="{09A83F30-EAF2-49A3-9A3C-818398E2EF2D}" dt="2022-03-07T16:09:14.280" v="5277" actId="20577"/>
          <ac:spMkLst>
            <pc:docMk/>
            <pc:sldMk cId="1742115947" sldId="382"/>
            <ac:spMk id="3" creationId="{00000000-0000-0000-0000-000000000000}"/>
          </ac:spMkLst>
        </pc:spChg>
        <pc:graphicFrameChg chg="add mod modGraphic">
          <ac:chgData name="Jamela Robertson" userId="ddb8bf61-85d3-4a89-a122-f2efea7bf3dc" providerId="ADAL" clId="{09A83F30-EAF2-49A3-9A3C-818398E2EF2D}" dt="2022-03-07T16:43:53.822" v="6172" actId="14734"/>
          <ac:graphicFrameMkLst>
            <pc:docMk/>
            <pc:sldMk cId="1742115947" sldId="382"/>
            <ac:graphicFrameMk id="5" creationId="{A24784E3-6D2B-43C9-9EED-79B4F369792A}"/>
          </ac:graphicFrameMkLst>
        </pc:graphicFrameChg>
      </pc:sldChg>
      <pc:sldChg chg="addSp modSp mod modNotesTx">
        <pc:chgData name="Jamela Robertson" userId="ddb8bf61-85d3-4a89-a122-f2efea7bf3dc" providerId="ADAL" clId="{09A83F30-EAF2-49A3-9A3C-818398E2EF2D}" dt="2022-03-07T16:43:45.306" v="6171" actId="14734"/>
        <pc:sldMkLst>
          <pc:docMk/>
          <pc:sldMk cId="1348054002" sldId="383"/>
        </pc:sldMkLst>
        <pc:spChg chg="mod">
          <ac:chgData name="Jamela Robertson" userId="ddb8bf61-85d3-4a89-a122-f2efea7bf3dc" providerId="ADAL" clId="{09A83F30-EAF2-49A3-9A3C-818398E2EF2D}" dt="2022-03-07T16:27:51.764" v="5607" actId="20577"/>
          <ac:spMkLst>
            <pc:docMk/>
            <pc:sldMk cId="1348054002" sldId="383"/>
            <ac:spMk id="3" creationId="{00000000-0000-0000-0000-000000000000}"/>
          </ac:spMkLst>
        </pc:spChg>
        <pc:graphicFrameChg chg="add mod modGraphic">
          <ac:chgData name="Jamela Robertson" userId="ddb8bf61-85d3-4a89-a122-f2efea7bf3dc" providerId="ADAL" clId="{09A83F30-EAF2-49A3-9A3C-818398E2EF2D}" dt="2022-03-07T16:43:45.306" v="6171" actId="14734"/>
          <ac:graphicFrameMkLst>
            <pc:docMk/>
            <pc:sldMk cId="1348054002" sldId="383"/>
            <ac:graphicFrameMk id="5" creationId="{F5D1ACD1-BE16-48E2-A625-74B18D2D2815}"/>
          </ac:graphicFrameMkLst>
        </pc:graphicFrameChg>
      </pc:sldChg>
      <pc:sldChg chg="addSp modSp mod">
        <pc:chgData name="Jamela Robertson" userId="ddb8bf61-85d3-4a89-a122-f2efea7bf3dc" providerId="ADAL" clId="{09A83F30-EAF2-49A3-9A3C-818398E2EF2D}" dt="2022-03-07T18:54:48.507" v="6782" actId="12"/>
        <pc:sldMkLst>
          <pc:docMk/>
          <pc:sldMk cId="3083067241" sldId="384"/>
        </pc:sldMkLst>
        <pc:spChg chg="mod">
          <ac:chgData name="Jamela Robertson" userId="ddb8bf61-85d3-4a89-a122-f2efea7bf3dc" providerId="ADAL" clId="{09A83F30-EAF2-49A3-9A3C-818398E2EF2D}" dt="2022-03-07T18:53:48.787" v="6772" actId="1076"/>
          <ac:spMkLst>
            <pc:docMk/>
            <pc:sldMk cId="3083067241" sldId="384"/>
            <ac:spMk id="3" creationId="{00000000-0000-0000-0000-000000000000}"/>
          </ac:spMkLst>
        </pc:spChg>
        <pc:graphicFrameChg chg="add mod modGraphic">
          <ac:chgData name="Jamela Robertson" userId="ddb8bf61-85d3-4a89-a122-f2efea7bf3dc" providerId="ADAL" clId="{09A83F30-EAF2-49A3-9A3C-818398E2EF2D}" dt="2022-03-07T18:54:48.507" v="6782" actId="12"/>
          <ac:graphicFrameMkLst>
            <pc:docMk/>
            <pc:sldMk cId="3083067241" sldId="384"/>
            <ac:graphicFrameMk id="5" creationId="{8B121CCB-2048-4891-B49B-EBAD56974DE2}"/>
          </ac:graphicFrameMkLst>
        </pc:graphicFrameChg>
      </pc:sldChg>
      <pc:sldChg chg="addSp modSp mod">
        <pc:chgData name="Jamela Robertson" userId="ddb8bf61-85d3-4a89-a122-f2efea7bf3dc" providerId="ADAL" clId="{09A83F30-EAF2-49A3-9A3C-818398E2EF2D}" dt="2022-03-07T19:58:33.242" v="7359" actId="1076"/>
        <pc:sldMkLst>
          <pc:docMk/>
          <pc:sldMk cId="1458978856" sldId="385"/>
        </pc:sldMkLst>
        <pc:spChg chg="mod">
          <ac:chgData name="Jamela Robertson" userId="ddb8bf61-85d3-4a89-a122-f2efea7bf3dc" providerId="ADAL" clId="{09A83F30-EAF2-49A3-9A3C-818398E2EF2D}" dt="2022-03-07T19:58:24.248" v="7358" actId="1076"/>
          <ac:spMkLst>
            <pc:docMk/>
            <pc:sldMk cId="1458978856" sldId="385"/>
            <ac:spMk id="3" creationId="{00000000-0000-0000-0000-000000000000}"/>
          </ac:spMkLst>
        </pc:spChg>
        <pc:graphicFrameChg chg="add mod modGraphic">
          <ac:chgData name="Jamela Robertson" userId="ddb8bf61-85d3-4a89-a122-f2efea7bf3dc" providerId="ADAL" clId="{09A83F30-EAF2-49A3-9A3C-818398E2EF2D}" dt="2022-03-07T19:58:33.242" v="7359" actId="1076"/>
          <ac:graphicFrameMkLst>
            <pc:docMk/>
            <pc:sldMk cId="1458978856" sldId="385"/>
            <ac:graphicFrameMk id="5" creationId="{2A4758FD-D825-4F4E-9852-BDF523D04957}"/>
          </ac:graphicFrameMkLst>
        </pc:graphicFrameChg>
      </pc:sldChg>
      <pc:sldChg chg="addSp modSp mod">
        <pc:chgData name="Jamela Robertson" userId="ddb8bf61-85d3-4a89-a122-f2efea7bf3dc" providerId="ADAL" clId="{09A83F30-EAF2-49A3-9A3C-818398E2EF2D}" dt="2022-03-07T20:29:48.641" v="8158" actId="1076"/>
        <pc:sldMkLst>
          <pc:docMk/>
          <pc:sldMk cId="3397966826" sldId="386"/>
        </pc:sldMkLst>
        <pc:spChg chg="mod">
          <ac:chgData name="Jamela Robertson" userId="ddb8bf61-85d3-4a89-a122-f2efea7bf3dc" providerId="ADAL" clId="{09A83F30-EAF2-49A3-9A3C-818398E2EF2D}" dt="2022-03-07T20:29:21.636" v="8152" actId="1076"/>
          <ac:spMkLst>
            <pc:docMk/>
            <pc:sldMk cId="3397966826" sldId="386"/>
            <ac:spMk id="3" creationId="{00000000-0000-0000-0000-000000000000}"/>
          </ac:spMkLst>
        </pc:spChg>
        <pc:graphicFrameChg chg="add mod modGraphic">
          <ac:chgData name="Jamela Robertson" userId="ddb8bf61-85d3-4a89-a122-f2efea7bf3dc" providerId="ADAL" clId="{09A83F30-EAF2-49A3-9A3C-818398E2EF2D}" dt="2022-03-07T20:29:48.641" v="8158" actId="1076"/>
          <ac:graphicFrameMkLst>
            <pc:docMk/>
            <pc:sldMk cId="3397966826" sldId="386"/>
            <ac:graphicFrameMk id="5" creationId="{A9141106-DECD-409F-844C-A6D27F2D4586}"/>
          </ac:graphicFrameMkLst>
        </pc:graphicFrameChg>
      </pc:sldChg>
      <pc:sldChg chg="addSp modSp mod">
        <pc:chgData name="Jamela Robertson" userId="ddb8bf61-85d3-4a89-a122-f2efea7bf3dc" providerId="ADAL" clId="{09A83F30-EAF2-49A3-9A3C-818398E2EF2D}" dt="2022-03-07T20:34:23.647" v="8197" actId="255"/>
        <pc:sldMkLst>
          <pc:docMk/>
          <pc:sldMk cId="2457314128" sldId="387"/>
        </pc:sldMkLst>
        <pc:spChg chg="mod">
          <ac:chgData name="Jamela Robertson" userId="ddb8bf61-85d3-4a89-a122-f2efea7bf3dc" providerId="ADAL" clId="{09A83F30-EAF2-49A3-9A3C-818398E2EF2D}" dt="2022-03-07T20:33:42.217" v="8192" actId="6549"/>
          <ac:spMkLst>
            <pc:docMk/>
            <pc:sldMk cId="2457314128" sldId="387"/>
            <ac:spMk id="3" creationId="{00000000-0000-0000-0000-000000000000}"/>
          </ac:spMkLst>
        </pc:spChg>
        <pc:graphicFrameChg chg="add mod modGraphic">
          <ac:chgData name="Jamela Robertson" userId="ddb8bf61-85d3-4a89-a122-f2efea7bf3dc" providerId="ADAL" clId="{09A83F30-EAF2-49A3-9A3C-818398E2EF2D}" dt="2022-03-07T20:34:23.647" v="8197" actId="255"/>
          <ac:graphicFrameMkLst>
            <pc:docMk/>
            <pc:sldMk cId="2457314128" sldId="387"/>
            <ac:graphicFrameMk id="5" creationId="{BC4D0CFD-F749-4291-AB1E-12F66C1E554E}"/>
          </ac:graphicFrameMkLst>
        </pc:graphicFrameChg>
      </pc:sldChg>
      <pc:sldChg chg="addSp modSp mod">
        <pc:chgData name="Jamela Robertson" userId="ddb8bf61-85d3-4a89-a122-f2efea7bf3dc" providerId="ADAL" clId="{09A83F30-EAF2-49A3-9A3C-818398E2EF2D}" dt="2022-03-07T20:36:37.041" v="8236" actId="1076"/>
        <pc:sldMkLst>
          <pc:docMk/>
          <pc:sldMk cId="2689754616" sldId="388"/>
        </pc:sldMkLst>
        <pc:spChg chg="mod">
          <ac:chgData name="Jamela Robertson" userId="ddb8bf61-85d3-4a89-a122-f2efea7bf3dc" providerId="ADAL" clId="{09A83F30-EAF2-49A3-9A3C-818398E2EF2D}" dt="2022-03-07T20:34:50.427" v="8200" actId="5793"/>
          <ac:spMkLst>
            <pc:docMk/>
            <pc:sldMk cId="2689754616" sldId="388"/>
            <ac:spMk id="3" creationId="{00000000-0000-0000-0000-000000000000}"/>
          </ac:spMkLst>
        </pc:spChg>
        <pc:graphicFrameChg chg="add mod modGraphic">
          <ac:chgData name="Jamela Robertson" userId="ddb8bf61-85d3-4a89-a122-f2efea7bf3dc" providerId="ADAL" clId="{09A83F30-EAF2-49A3-9A3C-818398E2EF2D}" dt="2022-03-07T20:36:37.041" v="8236" actId="1076"/>
          <ac:graphicFrameMkLst>
            <pc:docMk/>
            <pc:sldMk cId="2689754616" sldId="388"/>
            <ac:graphicFrameMk id="5" creationId="{9D592239-CE8D-4AC2-AFA8-C5EABE3AD57F}"/>
          </ac:graphicFrameMkLst>
        </pc:graphicFrameChg>
      </pc:sldChg>
      <pc:sldChg chg="del">
        <pc:chgData name="Jamela Robertson" userId="ddb8bf61-85d3-4a89-a122-f2efea7bf3dc" providerId="ADAL" clId="{09A83F30-EAF2-49A3-9A3C-818398E2EF2D}" dt="2022-03-07T20:36:54.085" v="8237" actId="2696"/>
        <pc:sldMkLst>
          <pc:docMk/>
          <pc:sldMk cId="2834364585" sldId="389"/>
        </pc:sldMkLst>
      </pc:sldChg>
      <pc:sldChg chg="add del">
        <pc:chgData name="Jamela Robertson" userId="ddb8bf61-85d3-4a89-a122-f2efea7bf3dc" providerId="ADAL" clId="{09A83F30-EAF2-49A3-9A3C-818398E2EF2D}" dt="2022-03-07T19:59:44.241" v="7370" actId="2696"/>
        <pc:sldMkLst>
          <pc:docMk/>
          <pc:sldMk cId="3235784186" sldId="3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0604B-1ECE-4311-A19C-D4B7A4D09C74}" type="datetimeFigureOut">
              <a:rPr lang="en-ZA" smtClean="0"/>
              <a:pPr/>
              <a:t>2022/03/09</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3EFD5-BCD2-41D4-9702-5437A126683E}" type="slidenum">
              <a:rPr lang="en-ZA" smtClean="0"/>
              <a:pPr/>
              <a:t>‹#›</a:t>
            </a:fld>
            <a:endParaRPr lang="en-ZA"/>
          </a:p>
        </p:txBody>
      </p:sp>
    </p:spTree>
    <p:extLst>
      <p:ext uri="{BB962C8B-B14F-4D97-AF65-F5344CB8AC3E}">
        <p14:creationId xmlns:p14="http://schemas.microsoft.com/office/powerpoint/2010/main" xmlns="" val="283129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82282F4-9223-45EC-BD0D-091C52A36D17}" type="slidenum">
              <a:rPr lang="en-GB" smtClean="0"/>
              <a:pPr/>
              <a:t>1</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15</a:t>
            </a:fld>
            <a:endParaRPr lang="en-ZA"/>
          </a:p>
        </p:txBody>
      </p:sp>
    </p:spTree>
    <p:extLst>
      <p:ext uri="{BB962C8B-B14F-4D97-AF65-F5344CB8AC3E}">
        <p14:creationId xmlns:p14="http://schemas.microsoft.com/office/powerpoint/2010/main" xmlns="" val="453098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xmlns="" id="{115028E9-6023-42CC-A7B0-E8F6A79B6188}"/>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2193A03-F9C6-4506-B298-3CD9BF0F1709}" type="slidenum">
              <a:rPr lang="en-GB" altLang="en-US" smtClean="0"/>
              <a:pPr>
                <a:spcBef>
                  <a:spcPct val="0"/>
                </a:spcBef>
              </a:pPr>
              <a:t>21</a:t>
            </a:fld>
            <a:endParaRPr lang="en-GB" altLang="en-US"/>
          </a:p>
        </p:txBody>
      </p:sp>
      <p:sp>
        <p:nvSpPr>
          <p:cNvPr id="60419" name="Rectangle 2">
            <a:extLst>
              <a:ext uri="{FF2B5EF4-FFF2-40B4-BE49-F238E27FC236}">
                <a16:creationId xmlns:a16="http://schemas.microsoft.com/office/drawing/2014/main" xmlns="" id="{CBA93F76-5C1D-4613-8756-893102E89536}"/>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xmlns="" id="{581974AC-10BA-46FE-B059-FAD286711E6D}"/>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2022/03/09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33848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2022/03/09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161238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2022/03/09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200646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2022/03/09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428687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689FED-C6BB-4BFE-9220-6C4929106FBA}" type="datetimeFigureOut">
              <a:rPr lang="en-ZA" smtClean="0"/>
              <a:pPr/>
              <a:t>2022/03/09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90402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6689FED-C6BB-4BFE-9220-6C4929106FBA}" type="datetimeFigureOut">
              <a:rPr lang="en-ZA" smtClean="0"/>
              <a:pPr/>
              <a:t>2022/03/09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66136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6689FED-C6BB-4BFE-9220-6C4929106FBA}" type="datetimeFigureOut">
              <a:rPr lang="en-ZA" smtClean="0"/>
              <a:pPr/>
              <a:t>2022/03/09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22918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6689FED-C6BB-4BFE-9220-6C4929106FBA}" type="datetimeFigureOut">
              <a:rPr lang="en-ZA" smtClean="0"/>
              <a:pPr/>
              <a:t>2022/03/09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19864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89FED-C6BB-4BFE-9220-6C4929106FBA}" type="datetimeFigureOut">
              <a:rPr lang="en-ZA" smtClean="0"/>
              <a:pPr/>
              <a:t>2022/03/09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537892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pPr/>
              <a:t>2022/03/09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76939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pPr/>
              <a:t>2022/03/09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172082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89FED-C6BB-4BFE-9220-6C4929106FBA}" type="datetimeFigureOut">
              <a:rPr lang="en-ZA" smtClean="0"/>
              <a:pPr/>
              <a:t>2022/03/09</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576811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service@westerncape.gov.za"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4EAAC314-133C-4900-8EE3-410F5A2CB0D8}" type="slidenum">
              <a:rPr lang="en-GB" smtClean="0"/>
              <a:pPr/>
              <a:t>1</a:t>
            </a:fld>
            <a:endParaRPr lang="en-GB"/>
          </a:p>
        </p:txBody>
      </p:sp>
      <p:sp>
        <p:nvSpPr>
          <p:cNvPr id="2052" name="Rectangle 3"/>
          <p:cNvSpPr>
            <a:spLocks noGrp="1" noChangeArrowheads="1"/>
          </p:cNvSpPr>
          <p:nvPr>
            <p:ph type="subTitle" idx="1"/>
          </p:nvPr>
        </p:nvSpPr>
        <p:spPr>
          <a:xfrm>
            <a:off x="215516" y="4067378"/>
            <a:ext cx="8821488" cy="2173339"/>
          </a:xfrm>
        </p:spPr>
        <p:txBody>
          <a:bodyPr>
            <a:noAutofit/>
          </a:bodyPr>
          <a:lstStyle/>
          <a:p>
            <a:pPr eaLnBrk="1" hangingPunct="1">
              <a:lnSpc>
                <a:spcPct val="150000"/>
              </a:lnSpc>
            </a:pPr>
            <a:r>
              <a:rPr lang="en-US" sz="2000" b="1" dirty="0">
                <a:solidFill>
                  <a:schemeClr val="tx1"/>
                </a:solidFill>
                <a:latin typeface="Century Gothic" panose="020B0502020202020204" pitchFamily="34" charset="0"/>
              </a:rPr>
              <a:t>Presentation to the Portfolio Committee on Health </a:t>
            </a:r>
          </a:p>
          <a:p>
            <a:pPr eaLnBrk="1" hangingPunct="1">
              <a:lnSpc>
                <a:spcPct val="150000"/>
              </a:lnSpc>
            </a:pPr>
            <a:r>
              <a:rPr lang="en-US" sz="1800" b="1" i="1" u="sng" dirty="0">
                <a:solidFill>
                  <a:schemeClr val="tx1"/>
                </a:solidFill>
                <a:latin typeface="Century Gothic" panose="020B0502020202020204" pitchFamily="34" charset="0"/>
              </a:rPr>
              <a:t>9 March 2022</a:t>
            </a:r>
          </a:p>
          <a:p>
            <a:pPr eaLnBrk="1" hangingPunct="1"/>
            <a:endParaRPr lang="en-US" sz="1800" dirty="0">
              <a:solidFill>
                <a:schemeClr val="tx1"/>
              </a:solidFill>
              <a:latin typeface="Century Gothic" panose="020B0502020202020204" pitchFamily="34" charset="0"/>
            </a:endParaRPr>
          </a:p>
          <a:p>
            <a:pPr eaLnBrk="1" hangingPunct="1"/>
            <a:r>
              <a:rPr lang="en-US" sz="1800" dirty="0">
                <a:solidFill>
                  <a:schemeClr val="tx1"/>
                </a:solidFill>
                <a:latin typeface="Century Gothic" panose="020B0502020202020204" pitchFamily="34" charset="0"/>
              </a:rPr>
              <a:t>Ms Jamela Robertson</a:t>
            </a:r>
          </a:p>
          <a:p>
            <a:pPr eaLnBrk="1" hangingPunct="1"/>
            <a:r>
              <a:rPr lang="en-US" sz="1800" dirty="0">
                <a:solidFill>
                  <a:schemeClr val="tx1"/>
                </a:solidFill>
                <a:latin typeface="Century Gothic" panose="020B0502020202020204" pitchFamily="34" charset="0"/>
              </a:rPr>
              <a:t>Chief Executive Officer</a:t>
            </a:r>
          </a:p>
          <a:p>
            <a:pPr eaLnBrk="1" hangingPunct="1"/>
            <a:endParaRPr lang="en-US" sz="1800" dirty="0">
              <a:solidFill>
                <a:schemeClr val="tx1"/>
              </a:solidFill>
              <a:latin typeface="Century Gothic" panose="020B0502020202020204" pitchFamily="34" charset="0"/>
            </a:endParaRPr>
          </a:p>
          <a:p>
            <a:pPr eaLnBrk="1" hangingPunct="1"/>
            <a:endParaRPr lang="en-US" sz="1800" dirty="0">
              <a:solidFill>
                <a:schemeClr val="tx1"/>
              </a:solidFill>
            </a:endParaRPr>
          </a:p>
        </p:txBody>
      </p:sp>
      <p:grpSp>
        <p:nvGrpSpPr>
          <p:cNvPr id="2053" name="Group 8"/>
          <p:cNvGrpSpPr>
            <a:grpSpLocks/>
          </p:cNvGrpSpPr>
          <p:nvPr/>
        </p:nvGrpSpPr>
        <p:grpSpPr bwMode="auto">
          <a:xfrm>
            <a:off x="0" y="719"/>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
        <p:nvSpPr>
          <p:cNvPr id="2" name="Rectangle 1">
            <a:extLst>
              <a:ext uri="{FF2B5EF4-FFF2-40B4-BE49-F238E27FC236}">
                <a16:creationId xmlns:a16="http://schemas.microsoft.com/office/drawing/2014/main" xmlns="" id="{EDF036DD-367F-4DDD-81E7-82BA3BE8B0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a:ln>
                  <a:noFill/>
                </a:ln>
                <a:solidFill>
                  <a:srgbClr val="001F00"/>
                </a:solidFill>
                <a:effectLst/>
                <a:latin typeface="Arial" panose="020B0604020202020204" pitchFamily="34" charset="0"/>
                <a:ea typeface="Times New Roman" panose="02020603050405020304" pitchFamily="18" charset="0"/>
                <a:cs typeface="Arial" panose="020B0604020202020204" pitchFamily="34" charset="0"/>
              </a:rPr>
              <a:t>Investigation into choice of termination of pregnancies in South Africa – 2021.</a:t>
            </a:r>
            <a:endParaRPr kumimoji="0" lang="en-ZA"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xmlns="" id="{4D80CB44-83E1-4E3B-976E-CB084EA72C53}"/>
              </a:ext>
            </a:extLst>
          </p:cNvPr>
          <p:cNvSpPr>
            <a:spLocks noChangeArrowheads="1"/>
          </p:cNvSpPr>
          <p:nvPr/>
        </p:nvSpPr>
        <p:spPr bwMode="auto">
          <a:xfrm>
            <a:off x="0" y="2653411"/>
            <a:ext cx="91440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pPr>
            <a:r>
              <a:rPr kumimoji="0" lang="en-US" altLang="en-US" sz="2400" b="1" i="0" u="none" strike="noStrike" cap="none" normalizeH="0" baseline="0" dirty="0">
                <a:ln>
                  <a:noFill/>
                </a:ln>
                <a:solidFill>
                  <a:srgbClr val="001F00"/>
                </a:solidFill>
                <a:effectLst/>
                <a:latin typeface="Century Gothic" panose="020B0502020202020204" pitchFamily="34" charset="0"/>
                <a:ea typeface="Times New Roman" panose="02020603050405020304" pitchFamily="18" charset="0"/>
                <a:cs typeface="Arial" panose="020B0604020202020204" pitchFamily="34" charset="0"/>
              </a:rPr>
              <a:t>Investigation into Choice of Termination of Pregnancies in </a:t>
            </a:r>
            <a:r>
              <a:rPr kumimoji="0" lang="en-US" altLang="en-US" sz="2400" b="1" i="0" u="none" strike="noStrike" cap="none" normalizeH="0" baseline="0">
                <a:ln>
                  <a:noFill/>
                </a:ln>
                <a:solidFill>
                  <a:srgbClr val="001F00"/>
                </a:solidFill>
                <a:effectLst/>
                <a:latin typeface="Century Gothic" panose="020B0502020202020204" pitchFamily="34" charset="0"/>
                <a:ea typeface="Times New Roman" panose="02020603050405020304" pitchFamily="18" charset="0"/>
                <a:cs typeface="Arial" panose="020B0604020202020204" pitchFamily="34" charset="0"/>
              </a:rPr>
              <a:t>South Africa: 2021</a:t>
            </a:r>
            <a:endParaRPr kumimoji="0" lang="en-ZA" altLang="en-US" sz="2400" b="1" i="0" u="none" strike="noStrike" cap="none" normalizeH="0" baseline="0" dirty="0">
              <a:ln>
                <a:noFill/>
              </a:ln>
              <a:solidFill>
                <a:schemeClr val="tx1"/>
              </a:solidFill>
              <a:effectLst/>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884916"/>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Findings</a:t>
            </a:r>
          </a:p>
          <a:p>
            <a:pPr marL="0" indent="0" algn="just">
              <a:lnSpc>
                <a:spcPct val="107000"/>
              </a:lnSpc>
              <a:spcAft>
                <a:spcPts val="370"/>
              </a:spcAft>
              <a:buNone/>
            </a:pPr>
            <a:r>
              <a:rPr lang="en-ZA" sz="1400" b="1" i="1" dirty="0">
                <a:effectLst/>
                <a:latin typeface="Century Gothic" panose="020B0502020202020204" pitchFamily="34" charset="0"/>
                <a:ea typeface="Century Gothic" panose="020B0502020202020204" pitchFamily="34" charset="0"/>
                <a:cs typeface="Century Gothic" panose="020B0502020202020204" pitchFamily="34" charset="0"/>
              </a:rPr>
              <a:t>Funding model </a:t>
            </a:r>
          </a:p>
          <a:p>
            <a:pPr marL="0" indent="0">
              <a:buNone/>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le 5">
            <a:extLst>
              <a:ext uri="{FF2B5EF4-FFF2-40B4-BE49-F238E27FC236}">
                <a16:creationId xmlns:a16="http://schemas.microsoft.com/office/drawing/2014/main" xmlns="" id="{D4DDF460-22C4-4506-9365-35D32354415D}"/>
              </a:ext>
            </a:extLst>
          </p:cNvPr>
          <p:cNvGraphicFramePr>
            <a:graphicFrameLocks noGrp="1"/>
          </p:cNvGraphicFramePr>
          <p:nvPr>
            <p:extLst>
              <p:ext uri="{D42A27DB-BD31-4B8C-83A1-F6EECF244321}">
                <p14:modId xmlns:p14="http://schemas.microsoft.com/office/powerpoint/2010/main" xmlns="" val="1131601989"/>
              </p:ext>
            </p:extLst>
          </p:nvPr>
        </p:nvGraphicFramePr>
        <p:xfrm>
          <a:off x="179512" y="2564904"/>
          <a:ext cx="8712968" cy="4209288"/>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883036979"/>
                    </a:ext>
                  </a:extLst>
                </a:gridCol>
                <a:gridCol w="6840760">
                  <a:extLst>
                    <a:ext uri="{9D8B030D-6E8A-4147-A177-3AD203B41FA5}">
                      <a16:colId xmlns:a16="http://schemas.microsoft.com/office/drawing/2014/main" xmlns="" val="3062541882"/>
                    </a:ext>
                  </a:extLst>
                </a:gridCol>
              </a:tblGrid>
              <a:tr h="280326">
                <a:tc>
                  <a:txBody>
                    <a:bodyPr/>
                    <a:lstStyle/>
                    <a:p>
                      <a:pPr algn="ctr"/>
                      <a:r>
                        <a:rPr lang="en-US" sz="1400" b="1" dirty="0">
                          <a:solidFill>
                            <a:schemeClr val="bg1"/>
                          </a:solidFill>
                          <a:latin typeface="Century Gothic" panose="020B0502020202020204" pitchFamily="34" charset="0"/>
                        </a:rPr>
                        <a:t>Institution</a:t>
                      </a:r>
                      <a:endParaRPr lang="en-ZA" sz="1400" b="1" dirty="0">
                        <a:solidFill>
                          <a:schemeClr val="bg1"/>
                        </a:solidFill>
                        <a:latin typeface="Century Gothic" panose="020B0502020202020204" pitchFamily="34" charset="0"/>
                      </a:endParaRPr>
                    </a:p>
                  </a:txBody>
                  <a:tcPr/>
                </a:tc>
                <a:tc>
                  <a:txBody>
                    <a:bodyPr/>
                    <a:lstStyle/>
                    <a:p>
                      <a:pPr algn="ctr"/>
                      <a:r>
                        <a:rPr lang="en-US" sz="1400" dirty="0">
                          <a:solidFill>
                            <a:schemeClr val="bg1">
                              <a:lumMod val="95000"/>
                            </a:schemeClr>
                          </a:solidFill>
                          <a:latin typeface="Century Gothic" panose="020B0502020202020204" pitchFamily="34" charset="0"/>
                        </a:rPr>
                        <a:t>Funding Model for TOP Services</a:t>
                      </a:r>
                      <a:endParaRPr lang="en-ZA" sz="1400" dirty="0">
                        <a:solidFill>
                          <a:schemeClr val="bg1">
                            <a:lumMod val="95000"/>
                          </a:schemeClr>
                        </a:solidFill>
                        <a:latin typeface="Century Gothic" panose="020B0502020202020204" pitchFamily="34" charset="0"/>
                      </a:endParaRPr>
                    </a:p>
                  </a:txBody>
                  <a:tcPr/>
                </a:tc>
                <a:extLst>
                  <a:ext uri="{0D108BD9-81ED-4DB2-BD59-A6C34878D82A}">
                    <a16:rowId xmlns:a16="http://schemas.microsoft.com/office/drawing/2014/main" xmlns="" val="3285212393"/>
                  </a:ext>
                </a:extLst>
              </a:tr>
              <a:tr h="644749">
                <a:tc>
                  <a:txBody>
                    <a:bodyPr/>
                    <a:lstStyle/>
                    <a:p>
                      <a:pPr marL="342900" indent="-342900">
                        <a:buFont typeface="+mj-lt"/>
                        <a:buAutoNum type="arabicPeriod"/>
                      </a:pPr>
                      <a:r>
                        <a:rPr lang="en-US" sz="1400" b="1" dirty="0">
                          <a:solidFill>
                            <a:schemeClr val="tx1">
                              <a:lumMod val="95000"/>
                              <a:lumOff val="5000"/>
                            </a:schemeClr>
                          </a:solidFill>
                          <a:latin typeface="Century Gothic" panose="020B0502020202020204" pitchFamily="34" charset="0"/>
                        </a:rPr>
                        <a:t>NDoH</a:t>
                      </a:r>
                      <a:endParaRPr lang="en-ZA" sz="1400" b="1" dirty="0">
                        <a:solidFill>
                          <a:schemeClr val="tx1">
                            <a:lumMod val="95000"/>
                            <a:lumOff val="5000"/>
                          </a:schemeClr>
                        </a:solidFill>
                        <a:latin typeface="Century Gothic" panose="020B0502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Funding of provinces through the  equitable shares formula.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Further details in this regard were not provided.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Thus, not clear what the budget allocation for TOP services entailed and how it is calculated.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reported that it assisted provinces with procurement of equipment. </a:t>
                      </a:r>
                    </a:p>
                  </a:txBody>
                  <a:tcPr/>
                </a:tc>
                <a:extLst>
                  <a:ext uri="{0D108BD9-81ED-4DB2-BD59-A6C34878D82A}">
                    <a16:rowId xmlns:a16="http://schemas.microsoft.com/office/drawing/2014/main" xmlns="" val="2385033264"/>
                  </a:ext>
                </a:extLst>
              </a:tr>
              <a:tr h="2980395">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400" b="1" dirty="0">
                          <a:solidFill>
                            <a:schemeClr val="tx1">
                              <a:lumMod val="95000"/>
                              <a:lumOff val="5000"/>
                            </a:schemeClr>
                          </a:solidFill>
                          <a:latin typeface="Century Gothic" panose="020B0502020202020204" pitchFamily="34" charset="0"/>
                        </a:rPr>
                        <a:t>Thematic areas from all provinces</a:t>
                      </a:r>
                    </a:p>
                  </a:txBody>
                  <a:tcPr/>
                </a:tc>
                <a:tc>
                  <a:txBody>
                    <a:bodyPr/>
                    <a:lstStyle/>
                    <a:p>
                      <a:pPr marL="171450" marR="0" lvl="0" indent="-171450" algn="just" defTabSz="914400" rtl="0" eaLnBrk="1" fontAlgn="auto" latinLnBrk="0" hangingPunct="1">
                        <a:lnSpc>
                          <a:spcPct val="134000"/>
                        </a:lnSpc>
                        <a:spcBef>
                          <a:spcPts val="0"/>
                        </a:spcBef>
                        <a:spcAft>
                          <a:spcPts val="600"/>
                        </a:spcAft>
                        <a:buClrTx/>
                        <a:buSzTx/>
                        <a:buFont typeface="Arial" panose="020B0604020202020204" pitchFamily="34" charset="0"/>
                        <a:buChar char="•"/>
                        <a:tabLst/>
                        <a:defRPr/>
                      </a:pPr>
                      <a:r>
                        <a:rPr lang="en-US" sz="1000" dirty="0">
                          <a:solidFill>
                            <a:schemeClr val="tx1"/>
                          </a:solidFill>
                          <a:latin typeface="Century Gothic" panose="020B0502020202020204" pitchFamily="34" charset="0"/>
                        </a:rPr>
                        <a:t>Received funds </a:t>
                      </a: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through the  equitable shares, however, this could not be elaborated or demonstrated.</a:t>
                      </a:r>
                    </a:p>
                    <a:p>
                      <a:pPr marL="171450" marR="0" lvl="0" indent="-171450" algn="just" defTabSz="914400" rtl="0" eaLnBrk="1" fontAlgn="auto" latinLnBrk="0" hangingPunct="1">
                        <a:lnSpc>
                          <a:spcPct val="134000"/>
                        </a:lnSpc>
                        <a:spcBef>
                          <a:spcPts val="0"/>
                        </a:spcBef>
                        <a:spcAft>
                          <a:spcPts val="60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No specific budget allocated to TOP services; services rendered as part of other reproductive health programmes. </a:t>
                      </a:r>
                    </a:p>
                    <a:p>
                      <a:pPr marL="171450" marR="0" lvl="0" indent="-171450" algn="just" defTabSz="914400" rtl="0" eaLnBrk="1" fontAlgn="auto" latinLnBrk="0" hangingPunct="1">
                        <a:lnSpc>
                          <a:spcPct val="134000"/>
                        </a:lnSpc>
                        <a:spcBef>
                          <a:spcPts val="0"/>
                        </a:spcBef>
                        <a:spcAft>
                          <a:spcPts val="60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Funding comes as a package that includes clinical assessment, equipment, health workers, procedure rooms, comprehensive family planning and other reproductive health services.</a:t>
                      </a:r>
                    </a:p>
                    <a:p>
                      <a:pPr marL="171450" marR="0" lvl="0" indent="-171450" algn="just" defTabSz="914400" rtl="0" eaLnBrk="1" fontAlgn="auto" latinLnBrk="0" hangingPunct="1">
                        <a:lnSpc>
                          <a:spcPct val="134000"/>
                        </a:lnSpc>
                        <a:spcBef>
                          <a:spcPts val="0"/>
                        </a:spcBef>
                        <a:spcAft>
                          <a:spcPts val="60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equitable share formula does not seem to recognise the needs of vulnerable groups.</a:t>
                      </a:r>
                    </a:p>
                    <a:p>
                      <a:pPr marL="171450" marR="0" lvl="0" indent="-171450" algn="just" defTabSz="914400" rtl="0" eaLnBrk="1" fontAlgn="auto" latinLnBrk="0" hangingPunct="1">
                        <a:lnSpc>
                          <a:spcPct val="134000"/>
                        </a:lnSpc>
                        <a:spcBef>
                          <a:spcPts val="0"/>
                        </a:spcBef>
                        <a:spcAft>
                          <a:spcPts val="60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NC: District health services budget is used to fund TOP services. However, it was still unclear how the budget allocations were determined.  </a:t>
                      </a:r>
                    </a:p>
                    <a:p>
                      <a:pPr marL="171450" marR="0" lvl="0" indent="-171450" algn="just" defTabSz="914400" rtl="0" eaLnBrk="1" fontAlgn="auto" latinLnBrk="0" hangingPunct="1">
                        <a:lnSpc>
                          <a:spcPct val="134000"/>
                        </a:lnSpc>
                        <a:spcBef>
                          <a:spcPts val="0"/>
                        </a:spcBef>
                        <a:spcAft>
                          <a:spcPts val="60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rPr>
                        <a:t>KZN: </a:t>
                      </a: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reproductive health budget allocation is through voted fund, where the health budget is allocated in Vote 7 by the Provincial Treasury, and it comprises a conditional grant and equitable share. The reproductive health budget is under equitable share, informed by the combination of performance, historical data, and projections.</a:t>
                      </a:r>
                    </a:p>
                    <a:p>
                      <a:pPr marL="171450" marR="0" lvl="0" indent="-171450" algn="just" defTabSz="914400" rtl="0" eaLnBrk="1" fontAlgn="auto" latinLnBrk="0" hangingPunct="1">
                        <a:lnSpc>
                          <a:spcPct val="134000"/>
                        </a:lnSpc>
                        <a:spcBef>
                          <a:spcPts val="0"/>
                        </a:spcBef>
                        <a:spcAft>
                          <a:spcPts val="600"/>
                        </a:spcAft>
                        <a:buClrTx/>
                        <a:buSzTx/>
                        <a:buFont typeface="Arial" panose="020B0604020202020204" pitchFamily="34" charset="0"/>
                        <a:buChar char="•"/>
                        <a:tabLst/>
                        <a:defRPr/>
                      </a:pPr>
                      <a:endParaRPr lang="en-ZA" sz="10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2384542777"/>
                  </a:ext>
                </a:extLst>
              </a:tr>
            </a:tbl>
          </a:graphicData>
        </a:graphic>
      </p:graphicFrame>
    </p:spTree>
    <p:extLst>
      <p:ext uri="{BB962C8B-B14F-4D97-AF65-F5344CB8AC3E}">
        <p14:creationId xmlns:p14="http://schemas.microsoft.com/office/powerpoint/2010/main" xmlns="" val="1730181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884916"/>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Findings</a:t>
            </a:r>
          </a:p>
          <a:p>
            <a:pPr marL="0" indent="0" algn="just">
              <a:lnSpc>
                <a:spcPct val="107000"/>
              </a:lnSpc>
              <a:spcAft>
                <a:spcPts val="370"/>
              </a:spcAft>
              <a:buNone/>
            </a:pPr>
            <a:r>
              <a:rPr lang="en-ZA" sz="1600" b="1" i="1" dirty="0">
                <a:effectLst/>
                <a:latin typeface="Century Gothic" panose="020B0502020202020204" pitchFamily="34" charset="0"/>
                <a:ea typeface="Century Gothic" panose="020B0502020202020204" pitchFamily="34" charset="0"/>
                <a:cs typeface="Century Gothic" panose="020B0502020202020204" pitchFamily="34" charset="0"/>
              </a:rPr>
              <a:t>Referral system</a:t>
            </a:r>
          </a:p>
          <a:p>
            <a:pPr marL="0" indent="0">
              <a:buNone/>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7" name="Table 5">
            <a:extLst>
              <a:ext uri="{FF2B5EF4-FFF2-40B4-BE49-F238E27FC236}">
                <a16:creationId xmlns:a16="http://schemas.microsoft.com/office/drawing/2014/main" xmlns="" id="{E92E81D2-7A44-449C-B1F0-8E4DEFDFBFC7}"/>
              </a:ext>
            </a:extLst>
          </p:cNvPr>
          <p:cNvGraphicFramePr>
            <a:graphicFrameLocks noGrp="1"/>
          </p:cNvGraphicFramePr>
          <p:nvPr>
            <p:extLst>
              <p:ext uri="{D42A27DB-BD31-4B8C-83A1-F6EECF244321}">
                <p14:modId xmlns:p14="http://schemas.microsoft.com/office/powerpoint/2010/main" xmlns="" val="3204442054"/>
              </p:ext>
            </p:extLst>
          </p:nvPr>
        </p:nvGraphicFramePr>
        <p:xfrm>
          <a:off x="215516" y="2708920"/>
          <a:ext cx="8712968" cy="4180967"/>
        </p:xfrm>
        <a:graphic>
          <a:graphicData uri="http://schemas.openxmlformats.org/drawingml/2006/table">
            <a:tbl>
              <a:tblPr firstRow="1" bandRow="1">
                <a:tableStyleId>{5C22544A-7EE6-4342-B048-85BDC9FD1C3A}</a:tableStyleId>
              </a:tblPr>
              <a:tblGrid>
                <a:gridCol w="1764196">
                  <a:extLst>
                    <a:ext uri="{9D8B030D-6E8A-4147-A177-3AD203B41FA5}">
                      <a16:colId xmlns:a16="http://schemas.microsoft.com/office/drawing/2014/main" xmlns="" val="883036979"/>
                    </a:ext>
                  </a:extLst>
                </a:gridCol>
                <a:gridCol w="6948772">
                  <a:extLst>
                    <a:ext uri="{9D8B030D-6E8A-4147-A177-3AD203B41FA5}">
                      <a16:colId xmlns:a16="http://schemas.microsoft.com/office/drawing/2014/main" xmlns="" val="3062541882"/>
                    </a:ext>
                  </a:extLst>
                </a:gridCol>
              </a:tblGrid>
              <a:tr h="280326">
                <a:tc>
                  <a:txBody>
                    <a:bodyPr/>
                    <a:lstStyle/>
                    <a:p>
                      <a:pPr algn="ctr"/>
                      <a:r>
                        <a:rPr lang="en-US" sz="1400" b="1" dirty="0">
                          <a:solidFill>
                            <a:schemeClr val="bg1"/>
                          </a:solidFill>
                          <a:latin typeface="Century Gothic" panose="020B0502020202020204" pitchFamily="34" charset="0"/>
                        </a:rPr>
                        <a:t>Institution</a:t>
                      </a:r>
                      <a:endParaRPr lang="en-ZA" sz="1400" b="1" dirty="0">
                        <a:solidFill>
                          <a:schemeClr val="bg1"/>
                        </a:solidFill>
                        <a:latin typeface="Century Gothic" panose="020B0502020202020204" pitchFamily="34" charset="0"/>
                      </a:endParaRPr>
                    </a:p>
                  </a:txBody>
                  <a:tcPr/>
                </a:tc>
                <a:tc>
                  <a:txBody>
                    <a:bodyPr/>
                    <a:lstStyle/>
                    <a:p>
                      <a:pPr algn="ctr"/>
                      <a:r>
                        <a:rPr lang="en-US" sz="1400" dirty="0">
                          <a:solidFill>
                            <a:schemeClr val="bg1">
                              <a:lumMod val="95000"/>
                            </a:schemeClr>
                          </a:solidFill>
                          <a:latin typeface="Century Gothic" panose="020B0502020202020204" pitchFamily="34" charset="0"/>
                        </a:rPr>
                        <a:t>Referral Systems</a:t>
                      </a:r>
                      <a:endParaRPr lang="en-ZA" sz="1400" dirty="0">
                        <a:solidFill>
                          <a:schemeClr val="bg1">
                            <a:lumMod val="95000"/>
                          </a:schemeClr>
                        </a:solidFill>
                        <a:latin typeface="Century Gothic" panose="020B0502020202020204" pitchFamily="34" charset="0"/>
                      </a:endParaRPr>
                    </a:p>
                  </a:txBody>
                  <a:tcPr/>
                </a:tc>
                <a:extLst>
                  <a:ext uri="{0D108BD9-81ED-4DB2-BD59-A6C34878D82A}">
                    <a16:rowId xmlns:a16="http://schemas.microsoft.com/office/drawing/2014/main" xmlns="" val="3285212393"/>
                  </a:ext>
                </a:extLst>
              </a:tr>
              <a:tr h="644749">
                <a:tc>
                  <a:txBody>
                    <a:bodyPr/>
                    <a:lstStyle/>
                    <a:p>
                      <a:pPr marL="342900" indent="-342900">
                        <a:buFont typeface="+mj-lt"/>
                        <a:buAutoNum type="arabicPeriod"/>
                      </a:pPr>
                      <a:r>
                        <a:rPr lang="en-US" sz="1400" b="1" dirty="0">
                          <a:solidFill>
                            <a:schemeClr val="tx1">
                              <a:lumMod val="95000"/>
                              <a:lumOff val="5000"/>
                            </a:schemeClr>
                          </a:solidFill>
                          <a:latin typeface="Century Gothic" panose="020B0502020202020204" pitchFamily="34" charset="0"/>
                        </a:rPr>
                        <a:t>NDoH</a:t>
                      </a:r>
                      <a:endParaRPr lang="en-ZA" sz="1400" b="1" dirty="0">
                        <a:solidFill>
                          <a:schemeClr val="tx1">
                            <a:lumMod val="95000"/>
                            <a:lumOff val="5000"/>
                          </a:schemeClr>
                        </a:solidFill>
                        <a:latin typeface="Century Gothic" panose="020B0502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Each facility has a referral pathway, which clearly indicates facilities providing CTOP services.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Provides referral letters to clients and send them on appropriate days to relevant facilities.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However, implementation is sometimes a challenge, as indicated by a case from Chiawelo clinic, where a woman was denied services during covid level 4 lockdown. </a:t>
                      </a:r>
                    </a:p>
                  </a:txBody>
                  <a:tcPr/>
                </a:tc>
                <a:extLst>
                  <a:ext uri="{0D108BD9-81ED-4DB2-BD59-A6C34878D82A}">
                    <a16:rowId xmlns:a16="http://schemas.microsoft.com/office/drawing/2014/main" xmlns="" val="2385033264"/>
                  </a:ext>
                </a:extLst>
              </a:tr>
              <a:tr h="2980395">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400" b="1" dirty="0">
                          <a:solidFill>
                            <a:schemeClr val="tx1">
                              <a:lumMod val="95000"/>
                              <a:lumOff val="5000"/>
                            </a:schemeClr>
                          </a:solidFill>
                          <a:latin typeface="Century Gothic" panose="020B0502020202020204" pitchFamily="34" charset="0"/>
                        </a:rPr>
                        <a:t>Thematic areas from all provinces</a:t>
                      </a:r>
                    </a:p>
                  </a:txBody>
                  <a:tcPr/>
                </a:tc>
                <a:tc>
                  <a:txBody>
                    <a:bodyPr/>
                    <a:lstStyle/>
                    <a:p>
                      <a:pPr marL="171450" indent="-171450" algn="just">
                        <a:lnSpc>
                          <a:spcPct val="134000"/>
                        </a:lnSpc>
                        <a:spcBef>
                          <a:spcPts val="0"/>
                        </a:spcBef>
                        <a:buFont typeface="Arial" panose="020B0604020202020204" pitchFamily="34" charset="0"/>
                        <a:buChar char="•"/>
                      </a:pPr>
                      <a:r>
                        <a:rPr lang="en-ZA" sz="10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WC: </a:t>
                      </a: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Referral pathways and standard operating procedures (SOPs) are in place at each facility. In rural areas, transport is provided via a HealthNet system (a booking system is in place), whilst in metropolitan areas, clients make use of their own transport.  Some services are outsourced, where the private provider provides transport. Triage approach to fast-track those approaching the last stages of there gestational periods. </a:t>
                      </a:r>
                    </a:p>
                    <a:p>
                      <a:pPr marL="171450" marR="0" lvl="0" indent="-171450" algn="just" defTabSz="914400" rtl="0" eaLnBrk="1" fontAlgn="auto" latinLnBrk="0" hangingPunct="1">
                        <a:lnSpc>
                          <a:spcPct val="134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Primary healthcare facilities &amp; CHC refer clients to designated hospitals. </a:t>
                      </a:r>
                    </a:p>
                    <a:p>
                      <a:pPr marL="171450" marR="0" lvl="0" indent="-171450" algn="just" defTabSz="914400" rtl="0" eaLnBrk="1" fontAlgn="auto" latinLnBrk="0" hangingPunct="1">
                        <a:lnSpc>
                          <a:spcPct val="134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Booking systems, but priority is given to woman who are in the last week of their first trimester. </a:t>
                      </a:r>
                    </a:p>
                    <a:p>
                      <a:pPr marL="171450" marR="0" lvl="0" indent="-171450" algn="just" defTabSz="914400" rtl="0" eaLnBrk="1" fontAlgn="auto" latinLnBrk="0" hangingPunct="1">
                        <a:lnSpc>
                          <a:spcPct val="134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Some provinces could not indicate if they had any guidelines or SOPs for managing referrals.</a:t>
                      </a:r>
                    </a:p>
                    <a:p>
                      <a:pPr marL="171450" marR="0" lvl="0" indent="-171450" algn="just" defTabSz="914400" rtl="0" eaLnBrk="1" fontAlgn="auto" latinLnBrk="0" hangingPunct="1">
                        <a:lnSpc>
                          <a:spcPct val="134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Community health centres (CHCs) refer second trimester cases to hospitals.</a:t>
                      </a:r>
                    </a:p>
                    <a:p>
                      <a:pPr marL="171450" marR="0" lvl="0" indent="-171450" algn="just" defTabSz="914400" rtl="0" eaLnBrk="1" fontAlgn="auto" latinLnBrk="0" hangingPunct="1">
                        <a:lnSpc>
                          <a:spcPct val="134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Districts have referral systems for areas where the service cannot be provided.</a:t>
                      </a:r>
                    </a:p>
                    <a:p>
                      <a:pPr marL="171450" marR="0" lvl="0" indent="-171450" algn="just" defTabSz="914400" rtl="0" eaLnBrk="1" fontAlgn="auto" latinLnBrk="0" hangingPunct="1">
                        <a:lnSpc>
                          <a:spcPct val="134000"/>
                        </a:lnSpc>
                        <a:spcBef>
                          <a:spcPts val="0"/>
                        </a:spcBef>
                        <a:spcAft>
                          <a:spcPts val="0"/>
                        </a:spcAft>
                        <a:buClrTx/>
                        <a:buSzTx/>
                        <a:buFont typeface="Arial" panose="020B0604020202020204" pitchFamily="34" charset="0"/>
                        <a:buChar char="•"/>
                        <a:tabLst/>
                        <a:defRP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Patients up to 20 weeks pregnant are referred to doctors and midwives. </a:t>
                      </a:r>
                    </a:p>
                    <a:p>
                      <a:pPr marL="171450" marR="0" lvl="0" indent="-171450" algn="just" defTabSz="914400" rtl="0" eaLnBrk="1" fontAlgn="auto" latinLnBrk="0" hangingPunct="1">
                        <a:lnSpc>
                          <a:spcPct val="134000"/>
                        </a:lnSpc>
                        <a:spcBef>
                          <a:spcPts val="0"/>
                        </a:spcBef>
                        <a:spcAft>
                          <a:spcPts val="0"/>
                        </a:spcAft>
                        <a:buClrTx/>
                        <a:buSzTx/>
                        <a:buFont typeface="Arial" panose="020B0604020202020204" pitchFamily="34" charset="0"/>
                        <a:buChar char="•"/>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Ambulance services and private transport which belong to patients or people assisting the patients used in referral processes. </a:t>
                      </a:r>
                    </a:p>
                    <a:p>
                      <a:pPr marL="171450" indent="-171450" algn="just">
                        <a:lnSpc>
                          <a:spcPct val="134000"/>
                        </a:lnSpc>
                        <a:spcBef>
                          <a:spcPts val="0"/>
                        </a:spcBef>
                        <a:buFont typeface="Arial" panose="020B0604020202020204" pitchFamily="34" charset="0"/>
                        <a:buChar char="•"/>
                      </a:pPr>
                      <a:endPar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34000"/>
                        </a:lnSpc>
                        <a:spcBef>
                          <a:spcPts val="0"/>
                        </a:spcBef>
                        <a:buNone/>
                      </a:pPr>
                      <a:endParaRPr lang="en-ZA" sz="100"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171450" marR="0" lvl="0" indent="-171450" algn="just" defTabSz="914400" rtl="0" eaLnBrk="1" fontAlgn="auto" latinLnBrk="0" hangingPunct="1">
                        <a:lnSpc>
                          <a:spcPct val="134000"/>
                        </a:lnSpc>
                        <a:spcBef>
                          <a:spcPts val="0"/>
                        </a:spcBef>
                        <a:spcAft>
                          <a:spcPts val="600"/>
                        </a:spcAft>
                        <a:buClrTx/>
                        <a:buSzTx/>
                        <a:buFont typeface="Arial" panose="020B0604020202020204" pitchFamily="34" charset="0"/>
                        <a:buChar char="•"/>
                        <a:tabLst/>
                        <a:defRPr/>
                      </a:pPr>
                      <a:endParaRPr lang="en-ZA" sz="10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2384542777"/>
                  </a:ext>
                </a:extLst>
              </a:tr>
            </a:tbl>
          </a:graphicData>
        </a:graphic>
      </p:graphicFrame>
    </p:spTree>
    <p:extLst>
      <p:ext uri="{BB962C8B-B14F-4D97-AF65-F5344CB8AC3E}">
        <p14:creationId xmlns:p14="http://schemas.microsoft.com/office/powerpoint/2010/main" xmlns="" val="1695743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884916"/>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Findings</a:t>
            </a:r>
          </a:p>
          <a:p>
            <a:pPr marL="0" indent="0" algn="just">
              <a:lnSpc>
                <a:spcPct val="107000"/>
              </a:lnSpc>
              <a:spcAft>
                <a:spcPts val="370"/>
              </a:spcAft>
              <a:buNone/>
            </a:pPr>
            <a:r>
              <a:rPr lang="en-ZA" sz="1600" b="1" i="1" dirty="0">
                <a:effectLst/>
                <a:latin typeface="Century Gothic" panose="020B0502020202020204" pitchFamily="34" charset="0"/>
                <a:ea typeface="Century Gothic" panose="020B0502020202020204" pitchFamily="34" charset="0"/>
                <a:cs typeface="Century Gothic" panose="020B0502020202020204" pitchFamily="34" charset="0"/>
              </a:rPr>
              <a:t>Patient Assessment </a:t>
            </a:r>
          </a:p>
          <a:p>
            <a:pPr marL="0" indent="0">
              <a:buNone/>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le 5">
            <a:extLst>
              <a:ext uri="{FF2B5EF4-FFF2-40B4-BE49-F238E27FC236}">
                <a16:creationId xmlns:a16="http://schemas.microsoft.com/office/drawing/2014/main" xmlns="" id="{4D9E7213-39F1-435C-B95C-47C9BFA6CEA9}"/>
              </a:ext>
            </a:extLst>
          </p:cNvPr>
          <p:cNvGraphicFramePr>
            <a:graphicFrameLocks noGrp="1"/>
          </p:cNvGraphicFramePr>
          <p:nvPr>
            <p:extLst>
              <p:ext uri="{D42A27DB-BD31-4B8C-83A1-F6EECF244321}">
                <p14:modId xmlns:p14="http://schemas.microsoft.com/office/powerpoint/2010/main" xmlns="" val="2022537234"/>
              </p:ext>
            </p:extLst>
          </p:nvPr>
        </p:nvGraphicFramePr>
        <p:xfrm>
          <a:off x="195360" y="2618603"/>
          <a:ext cx="8712968" cy="4133774"/>
        </p:xfrm>
        <a:graphic>
          <a:graphicData uri="http://schemas.openxmlformats.org/drawingml/2006/table">
            <a:tbl>
              <a:tblPr firstRow="1" bandRow="1">
                <a:tableStyleId>{5C22544A-7EE6-4342-B048-85BDC9FD1C3A}</a:tableStyleId>
              </a:tblPr>
              <a:tblGrid>
                <a:gridCol w="1928368">
                  <a:extLst>
                    <a:ext uri="{9D8B030D-6E8A-4147-A177-3AD203B41FA5}">
                      <a16:colId xmlns:a16="http://schemas.microsoft.com/office/drawing/2014/main" xmlns="" val="883036979"/>
                    </a:ext>
                  </a:extLst>
                </a:gridCol>
                <a:gridCol w="6784600">
                  <a:extLst>
                    <a:ext uri="{9D8B030D-6E8A-4147-A177-3AD203B41FA5}">
                      <a16:colId xmlns:a16="http://schemas.microsoft.com/office/drawing/2014/main" xmlns="" val="3062541882"/>
                    </a:ext>
                  </a:extLst>
                </a:gridCol>
              </a:tblGrid>
              <a:tr h="291036">
                <a:tc>
                  <a:txBody>
                    <a:bodyPr/>
                    <a:lstStyle/>
                    <a:p>
                      <a:pPr algn="ctr"/>
                      <a:r>
                        <a:rPr lang="en-US" sz="1400" b="1" dirty="0">
                          <a:solidFill>
                            <a:schemeClr val="bg1"/>
                          </a:solidFill>
                          <a:latin typeface="Century Gothic" panose="020B0502020202020204" pitchFamily="34" charset="0"/>
                        </a:rPr>
                        <a:t>Institution</a:t>
                      </a:r>
                      <a:endParaRPr lang="en-ZA" sz="1400" b="1" dirty="0">
                        <a:solidFill>
                          <a:schemeClr val="bg1"/>
                        </a:solidFill>
                        <a:latin typeface="Century Gothic" panose="020B0502020202020204" pitchFamily="34" charset="0"/>
                      </a:endParaRPr>
                    </a:p>
                  </a:txBody>
                  <a:tcPr/>
                </a:tc>
                <a:tc>
                  <a:txBody>
                    <a:bodyPr/>
                    <a:lstStyle/>
                    <a:p>
                      <a:pPr algn="ctr"/>
                      <a:r>
                        <a:rPr lang="en-US" sz="1400" dirty="0">
                          <a:solidFill>
                            <a:schemeClr val="bg1">
                              <a:lumMod val="95000"/>
                            </a:schemeClr>
                          </a:solidFill>
                          <a:latin typeface="Century Gothic" panose="020B0502020202020204" pitchFamily="34" charset="0"/>
                        </a:rPr>
                        <a:t>Patient Assessment</a:t>
                      </a:r>
                      <a:endParaRPr lang="en-ZA" sz="1400" dirty="0">
                        <a:solidFill>
                          <a:schemeClr val="bg1">
                            <a:lumMod val="95000"/>
                          </a:schemeClr>
                        </a:solidFill>
                        <a:latin typeface="Century Gothic" panose="020B0502020202020204" pitchFamily="34" charset="0"/>
                      </a:endParaRPr>
                    </a:p>
                  </a:txBody>
                  <a:tcPr/>
                </a:tc>
                <a:extLst>
                  <a:ext uri="{0D108BD9-81ED-4DB2-BD59-A6C34878D82A}">
                    <a16:rowId xmlns:a16="http://schemas.microsoft.com/office/drawing/2014/main" xmlns="" val="3285212393"/>
                  </a:ext>
                </a:extLst>
              </a:tr>
              <a:tr h="1140803">
                <a:tc>
                  <a:txBody>
                    <a:bodyPr/>
                    <a:lstStyle/>
                    <a:p>
                      <a:pPr marL="342900" indent="-342900">
                        <a:buFont typeface="+mj-lt"/>
                        <a:buAutoNum type="arabicPeriod"/>
                      </a:pPr>
                      <a:r>
                        <a:rPr lang="en-US" sz="1400" b="1" dirty="0">
                          <a:solidFill>
                            <a:schemeClr val="tx1">
                              <a:lumMod val="95000"/>
                              <a:lumOff val="5000"/>
                            </a:schemeClr>
                          </a:solidFill>
                          <a:latin typeface="Century Gothic" panose="020B0502020202020204" pitchFamily="34" charset="0"/>
                        </a:rPr>
                        <a:t>NDoH</a:t>
                      </a:r>
                      <a:endParaRPr lang="en-ZA" sz="1400" b="1" dirty="0">
                        <a:solidFill>
                          <a:schemeClr val="tx1">
                            <a:lumMod val="95000"/>
                            <a:lumOff val="5000"/>
                          </a:schemeClr>
                        </a:solidFill>
                        <a:latin typeface="Century Gothic" panose="020B0502020202020204" pitchFamily="34" charset="0"/>
                      </a:endParaRPr>
                    </a:p>
                  </a:txBody>
                  <a:tcPr/>
                </a:tc>
                <a:tc>
                  <a:txBody>
                    <a:bodyPr/>
                    <a:lstStyle/>
                    <a:p>
                      <a:pPr marL="260350" indent="-171450" algn="just">
                        <a:lnSpc>
                          <a:spcPct val="114000"/>
                        </a:lnSpc>
                        <a:spcBef>
                          <a:spcPts val="0"/>
                        </a:spcBef>
                        <a:spcAft>
                          <a:spcPts val="600"/>
                        </a:spcAft>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The information submitted by the NDOH is not conclusive but rather follows a general approach. This statement is supported with the information relating to backlogs and/or waiting lists.  </a:t>
                      </a:r>
                    </a:p>
                    <a:p>
                      <a:pPr marL="260350" indent="-171450" algn="just">
                        <a:lnSpc>
                          <a:spcPct val="114000"/>
                        </a:lnSpc>
                        <a:spcBef>
                          <a:spcPts val="0"/>
                        </a:spcBef>
                        <a:spcAft>
                          <a:spcPts val="600"/>
                        </a:spcAft>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In terms of the above, the department submitted that it is not aware of any current backlogs. The data can, however, be verified from provinces. It also indicated that the prioritisation of persons seeking termination of pregnancy is dependent on the findings of the consultation, which takes into cognisance the gestational period of pregnancy.</a:t>
                      </a:r>
                    </a:p>
                  </a:txBody>
                  <a:tcPr/>
                </a:tc>
                <a:extLst>
                  <a:ext uri="{0D108BD9-81ED-4DB2-BD59-A6C34878D82A}">
                    <a16:rowId xmlns:a16="http://schemas.microsoft.com/office/drawing/2014/main" xmlns="" val="2385033264"/>
                  </a:ext>
                </a:extLst>
              </a:tr>
              <a:tr h="2618918">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400" b="1" dirty="0">
                          <a:solidFill>
                            <a:schemeClr val="tx1">
                              <a:lumMod val="95000"/>
                              <a:lumOff val="5000"/>
                            </a:schemeClr>
                          </a:solidFill>
                          <a:latin typeface="Century Gothic" panose="020B0502020202020204" pitchFamily="34" charset="0"/>
                        </a:rPr>
                        <a:t>Thematic areas from all provinces</a:t>
                      </a:r>
                    </a:p>
                  </a:txBody>
                  <a:tcPr/>
                </a:tc>
                <a:tc>
                  <a:txBody>
                    <a:bodyPr/>
                    <a:lstStyle/>
                    <a:p>
                      <a:pPr marL="268288" indent="-179388" algn="just">
                        <a:lnSpc>
                          <a:spcPct val="13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Confirmation of pregnancy</a:t>
                      </a:r>
                    </a:p>
                    <a:p>
                      <a:pPr marL="268288" indent="-179388" algn="just">
                        <a:lnSpc>
                          <a:spcPct val="13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Counselling</a:t>
                      </a:r>
                    </a:p>
                    <a:p>
                      <a:pPr marL="268288" indent="-179388" algn="just">
                        <a:lnSpc>
                          <a:spcPct val="13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History taking</a:t>
                      </a:r>
                    </a:p>
                    <a:p>
                      <a:pPr marL="268288" indent="-179388" algn="just">
                        <a:lnSpc>
                          <a:spcPct val="13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Observations</a:t>
                      </a:r>
                    </a:p>
                    <a:p>
                      <a:pPr marL="268288" indent="-179388" algn="just">
                        <a:lnSpc>
                          <a:spcPct val="13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Physical examination</a:t>
                      </a:r>
                    </a:p>
                    <a:p>
                      <a:pPr marL="268288" indent="-179388" algn="just">
                        <a:lnSpc>
                          <a:spcPct val="13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Consent</a:t>
                      </a:r>
                    </a:p>
                    <a:p>
                      <a:pPr marL="268288" indent="-179388" algn="just">
                        <a:lnSpc>
                          <a:spcPct val="13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In some cases an ultrasound. </a:t>
                      </a:r>
                    </a:p>
                    <a:p>
                      <a:pPr marL="268288" indent="-179388" algn="just">
                        <a:lnSpc>
                          <a:spcPct val="13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Clients with unconfirmed pregnancies or early pregnancy complications are referred to gynaecological emergency services.</a:t>
                      </a:r>
                    </a:p>
                    <a:p>
                      <a:pPr marL="268288" indent="-179388" algn="just">
                        <a:lnSpc>
                          <a:spcPct val="13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Clients receive family planning counselling at the initial visit. </a:t>
                      </a:r>
                    </a:p>
                    <a:p>
                      <a:pPr marL="268288" indent="-179388" algn="just">
                        <a:lnSpc>
                          <a:spcPct val="13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However, patient assessment varied in provinces, where in some, one or two of the above services were provided.</a:t>
                      </a:r>
                    </a:p>
                  </a:txBody>
                  <a:tcPr/>
                </a:tc>
                <a:extLst>
                  <a:ext uri="{0D108BD9-81ED-4DB2-BD59-A6C34878D82A}">
                    <a16:rowId xmlns:a16="http://schemas.microsoft.com/office/drawing/2014/main" xmlns="" val="2384542777"/>
                  </a:ext>
                </a:extLst>
              </a:tr>
            </a:tbl>
          </a:graphicData>
        </a:graphic>
      </p:graphicFrame>
    </p:spTree>
    <p:extLst>
      <p:ext uri="{BB962C8B-B14F-4D97-AF65-F5344CB8AC3E}">
        <p14:creationId xmlns:p14="http://schemas.microsoft.com/office/powerpoint/2010/main" xmlns="" val="134536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884916"/>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Findings</a:t>
            </a:r>
          </a:p>
          <a:p>
            <a:pPr marL="0" indent="0" algn="just">
              <a:lnSpc>
                <a:spcPct val="107000"/>
              </a:lnSpc>
              <a:spcAft>
                <a:spcPts val="370"/>
              </a:spcAft>
              <a:buNone/>
            </a:pPr>
            <a:r>
              <a:rPr lang="en-ZA" sz="1600" b="1" i="1" dirty="0">
                <a:effectLst/>
                <a:latin typeface="Century Gothic" panose="020B0502020202020204" pitchFamily="34" charset="0"/>
                <a:ea typeface="Century Gothic" panose="020B0502020202020204" pitchFamily="34" charset="0"/>
                <a:cs typeface="Century Gothic" panose="020B0502020202020204" pitchFamily="34" charset="0"/>
              </a:rPr>
              <a:t>Promotion of the TOP services</a:t>
            </a:r>
          </a:p>
          <a:p>
            <a:pPr marL="0" indent="0">
              <a:buNone/>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le 5">
            <a:extLst>
              <a:ext uri="{FF2B5EF4-FFF2-40B4-BE49-F238E27FC236}">
                <a16:creationId xmlns:a16="http://schemas.microsoft.com/office/drawing/2014/main" xmlns="" id="{7A1BEF8A-EC28-4B15-861B-979DC245EA96}"/>
              </a:ext>
            </a:extLst>
          </p:cNvPr>
          <p:cNvGraphicFramePr>
            <a:graphicFrameLocks noGrp="1"/>
          </p:cNvGraphicFramePr>
          <p:nvPr>
            <p:extLst>
              <p:ext uri="{D42A27DB-BD31-4B8C-83A1-F6EECF244321}">
                <p14:modId xmlns:p14="http://schemas.microsoft.com/office/powerpoint/2010/main" xmlns="" val="1274372781"/>
              </p:ext>
            </p:extLst>
          </p:nvPr>
        </p:nvGraphicFramePr>
        <p:xfrm>
          <a:off x="215516" y="2924944"/>
          <a:ext cx="8712968" cy="3551289"/>
        </p:xfrm>
        <a:graphic>
          <a:graphicData uri="http://schemas.openxmlformats.org/drawingml/2006/table">
            <a:tbl>
              <a:tblPr firstRow="1" bandRow="1">
                <a:tableStyleId>{5C22544A-7EE6-4342-B048-85BDC9FD1C3A}</a:tableStyleId>
              </a:tblPr>
              <a:tblGrid>
                <a:gridCol w="1836204">
                  <a:extLst>
                    <a:ext uri="{9D8B030D-6E8A-4147-A177-3AD203B41FA5}">
                      <a16:colId xmlns:a16="http://schemas.microsoft.com/office/drawing/2014/main" xmlns="" val="883036979"/>
                    </a:ext>
                  </a:extLst>
                </a:gridCol>
                <a:gridCol w="6876764">
                  <a:extLst>
                    <a:ext uri="{9D8B030D-6E8A-4147-A177-3AD203B41FA5}">
                      <a16:colId xmlns:a16="http://schemas.microsoft.com/office/drawing/2014/main" xmlns="" val="3062541882"/>
                    </a:ext>
                  </a:extLst>
                </a:gridCol>
              </a:tblGrid>
              <a:tr h="291036">
                <a:tc>
                  <a:txBody>
                    <a:bodyPr/>
                    <a:lstStyle/>
                    <a:p>
                      <a:pPr algn="ctr"/>
                      <a:r>
                        <a:rPr lang="en-US" sz="1400" b="1" dirty="0">
                          <a:solidFill>
                            <a:schemeClr val="bg1"/>
                          </a:solidFill>
                          <a:latin typeface="Century Gothic" panose="020B0502020202020204" pitchFamily="34" charset="0"/>
                        </a:rPr>
                        <a:t>Institution</a:t>
                      </a:r>
                      <a:endParaRPr lang="en-ZA" sz="1400" b="1" dirty="0">
                        <a:solidFill>
                          <a:schemeClr val="bg1"/>
                        </a:solidFill>
                        <a:latin typeface="Century Gothic" panose="020B0502020202020204" pitchFamily="34" charset="0"/>
                      </a:endParaRPr>
                    </a:p>
                  </a:txBody>
                  <a:tcPr/>
                </a:tc>
                <a:tc>
                  <a:txBody>
                    <a:bodyPr/>
                    <a:lstStyle/>
                    <a:p>
                      <a:pPr marL="0" indent="0" algn="ctr">
                        <a:lnSpc>
                          <a:spcPct val="107000"/>
                        </a:lnSpc>
                        <a:spcAft>
                          <a:spcPts val="370"/>
                        </a:spcAft>
                        <a:buNone/>
                      </a:pPr>
                      <a:r>
                        <a:rPr lang="en-ZA" sz="1400" b="1" i="1" dirty="0">
                          <a:effectLst/>
                          <a:latin typeface="Century Gothic" panose="020B0502020202020204" pitchFamily="34" charset="0"/>
                          <a:ea typeface="Century Gothic" panose="020B0502020202020204" pitchFamily="34" charset="0"/>
                          <a:cs typeface="Century Gothic" panose="020B0502020202020204" pitchFamily="34" charset="0"/>
                        </a:rPr>
                        <a:t>Promotion of the TOP services</a:t>
                      </a:r>
                    </a:p>
                  </a:txBody>
                  <a:tcPr/>
                </a:tc>
                <a:extLst>
                  <a:ext uri="{0D108BD9-81ED-4DB2-BD59-A6C34878D82A}">
                    <a16:rowId xmlns:a16="http://schemas.microsoft.com/office/drawing/2014/main" xmlns="" val="3285212393"/>
                  </a:ext>
                </a:extLst>
              </a:tr>
              <a:tr h="505597">
                <a:tc>
                  <a:txBody>
                    <a:bodyPr/>
                    <a:lstStyle/>
                    <a:p>
                      <a:pPr marL="342900" indent="-342900">
                        <a:buFont typeface="+mj-lt"/>
                        <a:buAutoNum type="arabicPeriod"/>
                      </a:pPr>
                      <a:r>
                        <a:rPr lang="en-US" sz="1400" b="1" dirty="0">
                          <a:solidFill>
                            <a:schemeClr val="tx1">
                              <a:lumMod val="95000"/>
                              <a:lumOff val="5000"/>
                            </a:schemeClr>
                          </a:solidFill>
                          <a:latin typeface="Century Gothic" panose="020B0502020202020204" pitchFamily="34" charset="0"/>
                        </a:rPr>
                        <a:t>NDoH</a:t>
                      </a:r>
                      <a:endParaRPr lang="en-ZA" sz="1400" b="1" dirty="0">
                        <a:solidFill>
                          <a:schemeClr val="tx1">
                            <a:lumMod val="95000"/>
                            <a:lumOff val="5000"/>
                          </a:schemeClr>
                        </a:solidFill>
                        <a:latin typeface="Century Gothic" panose="020B0502020202020204" pitchFamily="34" charset="0"/>
                      </a:endParaRPr>
                    </a:p>
                  </a:txBody>
                  <a:tcPr/>
                </a:tc>
                <a:tc>
                  <a:txBody>
                    <a:bodyPr/>
                    <a:lstStyle/>
                    <a:p>
                      <a:pPr marL="0" indent="0" algn="just">
                        <a:lnSpc>
                          <a:spcPct val="114000"/>
                        </a:lnSpc>
                        <a:spcBef>
                          <a:spcPts val="0"/>
                        </a:spcBef>
                        <a:spcAft>
                          <a:spcPts val="600"/>
                        </a:spcAft>
                        <a:buNone/>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it does conduct training for staff members who provide TOP services. The department has a training manual that is comprehensive framework for sexual and reproductive health (SRH). It was submitted that the TOP module is module 3 of the 10 modules. </a:t>
                      </a:r>
                    </a:p>
                  </a:txBody>
                  <a:tcPr/>
                </a:tc>
                <a:extLst>
                  <a:ext uri="{0D108BD9-81ED-4DB2-BD59-A6C34878D82A}">
                    <a16:rowId xmlns:a16="http://schemas.microsoft.com/office/drawing/2014/main" xmlns="" val="2385033264"/>
                  </a:ext>
                </a:extLst>
              </a:tr>
              <a:tr h="2618918">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400" b="1" dirty="0">
                          <a:solidFill>
                            <a:schemeClr val="tx1">
                              <a:lumMod val="95000"/>
                              <a:lumOff val="5000"/>
                            </a:schemeClr>
                          </a:solidFill>
                          <a:latin typeface="Century Gothic" panose="020B0502020202020204" pitchFamily="34" charset="0"/>
                        </a:rPr>
                        <a:t>Thematic areas from all provinces</a:t>
                      </a:r>
                    </a:p>
                  </a:txBody>
                  <a:tcPr/>
                </a:tc>
                <a:tc>
                  <a:txBody>
                    <a:bodyPr/>
                    <a:lstStyle/>
                    <a:p>
                      <a:pPr marL="171450" indent="-171450" algn="just">
                        <a:lnSpc>
                          <a:spcPct val="150000"/>
                        </a:lnSpc>
                        <a:spcBef>
                          <a:spcPts val="0"/>
                        </a:spcBef>
                        <a:buFont typeface="Arial" panose="020B0604020202020204" pitchFamily="34" charset="0"/>
                        <a:buChar cha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TOP services are advertised at accredited facilities. </a:t>
                      </a:r>
                    </a:p>
                    <a:p>
                      <a:pPr marL="171450" indent="-171450" algn="just">
                        <a:lnSpc>
                          <a:spcPct val="150000"/>
                        </a:lnSpc>
                        <a:spcBef>
                          <a:spcPts val="0"/>
                        </a:spcBef>
                        <a:buFont typeface="Arial" panose="020B0604020202020204" pitchFamily="34" charset="0"/>
                        <a:buChar cha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TOP services posters are displayed at health facilities.</a:t>
                      </a:r>
                    </a:p>
                    <a:p>
                      <a:pPr marL="171450" indent="-171450" algn="just">
                        <a:lnSpc>
                          <a:spcPct val="150000"/>
                        </a:lnSpc>
                        <a:spcBef>
                          <a:spcPts val="0"/>
                        </a:spcBef>
                        <a:buFont typeface="Arial" panose="020B0604020202020204" pitchFamily="34" charset="0"/>
                        <a:buChar cha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Community health workers raise awareness through health talks.</a:t>
                      </a:r>
                    </a:p>
                    <a:p>
                      <a:pPr marL="171450" indent="-171450" algn="just">
                        <a:lnSpc>
                          <a:spcPct val="150000"/>
                        </a:lnSpc>
                        <a:spcBef>
                          <a:spcPts val="0"/>
                        </a:spcBef>
                        <a:buFont typeface="Arial" panose="020B0604020202020204" pitchFamily="34" charset="0"/>
                        <a:buChar cha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Sexual and reproductive health pamphlets.</a:t>
                      </a:r>
                    </a:p>
                    <a:p>
                      <a:pPr marL="171450" indent="-171450" algn="just">
                        <a:lnSpc>
                          <a:spcPct val="150000"/>
                        </a:lnSpc>
                        <a:spcBef>
                          <a:spcPts val="0"/>
                        </a:spcBef>
                        <a:buFont typeface="Arial" panose="020B0604020202020204" pitchFamily="34" charset="0"/>
                        <a:buChar cha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Community dialogue sessions.</a:t>
                      </a:r>
                    </a:p>
                    <a:p>
                      <a:pPr marL="171450" indent="-171450" algn="just">
                        <a:lnSpc>
                          <a:spcPct val="150000"/>
                        </a:lnSpc>
                        <a:spcBef>
                          <a:spcPts val="0"/>
                        </a:spcBef>
                        <a:buFont typeface="Arial" panose="020B0604020202020204" pitchFamily="34" charset="0"/>
                        <a:buChar cha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Mpilo app (GP): </a:t>
                      </a:r>
                      <a:r>
                        <a:rPr lang="en-US" sz="1000" b="0" i="0" kern="1200" dirty="0">
                          <a:solidFill>
                            <a:schemeClr val="dk1"/>
                          </a:solidFill>
                          <a:effectLst/>
                          <a:latin typeface="Century Gothic" panose="020B0502020202020204" pitchFamily="34" charset="0"/>
                          <a:ea typeface="+mn-ea"/>
                          <a:cs typeface="+mn-cs"/>
                        </a:rPr>
                        <a:t>mobile communications platform aimed at strengthening the patient-care experience across Gauteng health facilities.</a:t>
                      </a:r>
                    </a:p>
                    <a:p>
                      <a:pPr marL="171450" indent="-171450" algn="just">
                        <a:lnSpc>
                          <a:spcPct val="150000"/>
                        </a:lnSpc>
                        <a:spcBef>
                          <a:spcPts val="0"/>
                        </a:spcBef>
                        <a:buFont typeface="Arial" panose="020B0604020202020204" pitchFamily="34" charset="0"/>
                        <a:buChar char="•"/>
                      </a:pPr>
                      <a:r>
                        <a:rPr lang="en-US" sz="1000" b="0" i="0" kern="1200" dirty="0">
                          <a:solidFill>
                            <a:schemeClr val="dk1"/>
                          </a:solidFill>
                          <a:effectLst/>
                          <a:latin typeface="Century Gothic" panose="020B0502020202020204" pitchFamily="34" charset="0"/>
                          <a:ea typeface="+mn-ea"/>
                          <a:cs typeface="+mn-cs"/>
                        </a:rPr>
                        <a:t>No advertising of TOP services (NW).</a:t>
                      </a:r>
                    </a:p>
                    <a:p>
                      <a:pPr marL="171450" indent="-171450" algn="just">
                        <a:lnSpc>
                          <a:spcPct val="150000"/>
                        </a:lnSpc>
                        <a:spcBef>
                          <a:spcPts val="0"/>
                        </a:spcBef>
                        <a:buFont typeface="Arial" panose="020B0604020202020204" pitchFamily="34" charset="0"/>
                        <a:buChar cha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Some provinces (WC &amp; Limp) had TOP information in their websites.  </a:t>
                      </a:r>
                    </a:p>
                    <a:p>
                      <a:pPr marL="0" indent="0" algn="just">
                        <a:lnSpc>
                          <a:spcPct val="150000"/>
                        </a:lnSpc>
                        <a:spcBef>
                          <a:spcPts val="0"/>
                        </a:spcBef>
                        <a:buNone/>
                      </a:pPr>
                      <a:endParaRPr lang="en-ZA" sz="100"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88900" indent="0" algn="just">
                        <a:lnSpc>
                          <a:spcPct val="150000"/>
                        </a:lnSpc>
                        <a:spcBef>
                          <a:spcPts val="0"/>
                        </a:spcBef>
                        <a:buFont typeface="Arial" panose="020B0604020202020204" pitchFamily="34" charset="0"/>
                        <a:buNone/>
                      </a:pPr>
                      <a:endParaRPr lang="en-ZA" sz="1000" dirty="0">
                        <a:effectLst/>
                        <a:latin typeface="Century Gothic" panose="020B0502020202020204" pitchFamily="34" charset="0"/>
                        <a:ea typeface="Century Gothic" panose="020B0502020202020204" pitchFamily="34" charset="0"/>
                        <a:cs typeface="Century Gothic" panose="020B0502020202020204" pitchFamily="34" charset="0"/>
                      </a:endParaRPr>
                    </a:p>
                  </a:txBody>
                  <a:tcPr/>
                </a:tc>
                <a:extLst>
                  <a:ext uri="{0D108BD9-81ED-4DB2-BD59-A6C34878D82A}">
                    <a16:rowId xmlns:a16="http://schemas.microsoft.com/office/drawing/2014/main" xmlns="" val="2384542777"/>
                  </a:ext>
                </a:extLst>
              </a:tr>
            </a:tbl>
          </a:graphicData>
        </a:graphic>
      </p:graphicFrame>
    </p:spTree>
    <p:extLst>
      <p:ext uri="{BB962C8B-B14F-4D97-AF65-F5344CB8AC3E}">
        <p14:creationId xmlns:p14="http://schemas.microsoft.com/office/powerpoint/2010/main" xmlns="" val="3728067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884916"/>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Findings</a:t>
            </a:r>
          </a:p>
          <a:p>
            <a:pPr marL="0" indent="0" algn="just">
              <a:lnSpc>
                <a:spcPct val="107000"/>
              </a:lnSpc>
              <a:spcAft>
                <a:spcPts val="370"/>
              </a:spcAft>
              <a:buNone/>
            </a:pPr>
            <a:r>
              <a:rPr lang="en-ZA" sz="1600" b="1" i="1" dirty="0">
                <a:effectLst/>
                <a:latin typeface="Century Gothic" panose="020B0502020202020204" pitchFamily="34" charset="0"/>
                <a:ea typeface="Century Gothic" panose="020B0502020202020204" pitchFamily="34" charset="0"/>
                <a:cs typeface="Century Gothic" panose="020B0502020202020204" pitchFamily="34" charset="0"/>
              </a:rPr>
              <a:t>Public education on TOP services</a:t>
            </a:r>
          </a:p>
          <a:p>
            <a:pPr marL="0" indent="0">
              <a:buNone/>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le 5">
            <a:extLst>
              <a:ext uri="{FF2B5EF4-FFF2-40B4-BE49-F238E27FC236}">
                <a16:creationId xmlns:a16="http://schemas.microsoft.com/office/drawing/2014/main" xmlns="" id="{A24784E3-6D2B-43C9-9EED-79B4F369792A}"/>
              </a:ext>
            </a:extLst>
          </p:cNvPr>
          <p:cNvGraphicFramePr>
            <a:graphicFrameLocks noGrp="1"/>
          </p:cNvGraphicFramePr>
          <p:nvPr>
            <p:extLst>
              <p:ext uri="{D42A27DB-BD31-4B8C-83A1-F6EECF244321}">
                <p14:modId xmlns:p14="http://schemas.microsoft.com/office/powerpoint/2010/main" xmlns="" val="3346895161"/>
              </p:ext>
            </p:extLst>
          </p:nvPr>
        </p:nvGraphicFramePr>
        <p:xfrm>
          <a:off x="215516" y="2770889"/>
          <a:ext cx="8712968" cy="3816721"/>
        </p:xfrm>
        <a:graphic>
          <a:graphicData uri="http://schemas.openxmlformats.org/drawingml/2006/table">
            <a:tbl>
              <a:tblPr firstRow="1" bandRow="1">
                <a:tableStyleId>{5C22544A-7EE6-4342-B048-85BDC9FD1C3A}</a:tableStyleId>
              </a:tblPr>
              <a:tblGrid>
                <a:gridCol w="1980220">
                  <a:extLst>
                    <a:ext uri="{9D8B030D-6E8A-4147-A177-3AD203B41FA5}">
                      <a16:colId xmlns:a16="http://schemas.microsoft.com/office/drawing/2014/main" xmlns="" val="883036979"/>
                    </a:ext>
                  </a:extLst>
                </a:gridCol>
                <a:gridCol w="6732748">
                  <a:extLst>
                    <a:ext uri="{9D8B030D-6E8A-4147-A177-3AD203B41FA5}">
                      <a16:colId xmlns:a16="http://schemas.microsoft.com/office/drawing/2014/main" xmlns="" val="3062541882"/>
                    </a:ext>
                  </a:extLst>
                </a:gridCol>
              </a:tblGrid>
              <a:tr h="262424">
                <a:tc>
                  <a:txBody>
                    <a:bodyPr/>
                    <a:lstStyle/>
                    <a:p>
                      <a:pPr algn="ctr"/>
                      <a:r>
                        <a:rPr lang="en-US" sz="1400" b="1" dirty="0">
                          <a:solidFill>
                            <a:schemeClr val="bg1"/>
                          </a:solidFill>
                          <a:latin typeface="Century Gothic" panose="020B0502020202020204" pitchFamily="34" charset="0"/>
                        </a:rPr>
                        <a:t>Institution</a:t>
                      </a:r>
                      <a:endParaRPr lang="en-ZA" sz="1400" b="1" dirty="0">
                        <a:solidFill>
                          <a:schemeClr val="bg1"/>
                        </a:solidFill>
                        <a:latin typeface="Century Gothic" panose="020B0502020202020204" pitchFamily="34" charset="0"/>
                      </a:endParaRPr>
                    </a:p>
                  </a:txBody>
                  <a:tcPr/>
                </a:tc>
                <a:tc>
                  <a:txBody>
                    <a:bodyPr/>
                    <a:lstStyle/>
                    <a:p>
                      <a:pPr marL="0" indent="0" algn="ctr">
                        <a:lnSpc>
                          <a:spcPct val="107000"/>
                        </a:lnSpc>
                        <a:spcAft>
                          <a:spcPts val="370"/>
                        </a:spcAft>
                        <a:buNone/>
                      </a:pPr>
                      <a:r>
                        <a:rPr lang="en-ZA" sz="1400" b="1" i="1" dirty="0">
                          <a:effectLst/>
                          <a:latin typeface="Century Gothic" panose="020B0502020202020204" pitchFamily="34" charset="0"/>
                          <a:ea typeface="Century Gothic" panose="020B0502020202020204" pitchFamily="34" charset="0"/>
                          <a:cs typeface="Century Gothic" panose="020B0502020202020204" pitchFamily="34" charset="0"/>
                        </a:rPr>
                        <a:t>Public education on TOP services</a:t>
                      </a:r>
                    </a:p>
                  </a:txBody>
                  <a:tcPr/>
                </a:tc>
                <a:extLst>
                  <a:ext uri="{0D108BD9-81ED-4DB2-BD59-A6C34878D82A}">
                    <a16:rowId xmlns:a16="http://schemas.microsoft.com/office/drawing/2014/main" xmlns="" val="3285212393"/>
                  </a:ext>
                </a:extLst>
              </a:tr>
              <a:tr h="1094254">
                <a:tc>
                  <a:txBody>
                    <a:bodyPr/>
                    <a:lstStyle/>
                    <a:p>
                      <a:pPr marL="342900" indent="-342900">
                        <a:buFont typeface="+mj-lt"/>
                        <a:buAutoNum type="arabicPeriod"/>
                      </a:pPr>
                      <a:r>
                        <a:rPr lang="en-US" sz="1400" b="1" dirty="0">
                          <a:solidFill>
                            <a:schemeClr val="tx1">
                              <a:lumMod val="95000"/>
                              <a:lumOff val="5000"/>
                            </a:schemeClr>
                          </a:solidFill>
                          <a:latin typeface="Century Gothic" panose="020B0502020202020204" pitchFamily="34" charset="0"/>
                        </a:rPr>
                        <a:t>NDoH</a:t>
                      </a:r>
                      <a:endParaRPr lang="en-ZA" sz="1400" b="1" dirty="0">
                        <a:solidFill>
                          <a:schemeClr val="tx1">
                            <a:lumMod val="95000"/>
                            <a:lumOff val="5000"/>
                          </a:schemeClr>
                        </a:solidFill>
                        <a:latin typeface="Century Gothic" panose="020B0502020202020204" pitchFamily="34" charset="0"/>
                      </a:endParaRPr>
                    </a:p>
                  </a:txBody>
                  <a:tcPr/>
                </a:tc>
                <a:tc>
                  <a:txBody>
                    <a:bodyPr/>
                    <a:lstStyle/>
                    <a:p>
                      <a:pPr marL="171450" marR="0" lvl="0" indent="-171450" algn="just" defTabSz="914400" rtl="0" eaLnBrk="1" fontAlgn="auto" latinLnBrk="0" hangingPunct="1">
                        <a:lnSpc>
                          <a:spcPct val="114000"/>
                        </a:lnSpc>
                        <a:spcBef>
                          <a:spcPts val="0"/>
                        </a:spcBef>
                        <a:spcAft>
                          <a:spcPts val="600"/>
                        </a:spcAft>
                        <a:buClrTx/>
                        <a:buSzTx/>
                        <a:buFont typeface="Arial" panose="020B0604020202020204" pitchFamily="34" charset="0"/>
                        <a:buChar char="•"/>
                        <a:tabLst/>
                        <a:defRP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Conducted round-table discussions in Gauteng, North West, and Limpopo with media houses about the CTOPA and its applicable provisions. </a:t>
                      </a:r>
                    </a:p>
                    <a:p>
                      <a:pPr marL="171450" marR="0" lvl="0" indent="-171450" algn="just" defTabSz="914400" rtl="0" eaLnBrk="1" fontAlgn="auto" latinLnBrk="0" hangingPunct="1">
                        <a:lnSpc>
                          <a:spcPct val="114000"/>
                        </a:lnSpc>
                        <a:spcBef>
                          <a:spcPts val="0"/>
                        </a:spcBef>
                        <a:spcAft>
                          <a:spcPts val="600"/>
                        </a:spcAft>
                        <a:buClrTx/>
                        <a:buSzTx/>
                        <a:buFont typeface="Arial" panose="020B0604020202020204" pitchFamily="34" charset="0"/>
                        <a:buChar char="•"/>
                        <a:tabLst/>
                        <a:defRP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It is further indicated that the media houses then broadcast the information in different media platforms (print and paper). </a:t>
                      </a:r>
                    </a:p>
                    <a:p>
                      <a:pPr marL="171450" marR="0" lvl="0" indent="-171450" algn="just" defTabSz="914400" rtl="0" eaLnBrk="1" fontAlgn="auto" latinLnBrk="0" hangingPunct="1">
                        <a:lnSpc>
                          <a:spcPct val="114000"/>
                        </a:lnSpc>
                        <a:spcBef>
                          <a:spcPts val="0"/>
                        </a:spcBef>
                        <a:spcAft>
                          <a:spcPts val="600"/>
                        </a:spcAft>
                        <a:buClrTx/>
                        <a:buSzTx/>
                        <a:buFont typeface="Arial" panose="020B0604020202020204" pitchFamily="34" charset="0"/>
                        <a:buChar char="•"/>
                        <a:tabLst/>
                        <a:defRP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It is suggested that the department can still do more in terms of sensitising the public, particularly in rural areas where most people are not able to access key information such as termination of pregnancies.</a:t>
                      </a:r>
                    </a:p>
                  </a:txBody>
                  <a:tcPr/>
                </a:tc>
                <a:extLst>
                  <a:ext uri="{0D108BD9-81ED-4DB2-BD59-A6C34878D82A}">
                    <a16:rowId xmlns:a16="http://schemas.microsoft.com/office/drawing/2014/main" xmlns="" val="2385033264"/>
                  </a:ext>
                </a:extLst>
              </a:tr>
              <a:tr h="2210742">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400" b="1" dirty="0">
                          <a:solidFill>
                            <a:schemeClr val="tx1">
                              <a:lumMod val="95000"/>
                              <a:lumOff val="5000"/>
                            </a:schemeClr>
                          </a:solidFill>
                          <a:latin typeface="Century Gothic" panose="020B0502020202020204" pitchFamily="34" charset="0"/>
                        </a:rPr>
                        <a:t>Thematic areas from all provinces</a:t>
                      </a:r>
                    </a:p>
                  </a:txBody>
                  <a:tcPr/>
                </a:tc>
                <a:tc>
                  <a:txBody>
                    <a:bodyPr/>
                    <a:lstStyle/>
                    <a:p>
                      <a:pPr marL="171450" indent="-171450" algn="just">
                        <a:lnSpc>
                          <a:spcPct val="150000"/>
                        </a:lnSpc>
                        <a:spcBef>
                          <a:spcPts val="0"/>
                        </a:spcBef>
                        <a:buFont typeface="Arial" panose="020B0604020202020204" pitchFamily="34" charset="0"/>
                        <a:buChar char="•"/>
                      </a:pPr>
                      <a:endParaRPr lang="en-ZA" sz="100"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indent="-254000" algn="just" fontAlgn="base">
                        <a:lnSpc>
                          <a:spcPct val="150000"/>
                        </a:lnSpc>
                        <a:spcBef>
                          <a:spcPts val="0"/>
                        </a:spcBef>
                        <a:buClr>
                          <a:srgbClr val="000000"/>
                        </a:buClr>
                        <a:buSzPts val="1100"/>
                        <a:buFont typeface="Arial" panose="020B0604020202020204" pitchFamily="34" charset="0"/>
                        <a:buChar char="•"/>
                        <a:tabLst>
                          <a:tab pos="177800" algn="l"/>
                        </a:tabLst>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Radio talks.</a:t>
                      </a:r>
                    </a:p>
                    <a:p>
                      <a:pPr indent="-254000" algn="just" fontAlgn="base">
                        <a:lnSpc>
                          <a:spcPct val="150000"/>
                        </a:lnSpc>
                        <a:spcBef>
                          <a:spcPts val="0"/>
                        </a:spcBef>
                        <a:buClr>
                          <a:srgbClr val="000000"/>
                        </a:buClr>
                        <a:buSzPts val="1100"/>
                        <a:buFont typeface="Arial" panose="020B0604020202020204" pitchFamily="34" charset="0"/>
                        <a:buChar char="•"/>
                        <a:tabLst>
                          <a:tab pos="177800" algn="l"/>
                        </a:tabLst>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Publications in local newspapers</a:t>
                      </a:r>
                    </a:p>
                    <a:p>
                      <a:pPr indent="-254000" algn="just" fontAlgn="base">
                        <a:lnSpc>
                          <a:spcPct val="150000"/>
                        </a:lnSpc>
                        <a:spcBef>
                          <a:spcPts val="0"/>
                        </a:spcBef>
                        <a:buClr>
                          <a:srgbClr val="000000"/>
                        </a:buClr>
                        <a:buSzPts val="1100"/>
                        <a:buFont typeface="Arial" panose="020B0604020202020204" pitchFamily="34" charset="0"/>
                        <a:buChar char="•"/>
                        <a:tabLst>
                          <a:tab pos="177800" algn="l"/>
                        </a:tabLst>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Waiting room health talks...</a:t>
                      </a:r>
                    </a:p>
                    <a:p>
                      <a:pPr indent="-254000" algn="just" fontAlgn="base">
                        <a:lnSpc>
                          <a:spcPct val="150000"/>
                        </a:lnSpc>
                        <a:spcBef>
                          <a:spcPts val="0"/>
                        </a:spcBef>
                        <a:buClr>
                          <a:srgbClr val="000000"/>
                        </a:buClr>
                        <a:buSzPts val="1100"/>
                        <a:buFont typeface="Arial" panose="020B0604020202020204" pitchFamily="34" charset="0"/>
                        <a:buChar char="•"/>
                        <a:tabLst>
                          <a:tab pos="177800" algn="l"/>
                        </a:tabLst>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Home visits </a:t>
                      </a:r>
                    </a:p>
                    <a:p>
                      <a:pPr marL="0" marR="0" lvl="0" indent="-254000" algn="just" defTabSz="914400" rtl="0" eaLnBrk="1" fontAlgn="base" latinLnBrk="0" hangingPunct="1">
                        <a:lnSpc>
                          <a:spcPct val="150000"/>
                        </a:lnSpc>
                        <a:spcBef>
                          <a:spcPts val="0"/>
                        </a:spcBef>
                        <a:spcAft>
                          <a:spcPts val="0"/>
                        </a:spcAft>
                        <a:buClr>
                          <a:srgbClr val="000000"/>
                        </a:buClr>
                        <a:buSzPts val="1100"/>
                        <a:buFont typeface="Arial" panose="020B0604020202020204" pitchFamily="34" charset="0"/>
                        <a:buChar char="•"/>
                        <a:tabLst>
                          <a:tab pos="177800" algn="l"/>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Community awareness campaigns on sexual reproductive health.</a:t>
                      </a:r>
                    </a:p>
                    <a:p>
                      <a:pPr marL="0" marR="0" lvl="0" indent="-254000" algn="just" defTabSz="914400" rtl="0" eaLnBrk="1" fontAlgn="base" latinLnBrk="0" hangingPunct="1">
                        <a:lnSpc>
                          <a:spcPct val="150000"/>
                        </a:lnSpc>
                        <a:spcBef>
                          <a:spcPts val="0"/>
                        </a:spcBef>
                        <a:spcAft>
                          <a:spcPts val="0"/>
                        </a:spcAft>
                        <a:buClr>
                          <a:srgbClr val="000000"/>
                        </a:buClr>
                        <a:buSzPts val="1100"/>
                        <a:buFont typeface="Arial" panose="020B0604020202020204" pitchFamily="34" charset="0"/>
                        <a:buChar char="•"/>
                        <a:tabLst>
                          <a:tab pos="177800" algn="l"/>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Handing out of leaflets and posters in facilities. </a:t>
                      </a:r>
                    </a:p>
                    <a:p>
                      <a:pPr marL="0" marR="0" lvl="0" indent="0" algn="just" defTabSz="914400" rtl="0" eaLnBrk="1" fontAlgn="base" latinLnBrk="0" hangingPunct="1">
                        <a:lnSpc>
                          <a:spcPct val="150000"/>
                        </a:lnSpc>
                        <a:spcBef>
                          <a:spcPts val="0"/>
                        </a:spcBef>
                        <a:spcAft>
                          <a:spcPts val="0"/>
                        </a:spcAft>
                        <a:buClr>
                          <a:srgbClr val="000000"/>
                        </a:buClr>
                        <a:buSzPts val="1100"/>
                        <a:buFont typeface="Arial" panose="020B0604020202020204" pitchFamily="34" charset="0"/>
                        <a:buNone/>
                        <a:tabLst>
                          <a:tab pos="177800" algn="l"/>
                        </a:tabLst>
                        <a:defRPr/>
                      </a:pPr>
                      <a:endPar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fontAlgn="base">
                        <a:lnSpc>
                          <a:spcPct val="150000"/>
                        </a:lnSpc>
                        <a:spcBef>
                          <a:spcPts val="0"/>
                        </a:spcBef>
                        <a:buClr>
                          <a:srgbClr val="000000"/>
                        </a:buClr>
                        <a:buSzPts val="1100"/>
                        <a:buFont typeface="Arial" panose="020B0604020202020204" pitchFamily="34" charset="0"/>
                        <a:buNone/>
                        <a:tabLst>
                          <a:tab pos="177800" algn="l"/>
                        </a:tabLst>
                      </a:pPr>
                      <a:endParaRPr lang="en-ZA" sz="10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260350" indent="-171450" algn="just">
                        <a:lnSpc>
                          <a:spcPct val="150000"/>
                        </a:lnSpc>
                        <a:spcBef>
                          <a:spcPts val="0"/>
                        </a:spcBef>
                        <a:buFont typeface="Arial" panose="020B0604020202020204" pitchFamily="34" charset="0"/>
                        <a:buChar char="•"/>
                      </a:pPr>
                      <a:endParaRPr lang="en-ZA" sz="1000" dirty="0">
                        <a:effectLst/>
                        <a:latin typeface="Century Gothic" panose="020B0502020202020204" pitchFamily="34" charset="0"/>
                        <a:ea typeface="Century Gothic" panose="020B0502020202020204" pitchFamily="34" charset="0"/>
                        <a:cs typeface="Century Gothic" panose="020B0502020202020204" pitchFamily="34" charset="0"/>
                      </a:endParaRPr>
                    </a:p>
                  </a:txBody>
                  <a:tcPr/>
                </a:tc>
                <a:extLst>
                  <a:ext uri="{0D108BD9-81ED-4DB2-BD59-A6C34878D82A}">
                    <a16:rowId xmlns:a16="http://schemas.microsoft.com/office/drawing/2014/main" xmlns="" val="2384542777"/>
                  </a:ext>
                </a:extLst>
              </a:tr>
            </a:tbl>
          </a:graphicData>
        </a:graphic>
      </p:graphicFrame>
    </p:spTree>
    <p:extLst>
      <p:ext uri="{BB962C8B-B14F-4D97-AF65-F5344CB8AC3E}">
        <p14:creationId xmlns:p14="http://schemas.microsoft.com/office/powerpoint/2010/main" xmlns="" val="1742115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884916"/>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Findings</a:t>
            </a:r>
          </a:p>
          <a:p>
            <a:pPr marL="0" indent="0" algn="just">
              <a:lnSpc>
                <a:spcPct val="107000"/>
              </a:lnSpc>
              <a:spcAft>
                <a:spcPts val="370"/>
              </a:spcAft>
              <a:buNone/>
            </a:pPr>
            <a:r>
              <a:rPr lang="en-ZA" sz="1600" b="1" i="1" dirty="0">
                <a:effectLst/>
                <a:latin typeface="Century Gothic" panose="020B0502020202020204" pitchFamily="34" charset="0"/>
                <a:ea typeface="Century Gothic" panose="020B0502020202020204" pitchFamily="34" charset="0"/>
                <a:cs typeface="Century Gothic" panose="020B0502020202020204" pitchFamily="34" charset="0"/>
              </a:rPr>
              <a:t>Disaggregated data in respect of TOP </a:t>
            </a:r>
          </a:p>
          <a:p>
            <a:pPr marL="0" indent="0">
              <a:buNone/>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le 5">
            <a:extLst>
              <a:ext uri="{FF2B5EF4-FFF2-40B4-BE49-F238E27FC236}">
                <a16:creationId xmlns:a16="http://schemas.microsoft.com/office/drawing/2014/main" xmlns="" id="{F5D1ACD1-BE16-48E2-A625-74B18D2D2815}"/>
              </a:ext>
            </a:extLst>
          </p:cNvPr>
          <p:cNvGraphicFramePr>
            <a:graphicFrameLocks noGrp="1"/>
          </p:cNvGraphicFramePr>
          <p:nvPr>
            <p:extLst>
              <p:ext uri="{D42A27DB-BD31-4B8C-83A1-F6EECF244321}">
                <p14:modId xmlns:p14="http://schemas.microsoft.com/office/powerpoint/2010/main" xmlns="" val="3927770569"/>
              </p:ext>
            </p:extLst>
          </p:nvPr>
        </p:nvGraphicFramePr>
        <p:xfrm>
          <a:off x="215516" y="2829019"/>
          <a:ext cx="8712968" cy="3114098"/>
        </p:xfrm>
        <a:graphic>
          <a:graphicData uri="http://schemas.openxmlformats.org/drawingml/2006/table">
            <a:tbl>
              <a:tblPr firstRow="1" bandRow="1">
                <a:tableStyleId>{5C22544A-7EE6-4342-B048-85BDC9FD1C3A}</a:tableStyleId>
              </a:tblPr>
              <a:tblGrid>
                <a:gridCol w="1908212">
                  <a:extLst>
                    <a:ext uri="{9D8B030D-6E8A-4147-A177-3AD203B41FA5}">
                      <a16:colId xmlns:a16="http://schemas.microsoft.com/office/drawing/2014/main" xmlns="" val="883036979"/>
                    </a:ext>
                  </a:extLst>
                </a:gridCol>
                <a:gridCol w="6804756">
                  <a:extLst>
                    <a:ext uri="{9D8B030D-6E8A-4147-A177-3AD203B41FA5}">
                      <a16:colId xmlns:a16="http://schemas.microsoft.com/office/drawing/2014/main" xmlns="" val="3062541882"/>
                    </a:ext>
                  </a:extLst>
                </a:gridCol>
              </a:tblGrid>
              <a:tr h="262424">
                <a:tc>
                  <a:txBody>
                    <a:bodyPr/>
                    <a:lstStyle/>
                    <a:p>
                      <a:pPr algn="ctr"/>
                      <a:r>
                        <a:rPr lang="en-US" sz="1400" b="1" dirty="0">
                          <a:solidFill>
                            <a:schemeClr val="bg1"/>
                          </a:solidFill>
                          <a:latin typeface="Century Gothic" panose="020B0502020202020204" pitchFamily="34" charset="0"/>
                        </a:rPr>
                        <a:t>Institution</a:t>
                      </a:r>
                      <a:endParaRPr lang="en-ZA" sz="1400" b="1" dirty="0">
                        <a:solidFill>
                          <a:schemeClr val="bg1"/>
                        </a:solidFill>
                        <a:latin typeface="Century Gothic" panose="020B0502020202020204" pitchFamily="34" charset="0"/>
                      </a:endParaRPr>
                    </a:p>
                  </a:txBody>
                  <a:tcPr/>
                </a:tc>
                <a:tc>
                  <a:txBody>
                    <a:bodyPr/>
                    <a:lstStyle/>
                    <a:p>
                      <a:pPr marL="0" indent="0" algn="ctr">
                        <a:lnSpc>
                          <a:spcPct val="107000"/>
                        </a:lnSpc>
                        <a:spcAft>
                          <a:spcPts val="370"/>
                        </a:spcAft>
                        <a:buNone/>
                      </a:pPr>
                      <a:r>
                        <a:rPr lang="en-ZA" sz="1400" b="1" i="1" dirty="0">
                          <a:effectLst/>
                          <a:latin typeface="Century Gothic" panose="020B0502020202020204" pitchFamily="34" charset="0"/>
                          <a:ea typeface="Century Gothic" panose="020B0502020202020204" pitchFamily="34" charset="0"/>
                          <a:cs typeface="Century Gothic" panose="020B0502020202020204" pitchFamily="34" charset="0"/>
                        </a:rPr>
                        <a:t>Disaggregated data in respect of TOP </a:t>
                      </a:r>
                    </a:p>
                  </a:txBody>
                  <a:tcPr/>
                </a:tc>
                <a:extLst>
                  <a:ext uri="{0D108BD9-81ED-4DB2-BD59-A6C34878D82A}">
                    <a16:rowId xmlns:a16="http://schemas.microsoft.com/office/drawing/2014/main" xmlns="" val="3285212393"/>
                  </a:ext>
                </a:extLst>
              </a:tr>
              <a:tr h="569335">
                <a:tc>
                  <a:txBody>
                    <a:bodyPr/>
                    <a:lstStyle/>
                    <a:p>
                      <a:pPr marL="342900" indent="-342900">
                        <a:buFont typeface="+mj-lt"/>
                        <a:buAutoNum type="arabicPeriod"/>
                      </a:pPr>
                      <a:r>
                        <a:rPr lang="en-US" sz="1400" b="1" dirty="0">
                          <a:solidFill>
                            <a:schemeClr val="tx1">
                              <a:lumMod val="95000"/>
                              <a:lumOff val="5000"/>
                            </a:schemeClr>
                          </a:solidFill>
                          <a:latin typeface="Century Gothic" panose="020B0502020202020204" pitchFamily="34" charset="0"/>
                        </a:rPr>
                        <a:t>NDoH</a:t>
                      </a:r>
                      <a:endParaRPr lang="en-ZA" sz="1400" b="1" dirty="0">
                        <a:solidFill>
                          <a:schemeClr val="tx1">
                            <a:lumMod val="95000"/>
                            <a:lumOff val="5000"/>
                          </a:schemeClr>
                        </a:solidFill>
                        <a:latin typeface="Century Gothic" panose="020B0502020202020204" pitchFamily="34" charset="0"/>
                      </a:endParaRPr>
                    </a:p>
                  </a:txBody>
                  <a:tcPr/>
                </a:tc>
                <a:tc>
                  <a:txBody>
                    <a:bodyPr/>
                    <a:lstStyle/>
                    <a:p>
                      <a:pPr marL="0" marR="0" lvl="0" indent="0" algn="just" defTabSz="914400" rtl="0" eaLnBrk="1" fontAlgn="auto" latinLnBrk="0" hangingPunct="1">
                        <a:lnSpc>
                          <a:spcPct val="114000"/>
                        </a:lnSpc>
                        <a:spcBef>
                          <a:spcPts val="0"/>
                        </a:spcBef>
                        <a:spcAft>
                          <a:spcPts val="600"/>
                        </a:spcAft>
                        <a:buClrTx/>
                        <a:buSzTx/>
                        <a:buFont typeface="Arial" panose="020B0604020202020204" pitchFamily="34" charset="0"/>
                        <a:buNone/>
                        <a:tabLst/>
                        <a:defRP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The requested information was not provided by the NDOH and, as such, the CGE cannot analyse the information and/or comment on same. </a:t>
                      </a:r>
                    </a:p>
                  </a:txBody>
                  <a:tcPr/>
                </a:tc>
                <a:extLst>
                  <a:ext uri="{0D108BD9-81ED-4DB2-BD59-A6C34878D82A}">
                    <a16:rowId xmlns:a16="http://schemas.microsoft.com/office/drawing/2014/main" xmlns="" val="2385033264"/>
                  </a:ext>
                </a:extLst>
              </a:tr>
              <a:tr h="2210742">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400" b="1" dirty="0">
                          <a:solidFill>
                            <a:schemeClr val="tx1">
                              <a:lumMod val="95000"/>
                              <a:lumOff val="5000"/>
                            </a:schemeClr>
                          </a:solidFill>
                          <a:latin typeface="Century Gothic" panose="020B0502020202020204" pitchFamily="34" charset="0"/>
                        </a:rPr>
                        <a:t>Thematic areas from all provinces</a:t>
                      </a:r>
                    </a:p>
                  </a:txBody>
                  <a:tcPr/>
                </a:tc>
                <a:tc>
                  <a:txBody>
                    <a:bodyPr/>
                    <a:lstStyle/>
                    <a:p>
                      <a:pPr marL="171450" lvl="0" indent="-171450" algn="just" fontAlgn="base">
                        <a:lnSpc>
                          <a:spcPct val="200000"/>
                        </a:lnSpc>
                        <a:spcBef>
                          <a:spcPts val="0"/>
                        </a:spcBef>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Statistics of gestational period in which TOP was performed (9 weeks, 12 weeks, 20 weeks).</a:t>
                      </a:r>
                    </a:p>
                    <a:p>
                      <a:pPr marL="171450" lvl="0" indent="-171450" algn="just" fontAlgn="base">
                        <a:lnSpc>
                          <a:spcPct val="200000"/>
                        </a:lnSpc>
                        <a:spcBef>
                          <a:spcPts val="0"/>
                        </a:spcBef>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Annual statistics on TOP procedures conducted.</a:t>
                      </a:r>
                    </a:p>
                    <a:p>
                      <a:pPr marL="171450" lvl="0" indent="-171450" algn="just" fontAlgn="base">
                        <a:lnSpc>
                          <a:spcPct val="200000"/>
                        </a:lnSpc>
                        <a:spcBef>
                          <a:spcPts val="0"/>
                        </a:spcBef>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Number of facilities performing TOP per district.</a:t>
                      </a:r>
                    </a:p>
                    <a:p>
                      <a:pPr marL="171450" lvl="0" indent="-171450" algn="just" fontAlgn="base">
                        <a:lnSpc>
                          <a:spcPct val="200000"/>
                        </a:lnSpc>
                        <a:spcBef>
                          <a:spcPts val="0"/>
                        </a:spcBef>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Number of TOP procedures conducted per facility.</a:t>
                      </a:r>
                    </a:p>
                    <a:p>
                      <a:pPr marL="171450" lvl="0" indent="-171450" algn="just" fontAlgn="base">
                        <a:lnSpc>
                          <a:spcPct val="200000"/>
                        </a:lnSpc>
                        <a:spcBef>
                          <a:spcPts val="0"/>
                        </a:spcBef>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Numbers in relation to method of TOP procedure conducted (MTOP/STOP).</a:t>
                      </a:r>
                    </a:p>
                    <a:p>
                      <a:pPr marL="171450" lvl="0" indent="-171450" algn="just" fontAlgn="base">
                        <a:lnSpc>
                          <a:spcPct val="200000"/>
                        </a:lnSpc>
                        <a:spcBef>
                          <a:spcPts val="0"/>
                        </a:spcBef>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Number of providers trained to conduct TOP procedure.</a:t>
                      </a:r>
                    </a:p>
                    <a:p>
                      <a:pPr marL="171450" lvl="0" indent="-171450" algn="just" fontAlgn="base">
                        <a:lnSpc>
                          <a:spcPct val="200000"/>
                        </a:lnSpc>
                        <a:spcBef>
                          <a:spcPts val="0"/>
                        </a:spcBef>
                        <a:buClr>
                          <a:srgbClr val="000000"/>
                        </a:buClr>
                        <a:buSzPts val="1100"/>
                        <a:buFont typeface="Arial" panose="020B0604020202020204" pitchFamily="34" charset="0"/>
                        <a:buChar char="•"/>
                      </a:pPr>
                      <a:endPar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txBody>
                  <a:tcPr/>
                </a:tc>
                <a:extLst>
                  <a:ext uri="{0D108BD9-81ED-4DB2-BD59-A6C34878D82A}">
                    <a16:rowId xmlns:a16="http://schemas.microsoft.com/office/drawing/2014/main" xmlns="" val="2384542777"/>
                  </a:ext>
                </a:extLst>
              </a:tr>
            </a:tbl>
          </a:graphicData>
        </a:graphic>
      </p:graphicFrame>
    </p:spTree>
    <p:extLst>
      <p:ext uri="{BB962C8B-B14F-4D97-AF65-F5344CB8AC3E}">
        <p14:creationId xmlns:p14="http://schemas.microsoft.com/office/powerpoint/2010/main" xmlns="" val="1348054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610278"/>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Findings</a:t>
            </a:r>
          </a:p>
          <a:p>
            <a:pPr marL="0" indent="0" algn="just">
              <a:lnSpc>
                <a:spcPct val="107000"/>
              </a:lnSpc>
              <a:spcAft>
                <a:spcPts val="370"/>
              </a:spcAft>
              <a:buNone/>
            </a:pPr>
            <a:r>
              <a:rPr lang="en-ZA" sz="1600" b="1" i="1" dirty="0">
                <a:effectLst/>
                <a:latin typeface="Century Gothic" panose="020B0502020202020204" pitchFamily="34" charset="0"/>
                <a:ea typeface="Century Gothic" panose="020B0502020202020204" pitchFamily="34" charset="0"/>
                <a:cs typeface="Century Gothic" panose="020B0502020202020204" pitchFamily="34" charset="0"/>
              </a:rPr>
              <a:t>Recruitment of TOP staff</a:t>
            </a:r>
          </a:p>
          <a:p>
            <a:pPr marL="0" indent="0">
              <a:buNone/>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le 5">
            <a:extLst>
              <a:ext uri="{FF2B5EF4-FFF2-40B4-BE49-F238E27FC236}">
                <a16:creationId xmlns:a16="http://schemas.microsoft.com/office/drawing/2014/main" xmlns="" id="{8B121CCB-2048-4891-B49B-EBAD56974DE2}"/>
              </a:ext>
            </a:extLst>
          </p:cNvPr>
          <p:cNvGraphicFramePr>
            <a:graphicFrameLocks noGrp="1"/>
          </p:cNvGraphicFramePr>
          <p:nvPr>
            <p:extLst>
              <p:ext uri="{D42A27DB-BD31-4B8C-83A1-F6EECF244321}">
                <p14:modId xmlns:p14="http://schemas.microsoft.com/office/powerpoint/2010/main" xmlns="" val="2146817010"/>
              </p:ext>
            </p:extLst>
          </p:nvPr>
        </p:nvGraphicFramePr>
        <p:xfrm>
          <a:off x="215516" y="2348880"/>
          <a:ext cx="8712968" cy="4635691"/>
        </p:xfrm>
        <a:graphic>
          <a:graphicData uri="http://schemas.openxmlformats.org/drawingml/2006/table">
            <a:tbl>
              <a:tblPr firstRow="1" bandRow="1">
                <a:tableStyleId>{5C22544A-7EE6-4342-B048-85BDC9FD1C3A}</a:tableStyleId>
              </a:tblPr>
              <a:tblGrid>
                <a:gridCol w="1908212">
                  <a:extLst>
                    <a:ext uri="{9D8B030D-6E8A-4147-A177-3AD203B41FA5}">
                      <a16:colId xmlns:a16="http://schemas.microsoft.com/office/drawing/2014/main" xmlns="" val="883036979"/>
                    </a:ext>
                  </a:extLst>
                </a:gridCol>
                <a:gridCol w="6804756">
                  <a:extLst>
                    <a:ext uri="{9D8B030D-6E8A-4147-A177-3AD203B41FA5}">
                      <a16:colId xmlns:a16="http://schemas.microsoft.com/office/drawing/2014/main" xmlns="" val="3062541882"/>
                    </a:ext>
                  </a:extLst>
                </a:gridCol>
              </a:tblGrid>
              <a:tr h="262424">
                <a:tc>
                  <a:txBody>
                    <a:bodyPr/>
                    <a:lstStyle/>
                    <a:p>
                      <a:pPr algn="ctr"/>
                      <a:r>
                        <a:rPr lang="en-US" sz="1400" b="1" dirty="0">
                          <a:solidFill>
                            <a:schemeClr val="bg1"/>
                          </a:solidFill>
                          <a:latin typeface="Century Gothic" panose="020B0502020202020204" pitchFamily="34" charset="0"/>
                        </a:rPr>
                        <a:t>Institution</a:t>
                      </a:r>
                      <a:endParaRPr lang="en-ZA" sz="1400" b="1" dirty="0">
                        <a:solidFill>
                          <a:schemeClr val="bg1"/>
                        </a:solidFill>
                        <a:latin typeface="Century Gothic" panose="020B0502020202020204" pitchFamily="34" charset="0"/>
                      </a:endParaRPr>
                    </a:p>
                  </a:txBody>
                  <a:tcPr/>
                </a:tc>
                <a:tc>
                  <a:txBody>
                    <a:bodyPr/>
                    <a:lstStyle/>
                    <a:p>
                      <a:pPr marL="0" indent="0" algn="ctr">
                        <a:lnSpc>
                          <a:spcPct val="107000"/>
                        </a:lnSpc>
                        <a:spcAft>
                          <a:spcPts val="370"/>
                        </a:spcAft>
                        <a:buNone/>
                      </a:pPr>
                      <a:r>
                        <a:rPr lang="en-ZA" sz="1400" b="1" i="1" dirty="0">
                          <a:effectLst/>
                          <a:latin typeface="Century Gothic" panose="020B0502020202020204" pitchFamily="34" charset="0"/>
                          <a:ea typeface="Century Gothic" panose="020B0502020202020204" pitchFamily="34" charset="0"/>
                          <a:cs typeface="Century Gothic" panose="020B0502020202020204" pitchFamily="34" charset="0"/>
                        </a:rPr>
                        <a:t>Recruitment of TOP staff</a:t>
                      </a:r>
                    </a:p>
                  </a:txBody>
                  <a:tcPr/>
                </a:tc>
                <a:extLst>
                  <a:ext uri="{0D108BD9-81ED-4DB2-BD59-A6C34878D82A}">
                    <a16:rowId xmlns:a16="http://schemas.microsoft.com/office/drawing/2014/main" xmlns="" val="3285212393"/>
                  </a:ext>
                </a:extLst>
              </a:tr>
              <a:tr h="569335">
                <a:tc>
                  <a:txBody>
                    <a:bodyPr/>
                    <a:lstStyle/>
                    <a:p>
                      <a:pPr marL="342900" indent="-342900">
                        <a:buFont typeface="+mj-lt"/>
                        <a:buAutoNum type="arabicPeriod"/>
                      </a:pPr>
                      <a:r>
                        <a:rPr lang="en-US" sz="1400" b="1" dirty="0">
                          <a:solidFill>
                            <a:schemeClr val="tx1">
                              <a:lumMod val="95000"/>
                              <a:lumOff val="5000"/>
                            </a:schemeClr>
                          </a:solidFill>
                          <a:latin typeface="Century Gothic" panose="020B0502020202020204" pitchFamily="34" charset="0"/>
                        </a:rPr>
                        <a:t>NDoH</a:t>
                      </a:r>
                      <a:endParaRPr lang="en-ZA" sz="1400" b="1" dirty="0">
                        <a:solidFill>
                          <a:schemeClr val="tx1">
                            <a:lumMod val="95000"/>
                            <a:lumOff val="5000"/>
                          </a:schemeClr>
                        </a:solidFill>
                        <a:latin typeface="Century Gothic" panose="020B0502020202020204" pitchFamily="34" charset="0"/>
                      </a:endParaRPr>
                    </a:p>
                  </a:txBody>
                  <a:tcPr/>
                </a:tc>
                <a:tc>
                  <a:txBody>
                    <a:bodyPr/>
                    <a:lstStyle/>
                    <a:p>
                      <a:pPr marL="171450" marR="0" lvl="0" indent="-171450" algn="just" defTabSz="914400" rtl="0" eaLnBrk="1" fontAlgn="auto" latinLnBrk="0" hangingPunct="1">
                        <a:lnSpc>
                          <a:spcPct val="114000"/>
                        </a:lnSpc>
                        <a:spcBef>
                          <a:spcPts val="0"/>
                        </a:spcBef>
                        <a:spcAft>
                          <a:spcPts val="600"/>
                        </a:spcAft>
                        <a:buClrTx/>
                        <a:buSzTx/>
                        <a:buFont typeface="Arial" panose="020B0604020202020204" pitchFamily="34" charset="0"/>
                        <a:buChar char="•"/>
                        <a:tabLst/>
                        <a:defRP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Questions for interviews are not standard and are developed in line with the specific job requirements.</a:t>
                      </a:r>
                    </a:p>
                    <a:p>
                      <a:pPr marL="171450" marR="0" lvl="0" indent="-171450" algn="just" defTabSz="914400" rtl="0" eaLnBrk="1" fontAlgn="auto" latinLnBrk="0" hangingPunct="1">
                        <a:lnSpc>
                          <a:spcPct val="114000"/>
                        </a:lnSpc>
                        <a:spcBef>
                          <a:spcPts val="0"/>
                        </a:spcBef>
                        <a:spcAft>
                          <a:spcPts val="600"/>
                        </a:spcAft>
                        <a:buClrTx/>
                        <a:buSzTx/>
                        <a:buFont typeface="Arial" panose="020B0604020202020204" pitchFamily="34" charset="0"/>
                        <a:buChar char="•"/>
                        <a:tabLst/>
                        <a:defRP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For instance, an advert for Director, Women’s Health and Genetics has a requirement that the incumbent will perform TOP services, as such a question will be asked in the interview relating to this function.</a:t>
                      </a:r>
                    </a:p>
                  </a:txBody>
                  <a:tcPr/>
                </a:tc>
                <a:extLst>
                  <a:ext uri="{0D108BD9-81ED-4DB2-BD59-A6C34878D82A}">
                    <a16:rowId xmlns:a16="http://schemas.microsoft.com/office/drawing/2014/main" xmlns="" val="2385033264"/>
                  </a:ext>
                </a:extLst>
              </a:tr>
              <a:tr h="2210742">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400" b="1" dirty="0">
                          <a:solidFill>
                            <a:schemeClr val="tx1">
                              <a:lumMod val="95000"/>
                              <a:lumOff val="5000"/>
                            </a:schemeClr>
                          </a:solidFill>
                          <a:latin typeface="Century Gothic" panose="020B0502020202020204" pitchFamily="34" charset="0"/>
                        </a:rPr>
                        <a:t>Thematic areas from all provinces</a:t>
                      </a:r>
                    </a:p>
                  </a:txBody>
                  <a:tcPr/>
                </a:tc>
                <a:tc>
                  <a:txBody>
                    <a:bodyPr/>
                    <a:lstStyle/>
                    <a:p>
                      <a:pPr marL="0" indent="0">
                        <a:lnSpc>
                          <a:spcPct val="150000"/>
                        </a:lnSpc>
                        <a:spcAft>
                          <a:spcPts val="1240"/>
                        </a:spcAft>
                        <a:buNone/>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Majority of provinces indicated similar responses as the NDoH, some indicating that recruitment processes  relevant to a TOP provider would include questions such as:</a:t>
                      </a:r>
                    </a:p>
                    <a:p>
                      <a:pPr marL="171450" indent="-171450" algn="just" fontAlgn="base">
                        <a:lnSpc>
                          <a:spcPct val="150000"/>
                        </a:lnSpc>
                        <a:spcAft>
                          <a:spcPts val="20"/>
                        </a:spcAft>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Specific aspect on procedure</a:t>
                      </a:r>
                    </a:p>
                    <a:p>
                      <a:pPr marL="171450" indent="-171450" algn="just" fontAlgn="base">
                        <a:lnSpc>
                          <a:spcPct val="150000"/>
                        </a:lnSpc>
                        <a:spcAft>
                          <a:spcPts val="20"/>
                        </a:spcAft>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Response to a request for TOP service</a:t>
                      </a:r>
                    </a:p>
                    <a:p>
                      <a:pPr marL="171450" indent="-171450" algn="just" fontAlgn="base">
                        <a:lnSpc>
                          <a:spcPct val="150000"/>
                        </a:lnSpc>
                        <a:spcAft>
                          <a:spcPts val="20"/>
                        </a:spcAft>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Client experiencing emergency complication of TOP.</a:t>
                      </a:r>
                    </a:p>
                    <a:p>
                      <a:pPr marL="171450" indent="-171450" algn="just" fontAlgn="base">
                        <a:lnSpc>
                          <a:spcPct val="150000"/>
                        </a:lnSpc>
                        <a:spcAft>
                          <a:spcPts val="20"/>
                        </a:spcAft>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Beliefs around TOP.</a:t>
                      </a:r>
                    </a:p>
                    <a:p>
                      <a:pPr marL="171450" indent="-171450" algn="just" fontAlgn="base">
                        <a:lnSpc>
                          <a:spcPct val="150000"/>
                        </a:lnSpc>
                        <a:spcAft>
                          <a:spcPts val="20"/>
                        </a:spcAft>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In some instances questions pertaining to TOP were not asked during interviews (FS).</a:t>
                      </a:r>
                    </a:p>
                    <a:p>
                      <a:pPr marL="171450" indent="-171450" algn="just" fontAlgn="base">
                        <a:lnSpc>
                          <a:spcPct val="150000"/>
                        </a:lnSpc>
                        <a:spcAft>
                          <a:spcPts val="20"/>
                        </a:spcAft>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Use of guidelines to address objections to rendering the service.</a:t>
                      </a:r>
                    </a:p>
                    <a:p>
                      <a:pPr marL="171450" indent="-171450" algn="just" fontAlgn="base">
                        <a:lnSpc>
                          <a:spcPct val="150000"/>
                        </a:lnSpc>
                        <a:spcAft>
                          <a:spcPts val="20"/>
                        </a:spcAft>
                        <a:buClr>
                          <a:srgbClr val="000000"/>
                        </a:buClr>
                        <a:buSzPts val="11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Some asked direct questions during interviews: e.g., KZN:</a:t>
                      </a:r>
                    </a:p>
                    <a:p>
                      <a:pPr marL="628650" lvl="1" indent="-171450" algn="just" fontAlgn="base">
                        <a:lnSpc>
                          <a:spcPct val="114000"/>
                        </a:lnSpc>
                        <a:spcBef>
                          <a:spcPts val="0"/>
                        </a:spcBef>
                        <a:buClr>
                          <a:srgbClr val="484848"/>
                        </a:buClr>
                        <a:buSzPts val="1000"/>
                        <a:buFont typeface="Courier New" panose="02070309020205020404" pitchFamily="49" charset="0"/>
                        <a:buChar char="o"/>
                      </a:pPr>
                      <a:r>
                        <a:rPr lang="en-ZA" sz="10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What is termination of pregnancy?</a:t>
                      </a:r>
                    </a:p>
                    <a:p>
                      <a:pPr marL="628650" lvl="1" indent="-171450" algn="just" fontAlgn="base">
                        <a:lnSpc>
                          <a:spcPct val="114000"/>
                        </a:lnSpc>
                        <a:spcBef>
                          <a:spcPts val="0"/>
                        </a:spcBef>
                        <a:buClr>
                          <a:srgbClr val="484848"/>
                        </a:buClr>
                        <a:buSzPts val="1000"/>
                        <a:buFont typeface="Courier New" panose="02070309020205020404" pitchFamily="49" charset="0"/>
                        <a:buChar char="o"/>
                      </a:pPr>
                      <a:r>
                        <a:rPr lang="en-ZA" sz="10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What are your views about CTOP?</a:t>
                      </a:r>
                    </a:p>
                    <a:p>
                      <a:pPr marL="628650" lvl="1" indent="-171450" algn="just" fontAlgn="base">
                        <a:lnSpc>
                          <a:spcPct val="114000"/>
                        </a:lnSpc>
                        <a:spcBef>
                          <a:spcPts val="0"/>
                        </a:spcBef>
                        <a:buClr>
                          <a:srgbClr val="484848"/>
                        </a:buClr>
                        <a:buSzPts val="1000"/>
                        <a:buFont typeface="Courier New" panose="02070309020205020404" pitchFamily="49" charset="0"/>
                        <a:buChar char="o"/>
                      </a:pPr>
                      <a:r>
                        <a:rPr lang="en-ZA" sz="10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Have you undergone CTOP Training?</a:t>
                      </a:r>
                    </a:p>
                    <a:p>
                      <a:pPr marL="628650" lvl="1" indent="-171450" algn="just" fontAlgn="base">
                        <a:lnSpc>
                          <a:spcPct val="114000"/>
                        </a:lnSpc>
                        <a:spcBef>
                          <a:spcPts val="0"/>
                        </a:spcBef>
                        <a:buClr>
                          <a:srgbClr val="484848"/>
                        </a:buClr>
                        <a:buSzPts val="1000"/>
                        <a:buFont typeface="Courier New" panose="02070309020205020404" pitchFamily="49" charset="0"/>
                        <a:buChar char="o"/>
                      </a:pPr>
                      <a:r>
                        <a:rPr lang="en-ZA" sz="10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If yes, tell us about methods of CTOP procedure? </a:t>
                      </a:r>
                    </a:p>
                    <a:p>
                      <a:pPr marL="628650" lvl="1" indent="-171450" algn="just" fontAlgn="base">
                        <a:lnSpc>
                          <a:spcPct val="150000"/>
                        </a:lnSpc>
                        <a:spcAft>
                          <a:spcPts val="20"/>
                        </a:spcAft>
                        <a:buClr>
                          <a:srgbClr val="000000"/>
                        </a:buClr>
                        <a:buSzPts val="1100"/>
                        <a:buFont typeface="Arial" panose="020B0604020202020204" pitchFamily="34" charset="0"/>
                        <a:buChar char="•"/>
                      </a:pPr>
                      <a:endPar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171450" lvl="0" indent="-171450" algn="just" fontAlgn="base">
                        <a:lnSpc>
                          <a:spcPct val="150000"/>
                        </a:lnSpc>
                        <a:spcBef>
                          <a:spcPts val="0"/>
                        </a:spcBef>
                        <a:buClr>
                          <a:srgbClr val="000000"/>
                        </a:buClr>
                        <a:buSzPts val="1100"/>
                        <a:buFont typeface="Arial" panose="020B0604020202020204" pitchFamily="34" charset="0"/>
                        <a:buChar char="•"/>
                      </a:pPr>
                      <a:endPar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txBody>
                  <a:tcPr/>
                </a:tc>
                <a:extLst>
                  <a:ext uri="{0D108BD9-81ED-4DB2-BD59-A6C34878D82A}">
                    <a16:rowId xmlns:a16="http://schemas.microsoft.com/office/drawing/2014/main" xmlns="" val="2384542777"/>
                  </a:ext>
                </a:extLst>
              </a:tr>
            </a:tbl>
          </a:graphicData>
        </a:graphic>
      </p:graphicFrame>
    </p:spTree>
    <p:extLst>
      <p:ext uri="{BB962C8B-B14F-4D97-AF65-F5344CB8AC3E}">
        <p14:creationId xmlns:p14="http://schemas.microsoft.com/office/powerpoint/2010/main" xmlns="" val="3083067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610278"/>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Findings</a:t>
            </a:r>
          </a:p>
          <a:p>
            <a:pPr marL="0" indent="0" algn="just">
              <a:lnSpc>
                <a:spcPct val="107000"/>
              </a:lnSpc>
              <a:spcAft>
                <a:spcPts val="370"/>
              </a:spcAft>
              <a:buNone/>
            </a:pPr>
            <a:r>
              <a:rPr lang="en-ZA" sz="1600" b="1" i="1" dirty="0">
                <a:effectLst/>
                <a:latin typeface="Century Gothic" panose="020B0502020202020204" pitchFamily="34" charset="0"/>
                <a:ea typeface="Century Gothic" panose="020B0502020202020204" pitchFamily="34" charset="0"/>
                <a:cs typeface="Century Gothic" panose="020B0502020202020204" pitchFamily="34" charset="0"/>
              </a:rPr>
              <a:t>Complaints management </a:t>
            </a:r>
          </a:p>
          <a:p>
            <a:pPr marL="357187" indent="0" algn="just">
              <a:lnSpc>
                <a:spcPct val="155000"/>
              </a:lnSpc>
              <a:spcAft>
                <a:spcPts val="210"/>
              </a:spcAft>
              <a:buNone/>
            </a:pPr>
            <a:endParaRPr lang="en-ZA" sz="1400" dirty="0">
              <a:effectLst/>
              <a:latin typeface="Century Gothic" panose="020B0502020202020204" pitchFamily="34" charset="0"/>
              <a:ea typeface="Century Gothic" panose="020B0502020202020204" pitchFamily="34" charset="0"/>
              <a:cs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le 5">
            <a:extLst>
              <a:ext uri="{FF2B5EF4-FFF2-40B4-BE49-F238E27FC236}">
                <a16:creationId xmlns:a16="http://schemas.microsoft.com/office/drawing/2014/main" xmlns="" id="{2A4758FD-D825-4F4E-9852-BDF523D04957}"/>
              </a:ext>
            </a:extLst>
          </p:cNvPr>
          <p:cNvGraphicFramePr>
            <a:graphicFrameLocks noGrp="1"/>
          </p:cNvGraphicFramePr>
          <p:nvPr>
            <p:extLst>
              <p:ext uri="{D42A27DB-BD31-4B8C-83A1-F6EECF244321}">
                <p14:modId xmlns:p14="http://schemas.microsoft.com/office/powerpoint/2010/main" xmlns="" val="4074544442"/>
              </p:ext>
            </p:extLst>
          </p:nvPr>
        </p:nvGraphicFramePr>
        <p:xfrm>
          <a:off x="215516" y="2358308"/>
          <a:ext cx="8712968" cy="4475163"/>
        </p:xfrm>
        <a:graphic>
          <a:graphicData uri="http://schemas.openxmlformats.org/drawingml/2006/table">
            <a:tbl>
              <a:tblPr firstRow="1" bandRow="1">
                <a:tableStyleId>{5C22544A-7EE6-4342-B048-85BDC9FD1C3A}</a:tableStyleId>
              </a:tblPr>
              <a:tblGrid>
                <a:gridCol w="1908212">
                  <a:extLst>
                    <a:ext uri="{9D8B030D-6E8A-4147-A177-3AD203B41FA5}">
                      <a16:colId xmlns:a16="http://schemas.microsoft.com/office/drawing/2014/main" xmlns="" val="883036979"/>
                    </a:ext>
                  </a:extLst>
                </a:gridCol>
                <a:gridCol w="6804756">
                  <a:extLst>
                    <a:ext uri="{9D8B030D-6E8A-4147-A177-3AD203B41FA5}">
                      <a16:colId xmlns:a16="http://schemas.microsoft.com/office/drawing/2014/main" xmlns="" val="3062541882"/>
                    </a:ext>
                  </a:extLst>
                </a:gridCol>
              </a:tblGrid>
              <a:tr h="262424">
                <a:tc>
                  <a:txBody>
                    <a:bodyPr/>
                    <a:lstStyle/>
                    <a:p>
                      <a:pPr algn="ctr"/>
                      <a:r>
                        <a:rPr lang="en-US" sz="1400" b="1" dirty="0">
                          <a:solidFill>
                            <a:schemeClr val="bg1"/>
                          </a:solidFill>
                          <a:latin typeface="Century Gothic" panose="020B0502020202020204" pitchFamily="34" charset="0"/>
                        </a:rPr>
                        <a:t>Institution</a:t>
                      </a:r>
                      <a:endParaRPr lang="en-ZA" sz="1400" b="1" dirty="0">
                        <a:solidFill>
                          <a:schemeClr val="bg1"/>
                        </a:solidFill>
                        <a:latin typeface="Century Gothic" panose="020B0502020202020204" pitchFamily="34" charset="0"/>
                      </a:endParaRPr>
                    </a:p>
                  </a:txBody>
                  <a:tcPr/>
                </a:tc>
                <a:tc>
                  <a:txBody>
                    <a:bodyPr/>
                    <a:lstStyle/>
                    <a:p>
                      <a:pPr marL="0" indent="0" algn="ctr">
                        <a:lnSpc>
                          <a:spcPct val="107000"/>
                        </a:lnSpc>
                        <a:spcAft>
                          <a:spcPts val="370"/>
                        </a:spcAft>
                        <a:buNone/>
                      </a:pPr>
                      <a:r>
                        <a:rPr lang="en-ZA" sz="1400" b="1" i="1" dirty="0">
                          <a:effectLst/>
                          <a:latin typeface="Century Gothic" panose="020B0502020202020204" pitchFamily="34" charset="0"/>
                          <a:ea typeface="Century Gothic" panose="020B0502020202020204" pitchFamily="34" charset="0"/>
                          <a:cs typeface="Century Gothic" panose="020B0502020202020204" pitchFamily="34" charset="0"/>
                        </a:rPr>
                        <a:t>Complaints management </a:t>
                      </a:r>
                    </a:p>
                  </a:txBody>
                  <a:tcPr/>
                </a:tc>
                <a:extLst>
                  <a:ext uri="{0D108BD9-81ED-4DB2-BD59-A6C34878D82A}">
                    <a16:rowId xmlns:a16="http://schemas.microsoft.com/office/drawing/2014/main" xmlns="" val="3285212393"/>
                  </a:ext>
                </a:extLst>
              </a:tr>
              <a:tr h="569335">
                <a:tc>
                  <a:txBody>
                    <a:bodyPr/>
                    <a:lstStyle/>
                    <a:p>
                      <a:pPr marL="342900" indent="-342900">
                        <a:buFont typeface="+mj-lt"/>
                        <a:buAutoNum type="arabicPeriod"/>
                      </a:pPr>
                      <a:r>
                        <a:rPr lang="en-US" sz="1400" b="1" dirty="0">
                          <a:solidFill>
                            <a:schemeClr val="tx1">
                              <a:lumMod val="95000"/>
                              <a:lumOff val="5000"/>
                            </a:schemeClr>
                          </a:solidFill>
                          <a:latin typeface="Century Gothic" panose="020B0502020202020204" pitchFamily="34" charset="0"/>
                        </a:rPr>
                        <a:t>NDoH</a:t>
                      </a:r>
                      <a:endParaRPr lang="en-ZA" sz="1400" b="1" dirty="0">
                        <a:solidFill>
                          <a:schemeClr val="tx1">
                            <a:lumMod val="95000"/>
                            <a:lumOff val="5000"/>
                          </a:schemeClr>
                        </a:solidFill>
                        <a:latin typeface="Century Gothic" panose="020B0502020202020204" pitchFamily="34" charset="0"/>
                      </a:endParaRPr>
                    </a:p>
                  </a:txBody>
                  <a:tcPr/>
                </a:tc>
                <a:tc>
                  <a:txBody>
                    <a:bodyPr/>
                    <a:lstStyle/>
                    <a:p>
                      <a:pPr marL="171450" indent="-171450" algn="just">
                        <a:lnSpc>
                          <a:spcPct val="11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Each facility has a complaints and compliments suggestion box to register the complaints their clients may have. </a:t>
                      </a:r>
                    </a:p>
                    <a:p>
                      <a:pPr marL="171450" indent="-171450" algn="just">
                        <a:lnSpc>
                          <a:spcPct val="11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Pregnant persons may register their complaints through the Mom Connect system. </a:t>
                      </a:r>
                    </a:p>
                    <a:p>
                      <a:pPr marL="171450" indent="-171450" algn="just">
                        <a:lnSpc>
                          <a:spcPct val="114000"/>
                        </a:lnSpc>
                        <a:spcBef>
                          <a:spcPts val="0"/>
                        </a:spcBef>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Seven cases were received regarding the failure of health workers to adhere to Batho Pele Principles.</a:t>
                      </a:r>
                    </a:p>
                    <a:p>
                      <a:pPr marL="171450" marR="0" lvl="0" indent="-171450" algn="just"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It would have been important for the department to submit the data of complaints received and resolved in this regard in order to analyse the turnaround time and effectiveness of the system.  </a:t>
                      </a:r>
                    </a:p>
                  </a:txBody>
                  <a:tcPr/>
                </a:tc>
                <a:extLst>
                  <a:ext uri="{0D108BD9-81ED-4DB2-BD59-A6C34878D82A}">
                    <a16:rowId xmlns:a16="http://schemas.microsoft.com/office/drawing/2014/main" xmlns="" val="2385033264"/>
                  </a:ext>
                </a:extLst>
              </a:tr>
              <a:tr h="2210742">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400" b="1" dirty="0">
                          <a:solidFill>
                            <a:schemeClr val="tx1">
                              <a:lumMod val="95000"/>
                              <a:lumOff val="5000"/>
                            </a:schemeClr>
                          </a:solidFill>
                          <a:latin typeface="Century Gothic" panose="020B0502020202020204" pitchFamily="34" charset="0"/>
                        </a:rPr>
                        <a:t>Thematic areas from all provinces</a:t>
                      </a:r>
                    </a:p>
                  </a:txBody>
                  <a:tcPr/>
                </a:tc>
                <a:tc>
                  <a:txBody>
                    <a:bodyPr/>
                    <a:lstStyle/>
                    <a:p>
                      <a:pPr marL="171450" indent="-171450" algn="just">
                        <a:lnSpc>
                          <a:spcPct val="125000"/>
                        </a:lnSpc>
                        <a:spcAft>
                          <a:spcPts val="145"/>
                        </a:spcAft>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WC: </a:t>
                      </a: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Calls to the Contact Centre (0860 142 142), Email (</a:t>
                      </a: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hlinkClick r:id="rId3"/>
                        </a:rPr>
                        <a:t>service@westerncape.gov.za</a:t>
                      </a: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Walk-in Centre (situated on the ground floor a 4 Dorp Street, Cape Town), Social media (both Facebook and Twitter accounts), Please call me (079 769 1207), fax complaints line (0860 142 142).</a:t>
                      </a:r>
                    </a:p>
                    <a:p>
                      <a:pPr lvl="1" indent="-342900" algn="just" fontAlgn="base">
                        <a:lnSpc>
                          <a:spcPct val="114000"/>
                        </a:lnSpc>
                        <a:spcBef>
                          <a:spcPts val="0"/>
                        </a:spcBef>
                        <a:buClr>
                          <a:srgbClr val="484848"/>
                        </a:buClr>
                        <a:buSzPts val="1000"/>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GP: Complaint posters d</a:t>
                      </a:r>
                      <a:r>
                        <a:rPr lang="en-ZA" sz="10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isplayed at designated areas, in languages commonly used by the patients and community, A3 size can be downloaded from the Complaints Guideline, Call centre number are written at the bottom of the poster:  </a:t>
                      </a:r>
                      <a:r>
                        <a:rPr lang="en-ZA" sz="1000" b="1"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0800 203 886</a:t>
                      </a:r>
                      <a:r>
                        <a:rPr lang="en-ZA" sz="10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or </a:t>
                      </a:r>
                      <a:r>
                        <a:rPr lang="en-ZA" sz="1000" b="1"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011 241 5602, </a:t>
                      </a:r>
                      <a:r>
                        <a:rPr lang="en-ZA" sz="10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complaint boxes are lockable and complaints form and pen are provided. </a:t>
                      </a:r>
                    </a:p>
                    <a:p>
                      <a:pPr marL="171450" indent="-171450" algn="just">
                        <a:lnSpc>
                          <a:spcPct val="125000"/>
                        </a:lnSpc>
                        <a:spcAft>
                          <a:spcPts val="145"/>
                        </a:spcAft>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Other provinces: </a:t>
                      </a:r>
                    </a:p>
                    <a:p>
                      <a:pPr marL="628650" lvl="1" indent="-171450" algn="just">
                        <a:lnSpc>
                          <a:spcPct val="125000"/>
                        </a:lnSpc>
                        <a:spcAft>
                          <a:spcPts val="145"/>
                        </a:spcAft>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Patho Pele Principles, </a:t>
                      </a:r>
                    </a:p>
                    <a:p>
                      <a:pPr marL="628650" lvl="1" indent="-171450" algn="just">
                        <a:lnSpc>
                          <a:spcPct val="125000"/>
                        </a:lnSpc>
                        <a:spcAft>
                          <a:spcPts val="145"/>
                        </a:spcAft>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Suggestion boxes,</a:t>
                      </a:r>
                    </a:p>
                    <a:p>
                      <a:pPr marL="628650" lvl="1" indent="-171450" algn="just">
                        <a:lnSpc>
                          <a:spcPct val="125000"/>
                        </a:lnSpc>
                        <a:spcAft>
                          <a:spcPts val="145"/>
                        </a:spcAft>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Flow chart indicating the complaint system and channels of reporting. </a:t>
                      </a:r>
                      <a:endPar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628650" lvl="1" indent="-171450" algn="just">
                        <a:lnSpc>
                          <a:spcPct val="125000"/>
                        </a:lnSpc>
                        <a:spcAft>
                          <a:spcPts val="145"/>
                        </a:spcAft>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No complaints received.</a:t>
                      </a:r>
                    </a:p>
                    <a:p>
                      <a:pPr marL="171450" lvl="0" indent="-171450" algn="just">
                        <a:lnSpc>
                          <a:spcPct val="125000"/>
                        </a:lnSpc>
                        <a:spcAft>
                          <a:spcPts val="145"/>
                        </a:spcAft>
                        <a:buFont typeface="Arial" panose="020B0604020202020204" pitchFamily="34" charset="0"/>
                        <a:buChar char="•"/>
                      </a:pP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Reported turnaround time for resolving complaints range from 72 hours to 25 Days.</a:t>
                      </a:r>
                    </a:p>
                    <a:p>
                      <a:pPr marL="171450" indent="-171450" algn="just">
                        <a:lnSpc>
                          <a:spcPct val="125000"/>
                        </a:lnSpc>
                        <a:spcAft>
                          <a:spcPts val="145"/>
                        </a:spcAft>
                        <a:buFont typeface="Arial" panose="020B0604020202020204" pitchFamily="34" charset="0"/>
                        <a:buChar char="•"/>
                      </a:pPr>
                      <a:endPar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0" lvl="0" indent="0" algn="just" fontAlgn="base">
                        <a:lnSpc>
                          <a:spcPct val="150000"/>
                        </a:lnSpc>
                        <a:spcBef>
                          <a:spcPts val="0"/>
                        </a:spcBef>
                        <a:buClr>
                          <a:srgbClr val="000000"/>
                        </a:buClr>
                        <a:buSzPts val="1100"/>
                        <a:buFont typeface="Arial" panose="020B0604020202020204" pitchFamily="34" charset="0"/>
                        <a:buNone/>
                      </a:pPr>
                      <a:endPar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txBody>
                  <a:tcPr/>
                </a:tc>
                <a:extLst>
                  <a:ext uri="{0D108BD9-81ED-4DB2-BD59-A6C34878D82A}">
                    <a16:rowId xmlns:a16="http://schemas.microsoft.com/office/drawing/2014/main" xmlns="" val="2384542777"/>
                  </a:ext>
                </a:extLst>
              </a:tr>
            </a:tbl>
          </a:graphicData>
        </a:graphic>
      </p:graphicFrame>
    </p:spTree>
    <p:extLst>
      <p:ext uri="{BB962C8B-B14F-4D97-AF65-F5344CB8AC3E}">
        <p14:creationId xmlns:p14="http://schemas.microsoft.com/office/powerpoint/2010/main" xmlns="" val="1458978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07504" y="1610278"/>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Findings</a:t>
            </a:r>
          </a:p>
          <a:p>
            <a:pPr marL="0" indent="0" algn="just">
              <a:lnSpc>
                <a:spcPct val="107000"/>
              </a:lnSpc>
              <a:spcAft>
                <a:spcPts val="370"/>
              </a:spcAft>
              <a:buNone/>
            </a:pPr>
            <a:r>
              <a:rPr lang="en-ZA" sz="1600" b="1" i="1" dirty="0">
                <a:effectLst/>
                <a:latin typeface="Century Gothic" panose="020B0502020202020204" pitchFamily="34" charset="0"/>
                <a:ea typeface="Century Gothic" panose="020B0502020202020204" pitchFamily="34" charset="0"/>
                <a:cs typeface="Century Gothic" panose="020B0502020202020204" pitchFamily="34" charset="0"/>
              </a:rPr>
              <a:t>Barriers</a:t>
            </a:r>
          </a:p>
          <a:p>
            <a:pPr marL="357187" indent="0" algn="just">
              <a:lnSpc>
                <a:spcPct val="155000"/>
              </a:lnSpc>
              <a:spcAft>
                <a:spcPts val="210"/>
              </a:spcAft>
              <a:buNone/>
            </a:pPr>
            <a:endParaRPr lang="en-ZA" sz="1400" dirty="0">
              <a:effectLst/>
              <a:latin typeface="Century Gothic" panose="020B0502020202020204" pitchFamily="34" charset="0"/>
              <a:ea typeface="Century Gothic" panose="020B0502020202020204" pitchFamily="34" charset="0"/>
              <a:cs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le 5">
            <a:extLst>
              <a:ext uri="{FF2B5EF4-FFF2-40B4-BE49-F238E27FC236}">
                <a16:creationId xmlns:a16="http://schemas.microsoft.com/office/drawing/2014/main" xmlns="" id="{A9141106-DECD-409F-844C-A6D27F2D4586}"/>
              </a:ext>
            </a:extLst>
          </p:cNvPr>
          <p:cNvGraphicFramePr>
            <a:graphicFrameLocks noGrp="1"/>
          </p:cNvGraphicFramePr>
          <p:nvPr>
            <p:extLst>
              <p:ext uri="{D42A27DB-BD31-4B8C-83A1-F6EECF244321}">
                <p14:modId xmlns:p14="http://schemas.microsoft.com/office/powerpoint/2010/main" xmlns="" val="1245067190"/>
              </p:ext>
            </p:extLst>
          </p:nvPr>
        </p:nvGraphicFramePr>
        <p:xfrm>
          <a:off x="215008" y="2420888"/>
          <a:ext cx="8712968" cy="4347655"/>
        </p:xfrm>
        <a:graphic>
          <a:graphicData uri="http://schemas.openxmlformats.org/drawingml/2006/table">
            <a:tbl>
              <a:tblPr firstRow="1" bandRow="1">
                <a:tableStyleId>{5C22544A-7EE6-4342-B048-85BDC9FD1C3A}</a:tableStyleId>
              </a:tblPr>
              <a:tblGrid>
                <a:gridCol w="1908212">
                  <a:extLst>
                    <a:ext uri="{9D8B030D-6E8A-4147-A177-3AD203B41FA5}">
                      <a16:colId xmlns:a16="http://schemas.microsoft.com/office/drawing/2014/main" xmlns="" val="883036979"/>
                    </a:ext>
                  </a:extLst>
                </a:gridCol>
                <a:gridCol w="6804756">
                  <a:extLst>
                    <a:ext uri="{9D8B030D-6E8A-4147-A177-3AD203B41FA5}">
                      <a16:colId xmlns:a16="http://schemas.microsoft.com/office/drawing/2014/main" xmlns="" val="3062541882"/>
                    </a:ext>
                  </a:extLst>
                </a:gridCol>
              </a:tblGrid>
              <a:tr h="262424">
                <a:tc>
                  <a:txBody>
                    <a:bodyPr/>
                    <a:lstStyle/>
                    <a:p>
                      <a:pPr algn="ctr"/>
                      <a:r>
                        <a:rPr lang="en-US" sz="1400" b="1" dirty="0">
                          <a:solidFill>
                            <a:schemeClr val="bg1"/>
                          </a:solidFill>
                          <a:latin typeface="Century Gothic" panose="020B0502020202020204" pitchFamily="34" charset="0"/>
                        </a:rPr>
                        <a:t>Institution</a:t>
                      </a:r>
                      <a:endParaRPr lang="en-ZA" sz="1400" b="1" dirty="0">
                        <a:solidFill>
                          <a:schemeClr val="bg1"/>
                        </a:solidFill>
                        <a:latin typeface="Century Gothic" panose="020B0502020202020204" pitchFamily="34" charset="0"/>
                      </a:endParaRPr>
                    </a:p>
                  </a:txBody>
                  <a:tcPr/>
                </a:tc>
                <a:tc>
                  <a:txBody>
                    <a:bodyPr/>
                    <a:lstStyle/>
                    <a:p>
                      <a:pPr marL="0" indent="0" algn="ctr">
                        <a:lnSpc>
                          <a:spcPct val="107000"/>
                        </a:lnSpc>
                        <a:spcAft>
                          <a:spcPts val="370"/>
                        </a:spcAft>
                        <a:buNone/>
                      </a:pPr>
                      <a:r>
                        <a:rPr lang="en-ZA" sz="1400" b="1" i="1" dirty="0">
                          <a:effectLst/>
                          <a:latin typeface="Century Gothic" panose="020B0502020202020204" pitchFamily="34" charset="0"/>
                          <a:ea typeface="Century Gothic" panose="020B0502020202020204" pitchFamily="34" charset="0"/>
                          <a:cs typeface="Century Gothic" panose="020B0502020202020204" pitchFamily="34" charset="0"/>
                        </a:rPr>
                        <a:t>Barriers</a:t>
                      </a:r>
                    </a:p>
                  </a:txBody>
                  <a:tcPr/>
                </a:tc>
                <a:extLst>
                  <a:ext uri="{0D108BD9-81ED-4DB2-BD59-A6C34878D82A}">
                    <a16:rowId xmlns:a16="http://schemas.microsoft.com/office/drawing/2014/main" xmlns="" val="3285212393"/>
                  </a:ext>
                </a:extLst>
              </a:tr>
              <a:tr h="569335">
                <a:tc>
                  <a:txBody>
                    <a:bodyPr/>
                    <a:lstStyle/>
                    <a:p>
                      <a:pPr marL="342900" indent="-342900">
                        <a:buFont typeface="+mj-lt"/>
                        <a:buAutoNum type="arabicPeriod"/>
                      </a:pPr>
                      <a:r>
                        <a:rPr lang="en-US" sz="1400" b="1" dirty="0">
                          <a:solidFill>
                            <a:schemeClr val="tx1">
                              <a:lumMod val="95000"/>
                              <a:lumOff val="5000"/>
                            </a:schemeClr>
                          </a:solidFill>
                          <a:latin typeface="Century Gothic" panose="020B0502020202020204" pitchFamily="34" charset="0"/>
                        </a:rPr>
                        <a:t>NDoH</a:t>
                      </a:r>
                      <a:endParaRPr lang="en-ZA" sz="1400" b="1" dirty="0">
                        <a:solidFill>
                          <a:schemeClr val="tx1">
                            <a:lumMod val="95000"/>
                            <a:lumOff val="5000"/>
                          </a:schemeClr>
                        </a:solidFill>
                        <a:latin typeface="Century Gothic" panose="020B0502020202020204" pitchFamily="34" charset="0"/>
                      </a:endParaRPr>
                    </a:p>
                  </a:txBody>
                  <a:tcPr/>
                </a:tc>
                <a:tc>
                  <a:txBody>
                    <a:bodyPr/>
                    <a:lstStyle/>
                    <a:p>
                      <a:pPr marL="171450" marR="0" lvl="0" indent="-171450" algn="just"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In consultation with provinces, developed a National Guideline to Manage Complaints, Compliments and Suggestions in the Public Health Sector of South Africa: April 2017.</a:t>
                      </a:r>
                    </a:p>
                    <a:p>
                      <a:pPr marL="171450" indent="-171450" algn="just">
                        <a:lnSpc>
                          <a:spcPct val="114000"/>
                        </a:lnSpc>
                        <a:spcBef>
                          <a:spcPts val="0"/>
                        </a:spcBef>
                        <a:buFont typeface="Arial" panose="020B0604020202020204" pitchFamily="34" charset="0"/>
                        <a:buChar cha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Acknowledgement that the unwillingness of health practitioners to perform TOP services is a barrier to service delivery. </a:t>
                      </a:r>
                    </a:p>
                    <a:p>
                      <a:pPr marL="171450" indent="-171450" algn="just">
                        <a:lnSpc>
                          <a:spcPct val="114000"/>
                        </a:lnSpc>
                        <a:spcBef>
                          <a:spcPts val="0"/>
                        </a:spcBef>
                        <a:buFont typeface="Arial" panose="020B0604020202020204" pitchFamily="34" charset="0"/>
                        <a:buChar cha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Conducts values clarification and attitude transformation workshops, which include all categories of healthcare workers. </a:t>
                      </a:r>
                    </a:p>
                    <a:p>
                      <a:pPr marL="171450" indent="-171450" algn="just">
                        <a:lnSpc>
                          <a:spcPct val="114000"/>
                        </a:lnSpc>
                        <a:spcBef>
                          <a:spcPts val="0"/>
                        </a:spcBef>
                        <a:buFont typeface="Arial" panose="020B0604020202020204" pitchFamily="34" charset="0"/>
                        <a:buChar cha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However, the Commission was unable to get information to verify what the workshops entailed.</a:t>
                      </a:r>
                      <a:endParaRPr lang="en-ZA" sz="1000" dirty="0">
                        <a:effectLst/>
                        <a:latin typeface="Century Gothic" panose="020B0502020202020204" pitchFamily="34" charset="0"/>
                        <a:ea typeface="Century Gothic" panose="020B0502020202020204" pitchFamily="34" charset="0"/>
                        <a:cs typeface="Century Gothic" panose="020B0502020202020204" pitchFamily="34" charset="0"/>
                      </a:endParaRPr>
                    </a:p>
                  </a:txBody>
                  <a:tcPr/>
                </a:tc>
                <a:extLst>
                  <a:ext uri="{0D108BD9-81ED-4DB2-BD59-A6C34878D82A}">
                    <a16:rowId xmlns:a16="http://schemas.microsoft.com/office/drawing/2014/main" xmlns="" val="2385033264"/>
                  </a:ext>
                </a:extLst>
              </a:tr>
              <a:tr h="2210742">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400" b="1" dirty="0">
                          <a:solidFill>
                            <a:schemeClr val="tx1">
                              <a:lumMod val="95000"/>
                              <a:lumOff val="5000"/>
                            </a:schemeClr>
                          </a:solidFill>
                          <a:latin typeface="Century Gothic" panose="020B0502020202020204" pitchFamily="34" charset="0"/>
                        </a:rPr>
                        <a:t>Thematic areas from all provinces</a:t>
                      </a:r>
                    </a:p>
                  </a:txBody>
                  <a:tcPr/>
                </a:tc>
                <a:tc>
                  <a:txBody>
                    <a:bodyPr/>
                    <a:lstStyle/>
                    <a:p>
                      <a:pPr marL="171450" indent="-171450" algn="just">
                        <a:lnSpc>
                          <a:spcPct val="125000"/>
                        </a:lnSpc>
                        <a:spcAft>
                          <a:spcPts val="20"/>
                        </a:spcAft>
                        <a:buFont typeface="Arial" panose="020B0604020202020204" pitchFamily="34" charset="0"/>
                        <a:buChar char="•"/>
                      </a:pPr>
                      <a:r>
                        <a:rPr lang="en-US" sz="1000" b="1"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WC:</a:t>
                      </a:r>
                      <a:r>
                        <a:rPr lang="en-US"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a:t>
                      </a: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HR policy (circular 35/2016) that specifically address issues relating to conscientious objection, which forms part of the health worker orientation, conscientious objection is adequately addressed in the ethical and legal obligation section of the policy. Commendable that both rights (conscientious objection versus right to TOP service/health care) were observed and protected and specific procedures/measures were in place to ensure that patients still have access to the service and related information. Where such objections exist, they would be recorded in the employee file, following the manager being informed thereof in writing. It is submitted that failure to provide the required service may lead to breach of contract. Has an independent complaints committee. </a:t>
                      </a:r>
                    </a:p>
                    <a:p>
                      <a:pPr marL="171450" indent="-171450" algn="just">
                        <a:lnSpc>
                          <a:spcPct val="125000"/>
                        </a:lnSpc>
                        <a:spcAft>
                          <a:spcPts val="20"/>
                        </a:spcAft>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Other Provinces:</a:t>
                      </a:r>
                    </a:p>
                    <a:p>
                      <a:pPr marL="628650" lvl="1" indent="-171450" algn="just">
                        <a:lnSpc>
                          <a:spcPct val="150000"/>
                        </a:lnSpc>
                        <a:spcAft>
                          <a:spcPts val="20"/>
                        </a:spcAft>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Unwillingness by staff to perform TOP, where values clarification training is provided for mitigation.</a:t>
                      </a:r>
                    </a:p>
                    <a:p>
                      <a:pPr marL="628650" marR="0" lvl="1" indent="-171450" algn="just" defTabSz="914400" rtl="0" eaLnBrk="1" fontAlgn="auto" latinLnBrk="0" hangingPunct="1">
                        <a:lnSpc>
                          <a:spcPct val="150000"/>
                        </a:lnSpc>
                        <a:spcBef>
                          <a:spcPts val="0"/>
                        </a:spcBef>
                        <a:spcAft>
                          <a:spcPts val="20"/>
                        </a:spcAft>
                        <a:buClrTx/>
                        <a:buSzTx/>
                        <a:buFont typeface="Arial" panose="020B0604020202020204" pitchFamily="34" charset="0"/>
                        <a:buChar char="•"/>
                        <a:tabLst/>
                        <a:defRP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Inadequate resources, including budget.</a:t>
                      </a:r>
                    </a:p>
                    <a:p>
                      <a:pPr marL="628650" lvl="1" indent="-171450" algn="just">
                        <a:lnSpc>
                          <a:spcPct val="150000"/>
                        </a:lnSpc>
                        <a:spcAft>
                          <a:spcPts val="20"/>
                        </a:spcAft>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Travel distances in remote areas (e.g., NC).</a:t>
                      </a:r>
                    </a:p>
                    <a:p>
                      <a:pPr marL="628650" lvl="1" indent="-171450" algn="just">
                        <a:lnSpc>
                          <a:spcPct val="150000"/>
                        </a:lnSpc>
                        <a:spcAft>
                          <a:spcPts val="20"/>
                        </a:spcAft>
                        <a:buFont typeface="Arial" panose="020B0604020202020204" pitchFamily="34" charset="0"/>
                        <a:buChar cha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Unequal allocation of resources.</a:t>
                      </a:r>
                    </a:p>
                  </a:txBody>
                  <a:tcPr/>
                </a:tc>
                <a:extLst>
                  <a:ext uri="{0D108BD9-81ED-4DB2-BD59-A6C34878D82A}">
                    <a16:rowId xmlns:a16="http://schemas.microsoft.com/office/drawing/2014/main" xmlns="" val="2384542777"/>
                  </a:ext>
                </a:extLst>
              </a:tr>
            </a:tbl>
          </a:graphicData>
        </a:graphic>
      </p:graphicFrame>
    </p:spTree>
    <p:extLst>
      <p:ext uri="{BB962C8B-B14F-4D97-AF65-F5344CB8AC3E}">
        <p14:creationId xmlns:p14="http://schemas.microsoft.com/office/powerpoint/2010/main" xmlns="" val="3397966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610278"/>
            <a:ext cx="8712968" cy="4973084"/>
          </a:xfrm>
        </p:spPr>
        <p:txBody>
          <a:bodyPr>
            <a:noAutofit/>
          </a:bodyPr>
          <a:lstStyle/>
          <a:p>
            <a:pPr marL="0" indent="0" algn="just">
              <a:lnSpc>
                <a:spcPct val="107000"/>
              </a:lnSpc>
              <a:spcAft>
                <a:spcPts val="370"/>
              </a:spcAft>
              <a:buNone/>
            </a:pPr>
            <a:endParaRPr lang="en-ZA" sz="1600" b="1" i="1" dirty="0">
              <a:latin typeface="Century Gothic" panose="020B0502020202020204" pitchFamily="34" charset="0"/>
              <a:ea typeface="Century Gothic" panose="020B0502020202020204" pitchFamily="34" charset="0"/>
              <a:cs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le 5">
            <a:extLst>
              <a:ext uri="{FF2B5EF4-FFF2-40B4-BE49-F238E27FC236}">
                <a16:creationId xmlns:a16="http://schemas.microsoft.com/office/drawing/2014/main" xmlns="" id="{BC4D0CFD-F749-4291-AB1E-12F66C1E554E}"/>
              </a:ext>
            </a:extLst>
          </p:cNvPr>
          <p:cNvGraphicFramePr>
            <a:graphicFrameLocks noGrp="1"/>
          </p:cNvGraphicFramePr>
          <p:nvPr>
            <p:extLst>
              <p:ext uri="{D42A27DB-BD31-4B8C-83A1-F6EECF244321}">
                <p14:modId xmlns:p14="http://schemas.microsoft.com/office/powerpoint/2010/main" xmlns="" val="1912735666"/>
              </p:ext>
            </p:extLst>
          </p:nvPr>
        </p:nvGraphicFramePr>
        <p:xfrm>
          <a:off x="107504" y="1638625"/>
          <a:ext cx="8928992" cy="5137377"/>
        </p:xfrm>
        <a:graphic>
          <a:graphicData uri="http://schemas.openxmlformats.org/drawingml/2006/table">
            <a:tbl>
              <a:tblPr firstRow="1" bandRow="1">
                <a:tableStyleId>{5C22544A-7EE6-4342-B048-85BDC9FD1C3A}</a:tableStyleId>
              </a:tblPr>
              <a:tblGrid>
                <a:gridCol w="8928992">
                  <a:extLst>
                    <a:ext uri="{9D8B030D-6E8A-4147-A177-3AD203B41FA5}">
                      <a16:colId xmlns:a16="http://schemas.microsoft.com/office/drawing/2014/main" xmlns="" val="883036979"/>
                    </a:ext>
                  </a:extLst>
                </a:gridCol>
              </a:tblGrid>
              <a:tr h="300074">
                <a:tc>
                  <a:txBody>
                    <a:bodyPr/>
                    <a:lstStyle/>
                    <a:p>
                      <a:pPr algn="ctr"/>
                      <a:r>
                        <a:rPr lang="en-US" sz="1200" b="1" dirty="0">
                          <a:solidFill>
                            <a:schemeClr val="bg1"/>
                          </a:solidFill>
                          <a:latin typeface="Century Gothic" panose="020B0502020202020204" pitchFamily="34" charset="0"/>
                        </a:rPr>
                        <a:t>Overall Findings</a:t>
                      </a:r>
                      <a:endParaRPr lang="en-ZA" sz="1200" b="1" dirty="0">
                        <a:solidFill>
                          <a:schemeClr val="bg1"/>
                        </a:solidFill>
                        <a:latin typeface="Century Gothic" panose="020B0502020202020204" pitchFamily="34" charset="0"/>
                      </a:endParaRPr>
                    </a:p>
                  </a:txBody>
                  <a:tcPr/>
                </a:tc>
                <a:extLst>
                  <a:ext uri="{0D108BD9-81ED-4DB2-BD59-A6C34878D82A}">
                    <a16:rowId xmlns:a16="http://schemas.microsoft.com/office/drawing/2014/main" xmlns="" val="3285212393"/>
                  </a:ext>
                </a:extLst>
              </a:tr>
              <a:tr h="4776528">
                <a:tc>
                  <a:txBody>
                    <a:bodyPr/>
                    <a:lstStyle/>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There seem to be limited and / or no monitoring by the National Department of Health (NDOH) on termination of pregnancy (TOP) services within the various provinces. This is deduced from the observation that NDOH could not provide any information on this service and how it is being managed. The number of facilities reported by NDOH differs from that reported by provinces. The response received suggests that each province manages TOP services on a provincial level and that reporting structures or requirements to the NDOH appear to be absent. </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Commission for Gender Equality (CGE) observed the lack of facilities and trained professionals across provinces which result in backlogs in many of the facilities that are responsible for providing TOP services.</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CGE finds that TOP services are not easily accessible, especially for those in rural areas, which result in women not receiving TOP services.</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There is still lack of information and/ or sensitisation programmes on TOP to address the stigma around issues of TOP.  </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It was observed that certain districts, regions, and local facilities do not provide TOP services.  The impact of this is that the public is denied access to TOP services in such areas. </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Services in relation to second trimester services are limited. Similarly, the impact of this is that the residents in those areas are denied access to second trimester TOP services.</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department acknowledged that the unwillingness of healthcare professionals to conduct TOP services due to conscientious objection is regarded as a barrier on rendering the services. </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It was observed that the department does not have a standard interview questionnaire utilised during recruitment processes. </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It was observed that there is no standardised funding model for TOP services across provinces.</a:t>
                      </a:r>
                    </a:p>
                  </a:txBody>
                  <a:tcPr/>
                </a:tc>
                <a:extLst>
                  <a:ext uri="{0D108BD9-81ED-4DB2-BD59-A6C34878D82A}">
                    <a16:rowId xmlns:a16="http://schemas.microsoft.com/office/drawing/2014/main" xmlns="" val="2385033264"/>
                  </a:ext>
                </a:extLst>
              </a:tr>
            </a:tbl>
          </a:graphicData>
        </a:graphic>
      </p:graphicFrame>
    </p:spTree>
    <p:extLst>
      <p:ext uri="{BB962C8B-B14F-4D97-AF65-F5344CB8AC3E}">
        <p14:creationId xmlns:p14="http://schemas.microsoft.com/office/powerpoint/2010/main" xmlns="" val="245731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51520" y="1600200"/>
            <a:ext cx="8435280" cy="4525963"/>
          </a:xfrm>
        </p:spPr>
        <p:txBody>
          <a:bodyPr>
            <a:normAutofit fontScale="77500" lnSpcReduction="20000"/>
          </a:bodyPr>
          <a:lstStyle/>
          <a:p>
            <a:pPr marL="0" indent="0" algn="just">
              <a:lnSpc>
                <a:spcPct val="150000"/>
              </a:lnSpc>
              <a:buNone/>
            </a:pPr>
            <a:r>
              <a:rPr lang="en-GB" dirty="0"/>
              <a:t>		</a:t>
            </a:r>
            <a:r>
              <a:rPr lang="en-GB" sz="2200" dirty="0"/>
              <a:t>     </a:t>
            </a:r>
            <a:r>
              <a:rPr lang="en-GB" sz="2200" b="1" dirty="0">
                <a:latin typeface="Century Gothic" panose="020B0502020202020204" pitchFamily="34" charset="0"/>
              </a:rPr>
              <a:t>Mandate of the CGE</a:t>
            </a:r>
          </a:p>
          <a:p>
            <a:pPr algn="just">
              <a:lnSpc>
                <a:spcPct val="150000"/>
              </a:lnSpc>
            </a:pPr>
            <a:r>
              <a:rPr lang="en-GB" sz="2200" dirty="0">
                <a:latin typeface="Century Gothic" panose="020B0502020202020204" pitchFamily="34" charset="0"/>
              </a:rPr>
              <a:t>Section 187 of the Constitution and CGE Act No. 39 of 1996 require the CGE to promote respect for, and the protection, development and attainment of gender equality.  The CGE vision is a society free from gender oppression and all forms of inequality</a:t>
            </a:r>
          </a:p>
          <a:p>
            <a:pPr algn="just">
              <a:lnSpc>
                <a:spcPct val="150000"/>
              </a:lnSpc>
            </a:pPr>
            <a:r>
              <a:rPr lang="en-GB" sz="2200" dirty="0">
                <a:latin typeface="Century Gothic" panose="020B0502020202020204" pitchFamily="34" charset="0"/>
              </a:rPr>
              <a:t>The CGE mandate is to monitor and evaluate legislation, policies and practices of the state, statutory bodies and private businesses, as well as indigenous and customary laws and practices; research and make recommendations to Parliament; </a:t>
            </a:r>
          </a:p>
          <a:p>
            <a:pPr algn="just">
              <a:lnSpc>
                <a:spcPct val="150000"/>
              </a:lnSpc>
            </a:pPr>
            <a:r>
              <a:rPr lang="en-GB" sz="2200" dirty="0">
                <a:latin typeface="Century Gothic" panose="020B0502020202020204" pitchFamily="34" charset="0"/>
              </a:rPr>
              <a:t>And to receive and investigate complaints of gender discrimination; and conduct public awareness and education on gender equality.  </a:t>
            </a:r>
          </a:p>
          <a:p>
            <a:pPr algn="just">
              <a:lnSpc>
                <a:spcPct val="150000"/>
              </a:lnSpc>
            </a:pPr>
            <a:r>
              <a:rPr lang="en-GB" sz="2200" dirty="0">
                <a:latin typeface="Century Gothic" panose="020B0502020202020204" pitchFamily="34" charset="0"/>
              </a:rPr>
              <a:t>Further, the CGE has powers of subpoena and litigation.</a:t>
            </a:r>
          </a:p>
          <a:p>
            <a:pPr marL="0" indent="0">
              <a:buNone/>
            </a:pPr>
            <a:endParaRPr lang="en-GB" sz="1800" dirty="0"/>
          </a:p>
          <a:p>
            <a:pPr marL="0" indent="0">
              <a:buNone/>
            </a:pPr>
            <a:endParaRPr lang="en-ZA" sz="20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13844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884916"/>
            <a:ext cx="8712968" cy="4973084"/>
          </a:xfrm>
        </p:spPr>
        <p:txBody>
          <a:bodyPr>
            <a:noAutofit/>
          </a:bodyPr>
          <a:lstStyle/>
          <a:p>
            <a:pPr marL="0" indent="0" algn="just">
              <a:lnSpc>
                <a:spcPct val="107000"/>
              </a:lnSpc>
              <a:spcAft>
                <a:spcPts val="370"/>
              </a:spcAft>
              <a:buNone/>
            </a:pPr>
            <a:endParaRPr lang="en-ZA" sz="1400" dirty="0">
              <a:latin typeface="Century Gothic" panose="020B0502020202020204" pitchFamily="34" charset="0"/>
              <a:ea typeface="Century Gothic" panose="020B0502020202020204" pitchFamily="34" charset="0"/>
              <a:cs typeface="Century Gothic" panose="020B0502020202020204" pitchFamily="34" charset="0"/>
            </a:endParaRPr>
          </a:p>
          <a:p>
            <a:pPr marL="357187" indent="0" algn="just">
              <a:lnSpc>
                <a:spcPct val="155000"/>
              </a:lnSpc>
              <a:spcAft>
                <a:spcPts val="210"/>
              </a:spcAft>
              <a:buNone/>
            </a:pPr>
            <a:endParaRPr lang="en-ZA" sz="1400" dirty="0">
              <a:effectLst/>
              <a:latin typeface="Century Gothic" panose="020B0502020202020204" pitchFamily="34" charset="0"/>
              <a:ea typeface="Century Gothic" panose="020B0502020202020204" pitchFamily="34" charset="0"/>
              <a:cs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le 5">
            <a:extLst>
              <a:ext uri="{FF2B5EF4-FFF2-40B4-BE49-F238E27FC236}">
                <a16:creationId xmlns:a16="http://schemas.microsoft.com/office/drawing/2014/main" xmlns="" id="{9D592239-CE8D-4AC2-AFA8-C5EABE3AD57F}"/>
              </a:ext>
            </a:extLst>
          </p:cNvPr>
          <p:cNvGraphicFramePr>
            <a:graphicFrameLocks noGrp="1"/>
          </p:cNvGraphicFramePr>
          <p:nvPr>
            <p:extLst>
              <p:ext uri="{D42A27DB-BD31-4B8C-83A1-F6EECF244321}">
                <p14:modId xmlns:p14="http://schemas.microsoft.com/office/powerpoint/2010/main" xmlns="" val="642647624"/>
              </p:ext>
            </p:extLst>
          </p:nvPr>
        </p:nvGraphicFramePr>
        <p:xfrm>
          <a:off x="282352" y="1884916"/>
          <a:ext cx="8579296" cy="4726387"/>
        </p:xfrm>
        <a:graphic>
          <a:graphicData uri="http://schemas.openxmlformats.org/drawingml/2006/table">
            <a:tbl>
              <a:tblPr firstRow="1" bandRow="1">
                <a:tableStyleId>{5C22544A-7EE6-4342-B048-85BDC9FD1C3A}</a:tableStyleId>
              </a:tblPr>
              <a:tblGrid>
                <a:gridCol w="8579296">
                  <a:extLst>
                    <a:ext uri="{9D8B030D-6E8A-4147-A177-3AD203B41FA5}">
                      <a16:colId xmlns:a16="http://schemas.microsoft.com/office/drawing/2014/main" xmlns="" val="883036979"/>
                    </a:ext>
                  </a:extLst>
                </a:gridCol>
              </a:tblGrid>
              <a:tr h="279373">
                <a:tc>
                  <a:txBody>
                    <a:bodyPr/>
                    <a:lstStyle/>
                    <a:p>
                      <a:pPr algn="ctr"/>
                      <a:r>
                        <a:rPr lang="en-US" sz="1200" b="1" dirty="0">
                          <a:solidFill>
                            <a:schemeClr val="bg1"/>
                          </a:solidFill>
                          <a:latin typeface="Century Gothic" panose="020B0502020202020204" pitchFamily="34" charset="0"/>
                        </a:rPr>
                        <a:t>General Recommendations</a:t>
                      </a:r>
                      <a:endParaRPr lang="en-ZA" sz="1200" b="1" dirty="0">
                        <a:solidFill>
                          <a:schemeClr val="bg1"/>
                        </a:solidFill>
                        <a:latin typeface="Century Gothic" panose="020B0502020202020204" pitchFamily="34" charset="0"/>
                      </a:endParaRPr>
                    </a:p>
                  </a:txBody>
                  <a:tcPr/>
                </a:tc>
                <a:extLst>
                  <a:ext uri="{0D108BD9-81ED-4DB2-BD59-A6C34878D82A}">
                    <a16:rowId xmlns:a16="http://schemas.microsoft.com/office/drawing/2014/main" xmlns="" val="3285212393"/>
                  </a:ext>
                </a:extLst>
              </a:tr>
              <a:tr h="4447014">
                <a:tc>
                  <a:txBody>
                    <a:bodyPr/>
                    <a:lstStyle/>
                    <a:p>
                      <a:pPr marL="342900" lvl="0" indent="-342900" algn="just" fontAlgn="base">
                        <a:lnSpc>
                          <a:spcPct val="114000"/>
                        </a:lnSpc>
                        <a:spcBef>
                          <a:spcPts val="0"/>
                        </a:spcBef>
                        <a:buClr>
                          <a:srgbClr val="484848"/>
                        </a:buClr>
                        <a:buSzPts val="1000"/>
                        <a:buFont typeface="+mj-lt"/>
                        <a:buAutoNum type="arabicPeriod"/>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To promote access to termination of pregnancy (TOP services), all healthcare facilities in the country should conduct TOP service. The National Department of Health (NDOH) should provide an implementation plan to standardise access to TOP services and equip all facilities to provide TOP services inclusive of second trimester TOP services.</a:t>
                      </a:r>
                    </a:p>
                    <a:p>
                      <a:pPr lvl="0" algn="just" fontAlgn="base">
                        <a:lnSpc>
                          <a:spcPct val="114000"/>
                        </a:lnSpc>
                        <a:spcBef>
                          <a:spcPts val="0"/>
                        </a:spcBef>
                        <a:buClr>
                          <a:srgbClr val="484848"/>
                        </a:buClr>
                        <a:buSzPts val="1000"/>
                        <a:buFont typeface="+mj-lt"/>
                        <a:buAutoNum type="arabicPeriod"/>
                      </a:pPr>
                      <a:endPar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14000"/>
                        </a:lnSpc>
                        <a:spcBef>
                          <a:spcPts val="0"/>
                        </a:spcBef>
                        <a:buClr>
                          <a:srgbClr val="484848"/>
                        </a:buClr>
                        <a:buSzPts val="1000"/>
                        <a:buFont typeface="+mj-lt"/>
                        <a:buAutoNum type="arabicPeriod"/>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Provincial departments to keep proper records of TOP services rendered within their respective areas, challenges identified and how they were addressed. </a:t>
                      </a:r>
                    </a:p>
                    <a:p>
                      <a:pPr lvl="0" algn="just" fontAlgn="base">
                        <a:lnSpc>
                          <a:spcPct val="114000"/>
                        </a:lnSpc>
                        <a:spcBef>
                          <a:spcPts val="0"/>
                        </a:spcBef>
                        <a:buClr>
                          <a:srgbClr val="484848"/>
                        </a:buClr>
                        <a:buSzPts val="1000"/>
                        <a:buFont typeface="+mj-lt"/>
                        <a:buAutoNum type="arabicPeriod"/>
                      </a:pPr>
                      <a:endPar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14000"/>
                        </a:lnSpc>
                        <a:spcBef>
                          <a:spcPts val="0"/>
                        </a:spcBef>
                        <a:buClr>
                          <a:srgbClr val="484848"/>
                        </a:buClr>
                        <a:buSzPts val="1000"/>
                        <a:buFont typeface="+mj-lt"/>
                        <a:buAutoNum type="arabicPeriod"/>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recruitment of health care professionals who are willing to perform TOP services is necessary. The department should aim to recruit more officials willing to perform the service to give effect to the Choice of Termination of Pregnancy Act (CTOPA) and the right to sexual and reproductive health rights (SRHR) services.   </a:t>
                      </a:r>
                    </a:p>
                    <a:p>
                      <a:pPr lvl="0" algn="just" fontAlgn="base">
                        <a:lnSpc>
                          <a:spcPct val="114000"/>
                        </a:lnSpc>
                        <a:spcBef>
                          <a:spcPts val="0"/>
                        </a:spcBef>
                        <a:buClr>
                          <a:srgbClr val="484848"/>
                        </a:buClr>
                        <a:buSzPts val="1000"/>
                        <a:buFont typeface="+mj-lt"/>
                        <a:buAutoNum type="arabicPeriod"/>
                      </a:pPr>
                      <a:endPar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14000"/>
                        </a:lnSpc>
                        <a:spcBef>
                          <a:spcPts val="0"/>
                        </a:spcBef>
                        <a:buClr>
                          <a:srgbClr val="484848"/>
                        </a:buClr>
                        <a:buSzPts val="1000"/>
                        <a:buFont typeface="+mj-lt"/>
                        <a:buAutoNum type="arabicPeriod"/>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NDOH should consult the National Treasury to standardise funding models for TOP services nationally. </a:t>
                      </a:r>
                    </a:p>
                    <a:p>
                      <a:pPr lvl="0" algn="just" fontAlgn="base">
                        <a:lnSpc>
                          <a:spcPct val="114000"/>
                        </a:lnSpc>
                        <a:spcBef>
                          <a:spcPts val="0"/>
                        </a:spcBef>
                        <a:buClr>
                          <a:srgbClr val="484848"/>
                        </a:buClr>
                        <a:buSzPts val="1000"/>
                        <a:buFont typeface="+mj-lt"/>
                        <a:buAutoNum type="arabicPeriod"/>
                      </a:pPr>
                      <a:endPar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14000"/>
                        </a:lnSpc>
                        <a:spcBef>
                          <a:spcPts val="0"/>
                        </a:spcBef>
                        <a:buClr>
                          <a:srgbClr val="484848"/>
                        </a:buClr>
                        <a:buSzPts val="1000"/>
                        <a:buFont typeface="+mj-lt"/>
                        <a:buAutoNum type="arabicPeriod"/>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NDOH should increase its budget to allow for more facilities and healthcare professionals that will be trained to provide TOP services as there is a demand.</a:t>
                      </a:r>
                    </a:p>
                    <a:p>
                      <a:pPr lvl="0" algn="just" fontAlgn="base">
                        <a:lnSpc>
                          <a:spcPct val="114000"/>
                        </a:lnSpc>
                        <a:spcBef>
                          <a:spcPts val="0"/>
                        </a:spcBef>
                        <a:buClr>
                          <a:srgbClr val="484848"/>
                        </a:buClr>
                        <a:buSzPts val="1000"/>
                        <a:buFont typeface="+mj-lt"/>
                        <a:buAutoNum type="arabicPeriod"/>
                      </a:pPr>
                      <a:endPar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14000"/>
                        </a:lnSpc>
                        <a:spcBef>
                          <a:spcPts val="0"/>
                        </a:spcBef>
                        <a:buClr>
                          <a:srgbClr val="484848"/>
                        </a:buClr>
                        <a:buSzPts val="1000"/>
                        <a:buFont typeface="+mj-lt"/>
                        <a:buAutoNum type="arabicPeriod"/>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NDOH should prioritise and embark on more sensitisation programmes, that would reduce stigma and promote supportive services.</a:t>
                      </a:r>
                    </a:p>
                    <a:p>
                      <a:pPr marL="0" lvl="0" indent="0" algn="just" fontAlgn="base">
                        <a:lnSpc>
                          <a:spcPct val="150000"/>
                        </a:lnSpc>
                        <a:spcBef>
                          <a:spcPts val="0"/>
                        </a:spcBef>
                        <a:buClr>
                          <a:srgbClr val="484848"/>
                        </a:buClr>
                        <a:buSzPts val="1000"/>
                        <a:buFont typeface="+mj-lt"/>
                        <a:buNone/>
                      </a:pPr>
                      <a:endPar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txBody>
                  <a:tcPr/>
                </a:tc>
                <a:extLst>
                  <a:ext uri="{0D108BD9-81ED-4DB2-BD59-A6C34878D82A}">
                    <a16:rowId xmlns:a16="http://schemas.microsoft.com/office/drawing/2014/main" xmlns="" val="2385033264"/>
                  </a:ext>
                </a:extLst>
              </a:tr>
            </a:tbl>
          </a:graphicData>
        </a:graphic>
      </p:graphicFrame>
    </p:spTree>
    <p:extLst>
      <p:ext uri="{BB962C8B-B14F-4D97-AF65-F5344CB8AC3E}">
        <p14:creationId xmlns:p14="http://schemas.microsoft.com/office/powerpoint/2010/main" xmlns="" val="2689754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a:extLst>
              <a:ext uri="{FF2B5EF4-FFF2-40B4-BE49-F238E27FC236}">
                <a16:creationId xmlns:a16="http://schemas.microsoft.com/office/drawing/2014/main" xmlns="" id="{E89969FE-020E-4445-97B0-3290D1588312}"/>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DCB0A1C-4057-487D-A496-65997DEEE55B}" type="slidenum">
              <a:rPr lang="en-GB" altLang="en-US" sz="1400" smtClean="0"/>
              <a:pPr>
                <a:spcBef>
                  <a:spcPct val="0"/>
                </a:spcBef>
                <a:buFontTx/>
                <a:buNone/>
              </a:pPr>
              <a:t>21</a:t>
            </a:fld>
            <a:endParaRPr lang="en-GB" altLang="en-US" sz="1400"/>
          </a:p>
        </p:txBody>
      </p:sp>
      <p:sp>
        <p:nvSpPr>
          <p:cNvPr id="59395" name="Rectangle 2">
            <a:extLst>
              <a:ext uri="{FF2B5EF4-FFF2-40B4-BE49-F238E27FC236}">
                <a16:creationId xmlns:a16="http://schemas.microsoft.com/office/drawing/2014/main" xmlns="" id="{7115437E-0811-454C-8141-F512B4CA6190}"/>
              </a:ext>
            </a:extLst>
          </p:cNvPr>
          <p:cNvSpPr>
            <a:spLocks noGrp="1" noChangeArrowheads="1"/>
          </p:cNvSpPr>
          <p:nvPr>
            <p:ph type="ctrTitle"/>
          </p:nvPr>
        </p:nvSpPr>
        <p:spPr>
          <a:xfrm>
            <a:off x="685800" y="1947863"/>
            <a:ext cx="7772400" cy="439737"/>
          </a:xfrm>
        </p:spPr>
        <p:txBody>
          <a:bodyPr>
            <a:normAutofit fontScale="90000"/>
          </a:bodyPr>
          <a:lstStyle/>
          <a:p>
            <a:pPr eaLnBrk="1" hangingPunct="1"/>
            <a:r>
              <a:rPr lang="en-ZA" altLang="en-US" sz="3200" b="1">
                <a:solidFill>
                  <a:schemeClr val="tx1"/>
                </a:solidFill>
                <a:latin typeface="Century Gothic" panose="020B0502020202020204" pitchFamily="34" charset="0"/>
                <a:sym typeface="Century Gothic" panose="020B0502020202020204" pitchFamily="34" charset="0"/>
              </a:rPr>
              <a:t>Thank You</a:t>
            </a:r>
            <a:endParaRPr lang="en-GB" altLang="en-US" sz="3200" b="1">
              <a:solidFill>
                <a:schemeClr val="tx1"/>
              </a:solidFill>
              <a:latin typeface="Century Gothic" panose="020B0502020202020204" pitchFamily="34" charset="0"/>
              <a:sym typeface="Century Gothic" panose="020B0502020202020204" pitchFamily="34" charset="0"/>
            </a:endParaRPr>
          </a:p>
        </p:txBody>
      </p:sp>
      <p:sp>
        <p:nvSpPr>
          <p:cNvPr id="23555" name="Rectangle 3">
            <a:extLst>
              <a:ext uri="{FF2B5EF4-FFF2-40B4-BE49-F238E27FC236}">
                <a16:creationId xmlns:a16="http://schemas.microsoft.com/office/drawing/2014/main" xmlns="" id="{4A2B4EBC-4183-413B-B804-74262BBFFC6D}"/>
              </a:ext>
            </a:extLst>
          </p:cNvPr>
          <p:cNvSpPr>
            <a:spLocks noGrp="1" noChangeArrowheads="1"/>
          </p:cNvSpPr>
          <p:nvPr>
            <p:ph type="subTitle" idx="1"/>
          </p:nvPr>
        </p:nvSpPr>
        <p:spPr>
          <a:xfrm>
            <a:off x="0" y="2500313"/>
            <a:ext cx="9144000" cy="4089400"/>
          </a:xfrm>
        </p:spPr>
        <p:txBody>
          <a:bodyPr>
            <a:normAutofit lnSpcReduction="10000"/>
          </a:bodyPr>
          <a:lstStyle/>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HAVE A GENDER RELATED COMPLAINT ????</a:t>
            </a:r>
          </a:p>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REPORT IT TO </a:t>
            </a:r>
          </a:p>
          <a:p>
            <a:pPr eaLnBrk="1" hangingPunct="1">
              <a:lnSpc>
                <a:spcPct val="90000"/>
              </a:lnSpc>
              <a:defRPr/>
            </a:pPr>
            <a:endParaRPr lang="en-ZA" sz="2600" b="1" dirty="0">
              <a:solidFill>
                <a:srgbClr val="0000FF"/>
              </a:solidFill>
              <a:effectLst>
                <a:outerShdw blurRad="38100" dist="38100" dir="2700000" algn="tl">
                  <a:srgbClr val="C0C0C0"/>
                </a:outerShdw>
              </a:effectLst>
            </a:endParaRPr>
          </a:p>
          <a:p>
            <a:pPr eaLnBrk="1" hangingPunct="1">
              <a:lnSpc>
                <a:spcPct val="90000"/>
              </a:lnSpc>
              <a:spcBef>
                <a:spcPct val="0"/>
              </a:spcBef>
              <a:defRPr/>
            </a:pPr>
            <a:r>
              <a:rPr lang="en-US" sz="5500" b="1" i="1" dirty="0">
                <a:solidFill>
                  <a:srgbClr val="FF0000"/>
                </a:solidFill>
              </a:rPr>
              <a:t>0800 007 709 </a:t>
            </a:r>
          </a:p>
          <a:p>
            <a:pPr eaLnBrk="1" hangingPunct="1">
              <a:lnSpc>
                <a:spcPct val="130000"/>
              </a:lnSpc>
              <a:spcBef>
                <a:spcPct val="0"/>
              </a:spcBef>
              <a:defRPr/>
            </a:pPr>
            <a:r>
              <a:rPr lang="en-US" sz="3300" b="1" i="1" dirty="0">
                <a:solidFill>
                  <a:srgbClr val="FF0000"/>
                </a:solidFill>
              </a:rPr>
              <a:t>Twitter</a:t>
            </a:r>
            <a:r>
              <a:rPr lang="en-US" sz="3300" b="1" i="1" dirty="0">
                <a:solidFill>
                  <a:srgbClr val="002060"/>
                </a:solidFill>
              </a:rPr>
              <a:t> </a:t>
            </a:r>
            <a:r>
              <a:rPr lang="en-US" sz="3300" b="1" i="1" dirty="0">
                <a:solidFill>
                  <a:srgbClr val="FF0000"/>
                </a:solidFill>
              </a:rPr>
              <a:t>Handle </a:t>
            </a:r>
            <a:r>
              <a:rPr lang="en-US" sz="3300" dirty="0">
                <a:solidFill>
                  <a:srgbClr val="002060"/>
                </a:solidFill>
              </a:rPr>
              <a:t>@</a:t>
            </a:r>
            <a:r>
              <a:rPr lang="en-ZA" sz="3300" dirty="0">
                <a:solidFill>
                  <a:schemeClr val="tx2"/>
                </a:solidFill>
                <a:latin typeface="Calibri" panose="020F0502020204030204" pitchFamily="34" charset="0"/>
                <a:ea typeface="Calibri" panose="020F0502020204030204" pitchFamily="34" charset="0"/>
              </a:rPr>
              <a:t>CGE_Za</a:t>
            </a:r>
            <a:r>
              <a:rPr lang="en-US" sz="3300" dirty="0">
                <a:solidFill>
                  <a:srgbClr val="002060"/>
                </a:solidFill>
              </a:rPr>
              <a:t/>
            </a:r>
            <a:br>
              <a:rPr lang="en-US" sz="3300" dirty="0">
                <a:solidFill>
                  <a:srgbClr val="002060"/>
                </a:solidFill>
              </a:rPr>
            </a:br>
            <a:r>
              <a:rPr lang="en-US" sz="2800" b="1" dirty="0">
                <a:solidFill>
                  <a:srgbClr val="002060"/>
                </a:solidFill>
              </a:rPr>
              <a:t>Facebook:</a:t>
            </a:r>
            <a:r>
              <a:rPr lang="en-US" sz="2800" dirty="0">
                <a:solidFill>
                  <a:srgbClr val="002060"/>
                </a:solidFill>
              </a:rPr>
              <a:t> </a:t>
            </a:r>
            <a:r>
              <a:rPr lang="en-ZA" sz="2800" dirty="0">
                <a:solidFill>
                  <a:srgbClr val="002060"/>
                </a:solidFill>
                <a:ea typeface="Calibri" panose="020F0502020204030204" pitchFamily="34" charset="0"/>
              </a:rPr>
              <a:t>Commission for Gender Equality</a:t>
            </a:r>
          </a:p>
          <a:p>
            <a:pPr eaLnBrk="1" hangingPunct="1">
              <a:lnSpc>
                <a:spcPct val="130000"/>
              </a:lnSpc>
              <a:spcBef>
                <a:spcPct val="0"/>
              </a:spcBef>
              <a:defRPr/>
            </a:pPr>
            <a:r>
              <a:rPr lang="en-ZA" sz="2800" b="1" dirty="0">
                <a:solidFill>
                  <a:srgbClr val="002060"/>
                </a:solidFill>
                <a:ea typeface="Calibri" panose="020F0502020204030204" pitchFamily="34" charset="0"/>
              </a:rPr>
              <a:t>YouTube:</a:t>
            </a:r>
            <a:r>
              <a:rPr lang="en-ZA" sz="2800" dirty="0">
                <a:solidFill>
                  <a:srgbClr val="002060"/>
                </a:solidFill>
                <a:ea typeface="Calibri" panose="020F0502020204030204" pitchFamily="34" charset="0"/>
              </a:rPr>
              <a:t> Commission for Gender Equality</a:t>
            </a:r>
          </a:p>
          <a:p>
            <a:pPr eaLnBrk="1" hangingPunct="1">
              <a:lnSpc>
                <a:spcPct val="130000"/>
              </a:lnSpc>
              <a:spcBef>
                <a:spcPct val="0"/>
              </a:spcBef>
              <a:defRPr/>
            </a:pPr>
            <a:r>
              <a:rPr lang="en-ZA" sz="2800" b="1" dirty="0">
                <a:solidFill>
                  <a:srgbClr val="002060"/>
                </a:solidFill>
                <a:ea typeface="Calibri" panose="020F0502020204030204" pitchFamily="34" charset="0"/>
              </a:rPr>
              <a:t>Instagram: </a:t>
            </a:r>
            <a:r>
              <a:rPr lang="en-ZA" sz="2800" dirty="0">
                <a:solidFill>
                  <a:srgbClr val="002060"/>
                </a:solidFill>
                <a:ea typeface="Calibri" panose="020F0502020204030204" pitchFamily="34" charset="0"/>
              </a:rPr>
              <a:t>cgelive</a:t>
            </a:r>
            <a:endParaRPr lang="en-GB" sz="2800" dirty="0">
              <a:solidFill>
                <a:srgbClr val="002060"/>
              </a:solidFill>
            </a:endParaRPr>
          </a:p>
        </p:txBody>
      </p:sp>
      <p:pic>
        <p:nvPicPr>
          <p:cNvPr id="59397" name="Picture 4" descr="Banner6">
            <a:extLst>
              <a:ext uri="{FF2B5EF4-FFF2-40B4-BE49-F238E27FC236}">
                <a16:creationId xmlns:a16="http://schemas.microsoft.com/office/drawing/2014/main" xmlns="" id="{7B5D58A1-B7E6-4F88-B2AF-F76F7CB9DC7A}"/>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t="9167" b="8321"/>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59398" name="Group 8">
            <a:extLst>
              <a:ext uri="{FF2B5EF4-FFF2-40B4-BE49-F238E27FC236}">
                <a16:creationId xmlns:a16="http://schemas.microsoft.com/office/drawing/2014/main" xmlns="" id="{93512199-8DA8-413C-B66C-507CD8D1A69C}"/>
              </a:ext>
            </a:extLst>
          </p:cNvPr>
          <p:cNvGrpSpPr>
            <a:grpSpLocks/>
          </p:cNvGrpSpPr>
          <p:nvPr/>
        </p:nvGrpSpPr>
        <p:grpSpPr bwMode="auto">
          <a:xfrm>
            <a:off x="0" y="0"/>
            <a:ext cx="9144000" cy="6856413"/>
            <a:chOff x="0" y="1"/>
            <a:chExt cx="9144000" cy="6856204"/>
          </a:xfrm>
        </p:grpSpPr>
        <p:pic>
          <p:nvPicPr>
            <p:cNvPr id="59399" name="Picture 5" descr="CGE Banner1">
              <a:extLst>
                <a:ext uri="{FF2B5EF4-FFF2-40B4-BE49-F238E27FC236}">
                  <a16:creationId xmlns:a16="http://schemas.microsoft.com/office/drawing/2014/main" xmlns="" id="{7B4E6F1F-A8E3-42AD-97B8-AF8C68A4164C}"/>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1"/>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9400" name="Picture 6">
              <a:extLst>
                <a:ext uri="{FF2B5EF4-FFF2-40B4-BE49-F238E27FC236}">
                  <a16:creationId xmlns:a16="http://schemas.microsoft.com/office/drawing/2014/main" xmlns="" id="{D0109175-116B-4A3C-BAFE-B13D553E6917}"/>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flipV="1">
              <a:off x="0" y="6702425"/>
              <a:ext cx="9144000" cy="1537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2060848"/>
            <a:ext cx="8229600" cy="4093915"/>
          </a:xfrm>
        </p:spPr>
        <p:txBody>
          <a:bodyPr>
            <a:normAutofit/>
          </a:bodyPr>
          <a:lstStyle/>
          <a:p>
            <a:pPr marL="0" indent="0" algn="just">
              <a:lnSpc>
                <a:spcPct val="150000"/>
              </a:lnSpc>
              <a:buNone/>
            </a:pPr>
            <a:r>
              <a:rPr lang="en-GB" sz="1400" dirty="0">
                <a:latin typeface="Century Gothic" panose="020B0502020202020204" pitchFamily="34" charset="0"/>
              </a:rPr>
              <a:t>			</a:t>
            </a:r>
            <a:r>
              <a:rPr lang="en-GB" sz="1800" b="1" dirty="0">
                <a:latin typeface="Century Gothic" panose="020B0502020202020204" pitchFamily="34" charset="0"/>
              </a:rPr>
              <a:t>Legal Framework</a:t>
            </a:r>
          </a:p>
          <a:p>
            <a:pPr algn="just">
              <a:lnSpc>
                <a:spcPct val="150000"/>
              </a:lnSpc>
            </a:pPr>
            <a:r>
              <a:rPr lang="en-GB" sz="1400" dirty="0">
                <a:latin typeface="Century Gothic" panose="020B0502020202020204" pitchFamily="34" charset="0"/>
              </a:rPr>
              <a:t>Convention on the Elimination of All Forms of Discrimination Against Woman (CEDAW).</a:t>
            </a:r>
          </a:p>
          <a:p>
            <a:pPr algn="just">
              <a:lnSpc>
                <a:spcPct val="150000"/>
              </a:lnSpc>
            </a:pPr>
            <a:r>
              <a:rPr lang="en-GB" sz="1400" dirty="0">
                <a:latin typeface="Century Gothic" panose="020B0502020202020204" pitchFamily="34" charset="0"/>
              </a:rPr>
              <a:t>Universal Declaration of Human Rights (1948)</a:t>
            </a:r>
          </a:p>
          <a:p>
            <a:pPr algn="just">
              <a:lnSpc>
                <a:spcPct val="150000"/>
              </a:lnSpc>
            </a:pPr>
            <a:r>
              <a:rPr lang="en-GB" sz="1400" dirty="0">
                <a:latin typeface="Century Gothic" panose="020B0502020202020204" pitchFamily="34" charset="0"/>
              </a:rPr>
              <a:t>Sustainable Development Goals</a:t>
            </a:r>
          </a:p>
          <a:p>
            <a:pPr>
              <a:lnSpc>
                <a:spcPct val="150000"/>
              </a:lnSpc>
            </a:pPr>
            <a:r>
              <a:rPr lang="en-GB" sz="1400" dirty="0">
                <a:latin typeface="Century Gothic" panose="020B0502020202020204" pitchFamily="34" charset="0"/>
              </a:rPr>
              <a:t>Vienna Declaration 1993 and South African National Action Plan for the Promotion and Protection of Human Rights.</a:t>
            </a:r>
          </a:p>
          <a:p>
            <a:pPr>
              <a:lnSpc>
                <a:spcPct val="150000"/>
              </a:lnSpc>
            </a:pPr>
            <a:r>
              <a:rPr lang="en-GB" sz="1400" dirty="0">
                <a:latin typeface="Century Gothic" panose="020B0502020202020204" pitchFamily="34" charset="0"/>
              </a:rPr>
              <a:t>The Beijing Platform for Action (BPA) </a:t>
            </a:r>
          </a:p>
          <a:p>
            <a:pPr>
              <a:lnSpc>
                <a:spcPct val="150000"/>
              </a:lnSpc>
            </a:pPr>
            <a:r>
              <a:rPr lang="en-GB" sz="1400" dirty="0">
                <a:latin typeface="Century Gothic" panose="020B0502020202020204" pitchFamily="34" charset="0"/>
              </a:rPr>
              <a:t>Addendum to 1997 Declaration on Gender and Development by SADC Heads of States.</a:t>
            </a:r>
          </a:p>
          <a:p>
            <a:pPr>
              <a:lnSpc>
                <a:spcPct val="200000"/>
              </a:lnSpc>
            </a:pPr>
            <a:r>
              <a:rPr lang="en-GB" sz="1400" dirty="0">
                <a:latin typeface="Century Gothic" panose="020B0502020202020204" pitchFamily="34" charset="0"/>
              </a:rPr>
              <a:t>South </a:t>
            </a:r>
            <a:r>
              <a:rPr lang="en-GB" sz="1600" dirty="0">
                <a:latin typeface="Century Gothic" panose="020B0502020202020204" pitchFamily="34" charset="0"/>
              </a:rPr>
              <a:t>African</a:t>
            </a:r>
            <a:r>
              <a:rPr lang="en-GB" sz="1400" dirty="0">
                <a:latin typeface="Century Gothic" panose="020B0502020202020204" pitchFamily="34" charset="0"/>
              </a:rPr>
              <a:t> Constitution,1996</a:t>
            </a:r>
          </a:p>
          <a:p>
            <a:pPr>
              <a:lnSpc>
                <a:spcPct val="150000"/>
              </a:lnSpc>
            </a:pPr>
            <a:endParaRPr lang="en-GB" sz="1400" dirty="0">
              <a:latin typeface="Century Gothic" panose="020B0502020202020204" pitchFamily="34" charset="0"/>
            </a:endParaRPr>
          </a:p>
          <a:p>
            <a:pPr>
              <a:lnSpc>
                <a:spcPct val="150000"/>
              </a:lnSpc>
            </a:pPr>
            <a:endParaRPr lang="en-GB" sz="1400" dirty="0">
              <a:latin typeface="Century Gothic" panose="020B0502020202020204" pitchFamily="34" charset="0"/>
            </a:endParaRPr>
          </a:p>
          <a:p>
            <a:pPr>
              <a:lnSpc>
                <a:spcPct val="150000"/>
              </a:lnSpc>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8175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628800"/>
            <a:ext cx="8712968" cy="4954562"/>
          </a:xfrm>
        </p:spPr>
        <p:txBody>
          <a:bodyPr>
            <a:normAutofit fontScale="92500" lnSpcReduction="20000"/>
          </a:bodyPr>
          <a:lstStyle/>
          <a:p>
            <a:pPr marL="0" indent="0" algn="just">
              <a:lnSpc>
                <a:spcPct val="150000"/>
              </a:lnSpc>
              <a:buNone/>
            </a:pPr>
            <a:r>
              <a:rPr lang="en-GB" sz="1700" b="1" dirty="0">
                <a:latin typeface="Century Gothic" panose="020B0502020202020204" pitchFamily="34" charset="0"/>
              </a:rPr>
              <a:t>Introduction</a:t>
            </a:r>
          </a:p>
          <a:p>
            <a:pPr algn="just">
              <a:lnSpc>
                <a:spcPct val="150000"/>
              </a:lnSpc>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South Africa’s Choice of Termination of Pregnancy Act (CTOPA) is one of the most progressive pieces of legislation on women’s sexual and reproductive health and rights in the world. </a:t>
            </a:r>
          </a:p>
          <a:p>
            <a:pPr algn="just">
              <a:lnSpc>
                <a:spcPct val="150000"/>
              </a:lnSpc>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CTOPA, which was enacted in 1996 and amended in 2008 to increase facilities that provide abortions, introduced a rights-based framework for addressing women’s sexual and reproductive health and rights, which is a key component in realising gender equality. </a:t>
            </a:r>
          </a:p>
          <a:p>
            <a:pPr algn="just">
              <a:lnSpc>
                <a:spcPct val="150000"/>
              </a:lnSpc>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However, in as much as there is an enabling legislative environment providing for the right to abortion, access to abortion services  remains a challenge in South Africa, with approximately 50% of abortions occurring outside of designated health facilities. Many women and girls, especially those from poor backgrounds and marginalised communities, still struggle to access safe abortion services due to structural and systemic barriers.</a:t>
            </a:r>
            <a:endParaRPr lang="en-GB" sz="1700" b="1"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8593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07504" y="1988840"/>
            <a:ext cx="8748464" cy="4277072"/>
          </a:xfrm>
        </p:spPr>
        <p:txBody>
          <a:bodyPr>
            <a:normAutofit fontScale="92500"/>
          </a:bodyPr>
          <a:lstStyle/>
          <a:p>
            <a:pPr marL="177800" indent="0" algn="just">
              <a:lnSpc>
                <a:spcPct val="125000"/>
              </a:lnSpc>
              <a:spcAft>
                <a:spcPts val="1470"/>
              </a:spcAft>
              <a:buNone/>
            </a:pPr>
            <a:r>
              <a:rPr lang="en-GB" sz="1800" b="1" dirty="0">
                <a:latin typeface="Century Gothic" panose="020B0502020202020204" pitchFamily="34" charset="0"/>
              </a:rPr>
              <a:t>Introduction Cont…</a:t>
            </a:r>
          </a:p>
          <a:p>
            <a:pPr marL="463550" indent="-285750"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CTOPA has been in existence for 24 years.  It enshrines women’s and girls’ right to have an abortion on request up until the 12th week of pregnancy, and up to 20 weeks in cases of socioeconomic hardship, rape, incest, and for reasons related to the health of the pregnant woman or foetus. </a:t>
            </a:r>
          </a:p>
          <a:p>
            <a:pPr marL="463550" indent="-285750"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Since its inception in 1996, abortion-related deaths and injuries are estimated to have reduced by over 90%. Both medical and surgical methods are  provided free of charge, or at subsidised costs, in designated facilities accredited by the National Department of Health (NDOH). Private health facilities can also provide abortion services after receiving accreditation. </a:t>
            </a:r>
          </a:p>
          <a:p>
            <a:pPr marL="0" indent="0" algn="just">
              <a:lnSpc>
                <a:spcPct val="160000"/>
              </a:lnSpc>
              <a:buNone/>
            </a:pPr>
            <a:endParaRPr lang="en-ZA" sz="2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72183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323528" y="1897511"/>
            <a:ext cx="8496944" cy="4464496"/>
          </a:xfrm>
        </p:spPr>
        <p:txBody>
          <a:bodyPr>
            <a:normAutofit/>
          </a:bodyPr>
          <a:lstStyle/>
          <a:p>
            <a:pPr marL="0" indent="0" algn="just">
              <a:lnSpc>
                <a:spcPct val="150000"/>
              </a:lnSpc>
              <a:buNone/>
            </a:pPr>
            <a:r>
              <a:rPr lang="en-GB" sz="1600" b="1" dirty="0">
                <a:latin typeface="Century Gothic" panose="020B0502020202020204" pitchFamily="34" charset="0"/>
              </a:rPr>
              <a:t>Introduction Cont…</a:t>
            </a:r>
          </a:p>
          <a:p>
            <a:pPr algn="just">
              <a:lnSpc>
                <a:spcPct val="150000"/>
              </a:lnSpc>
            </a:pP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Unfortunately, despite this positive trajectory in reducing maternal mortality, maternal health patterns of exclusion are still profound. In as much as access to abortion services may have increased amongst women in South Africa, those living outside major urban centres and in rural provinces have not benefitted to the same degree.</a:t>
            </a:r>
            <a:r>
              <a:rPr lang="en-ZA" sz="1600" baseline="30000" dirty="0">
                <a:effectLst/>
                <a:latin typeface="Century Gothic" panose="020B0502020202020204" pitchFamily="34" charset="0"/>
                <a:ea typeface="Century Gothic" panose="020B0502020202020204" pitchFamily="34" charset="0"/>
                <a:cs typeface="Century Gothic" panose="020B0502020202020204" pitchFamily="34" charset="0"/>
              </a:rPr>
              <a:t> </a:t>
            </a:r>
          </a:p>
          <a:p>
            <a:pPr algn="just">
              <a:lnSpc>
                <a:spcPct val="150000"/>
              </a:lnSpc>
            </a:pP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The right to safe, legal abortions in South Africa – especially for poor, black, and rural women is still not a reality. Moreover, availability and designation of facilities for the provision of medical abortion does not exist nationwide</a:t>
            </a:r>
            <a:r>
              <a:rPr lang="en-ZA" sz="1200" dirty="0">
                <a:effectLst/>
              </a:rPr>
              <a:t> </a:t>
            </a: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  Republic of South Africa (n 1 above).</a:t>
            </a:r>
          </a:p>
          <a:p>
            <a:pPr marL="0" indent="0" algn="just">
              <a:lnSpc>
                <a:spcPct val="150000"/>
              </a:lnSpc>
              <a:buNone/>
            </a:pPr>
            <a:endParaRPr lang="en-ZA"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9395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884916"/>
            <a:ext cx="8712968" cy="4973084"/>
          </a:xfrm>
        </p:spPr>
        <p:txBody>
          <a:bodyPr>
            <a:noAutofit/>
          </a:bodyPr>
          <a:lstStyle/>
          <a:p>
            <a:pPr marL="0" indent="0" algn="just">
              <a:lnSpc>
                <a:spcPct val="120000"/>
              </a:lnSpc>
              <a:spcBef>
                <a:spcPts val="0"/>
              </a:spcBef>
              <a:buNone/>
            </a:pPr>
            <a:r>
              <a:rPr lang="en-GB" sz="1800" b="1" dirty="0">
                <a:latin typeface="Century Gothic" panose="020B0502020202020204" pitchFamily="34" charset="0"/>
              </a:rPr>
              <a:t>Methodology</a:t>
            </a:r>
          </a:p>
          <a:p>
            <a:pPr marL="0" indent="0" algn="just">
              <a:lnSpc>
                <a:spcPct val="120000"/>
              </a:lnSpc>
              <a:spcBef>
                <a:spcPts val="0"/>
              </a:spcBef>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CGE dispatched correspondence accompanied by a questionnaire relating to TOP services to the National Department of Health (NDOH) and Provincial Departments of Health, seeking information pertaining to the following variables:</a:t>
            </a:r>
            <a:endParaRPr lang="en-ZA" sz="1400" dirty="0">
              <a:latin typeface="Century Gothic" panose="020B0502020202020204" pitchFamily="34" charset="0"/>
              <a:ea typeface="Century Gothic" panose="020B0502020202020204" pitchFamily="34" charset="0"/>
              <a:cs typeface="Century Gothic" panose="020B0502020202020204" pitchFamily="34" charset="0"/>
            </a:endParaRP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Institutions providing termination of pregnancy services </a:t>
            </a: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Access </a:t>
            </a: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Funding model </a:t>
            </a: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Referral system</a:t>
            </a: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Patient Assessment </a:t>
            </a: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Promotion of the TOP service</a:t>
            </a: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Public education on TOP services</a:t>
            </a: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Disaggregated data in respect of TOP </a:t>
            </a: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Recruitment of TOP staff</a:t>
            </a: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Complaints management </a:t>
            </a: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Barriers</a:t>
            </a:r>
          </a:p>
          <a:p>
            <a:pPr marL="714375" indent="-357188" algn="just">
              <a:lnSpc>
                <a:spcPct val="130000"/>
              </a:lnSpc>
              <a:spcBef>
                <a:spcPts val="0"/>
              </a:spcBef>
            </a:pPr>
            <a:r>
              <a:rPr lang="en-ZA" sz="1400" dirty="0">
                <a:latin typeface="Century Gothic" panose="020B0502020202020204" pitchFamily="34" charset="0"/>
                <a:ea typeface="Century Gothic" panose="020B0502020202020204" pitchFamily="34" charset="0"/>
                <a:cs typeface="Century Gothic" panose="020B0502020202020204" pitchFamily="34" charset="0"/>
              </a:rPr>
              <a:t>Overall Findings</a:t>
            </a:r>
          </a:p>
          <a:p>
            <a:pPr marL="714375" indent="-357188" algn="just">
              <a:lnSpc>
                <a:spcPct val="130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Recommendations</a:t>
            </a:r>
          </a:p>
          <a:p>
            <a:pPr marL="714375" indent="-357188" algn="just">
              <a:lnSpc>
                <a:spcPct val="150000"/>
              </a:lnSpc>
              <a:spcBef>
                <a:spcPts val="0"/>
              </a:spcBef>
            </a:pPr>
            <a:endParaRPr lang="en-ZA" sz="1400" dirty="0">
              <a:latin typeface="Century Gothic" panose="020B0502020202020204" pitchFamily="34" charset="0"/>
              <a:ea typeface="Century Gothic" panose="020B0502020202020204" pitchFamily="34" charset="0"/>
              <a:cs typeface="Century Gothic" panose="020B0502020202020204" pitchFamily="34" charset="0"/>
            </a:endParaRPr>
          </a:p>
          <a:p>
            <a:pPr marL="357187" indent="0" algn="just">
              <a:lnSpc>
                <a:spcPct val="120000"/>
              </a:lnSpc>
              <a:spcBef>
                <a:spcPts val="0"/>
              </a:spcBef>
              <a:buNone/>
            </a:pPr>
            <a:endParaRPr lang="en-ZA" sz="14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nSpc>
                <a:spcPct val="120000"/>
              </a:lnSpc>
              <a:spcBef>
                <a:spcPts val="0"/>
              </a:spcBef>
              <a:buNone/>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a:extLst>
              <a:ext uri="{FF2B5EF4-FFF2-40B4-BE49-F238E27FC236}">
                <a16:creationId xmlns:a16="http://schemas.microsoft.com/office/drawing/2014/main" xmlns="" id="{30BD059B-0B21-4BA7-977C-9E63E2F455D7}"/>
              </a:ext>
            </a:extLst>
          </p:cNvPr>
          <p:cNvSpPr txBox="1"/>
          <p:nvPr/>
        </p:nvSpPr>
        <p:spPr>
          <a:xfrm>
            <a:off x="4114800" y="3239429"/>
            <a:ext cx="914400" cy="914400"/>
          </a:xfrm>
          <a:prstGeom prst="rect">
            <a:avLst/>
          </a:prstGeom>
          <a:noFill/>
        </p:spPr>
        <p:txBody>
          <a:bodyPr wrap="square" rtlCol="0">
            <a:spAutoFit/>
          </a:bodyPr>
          <a:lstStyle/>
          <a:p>
            <a:endParaRPr lang="en-ZA" dirty="0"/>
          </a:p>
        </p:txBody>
      </p:sp>
      <p:sp>
        <p:nvSpPr>
          <p:cNvPr id="6" name="TextBox 5">
            <a:extLst>
              <a:ext uri="{FF2B5EF4-FFF2-40B4-BE49-F238E27FC236}">
                <a16:creationId xmlns:a16="http://schemas.microsoft.com/office/drawing/2014/main" xmlns="" id="{E9C98EAF-DD9E-45D1-8623-5DFDF1FBF8F8}"/>
              </a:ext>
            </a:extLst>
          </p:cNvPr>
          <p:cNvSpPr txBox="1"/>
          <p:nvPr/>
        </p:nvSpPr>
        <p:spPr>
          <a:xfrm>
            <a:off x="4408358" y="3573016"/>
            <a:ext cx="4526281" cy="2587568"/>
          </a:xfrm>
          <a:prstGeom prst="rect">
            <a:avLst/>
          </a:prstGeom>
          <a:noFill/>
          <a:ln>
            <a:solidFill>
              <a:srgbClr val="002060"/>
            </a:solidFill>
          </a:ln>
        </p:spPr>
        <p:txBody>
          <a:bodyPr wrap="square" rtlCol="0">
            <a:spAutoFit/>
          </a:bodyPr>
          <a:lstStyle/>
          <a:p>
            <a:pPr marL="0" lvl="0" indent="0" algn="l" fontAlgn="base">
              <a:lnSpc>
                <a:spcPct val="107000"/>
              </a:lnSpc>
              <a:spcAft>
                <a:spcPts val="710"/>
              </a:spcAft>
              <a:buClr>
                <a:srgbClr val="004369"/>
              </a:buClr>
              <a:buSzPts val="1500"/>
              <a:buNone/>
            </a:pPr>
            <a:r>
              <a:rPr lang="en-ZA" sz="1200" b="1"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Limitations</a:t>
            </a:r>
            <a:endParaRPr lang="en-ZA" sz="12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171450" indent="-171450" algn="just">
              <a:lnSpc>
                <a:spcPct val="125000"/>
              </a:lnSpc>
              <a:spcAft>
                <a:spcPts val="1170"/>
              </a:spcAft>
              <a:buFont typeface="Arial" panose="020B0604020202020204" pitchFamily="34" charset="0"/>
              <a:buChar char="•"/>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The national lockdown effected on 26 March 2020 due to the Covid-19 pandemic placed certain limitations on the investigation process. As a result, investigating officers (Legal Officers) were unable to visit sites identified as facilities rendering TOP services. </a:t>
            </a:r>
          </a:p>
          <a:p>
            <a:pPr marL="171450" indent="-171450" algn="just">
              <a:lnSpc>
                <a:spcPct val="125000"/>
              </a:lnSpc>
              <a:spcAft>
                <a:spcPts val="1470"/>
              </a:spcAft>
              <a:buFont typeface="Arial" panose="020B0604020202020204" pitchFamily="34" charset="0"/>
              <a:buChar char="•"/>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As such, the CGE was reliant on information obtained by the national and provincial departments of health by way of a questionnaire dispatched soliciting information in relation to TOP services.  </a:t>
            </a:r>
          </a:p>
        </p:txBody>
      </p:sp>
    </p:spTree>
    <p:extLst>
      <p:ext uri="{BB962C8B-B14F-4D97-AF65-F5344CB8AC3E}">
        <p14:creationId xmlns:p14="http://schemas.microsoft.com/office/powerpoint/2010/main" xmlns="" val="1753556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884916"/>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Findings </a:t>
            </a:r>
          </a:p>
          <a:p>
            <a:pPr marL="0" indent="0" algn="just">
              <a:lnSpc>
                <a:spcPct val="107000"/>
              </a:lnSpc>
              <a:spcAft>
                <a:spcPts val="370"/>
              </a:spcAft>
              <a:buNone/>
            </a:pPr>
            <a:r>
              <a:rPr lang="en-ZA" sz="1400" b="1" i="1" dirty="0">
                <a:effectLst/>
                <a:latin typeface="Century Gothic" panose="020B0502020202020204" pitchFamily="34" charset="0"/>
                <a:ea typeface="Century Gothic" panose="020B0502020202020204" pitchFamily="34" charset="0"/>
                <a:cs typeface="Century Gothic" panose="020B0502020202020204" pitchFamily="34" charset="0"/>
              </a:rPr>
              <a:t>Institutions providing termination of pregnancy services:</a:t>
            </a:r>
          </a:p>
          <a:p>
            <a:pPr marL="0" indent="0" algn="just">
              <a:lnSpc>
                <a:spcPct val="107000"/>
              </a:lnSpc>
              <a:spcAft>
                <a:spcPts val="370"/>
              </a:spcAft>
              <a:buNone/>
            </a:pPr>
            <a:endParaRPr lang="en-ZA" sz="1400" b="1" i="1"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buNone/>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le 5">
            <a:extLst>
              <a:ext uri="{FF2B5EF4-FFF2-40B4-BE49-F238E27FC236}">
                <a16:creationId xmlns:a16="http://schemas.microsoft.com/office/drawing/2014/main" xmlns="" id="{2CF3B41E-8584-4E56-B075-03D9381C690F}"/>
              </a:ext>
            </a:extLst>
          </p:cNvPr>
          <p:cNvGraphicFramePr>
            <a:graphicFrameLocks noGrp="1"/>
          </p:cNvGraphicFramePr>
          <p:nvPr>
            <p:extLst>
              <p:ext uri="{D42A27DB-BD31-4B8C-83A1-F6EECF244321}">
                <p14:modId xmlns:p14="http://schemas.microsoft.com/office/powerpoint/2010/main" xmlns="" val="2640214090"/>
              </p:ext>
            </p:extLst>
          </p:nvPr>
        </p:nvGraphicFramePr>
        <p:xfrm>
          <a:off x="271272" y="2636912"/>
          <a:ext cx="8712968" cy="4118830"/>
        </p:xfrm>
        <a:graphic>
          <a:graphicData uri="http://schemas.openxmlformats.org/drawingml/2006/table">
            <a:tbl>
              <a:tblPr firstRow="1" bandRow="1">
                <a:tableStyleId>{5C22544A-7EE6-4342-B048-85BDC9FD1C3A}</a:tableStyleId>
              </a:tblPr>
              <a:tblGrid>
                <a:gridCol w="3724664">
                  <a:extLst>
                    <a:ext uri="{9D8B030D-6E8A-4147-A177-3AD203B41FA5}">
                      <a16:colId xmlns:a16="http://schemas.microsoft.com/office/drawing/2014/main" xmlns="" val="883036979"/>
                    </a:ext>
                  </a:extLst>
                </a:gridCol>
                <a:gridCol w="2684048">
                  <a:extLst>
                    <a:ext uri="{9D8B030D-6E8A-4147-A177-3AD203B41FA5}">
                      <a16:colId xmlns:a16="http://schemas.microsoft.com/office/drawing/2014/main" xmlns="" val="3062541882"/>
                    </a:ext>
                  </a:extLst>
                </a:gridCol>
                <a:gridCol w="2304256">
                  <a:extLst>
                    <a:ext uri="{9D8B030D-6E8A-4147-A177-3AD203B41FA5}">
                      <a16:colId xmlns:a16="http://schemas.microsoft.com/office/drawing/2014/main" xmlns="" val="1644125545"/>
                    </a:ext>
                  </a:extLst>
                </a:gridCol>
              </a:tblGrid>
              <a:tr h="445317">
                <a:tc>
                  <a:txBody>
                    <a:bodyPr/>
                    <a:lstStyle/>
                    <a:p>
                      <a:pPr algn="ctr"/>
                      <a:r>
                        <a:rPr lang="en-US" sz="1400" b="1" dirty="0">
                          <a:solidFill>
                            <a:schemeClr val="bg1"/>
                          </a:solidFill>
                          <a:latin typeface="Century Gothic" panose="020B0502020202020204" pitchFamily="34" charset="0"/>
                        </a:rPr>
                        <a:t>Institution</a:t>
                      </a:r>
                      <a:endParaRPr lang="en-ZA" sz="1400" b="1" dirty="0">
                        <a:solidFill>
                          <a:schemeClr val="bg1"/>
                        </a:solidFill>
                        <a:latin typeface="Century Gothic" panose="020B0502020202020204" pitchFamily="34" charset="0"/>
                      </a:endParaRPr>
                    </a:p>
                  </a:txBody>
                  <a:tcPr/>
                </a:tc>
                <a:tc>
                  <a:txBody>
                    <a:bodyPr/>
                    <a:lstStyle/>
                    <a:p>
                      <a:pPr algn="ctr"/>
                      <a:r>
                        <a:rPr lang="en-US" sz="1400" dirty="0">
                          <a:solidFill>
                            <a:schemeClr val="bg1"/>
                          </a:solidFill>
                          <a:latin typeface="Century Gothic" panose="020B0502020202020204" pitchFamily="34" charset="0"/>
                        </a:rPr>
                        <a:t>Number of Facilities Providing TOP</a:t>
                      </a:r>
                      <a:endParaRPr lang="en-ZA" sz="1400" dirty="0">
                        <a:solidFill>
                          <a:schemeClr val="bg1"/>
                        </a:solidFill>
                        <a:latin typeface="Century Gothic" panose="020B0502020202020204" pitchFamily="34" charset="0"/>
                      </a:endParaRPr>
                    </a:p>
                  </a:txBody>
                  <a:tcPr/>
                </a:tc>
                <a:tc>
                  <a:txBody>
                    <a:bodyPr/>
                    <a:lstStyle/>
                    <a:p>
                      <a:pPr algn="ctr"/>
                      <a:r>
                        <a:rPr lang="en-US" sz="1400" dirty="0">
                          <a:solidFill>
                            <a:schemeClr val="bg1"/>
                          </a:solidFill>
                          <a:latin typeface="Century Gothic" panose="020B0502020202020204" pitchFamily="34" charset="0"/>
                        </a:rPr>
                        <a:t>Number of Trained CTOP Providers</a:t>
                      </a:r>
                      <a:endParaRPr lang="en-ZA" sz="1400" dirty="0">
                        <a:solidFill>
                          <a:schemeClr val="bg1"/>
                        </a:solidFill>
                        <a:latin typeface="Century Gothic" panose="020B0502020202020204" pitchFamily="34" charset="0"/>
                      </a:endParaRPr>
                    </a:p>
                  </a:txBody>
                  <a:tcPr/>
                </a:tc>
                <a:extLst>
                  <a:ext uri="{0D108BD9-81ED-4DB2-BD59-A6C34878D82A}">
                    <a16:rowId xmlns:a16="http://schemas.microsoft.com/office/drawing/2014/main" xmlns="" val="3285212393"/>
                  </a:ext>
                </a:extLst>
              </a:tr>
              <a:tr h="360067">
                <a:tc>
                  <a:txBody>
                    <a:bodyPr/>
                    <a:lstStyle/>
                    <a:p>
                      <a:pPr marL="342900" indent="-342900">
                        <a:buFont typeface="+mj-lt"/>
                        <a:buAutoNum type="arabicPeriod"/>
                      </a:pPr>
                      <a:r>
                        <a:rPr lang="en-US" sz="1400" b="1" dirty="0">
                          <a:solidFill>
                            <a:schemeClr val="tx1">
                              <a:lumMod val="95000"/>
                              <a:lumOff val="5000"/>
                            </a:schemeClr>
                          </a:solidFill>
                          <a:latin typeface="Century Gothic" panose="020B0502020202020204" pitchFamily="34" charset="0"/>
                        </a:rPr>
                        <a:t>NDoH</a:t>
                      </a:r>
                      <a:endParaRPr lang="en-ZA" sz="1400" b="1" dirty="0">
                        <a:solidFill>
                          <a:schemeClr val="tx1">
                            <a:lumMod val="95000"/>
                            <a:lumOff val="5000"/>
                          </a:schemeClr>
                        </a:solidFill>
                        <a:latin typeface="Century Gothic" panose="020B0502020202020204" pitchFamily="34" charset="0"/>
                      </a:endParaRPr>
                    </a:p>
                  </a:txBody>
                  <a:tcPr/>
                </a:tc>
                <a:tc>
                  <a:txBody>
                    <a:bodyPr/>
                    <a:lstStyle/>
                    <a:p>
                      <a:pPr algn="ctr"/>
                      <a:r>
                        <a:rPr lang="en-ZA" sz="14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350</a:t>
                      </a:r>
                      <a:endParaRPr lang="en-ZA" sz="1400" dirty="0">
                        <a:solidFill>
                          <a:schemeClr val="tx1"/>
                        </a:solidFill>
                        <a:latin typeface="Century Gothic" panose="020B0502020202020204" pitchFamily="34" charset="0"/>
                      </a:endParaRPr>
                    </a:p>
                  </a:txBody>
                  <a:tcPr/>
                </a:tc>
                <a:tc>
                  <a:txBody>
                    <a:bodyPr/>
                    <a:lstStyle/>
                    <a:p>
                      <a:pPr algn="ctr"/>
                      <a:r>
                        <a:rPr lang="en-US" sz="1400" dirty="0">
                          <a:solidFill>
                            <a:schemeClr val="tx1"/>
                          </a:solidFill>
                          <a:latin typeface="Century Gothic" panose="020B0502020202020204" pitchFamily="34" charset="0"/>
                        </a:rPr>
                        <a:t>-</a:t>
                      </a:r>
                      <a:endParaRPr lang="en-ZA" sz="14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2385033264"/>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400" b="1" dirty="0">
                          <a:solidFill>
                            <a:schemeClr val="tx1">
                              <a:lumMod val="95000"/>
                              <a:lumOff val="5000"/>
                            </a:schemeClr>
                          </a:solidFill>
                          <a:latin typeface="Century Gothic" panose="020B0502020202020204" pitchFamily="34" charset="0"/>
                        </a:rPr>
                        <a:t>Western Cape</a:t>
                      </a:r>
                    </a:p>
                  </a:txBody>
                  <a:tcPr/>
                </a:tc>
                <a:tc>
                  <a:txBody>
                    <a:bodyPr/>
                    <a:lstStyle/>
                    <a:p>
                      <a:pPr algn="ct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109</a:t>
                      </a:r>
                      <a:endParaRPr lang="en-ZA" sz="1400" dirty="0">
                        <a:solidFill>
                          <a:schemeClr val="tx1"/>
                        </a:solidFill>
                        <a:latin typeface="Century Gothic" panose="020B0502020202020204" pitchFamily="34" charset="0"/>
                      </a:endParaRPr>
                    </a:p>
                  </a:txBody>
                  <a:tcPr/>
                </a:tc>
                <a:tc>
                  <a:txBody>
                    <a:bodyPr/>
                    <a:lstStyle/>
                    <a:p>
                      <a:pPr algn="ctr"/>
                      <a:r>
                        <a:rPr lang="en-US" sz="1400" dirty="0">
                          <a:solidFill>
                            <a:schemeClr val="tx1"/>
                          </a:solidFill>
                          <a:latin typeface="Century Gothic" panose="020B0502020202020204" pitchFamily="34" charset="0"/>
                        </a:rPr>
                        <a:t>-</a:t>
                      </a:r>
                      <a:endParaRPr lang="en-ZA" sz="14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2384542777"/>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GB" sz="1400" b="1" dirty="0">
                          <a:solidFill>
                            <a:schemeClr val="tx1">
                              <a:lumMod val="95000"/>
                              <a:lumOff val="5000"/>
                            </a:schemeClr>
                          </a:solidFill>
                          <a:latin typeface="Century Gothic" panose="020B0502020202020204" pitchFamily="34" charset="0"/>
                        </a:rPr>
                        <a:t>Free State</a:t>
                      </a:r>
                    </a:p>
                  </a:txBody>
                  <a:tcPr/>
                </a:tc>
                <a:tc>
                  <a:txBody>
                    <a:bodyPr/>
                    <a:lstStyle/>
                    <a:p>
                      <a:pPr algn="ctr"/>
                      <a:r>
                        <a:rPr lang="en-US" sz="1400" dirty="0">
                          <a:solidFill>
                            <a:schemeClr val="tx1"/>
                          </a:solidFill>
                          <a:latin typeface="Century Gothic" panose="020B0502020202020204" pitchFamily="34" charset="0"/>
                        </a:rPr>
                        <a:t>12</a:t>
                      </a:r>
                      <a:endParaRPr lang="en-ZA" sz="1400" dirty="0">
                        <a:solidFill>
                          <a:schemeClr val="tx1"/>
                        </a:solidFill>
                        <a:latin typeface="Century Gothic" panose="020B0502020202020204" pitchFamily="34" charset="0"/>
                      </a:endParaRPr>
                    </a:p>
                  </a:txBody>
                  <a:tcPr/>
                </a:tc>
                <a:tc>
                  <a:txBody>
                    <a:bodyPr/>
                    <a:lstStyle/>
                    <a:p>
                      <a:pPr algn="ct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23 </a:t>
                      </a:r>
                      <a:endParaRPr lang="en-ZA" sz="14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1067676139"/>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GB" sz="1400" b="1" dirty="0">
                          <a:solidFill>
                            <a:schemeClr val="tx1">
                              <a:lumMod val="95000"/>
                              <a:lumOff val="5000"/>
                            </a:schemeClr>
                          </a:solidFill>
                          <a:latin typeface="Century Gothic" panose="020B0502020202020204" pitchFamily="34" charset="0"/>
                        </a:rPr>
                        <a:t>North West</a:t>
                      </a:r>
                    </a:p>
                  </a:txBody>
                  <a:tcPr/>
                </a:tc>
                <a:tc>
                  <a:txBody>
                    <a:bodyPr/>
                    <a:lstStyle/>
                    <a:p>
                      <a:pPr algn="ctr"/>
                      <a:r>
                        <a:rPr lang="en-US" sz="1400" dirty="0">
                          <a:solidFill>
                            <a:schemeClr val="tx1"/>
                          </a:solidFill>
                          <a:latin typeface="Century Gothic" panose="020B0502020202020204" pitchFamily="34" charset="0"/>
                        </a:rPr>
                        <a:t>26</a:t>
                      </a:r>
                      <a:endParaRPr lang="en-ZA" sz="1400" dirty="0">
                        <a:solidFill>
                          <a:schemeClr val="tx1"/>
                        </a:solidFill>
                        <a:latin typeface="Century Gothic" panose="020B0502020202020204" pitchFamily="34" charset="0"/>
                      </a:endParaRPr>
                    </a:p>
                  </a:txBody>
                  <a:tcPr/>
                </a:tc>
                <a:tc>
                  <a:txBody>
                    <a:bodyPr/>
                    <a:lstStyle/>
                    <a:p>
                      <a:pPr algn="ct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33</a:t>
                      </a:r>
                      <a:endParaRPr lang="en-ZA" sz="14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2648396942"/>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
                        <a:tabLst/>
                        <a:defRPr/>
                      </a:pPr>
                      <a:r>
                        <a:rPr lang="en-GB" sz="1400" b="1" dirty="0">
                          <a:solidFill>
                            <a:schemeClr val="tx1">
                              <a:lumMod val="95000"/>
                              <a:lumOff val="5000"/>
                            </a:schemeClr>
                          </a:solidFill>
                          <a:latin typeface="Century Gothic" panose="020B0502020202020204" pitchFamily="34" charset="0"/>
                        </a:rPr>
                        <a:t>Gauteng </a:t>
                      </a:r>
                    </a:p>
                  </a:txBody>
                  <a:tcPr/>
                </a:tc>
                <a:tc>
                  <a:txBody>
                    <a:bodyPr/>
                    <a:lstStyle/>
                    <a:p>
                      <a:pPr algn="ct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60</a:t>
                      </a:r>
                      <a:endParaRPr lang="en-ZA" sz="1400" dirty="0">
                        <a:solidFill>
                          <a:schemeClr val="tx1"/>
                        </a:solidFill>
                        <a:latin typeface="Century Gothic" panose="020B0502020202020204" pitchFamily="34" charset="0"/>
                      </a:endParaRPr>
                    </a:p>
                  </a:txBody>
                  <a:tcPr/>
                </a:tc>
                <a:tc>
                  <a:txBody>
                    <a:bodyPr/>
                    <a:lstStyle/>
                    <a:p>
                      <a:pPr algn="ct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94</a:t>
                      </a:r>
                      <a:endParaRPr lang="en-ZA" sz="14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3713870897"/>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lang="en-GB" sz="1400" b="1" dirty="0">
                          <a:solidFill>
                            <a:schemeClr val="tx1">
                              <a:lumMod val="95000"/>
                              <a:lumOff val="5000"/>
                            </a:schemeClr>
                          </a:solidFill>
                          <a:latin typeface="Century Gothic" panose="020B0502020202020204" pitchFamily="34" charset="0"/>
                        </a:rPr>
                        <a:t>Eastern Cape</a:t>
                      </a:r>
                    </a:p>
                  </a:txBody>
                  <a:tcPr/>
                </a:tc>
                <a:tc>
                  <a:txBody>
                    <a:bodyPr/>
                    <a:lstStyle/>
                    <a:p>
                      <a:pPr algn="ctr"/>
                      <a:r>
                        <a:rPr lang="en-US" sz="1400" dirty="0">
                          <a:solidFill>
                            <a:schemeClr val="tx1"/>
                          </a:solidFill>
                          <a:latin typeface="Century Gothic" panose="020B0502020202020204" pitchFamily="34" charset="0"/>
                        </a:rPr>
                        <a:t>45</a:t>
                      </a:r>
                      <a:endParaRPr lang="en-ZA" sz="1400" dirty="0">
                        <a:solidFill>
                          <a:schemeClr val="tx1"/>
                        </a:solidFill>
                        <a:latin typeface="Century Gothic" panose="020B0502020202020204" pitchFamily="34" charset="0"/>
                      </a:endParaRPr>
                    </a:p>
                  </a:txBody>
                  <a:tcPr/>
                </a:tc>
                <a:tc>
                  <a:txBody>
                    <a:bodyPr/>
                    <a:lstStyle/>
                    <a:p>
                      <a:pPr algn="ctr"/>
                      <a:r>
                        <a:rPr lang="en-US" sz="1400" dirty="0">
                          <a:solidFill>
                            <a:schemeClr val="tx1"/>
                          </a:solidFill>
                          <a:latin typeface="Century Gothic" panose="020B0502020202020204" pitchFamily="34" charset="0"/>
                        </a:rPr>
                        <a:t>-</a:t>
                      </a:r>
                      <a:endParaRPr lang="en-ZA" sz="14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1482586084"/>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
                        <a:tabLst/>
                        <a:defRPr/>
                      </a:pPr>
                      <a:r>
                        <a:rPr lang="en-GB" sz="1400" b="1" dirty="0">
                          <a:solidFill>
                            <a:schemeClr val="tx1">
                              <a:lumMod val="95000"/>
                              <a:lumOff val="5000"/>
                            </a:schemeClr>
                          </a:solidFill>
                          <a:latin typeface="Century Gothic" panose="020B0502020202020204" pitchFamily="34" charset="0"/>
                        </a:rPr>
                        <a:t>Northern Cape</a:t>
                      </a:r>
                    </a:p>
                  </a:txBody>
                  <a:tcPr/>
                </a:tc>
                <a:tc>
                  <a:txBody>
                    <a:bodyPr/>
                    <a:lstStyle/>
                    <a:p>
                      <a:pPr algn="ctr"/>
                      <a:r>
                        <a:rPr lang="en-US" sz="1400" dirty="0">
                          <a:solidFill>
                            <a:schemeClr val="tx1"/>
                          </a:solidFill>
                          <a:latin typeface="Century Gothic" panose="020B0502020202020204" pitchFamily="34" charset="0"/>
                        </a:rPr>
                        <a:t>4</a:t>
                      </a:r>
                      <a:endParaRPr lang="en-ZA" sz="1400" dirty="0">
                        <a:solidFill>
                          <a:schemeClr val="tx1"/>
                        </a:solidFill>
                        <a:latin typeface="Century Gothic" panose="020B0502020202020204" pitchFamily="34" charset="0"/>
                      </a:endParaRPr>
                    </a:p>
                  </a:txBody>
                  <a:tcPr/>
                </a:tc>
                <a:tc>
                  <a:txBody>
                    <a:bodyPr/>
                    <a:lstStyle/>
                    <a:p>
                      <a:pPr algn="ctr"/>
                      <a:r>
                        <a:rPr lang="en-US" sz="1400" dirty="0">
                          <a:solidFill>
                            <a:schemeClr val="tx1"/>
                          </a:solidFill>
                          <a:latin typeface="Century Gothic" panose="020B0502020202020204" pitchFamily="34" charset="0"/>
                        </a:rPr>
                        <a:t>-</a:t>
                      </a:r>
                      <a:endParaRPr lang="en-ZA" sz="14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1908962467"/>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8"/>
                        <a:tabLst/>
                        <a:defRPr/>
                      </a:pPr>
                      <a:r>
                        <a:rPr lang="en-ZA" sz="1400" b="1" kern="0" dirty="0">
                          <a:solidFill>
                            <a:schemeClr val="tx1">
                              <a:lumMod val="95000"/>
                              <a:lumOff val="5000"/>
                            </a:schemeClr>
                          </a:solidFill>
                          <a:effectLst/>
                          <a:latin typeface="Century Gothic" panose="020B0502020202020204" pitchFamily="34" charset="0"/>
                          <a:ea typeface="Century Gothic" panose="020B0502020202020204" pitchFamily="34" charset="0"/>
                          <a:cs typeface="Century Gothic" panose="020B0502020202020204" pitchFamily="34" charset="0"/>
                        </a:rPr>
                        <a:t>KwaZulu Natal</a:t>
                      </a:r>
                    </a:p>
                  </a:txBody>
                  <a:tcPr/>
                </a:tc>
                <a:tc>
                  <a:txBody>
                    <a:bodyPr/>
                    <a:lstStyle/>
                    <a:p>
                      <a:pPr algn="ctr"/>
                      <a:r>
                        <a:rPr lang="en-US" sz="1400" dirty="0">
                          <a:solidFill>
                            <a:schemeClr val="tx1"/>
                          </a:solidFill>
                          <a:latin typeface="Century Gothic" panose="020B0502020202020204" pitchFamily="34" charset="0"/>
                        </a:rPr>
                        <a:t>53</a:t>
                      </a:r>
                      <a:endParaRPr lang="en-ZA" sz="1400" dirty="0">
                        <a:solidFill>
                          <a:schemeClr val="tx1"/>
                        </a:solidFill>
                        <a:latin typeface="Century Gothic" panose="020B0502020202020204" pitchFamily="34" charset="0"/>
                      </a:endParaRPr>
                    </a:p>
                  </a:txBody>
                  <a:tcPr/>
                </a:tc>
                <a:tc>
                  <a:txBody>
                    <a:bodyPr/>
                    <a:lstStyle/>
                    <a:p>
                      <a:pPr algn="ctr"/>
                      <a:r>
                        <a:rPr lang="en-US" sz="1400" dirty="0">
                          <a:solidFill>
                            <a:schemeClr val="tx1"/>
                          </a:solidFill>
                          <a:latin typeface="Century Gothic" panose="020B0502020202020204" pitchFamily="34" charset="0"/>
                        </a:rPr>
                        <a:t>83</a:t>
                      </a:r>
                      <a:endParaRPr lang="en-ZA" sz="14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4148127879"/>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9"/>
                        <a:tabLst/>
                        <a:defRPr/>
                      </a:pPr>
                      <a:r>
                        <a:rPr lang="en-ZA" sz="1400" b="1" kern="0" dirty="0">
                          <a:solidFill>
                            <a:schemeClr val="tx1">
                              <a:lumMod val="95000"/>
                              <a:lumOff val="5000"/>
                            </a:schemeClr>
                          </a:solidFill>
                          <a:effectLst/>
                          <a:latin typeface="Century Gothic" panose="020B0502020202020204" pitchFamily="34" charset="0"/>
                          <a:ea typeface="Century Gothic" panose="020B0502020202020204" pitchFamily="34" charset="0"/>
                          <a:cs typeface="Century Gothic" panose="020B0502020202020204" pitchFamily="34" charset="0"/>
                        </a:rPr>
                        <a:t>Mpumalanga</a:t>
                      </a:r>
                    </a:p>
                  </a:txBody>
                  <a:tcPr/>
                </a:tc>
                <a:tc>
                  <a:txBody>
                    <a:bodyPr/>
                    <a:lstStyle/>
                    <a:p>
                      <a:pPr algn="ctr"/>
                      <a:r>
                        <a:rPr lang="en-US" sz="1400" dirty="0">
                          <a:solidFill>
                            <a:schemeClr val="tx1"/>
                          </a:solidFill>
                          <a:latin typeface="Century Gothic" panose="020B0502020202020204" pitchFamily="34" charset="0"/>
                        </a:rPr>
                        <a:t>30 (2:Private)</a:t>
                      </a:r>
                      <a:endParaRPr lang="en-ZA" sz="1400" dirty="0">
                        <a:solidFill>
                          <a:schemeClr val="tx1"/>
                        </a:solidFill>
                        <a:latin typeface="Century Gothic" panose="020B0502020202020204" pitchFamily="34" charset="0"/>
                      </a:endParaRPr>
                    </a:p>
                  </a:txBody>
                  <a:tcPr/>
                </a:tc>
                <a:tc>
                  <a:txBody>
                    <a:bodyPr/>
                    <a:lstStyle/>
                    <a:p>
                      <a:pPr algn="ct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56</a:t>
                      </a:r>
                      <a:endParaRPr lang="en-ZA" sz="14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3996356665"/>
                  </a:ext>
                </a:extLst>
              </a:tr>
              <a:tr h="360067">
                <a:tc>
                  <a:txBody>
                    <a:bodyPr/>
                    <a:lstStyle/>
                    <a:p>
                      <a:pPr marL="342900" indent="-342900">
                        <a:buFont typeface="+mj-lt"/>
                        <a:buAutoNum type="arabicPeriod" startAt="10"/>
                      </a:pPr>
                      <a:r>
                        <a:rPr lang="en-US" sz="1400" b="1" dirty="0">
                          <a:solidFill>
                            <a:schemeClr val="tx1">
                              <a:lumMod val="95000"/>
                              <a:lumOff val="5000"/>
                            </a:schemeClr>
                          </a:solidFill>
                          <a:latin typeface="Century Gothic" panose="020B0502020202020204" pitchFamily="34" charset="0"/>
                        </a:rPr>
                        <a:t> Limpopo</a:t>
                      </a:r>
                      <a:endParaRPr lang="en-ZA" sz="1400" b="1" dirty="0">
                        <a:solidFill>
                          <a:schemeClr val="tx1">
                            <a:lumMod val="95000"/>
                            <a:lumOff val="5000"/>
                          </a:schemeClr>
                        </a:solidFill>
                        <a:latin typeface="Century Gothic" panose="020B0502020202020204" pitchFamily="34" charset="0"/>
                      </a:endParaRPr>
                    </a:p>
                  </a:txBody>
                  <a:tcPr/>
                </a:tc>
                <a:tc>
                  <a:txBody>
                    <a:bodyPr/>
                    <a:lstStyle/>
                    <a:p>
                      <a:pPr algn="ctr"/>
                      <a:r>
                        <a:rPr lang="en-US" sz="1400" dirty="0">
                          <a:solidFill>
                            <a:schemeClr val="tx1"/>
                          </a:solidFill>
                          <a:latin typeface="Century Gothic" panose="020B0502020202020204" pitchFamily="34" charset="0"/>
                        </a:rPr>
                        <a:t>55</a:t>
                      </a:r>
                      <a:endParaRPr lang="en-ZA" sz="1400" dirty="0">
                        <a:solidFill>
                          <a:schemeClr val="tx1"/>
                        </a:solidFill>
                        <a:latin typeface="Century Gothic" panose="020B0502020202020204" pitchFamily="34" charset="0"/>
                      </a:endParaRPr>
                    </a:p>
                  </a:txBody>
                  <a:tcPr/>
                </a:tc>
                <a:tc>
                  <a:txBody>
                    <a:bodyPr/>
                    <a:lstStyle/>
                    <a:p>
                      <a:pPr algn="ct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79 </a:t>
                      </a:r>
                      <a:endParaRPr lang="en-ZA" sz="14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1994939854"/>
                  </a:ext>
                </a:extLst>
              </a:tr>
            </a:tbl>
          </a:graphicData>
        </a:graphic>
      </p:graphicFrame>
    </p:spTree>
    <p:extLst>
      <p:ext uri="{BB962C8B-B14F-4D97-AF65-F5344CB8AC3E}">
        <p14:creationId xmlns:p14="http://schemas.microsoft.com/office/powerpoint/2010/main" xmlns="" val="2000150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628800"/>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Findings</a:t>
            </a:r>
          </a:p>
          <a:p>
            <a:pPr marL="0" indent="0" algn="just">
              <a:lnSpc>
                <a:spcPct val="107000"/>
              </a:lnSpc>
              <a:spcAft>
                <a:spcPts val="370"/>
              </a:spcAft>
              <a:buNone/>
            </a:pPr>
            <a:r>
              <a:rPr lang="en-ZA" sz="1400" b="1" i="1" dirty="0">
                <a:solidFill>
                  <a:schemeClr val="tx1">
                    <a:lumMod val="95000"/>
                    <a:lumOff val="5000"/>
                  </a:schemeClr>
                </a:solidFill>
                <a:effectLst/>
                <a:latin typeface="Century Gothic" panose="020B0502020202020204" pitchFamily="34" charset="0"/>
                <a:ea typeface="Century Gothic" panose="020B0502020202020204" pitchFamily="34" charset="0"/>
                <a:cs typeface="Century Gothic" panose="020B0502020202020204" pitchFamily="34" charset="0"/>
              </a:rPr>
              <a:t>Access to Services</a:t>
            </a:r>
          </a:p>
          <a:p>
            <a:pPr marL="0" indent="0">
              <a:buNone/>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7" name="Table 5">
            <a:extLst>
              <a:ext uri="{FF2B5EF4-FFF2-40B4-BE49-F238E27FC236}">
                <a16:creationId xmlns:a16="http://schemas.microsoft.com/office/drawing/2014/main" xmlns="" id="{E626BB37-F8AC-4B9C-8C26-5309A5868FC2}"/>
              </a:ext>
            </a:extLst>
          </p:cNvPr>
          <p:cNvGraphicFramePr>
            <a:graphicFrameLocks noGrp="1"/>
          </p:cNvGraphicFramePr>
          <p:nvPr>
            <p:extLst>
              <p:ext uri="{D42A27DB-BD31-4B8C-83A1-F6EECF244321}">
                <p14:modId xmlns:p14="http://schemas.microsoft.com/office/powerpoint/2010/main" xmlns="" val="2529836452"/>
              </p:ext>
            </p:extLst>
          </p:nvPr>
        </p:nvGraphicFramePr>
        <p:xfrm>
          <a:off x="215516" y="2262868"/>
          <a:ext cx="8712968" cy="4410859"/>
        </p:xfrm>
        <a:graphic>
          <a:graphicData uri="http://schemas.openxmlformats.org/drawingml/2006/table">
            <a:tbl>
              <a:tblPr firstRow="1" bandRow="1">
                <a:tableStyleId>{5C22544A-7EE6-4342-B048-85BDC9FD1C3A}</a:tableStyleId>
              </a:tblPr>
              <a:tblGrid>
                <a:gridCol w="2052228">
                  <a:extLst>
                    <a:ext uri="{9D8B030D-6E8A-4147-A177-3AD203B41FA5}">
                      <a16:colId xmlns:a16="http://schemas.microsoft.com/office/drawing/2014/main" xmlns="" val="883036979"/>
                    </a:ext>
                  </a:extLst>
                </a:gridCol>
                <a:gridCol w="6660740">
                  <a:extLst>
                    <a:ext uri="{9D8B030D-6E8A-4147-A177-3AD203B41FA5}">
                      <a16:colId xmlns:a16="http://schemas.microsoft.com/office/drawing/2014/main" xmlns="" val="3062541882"/>
                    </a:ext>
                  </a:extLst>
                </a:gridCol>
              </a:tblGrid>
              <a:tr h="216024">
                <a:tc>
                  <a:txBody>
                    <a:bodyPr/>
                    <a:lstStyle/>
                    <a:p>
                      <a:pPr algn="ctr"/>
                      <a:r>
                        <a:rPr lang="en-US" sz="1400" b="1" dirty="0">
                          <a:solidFill>
                            <a:schemeClr val="bg1"/>
                          </a:solidFill>
                          <a:latin typeface="Century Gothic" panose="020B0502020202020204" pitchFamily="34" charset="0"/>
                        </a:rPr>
                        <a:t>Institution</a:t>
                      </a:r>
                      <a:endParaRPr lang="en-ZA" sz="1400" b="1" dirty="0">
                        <a:solidFill>
                          <a:schemeClr val="bg1"/>
                        </a:solidFill>
                        <a:latin typeface="Century Gothic" panose="020B0502020202020204" pitchFamily="34" charset="0"/>
                      </a:endParaRPr>
                    </a:p>
                  </a:txBody>
                  <a:tcPr/>
                </a:tc>
                <a:tc>
                  <a:txBody>
                    <a:bodyPr/>
                    <a:lstStyle/>
                    <a:p>
                      <a:pPr algn="ctr"/>
                      <a:r>
                        <a:rPr lang="en-US" sz="1400" dirty="0">
                          <a:solidFill>
                            <a:schemeClr val="bg1">
                              <a:lumMod val="95000"/>
                            </a:schemeClr>
                          </a:solidFill>
                          <a:latin typeface="Century Gothic" panose="020B0502020202020204" pitchFamily="34" charset="0"/>
                        </a:rPr>
                        <a:t>Accessibility</a:t>
                      </a:r>
                      <a:endParaRPr lang="en-ZA" sz="1400" dirty="0">
                        <a:solidFill>
                          <a:schemeClr val="bg1">
                            <a:lumMod val="95000"/>
                          </a:schemeClr>
                        </a:solidFill>
                        <a:latin typeface="Century Gothic" panose="020B0502020202020204" pitchFamily="34" charset="0"/>
                      </a:endParaRPr>
                    </a:p>
                  </a:txBody>
                  <a:tcPr/>
                </a:tc>
                <a:extLst>
                  <a:ext uri="{0D108BD9-81ED-4DB2-BD59-A6C34878D82A}">
                    <a16:rowId xmlns:a16="http://schemas.microsoft.com/office/drawing/2014/main" xmlns="" val="3285212393"/>
                  </a:ext>
                </a:extLst>
              </a:tr>
              <a:tr h="360067">
                <a:tc>
                  <a:txBody>
                    <a:bodyPr/>
                    <a:lstStyle/>
                    <a:p>
                      <a:pPr marL="342900" indent="-342900">
                        <a:buFont typeface="+mj-lt"/>
                        <a:buAutoNum type="arabicPeriod"/>
                      </a:pPr>
                      <a:r>
                        <a:rPr lang="en-US" sz="1400" b="1" dirty="0">
                          <a:solidFill>
                            <a:schemeClr val="tx1">
                              <a:lumMod val="95000"/>
                              <a:lumOff val="5000"/>
                            </a:schemeClr>
                          </a:solidFill>
                          <a:latin typeface="Century Gothic" panose="020B0502020202020204" pitchFamily="34" charset="0"/>
                        </a:rPr>
                        <a:t>NDoH</a:t>
                      </a:r>
                      <a:endParaRPr lang="en-ZA" sz="1400" b="1" dirty="0">
                        <a:solidFill>
                          <a:schemeClr val="tx1">
                            <a:lumMod val="95000"/>
                            <a:lumOff val="5000"/>
                          </a:schemeClr>
                        </a:solidFill>
                        <a:latin typeface="Century Gothic" panose="020B0502020202020204" pitchFamily="34" charset="0"/>
                      </a:endParaRPr>
                    </a:p>
                  </a:txBody>
                  <a:tcPr/>
                </a:tc>
                <a:tc>
                  <a:txBody>
                    <a:bodyPr/>
                    <a:lstStyle/>
                    <a:p>
                      <a:pPr marL="0" indent="0">
                        <a:lnSpc>
                          <a:spcPct val="100000"/>
                        </a:lnSpc>
                        <a:spcAft>
                          <a:spcPts val="0"/>
                        </a:spcAft>
                        <a:buFont typeface="Arial" panose="020B0604020202020204" pitchFamily="34" charset="0"/>
                        <a:buNone/>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Facilities display services, CTOPA implemented &amp; services for gestational period of 9, 12 &amp; 20 weeks.</a:t>
                      </a:r>
                    </a:p>
                  </a:txBody>
                  <a:tcPr/>
                </a:tc>
                <a:extLst>
                  <a:ext uri="{0D108BD9-81ED-4DB2-BD59-A6C34878D82A}">
                    <a16:rowId xmlns:a16="http://schemas.microsoft.com/office/drawing/2014/main" xmlns="" val="2385033264"/>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400" b="1" dirty="0">
                          <a:solidFill>
                            <a:schemeClr val="tx1">
                              <a:lumMod val="95000"/>
                              <a:lumOff val="5000"/>
                            </a:schemeClr>
                          </a:solidFill>
                          <a:latin typeface="Century Gothic" panose="020B0502020202020204" pitchFamily="34" charset="0"/>
                        </a:rPr>
                        <a:t>Western Cape</a:t>
                      </a:r>
                    </a:p>
                  </a:txBody>
                  <a:tcPr/>
                </a:tc>
                <a:tc>
                  <a:txBody>
                    <a:bodyPr/>
                    <a:lstStyle/>
                    <a:p>
                      <a:pPr algn="just">
                        <a:lnSpc>
                          <a:spcPct val="134000"/>
                        </a:lnSpc>
                        <a:spcBef>
                          <a:spcPts val="0"/>
                        </a:spcBef>
                        <a:spcAft>
                          <a:spcPts val="600"/>
                        </a:spcAft>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Minimal unsafe terminations &amp; late requests, accessible facilities especially in smaller towns with accredited facilities, CTOPA implemented. </a:t>
                      </a:r>
                      <a:endParaRPr lang="en-ZA" sz="10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2384542777"/>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GB" sz="1400" b="1" dirty="0">
                          <a:solidFill>
                            <a:schemeClr val="tx1">
                              <a:lumMod val="95000"/>
                              <a:lumOff val="5000"/>
                            </a:schemeClr>
                          </a:solidFill>
                          <a:latin typeface="Century Gothic" panose="020B0502020202020204" pitchFamily="34" charset="0"/>
                        </a:rPr>
                        <a:t>Free State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Transport challenges for women from towns far from city, which places a burden on the poor and most vulnerable groups. </a:t>
                      </a:r>
                      <a:endParaRPr lang="en-ZA" sz="10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1067676139"/>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GB" sz="1400" b="1" dirty="0">
                          <a:solidFill>
                            <a:schemeClr val="tx1">
                              <a:lumMod val="95000"/>
                              <a:lumOff val="5000"/>
                            </a:schemeClr>
                          </a:solidFill>
                          <a:latin typeface="Century Gothic" panose="020B0502020202020204" pitchFamily="34" charset="0"/>
                        </a:rPr>
                        <a:t>North West</a:t>
                      </a:r>
                    </a:p>
                  </a:txBody>
                  <a:tcPr/>
                </a:tc>
                <a:tc>
                  <a:txBody>
                    <a:bodyPr/>
                    <a:lstStyle/>
                    <a:p>
                      <a:pPr marL="0" lvl="0" indent="0" algn="just" fontAlgn="base">
                        <a:lnSpc>
                          <a:spcPct val="125000"/>
                        </a:lnSpc>
                        <a:spcAft>
                          <a:spcPts val="20"/>
                        </a:spcAft>
                        <a:buClr>
                          <a:srgbClr val="484848"/>
                        </a:buClr>
                        <a:buSzPts val="1000"/>
                        <a:buFont typeface="+mj-lt"/>
                        <a:buNone/>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Accessibility was defined in terms of the availability of </a:t>
                      </a: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TOP trained staff, equipment and drugs. Th</a:t>
                      </a: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e number of facilities (26) is deemed insufficient in contrast to the population of the province.</a:t>
                      </a:r>
                      <a:endParaRPr lang="en-ZA" sz="10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2648396942"/>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
                        <a:tabLst/>
                        <a:defRPr/>
                      </a:pPr>
                      <a:r>
                        <a:rPr lang="en-GB" sz="1400" b="1" dirty="0">
                          <a:solidFill>
                            <a:schemeClr val="tx1">
                              <a:lumMod val="95000"/>
                              <a:lumOff val="5000"/>
                            </a:schemeClr>
                          </a:solidFill>
                          <a:latin typeface="Century Gothic" panose="020B0502020202020204" pitchFamily="34" charset="0"/>
                        </a:rPr>
                        <a:t>Gauteng </a:t>
                      </a:r>
                    </a:p>
                  </a:txBody>
                  <a:tcPr/>
                </a:tc>
                <a:tc>
                  <a:txBody>
                    <a:bodyPr/>
                    <a:lstStyle/>
                    <a:p>
                      <a:pPr marL="0" indent="0" algn="l">
                        <a:buFont typeface="Arial" panose="020B0604020202020204" pitchFamily="34" charset="0"/>
                        <a:buNone/>
                      </a:pPr>
                      <a:r>
                        <a:rPr lang="en-US" sz="1000" dirty="0">
                          <a:solidFill>
                            <a:schemeClr val="tx1"/>
                          </a:solidFill>
                          <a:latin typeface="Century Gothic" panose="020B0502020202020204" pitchFamily="34" charset="0"/>
                        </a:rPr>
                        <a:t>Accessibility defined in terms of compliance to the CTOPA and CTOP services guidelines. Facilities were reported to be sufficiently equipped. </a:t>
                      </a:r>
                      <a:endParaRPr lang="en-ZA" sz="10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3713870897"/>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lang="en-GB" sz="1400" b="1" dirty="0">
                          <a:solidFill>
                            <a:schemeClr val="tx1">
                              <a:lumMod val="95000"/>
                              <a:lumOff val="5000"/>
                            </a:schemeClr>
                          </a:solidFill>
                          <a:latin typeface="Century Gothic" panose="020B0502020202020204" pitchFamily="34" charset="0"/>
                        </a:rPr>
                        <a:t>Eastern Cape</a:t>
                      </a:r>
                    </a:p>
                  </a:txBody>
                  <a:tcPr/>
                </a:tc>
                <a:tc>
                  <a:txBody>
                    <a:bodyPr/>
                    <a:lstStyle/>
                    <a:p>
                      <a:pPr marL="0" indent="0" algn="l">
                        <a:buFont typeface="Arial" panose="020B0604020202020204" pitchFamily="34" charset="0"/>
                        <a:buNone/>
                      </a:pPr>
                      <a:r>
                        <a:rPr lang="en-US" sz="1000" dirty="0">
                          <a:solidFill>
                            <a:schemeClr val="tx1"/>
                          </a:solidFill>
                          <a:latin typeface="Century Gothic" panose="020B0502020202020204" pitchFamily="34" charset="0"/>
                        </a:rPr>
                        <a:t>Number of facilities not sufficient for the province, distance challenges for vulnerable women, barriers due to subjective beliefs.</a:t>
                      </a:r>
                      <a:endParaRPr lang="en-ZA" sz="10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1482586084"/>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
                        <a:tabLst/>
                        <a:defRPr/>
                      </a:pPr>
                      <a:r>
                        <a:rPr lang="en-GB" sz="1400" b="1" dirty="0">
                          <a:solidFill>
                            <a:schemeClr val="tx1">
                              <a:lumMod val="95000"/>
                              <a:lumOff val="5000"/>
                            </a:schemeClr>
                          </a:solidFill>
                          <a:latin typeface="Century Gothic" panose="020B0502020202020204" pitchFamily="34" charset="0"/>
                        </a:rPr>
                        <a:t>Northern Cape</a:t>
                      </a:r>
                    </a:p>
                  </a:txBody>
                  <a:tcPr/>
                </a:tc>
                <a:tc>
                  <a:txBody>
                    <a:bodyPr/>
                    <a:lstStyle/>
                    <a:p>
                      <a:pPr marL="0" indent="0" algn="l">
                        <a:buFont typeface="Arial" panose="020B0604020202020204" pitchFamily="34" charset="0"/>
                        <a:buNone/>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No fully equipped facilities in far flung places from the 4 hospitals providing TOP services, travel distance challenges, no second trimester services offered in the entire province.</a:t>
                      </a:r>
                      <a:endParaRPr lang="en-ZA" sz="10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1908962467"/>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8"/>
                        <a:tabLst/>
                        <a:defRPr/>
                      </a:pPr>
                      <a:r>
                        <a:rPr lang="en-ZA" sz="1400" b="1" kern="0" dirty="0">
                          <a:solidFill>
                            <a:schemeClr val="tx1">
                              <a:lumMod val="95000"/>
                              <a:lumOff val="5000"/>
                            </a:schemeClr>
                          </a:solidFill>
                          <a:effectLst/>
                          <a:latin typeface="Century Gothic" panose="020B0502020202020204" pitchFamily="34" charset="0"/>
                          <a:ea typeface="Century Gothic" panose="020B0502020202020204" pitchFamily="34" charset="0"/>
                          <a:cs typeface="Century Gothic" panose="020B0502020202020204" pitchFamily="34" charset="0"/>
                        </a:rPr>
                        <a:t>KwaZulu Natal</a:t>
                      </a:r>
                    </a:p>
                  </a:txBody>
                  <a:tcPr/>
                </a:tc>
                <a:tc>
                  <a:txBody>
                    <a:bodyPr/>
                    <a:lstStyle/>
                    <a:p>
                      <a:pPr marL="0" indent="0" algn="l">
                        <a:buFont typeface="Arial" panose="020B0604020202020204" pitchFamily="34" charset="0"/>
                        <a:buNone/>
                      </a:pP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Reported that the 53 facilities are adequately equipped to provide TOP services, plans to expand services to remote areas, some facilities provide 24-hour services. </a:t>
                      </a:r>
                      <a:endParaRPr lang="en-ZA" sz="10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4148127879"/>
                  </a:ext>
                </a:extLst>
              </a:tr>
              <a:tr h="36006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9"/>
                        <a:tabLst/>
                        <a:defRPr/>
                      </a:pPr>
                      <a:r>
                        <a:rPr lang="en-ZA" sz="1400" b="1" kern="0" dirty="0">
                          <a:solidFill>
                            <a:schemeClr val="tx1">
                              <a:lumMod val="95000"/>
                              <a:lumOff val="5000"/>
                            </a:schemeClr>
                          </a:solidFill>
                          <a:effectLst/>
                          <a:latin typeface="Century Gothic" panose="020B0502020202020204" pitchFamily="34" charset="0"/>
                          <a:ea typeface="Century Gothic" panose="020B0502020202020204" pitchFamily="34" charset="0"/>
                          <a:cs typeface="Century Gothic" panose="020B0502020202020204" pitchFamily="34" charset="0"/>
                        </a:rPr>
                        <a:t>Mpumalanga</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000" dirty="0">
                          <a:effectLst/>
                          <a:latin typeface="Century Gothic" panose="020B0502020202020204" pitchFamily="34" charset="0"/>
                          <a:ea typeface="Century Gothic" panose="020B0502020202020204" pitchFamily="34" charset="0"/>
                          <a:cs typeface="Century Gothic" panose="020B0502020202020204" pitchFamily="34" charset="0"/>
                        </a:rPr>
                        <a:t>Accessibility was defined in terms of the availability of </a:t>
                      </a:r>
                      <a:r>
                        <a:rPr lang="en-ZA" sz="10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TOP trained staff, equipment and drugs and the </a:t>
                      </a:r>
                      <a:r>
                        <a:rPr lang="en-ZA" sz="1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ability to urgently refer any complication to the higher level of care.</a:t>
                      </a:r>
                    </a:p>
                  </a:txBody>
                  <a:tcPr/>
                </a:tc>
                <a:extLst>
                  <a:ext uri="{0D108BD9-81ED-4DB2-BD59-A6C34878D82A}">
                    <a16:rowId xmlns:a16="http://schemas.microsoft.com/office/drawing/2014/main" xmlns="" val="3996356665"/>
                  </a:ext>
                </a:extLst>
              </a:tr>
              <a:tr h="360067">
                <a:tc>
                  <a:txBody>
                    <a:bodyPr/>
                    <a:lstStyle/>
                    <a:p>
                      <a:pPr marL="342900" indent="-342900">
                        <a:buFont typeface="+mj-lt"/>
                        <a:buAutoNum type="arabicPeriod" startAt="10"/>
                      </a:pPr>
                      <a:r>
                        <a:rPr lang="en-US" sz="1400" b="1" dirty="0">
                          <a:solidFill>
                            <a:schemeClr val="tx1">
                              <a:lumMod val="95000"/>
                              <a:lumOff val="5000"/>
                            </a:schemeClr>
                          </a:solidFill>
                          <a:latin typeface="Century Gothic" panose="020B0502020202020204" pitchFamily="34" charset="0"/>
                        </a:rPr>
                        <a:t> Limpopo</a:t>
                      </a:r>
                      <a:endParaRPr lang="en-ZA" sz="1400" b="1" dirty="0">
                        <a:solidFill>
                          <a:schemeClr val="tx1">
                            <a:lumMod val="95000"/>
                            <a:lumOff val="5000"/>
                          </a:schemeClr>
                        </a:solidFill>
                        <a:latin typeface="Century Gothic" panose="020B0502020202020204" pitchFamily="34" charset="0"/>
                      </a:endParaRPr>
                    </a:p>
                  </a:txBody>
                  <a:tcPr/>
                </a:tc>
                <a:tc>
                  <a:txBody>
                    <a:bodyPr/>
                    <a:lstStyle/>
                    <a:p>
                      <a:pPr marL="0" indent="0" algn="l">
                        <a:buFont typeface="Arial" panose="020B0604020202020204" pitchFamily="34" charset="0"/>
                        <a:buNone/>
                      </a:pPr>
                      <a:r>
                        <a:rPr lang="en-US" sz="1000" dirty="0">
                          <a:solidFill>
                            <a:schemeClr val="tx1"/>
                          </a:solidFill>
                          <a:latin typeface="Century Gothic" panose="020B0502020202020204" pitchFamily="34" charset="0"/>
                        </a:rPr>
                        <a:t>Number of facilities reported to be insufficient for the population of the province, travel distance challenges for remote areas, however, there was compliance with CTOP Act in some instances.</a:t>
                      </a:r>
                      <a:endParaRPr lang="en-ZA" sz="1000" dirty="0">
                        <a:solidFill>
                          <a:schemeClr val="tx1"/>
                        </a:solidFill>
                        <a:latin typeface="Century Gothic" panose="020B0502020202020204" pitchFamily="34" charset="0"/>
                      </a:endParaRPr>
                    </a:p>
                  </a:txBody>
                  <a:tcPr/>
                </a:tc>
                <a:extLst>
                  <a:ext uri="{0D108BD9-81ED-4DB2-BD59-A6C34878D82A}">
                    <a16:rowId xmlns:a16="http://schemas.microsoft.com/office/drawing/2014/main" xmlns="" val="1994939854"/>
                  </a:ext>
                </a:extLst>
              </a:tr>
            </a:tbl>
          </a:graphicData>
        </a:graphic>
      </p:graphicFrame>
    </p:spTree>
    <p:extLst>
      <p:ext uri="{BB962C8B-B14F-4D97-AF65-F5344CB8AC3E}">
        <p14:creationId xmlns:p14="http://schemas.microsoft.com/office/powerpoint/2010/main" xmlns="" val="1559322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1928</TotalTime>
  <Words>3164</Words>
  <Application>Microsoft Office PowerPoint</Application>
  <PresentationFormat>On-screen Show (4:3)</PresentationFormat>
  <Paragraphs>296</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27836633374</dc:creator>
  <cp:lastModifiedBy>Monique</cp:lastModifiedBy>
  <cp:revision>78</cp:revision>
  <dcterms:created xsi:type="dcterms:W3CDTF">2021-11-29T07:30:09Z</dcterms:created>
  <dcterms:modified xsi:type="dcterms:W3CDTF">2022-03-09T07:13:35Z</dcterms:modified>
</cp:coreProperties>
</file>