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3760" r:id="rId3"/>
    <p:sldMasterId id="2147483772" r:id="rId4"/>
    <p:sldMasterId id="2147483781" r:id="rId5"/>
  </p:sldMasterIdLst>
  <p:notesMasterIdLst>
    <p:notesMasterId r:id="rId51"/>
  </p:notesMasterIdLst>
  <p:handoutMasterIdLst>
    <p:handoutMasterId r:id="rId52"/>
  </p:handoutMasterIdLst>
  <p:sldIdLst>
    <p:sldId id="257" r:id="rId6"/>
    <p:sldId id="312" r:id="rId7"/>
    <p:sldId id="366" r:id="rId8"/>
    <p:sldId id="475" r:id="rId9"/>
    <p:sldId id="476" r:id="rId10"/>
    <p:sldId id="477" r:id="rId11"/>
    <p:sldId id="407" r:id="rId12"/>
    <p:sldId id="478" r:id="rId13"/>
    <p:sldId id="479" r:id="rId14"/>
    <p:sldId id="527" r:id="rId15"/>
    <p:sldId id="443" r:id="rId16"/>
    <p:sldId id="409" r:id="rId17"/>
    <p:sldId id="417" r:id="rId18"/>
    <p:sldId id="419" r:id="rId19"/>
    <p:sldId id="420" r:id="rId20"/>
    <p:sldId id="491" r:id="rId21"/>
    <p:sldId id="528" r:id="rId22"/>
    <p:sldId id="367" r:id="rId23"/>
    <p:sldId id="494" r:id="rId24"/>
    <p:sldId id="455" r:id="rId25"/>
    <p:sldId id="521" r:id="rId26"/>
    <p:sldId id="490" r:id="rId27"/>
    <p:sldId id="481" r:id="rId28"/>
    <p:sldId id="487" r:id="rId29"/>
    <p:sldId id="492" r:id="rId30"/>
    <p:sldId id="507" r:id="rId31"/>
    <p:sldId id="523" r:id="rId32"/>
    <p:sldId id="493" r:id="rId33"/>
    <p:sldId id="434" r:id="rId34"/>
    <p:sldId id="435" r:id="rId35"/>
    <p:sldId id="436" r:id="rId36"/>
    <p:sldId id="497" r:id="rId37"/>
    <p:sldId id="500" r:id="rId38"/>
    <p:sldId id="525" r:id="rId39"/>
    <p:sldId id="503" r:id="rId40"/>
    <p:sldId id="496" r:id="rId41"/>
    <p:sldId id="498" r:id="rId42"/>
    <p:sldId id="495" r:id="rId43"/>
    <p:sldId id="514" r:id="rId44"/>
    <p:sldId id="526" r:id="rId45"/>
    <p:sldId id="516" r:id="rId46"/>
    <p:sldId id="520" r:id="rId47"/>
    <p:sldId id="518" r:id="rId48"/>
    <p:sldId id="519" r:id="rId49"/>
    <p:sldId id="260" r:id="rId50"/>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670" autoAdjust="0"/>
  </p:normalViewPr>
  <p:slideViewPr>
    <p:cSldViewPr snapToGrid="0" snapToObjects="1">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4DA2F-3B05-4923-95CB-9F63D3FD22C6}"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C576D2C3-19C6-4105-9505-CE8AB3067034}">
      <dgm:prSet phldrT="[Text]"/>
      <dgm:spPr/>
      <dgm:t>
        <a:bodyPr/>
        <a:lstStyle/>
        <a:p>
          <a:r>
            <a:rPr lang="en-US" dirty="0" smtClean="0"/>
            <a:t>Addressing Deep Poverty, Unemployment and Inequality</a:t>
          </a:r>
          <a:endParaRPr lang="en-US" dirty="0"/>
        </a:p>
      </dgm:t>
    </dgm:pt>
    <dgm:pt modelId="{2D624C56-B559-4B01-B788-DE86AA86C730}" type="parTrans" cxnId="{089889B4-17BD-4D68-9FBA-79D8585150B3}">
      <dgm:prSet/>
      <dgm:spPr/>
      <dgm:t>
        <a:bodyPr/>
        <a:lstStyle/>
        <a:p>
          <a:endParaRPr lang="en-US"/>
        </a:p>
      </dgm:t>
    </dgm:pt>
    <dgm:pt modelId="{E3E3BF65-C1BF-465F-A02A-A816D39AAE07}" type="sibTrans" cxnId="{089889B4-17BD-4D68-9FBA-79D8585150B3}">
      <dgm:prSet/>
      <dgm:spPr/>
      <dgm:t>
        <a:bodyPr/>
        <a:lstStyle/>
        <a:p>
          <a:endParaRPr lang="en-US"/>
        </a:p>
      </dgm:t>
    </dgm:pt>
    <dgm:pt modelId="{60AB3574-64DE-4AA5-889F-43D694371788}">
      <dgm:prSet phldrT="[Text]"/>
      <dgm:spPr/>
      <dgm:t>
        <a:bodyPr/>
        <a:lstStyle/>
        <a:p>
          <a:r>
            <a:rPr lang="en-US" dirty="0" smtClean="0"/>
            <a:t>Economic Growth and Job Creation</a:t>
          </a:r>
        </a:p>
        <a:p>
          <a:endParaRPr lang="en-US" dirty="0"/>
        </a:p>
      </dgm:t>
    </dgm:pt>
    <dgm:pt modelId="{7BCD15AA-1EDA-4B40-B429-1D64593EC2AB}" type="parTrans" cxnId="{09F369E5-7BC8-4E3C-AD39-EEB7F60ECD4C}">
      <dgm:prSet/>
      <dgm:spPr/>
      <dgm:t>
        <a:bodyPr/>
        <a:lstStyle/>
        <a:p>
          <a:endParaRPr lang="en-US"/>
        </a:p>
      </dgm:t>
    </dgm:pt>
    <dgm:pt modelId="{F253F9E3-2F6F-4FFF-A5D6-15D792131D36}" type="sibTrans" cxnId="{09F369E5-7BC8-4E3C-AD39-EEB7F60ECD4C}">
      <dgm:prSet/>
      <dgm:spPr/>
      <dgm:t>
        <a:bodyPr/>
        <a:lstStyle/>
        <a:p>
          <a:endParaRPr lang="en-US"/>
        </a:p>
      </dgm:t>
    </dgm:pt>
    <dgm:pt modelId="{37969E62-7617-472D-852D-70E5ADF1FB08}">
      <dgm:prSet phldrT="[Text]"/>
      <dgm:spPr/>
      <dgm:t>
        <a:bodyPr/>
        <a:lstStyle/>
        <a:p>
          <a:r>
            <a:rPr lang="en-US" dirty="0" smtClean="0"/>
            <a:t>Combating Hunger</a:t>
          </a:r>
        </a:p>
        <a:p>
          <a:endParaRPr lang="en-US" dirty="0"/>
        </a:p>
      </dgm:t>
    </dgm:pt>
    <dgm:pt modelId="{7A6686A1-F4E9-47E3-9C30-E9104B2E9E85}" type="parTrans" cxnId="{F60CAF2A-E5F5-43EA-BD42-CC4B5CB2876A}">
      <dgm:prSet/>
      <dgm:spPr/>
      <dgm:t>
        <a:bodyPr/>
        <a:lstStyle/>
        <a:p>
          <a:endParaRPr lang="en-US"/>
        </a:p>
      </dgm:t>
    </dgm:pt>
    <dgm:pt modelId="{3006F3DB-03B8-4440-A08E-FC3232B18F36}" type="sibTrans" cxnId="{F60CAF2A-E5F5-43EA-BD42-CC4B5CB2876A}">
      <dgm:prSet/>
      <dgm:spPr/>
      <dgm:t>
        <a:bodyPr/>
        <a:lstStyle/>
        <a:p>
          <a:endParaRPr lang="en-US"/>
        </a:p>
      </dgm:t>
    </dgm:pt>
    <dgm:pt modelId="{868C0943-6CE8-4DDA-86C6-D4446AD74CB9}">
      <dgm:prSet phldrT="[Text]"/>
      <dgm:spPr/>
      <dgm:t>
        <a:bodyPr/>
        <a:lstStyle/>
        <a:p>
          <a:r>
            <a:rPr lang="en-US" dirty="0" smtClean="0"/>
            <a:t>State Capacity - </a:t>
          </a:r>
          <a:r>
            <a:rPr lang="en-ZA" dirty="0" smtClean="0"/>
            <a:t>build a capable, ethical and developmental state</a:t>
          </a:r>
          <a:endParaRPr lang="en-US" dirty="0"/>
        </a:p>
      </dgm:t>
    </dgm:pt>
    <dgm:pt modelId="{3BA107B5-52B6-4D87-80BB-B0EFE365396C}" type="parTrans" cxnId="{2D23F1BD-AE60-4FAA-BB1F-BC2C81E52138}">
      <dgm:prSet/>
      <dgm:spPr/>
      <dgm:t>
        <a:bodyPr/>
        <a:lstStyle/>
        <a:p>
          <a:endParaRPr lang="en-US"/>
        </a:p>
      </dgm:t>
    </dgm:pt>
    <dgm:pt modelId="{3EAD264C-FEA5-40FF-BA1F-634FB9C44D89}" type="sibTrans" cxnId="{2D23F1BD-AE60-4FAA-BB1F-BC2C81E52138}">
      <dgm:prSet/>
      <dgm:spPr/>
      <dgm:t>
        <a:bodyPr/>
        <a:lstStyle/>
        <a:p>
          <a:endParaRPr lang="en-US"/>
        </a:p>
      </dgm:t>
    </dgm:pt>
    <dgm:pt modelId="{2B4BE1DA-A224-4AAD-8C64-6AD03F8EE3CB}">
      <dgm:prSet phldrT="[Text]"/>
      <dgm:spPr/>
      <dgm:t>
        <a:bodyPr/>
        <a:lstStyle/>
        <a:p>
          <a:r>
            <a:rPr lang="en-US" dirty="0" smtClean="0"/>
            <a:t>Skills development </a:t>
          </a:r>
          <a:endParaRPr lang="en-US" dirty="0"/>
        </a:p>
      </dgm:t>
    </dgm:pt>
    <dgm:pt modelId="{9069F046-32A4-487C-9194-379998E63EC5}" type="parTrans" cxnId="{BCA35BDD-5E00-4750-B7C2-1147F6143C6C}">
      <dgm:prSet/>
      <dgm:spPr/>
      <dgm:t>
        <a:bodyPr/>
        <a:lstStyle/>
        <a:p>
          <a:endParaRPr lang="en-US"/>
        </a:p>
      </dgm:t>
    </dgm:pt>
    <dgm:pt modelId="{EAE10AF3-6244-463B-9040-25DF09181AE3}" type="sibTrans" cxnId="{BCA35BDD-5E00-4750-B7C2-1147F6143C6C}">
      <dgm:prSet/>
      <dgm:spPr/>
      <dgm:t>
        <a:bodyPr/>
        <a:lstStyle/>
        <a:p>
          <a:endParaRPr lang="en-US"/>
        </a:p>
      </dgm:t>
    </dgm:pt>
    <dgm:pt modelId="{4116F1B2-0263-437E-9707-DB54FC75BDC3}">
      <dgm:prSet phldrT="[Text]"/>
      <dgm:spPr/>
      <dgm:t>
        <a:bodyPr/>
        <a:lstStyle/>
        <a:p>
          <a:r>
            <a:rPr lang="en-US" dirty="0" smtClean="0"/>
            <a:t>Combating Fraud and corruption</a:t>
          </a:r>
          <a:endParaRPr lang="en-US" dirty="0"/>
        </a:p>
      </dgm:t>
    </dgm:pt>
    <dgm:pt modelId="{2F72B63F-96AC-4485-BF9B-A3DBB5F8CCB9}" type="parTrans" cxnId="{D6ED0B43-8755-483C-8277-8A29B92298BD}">
      <dgm:prSet/>
      <dgm:spPr/>
      <dgm:t>
        <a:bodyPr/>
        <a:lstStyle/>
        <a:p>
          <a:endParaRPr lang="en-US"/>
        </a:p>
      </dgm:t>
    </dgm:pt>
    <dgm:pt modelId="{84D43CF1-7BBA-40A1-8ED8-B8A0A6DE13FA}" type="sibTrans" cxnId="{D6ED0B43-8755-483C-8277-8A29B92298BD}">
      <dgm:prSet/>
      <dgm:spPr/>
      <dgm:t>
        <a:bodyPr/>
        <a:lstStyle/>
        <a:p>
          <a:endParaRPr lang="en-US"/>
        </a:p>
      </dgm:t>
    </dgm:pt>
    <dgm:pt modelId="{702D04AC-B2E4-42A6-8690-9CE3A4717258}">
      <dgm:prSet phldrT="[Text]"/>
      <dgm:spPr/>
      <dgm:t>
        <a:bodyPr/>
        <a:lstStyle/>
        <a:p>
          <a:r>
            <a:rPr lang="en-US" dirty="0" smtClean="0"/>
            <a:t>Infrastructure Development for Economic Growth</a:t>
          </a:r>
        </a:p>
        <a:p>
          <a:endParaRPr lang="en-US" dirty="0"/>
        </a:p>
      </dgm:t>
    </dgm:pt>
    <dgm:pt modelId="{4E8F0025-7A2E-4952-8174-D5C842EEDF91}" type="parTrans" cxnId="{5BACD210-CF9A-4EA5-83B5-8313F0D4C752}">
      <dgm:prSet/>
      <dgm:spPr/>
      <dgm:t>
        <a:bodyPr/>
        <a:lstStyle/>
        <a:p>
          <a:endParaRPr lang="en-US"/>
        </a:p>
      </dgm:t>
    </dgm:pt>
    <dgm:pt modelId="{77287CA2-595E-4CA0-811C-72F3A73058EF}" type="sibTrans" cxnId="{5BACD210-CF9A-4EA5-83B5-8313F0D4C752}">
      <dgm:prSet/>
      <dgm:spPr/>
      <dgm:t>
        <a:bodyPr/>
        <a:lstStyle/>
        <a:p>
          <a:endParaRPr lang="en-US"/>
        </a:p>
      </dgm:t>
    </dgm:pt>
    <dgm:pt modelId="{418A3E01-7E3D-4969-9FC7-FF12AB61524A}">
      <dgm:prSet phldrT="[Text]"/>
      <dgm:spPr/>
      <dgm:t>
        <a:bodyPr/>
        <a:lstStyle/>
        <a:p>
          <a:r>
            <a:rPr lang="en-US" dirty="0" smtClean="0"/>
            <a:t>Overcoming Covid-19 and the general Health of South Africans</a:t>
          </a:r>
        </a:p>
      </dgm:t>
    </dgm:pt>
    <dgm:pt modelId="{FAEE6E23-7BB9-4131-85AD-5D3C6A1C4F4F}" type="parTrans" cxnId="{EFC69BCB-BD8F-4508-A1E2-5AFDFBF40022}">
      <dgm:prSet/>
      <dgm:spPr/>
      <dgm:t>
        <a:bodyPr/>
        <a:lstStyle/>
        <a:p>
          <a:endParaRPr lang="en-US"/>
        </a:p>
      </dgm:t>
    </dgm:pt>
    <dgm:pt modelId="{87F76FF5-F8AD-467C-B11C-45876335FC08}" type="sibTrans" cxnId="{EFC69BCB-BD8F-4508-A1E2-5AFDFBF40022}">
      <dgm:prSet/>
      <dgm:spPr/>
      <dgm:t>
        <a:bodyPr/>
        <a:lstStyle/>
        <a:p>
          <a:endParaRPr lang="en-US"/>
        </a:p>
      </dgm:t>
    </dgm:pt>
    <dgm:pt modelId="{5F96FF49-A7E5-497C-99E2-209F2574FD93}">
      <dgm:prSet phldrT="[Text]"/>
      <dgm:spPr/>
      <dgm:t>
        <a:bodyPr/>
        <a:lstStyle/>
        <a:p>
          <a:r>
            <a:rPr lang="en-US" dirty="0" smtClean="0"/>
            <a:t>Expand Public and Social Employment</a:t>
          </a:r>
        </a:p>
        <a:p>
          <a:endParaRPr lang="en-US" dirty="0"/>
        </a:p>
      </dgm:t>
    </dgm:pt>
    <dgm:pt modelId="{912B7277-82C2-4B26-BA45-C2C5DA98358E}" type="parTrans" cxnId="{05FA9786-6721-4D36-B446-7D78E5ADCAF1}">
      <dgm:prSet/>
      <dgm:spPr/>
      <dgm:t>
        <a:bodyPr/>
        <a:lstStyle/>
        <a:p>
          <a:endParaRPr lang="en-US"/>
        </a:p>
      </dgm:t>
    </dgm:pt>
    <dgm:pt modelId="{31930495-7A2F-4F41-8BEE-085BC789F5B7}" type="sibTrans" cxnId="{05FA9786-6721-4D36-B446-7D78E5ADCAF1}">
      <dgm:prSet/>
      <dgm:spPr/>
      <dgm:t>
        <a:bodyPr/>
        <a:lstStyle/>
        <a:p>
          <a:endParaRPr lang="en-US"/>
        </a:p>
      </dgm:t>
    </dgm:pt>
    <dgm:pt modelId="{10754AAB-48C6-4A52-BCC7-D4DC6005C964}" type="pres">
      <dgm:prSet presAssocID="{F664DA2F-3B05-4923-95CB-9F63D3FD22C6}" presName="diagram" presStyleCnt="0">
        <dgm:presLayoutVars>
          <dgm:dir/>
          <dgm:resizeHandles val="exact"/>
        </dgm:presLayoutVars>
      </dgm:prSet>
      <dgm:spPr/>
      <dgm:t>
        <a:bodyPr/>
        <a:lstStyle/>
        <a:p>
          <a:endParaRPr lang="en-US"/>
        </a:p>
      </dgm:t>
    </dgm:pt>
    <dgm:pt modelId="{B575828C-E7D9-4733-B339-A48BB23D0060}" type="pres">
      <dgm:prSet presAssocID="{C576D2C3-19C6-4105-9505-CE8AB3067034}" presName="node" presStyleLbl="node1" presStyleIdx="0" presStyleCnt="9">
        <dgm:presLayoutVars>
          <dgm:bulletEnabled val="1"/>
        </dgm:presLayoutVars>
      </dgm:prSet>
      <dgm:spPr/>
      <dgm:t>
        <a:bodyPr/>
        <a:lstStyle/>
        <a:p>
          <a:endParaRPr lang="en-US"/>
        </a:p>
      </dgm:t>
    </dgm:pt>
    <dgm:pt modelId="{AD521918-D4B5-44C6-B12D-4839177FBAD9}" type="pres">
      <dgm:prSet presAssocID="{E3E3BF65-C1BF-465F-A02A-A816D39AAE07}" presName="sibTrans" presStyleCnt="0"/>
      <dgm:spPr/>
    </dgm:pt>
    <dgm:pt modelId="{345EBFEA-15FA-46B8-AE80-20FC77AB59BF}" type="pres">
      <dgm:prSet presAssocID="{60AB3574-64DE-4AA5-889F-43D694371788}" presName="node" presStyleLbl="node1" presStyleIdx="1" presStyleCnt="9">
        <dgm:presLayoutVars>
          <dgm:bulletEnabled val="1"/>
        </dgm:presLayoutVars>
      </dgm:prSet>
      <dgm:spPr/>
      <dgm:t>
        <a:bodyPr/>
        <a:lstStyle/>
        <a:p>
          <a:endParaRPr lang="en-US"/>
        </a:p>
      </dgm:t>
    </dgm:pt>
    <dgm:pt modelId="{17B13E83-96E6-4FD4-B039-B7B260C7A71C}" type="pres">
      <dgm:prSet presAssocID="{F253F9E3-2F6F-4FFF-A5D6-15D792131D36}" presName="sibTrans" presStyleCnt="0"/>
      <dgm:spPr/>
    </dgm:pt>
    <dgm:pt modelId="{E0259D85-E937-43C0-98BC-EB4A01A8424E}" type="pres">
      <dgm:prSet presAssocID="{37969E62-7617-472D-852D-70E5ADF1FB08}" presName="node" presStyleLbl="node1" presStyleIdx="2" presStyleCnt="9">
        <dgm:presLayoutVars>
          <dgm:bulletEnabled val="1"/>
        </dgm:presLayoutVars>
      </dgm:prSet>
      <dgm:spPr/>
      <dgm:t>
        <a:bodyPr/>
        <a:lstStyle/>
        <a:p>
          <a:endParaRPr lang="en-US"/>
        </a:p>
      </dgm:t>
    </dgm:pt>
    <dgm:pt modelId="{1965CBC0-2AA9-4034-BDB6-1C0213926625}" type="pres">
      <dgm:prSet presAssocID="{3006F3DB-03B8-4440-A08E-FC3232B18F36}" presName="sibTrans" presStyleCnt="0"/>
      <dgm:spPr/>
    </dgm:pt>
    <dgm:pt modelId="{BA6207D3-A4D2-4D93-B108-DCF963386936}" type="pres">
      <dgm:prSet presAssocID="{868C0943-6CE8-4DDA-86C6-D4446AD74CB9}" presName="node" presStyleLbl="node1" presStyleIdx="3" presStyleCnt="9">
        <dgm:presLayoutVars>
          <dgm:bulletEnabled val="1"/>
        </dgm:presLayoutVars>
      </dgm:prSet>
      <dgm:spPr/>
      <dgm:t>
        <a:bodyPr/>
        <a:lstStyle/>
        <a:p>
          <a:endParaRPr lang="en-US"/>
        </a:p>
      </dgm:t>
    </dgm:pt>
    <dgm:pt modelId="{CCC3610F-7ACC-47C7-BFC4-8DC25DDA2449}" type="pres">
      <dgm:prSet presAssocID="{3EAD264C-FEA5-40FF-BA1F-634FB9C44D89}" presName="sibTrans" presStyleCnt="0"/>
      <dgm:spPr/>
    </dgm:pt>
    <dgm:pt modelId="{33374C97-77C8-4F8F-B0E6-8762B3E50E3A}" type="pres">
      <dgm:prSet presAssocID="{2B4BE1DA-A224-4AAD-8C64-6AD03F8EE3CB}" presName="node" presStyleLbl="node1" presStyleIdx="4" presStyleCnt="9">
        <dgm:presLayoutVars>
          <dgm:bulletEnabled val="1"/>
        </dgm:presLayoutVars>
      </dgm:prSet>
      <dgm:spPr/>
      <dgm:t>
        <a:bodyPr/>
        <a:lstStyle/>
        <a:p>
          <a:endParaRPr lang="en-US"/>
        </a:p>
      </dgm:t>
    </dgm:pt>
    <dgm:pt modelId="{20C701F0-15C2-4138-B4AA-9579EA93B1DB}" type="pres">
      <dgm:prSet presAssocID="{EAE10AF3-6244-463B-9040-25DF09181AE3}" presName="sibTrans" presStyleCnt="0"/>
      <dgm:spPr/>
    </dgm:pt>
    <dgm:pt modelId="{0FCE1706-ED5D-4D0D-A0DB-2ED43CA4EB59}" type="pres">
      <dgm:prSet presAssocID="{4116F1B2-0263-437E-9707-DB54FC75BDC3}" presName="node" presStyleLbl="node1" presStyleIdx="5" presStyleCnt="9">
        <dgm:presLayoutVars>
          <dgm:bulletEnabled val="1"/>
        </dgm:presLayoutVars>
      </dgm:prSet>
      <dgm:spPr/>
      <dgm:t>
        <a:bodyPr/>
        <a:lstStyle/>
        <a:p>
          <a:endParaRPr lang="en-US"/>
        </a:p>
      </dgm:t>
    </dgm:pt>
    <dgm:pt modelId="{47794690-C1B6-4BD3-8B9B-C1A7D38CC3CF}" type="pres">
      <dgm:prSet presAssocID="{84D43CF1-7BBA-40A1-8ED8-B8A0A6DE13FA}" presName="sibTrans" presStyleCnt="0"/>
      <dgm:spPr/>
    </dgm:pt>
    <dgm:pt modelId="{22C31F66-E2AB-4FAD-8E9E-C8A28E8011FF}" type="pres">
      <dgm:prSet presAssocID="{418A3E01-7E3D-4969-9FC7-FF12AB61524A}" presName="node" presStyleLbl="node1" presStyleIdx="6" presStyleCnt="9">
        <dgm:presLayoutVars>
          <dgm:bulletEnabled val="1"/>
        </dgm:presLayoutVars>
      </dgm:prSet>
      <dgm:spPr/>
      <dgm:t>
        <a:bodyPr/>
        <a:lstStyle/>
        <a:p>
          <a:endParaRPr lang="en-US"/>
        </a:p>
      </dgm:t>
    </dgm:pt>
    <dgm:pt modelId="{B4617AB4-CB32-43E2-B17B-5A0CF4ED7CD9}" type="pres">
      <dgm:prSet presAssocID="{87F76FF5-F8AD-467C-B11C-45876335FC08}" presName="sibTrans" presStyleCnt="0"/>
      <dgm:spPr/>
    </dgm:pt>
    <dgm:pt modelId="{61B48DFF-E837-4FC2-BA45-B62CCC59D5B0}" type="pres">
      <dgm:prSet presAssocID="{702D04AC-B2E4-42A6-8690-9CE3A4717258}" presName="node" presStyleLbl="node1" presStyleIdx="7" presStyleCnt="9">
        <dgm:presLayoutVars>
          <dgm:bulletEnabled val="1"/>
        </dgm:presLayoutVars>
      </dgm:prSet>
      <dgm:spPr/>
      <dgm:t>
        <a:bodyPr/>
        <a:lstStyle/>
        <a:p>
          <a:endParaRPr lang="en-US"/>
        </a:p>
      </dgm:t>
    </dgm:pt>
    <dgm:pt modelId="{4194278E-CAB1-4181-A0B3-0CA9EDB72154}" type="pres">
      <dgm:prSet presAssocID="{77287CA2-595E-4CA0-811C-72F3A73058EF}" presName="sibTrans" presStyleCnt="0"/>
      <dgm:spPr/>
    </dgm:pt>
    <dgm:pt modelId="{912FB807-2EB7-4246-9114-488939B758FE}" type="pres">
      <dgm:prSet presAssocID="{5F96FF49-A7E5-497C-99E2-209F2574FD93}" presName="node" presStyleLbl="node1" presStyleIdx="8" presStyleCnt="9">
        <dgm:presLayoutVars>
          <dgm:bulletEnabled val="1"/>
        </dgm:presLayoutVars>
      </dgm:prSet>
      <dgm:spPr/>
      <dgm:t>
        <a:bodyPr/>
        <a:lstStyle/>
        <a:p>
          <a:endParaRPr lang="en-US"/>
        </a:p>
      </dgm:t>
    </dgm:pt>
  </dgm:ptLst>
  <dgm:cxnLst>
    <dgm:cxn modelId="{C9C85154-221C-48AE-A094-E82EF7838D31}" type="presOf" srcId="{60AB3574-64DE-4AA5-889F-43D694371788}" destId="{345EBFEA-15FA-46B8-AE80-20FC77AB59BF}" srcOrd="0" destOrd="0" presId="urn:microsoft.com/office/officeart/2005/8/layout/default#1"/>
    <dgm:cxn modelId="{89D44B34-AADF-447C-9A37-637C8294AAB9}" type="presOf" srcId="{4116F1B2-0263-437E-9707-DB54FC75BDC3}" destId="{0FCE1706-ED5D-4D0D-A0DB-2ED43CA4EB59}" srcOrd="0" destOrd="0" presId="urn:microsoft.com/office/officeart/2005/8/layout/default#1"/>
    <dgm:cxn modelId="{C98C5233-411F-467D-B313-85E6D3EAB7BA}" type="presOf" srcId="{5F96FF49-A7E5-497C-99E2-209F2574FD93}" destId="{912FB807-2EB7-4246-9114-488939B758FE}" srcOrd="0" destOrd="0" presId="urn:microsoft.com/office/officeart/2005/8/layout/default#1"/>
    <dgm:cxn modelId="{790F00B4-D128-4E5F-B2EC-596A3C2DF7EF}" type="presOf" srcId="{868C0943-6CE8-4DDA-86C6-D4446AD74CB9}" destId="{BA6207D3-A4D2-4D93-B108-DCF963386936}" srcOrd="0" destOrd="0" presId="urn:microsoft.com/office/officeart/2005/8/layout/default#1"/>
    <dgm:cxn modelId="{2D23F1BD-AE60-4FAA-BB1F-BC2C81E52138}" srcId="{F664DA2F-3B05-4923-95CB-9F63D3FD22C6}" destId="{868C0943-6CE8-4DDA-86C6-D4446AD74CB9}" srcOrd="3" destOrd="0" parTransId="{3BA107B5-52B6-4D87-80BB-B0EFE365396C}" sibTransId="{3EAD264C-FEA5-40FF-BA1F-634FB9C44D89}"/>
    <dgm:cxn modelId="{8802B601-8520-41E8-B779-AB6EC65E4435}" type="presOf" srcId="{37969E62-7617-472D-852D-70E5ADF1FB08}" destId="{E0259D85-E937-43C0-98BC-EB4A01A8424E}" srcOrd="0" destOrd="0" presId="urn:microsoft.com/office/officeart/2005/8/layout/default#1"/>
    <dgm:cxn modelId="{09F369E5-7BC8-4E3C-AD39-EEB7F60ECD4C}" srcId="{F664DA2F-3B05-4923-95CB-9F63D3FD22C6}" destId="{60AB3574-64DE-4AA5-889F-43D694371788}" srcOrd="1" destOrd="0" parTransId="{7BCD15AA-1EDA-4B40-B429-1D64593EC2AB}" sibTransId="{F253F9E3-2F6F-4FFF-A5D6-15D792131D36}"/>
    <dgm:cxn modelId="{6AE14DE0-BED5-4F94-89C3-1DCC113A12BA}" type="presOf" srcId="{F664DA2F-3B05-4923-95CB-9F63D3FD22C6}" destId="{10754AAB-48C6-4A52-BCC7-D4DC6005C964}" srcOrd="0" destOrd="0" presId="urn:microsoft.com/office/officeart/2005/8/layout/default#1"/>
    <dgm:cxn modelId="{BCA35BDD-5E00-4750-B7C2-1147F6143C6C}" srcId="{F664DA2F-3B05-4923-95CB-9F63D3FD22C6}" destId="{2B4BE1DA-A224-4AAD-8C64-6AD03F8EE3CB}" srcOrd="4" destOrd="0" parTransId="{9069F046-32A4-487C-9194-379998E63EC5}" sibTransId="{EAE10AF3-6244-463B-9040-25DF09181AE3}"/>
    <dgm:cxn modelId="{95E7CD00-6B0E-4003-B895-1BF712C00277}" type="presOf" srcId="{702D04AC-B2E4-42A6-8690-9CE3A4717258}" destId="{61B48DFF-E837-4FC2-BA45-B62CCC59D5B0}" srcOrd="0" destOrd="0" presId="urn:microsoft.com/office/officeart/2005/8/layout/default#1"/>
    <dgm:cxn modelId="{5BACD210-CF9A-4EA5-83B5-8313F0D4C752}" srcId="{F664DA2F-3B05-4923-95CB-9F63D3FD22C6}" destId="{702D04AC-B2E4-42A6-8690-9CE3A4717258}" srcOrd="7" destOrd="0" parTransId="{4E8F0025-7A2E-4952-8174-D5C842EEDF91}" sibTransId="{77287CA2-595E-4CA0-811C-72F3A73058EF}"/>
    <dgm:cxn modelId="{089889B4-17BD-4D68-9FBA-79D8585150B3}" srcId="{F664DA2F-3B05-4923-95CB-9F63D3FD22C6}" destId="{C576D2C3-19C6-4105-9505-CE8AB3067034}" srcOrd="0" destOrd="0" parTransId="{2D624C56-B559-4B01-B788-DE86AA86C730}" sibTransId="{E3E3BF65-C1BF-465F-A02A-A816D39AAE07}"/>
    <dgm:cxn modelId="{F89D95C3-3036-4D64-9171-CF075FC854B8}" type="presOf" srcId="{C576D2C3-19C6-4105-9505-CE8AB3067034}" destId="{B575828C-E7D9-4733-B339-A48BB23D0060}" srcOrd="0" destOrd="0" presId="urn:microsoft.com/office/officeart/2005/8/layout/default#1"/>
    <dgm:cxn modelId="{05FA9786-6721-4D36-B446-7D78E5ADCAF1}" srcId="{F664DA2F-3B05-4923-95CB-9F63D3FD22C6}" destId="{5F96FF49-A7E5-497C-99E2-209F2574FD93}" srcOrd="8" destOrd="0" parTransId="{912B7277-82C2-4B26-BA45-C2C5DA98358E}" sibTransId="{31930495-7A2F-4F41-8BEE-085BC789F5B7}"/>
    <dgm:cxn modelId="{1B46407A-3C17-4CBD-AC18-7E8AA40A12C3}" type="presOf" srcId="{418A3E01-7E3D-4969-9FC7-FF12AB61524A}" destId="{22C31F66-E2AB-4FAD-8E9E-C8A28E8011FF}" srcOrd="0" destOrd="0" presId="urn:microsoft.com/office/officeart/2005/8/layout/default#1"/>
    <dgm:cxn modelId="{D6ED0B43-8755-483C-8277-8A29B92298BD}" srcId="{F664DA2F-3B05-4923-95CB-9F63D3FD22C6}" destId="{4116F1B2-0263-437E-9707-DB54FC75BDC3}" srcOrd="5" destOrd="0" parTransId="{2F72B63F-96AC-4485-BF9B-A3DBB5F8CCB9}" sibTransId="{84D43CF1-7BBA-40A1-8ED8-B8A0A6DE13FA}"/>
    <dgm:cxn modelId="{EFC69BCB-BD8F-4508-A1E2-5AFDFBF40022}" srcId="{F664DA2F-3B05-4923-95CB-9F63D3FD22C6}" destId="{418A3E01-7E3D-4969-9FC7-FF12AB61524A}" srcOrd="6" destOrd="0" parTransId="{FAEE6E23-7BB9-4131-85AD-5D3C6A1C4F4F}" sibTransId="{87F76FF5-F8AD-467C-B11C-45876335FC08}"/>
    <dgm:cxn modelId="{EEA0676F-6FF4-4923-985D-2C9E002E76EE}" type="presOf" srcId="{2B4BE1DA-A224-4AAD-8C64-6AD03F8EE3CB}" destId="{33374C97-77C8-4F8F-B0E6-8762B3E50E3A}" srcOrd="0" destOrd="0" presId="urn:microsoft.com/office/officeart/2005/8/layout/default#1"/>
    <dgm:cxn modelId="{F60CAF2A-E5F5-43EA-BD42-CC4B5CB2876A}" srcId="{F664DA2F-3B05-4923-95CB-9F63D3FD22C6}" destId="{37969E62-7617-472D-852D-70E5ADF1FB08}" srcOrd="2" destOrd="0" parTransId="{7A6686A1-F4E9-47E3-9C30-E9104B2E9E85}" sibTransId="{3006F3DB-03B8-4440-A08E-FC3232B18F36}"/>
    <dgm:cxn modelId="{86888875-BCC0-4450-8736-FD817C0DEE69}" type="presParOf" srcId="{10754AAB-48C6-4A52-BCC7-D4DC6005C964}" destId="{B575828C-E7D9-4733-B339-A48BB23D0060}" srcOrd="0" destOrd="0" presId="urn:microsoft.com/office/officeart/2005/8/layout/default#1"/>
    <dgm:cxn modelId="{DCA8161D-ACD8-4471-BD14-631A999EB535}" type="presParOf" srcId="{10754AAB-48C6-4A52-BCC7-D4DC6005C964}" destId="{AD521918-D4B5-44C6-B12D-4839177FBAD9}" srcOrd="1" destOrd="0" presId="urn:microsoft.com/office/officeart/2005/8/layout/default#1"/>
    <dgm:cxn modelId="{DCC24A36-74BB-4D1C-B59E-00895CB53CD8}" type="presParOf" srcId="{10754AAB-48C6-4A52-BCC7-D4DC6005C964}" destId="{345EBFEA-15FA-46B8-AE80-20FC77AB59BF}" srcOrd="2" destOrd="0" presId="urn:microsoft.com/office/officeart/2005/8/layout/default#1"/>
    <dgm:cxn modelId="{F1A411D8-B147-4FB7-B82B-340E81F14EA2}" type="presParOf" srcId="{10754AAB-48C6-4A52-BCC7-D4DC6005C964}" destId="{17B13E83-96E6-4FD4-B039-B7B260C7A71C}" srcOrd="3" destOrd="0" presId="urn:microsoft.com/office/officeart/2005/8/layout/default#1"/>
    <dgm:cxn modelId="{AB4A691C-1D69-4F4B-9A12-C7F87CCA2F12}" type="presParOf" srcId="{10754AAB-48C6-4A52-BCC7-D4DC6005C964}" destId="{E0259D85-E937-43C0-98BC-EB4A01A8424E}" srcOrd="4" destOrd="0" presId="urn:microsoft.com/office/officeart/2005/8/layout/default#1"/>
    <dgm:cxn modelId="{D09FF317-D384-418D-86B7-320C9B6E5A13}" type="presParOf" srcId="{10754AAB-48C6-4A52-BCC7-D4DC6005C964}" destId="{1965CBC0-2AA9-4034-BDB6-1C0213926625}" srcOrd="5" destOrd="0" presId="urn:microsoft.com/office/officeart/2005/8/layout/default#1"/>
    <dgm:cxn modelId="{FE899C72-536A-40A6-9950-4EBD6FFD438C}" type="presParOf" srcId="{10754AAB-48C6-4A52-BCC7-D4DC6005C964}" destId="{BA6207D3-A4D2-4D93-B108-DCF963386936}" srcOrd="6" destOrd="0" presId="urn:microsoft.com/office/officeart/2005/8/layout/default#1"/>
    <dgm:cxn modelId="{223D9CB8-A020-43C9-9C8F-E363BFBFB908}" type="presParOf" srcId="{10754AAB-48C6-4A52-BCC7-D4DC6005C964}" destId="{CCC3610F-7ACC-47C7-BFC4-8DC25DDA2449}" srcOrd="7" destOrd="0" presId="urn:microsoft.com/office/officeart/2005/8/layout/default#1"/>
    <dgm:cxn modelId="{E09D5B11-B5C9-4AC7-9D9D-1DA3668E2F5A}" type="presParOf" srcId="{10754AAB-48C6-4A52-BCC7-D4DC6005C964}" destId="{33374C97-77C8-4F8F-B0E6-8762B3E50E3A}" srcOrd="8" destOrd="0" presId="urn:microsoft.com/office/officeart/2005/8/layout/default#1"/>
    <dgm:cxn modelId="{26C107CA-96B1-4BA0-A888-9B90817E8AF9}" type="presParOf" srcId="{10754AAB-48C6-4A52-BCC7-D4DC6005C964}" destId="{20C701F0-15C2-4138-B4AA-9579EA93B1DB}" srcOrd="9" destOrd="0" presId="urn:microsoft.com/office/officeart/2005/8/layout/default#1"/>
    <dgm:cxn modelId="{30E75E41-90B5-4202-B2FC-7E3A4061EF4C}" type="presParOf" srcId="{10754AAB-48C6-4A52-BCC7-D4DC6005C964}" destId="{0FCE1706-ED5D-4D0D-A0DB-2ED43CA4EB59}" srcOrd="10" destOrd="0" presId="urn:microsoft.com/office/officeart/2005/8/layout/default#1"/>
    <dgm:cxn modelId="{4F821A37-4F59-40A7-A098-9BB7F5B8C259}" type="presParOf" srcId="{10754AAB-48C6-4A52-BCC7-D4DC6005C964}" destId="{47794690-C1B6-4BD3-8B9B-C1A7D38CC3CF}" srcOrd="11" destOrd="0" presId="urn:microsoft.com/office/officeart/2005/8/layout/default#1"/>
    <dgm:cxn modelId="{95F3F8A2-3CFE-4387-B2F2-D9A1CD425742}" type="presParOf" srcId="{10754AAB-48C6-4A52-BCC7-D4DC6005C964}" destId="{22C31F66-E2AB-4FAD-8E9E-C8A28E8011FF}" srcOrd="12" destOrd="0" presId="urn:microsoft.com/office/officeart/2005/8/layout/default#1"/>
    <dgm:cxn modelId="{3E5BA48D-B087-40C7-A774-0A0AC6F53686}" type="presParOf" srcId="{10754AAB-48C6-4A52-BCC7-D4DC6005C964}" destId="{B4617AB4-CB32-43E2-B17B-5A0CF4ED7CD9}" srcOrd="13" destOrd="0" presId="urn:microsoft.com/office/officeart/2005/8/layout/default#1"/>
    <dgm:cxn modelId="{ABC218A5-1A96-4534-9BCA-B6FC72F4B186}" type="presParOf" srcId="{10754AAB-48C6-4A52-BCC7-D4DC6005C964}" destId="{61B48DFF-E837-4FC2-BA45-B62CCC59D5B0}" srcOrd="14" destOrd="0" presId="urn:microsoft.com/office/officeart/2005/8/layout/default#1"/>
    <dgm:cxn modelId="{311245F8-3929-419B-9374-1C380ED09161}" type="presParOf" srcId="{10754AAB-48C6-4A52-BCC7-D4DC6005C964}" destId="{4194278E-CAB1-4181-A0B3-0CA9EDB72154}" srcOrd="15" destOrd="0" presId="urn:microsoft.com/office/officeart/2005/8/layout/default#1"/>
    <dgm:cxn modelId="{FE972F4F-CEC4-4428-9337-83FE5A3EE481}" type="presParOf" srcId="{10754AAB-48C6-4A52-BCC7-D4DC6005C964}" destId="{912FB807-2EB7-4246-9114-488939B758FE}"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68E8B-D018-184A-8CD0-66B929C5ABE4}"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1EF2A8AD-996C-AB47-9BF0-0C92C4A683E6}">
      <dgm:prSet phldrT="[Text]" custT="1"/>
      <dgm:spPr>
        <a:xfrm>
          <a:off x="330890" y="235289"/>
          <a:ext cx="3494490" cy="470578"/>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smtClean="0">
              <a:solidFill>
                <a:sysClr val="window" lastClr="FFFFFF"/>
              </a:solidFill>
              <a:latin typeface="Calibri" panose="020F0502020204030204"/>
              <a:ea typeface="+mn-ea"/>
              <a:cs typeface="+mn-cs"/>
            </a:rPr>
            <a:t>Administration</a:t>
          </a:r>
          <a:endParaRPr lang="en-US" sz="1400" b="1" dirty="0">
            <a:solidFill>
              <a:sysClr val="window" lastClr="FFFFFF"/>
            </a:solidFill>
            <a:latin typeface="Calibri" panose="020F0502020204030204"/>
            <a:ea typeface="+mn-ea"/>
            <a:cs typeface="+mn-cs"/>
          </a:endParaRPr>
        </a:p>
      </dgm:t>
    </dgm:pt>
    <dgm:pt modelId="{E2C8CF7E-2B92-5943-8D7A-C58F2A663092}" type="parTrans" cxnId="{981E2DE1-A907-564E-8C16-6812EFB18759}">
      <dgm:prSet/>
      <dgm:spPr/>
      <dgm:t>
        <a:bodyPr/>
        <a:lstStyle/>
        <a:p>
          <a:endParaRPr lang="en-US"/>
        </a:p>
      </dgm:t>
    </dgm:pt>
    <dgm:pt modelId="{7DD7916B-3E1A-8F42-A050-AC6111B3ACA6}" type="sibTrans" cxnId="{981E2DE1-A907-564E-8C16-6812EFB18759}">
      <dgm:prSet/>
      <dgm:spPr>
        <a:xfrm>
          <a:off x="-2658421" y="-410097"/>
          <a:ext cx="3173089" cy="3173089"/>
        </a:xfrm>
        <a:prstGeom prst="blockArc">
          <a:avLst>
            <a:gd name="adj1" fmla="val 18900000"/>
            <a:gd name="adj2" fmla="val 2700000"/>
            <a:gd name="adj3" fmla="val 681"/>
          </a:avLst>
        </a:prstGeom>
        <a:blipFill rotWithShape="0">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gm:spPr>
      <dgm:t>
        <a:bodyPr/>
        <a:lstStyle/>
        <a:p>
          <a:endParaRPr lang="en-US"/>
        </a:p>
      </dgm:t>
    </dgm:pt>
    <dgm:pt modelId="{6699C772-A871-0A47-A5A0-46CDE1F0F3B2}">
      <dgm:prSet phldrT="[Text]" custT="1"/>
      <dgm:spPr>
        <a:xfrm>
          <a:off x="501945" y="941157"/>
          <a:ext cx="3323434" cy="470578"/>
        </a:xfrm>
        <a:prstGeom prst="rect">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smtClean="0">
              <a:solidFill>
                <a:sysClr val="window" lastClr="FFFFFF"/>
              </a:solidFill>
              <a:latin typeface="Calibri" panose="020F0502020204030204"/>
              <a:ea typeface="+mn-ea"/>
              <a:cs typeface="+mn-cs"/>
            </a:rPr>
            <a:t>Inspection and Enforcement Services</a:t>
          </a:r>
          <a:endParaRPr lang="en-US" sz="1400" b="1" dirty="0">
            <a:solidFill>
              <a:sysClr val="window" lastClr="FFFFFF"/>
            </a:solidFill>
            <a:latin typeface="Calibri" panose="020F0502020204030204"/>
            <a:ea typeface="+mn-ea"/>
            <a:cs typeface="+mn-cs"/>
          </a:endParaRPr>
        </a:p>
      </dgm:t>
    </dgm:pt>
    <dgm:pt modelId="{6C614346-5CCD-8946-B59B-4E5FA0174A85}" type="parTrans" cxnId="{C814B68A-AF95-9546-9AF9-68511E303361}">
      <dgm:prSet/>
      <dgm:spPr/>
      <dgm:t>
        <a:bodyPr/>
        <a:lstStyle/>
        <a:p>
          <a:endParaRPr lang="en-US"/>
        </a:p>
      </dgm:t>
    </dgm:pt>
    <dgm:pt modelId="{9B4D9A14-2533-D344-9B49-5F9FE8823EF9}" type="sibTrans" cxnId="{C814B68A-AF95-9546-9AF9-68511E303361}">
      <dgm:prSet/>
      <dgm:spPr/>
      <dgm:t>
        <a:bodyPr/>
        <a:lstStyle/>
        <a:p>
          <a:endParaRPr lang="en-US"/>
        </a:p>
      </dgm:t>
    </dgm:pt>
    <dgm:pt modelId="{7D546BB7-AACF-0C41-A4D6-46CF745E4611}">
      <dgm:prSet phldrT="[Text]" custT="1"/>
      <dgm:spPr>
        <a:xfrm>
          <a:off x="330890" y="1647025"/>
          <a:ext cx="3494490" cy="470578"/>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smtClean="0">
              <a:solidFill>
                <a:sysClr val="window" lastClr="FFFFFF"/>
              </a:solidFill>
              <a:latin typeface="Calibri" panose="020F0502020204030204"/>
              <a:ea typeface="+mn-ea"/>
              <a:cs typeface="+mn-cs"/>
            </a:rPr>
            <a:t>Public Employment Services</a:t>
          </a:r>
          <a:endParaRPr lang="en-US" sz="1400" b="1" dirty="0">
            <a:solidFill>
              <a:sysClr val="window" lastClr="FFFFFF"/>
            </a:solidFill>
            <a:latin typeface="Calibri" panose="020F0502020204030204"/>
            <a:ea typeface="+mn-ea"/>
            <a:cs typeface="+mn-cs"/>
          </a:endParaRPr>
        </a:p>
      </dgm:t>
    </dgm:pt>
    <dgm:pt modelId="{833F6A46-96B8-DC4F-B8A2-C09FF735D536}" type="parTrans" cxnId="{3B2DB63E-A430-2745-B4CA-FAAC14481F32}">
      <dgm:prSet/>
      <dgm:spPr/>
      <dgm:t>
        <a:bodyPr/>
        <a:lstStyle/>
        <a:p>
          <a:endParaRPr lang="en-US"/>
        </a:p>
      </dgm:t>
    </dgm:pt>
    <dgm:pt modelId="{FB67C155-8329-1B46-9FC6-C0D7DC278BDD}" type="sibTrans" cxnId="{3B2DB63E-A430-2745-B4CA-FAAC14481F32}">
      <dgm:prSet/>
      <dgm:spPr/>
      <dgm:t>
        <a:bodyPr/>
        <a:lstStyle/>
        <a:p>
          <a:endParaRPr lang="en-US"/>
        </a:p>
      </dgm:t>
    </dgm:pt>
    <dgm:pt modelId="{72F4D727-98AB-AB43-8AA1-D5D765B04057}" type="pres">
      <dgm:prSet presAssocID="{46168E8B-D018-184A-8CD0-66B929C5ABE4}" presName="Name0" presStyleCnt="0">
        <dgm:presLayoutVars>
          <dgm:chMax val="7"/>
          <dgm:chPref val="7"/>
          <dgm:dir/>
        </dgm:presLayoutVars>
      </dgm:prSet>
      <dgm:spPr/>
      <dgm:t>
        <a:bodyPr/>
        <a:lstStyle/>
        <a:p>
          <a:endParaRPr lang="en-US"/>
        </a:p>
      </dgm:t>
    </dgm:pt>
    <dgm:pt modelId="{4A894EE8-EE61-5147-ABDD-382D03F2506B}" type="pres">
      <dgm:prSet presAssocID="{46168E8B-D018-184A-8CD0-66B929C5ABE4}" presName="Name1" presStyleCnt="0"/>
      <dgm:spPr/>
    </dgm:pt>
    <dgm:pt modelId="{83C56B75-A0AD-8A47-908C-782DF8B7CE9B}" type="pres">
      <dgm:prSet presAssocID="{46168E8B-D018-184A-8CD0-66B929C5ABE4}" presName="cycle" presStyleCnt="0"/>
      <dgm:spPr/>
    </dgm:pt>
    <dgm:pt modelId="{ECD96BAE-D7D4-AE41-B2B4-F42F503C952F}" type="pres">
      <dgm:prSet presAssocID="{46168E8B-D018-184A-8CD0-66B929C5ABE4}" presName="srcNode" presStyleLbl="node1" presStyleIdx="0" presStyleCnt="3"/>
      <dgm:spPr/>
    </dgm:pt>
    <dgm:pt modelId="{D39BF5E6-B287-744D-AF3B-0D93D8038754}" type="pres">
      <dgm:prSet presAssocID="{46168E8B-D018-184A-8CD0-66B929C5ABE4}" presName="conn" presStyleLbl="parChTrans1D2" presStyleIdx="0" presStyleCnt="1"/>
      <dgm:spPr/>
      <dgm:t>
        <a:bodyPr/>
        <a:lstStyle/>
        <a:p>
          <a:endParaRPr lang="en-US"/>
        </a:p>
      </dgm:t>
    </dgm:pt>
    <dgm:pt modelId="{44E4FAF5-CFB8-9340-9CF4-BF9BB8212941}" type="pres">
      <dgm:prSet presAssocID="{46168E8B-D018-184A-8CD0-66B929C5ABE4}" presName="extraNode" presStyleLbl="node1" presStyleIdx="0" presStyleCnt="3"/>
      <dgm:spPr/>
    </dgm:pt>
    <dgm:pt modelId="{FAAFB98B-E62A-544E-B7AD-20A6945714E0}" type="pres">
      <dgm:prSet presAssocID="{46168E8B-D018-184A-8CD0-66B929C5ABE4}" presName="dstNode" presStyleLbl="node1" presStyleIdx="0" presStyleCnt="3"/>
      <dgm:spPr/>
    </dgm:pt>
    <dgm:pt modelId="{2B5F789E-537B-4243-87F5-B1F5CFCA1110}" type="pres">
      <dgm:prSet presAssocID="{1EF2A8AD-996C-AB47-9BF0-0C92C4A683E6}" presName="text_1" presStyleLbl="node1" presStyleIdx="0" presStyleCnt="3" custLinFactNeighborX="18543" custLinFactNeighborY="5137">
        <dgm:presLayoutVars>
          <dgm:bulletEnabled val="1"/>
        </dgm:presLayoutVars>
      </dgm:prSet>
      <dgm:spPr/>
      <dgm:t>
        <a:bodyPr/>
        <a:lstStyle/>
        <a:p>
          <a:endParaRPr lang="en-US"/>
        </a:p>
      </dgm:t>
    </dgm:pt>
    <dgm:pt modelId="{96E90CD5-735E-AE4D-9EE6-5B9BF76AFBDA}" type="pres">
      <dgm:prSet presAssocID="{1EF2A8AD-996C-AB47-9BF0-0C92C4A683E6}" presName="accent_1" presStyleCnt="0"/>
      <dgm:spPr/>
    </dgm:pt>
    <dgm:pt modelId="{FCBF1850-BC04-5D4B-930A-9A15BD8CACB8}" type="pres">
      <dgm:prSet presAssocID="{1EF2A8AD-996C-AB47-9BF0-0C92C4A683E6}" presName="accentRepeatNode" presStyleLbl="solidFgAcc1" presStyleIdx="0" presStyleCnt="3" custScaleX="45636" custScaleY="55016" custLinFactNeighborX="-4491" custLinFactNeighborY="-1130"/>
      <dgm:spPr>
        <a:xfrm>
          <a:off x="36778" y="176467"/>
          <a:ext cx="588223" cy="588223"/>
        </a:xfrm>
        <a:prstGeom prst="ellipse">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B412D877-A56A-BE41-A703-87EA794C7D6E}" type="pres">
      <dgm:prSet presAssocID="{6699C772-A871-0A47-A5A0-46CDE1F0F3B2}" presName="text_2" presStyleLbl="node1" presStyleIdx="1" presStyleCnt="3" custScaleY="83113" custLinFactNeighborX="907" custLinFactNeighborY="-42073">
        <dgm:presLayoutVars>
          <dgm:bulletEnabled val="1"/>
        </dgm:presLayoutVars>
      </dgm:prSet>
      <dgm:spPr/>
      <dgm:t>
        <a:bodyPr/>
        <a:lstStyle/>
        <a:p>
          <a:endParaRPr lang="en-US"/>
        </a:p>
      </dgm:t>
    </dgm:pt>
    <dgm:pt modelId="{C2920942-9546-A441-BD60-DB67C16FF46C}" type="pres">
      <dgm:prSet presAssocID="{6699C772-A871-0A47-A5A0-46CDE1F0F3B2}" presName="accent_2" presStyleCnt="0"/>
      <dgm:spPr/>
    </dgm:pt>
    <dgm:pt modelId="{54A4286B-3256-F644-B756-1178B062F18A}" type="pres">
      <dgm:prSet presAssocID="{6699C772-A871-0A47-A5A0-46CDE1F0F3B2}" presName="accentRepeatNode" presStyleLbl="solidFgAcc1" presStyleIdx="1" presStyleCnt="3" custScaleX="40481" custScaleY="61932" custLinFactNeighborX="-10607" custLinFactNeighborY="-27956"/>
      <dgm:spPr>
        <a:xfrm>
          <a:off x="207833" y="882335"/>
          <a:ext cx="588223" cy="588223"/>
        </a:xfrm>
        <a:prstGeom prst="ellipse">
          <a:avLst/>
        </a:prstGeom>
        <a:solidFill>
          <a:sysClr val="window" lastClr="FFFFFF">
            <a:hueOff val="0"/>
            <a:satOff val="0"/>
            <a:lumOff val="0"/>
            <a:alphaOff val="0"/>
          </a:sysClr>
        </a:solidFill>
        <a:ln w="12700" cap="flat" cmpd="sng" algn="ctr">
          <a:solidFill>
            <a:srgbClr val="FFC000">
              <a:hueOff val="4900445"/>
              <a:satOff val="-20388"/>
              <a:lumOff val="4804"/>
              <a:alphaOff val="0"/>
            </a:srgbClr>
          </a:solidFill>
          <a:prstDash val="solid"/>
          <a:miter lim="800000"/>
        </a:ln>
        <a:effectLst/>
      </dgm:spPr>
    </dgm:pt>
    <dgm:pt modelId="{12C365D9-57BA-D64B-A386-D0892ED78EE5}" type="pres">
      <dgm:prSet presAssocID="{7D546BB7-AACF-0C41-A4D6-46CF745E4611}" presName="text_3" presStyleLbl="node1" presStyleIdx="2" presStyleCnt="3" custScaleX="95642" custScaleY="75090" custLinFactNeighborX="69165" custLinFactNeighborY="-95719">
        <dgm:presLayoutVars>
          <dgm:bulletEnabled val="1"/>
        </dgm:presLayoutVars>
      </dgm:prSet>
      <dgm:spPr/>
      <dgm:t>
        <a:bodyPr/>
        <a:lstStyle/>
        <a:p>
          <a:endParaRPr lang="en-US"/>
        </a:p>
      </dgm:t>
    </dgm:pt>
    <dgm:pt modelId="{08038721-2156-A449-A03C-0B09CAA599C9}" type="pres">
      <dgm:prSet presAssocID="{7D546BB7-AACF-0C41-A4D6-46CF745E4611}" presName="accent_3" presStyleCnt="0"/>
      <dgm:spPr/>
    </dgm:pt>
    <dgm:pt modelId="{28BDB282-455D-934A-994B-18DE1E0F6D45}" type="pres">
      <dgm:prSet presAssocID="{7D546BB7-AACF-0C41-A4D6-46CF745E4611}" presName="accentRepeatNode" presStyleLbl="solidFgAcc1" presStyleIdx="2" presStyleCnt="3" custScaleX="40481" custScaleY="60477" custLinFactNeighborX="17198" custLinFactNeighborY="-66599"/>
      <dgm:spPr>
        <a:xfrm>
          <a:off x="36778" y="1588203"/>
          <a:ext cx="588223" cy="588223"/>
        </a:xfrm>
        <a:prstGeom prst="ellipse">
          <a:avLst/>
        </a:prstGeom>
        <a:solidFill>
          <a:sysClr val="window" lastClr="FFFFFF">
            <a:hueOff val="0"/>
            <a:satOff val="0"/>
            <a:lumOff val="0"/>
            <a:alphaOff val="0"/>
          </a:sysClr>
        </a:solidFill>
        <a:ln w="12700" cap="flat" cmpd="sng" algn="ctr">
          <a:solidFill>
            <a:srgbClr val="FFC000">
              <a:hueOff val="9800891"/>
              <a:satOff val="-40777"/>
              <a:lumOff val="9608"/>
              <a:alphaOff val="0"/>
            </a:srgbClr>
          </a:solidFill>
          <a:prstDash val="solid"/>
          <a:miter lim="800000"/>
        </a:ln>
        <a:effectLst/>
      </dgm:spPr>
      <dgm:t>
        <a:bodyPr/>
        <a:lstStyle/>
        <a:p>
          <a:endParaRPr lang="en-US"/>
        </a:p>
      </dgm:t>
    </dgm:pt>
  </dgm:ptLst>
  <dgm:cxnLst>
    <dgm:cxn modelId="{3B2DB63E-A430-2745-B4CA-FAAC14481F32}" srcId="{46168E8B-D018-184A-8CD0-66B929C5ABE4}" destId="{7D546BB7-AACF-0C41-A4D6-46CF745E4611}" srcOrd="2" destOrd="0" parTransId="{833F6A46-96B8-DC4F-B8A2-C09FF735D536}" sibTransId="{FB67C155-8329-1B46-9FC6-C0D7DC278BDD}"/>
    <dgm:cxn modelId="{C814B68A-AF95-9546-9AF9-68511E303361}" srcId="{46168E8B-D018-184A-8CD0-66B929C5ABE4}" destId="{6699C772-A871-0A47-A5A0-46CDE1F0F3B2}" srcOrd="1" destOrd="0" parTransId="{6C614346-5CCD-8946-B59B-4E5FA0174A85}" sibTransId="{9B4D9A14-2533-D344-9B49-5F9FE8823EF9}"/>
    <dgm:cxn modelId="{E440C62E-6687-194E-974D-0F0696AC7EEB}" type="presOf" srcId="{1EF2A8AD-996C-AB47-9BF0-0C92C4A683E6}" destId="{2B5F789E-537B-4243-87F5-B1F5CFCA1110}" srcOrd="0" destOrd="0" presId="urn:microsoft.com/office/officeart/2008/layout/VerticalCurvedList"/>
    <dgm:cxn modelId="{330E23C7-0962-6D40-9017-994B169A4CF8}" type="presOf" srcId="{46168E8B-D018-184A-8CD0-66B929C5ABE4}" destId="{72F4D727-98AB-AB43-8AA1-D5D765B04057}" srcOrd="0" destOrd="0" presId="urn:microsoft.com/office/officeart/2008/layout/VerticalCurvedList"/>
    <dgm:cxn modelId="{600CA94A-9E25-D545-950B-32DB27FC9FB2}" type="presOf" srcId="{7DD7916B-3E1A-8F42-A050-AC6111B3ACA6}" destId="{D39BF5E6-B287-744D-AF3B-0D93D8038754}" srcOrd="0" destOrd="0" presId="urn:microsoft.com/office/officeart/2008/layout/VerticalCurvedList"/>
    <dgm:cxn modelId="{981E2DE1-A907-564E-8C16-6812EFB18759}" srcId="{46168E8B-D018-184A-8CD0-66B929C5ABE4}" destId="{1EF2A8AD-996C-AB47-9BF0-0C92C4A683E6}" srcOrd="0" destOrd="0" parTransId="{E2C8CF7E-2B92-5943-8D7A-C58F2A663092}" sibTransId="{7DD7916B-3E1A-8F42-A050-AC6111B3ACA6}"/>
    <dgm:cxn modelId="{AEBAA928-002B-E044-B2CB-15A0F7F7EB82}" type="presOf" srcId="{6699C772-A871-0A47-A5A0-46CDE1F0F3B2}" destId="{B412D877-A56A-BE41-A703-87EA794C7D6E}" srcOrd="0" destOrd="0" presId="urn:microsoft.com/office/officeart/2008/layout/VerticalCurvedList"/>
    <dgm:cxn modelId="{663663A3-9B6A-794D-94AE-60ABEB553566}" type="presOf" srcId="{7D546BB7-AACF-0C41-A4D6-46CF745E4611}" destId="{12C365D9-57BA-D64B-A386-D0892ED78EE5}" srcOrd="0" destOrd="0" presId="urn:microsoft.com/office/officeart/2008/layout/VerticalCurvedList"/>
    <dgm:cxn modelId="{42E0CBC6-6157-944D-8D4B-529FE881F7DE}" type="presParOf" srcId="{72F4D727-98AB-AB43-8AA1-D5D765B04057}" destId="{4A894EE8-EE61-5147-ABDD-382D03F2506B}" srcOrd="0" destOrd="0" presId="urn:microsoft.com/office/officeart/2008/layout/VerticalCurvedList"/>
    <dgm:cxn modelId="{E10328C9-2AA4-C643-BA41-13A6D5DA2F5E}" type="presParOf" srcId="{4A894EE8-EE61-5147-ABDD-382D03F2506B}" destId="{83C56B75-A0AD-8A47-908C-782DF8B7CE9B}" srcOrd="0" destOrd="0" presId="urn:microsoft.com/office/officeart/2008/layout/VerticalCurvedList"/>
    <dgm:cxn modelId="{5FFF4941-4A47-9744-BA01-54A2574C912D}" type="presParOf" srcId="{83C56B75-A0AD-8A47-908C-782DF8B7CE9B}" destId="{ECD96BAE-D7D4-AE41-B2B4-F42F503C952F}" srcOrd="0" destOrd="0" presId="urn:microsoft.com/office/officeart/2008/layout/VerticalCurvedList"/>
    <dgm:cxn modelId="{9C7576C1-74A8-CA44-99E6-D842A7465CA1}" type="presParOf" srcId="{83C56B75-A0AD-8A47-908C-782DF8B7CE9B}" destId="{D39BF5E6-B287-744D-AF3B-0D93D8038754}" srcOrd="1" destOrd="0" presId="urn:microsoft.com/office/officeart/2008/layout/VerticalCurvedList"/>
    <dgm:cxn modelId="{E92C0628-BC00-644D-855F-572B14B906E6}" type="presParOf" srcId="{83C56B75-A0AD-8A47-908C-782DF8B7CE9B}" destId="{44E4FAF5-CFB8-9340-9CF4-BF9BB8212941}" srcOrd="2" destOrd="0" presId="urn:microsoft.com/office/officeart/2008/layout/VerticalCurvedList"/>
    <dgm:cxn modelId="{E0130C89-54F5-9C40-AA46-532199956EA3}" type="presParOf" srcId="{83C56B75-A0AD-8A47-908C-782DF8B7CE9B}" destId="{FAAFB98B-E62A-544E-B7AD-20A6945714E0}" srcOrd="3" destOrd="0" presId="urn:microsoft.com/office/officeart/2008/layout/VerticalCurvedList"/>
    <dgm:cxn modelId="{EF75F3E4-F884-EC46-A15B-749FAF7FB787}" type="presParOf" srcId="{4A894EE8-EE61-5147-ABDD-382D03F2506B}" destId="{2B5F789E-537B-4243-87F5-B1F5CFCA1110}" srcOrd="1" destOrd="0" presId="urn:microsoft.com/office/officeart/2008/layout/VerticalCurvedList"/>
    <dgm:cxn modelId="{0B9BCA4A-9D11-4041-87D4-73B6714D89AD}" type="presParOf" srcId="{4A894EE8-EE61-5147-ABDD-382D03F2506B}" destId="{96E90CD5-735E-AE4D-9EE6-5B9BF76AFBDA}" srcOrd="2" destOrd="0" presId="urn:microsoft.com/office/officeart/2008/layout/VerticalCurvedList"/>
    <dgm:cxn modelId="{2D684F2D-BF03-C849-BDC1-D04F33FCC7E4}" type="presParOf" srcId="{96E90CD5-735E-AE4D-9EE6-5B9BF76AFBDA}" destId="{FCBF1850-BC04-5D4B-930A-9A15BD8CACB8}" srcOrd="0" destOrd="0" presId="urn:microsoft.com/office/officeart/2008/layout/VerticalCurvedList"/>
    <dgm:cxn modelId="{6ED3418B-B47D-F443-9EA0-A7ED94667779}" type="presParOf" srcId="{4A894EE8-EE61-5147-ABDD-382D03F2506B}" destId="{B412D877-A56A-BE41-A703-87EA794C7D6E}" srcOrd="3" destOrd="0" presId="urn:microsoft.com/office/officeart/2008/layout/VerticalCurvedList"/>
    <dgm:cxn modelId="{5AD62CEF-98DF-4A44-ADA1-F1807C522A23}" type="presParOf" srcId="{4A894EE8-EE61-5147-ABDD-382D03F2506B}" destId="{C2920942-9546-A441-BD60-DB67C16FF46C}" srcOrd="4" destOrd="0" presId="urn:microsoft.com/office/officeart/2008/layout/VerticalCurvedList"/>
    <dgm:cxn modelId="{63791764-83E5-9E42-9C15-ED61C380DA5D}" type="presParOf" srcId="{C2920942-9546-A441-BD60-DB67C16FF46C}" destId="{54A4286B-3256-F644-B756-1178B062F18A}" srcOrd="0" destOrd="0" presId="urn:microsoft.com/office/officeart/2008/layout/VerticalCurvedList"/>
    <dgm:cxn modelId="{8F0B3272-9F41-784D-8532-32BF76090802}" type="presParOf" srcId="{4A894EE8-EE61-5147-ABDD-382D03F2506B}" destId="{12C365D9-57BA-D64B-A386-D0892ED78EE5}" srcOrd="5" destOrd="0" presId="urn:microsoft.com/office/officeart/2008/layout/VerticalCurvedList"/>
    <dgm:cxn modelId="{EE2E8DEA-3416-B04A-8959-48EF7E99326A}" type="presParOf" srcId="{4A894EE8-EE61-5147-ABDD-382D03F2506B}" destId="{08038721-2156-A449-A03C-0B09CAA599C9}" srcOrd="6" destOrd="0" presId="urn:microsoft.com/office/officeart/2008/layout/VerticalCurvedList"/>
    <dgm:cxn modelId="{E38A2FCC-DA08-6047-BFDE-DC0D8AB89F3B}" type="presParOf" srcId="{08038721-2156-A449-A03C-0B09CAA599C9}" destId="{28BDB282-455D-934A-994B-18DE1E0F6D4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FE310-B962-4EA6-8737-CD139858FF67}"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ZA"/>
        </a:p>
      </dgm:t>
    </dgm:pt>
    <dgm:pt modelId="{85E0BDDC-EF58-444A-A33C-3C4A6FCBA758}">
      <dgm:prSet phldrT="[Text]" custT="1"/>
      <dgm:spPr>
        <a:solidFill>
          <a:srgbClr val="FF0000">
            <a:alpha val="50000"/>
          </a:srgbClr>
        </a:solidFill>
      </dgm:spPr>
      <dgm:t>
        <a:bodyPr/>
        <a:lstStyle/>
        <a:p>
          <a:r>
            <a:rPr lang="en-GB" sz="1800" dirty="0" smtClean="0"/>
            <a:t>THE FUNDS</a:t>
          </a:r>
        </a:p>
        <a:p>
          <a:r>
            <a:rPr lang="en-GB" sz="1800" dirty="0" smtClean="0"/>
            <a:t>Unemployment Insurance Fund (UIF)</a:t>
          </a:r>
        </a:p>
        <a:p>
          <a:r>
            <a:rPr lang="en-GB" sz="1800" dirty="0" smtClean="0"/>
            <a:t>Compensation Fund (CF)</a:t>
          </a:r>
        </a:p>
        <a:p>
          <a:endParaRPr lang="en-ZA" sz="1800" dirty="0"/>
        </a:p>
      </dgm:t>
    </dgm:pt>
    <dgm:pt modelId="{D9DA50A9-5416-4872-92E4-5CBBDB6994D7}" type="parTrans" cxnId="{6312B545-62A8-478C-A8A3-115D0FA261C5}">
      <dgm:prSet/>
      <dgm:spPr/>
      <dgm:t>
        <a:bodyPr/>
        <a:lstStyle/>
        <a:p>
          <a:endParaRPr lang="en-ZA"/>
        </a:p>
      </dgm:t>
    </dgm:pt>
    <dgm:pt modelId="{69CEDA96-47AC-48B3-919A-FC10277D29C6}" type="sibTrans" cxnId="{6312B545-62A8-478C-A8A3-115D0FA261C5}">
      <dgm:prSet/>
      <dgm:spPr/>
      <dgm:t>
        <a:bodyPr/>
        <a:lstStyle/>
        <a:p>
          <a:endParaRPr lang="en-ZA"/>
        </a:p>
      </dgm:t>
    </dgm:pt>
    <dgm:pt modelId="{D8E09FB4-C026-4069-9FA5-DCF41F841F51}" type="pres">
      <dgm:prSet presAssocID="{4E9FE310-B962-4EA6-8737-CD139858FF67}" presName="composite" presStyleCnt="0">
        <dgm:presLayoutVars>
          <dgm:chMax val="1"/>
          <dgm:dir/>
          <dgm:resizeHandles val="exact"/>
        </dgm:presLayoutVars>
      </dgm:prSet>
      <dgm:spPr/>
      <dgm:t>
        <a:bodyPr/>
        <a:lstStyle/>
        <a:p>
          <a:endParaRPr lang="en-ZA"/>
        </a:p>
      </dgm:t>
    </dgm:pt>
    <dgm:pt modelId="{51A24FB6-1071-4B95-AC90-89C7E3E9F782}" type="pres">
      <dgm:prSet presAssocID="{4E9FE310-B962-4EA6-8737-CD139858FF67}" presName="radial" presStyleCnt="0">
        <dgm:presLayoutVars>
          <dgm:animLvl val="ctr"/>
        </dgm:presLayoutVars>
      </dgm:prSet>
      <dgm:spPr/>
    </dgm:pt>
    <dgm:pt modelId="{5C19F54F-770C-462F-92AA-E3E1E0CEAD55}" type="pres">
      <dgm:prSet presAssocID="{85E0BDDC-EF58-444A-A33C-3C4A6FCBA758}" presName="centerShape" presStyleLbl="vennNode1" presStyleIdx="0" presStyleCnt="1" custScaleX="96501" custScaleY="89804" custLinFactNeighborX="1344" custLinFactNeighborY="-1276"/>
      <dgm:spPr/>
      <dgm:t>
        <a:bodyPr/>
        <a:lstStyle/>
        <a:p>
          <a:endParaRPr lang="en-ZA"/>
        </a:p>
      </dgm:t>
    </dgm:pt>
  </dgm:ptLst>
  <dgm:cxnLst>
    <dgm:cxn modelId="{6312B545-62A8-478C-A8A3-115D0FA261C5}" srcId="{4E9FE310-B962-4EA6-8737-CD139858FF67}" destId="{85E0BDDC-EF58-444A-A33C-3C4A6FCBA758}" srcOrd="0" destOrd="0" parTransId="{D9DA50A9-5416-4872-92E4-5CBBDB6994D7}" sibTransId="{69CEDA96-47AC-48B3-919A-FC10277D29C6}"/>
    <dgm:cxn modelId="{0F4493C4-B0A2-40EA-BC1E-8563CD387737}" type="presOf" srcId="{85E0BDDC-EF58-444A-A33C-3C4A6FCBA758}" destId="{5C19F54F-770C-462F-92AA-E3E1E0CEAD55}" srcOrd="0" destOrd="0" presId="urn:microsoft.com/office/officeart/2005/8/layout/radial3"/>
    <dgm:cxn modelId="{9D35568D-82EB-40DF-B7B4-605B9905DE45}" type="presOf" srcId="{4E9FE310-B962-4EA6-8737-CD139858FF67}" destId="{D8E09FB4-C026-4069-9FA5-DCF41F841F51}" srcOrd="0" destOrd="0" presId="urn:microsoft.com/office/officeart/2005/8/layout/radial3"/>
    <dgm:cxn modelId="{1449C85C-0181-4D0D-BD90-0F73B45F24C0}" type="presParOf" srcId="{D8E09FB4-C026-4069-9FA5-DCF41F841F51}" destId="{51A24FB6-1071-4B95-AC90-89C7E3E9F782}" srcOrd="0" destOrd="0" presId="urn:microsoft.com/office/officeart/2005/8/layout/radial3"/>
    <dgm:cxn modelId="{C3FA5868-0817-4778-94D6-6B80542A75E2}" type="presParOf" srcId="{51A24FB6-1071-4B95-AC90-89C7E3E9F782}" destId="{5C19F54F-770C-462F-92AA-E3E1E0CEAD55}" srcOrd="0"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75828C-E7D9-4733-B339-A48BB23D0060}">
      <dsp:nvSpPr>
        <dsp:cNvPr id="0" name=""/>
        <dsp:cNvSpPr/>
      </dsp:nvSpPr>
      <dsp:spPr>
        <a:xfrm>
          <a:off x="1099382" y="543"/>
          <a:ext cx="2010756" cy="12064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Addressing Deep Poverty, Unemployment and Inequality</a:t>
          </a:r>
          <a:endParaRPr lang="en-US" sz="1700" kern="1200" dirty="0"/>
        </a:p>
      </dsp:txBody>
      <dsp:txXfrm>
        <a:off x="1099382" y="543"/>
        <a:ext cx="2010756" cy="1206453"/>
      </dsp:txXfrm>
    </dsp:sp>
    <dsp:sp modelId="{345EBFEA-15FA-46B8-AE80-20FC77AB59BF}">
      <dsp:nvSpPr>
        <dsp:cNvPr id="0" name=""/>
        <dsp:cNvSpPr/>
      </dsp:nvSpPr>
      <dsp:spPr>
        <a:xfrm>
          <a:off x="3311214" y="543"/>
          <a:ext cx="2010756" cy="1206453"/>
        </a:xfrm>
        <a:prstGeom prst="rect">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Economic Growth and Job Creation</a:t>
          </a:r>
        </a:p>
        <a:p>
          <a:pPr lvl="0" algn="ctr" defTabSz="755650">
            <a:lnSpc>
              <a:spcPct val="90000"/>
            </a:lnSpc>
            <a:spcBef>
              <a:spcPct val="0"/>
            </a:spcBef>
            <a:spcAft>
              <a:spcPct val="35000"/>
            </a:spcAft>
          </a:pPr>
          <a:endParaRPr lang="en-US" sz="1700" kern="1200" dirty="0"/>
        </a:p>
      </dsp:txBody>
      <dsp:txXfrm>
        <a:off x="3311214" y="543"/>
        <a:ext cx="2010756" cy="1206453"/>
      </dsp:txXfrm>
    </dsp:sp>
    <dsp:sp modelId="{E0259D85-E937-43C0-98BC-EB4A01A8424E}">
      <dsp:nvSpPr>
        <dsp:cNvPr id="0" name=""/>
        <dsp:cNvSpPr/>
      </dsp:nvSpPr>
      <dsp:spPr>
        <a:xfrm>
          <a:off x="5523046" y="543"/>
          <a:ext cx="2010756" cy="1206453"/>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Combating Hunger</a:t>
          </a:r>
        </a:p>
        <a:p>
          <a:pPr lvl="0" algn="ctr" defTabSz="755650">
            <a:lnSpc>
              <a:spcPct val="90000"/>
            </a:lnSpc>
            <a:spcBef>
              <a:spcPct val="0"/>
            </a:spcBef>
            <a:spcAft>
              <a:spcPct val="35000"/>
            </a:spcAft>
          </a:pPr>
          <a:endParaRPr lang="en-US" sz="1700" kern="1200" dirty="0"/>
        </a:p>
      </dsp:txBody>
      <dsp:txXfrm>
        <a:off x="5523046" y="543"/>
        <a:ext cx="2010756" cy="1206453"/>
      </dsp:txXfrm>
    </dsp:sp>
    <dsp:sp modelId="{BA6207D3-A4D2-4D93-B108-DCF963386936}">
      <dsp:nvSpPr>
        <dsp:cNvPr id="0" name=""/>
        <dsp:cNvSpPr/>
      </dsp:nvSpPr>
      <dsp:spPr>
        <a:xfrm>
          <a:off x="1099382" y="1408073"/>
          <a:ext cx="2010756" cy="1206453"/>
        </a:xfrm>
        <a:prstGeom prst="rect">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State Capacity - </a:t>
          </a:r>
          <a:r>
            <a:rPr lang="en-ZA" sz="1700" kern="1200" dirty="0" smtClean="0"/>
            <a:t>build a capable, ethical and developmental state</a:t>
          </a:r>
          <a:endParaRPr lang="en-US" sz="1700" kern="1200" dirty="0"/>
        </a:p>
      </dsp:txBody>
      <dsp:txXfrm>
        <a:off x="1099382" y="1408073"/>
        <a:ext cx="2010756" cy="1206453"/>
      </dsp:txXfrm>
    </dsp:sp>
    <dsp:sp modelId="{33374C97-77C8-4F8F-B0E6-8762B3E50E3A}">
      <dsp:nvSpPr>
        <dsp:cNvPr id="0" name=""/>
        <dsp:cNvSpPr/>
      </dsp:nvSpPr>
      <dsp:spPr>
        <a:xfrm>
          <a:off x="3311214" y="1408073"/>
          <a:ext cx="2010756" cy="120645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Skills development </a:t>
          </a:r>
          <a:endParaRPr lang="en-US" sz="1700" kern="1200" dirty="0"/>
        </a:p>
      </dsp:txBody>
      <dsp:txXfrm>
        <a:off x="3311214" y="1408073"/>
        <a:ext cx="2010756" cy="1206453"/>
      </dsp:txXfrm>
    </dsp:sp>
    <dsp:sp modelId="{0FCE1706-ED5D-4D0D-A0DB-2ED43CA4EB59}">
      <dsp:nvSpPr>
        <dsp:cNvPr id="0" name=""/>
        <dsp:cNvSpPr/>
      </dsp:nvSpPr>
      <dsp:spPr>
        <a:xfrm>
          <a:off x="5523046" y="1408073"/>
          <a:ext cx="2010756" cy="1206453"/>
        </a:xfrm>
        <a:prstGeom prst="rect">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Combating Fraud and corruption</a:t>
          </a:r>
          <a:endParaRPr lang="en-US" sz="1700" kern="1200" dirty="0"/>
        </a:p>
      </dsp:txBody>
      <dsp:txXfrm>
        <a:off x="5523046" y="1408073"/>
        <a:ext cx="2010756" cy="1206453"/>
      </dsp:txXfrm>
    </dsp:sp>
    <dsp:sp modelId="{22C31F66-E2AB-4FAD-8E9E-C8A28E8011FF}">
      <dsp:nvSpPr>
        <dsp:cNvPr id="0" name=""/>
        <dsp:cNvSpPr/>
      </dsp:nvSpPr>
      <dsp:spPr>
        <a:xfrm>
          <a:off x="1099382" y="2815602"/>
          <a:ext cx="2010756" cy="1206453"/>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Overcoming Covid-19 and the general Health of South Africans</a:t>
          </a:r>
        </a:p>
      </dsp:txBody>
      <dsp:txXfrm>
        <a:off x="1099382" y="2815602"/>
        <a:ext cx="2010756" cy="1206453"/>
      </dsp:txXfrm>
    </dsp:sp>
    <dsp:sp modelId="{61B48DFF-E837-4FC2-BA45-B62CCC59D5B0}">
      <dsp:nvSpPr>
        <dsp:cNvPr id="0" name=""/>
        <dsp:cNvSpPr/>
      </dsp:nvSpPr>
      <dsp:spPr>
        <a:xfrm>
          <a:off x="3311214" y="2815602"/>
          <a:ext cx="2010756" cy="1206453"/>
        </a:xfrm>
        <a:prstGeom prst="rect">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Infrastructure Development for Economic Growth</a:t>
          </a:r>
        </a:p>
        <a:p>
          <a:pPr lvl="0" algn="ctr" defTabSz="755650">
            <a:lnSpc>
              <a:spcPct val="90000"/>
            </a:lnSpc>
            <a:spcBef>
              <a:spcPct val="0"/>
            </a:spcBef>
            <a:spcAft>
              <a:spcPct val="35000"/>
            </a:spcAft>
          </a:pPr>
          <a:endParaRPr lang="en-US" sz="1700" kern="1200" dirty="0"/>
        </a:p>
      </dsp:txBody>
      <dsp:txXfrm>
        <a:off x="3311214" y="2815602"/>
        <a:ext cx="2010756" cy="1206453"/>
      </dsp:txXfrm>
    </dsp:sp>
    <dsp:sp modelId="{912FB807-2EB7-4246-9114-488939B758FE}">
      <dsp:nvSpPr>
        <dsp:cNvPr id="0" name=""/>
        <dsp:cNvSpPr/>
      </dsp:nvSpPr>
      <dsp:spPr>
        <a:xfrm>
          <a:off x="5523046" y="2815602"/>
          <a:ext cx="2010756" cy="120645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Expand Public and Social Employment</a:t>
          </a:r>
        </a:p>
        <a:p>
          <a:pPr lvl="0" algn="ctr" defTabSz="755650">
            <a:lnSpc>
              <a:spcPct val="90000"/>
            </a:lnSpc>
            <a:spcBef>
              <a:spcPct val="0"/>
            </a:spcBef>
            <a:spcAft>
              <a:spcPct val="35000"/>
            </a:spcAft>
          </a:pPr>
          <a:endParaRPr lang="en-US" sz="1700" kern="1200" dirty="0"/>
        </a:p>
      </dsp:txBody>
      <dsp:txXfrm>
        <a:off x="5523046" y="2815602"/>
        <a:ext cx="2010756" cy="12064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9BF5E6-B287-744D-AF3B-0D93D8038754}">
      <dsp:nvSpPr>
        <dsp:cNvPr id="0" name=""/>
        <dsp:cNvSpPr/>
      </dsp:nvSpPr>
      <dsp:spPr>
        <a:xfrm>
          <a:off x="-2526718" y="-390075"/>
          <a:ext cx="3016635" cy="3016635"/>
        </a:xfrm>
        <a:prstGeom prst="blockArc">
          <a:avLst>
            <a:gd name="adj1" fmla="val 18900000"/>
            <a:gd name="adj2" fmla="val 2700000"/>
            <a:gd name="adj3" fmla="val 681"/>
          </a:avLst>
        </a:prstGeom>
        <a:blipFill rotWithShape="0">
          <a:blip xmlns:r="http://schemas.openxmlformats.org/officeDocument/2006/relationships" r:embed="rId1"/>
          <a:stretch>
            <a:fillRect/>
          </a:stretch>
        </a:blip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B5F789E-537B-4243-87F5-B1F5CFCA1110}">
      <dsp:nvSpPr>
        <dsp:cNvPr id="0" name=""/>
        <dsp:cNvSpPr/>
      </dsp:nvSpPr>
      <dsp:spPr>
        <a:xfrm>
          <a:off x="341287" y="246626"/>
          <a:ext cx="3064136" cy="447297"/>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042"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panose="020F0502020204030204"/>
              <a:ea typeface="+mn-ea"/>
              <a:cs typeface="+mn-cs"/>
            </a:rPr>
            <a:t>Administration</a:t>
          </a:r>
          <a:endParaRPr lang="en-US" sz="1400" b="1" kern="1200" dirty="0">
            <a:solidFill>
              <a:sysClr val="window" lastClr="FFFFFF"/>
            </a:solidFill>
            <a:latin typeface="Calibri" panose="020F0502020204030204"/>
            <a:ea typeface="+mn-ea"/>
            <a:cs typeface="+mn-cs"/>
          </a:endParaRPr>
        </a:p>
      </dsp:txBody>
      <dsp:txXfrm>
        <a:off x="341287" y="246626"/>
        <a:ext cx="3064136" cy="447297"/>
      </dsp:txXfrm>
    </dsp:sp>
    <dsp:sp modelId="{FCBF1850-BC04-5D4B-930A-9A15BD8CACB8}">
      <dsp:nvSpPr>
        <dsp:cNvPr id="0" name=""/>
        <dsp:cNvSpPr/>
      </dsp:nvSpPr>
      <dsp:spPr>
        <a:xfrm>
          <a:off x="162274" y="287175"/>
          <a:ext cx="255160" cy="307606"/>
        </a:xfrm>
        <a:prstGeom prst="ellipse">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412D877-A56A-BE41-A703-87EA794C7D6E}">
      <dsp:nvSpPr>
        <dsp:cNvPr id="0" name=""/>
        <dsp:cNvSpPr/>
      </dsp:nvSpPr>
      <dsp:spPr>
        <a:xfrm>
          <a:off x="503874" y="744170"/>
          <a:ext cx="2901543" cy="371761"/>
        </a:xfrm>
        <a:prstGeom prst="rect">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042"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panose="020F0502020204030204"/>
              <a:ea typeface="+mn-ea"/>
              <a:cs typeface="+mn-cs"/>
            </a:rPr>
            <a:t>Inspection and Enforcement Services</a:t>
          </a:r>
          <a:endParaRPr lang="en-US" sz="1400" b="1" kern="1200" dirty="0">
            <a:solidFill>
              <a:sysClr val="window" lastClr="FFFFFF"/>
            </a:solidFill>
            <a:latin typeface="Calibri" panose="020F0502020204030204"/>
            <a:ea typeface="+mn-ea"/>
            <a:cs typeface="+mn-cs"/>
          </a:endParaRPr>
        </a:p>
      </dsp:txBody>
      <dsp:txXfrm>
        <a:off x="503874" y="744170"/>
        <a:ext cx="2901543" cy="371761"/>
      </dsp:txXfrm>
    </dsp:sp>
    <dsp:sp modelId="{54A4286B-3256-F644-B756-1178B062F18A}">
      <dsp:nvSpPr>
        <dsp:cNvPr id="0" name=""/>
        <dsp:cNvSpPr/>
      </dsp:nvSpPr>
      <dsp:spPr>
        <a:xfrm>
          <a:off x="305082" y="788797"/>
          <a:ext cx="226337" cy="346274"/>
        </a:xfrm>
        <a:prstGeom prst="ellipse">
          <a:avLst/>
        </a:prstGeom>
        <a:solidFill>
          <a:sysClr val="window" lastClr="FFFFFF">
            <a:hueOff val="0"/>
            <a:satOff val="0"/>
            <a:lumOff val="0"/>
            <a:alphaOff val="0"/>
          </a:sysClr>
        </a:solidFill>
        <a:ln w="12700" cap="flat" cmpd="sng" algn="ctr">
          <a:solidFill>
            <a:srgbClr val="FFC000">
              <a:hueOff val="4900445"/>
              <a:satOff val="-20388"/>
              <a:lumOff val="4804"/>
              <a:alphaOff val="0"/>
            </a:srgbClr>
          </a:solidFill>
          <a:prstDash val="solid"/>
          <a:miter lim="800000"/>
        </a:ln>
        <a:effectLst/>
      </dsp:spPr>
      <dsp:style>
        <a:lnRef idx="2">
          <a:scrgbClr r="0" g="0" b="0"/>
        </a:lnRef>
        <a:fillRef idx="1">
          <a:scrgbClr r="0" g="0" b="0"/>
        </a:fillRef>
        <a:effectRef idx="0">
          <a:scrgbClr r="0" g="0" b="0"/>
        </a:effectRef>
        <a:fontRef idx="minor"/>
      </dsp:style>
    </dsp:sp>
    <dsp:sp modelId="{12C365D9-57BA-D64B-A386-D0892ED78EE5}">
      <dsp:nvSpPr>
        <dsp:cNvPr id="0" name=""/>
        <dsp:cNvSpPr/>
      </dsp:nvSpPr>
      <dsp:spPr>
        <a:xfrm>
          <a:off x="474822" y="1193102"/>
          <a:ext cx="2930601" cy="335875"/>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042"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panose="020F0502020204030204"/>
              <a:ea typeface="+mn-ea"/>
              <a:cs typeface="+mn-cs"/>
            </a:rPr>
            <a:t>Public Employment Services</a:t>
          </a:r>
          <a:endParaRPr lang="en-US" sz="1400" b="1" kern="1200" dirty="0">
            <a:solidFill>
              <a:sysClr val="window" lastClr="FFFFFF"/>
            </a:solidFill>
            <a:latin typeface="Calibri" panose="020F0502020204030204"/>
            <a:ea typeface="+mn-ea"/>
            <a:cs typeface="+mn-cs"/>
          </a:endParaRPr>
        </a:p>
      </dsp:txBody>
      <dsp:txXfrm>
        <a:off x="474822" y="1193102"/>
        <a:ext cx="2930601" cy="335875"/>
      </dsp:txXfrm>
    </dsp:sp>
    <dsp:sp modelId="{28BDB282-455D-934A-994B-18DE1E0F6D45}">
      <dsp:nvSpPr>
        <dsp:cNvPr id="0" name=""/>
        <dsp:cNvSpPr/>
      </dsp:nvSpPr>
      <dsp:spPr>
        <a:xfrm>
          <a:off x="297953" y="1247748"/>
          <a:ext cx="226337" cy="338139"/>
        </a:xfrm>
        <a:prstGeom prst="ellipse">
          <a:avLst/>
        </a:prstGeom>
        <a:solidFill>
          <a:sysClr val="window" lastClr="FFFFFF">
            <a:hueOff val="0"/>
            <a:satOff val="0"/>
            <a:lumOff val="0"/>
            <a:alphaOff val="0"/>
          </a:sysClr>
        </a:solidFill>
        <a:ln w="12700" cap="flat" cmpd="sng" algn="ctr">
          <a:solidFill>
            <a:srgbClr val="FFC000">
              <a:hueOff val="9800891"/>
              <a:satOff val="-40777"/>
              <a:lumOff val="9608"/>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19F54F-770C-462F-92AA-E3E1E0CEAD55}">
      <dsp:nvSpPr>
        <dsp:cNvPr id="0" name=""/>
        <dsp:cNvSpPr/>
      </dsp:nvSpPr>
      <dsp:spPr>
        <a:xfrm>
          <a:off x="492435" y="0"/>
          <a:ext cx="2556969" cy="2379520"/>
        </a:xfrm>
        <a:prstGeom prst="ellipse">
          <a:avLst/>
        </a:prstGeom>
        <a:solidFill>
          <a:srgbClr val="FF0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THE FUNDS</a:t>
          </a:r>
        </a:p>
        <a:p>
          <a:pPr lvl="0" algn="ctr" defTabSz="800100">
            <a:lnSpc>
              <a:spcPct val="90000"/>
            </a:lnSpc>
            <a:spcBef>
              <a:spcPct val="0"/>
            </a:spcBef>
            <a:spcAft>
              <a:spcPct val="35000"/>
            </a:spcAft>
          </a:pPr>
          <a:r>
            <a:rPr lang="en-GB" sz="1800" kern="1200" dirty="0" smtClean="0"/>
            <a:t>Unemployment Insurance Fund (UIF)</a:t>
          </a:r>
        </a:p>
        <a:p>
          <a:pPr lvl="0" algn="ctr" defTabSz="800100">
            <a:lnSpc>
              <a:spcPct val="90000"/>
            </a:lnSpc>
            <a:spcBef>
              <a:spcPct val="0"/>
            </a:spcBef>
            <a:spcAft>
              <a:spcPct val="35000"/>
            </a:spcAft>
          </a:pPr>
          <a:r>
            <a:rPr lang="en-GB" sz="1800" kern="1200" dirty="0" smtClean="0"/>
            <a:t>Compensation Fund (CF)</a:t>
          </a:r>
        </a:p>
        <a:p>
          <a:pPr lvl="0" algn="ctr" defTabSz="800100">
            <a:lnSpc>
              <a:spcPct val="90000"/>
            </a:lnSpc>
            <a:spcBef>
              <a:spcPct val="0"/>
            </a:spcBef>
            <a:spcAft>
              <a:spcPct val="35000"/>
            </a:spcAft>
          </a:pPr>
          <a:endParaRPr lang="en-ZA" sz="1800" kern="1200" dirty="0"/>
        </a:p>
      </dsp:txBody>
      <dsp:txXfrm>
        <a:off x="492435" y="0"/>
        <a:ext cx="2556969" cy="23795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51218" cy="497603"/>
          </a:xfrm>
          <a:prstGeom prst="rect">
            <a:avLst/>
          </a:prstGeom>
        </p:spPr>
        <p:txBody>
          <a:bodyPr vert="horz" lIns="91520" tIns="45763" rIns="91520" bIns="45763" rtlCol="0"/>
          <a:lstStyle>
            <a:lvl1pPr algn="l">
              <a:defRPr sz="1200"/>
            </a:lvl1pPr>
          </a:lstStyle>
          <a:p>
            <a:endParaRPr lang="en-ZA"/>
          </a:p>
        </p:txBody>
      </p:sp>
      <p:sp>
        <p:nvSpPr>
          <p:cNvPr id="3" name="Date Placeholder 2"/>
          <p:cNvSpPr>
            <a:spLocks noGrp="1"/>
          </p:cNvSpPr>
          <p:nvPr>
            <p:ph type="dt" sz="quarter" idx="1"/>
          </p:nvPr>
        </p:nvSpPr>
        <p:spPr>
          <a:xfrm>
            <a:off x="3855987" y="4"/>
            <a:ext cx="2951218" cy="497603"/>
          </a:xfrm>
          <a:prstGeom prst="rect">
            <a:avLst/>
          </a:prstGeom>
        </p:spPr>
        <p:txBody>
          <a:bodyPr vert="horz" lIns="91520" tIns="45763" rIns="91520" bIns="45763" rtlCol="0"/>
          <a:lstStyle>
            <a:lvl1pPr algn="r">
              <a:defRPr sz="1200"/>
            </a:lvl1pPr>
          </a:lstStyle>
          <a:p>
            <a:fld id="{CA853F24-3271-4280-B0C3-66CC8EB89897}" type="datetimeFigureOut">
              <a:rPr lang="en-ZA" smtClean="0"/>
              <a:pPr/>
              <a:t>2022/03/14</a:t>
            </a:fld>
            <a:endParaRPr lang="en-ZA"/>
          </a:p>
        </p:txBody>
      </p:sp>
      <p:sp>
        <p:nvSpPr>
          <p:cNvPr id="4" name="Footer Placeholder 3"/>
          <p:cNvSpPr>
            <a:spLocks noGrp="1"/>
          </p:cNvSpPr>
          <p:nvPr>
            <p:ph type="ftr" sz="quarter" idx="2"/>
          </p:nvPr>
        </p:nvSpPr>
        <p:spPr>
          <a:xfrm>
            <a:off x="2" y="9441736"/>
            <a:ext cx="2951218" cy="497602"/>
          </a:xfrm>
          <a:prstGeom prst="rect">
            <a:avLst/>
          </a:prstGeom>
        </p:spPr>
        <p:txBody>
          <a:bodyPr vert="horz" lIns="91520" tIns="45763" rIns="91520" bIns="45763" rtlCol="0" anchor="b"/>
          <a:lstStyle>
            <a:lvl1pPr algn="l">
              <a:defRPr sz="1200"/>
            </a:lvl1pPr>
          </a:lstStyle>
          <a:p>
            <a:endParaRPr lang="en-ZA"/>
          </a:p>
        </p:txBody>
      </p:sp>
      <p:sp>
        <p:nvSpPr>
          <p:cNvPr id="5" name="Slide Number Placeholder 4"/>
          <p:cNvSpPr>
            <a:spLocks noGrp="1"/>
          </p:cNvSpPr>
          <p:nvPr>
            <p:ph type="sldNum" sz="quarter" idx="3"/>
          </p:nvPr>
        </p:nvSpPr>
        <p:spPr>
          <a:xfrm>
            <a:off x="3855987" y="9441736"/>
            <a:ext cx="2951218" cy="497602"/>
          </a:xfrm>
          <a:prstGeom prst="rect">
            <a:avLst/>
          </a:prstGeom>
        </p:spPr>
        <p:txBody>
          <a:bodyPr vert="horz" lIns="91520" tIns="45763" rIns="91520" bIns="45763" rtlCol="0" anchor="b"/>
          <a:lstStyle>
            <a:lvl1pPr algn="r">
              <a:defRPr sz="1200"/>
            </a:lvl1pPr>
          </a:lstStyle>
          <a:p>
            <a:fld id="{986264FD-808F-45A9-B075-4245F1C8E842}" type="slidenum">
              <a:rPr lang="en-ZA" smtClean="0"/>
              <a:pPr/>
              <a:t>‹#›</a:t>
            </a:fld>
            <a:endParaRPr lang="en-ZA"/>
          </a:p>
        </p:txBody>
      </p:sp>
    </p:spTree>
    <p:extLst>
      <p:ext uri="{BB962C8B-B14F-4D97-AF65-F5344CB8AC3E}">
        <p14:creationId xmlns:p14="http://schemas.microsoft.com/office/powerpoint/2010/main" xmlns="" val="309599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950373" cy="496709"/>
          </a:xfrm>
          <a:prstGeom prst="rect">
            <a:avLst/>
          </a:prstGeom>
        </p:spPr>
        <p:txBody>
          <a:bodyPr vert="horz" lIns="91383" tIns="45691" rIns="91383" bIns="45691" rtlCol="0"/>
          <a:lstStyle>
            <a:lvl1pPr algn="l">
              <a:defRPr sz="1200"/>
            </a:lvl1pPr>
          </a:lstStyle>
          <a:p>
            <a:endParaRPr lang="en-ZA"/>
          </a:p>
        </p:txBody>
      </p:sp>
      <p:sp>
        <p:nvSpPr>
          <p:cNvPr id="3" name="Date Placeholder 2"/>
          <p:cNvSpPr>
            <a:spLocks noGrp="1"/>
          </p:cNvSpPr>
          <p:nvPr>
            <p:ph type="dt" idx="1"/>
          </p:nvPr>
        </p:nvSpPr>
        <p:spPr>
          <a:xfrm>
            <a:off x="3856879" y="5"/>
            <a:ext cx="2950373" cy="496709"/>
          </a:xfrm>
          <a:prstGeom prst="rect">
            <a:avLst/>
          </a:prstGeom>
        </p:spPr>
        <p:txBody>
          <a:bodyPr vert="horz" lIns="91383" tIns="45691" rIns="91383" bIns="45691" rtlCol="0"/>
          <a:lstStyle>
            <a:lvl1pPr algn="r">
              <a:defRPr sz="1200"/>
            </a:lvl1pPr>
          </a:lstStyle>
          <a:p>
            <a:fld id="{9AC58876-5B32-420E-A32C-802394D5FBD2}" type="datetimeFigureOut">
              <a:rPr lang="en-ZA" smtClean="0"/>
              <a:pPr/>
              <a:t>2022/03/14</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383" tIns="45691" rIns="91383" bIns="45691" rtlCol="0" anchor="ctr"/>
          <a:lstStyle/>
          <a:p>
            <a:endParaRPr lang="en-ZA"/>
          </a:p>
        </p:txBody>
      </p:sp>
      <p:sp>
        <p:nvSpPr>
          <p:cNvPr id="5" name="Notes Placeholder 4"/>
          <p:cNvSpPr>
            <a:spLocks noGrp="1"/>
          </p:cNvSpPr>
          <p:nvPr>
            <p:ph type="body" sz="quarter" idx="3"/>
          </p:nvPr>
        </p:nvSpPr>
        <p:spPr>
          <a:xfrm>
            <a:off x="680264" y="4721266"/>
            <a:ext cx="5448262" cy="4473755"/>
          </a:xfrm>
          <a:prstGeom prst="rect">
            <a:avLst/>
          </a:prstGeom>
        </p:spPr>
        <p:txBody>
          <a:bodyPr vert="horz" lIns="91383" tIns="45691" rIns="91383" bIns="456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42524"/>
            <a:ext cx="2950373" cy="496709"/>
          </a:xfrm>
          <a:prstGeom prst="rect">
            <a:avLst/>
          </a:prstGeom>
        </p:spPr>
        <p:txBody>
          <a:bodyPr vert="horz" lIns="91383" tIns="45691" rIns="91383" bIns="45691" rtlCol="0" anchor="b"/>
          <a:lstStyle>
            <a:lvl1pPr algn="l">
              <a:defRPr sz="1200"/>
            </a:lvl1pPr>
          </a:lstStyle>
          <a:p>
            <a:endParaRPr lang="en-ZA"/>
          </a:p>
        </p:txBody>
      </p:sp>
      <p:sp>
        <p:nvSpPr>
          <p:cNvPr id="7" name="Slide Number Placeholder 6"/>
          <p:cNvSpPr>
            <a:spLocks noGrp="1"/>
          </p:cNvSpPr>
          <p:nvPr>
            <p:ph type="sldNum" sz="quarter" idx="5"/>
          </p:nvPr>
        </p:nvSpPr>
        <p:spPr>
          <a:xfrm>
            <a:off x="3856879" y="9442524"/>
            <a:ext cx="2950373" cy="496709"/>
          </a:xfrm>
          <a:prstGeom prst="rect">
            <a:avLst/>
          </a:prstGeom>
        </p:spPr>
        <p:txBody>
          <a:bodyPr vert="horz" lIns="91383" tIns="45691" rIns="91383" bIns="45691" rtlCol="0" anchor="b"/>
          <a:lstStyle>
            <a:lvl1pPr algn="r">
              <a:defRPr sz="1200"/>
            </a:lvl1pPr>
          </a:lstStyle>
          <a:p>
            <a:fld id="{B23F65FA-43B5-4A7C-B6A6-EE7DB0DD0E0E}" type="slidenum">
              <a:rPr lang="en-ZA" smtClean="0"/>
              <a:pPr/>
              <a:t>‹#›</a:t>
            </a:fld>
            <a:endParaRPr lang="en-ZA"/>
          </a:p>
        </p:txBody>
      </p:sp>
    </p:spTree>
    <p:extLst>
      <p:ext uri="{BB962C8B-B14F-4D97-AF65-F5344CB8AC3E}">
        <p14:creationId xmlns:p14="http://schemas.microsoft.com/office/powerpoint/2010/main" xmlns="" val="276157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all" dirty="0">
                <a:solidFill>
                  <a:schemeClr val="tx1"/>
                </a:solidFill>
                <a:effectLst/>
                <a:latin typeface="+mn-lt"/>
                <a:ea typeface="+mn-ea"/>
                <a:cs typeface="+mn-cs"/>
              </a:rPr>
              <a:t>MEDIA STATEMENT: SCOPA TO RECEIVE REGULAR UPDATES FROM PRESIDENCY ON SIU RECOMMENDATIONS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https://www.parliament.gov.za/press-releases/media-statement-scopa-receive-regular-updates-presidency-siu-recommendations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committee has requested the Presidency to submit an update of how things are moving within 14 days and a full progress report of the implementation of the SIU recommendations by the end of February. It expects to receive monthly progress reports from the Presidency on the implementation of the recommendations.”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https://pmg.org.za/committee-meeting/34168/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“Mr Somyo suggested that the Committee should accept the honesty of the Minister and the fact that he had already raised the matter with his team. He suggested that a time period be established to discuss the plans for the way forward. He suggested 14 days.</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The Chairperson noted that the Committee was in agreement that the lapses in place should not have happened, especially not to the extent that interventions were required to deal with the backlog that had formed in the processing of reports. The Minister had already indicated the process to be followed. He suggested that the full report be provided by the end of the month and thereafter the Committee would require a month-on-month report on the processing of SIU reports. He accepted Mr Somyo’s suggestion that a progress report be supplied within 14 days.”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Reported in the Citizen  - https://www.citizen.co.za/news/south-africa/parliament/3000323/siu-reports-presidency-lack-urgency/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“Hlengwa said Gungubele has until the end of February to provide concrete progress on the mechanisms to ensure implementation of the reports.”</a:t>
            </a: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11E35F73-C4F5-4886-9F30-FBDDB2AEAE09}" type="slidenum">
              <a:rPr lang="en-US" smtClean="0"/>
              <a:pPr/>
              <a:t>4</a:t>
            </a:fld>
            <a:endParaRPr lang="en-US" dirty="0"/>
          </a:p>
        </p:txBody>
      </p:sp>
    </p:spTree>
    <p:extLst>
      <p:ext uri="{BB962C8B-B14F-4D97-AF65-F5344CB8AC3E}">
        <p14:creationId xmlns:p14="http://schemas.microsoft.com/office/powerpoint/2010/main" xmlns="" val="89510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124800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388692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299329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187245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1031350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1371655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13546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49671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357945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392005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xmlns="" val="179051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41</a:t>
            </a:fld>
            <a:endParaRPr lang="en-ZA"/>
          </a:p>
        </p:txBody>
      </p:sp>
    </p:spTree>
    <p:extLst>
      <p:ext uri="{BB962C8B-B14F-4D97-AF65-F5344CB8AC3E}">
        <p14:creationId xmlns:p14="http://schemas.microsoft.com/office/powerpoint/2010/main" xmlns="" val="216391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42</a:t>
            </a:fld>
            <a:endParaRPr lang="en-ZA"/>
          </a:p>
        </p:txBody>
      </p:sp>
    </p:spTree>
    <p:extLst>
      <p:ext uri="{BB962C8B-B14F-4D97-AF65-F5344CB8AC3E}">
        <p14:creationId xmlns:p14="http://schemas.microsoft.com/office/powerpoint/2010/main" xmlns="" val="76267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44</a:t>
            </a:fld>
            <a:endParaRPr lang="en-ZA"/>
          </a:p>
        </p:txBody>
      </p:sp>
    </p:spTree>
    <p:extLst>
      <p:ext uri="{BB962C8B-B14F-4D97-AF65-F5344CB8AC3E}">
        <p14:creationId xmlns:p14="http://schemas.microsoft.com/office/powerpoint/2010/main" xmlns="" val="86452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5014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418842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427102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312446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4656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310246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29661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ED54F9E-2AE8-4903-9F8D-3E8D26160E1B}"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C9A63B-978D-4469-BCEA-C5C82B7B9DB1}" type="slidenum">
              <a:rPr lang="en-US"/>
              <a:pPr/>
              <a:t>‹#›</a:t>
            </a:fld>
            <a:endParaRPr lang="en-US"/>
          </a:p>
        </p:txBody>
      </p:sp>
    </p:spTree>
    <p:extLst>
      <p:ext uri="{BB962C8B-B14F-4D97-AF65-F5344CB8AC3E}">
        <p14:creationId xmlns:p14="http://schemas.microsoft.com/office/powerpoint/2010/main" xmlns="" val="307423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C83BA60-91FB-43B0-BB9E-722C9DE2AF1F}"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2717-27E8-4940-B8AD-3AB38E21A13D}" type="slidenum">
              <a:rPr lang="en-US"/>
              <a:pPr/>
              <a:t>‹#›</a:t>
            </a:fld>
            <a:endParaRPr lang="en-US"/>
          </a:p>
        </p:txBody>
      </p:sp>
    </p:spTree>
    <p:extLst>
      <p:ext uri="{BB962C8B-B14F-4D97-AF65-F5344CB8AC3E}">
        <p14:creationId xmlns:p14="http://schemas.microsoft.com/office/powerpoint/2010/main" xmlns="" val="245107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2EB0BEA3-5458-4A3B-B9A3-93068ABDB68D}"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0F1D05-2430-4799-A35D-E240F05A572A}" type="slidenum">
              <a:rPr lang="en-US"/>
              <a:pPr/>
              <a:t>‹#›</a:t>
            </a:fld>
            <a:endParaRPr lang="en-US"/>
          </a:p>
        </p:txBody>
      </p:sp>
    </p:spTree>
    <p:extLst>
      <p:ext uri="{BB962C8B-B14F-4D97-AF65-F5344CB8AC3E}">
        <p14:creationId xmlns:p14="http://schemas.microsoft.com/office/powerpoint/2010/main" xmlns="" val="254027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3/14/2022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245664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3/14/2022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116199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3/14/2022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395283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3/14/2022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389962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3/14/2022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44106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3/14/2022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203217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3/14/2022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61623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3/14/2022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313811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9E41C58-A9B4-429C-8259-EB31226C2997}"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D01DFA-62F0-4702-B6E4-FBA5F7F9C748}" type="slidenum">
              <a:rPr lang="en-US"/>
              <a:pPr/>
              <a:t>‹#›</a:t>
            </a:fld>
            <a:endParaRPr lang="en-US"/>
          </a:p>
        </p:txBody>
      </p:sp>
    </p:spTree>
    <p:extLst>
      <p:ext uri="{BB962C8B-B14F-4D97-AF65-F5344CB8AC3E}">
        <p14:creationId xmlns:p14="http://schemas.microsoft.com/office/powerpoint/2010/main" xmlns="" val="26647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3/14/2022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239199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3/14/2022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12592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3/14/2022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3416973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AFA3FE-8768-410E-B655-6F379C648A34}" type="datetime1">
              <a:rPr lang="en-US" smtClean="0"/>
              <a:pPr>
                <a:defRPr/>
              </a:pPr>
              <a:t>3/14/2022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608589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14EFEF9-01E4-4C8A-93ED-7039AE59E21B}" type="datetime1">
              <a:rPr lang="en-US" smtClean="0"/>
              <a:pPr>
                <a:defRPr/>
              </a:pPr>
              <a:t>3/14/2022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69873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15FF514-7124-43FD-B4B4-1CDEE1C575C5}" type="datetime1">
              <a:rPr lang="en-US" smtClean="0"/>
              <a:pPr>
                <a:defRPr/>
              </a:pPr>
              <a:t>3/14/2022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749186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D008DDC-6687-4381-B1F6-D39417C528BC}" type="datetime1">
              <a:rPr lang="en-US" smtClean="0"/>
              <a:pPr>
                <a:defRPr/>
              </a:pPr>
              <a:t>3/14/2022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68160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0EF5DB0-E835-4B2F-B1B8-4361C50B431A}" type="datetime1">
              <a:rPr lang="en-US" smtClean="0"/>
              <a:pPr>
                <a:defRPr/>
              </a:pPr>
              <a:t>3/14/2022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010386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C0660-72AC-4368-9B68-E34D769C67E1}" type="datetime1">
              <a:rPr lang="en-US" smtClean="0"/>
              <a:pPr>
                <a:defRPr/>
              </a:pPr>
              <a:t>3/14/2022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189836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ECCC7-5EA8-4349-96EC-5B6962BFE063}" type="datetime1">
              <a:rPr lang="en-US" smtClean="0"/>
              <a:pPr>
                <a:defRPr/>
              </a:pPr>
              <a:t>3/14/2022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4145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463E238D-8925-413E-8DEF-1F413FB08650}"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81EC60-1202-40CD-A2A0-BE6E03DF7960}" type="slidenum">
              <a:rPr lang="en-US"/>
              <a:pPr/>
              <a:t>‹#›</a:t>
            </a:fld>
            <a:endParaRPr lang="en-US"/>
          </a:p>
        </p:txBody>
      </p:sp>
    </p:spTree>
    <p:extLst>
      <p:ext uri="{BB962C8B-B14F-4D97-AF65-F5344CB8AC3E}">
        <p14:creationId xmlns:p14="http://schemas.microsoft.com/office/powerpoint/2010/main" xmlns="" val="219386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1A51582-BC87-412F-B934-65530772E531}" type="datetime1">
              <a:rPr lang="en-US" smtClean="0"/>
              <a:pPr>
                <a:defRPr/>
              </a:pPr>
              <a:t>3/14/2022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23469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217D-2333-4498-ADBC-73D16CAD83C8}" type="datetime1">
              <a:rPr lang="en-US" smtClean="0"/>
              <a:pPr>
                <a:defRPr/>
              </a:pPr>
              <a:t>3/14/2022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4078232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2854B3-5658-4768-B129-41CA2E2E8E15}" type="datetime1">
              <a:rPr lang="en-US" smtClean="0"/>
              <a:pPr>
                <a:defRPr/>
              </a:pPr>
              <a:t>3/14/2022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2900339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5868E0-0230-4008-971C-C3BCA5B5E3F7}" type="datetime1">
              <a:rPr lang="en-US" smtClean="0"/>
              <a:pPr>
                <a:defRPr/>
              </a:pPr>
              <a:t>3/14/2022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765540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7839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517"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79737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91024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73025"/>
            <a:ext cx="5915025" cy="476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25538"/>
            <a:ext cx="8229600" cy="45259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18805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025"/>
            <a:ext cx="2057400" cy="5578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3025"/>
            <a:ext cx="6019800" cy="55784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06724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a:xfrm>
            <a:off x="628650" y="6554788"/>
            <a:ext cx="2057400" cy="242887"/>
          </a:xfrm>
          <a:prstGeom prst="rect">
            <a:avLst/>
          </a:prstGeom>
        </p:spPr>
        <p:txBody>
          <a:bodyPr/>
          <a:lstStyle>
            <a:lvl1pPr>
              <a:defRPr/>
            </a:lvl1pPr>
          </a:lstStyle>
          <a:p>
            <a:pPr>
              <a:defRPr/>
            </a:pPr>
            <a:fld id="{2ACBE7FE-EF4D-4A42-8C67-B8CA072B8C38}" type="datetime1">
              <a:rPr lang="en-ZA" smtClean="0"/>
              <a:pPr>
                <a:defRPr/>
              </a:pPr>
              <a:t>2022/03/14</a:t>
            </a:fld>
            <a:endParaRPr lang="en-ZA"/>
          </a:p>
        </p:txBody>
      </p:sp>
      <p:sp>
        <p:nvSpPr>
          <p:cNvPr id="5" name="Footer Placeholder 4"/>
          <p:cNvSpPr>
            <a:spLocks noGrp="1"/>
          </p:cNvSpPr>
          <p:nvPr>
            <p:ph type="ftr" sz="quarter" idx="11"/>
          </p:nvPr>
        </p:nvSpPr>
        <p:spPr>
          <a:xfrm>
            <a:off x="3028950" y="6554788"/>
            <a:ext cx="3086100" cy="2428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a:xfrm>
            <a:off x="6457950" y="6554788"/>
            <a:ext cx="2057400" cy="242887"/>
          </a:xfrm>
          <a:prstGeom prst="rect">
            <a:avLst/>
          </a:prstGeom>
        </p:spPr>
        <p:txBody>
          <a:bodyPr/>
          <a:lstStyle>
            <a:lvl1pPr>
              <a:defRPr/>
            </a:lvl1pPr>
          </a:lstStyle>
          <a:p>
            <a:pPr>
              <a:defRPr/>
            </a:pPr>
            <a:fld id="{42FED1EE-B422-4A86-A4B6-8734F4F72D2F}" type="slidenum">
              <a:rPr lang="en-ZA"/>
              <a:pPr>
                <a:defRPr/>
              </a:pPr>
              <a:t>‹#›</a:t>
            </a:fld>
            <a:endParaRPr lang="en-ZA"/>
          </a:p>
        </p:txBody>
      </p:sp>
    </p:spTree>
    <p:extLst>
      <p:ext uri="{BB962C8B-B14F-4D97-AF65-F5344CB8AC3E}">
        <p14:creationId xmlns:p14="http://schemas.microsoft.com/office/powerpoint/2010/main" xmlns="" val="360790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019930BB-6AEF-4A9E-8B9F-BF882FE0367D}" type="datetime1">
              <a:rPr lang="en-US" smtClean="0"/>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8A5BCE-E911-46BB-9D17-DE1271D402DA}" type="slidenum">
              <a:rPr lang="en-US"/>
              <a:pPr/>
              <a:t>‹#›</a:t>
            </a:fld>
            <a:endParaRPr lang="en-US"/>
          </a:p>
        </p:txBody>
      </p:sp>
    </p:spTree>
    <p:extLst>
      <p:ext uri="{BB962C8B-B14F-4D97-AF65-F5344CB8AC3E}">
        <p14:creationId xmlns:p14="http://schemas.microsoft.com/office/powerpoint/2010/main" xmlns="" val="1184489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6C38194-A038-497E-8FCF-3BF03B77089F}" type="datetime1">
              <a:rPr lang="en-ZA" altLang="en-US" smtClean="0"/>
              <a:pPr>
                <a:defRPr/>
              </a:pPr>
              <a:t>2022/03/14</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9335874-397B-4154-917B-C4E17166EB82}" type="slidenum">
              <a:rPr lang="en-US" altLang="en-US"/>
              <a:pPr>
                <a:defRPr/>
              </a:pPr>
              <a:t>‹#›</a:t>
            </a:fld>
            <a:endParaRPr lang="en-US" altLang="en-US"/>
          </a:p>
        </p:txBody>
      </p:sp>
    </p:spTree>
    <p:extLst>
      <p:ext uri="{BB962C8B-B14F-4D97-AF65-F5344CB8AC3E}">
        <p14:creationId xmlns:p14="http://schemas.microsoft.com/office/powerpoint/2010/main" xmlns="" val="289504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FD9658F-83B2-49A2-80B0-54F1FD374248}" type="datetimeFigureOut">
              <a:rPr lang="en-US" altLang="en-US"/>
              <a:pPr/>
              <a:t>3/14/2022</a:t>
            </a:fld>
            <a:endParaRPr lang="en-US" altLang="en-US" b="1" i="1"/>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EF4799B-9440-420C-A27A-DB8519ACA25A}" type="slidenum">
              <a:rPr lang="en-US" altLang="en-US"/>
              <a:pPr/>
              <a:t>‹#›</a:t>
            </a:fld>
            <a:endParaRPr lang="en-US" altLang="en-US"/>
          </a:p>
        </p:txBody>
      </p:sp>
    </p:spTree>
    <p:extLst>
      <p:ext uri="{BB962C8B-B14F-4D97-AF65-F5344CB8AC3E}">
        <p14:creationId xmlns:p14="http://schemas.microsoft.com/office/powerpoint/2010/main" xmlns="" val="710111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0CA96CD-E868-446F-979F-9F208F580E5A}"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500028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6894B95A-E499-4B80-BE55-F6A5A4BDFAB8}"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2395409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2FD1CF68-B4D2-4E0E-B86F-0B7FE88C40EA}"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3721227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8517AE78-2622-4CC2-BBA2-1279E0F75E11}" type="datetime1">
              <a:rPr lang="en-US" smtClean="0"/>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2194837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6280D5EC-6160-4318-A6F4-926CFAD7B95F}" type="datetime1">
              <a:rPr lang="en-US" smtClean="0"/>
              <a:pPr/>
              <a:t>3/14/2022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332241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B480F0-67EA-4B4A-99CA-04E4196F0140}" type="datetime1">
              <a:rPr lang="en-US" smtClean="0"/>
              <a:pPr/>
              <a:t>3/14/2022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538001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DC3068-379B-458D-A7B0-9929E38E270B}" type="datetime1">
              <a:rPr lang="en-US" smtClean="0"/>
              <a:pPr/>
              <a:t>3/14/2022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2542263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9170E3D-4934-43FA-8DF0-D9C84DAE2D79}" type="datetime1">
              <a:rPr lang="en-US" smtClean="0"/>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0491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B5B480A8-0F78-4102-8E88-6E9348ADB279}" type="datetime1">
              <a:rPr lang="en-US" smtClean="0"/>
              <a:pPr/>
              <a:t>3/14/2022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BC0BA3-3F0F-4993-A01A-9726093BD5A8}" type="slidenum">
              <a:rPr lang="en-US"/>
              <a:pPr/>
              <a:t>‹#›</a:t>
            </a:fld>
            <a:endParaRPr lang="en-US"/>
          </a:p>
        </p:txBody>
      </p:sp>
    </p:spTree>
    <p:extLst>
      <p:ext uri="{BB962C8B-B14F-4D97-AF65-F5344CB8AC3E}">
        <p14:creationId xmlns:p14="http://schemas.microsoft.com/office/powerpoint/2010/main" xmlns="" val="1159793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5E978B5-9A6E-44B2-8BBE-3F5CCB941EB9}" type="datetime1">
              <a:rPr lang="en-US" smtClean="0"/>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758467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9F3994F-53E0-47A6-91E3-DBFD8856A45B}"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667932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48D86B8F-0A6F-4667-AE73-CA04F7E1C2C5}" type="datetime1">
              <a:rPr lang="en-US" smtClean="0"/>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36844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CBAA46C-1108-4D90-A0A6-8256928A34E8}" type="datetime1">
              <a:rPr lang="en-US" smtClean="0"/>
              <a:pPr/>
              <a:t>3/14/2022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B80C49-1790-4BD9-A065-4A065CDC9C13}" type="slidenum">
              <a:rPr lang="en-US"/>
              <a:pPr/>
              <a:t>‹#›</a:t>
            </a:fld>
            <a:endParaRPr lang="en-US"/>
          </a:p>
        </p:txBody>
      </p:sp>
    </p:spTree>
    <p:extLst>
      <p:ext uri="{BB962C8B-B14F-4D97-AF65-F5344CB8AC3E}">
        <p14:creationId xmlns:p14="http://schemas.microsoft.com/office/powerpoint/2010/main" xmlns="" val="119643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B059A43-9DCE-4025-A50F-DEA3FBBD2310}" type="datetime1">
              <a:rPr lang="en-US" smtClean="0"/>
              <a:pPr/>
              <a:t>3/14/2022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142D290-EF97-40E0-BB95-15EABBF6F22E}" type="slidenum">
              <a:rPr lang="en-US"/>
              <a:pPr/>
              <a:t>‹#›</a:t>
            </a:fld>
            <a:endParaRPr lang="en-US"/>
          </a:p>
        </p:txBody>
      </p:sp>
    </p:spTree>
    <p:extLst>
      <p:ext uri="{BB962C8B-B14F-4D97-AF65-F5344CB8AC3E}">
        <p14:creationId xmlns:p14="http://schemas.microsoft.com/office/powerpoint/2010/main" xmlns="" val="205263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94EF681-9A67-4CB5-BD53-B17D3C404DDC}" type="datetime1">
              <a:rPr lang="en-US" smtClean="0"/>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5B6E0E-4D02-4A5A-85C3-1B8CB39D0812}" type="slidenum">
              <a:rPr lang="en-US"/>
              <a:pPr/>
              <a:t>‹#›</a:t>
            </a:fld>
            <a:endParaRPr lang="en-US"/>
          </a:p>
        </p:txBody>
      </p:sp>
    </p:spTree>
    <p:extLst>
      <p:ext uri="{BB962C8B-B14F-4D97-AF65-F5344CB8AC3E}">
        <p14:creationId xmlns:p14="http://schemas.microsoft.com/office/powerpoint/2010/main" xmlns="" val="260881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2393610-2446-442C-8759-52A482BA7F89}" type="datetime1">
              <a:rPr lang="en-US" smtClean="0"/>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50D4AA-2984-4D2A-B32D-EC8C9D362210}" type="slidenum">
              <a:rPr lang="en-US"/>
              <a:pPr/>
              <a:t>‹#›</a:t>
            </a:fld>
            <a:endParaRPr lang="en-US"/>
          </a:p>
        </p:txBody>
      </p:sp>
    </p:spTree>
    <p:extLst>
      <p:ext uri="{BB962C8B-B14F-4D97-AF65-F5344CB8AC3E}">
        <p14:creationId xmlns:p14="http://schemas.microsoft.com/office/powerpoint/2010/main" xmlns="" val="57792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jpeg"/><Relationship Id="rId5" Type="http://schemas.openxmlformats.org/officeDocument/2006/relationships/slideLayout" Target="../slideLayouts/slideLayout38.xml"/><Relationship Id="rId10" Type="http://schemas.openxmlformats.org/officeDocument/2006/relationships/image" Target="../media/image2.jpe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E4CEB44E-2B3C-4585-8ADE-A8FA62FDCA30}" type="datetime1">
              <a:rPr lang="en-US" smtClean="0"/>
              <a:pPr/>
              <a:t>3/14/2022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C71DA67A-E3E7-44AA-9DE6-8E76E150D6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3/14/2022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extLst>
      <p:ext uri="{BB962C8B-B14F-4D97-AF65-F5344CB8AC3E}">
        <p14:creationId xmlns:p14="http://schemas.microsoft.com/office/powerpoint/2010/main" xmlns="" val="9025223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30673904-364B-4595-904E-1402E648F005}" type="datetime1">
              <a:rPr lang="en-US" smtClean="0"/>
              <a:pPr defTabSz="457200" fontAlgn="base">
                <a:spcBef>
                  <a:spcPct val="0"/>
                </a:spcBef>
                <a:spcAft>
                  <a:spcPct val="0"/>
                </a:spcAft>
                <a:defRPr/>
              </a:pPr>
              <a:t>3/14/2022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3315444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47562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cs typeface="Arial" charset="0"/>
        </a:defRPr>
      </a:lvl2pPr>
      <a:lvl3pPr algn="l" rtl="0" eaLnBrk="0" fontAlgn="base" hangingPunct="0">
        <a:spcBef>
          <a:spcPct val="0"/>
        </a:spcBef>
        <a:spcAft>
          <a:spcPct val="0"/>
        </a:spcAft>
        <a:defRPr sz="2600">
          <a:solidFill>
            <a:schemeClr val="bg1"/>
          </a:solidFill>
          <a:latin typeface="Arial" charset="0"/>
          <a:cs typeface="Arial" charset="0"/>
        </a:defRPr>
      </a:lvl3pPr>
      <a:lvl4pPr algn="l" rtl="0" eaLnBrk="0" fontAlgn="base" hangingPunct="0">
        <a:spcBef>
          <a:spcPct val="0"/>
        </a:spcBef>
        <a:spcAft>
          <a:spcPct val="0"/>
        </a:spcAft>
        <a:defRPr sz="2600">
          <a:solidFill>
            <a:schemeClr val="bg1"/>
          </a:solidFill>
          <a:latin typeface="Arial" charset="0"/>
          <a:cs typeface="Arial" charset="0"/>
        </a:defRPr>
      </a:lvl4pPr>
      <a:lvl5pPr algn="l" rtl="0" eaLnBrk="0" fontAlgn="base" hangingPunct="0">
        <a:spcBef>
          <a:spcPct val="0"/>
        </a:spcBef>
        <a:spcAft>
          <a:spcPct val="0"/>
        </a:spcAft>
        <a:defRPr sz="2600">
          <a:solidFill>
            <a:schemeClr val="bg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Blip>
          <a:blip r:embed="rId11"/>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C72214"/>
        </a:buClr>
        <a:buFont typeface="Courier New" panose="02070309020205020404" pitchFamily="49" charset="0"/>
        <a:buChar char="o"/>
        <a:defRPr sz="2200">
          <a:solidFill>
            <a:schemeClr val="tx1"/>
          </a:solidFill>
          <a:latin typeface="+mn-lt"/>
          <a:cs typeface="+mn-cs"/>
        </a:defRPr>
      </a:lvl2pPr>
      <a:lvl3pPr marL="1143000" indent="-228600" algn="l" rtl="0" eaLnBrk="0" fontAlgn="base" hangingPunct="0">
        <a:spcBef>
          <a:spcPct val="20000"/>
        </a:spcBef>
        <a:spcAft>
          <a:spcPct val="0"/>
        </a:spcAft>
        <a:buClr>
          <a:srgbClr val="C72214"/>
        </a:buClr>
        <a:buChar char="•"/>
        <a:defRPr sz="2000">
          <a:solidFill>
            <a:schemeClr val="tx1"/>
          </a:solidFill>
          <a:latin typeface="+mn-lt"/>
          <a:cs typeface="+mn-cs"/>
        </a:defRPr>
      </a:lvl3pPr>
      <a:lvl4pPr marL="1600200" indent="-228600" algn="l" rtl="0" eaLnBrk="0" fontAlgn="base" hangingPunct="0">
        <a:spcBef>
          <a:spcPct val="20000"/>
        </a:spcBef>
        <a:spcAft>
          <a:spcPct val="0"/>
        </a:spcAft>
        <a:buClr>
          <a:srgbClr val="C72214"/>
        </a:buClr>
        <a:buChar char="–"/>
        <a:defRPr>
          <a:solidFill>
            <a:schemeClr val="tx1"/>
          </a:solidFill>
          <a:latin typeface="+mn-lt"/>
          <a:cs typeface="+mn-cs"/>
        </a:defRPr>
      </a:lvl4pPr>
      <a:lvl5pPr marL="2057400" indent="-228600" algn="l" rtl="0" eaLnBrk="0" fontAlgn="base" hangingPunct="0">
        <a:spcBef>
          <a:spcPct val="20000"/>
        </a:spcBef>
        <a:spcAft>
          <a:spcPct val="0"/>
        </a:spcAft>
        <a:buClr>
          <a:srgbClr val="C72214"/>
        </a:buClr>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814BE6E-31B2-4394-951C-51110D62C7AA}" type="datetime1">
              <a:rPr lang="en-US" smtClean="0">
                <a:ea typeface="ＭＳ Ｐゴシック" pitchFamily="-111" charset="-128"/>
              </a:rPr>
              <a:pPr defTabSz="457200" fontAlgn="base">
                <a:spcBef>
                  <a:spcPct val="0"/>
                </a:spcBef>
                <a:spcAft>
                  <a:spcPct val="0"/>
                </a:spcAft>
              </a:pPr>
              <a:t>3/14/2022</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403765428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433388" y="190005"/>
            <a:ext cx="8433209" cy="162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lnSpc>
                <a:spcPct val="90000"/>
              </a:lnSpc>
            </a:pPr>
            <a:endParaRPr lang="en-US" sz="3000" b="1" dirty="0" smtClean="0">
              <a:cs typeface="Arial" charset="0"/>
            </a:endParaRPr>
          </a:p>
          <a:p>
            <a:pPr algn="ctr" eaLnBrk="1" hangingPunct="1">
              <a:lnSpc>
                <a:spcPct val="90000"/>
              </a:lnSpc>
            </a:pPr>
            <a:r>
              <a:rPr lang="en-US" sz="3000" b="1" dirty="0" smtClean="0">
                <a:latin typeface="Calibri" panose="020F0502020204030204" pitchFamily="34" charset="0"/>
                <a:cs typeface="Calibri" panose="020F0502020204030204" pitchFamily="34" charset="0"/>
              </a:rPr>
              <a:t>DEPARTMENT OF EMPLOYMENT &amp; LABOUR</a:t>
            </a:r>
          </a:p>
          <a:p>
            <a:pPr algn="ctr" eaLnBrk="1" hangingPunct="1">
              <a:lnSpc>
                <a:spcPct val="90000"/>
              </a:lnSpc>
            </a:pPr>
            <a:endParaRPr lang="en-US" sz="3000" b="1" dirty="0" smtClean="0">
              <a:cs typeface="Arial" charset="0"/>
            </a:endParaRPr>
          </a:p>
          <a:p>
            <a:pPr algn="ctr" eaLnBrk="1" hangingPunct="1">
              <a:lnSpc>
                <a:spcPct val="90000"/>
              </a:lnSpc>
            </a:pPr>
            <a:r>
              <a:rPr lang="en-US" sz="3000" b="1" dirty="0" smtClean="0">
                <a:latin typeface="Calibri" panose="020F0502020204030204" pitchFamily="34" charset="0"/>
                <a:cs typeface="Calibri" panose="020F0502020204030204" pitchFamily="34" charset="0"/>
              </a:rPr>
              <a:t>PRESENTATION TO EMPLOYMENT AND LABOUR PORTFOLIO COMMITTEE </a:t>
            </a:r>
          </a:p>
        </p:txBody>
      </p:sp>
      <p:sp>
        <p:nvSpPr>
          <p:cNvPr id="13316" name="Subtitle 17"/>
          <p:cNvSpPr txBox="1">
            <a:spLocks/>
          </p:cNvSpPr>
          <p:nvPr/>
        </p:nvSpPr>
        <p:spPr bwMode="auto">
          <a:xfrm>
            <a:off x="259492" y="2758373"/>
            <a:ext cx="137477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Bef>
                <a:spcPct val="20000"/>
              </a:spcBef>
              <a:buFont typeface="Arial" charset="0"/>
              <a:buNone/>
            </a:pPr>
            <a:r>
              <a:rPr lang="en-US" sz="1800" b="1" dirty="0" smtClean="0">
                <a:solidFill>
                  <a:srgbClr val="404040"/>
                </a:solidFill>
                <a:latin typeface="Arial Bold" pitchFamily="-111" charset="0"/>
                <a:cs typeface="Arial Bold" pitchFamily="-111" charset="0"/>
              </a:rPr>
              <a:t>2022.03.09</a:t>
            </a:r>
          </a:p>
          <a:p>
            <a:pPr eaLnBrk="1" hangingPunct="1">
              <a:spcBef>
                <a:spcPct val="20000"/>
              </a:spcBef>
              <a:buFont typeface="Arial" charset="0"/>
              <a:buNone/>
            </a:pPr>
            <a:endParaRPr lang="en-US" sz="1800" b="1" dirty="0">
              <a:solidFill>
                <a:srgbClr val="404040"/>
              </a:solidFill>
              <a:latin typeface="Arial Bold" pitchFamily="-111" charset="0"/>
              <a:cs typeface="Arial Bold" pitchFamily="-111" charset="0"/>
            </a:endParaRPr>
          </a:p>
        </p:txBody>
      </p:sp>
      <p:sp>
        <p:nvSpPr>
          <p:cNvPr id="13317" name="Subtitle 17"/>
          <p:cNvSpPr txBox="1">
            <a:spLocks/>
          </p:cNvSpPr>
          <p:nvPr/>
        </p:nvSpPr>
        <p:spPr bwMode="auto">
          <a:xfrm>
            <a:off x="1216296" y="2060905"/>
            <a:ext cx="6867391"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spcBef>
                <a:spcPct val="20000"/>
              </a:spcBef>
              <a:buFont typeface="Arial" charset="0"/>
              <a:buNone/>
            </a:pPr>
            <a:r>
              <a:rPr lang="en-US" sz="3200" b="1" u="sng" dirty="0" smtClean="0">
                <a:solidFill>
                  <a:schemeClr val="bg1"/>
                </a:solidFill>
                <a:latin typeface="Calibri" pitchFamily="-111" charset="0"/>
              </a:rPr>
              <a:t>SONA COMMITMENTS</a:t>
            </a:r>
            <a:endParaRPr lang="en-US" sz="3200" b="1" u="sng" cap="all" dirty="0">
              <a:solidFill>
                <a:schemeClr val="bg1"/>
              </a:solidFill>
              <a:latin typeface="Calibri" pitchFamily="-111" charset="0"/>
            </a:endParaRPr>
          </a:p>
        </p:txBody>
      </p:sp>
      <p:pic>
        <p:nvPicPr>
          <p:cNvPr id="8" name="Picture 7">
            <a:extLst>
              <a:ext uri="{FF2B5EF4-FFF2-40B4-BE49-F238E27FC236}">
                <a16:creationId xmlns:a16="http://schemas.microsoft.com/office/drawing/2014/main" xmlns="" id="{477A308C-C6F9-B245-8DC2-58B9323D1DF5}"/>
              </a:ext>
            </a:extLst>
          </p:cNvPr>
          <p:cNvPicPr>
            <a:picLocks noChangeAspect="1"/>
          </p:cNvPicPr>
          <p:nvPr/>
        </p:nvPicPr>
        <p:blipFill>
          <a:blip r:embed="rId3"/>
          <a:stretch>
            <a:fillRect/>
          </a:stretch>
        </p:blipFill>
        <p:spPr>
          <a:xfrm>
            <a:off x="259492" y="5890165"/>
            <a:ext cx="2845715" cy="842908"/>
          </a:xfrm>
          <a:prstGeom prst="rect">
            <a:avLst/>
          </a:prstGeom>
        </p:spPr>
      </p:pic>
      <p:pic>
        <p:nvPicPr>
          <p:cNvPr id="9" name="Picture 8">
            <a:extLst>
              <a:ext uri="{FF2B5EF4-FFF2-40B4-BE49-F238E27FC236}">
                <a16:creationId xmlns:a16="http://schemas.microsoft.com/office/drawing/2014/main" xmlns="" id="{4AD35E89-6DC6-CD48-8CED-ACF88A61C37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23690" y="5914879"/>
            <a:ext cx="842908" cy="842908"/>
          </a:xfrm>
          <a:prstGeom prst="rect">
            <a:avLst/>
          </a:prstGeom>
        </p:spPr>
      </p:pic>
      <p:sp>
        <p:nvSpPr>
          <p:cNvPr id="2" name="Slide Number Placeholder 1"/>
          <p:cNvSpPr>
            <a:spLocks noGrp="1"/>
          </p:cNvSpPr>
          <p:nvPr>
            <p:ph type="sldNum" sz="quarter" idx="12"/>
          </p:nvPr>
        </p:nvSpPr>
        <p:spPr/>
        <p:txBody>
          <a:bodyPr/>
          <a:lstStyle/>
          <a:p>
            <a:fld id="{83C9A63B-978D-4469-BCEA-C5C82B7B9DB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noGrp="1"/>
          </p:cNvSpPr>
          <p:nvPr>
            <p:ph type="body" idx="1"/>
          </p:nvPr>
        </p:nvSpPr>
        <p:spPr>
          <a:xfrm>
            <a:off x="203200" y="1343747"/>
            <a:ext cx="8876145" cy="5121707"/>
          </a:xfrm>
          <a:prstGeom prst="rect">
            <a:avLst/>
          </a:prstGeom>
        </p:spPr>
        <p:txBody>
          <a:bodyPr/>
          <a:lstStyle/>
          <a:p>
            <a:pPr algn="just">
              <a:lnSpc>
                <a:spcPct val="200000"/>
              </a:lnSpc>
              <a:spcBef>
                <a:spcPts val="0"/>
              </a:spcBef>
              <a:buFont typeface="Wingdings" panose="05000000000000000000" pitchFamily="2" charset="2"/>
              <a:buChar char="q"/>
              <a:defRPr sz="2000"/>
            </a:pPr>
            <a:r>
              <a:rPr lang="en-US" sz="1800" kern="0" dirty="0" smtClean="0">
                <a:ea typeface="Times New Roman" panose="02020603050405020304" pitchFamily="18" charset="0"/>
                <a:cs typeface="Calibri" panose="020F0502020204030204" pitchFamily="34" charset="0"/>
              </a:rPr>
              <a:t>DEL will ensure that Disciplinary </a:t>
            </a:r>
            <a:r>
              <a:rPr lang="en-US" sz="1800" kern="0" dirty="0">
                <a:ea typeface="Times New Roman" panose="02020603050405020304" pitchFamily="18" charset="0"/>
                <a:cs typeface="Calibri" panose="020F0502020204030204" pitchFamily="34" charset="0"/>
              </a:rPr>
              <a:t>cases </a:t>
            </a:r>
            <a:r>
              <a:rPr lang="en-US" sz="1800" kern="0" dirty="0" smtClean="0">
                <a:ea typeface="Times New Roman" panose="02020603050405020304" pitchFamily="18" charset="0"/>
                <a:cs typeface="Calibri" panose="020F0502020204030204" pitchFamily="34" charset="0"/>
              </a:rPr>
              <a:t>are concluded </a:t>
            </a:r>
            <a:r>
              <a:rPr lang="en-US" sz="1800" kern="0" dirty="0">
                <a:ea typeface="Times New Roman" panose="02020603050405020304" pitchFamily="18" charset="0"/>
                <a:cs typeface="Calibri" panose="020F0502020204030204" pitchFamily="34" charset="0"/>
              </a:rPr>
              <a:t>within 90 </a:t>
            </a:r>
            <a:r>
              <a:rPr lang="en-US" sz="1800" kern="0" dirty="0" smtClean="0">
                <a:ea typeface="Times New Roman" panose="02020603050405020304" pitchFamily="18" charset="0"/>
                <a:cs typeface="Calibri" panose="020F0502020204030204" pitchFamily="34" charset="0"/>
              </a:rPr>
              <a:t>days.</a:t>
            </a:r>
          </a:p>
          <a:p>
            <a:pPr algn="just">
              <a:lnSpc>
                <a:spcPct val="150000"/>
              </a:lnSpc>
              <a:spcBef>
                <a:spcPts val="0"/>
              </a:spcBef>
              <a:buFont typeface="Wingdings" panose="05000000000000000000" pitchFamily="2" charset="2"/>
              <a:buChar char="q"/>
              <a:defRPr sz="2000"/>
            </a:pPr>
            <a:r>
              <a:rPr lang="en-ZA" sz="1800" dirty="0" smtClean="0"/>
              <a:t>95</a:t>
            </a:r>
            <a:r>
              <a:rPr lang="en-ZA" sz="1800" dirty="0"/>
              <a:t>% resolution of reported incidents of corruption by 2024 via disciplinary and criminal </a:t>
            </a:r>
            <a:r>
              <a:rPr lang="en-ZA" sz="1800" dirty="0" smtClean="0"/>
              <a:t>interventions and enforce </a:t>
            </a:r>
            <a:r>
              <a:rPr lang="en-ZA" sz="1800" dirty="0"/>
              <a:t>consequences for corruption and </a:t>
            </a:r>
            <a:r>
              <a:rPr lang="en-ZA" sz="1800" dirty="0" smtClean="0"/>
              <a:t>misconduct.</a:t>
            </a:r>
            <a:endParaRPr lang="en-ZA" sz="1800" dirty="0"/>
          </a:p>
          <a:p>
            <a:pPr algn="just">
              <a:lnSpc>
                <a:spcPct val="200000"/>
              </a:lnSpc>
              <a:spcBef>
                <a:spcPts val="0"/>
              </a:spcBef>
              <a:buFont typeface="Wingdings" panose="05000000000000000000" pitchFamily="2" charset="2"/>
              <a:buChar char="q"/>
              <a:defRPr sz="2000"/>
            </a:pPr>
            <a:r>
              <a:rPr lang="en-ZA" sz="1800" dirty="0" smtClean="0"/>
              <a:t>An ethics unit will be established in the office of the Director-General and will </a:t>
            </a:r>
          </a:p>
          <a:p>
            <a:pPr marL="0" indent="0" algn="just">
              <a:lnSpc>
                <a:spcPct val="200000"/>
              </a:lnSpc>
              <a:spcBef>
                <a:spcPts val="0"/>
              </a:spcBef>
              <a:buNone/>
              <a:defRPr sz="2000"/>
            </a:pPr>
            <a:r>
              <a:rPr lang="en-ZA" sz="1800" dirty="0"/>
              <a:t>	</a:t>
            </a:r>
            <a:r>
              <a:rPr lang="en-ZA" sz="1800" dirty="0" smtClean="0"/>
              <a:t>be responsible for the management of all ethics matters in the department.</a:t>
            </a:r>
          </a:p>
          <a:p>
            <a:pPr algn="just">
              <a:lnSpc>
                <a:spcPct val="200000"/>
              </a:lnSpc>
              <a:spcBef>
                <a:spcPts val="0"/>
              </a:spcBef>
              <a:buFont typeface="Wingdings" panose="05000000000000000000" pitchFamily="2" charset="2"/>
              <a:buChar char="q"/>
              <a:defRPr sz="2000"/>
            </a:pPr>
            <a:r>
              <a:rPr lang="en-ZA" sz="1800" dirty="0"/>
              <a:t>Corruption and fraud will be harshly dealt with at all </a:t>
            </a:r>
            <a:r>
              <a:rPr lang="en-ZA" sz="1800" dirty="0" smtClean="0"/>
              <a:t>times.</a:t>
            </a:r>
            <a:endParaRPr lang="en-ZA" sz="1800" dirty="0"/>
          </a:p>
          <a:p>
            <a:pPr algn="just">
              <a:lnSpc>
                <a:spcPct val="200000"/>
              </a:lnSpc>
              <a:spcBef>
                <a:spcPts val="0"/>
              </a:spcBef>
              <a:buFont typeface="Wingdings" panose="05000000000000000000" pitchFamily="2" charset="2"/>
              <a:buChar char="q"/>
              <a:defRPr sz="2000"/>
            </a:pPr>
            <a:endParaRPr lang="en-ZA" sz="1800" dirty="0"/>
          </a:p>
          <a:p>
            <a:pPr algn="just">
              <a:lnSpc>
                <a:spcPct val="150000"/>
              </a:lnSpc>
              <a:spcBef>
                <a:spcPts val="0"/>
              </a:spcBef>
              <a:defRPr sz="2000"/>
            </a:pPr>
            <a:endParaRPr lang="en-US" sz="1800" kern="0" dirty="0">
              <a:solidFill>
                <a:srgbClr val="FF0000"/>
              </a:solidFill>
              <a:latin typeface="Arial Narrow" panose="020B0606020202030204" pitchFamily="34" charset="0"/>
              <a:ea typeface="Times New Roman" panose="02020603050405020304" pitchFamily="18" charset="0"/>
              <a:cs typeface="Calibri" panose="020F0502020204030204" pitchFamily="34" charset="0"/>
            </a:endParaRPr>
          </a:p>
        </p:txBody>
      </p:sp>
      <p:sp>
        <p:nvSpPr>
          <p:cNvPr id="181" name="Title 1"/>
          <p:cNvSpPr txBox="1">
            <a:spLocks noGrp="1"/>
          </p:cNvSpPr>
          <p:nvPr>
            <p:ph type="title"/>
          </p:nvPr>
        </p:nvSpPr>
        <p:spPr>
          <a:xfrm>
            <a:off x="457200" y="450129"/>
            <a:ext cx="8229600" cy="1143000"/>
          </a:xfrm>
          <a:prstGeom prst="rect">
            <a:avLst/>
          </a:prstGeom>
        </p:spPr>
        <p:txBody>
          <a:bodyPr/>
          <a:lstStyle/>
          <a:p>
            <a:pPr defTabSz="406908">
              <a:lnSpc>
                <a:spcPct val="90000"/>
              </a:lnSpc>
              <a:defRPr sz="2492" b="1"/>
            </a:pPr>
            <a:r>
              <a:rPr lang="en-ZA" sz="2800" dirty="0"/>
              <a:t>KEY PRIORITY</a:t>
            </a:r>
            <a:r>
              <a:rPr lang="en-ZA" sz="2800" dirty="0" smtClean="0"/>
              <a:t>: COMBATING FRAUD AND CORRUPTION</a:t>
            </a:r>
            <a:endParaRPr sz="2800" dirty="0"/>
          </a:p>
        </p:txBody>
      </p:sp>
      <p:sp>
        <p:nvSpPr>
          <p:cNvPr id="4" name="Slide Number Placeholder 5"/>
          <p:cNvSpPr>
            <a:spLocks noGrp="1"/>
          </p:cNvSpPr>
          <p:nvPr>
            <p:ph type="sldNum" sz="quarter" idx="12"/>
          </p:nvPr>
        </p:nvSpPr>
        <p:spPr bwMode="auto">
          <a:xfrm>
            <a:off x="7010400" y="646545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smtClean="0">
                <a:solidFill>
                  <a:schemeClr val="bg1"/>
                </a:solidFill>
              </a:rPr>
              <a:pPr/>
              <a:t>10</a:t>
            </a:fld>
            <a:endParaRPr lang="en-US" altLang="en-US" sz="1200" b="1" dirty="0" smtClean="0">
              <a:solidFill>
                <a:schemeClr val="bg1"/>
              </a:solidFill>
            </a:endParaRPr>
          </a:p>
        </p:txBody>
      </p:sp>
    </p:spTree>
    <p:extLst>
      <p:ext uri="{BB962C8B-B14F-4D97-AF65-F5344CB8AC3E}">
        <p14:creationId xmlns:p14="http://schemas.microsoft.com/office/powerpoint/2010/main" xmlns="" val="2980907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71" y="359728"/>
            <a:ext cx="8229600" cy="1143000"/>
          </a:xfrm>
        </p:spPr>
        <p:txBody>
          <a:bodyPr/>
          <a:lstStyle/>
          <a:p>
            <a:r>
              <a:rPr lang="en-ZA" sz="2800" b="1" dirty="0" smtClean="0"/>
              <a:t>KEY PRIORITY: OVERCOMING COVID 19 IN THE DEPARTMENT</a:t>
            </a:r>
            <a:endParaRPr lang="en-ZA" sz="2800" b="1" dirty="0"/>
          </a:p>
        </p:txBody>
      </p:sp>
      <p:sp>
        <p:nvSpPr>
          <p:cNvPr id="4" name="Content Placeholder 3"/>
          <p:cNvSpPr>
            <a:spLocks noGrp="1"/>
          </p:cNvSpPr>
          <p:nvPr>
            <p:ph idx="1"/>
          </p:nvPr>
        </p:nvSpPr>
        <p:spPr>
          <a:xfrm>
            <a:off x="324769" y="1502728"/>
            <a:ext cx="8485002" cy="4817135"/>
          </a:xfrm>
        </p:spPr>
        <p:txBody>
          <a:bodyPr/>
          <a:lstStyle/>
          <a:p>
            <a:pPr algn="just">
              <a:spcAft>
                <a:spcPts val="0"/>
              </a:spcAft>
              <a:buFont typeface="Wingdings" panose="05000000000000000000" pitchFamily="2" charset="2"/>
              <a:buChar char="q"/>
            </a:pP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The department over the Covid 19 alert levels has been responding to the protocols and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ensured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that all the officials are safe at work and are protected from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contracting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the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virus</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  The department has set up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a Crisis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Management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Team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that meets as and when the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lockdown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levels change to ensure that appropriate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measures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are put in place to prevent further spread of the virus and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avoid fatalities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due to the Covid 19 virus. </a:t>
            </a:r>
            <a:endParaRPr lang="en-ZA" sz="2000" dirty="0" smtClean="0">
              <a:latin typeface="Calibri" panose="020F0502020204030204" pitchFamily="34" charset="0"/>
              <a:ea typeface="Calibri" panose="020F0502020204030204" pitchFamily="34" charset="0"/>
              <a:cs typeface="Calibri" panose="020F0502020204030204" pitchFamily="34" charset="0"/>
            </a:endParaRPr>
          </a:p>
          <a:p>
            <a:endPar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endParaRPr>
          </a:p>
          <a:p>
            <a:pPr algn="just">
              <a:buFont typeface="Wingdings" panose="05000000000000000000" pitchFamily="2" charset="2"/>
              <a:buChar char="q"/>
            </a:pP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There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has been constant internal communication and media alerts to staff encouraging them to vaccinate and ensure that they are immune to the adverse effects of the Covid 19 Virus.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There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is a gradual build up of vaccination by the staff. </a:t>
            </a:r>
            <a:endParaRPr lang="en-ZA" sz="2000" dirty="0">
              <a:latin typeface="Calibri" panose="020F0502020204030204" pitchFamily="34" charset="0"/>
              <a:cs typeface="Calibri" panose="020F0502020204030204" pitchFamily="34" charset="0"/>
            </a:endParaRPr>
          </a:p>
        </p:txBody>
      </p:sp>
      <p:sp>
        <p:nvSpPr>
          <p:cNvPr id="5"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11</a:t>
            </a:fld>
            <a:endParaRPr lang="en-US" b="1" dirty="0">
              <a:solidFill>
                <a:prstClr val="white"/>
              </a:solidFill>
            </a:endParaRPr>
          </a:p>
        </p:txBody>
      </p:sp>
    </p:spTree>
    <p:extLst>
      <p:ext uri="{BB962C8B-B14F-4D97-AF65-F5344CB8AC3E}">
        <p14:creationId xmlns:p14="http://schemas.microsoft.com/office/powerpoint/2010/main" xmlns="" val="1561909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58" y="347583"/>
            <a:ext cx="8229600" cy="1143000"/>
          </a:xfrm>
        </p:spPr>
        <p:txBody>
          <a:bodyPr/>
          <a:lstStyle/>
          <a:p>
            <a:r>
              <a:rPr lang="en-ZA" sz="2800" b="1" dirty="0"/>
              <a:t>KEY PRIORITY: OVERCOMING COVID 19 IN THE DEPARTMENT</a:t>
            </a:r>
          </a:p>
        </p:txBody>
      </p:sp>
      <p:sp>
        <p:nvSpPr>
          <p:cNvPr id="4" name="Content Placeholder 3"/>
          <p:cNvSpPr>
            <a:spLocks noGrp="1"/>
          </p:cNvSpPr>
          <p:nvPr>
            <p:ph idx="1"/>
          </p:nvPr>
        </p:nvSpPr>
        <p:spPr>
          <a:xfrm>
            <a:off x="457199" y="1600200"/>
            <a:ext cx="8339559" cy="4525963"/>
          </a:xfrm>
        </p:spPr>
        <p:txBody>
          <a:bodyPr/>
          <a:lstStyle/>
          <a:p>
            <a:pPr lvl="0" algn="just">
              <a:buFont typeface="Wingdings" panose="05000000000000000000" pitchFamily="2" charset="2"/>
              <a:buChar char="q"/>
            </a:pP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The department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has, though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the provision of mobile devices such as laptops has been slow due to the high demand within the country, ensured that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the provision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of devices was given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 </a:t>
            </a: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priority to allow for those that had to work remotely to do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so. </a:t>
            </a:r>
            <a:endParaRPr lang="en-ZA" sz="2000" dirty="0">
              <a:solidFill>
                <a:prstClr val="black"/>
              </a:solidFill>
              <a:latin typeface="Calibri" panose="020F0502020204030204" pitchFamily="34" charset="0"/>
              <a:cs typeface="Calibri" panose="020F0502020204030204" pitchFamily="34" charset="0"/>
            </a:endParaRPr>
          </a:p>
          <a:p>
            <a:pPr marL="0" indent="0" algn="just">
              <a:lnSpc>
                <a:spcPts val="2025"/>
              </a:lnSpc>
              <a:spcAft>
                <a:spcPts val="0"/>
              </a:spcAft>
              <a:buNone/>
            </a:pPr>
            <a:endParaRPr lang="en-ZA" sz="2400" dirty="0">
              <a:solidFill>
                <a:srgbClr val="252525"/>
              </a:solidFill>
              <a:latin typeface="Calibri" panose="020F0502020204030204" pitchFamily="34" charset="0"/>
              <a:ea typeface="Times New Roman" panose="02020603050405020304" pitchFamily="18" charset="0"/>
              <a:cs typeface="Calibri" panose="020F0502020204030204" pitchFamily="34" charset="0"/>
            </a:endParaRPr>
          </a:p>
          <a:p>
            <a:pPr algn="just">
              <a:buFont typeface="Wingdings" panose="05000000000000000000" pitchFamily="2" charset="2"/>
              <a:buChar char="q"/>
            </a:pPr>
            <a:r>
              <a:rPr lang="en-ZA" sz="2000" dirty="0">
                <a:solidFill>
                  <a:srgbClr val="252525"/>
                </a:solidFill>
                <a:latin typeface="Calibri" panose="020F0502020204030204" pitchFamily="34" charset="0"/>
                <a:ea typeface="Times New Roman" panose="02020603050405020304" pitchFamily="18" charset="0"/>
                <a:cs typeface="Calibri" panose="020F0502020204030204" pitchFamily="34" charset="0"/>
              </a:rPr>
              <a:t>The department has made improvements in terms of organisational performance on set targets after perfecting and adapting to the new way of </a:t>
            </a:r>
            <a:r>
              <a:rPr lang="en-ZA" sz="2000" dirty="0" smtClean="0">
                <a:solidFill>
                  <a:srgbClr val="252525"/>
                </a:solidFill>
                <a:latin typeface="Calibri" panose="020F0502020204030204" pitchFamily="34" charset="0"/>
                <a:ea typeface="Times New Roman" panose="02020603050405020304" pitchFamily="18" charset="0"/>
                <a:cs typeface="Calibri" panose="020F0502020204030204" pitchFamily="34" charset="0"/>
              </a:rPr>
              <a:t>working</a:t>
            </a:r>
            <a:endParaRPr lang="en-ZA" sz="2400" dirty="0">
              <a:latin typeface="Calibri" panose="020F0502020204030204" pitchFamily="34" charset="0"/>
              <a:cs typeface="Calibri" panose="020F0502020204030204" pitchFamily="34" charset="0"/>
            </a:endParaRPr>
          </a:p>
        </p:txBody>
      </p:sp>
      <p:sp>
        <p:nvSpPr>
          <p:cNvPr id="5"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12</a:t>
            </a:fld>
            <a:endParaRPr lang="en-US" b="1" dirty="0">
              <a:solidFill>
                <a:prstClr val="white"/>
              </a:solidFill>
            </a:endParaRPr>
          </a:p>
        </p:txBody>
      </p:sp>
    </p:spTree>
    <p:extLst>
      <p:ext uri="{BB962C8B-B14F-4D97-AF65-F5344CB8AC3E}">
        <p14:creationId xmlns:p14="http://schemas.microsoft.com/office/powerpoint/2010/main" xmlns="" val="136944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1614489"/>
            <a:ext cx="7345363" cy="1941986"/>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r>
              <a:rPr lang="en-ZA" sz="2800" dirty="0" smtClean="0">
                <a:solidFill>
                  <a:schemeClr val="tx1"/>
                </a:solidFill>
              </a:rPr>
              <a:t>KEY PRIORITY:</a:t>
            </a:r>
            <a:endParaRPr lang="en-ZA" sz="2800" dirty="0">
              <a:solidFill>
                <a:schemeClr val="tx1"/>
              </a:solidFill>
            </a:endParaRPr>
          </a:p>
          <a:p>
            <a:pPr marL="0" indent="0" algn="ctr">
              <a:lnSpc>
                <a:spcPct val="90000"/>
              </a:lnSpc>
              <a:spcBef>
                <a:spcPts val="600"/>
              </a:spcBef>
              <a:buSzTx/>
              <a:buNone/>
              <a:defRPr sz="2800" b="1"/>
            </a:pPr>
            <a:r>
              <a:rPr lang="en-ZA" sz="2800" dirty="0">
                <a:solidFill>
                  <a:schemeClr val="tx1"/>
                </a:solidFill>
              </a:rPr>
              <a:t>ECONOMIC </a:t>
            </a:r>
            <a:r>
              <a:rPr lang="en-ZA" sz="2800" dirty="0" smtClean="0">
                <a:solidFill>
                  <a:schemeClr val="tx1"/>
                </a:solidFill>
              </a:rPr>
              <a:t>GROWTH AND </a:t>
            </a:r>
            <a:r>
              <a:rPr lang="en-ZA" sz="2800" dirty="0">
                <a:solidFill>
                  <a:schemeClr val="tx1"/>
                </a:solidFill>
              </a:rPr>
              <a:t>JOB </a:t>
            </a:r>
            <a:r>
              <a:rPr lang="en-ZA" sz="2800" dirty="0" smtClean="0">
                <a:solidFill>
                  <a:schemeClr val="tx1"/>
                </a:solidFill>
              </a:rPr>
              <a:t>CREATION</a:t>
            </a:r>
          </a:p>
          <a:p>
            <a:pPr marL="0" indent="0" algn="ctr">
              <a:lnSpc>
                <a:spcPct val="90000"/>
              </a:lnSpc>
              <a:spcBef>
                <a:spcPts val="600"/>
              </a:spcBef>
              <a:buSzTx/>
              <a:buNone/>
              <a:defRPr sz="2800" b="1"/>
            </a:pPr>
            <a:endParaRPr lang="en-ZA" sz="2800" dirty="0">
              <a:solidFill>
                <a:schemeClr val="tx1"/>
              </a:solidFill>
            </a:endParaRPr>
          </a:p>
          <a:p>
            <a:pPr marL="0" indent="0" algn="ctr">
              <a:lnSpc>
                <a:spcPct val="90000"/>
              </a:lnSpc>
              <a:spcBef>
                <a:spcPts val="600"/>
              </a:spcBef>
              <a:buSzTx/>
              <a:buNone/>
              <a:defRPr sz="2800" b="1"/>
            </a:pPr>
            <a:r>
              <a:rPr lang="en-ZA" sz="2800" dirty="0" smtClean="0">
                <a:solidFill>
                  <a:schemeClr val="tx1"/>
                </a:solidFill>
              </a:rPr>
              <a:t>KEY PRIORITY: ADDRESSING DEEP POVERTY, UNEMPLOYMENT AND INEQUALITY</a:t>
            </a:r>
          </a:p>
          <a:p>
            <a:pPr marL="0" indent="0" algn="ctr">
              <a:lnSpc>
                <a:spcPct val="90000"/>
              </a:lnSpc>
              <a:spcBef>
                <a:spcPts val="600"/>
              </a:spcBef>
              <a:buNone/>
              <a:defRPr sz="2800" b="1"/>
            </a:pPr>
            <a:endParaRPr lang="en-US" sz="1200" b="1" spc="-4" dirty="0" smtClean="0">
              <a:solidFill>
                <a:prstClr val="black"/>
              </a:solidFill>
              <a:cs typeface="Arial"/>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1800" b="1" dirty="0" smtClean="0">
                <a:solidFill>
                  <a:schemeClr val="tx1"/>
                </a:solidFill>
                <a:cs typeface="Arial" charset="0"/>
              </a:rPr>
              <a:t>PROGRAMME </a:t>
            </a:r>
            <a:r>
              <a:rPr lang="en-US" sz="1800" b="1" dirty="0">
                <a:solidFill>
                  <a:schemeClr val="tx1"/>
                </a:solidFill>
                <a:cs typeface="Arial" charset="0"/>
              </a:rPr>
              <a:t>2: INSPECTIONS AND ENFORCEMENT SERVICES (IES</a:t>
            </a:r>
            <a:r>
              <a:rPr lang="en-US" sz="1800" b="1" dirty="0" smtClean="0">
                <a:solidFill>
                  <a:schemeClr val="tx1"/>
                </a:solidFill>
                <a:cs typeface="Arial" charset="0"/>
              </a:rPr>
              <a:t>)</a:t>
            </a:r>
          </a:p>
          <a:p>
            <a:pPr marL="0" indent="0" algn="ctr" eaLnBrk="1" hangingPunct="1">
              <a:lnSpc>
                <a:spcPct val="90000"/>
              </a:lnSpc>
              <a:buNone/>
            </a:pP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xmlns="" val="3345418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9279"/>
          </a:xfrm>
        </p:spPr>
        <p:txBody>
          <a:bodyPr/>
          <a:lstStyle/>
          <a:p>
            <a:r>
              <a:rPr lang="en-ZA" sz="2800" b="1" dirty="0" smtClean="0"/>
              <a:t>KEY  PRIORITY:ECONOMIC GROWTH AND JOB CREATION</a:t>
            </a:r>
            <a:endParaRPr lang="en-ZA" sz="2800" b="1" dirty="0"/>
          </a:p>
        </p:txBody>
      </p:sp>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
        <p:nvSpPr>
          <p:cNvPr id="6" name="Content Placeholder 5"/>
          <p:cNvSpPr>
            <a:spLocks noGrp="1"/>
          </p:cNvSpPr>
          <p:nvPr>
            <p:ph idx="1"/>
          </p:nvPr>
        </p:nvSpPr>
        <p:spPr>
          <a:xfrm>
            <a:off x="251520" y="1407045"/>
            <a:ext cx="8640960" cy="4857403"/>
          </a:xfrm>
        </p:spPr>
        <p:txBody>
          <a:bodyPr/>
          <a:lstStyle/>
          <a:p>
            <a:pPr marL="0" indent="0">
              <a:lnSpc>
                <a:spcPct val="107000"/>
              </a:lnSpc>
              <a:spcBef>
                <a:spcPts val="1000"/>
              </a:spcBef>
              <a:spcAft>
                <a:spcPts val="0"/>
              </a:spcAft>
              <a:buNone/>
            </a:pPr>
            <a:r>
              <a:rPr lang="en-ZA" sz="2000" b="1" i="1" dirty="0">
                <a:latin typeface="Calibri" panose="020F0502020204030204" pitchFamily="34" charset="0"/>
                <a:ea typeface="+mn-ea"/>
                <a:cs typeface="Calibri" panose="020F0502020204030204" pitchFamily="34" charset="0"/>
              </a:rPr>
              <a:t>At the root of the services that are offered by </a:t>
            </a:r>
            <a:r>
              <a:rPr lang="en-ZA" sz="2000" b="1" i="1" dirty="0" smtClean="0">
                <a:latin typeface="Calibri" panose="020F0502020204030204" pitchFamily="34" charset="0"/>
                <a:ea typeface="+mn-ea"/>
                <a:cs typeface="Calibri" panose="020F0502020204030204" pitchFamily="34" charset="0"/>
              </a:rPr>
              <a:t>IES, </a:t>
            </a:r>
            <a:r>
              <a:rPr lang="en-ZA" sz="2000" b="1" i="1" dirty="0">
                <a:latin typeface="Calibri" panose="020F0502020204030204" pitchFamily="34" charset="0"/>
                <a:ea typeface="+mn-ea"/>
                <a:cs typeface="Calibri" panose="020F0502020204030204" pitchFamily="34" charset="0"/>
              </a:rPr>
              <a:t>the following are some of the key objectives</a:t>
            </a:r>
            <a:r>
              <a:rPr lang="en-ZA" sz="2000" b="1" i="1" dirty="0" smtClean="0">
                <a:latin typeface="Calibri" panose="020F0502020204030204" pitchFamily="34" charset="0"/>
                <a:ea typeface="+mn-ea"/>
                <a:cs typeface="Calibri" panose="020F0502020204030204" pitchFamily="34" charset="0"/>
              </a:rPr>
              <a:t>:</a:t>
            </a:r>
          </a:p>
          <a:p>
            <a:pPr marL="0" indent="0">
              <a:lnSpc>
                <a:spcPct val="107000"/>
              </a:lnSpc>
              <a:spcBef>
                <a:spcPts val="1000"/>
              </a:spcBef>
              <a:spcAft>
                <a:spcPts val="0"/>
              </a:spcAft>
              <a:buNone/>
            </a:pPr>
            <a:endParaRPr lang="en-ZA" sz="2000" b="1" i="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buFont typeface="Wingdings" panose="05000000000000000000" pitchFamily="2" charset="2"/>
              <a:buChar char="q"/>
            </a:pPr>
            <a:r>
              <a:rPr lang="en-ZA" sz="2000" dirty="0">
                <a:latin typeface="Calibri" panose="020F0502020204030204" pitchFamily="34" charset="0"/>
                <a:ea typeface="+mn-ea"/>
                <a:cs typeface="Calibri" panose="020F0502020204030204" pitchFamily="34" charset="0"/>
              </a:rPr>
              <a:t>Contribute towards enhanced productivity and economic </a:t>
            </a:r>
            <a:r>
              <a:rPr lang="en-ZA" sz="2000" dirty="0" smtClean="0">
                <a:latin typeface="Calibri" panose="020F0502020204030204" pitchFamily="34" charset="0"/>
                <a:ea typeface="+mn-ea"/>
                <a:cs typeface="Calibri" panose="020F0502020204030204" pitchFamily="34" charset="0"/>
              </a:rPr>
              <a:t>growth</a:t>
            </a:r>
          </a:p>
          <a:p>
            <a:pPr algn="just">
              <a:spcBef>
                <a:spcPts val="0"/>
              </a:spcBef>
              <a:spcAft>
                <a:spcPts val="0"/>
              </a:spcAft>
              <a:buFont typeface="Wingdings" panose="05000000000000000000" pitchFamily="2" charset="2"/>
              <a:buChar char="q"/>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buFont typeface="Wingdings" panose="05000000000000000000" pitchFamily="2" charset="2"/>
              <a:buChar char="q"/>
            </a:pPr>
            <a:r>
              <a:rPr lang="en-ZA" sz="2000" dirty="0">
                <a:latin typeface="Calibri" panose="020F0502020204030204" pitchFamily="34" charset="0"/>
                <a:ea typeface="+mn-ea"/>
                <a:cs typeface="Calibri" panose="020F0502020204030204" pitchFamily="34" charset="0"/>
              </a:rPr>
              <a:t>Ensuring that workers enjoy their social security </a:t>
            </a:r>
            <a:r>
              <a:rPr lang="en-ZA" sz="2000" dirty="0" smtClean="0">
                <a:latin typeface="Calibri" panose="020F0502020204030204" pitchFamily="34" charset="0"/>
                <a:ea typeface="+mn-ea"/>
                <a:cs typeface="Calibri" panose="020F0502020204030204" pitchFamily="34" charset="0"/>
              </a:rPr>
              <a:t>benefits</a:t>
            </a:r>
          </a:p>
          <a:p>
            <a:pPr algn="just">
              <a:spcBef>
                <a:spcPts val="0"/>
              </a:spcBef>
              <a:spcAft>
                <a:spcPts val="0"/>
              </a:spcAft>
              <a:buFont typeface="Wingdings" panose="05000000000000000000" pitchFamily="2" charset="2"/>
              <a:buChar char="q"/>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buFont typeface="Wingdings" panose="05000000000000000000" pitchFamily="2" charset="2"/>
              <a:buChar char="q"/>
            </a:pPr>
            <a:r>
              <a:rPr lang="en-ZA" sz="2000" dirty="0">
                <a:latin typeface="Calibri" panose="020F0502020204030204" pitchFamily="34" charset="0"/>
                <a:ea typeface="+mn-ea"/>
                <a:cs typeface="Calibri" panose="020F0502020204030204" pitchFamily="34" charset="0"/>
              </a:rPr>
              <a:t>Ensure that worker rights are protected through the promotion of healthy and safe workplaces and compliance with employment </a:t>
            </a:r>
            <a:r>
              <a:rPr lang="en-ZA" sz="2000" dirty="0" smtClean="0">
                <a:latin typeface="Calibri" panose="020F0502020204030204" pitchFamily="34" charset="0"/>
                <a:ea typeface="+mn-ea"/>
                <a:cs typeface="Calibri" panose="020F0502020204030204" pitchFamily="34" charset="0"/>
              </a:rPr>
              <a:t>standards</a:t>
            </a:r>
          </a:p>
          <a:p>
            <a:pPr algn="just">
              <a:spcBef>
                <a:spcPts val="0"/>
              </a:spcBef>
              <a:spcAft>
                <a:spcPts val="0"/>
              </a:spcAft>
              <a:buFont typeface="Wingdings" panose="05000000000000000000" pitchFamily="2" charset="2"/>
              <a:buChar char="q"/>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buFont typeface="Wingdings" panose="05000000000000000000" pitchFamily="2" charset="2"/>
              <a:buChar char="q"/>
            </a:pPr>
            <a:r>
              <a:rPr lang="en-ZA" sz="2000" dirty="0">
                <a:latin typeface="Calibri" panose="020F0502020204030204" pitchFamily="34" charset="0"/>
                <a:ea typeface="+mn-ea"/>
                <a:cs typeface="Calibri" panose="020F0502020204030204" pitchFamily="34" charset="0"/>
              </a:rPr>
              <a:t>Contribute towards job preservation of those that are </a:t>
            </a:r>
            <a:r>
              <a:rPr lang="en-ZA" sz="2000" dirty="0" smtClean="0">
                <a:latin typeface="Calibri" panose="020F0502020204030204" pitchFamily="34" charset="0"/>
                <a:ea typeface="+mn-ea"/>
                <a:cs typeface="Calibri" panose="020F0502020204030204" pitchFamily="34" charset="0"/>
              </a:rPr>
              <a:t>employed</a:t>
            </a:r>
          </a:p>
          <a:p>
            <a:pPr algn="just">
              <a:spcBef>
                <a:spcPts val="0"/>
              </a:spcBef>
              <a:spcAft>
                <a:spcPts val="0"/>
              </a:spcAft>
              <a:buFont typeface="Wingdings" panose="05000000000000000000" pitchFamily="2" charset="2"/>
              <a:buChar char="q"/>
            </a:pPr>
            <a:endParaRPr lang="en-ZA" sz="2000" dirty="0" smtClean="0">
              <a:latin typeface="Calibri" panose="020F0502020204030204" pitchFamily="34" charset="0"/>
              <a:ea typeface="+mn-ea"/>
              <a:cs typeface="Calibri" panose="020F0502020204030204" pitchFamily="34" charset="0"/>
            </a:endParaRPr>
          </a:p>
          <a:p>
            <a:pPr algn="just">
              <a:spcBef>
                <a:spcPts val="0"/>
              </a:spcBef>
              <a:spcAft>
                <a:spcPts val="0"/>
              </a:spcAft>
              <a:buFont typeface="Wingdings" panose="05000000000000000000" pitchFamily="2" charset="2"/>
              <a:buChar char="q"/>
            </a:pPr>
            <a:r>
              <a:rPr lang="en-ZA" sz="2000" dirty="0" smtClean="0">
                <a:latin typeface="Calibri" panose="020F0502020204030204" pitchFamily="34" charset="0"/>
                <a:ea typeface="+mn-ea"/>
                <a:cs typeface="Calibri" panose="020F0502020204030204" pitchFamily="34" charset="0"/>
              </a:rPr>
              <a:t>Deal with non standard forms of employment</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endParaRPr lang="en-ZA" sz="2800" dirty="0"/>
          </a:p>
        </p:txBody>
      </p:sp>
    </p:spTree>
    <p:extLst>
      <p:ext uri="{BB962C8B-B14F-4D97-AF65-F5344CB8AC3E}">
        <p14:creationId xmlns:p14="http://schemas.microsoft.com/office/powerpoint/2010/main" xmlns="" val="465376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BREAKDOWN OF VARIOUS INSPECTIONS FOR 2022-2023, PER ACT.</a:t>
            </a:r>
            <a:endParaRPr lang="en-ZA" sz="2800" b="1" dirty="0"/>
          </a:p>
        </p:txBody>
      </p:sp>
      <p:sp>
        <p:nvSpPr>
          <p:cNvPr id="3" name="Content Placeholder 2"/>
          <p:cNvSpPr>
            <a:spLocks noGrp="1"/>
          </p:cNvSpPr>
          <p:nvPr>
            <p:ph idx="1"/>
          </p:nvPr>
        </p:nvSpPr>
        <p:spPr/>
        <p:txBody>
          <a:bodyPr/>
          <a:lstStyle/>
          <a:p>
            <a:pPr algn="just"/>
            <a:endParaRPr lang="en-ZA" dirty="0"/>
          </a:p>
        </p:txBody>
      </p:sp>
      <p:sp>
        <p:nvSpPr>
          <p:cNvPr id="4" name="Slide Number Placeholder 3"/>
          <p:cNvSpPr>
            <a:spLocks noGrp="1"/>
          </p:cNvSpPr>
          <p:nvPr>
            <p:ph type="sldNum" sz="quarter" idx="12"/>
          </p:nvPr>
        </p:nvSpPr>
        <p:spPr>
          <a:xfrm>
            <a:off x="6878053" y="6538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pic>
        <p:nvPicPr>
          <p:cNvPr id="5" name="Content Placeholder 3"/>
          <p:cNvPicPr>
            <a:picLocks noChangeAspect="1"/>
          </p:cNvPicPr>
          <p:nvPr/>
        </p:nvPicPr>
        <p:blipFill>
          <a:blip r:embed="rId2"/>
          <a:stretch>
            <a:fillRect/>
          </a:stretch>
        </p:blipFill>
        <p:spPr>
          <a:xfrm>
            <a:off x="245942" y="1417638"/>
            <a:ext cx="8715177" cy="5121274"/>
          </a:xfrm>
          <a:prstGeom prst="rect">
            <a:avLst/>
          </a:prstGeom>
        </p:spPr>
      </p:pic>
    </p:spTree>
    <p:extLst>
      <p:ext uri="{BB962C8B-B14F-4D97-AF65-F5344CB8AC3E}">
        <p14:creationId xmlns:p14="http://schemas.microsoft.com/office/powerpoint/2010/main" xmlns="" val="4155522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1457326"/>
            <a:ext cx="7345363" cy="2235200"/>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r>
              <a:rPr lang="en-ZA" sz="2800" dirty="0" smtClean="0">
                <a:solidFill>
                  <a:schemeClr val="tx1"/>
                </a:solidFill>
              </a:rPr>
              <a:t>KEY PRIORITY:</a:t>
            </a:r>
            <a:endParaRPr lang="en-ZA" sz="2800" dirty="0">
              <a:solidFill>
                <a:schemeClr val="tx1"/>
              </a:solidFill>
            </a:endParaRPr>
          </a:p>
          <a:p>
            <a:pPr marL="0" indent="0" algn="ctr">
              <a:lnSpc>
                <a:spcPct val="90000"/>
              </a:lnSpc>
              <a:spcBef>
                <a:spcPts val="600"/>
              </a:spcBef>
              <a:buSzTx/>
              <a:buNone/>
              <a:defRPr sz="2800" b="1"/>
            </a:pPr>
            <a:r>
              <a:rPr lang="en-ZA" sz="2800" dirty="0">
                <a:solidFill>
                  <a:schemeClr val="tx1"/>
                </a:solidFill>
              </a:rPr>
              <a:t>ECONOMIC </a:t>
            </a:r>
            <a:r>
              <a:rPr lang="en-ZA" sz="2800" dirty="0" smtClean="0">
                <a:solidFill>
                  <a:schemeClr val="tx1"/>
                </a:solidFill>
              </a:rPr>
              <a:t>GROWTH </a:t>
            </a:r>
            <a:r>
              <a:rPr lang="en-ZA" sz="2800" dirty="0">
                <a:solidFill>
                  <a:schemeClr val="tx1"/>
                </a:solidFill>
              </a:rPr>
              <a:t>AND JOB </a:t>
            </a:r>
            <a:r>
              <a:rPr lang="en-ZA" sz="2800" dirty="0" smtClean="0">
                <a:solidFill>
                  <a:schemeClr val="tx1"/>
                </a:solidFill>
              </a:rPr>
              <a:t>CREATION</a:t>
            </a:r>
          </a:p>
          <a:p>
            <a:pPr marL="0" indent="0" algn="ctr">
              <a:lnSpc>
                <a:spcPct val="90000"/>
              </a:lnSpc>
              <a:spcBef>
                <a:spcPts val="600"/>
              </a:spcBef>
              <a:buSzTx/>
              <a:buNone/>
              <a:defRPr sz="2800" b="1"/>
            </a:pPr>
            <a:endParaRPr lang="en-ZA" sz="2800" dirty="0">
              <a:solidFill>
                <a:schemeClr val="tx1"/>
              </a:solidFill>
            </a:endParaRPr>
          </a:p>
          <a:p>
            <a:pPr marL="0" indent="0" algn="ctr">
              <a:lnSpc>
                <a:spcPct val="90000"/>
              </a:lnSpc>
              <a:spcBef>
                <a:spcPts val="600"/>
              </a:spcBef>
              <a:buSzTx/>
              <a:buNone/>
              <a:defRPr sz="2800" b="1"/>
            </a:pPr>
            <a:r>
              <a:rPr lang="en-ZA" sz="2800" dirty="0" smtClean="0">
                <a:solidFill>
                  <a:schemeClr val="tx1"/>
                </a:solidFill>
              </a:rPr>
              <a:t>KEY PRIORITY: EXPAND PUBLIC AND SOCIAL EMPLOYMENT</a:t>
            </a:r>
            <a:endParaRPr lang="en-ZA" sz="2800" dirty="0">
              <a:solidFill>
                <a:schemeClr val="tx1"/>
              </a:solidFill>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1800" b="1" dirty="0" smtClean="0">
                <a:solidFill>
                  <a:schemeClr val="tx1"/>
                </a:solidFill>
                <a:cs typeface="Arial" charset="0"/>
              </a:rPr>
              <a:t>PROGRAMME 3: PUBLIC EMPLOYMENT SERVICES (PES)</a:t>
            </a:r>
          </a:p>
          <a:p>
            <a:pPr marL="0" indent="0" algn="ctr" eaLnBrk="1" hangingPunct="1">
              <a:lnSpc>
                <a:spcPct val="90000"/>
              </a:lnSpc>
              <a:buNone/>
            </a:pP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xmlns="" val="2340282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212"/>
            <a:ext cx="8229600" cy="860425"/>
          </a:xfrm>
        </p:spPr>
        <p:txBody>
          <a:bodyPr/>
          <a:lstStyle/>
          <a:p>
            <a:r>
              <a:rPr lang="en-ZA" sz="2800" b="1" dirty="0"/>
              <a:t>KEY PRIORITY: EXPAND PUBLIC AND SOCIAL EMPLOYMENT</a:t>
            </a:r>
            <a:br>
              <a:rPr lang="en-ZA" sz="2800" b="1" dirty="0"/>
            </a:br>
            <a:endParaRPr lang="en-ZA" sz="2800" b="1" dirty="0"/>
          </a:p>
        </p:txBody>
      </p:sp>
      <p:sp>
        <p:nvSpPr>
          <p:cNvPr id="3" name="Slide Number Placeholder 2"/>
          <p:cNvSpPr>
            <a:spLocks noGrp="1"/>
          </p:cNvSpPr>
          <p:nvPr>
            <p:ph type="sldNum" sz="quarter" idx="12"/>
          </p:nvPr>
        </p:nvSpPr>
        <p:spPr>
          <a:xfrm>
            <a:off x="6902116" y="634764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
        <p:nvSpPr>
          <p:cNvPr id="5" name="Content Placeholder 5"/>
          <p:cNvSpPr txBox="1">
            <a:spLocks/>
          </p:cNvSpPr>
          <p:nvPr/>
        </p:nvSpPr>
        <p:spPr>
          <a:xfrm>
            <a:off x="251520" y="1417638"/>
            <a:ext cx="8640960" cy="485740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Bef>
                <a:spcPts val="500"/>
              </a:spcBef>
              <a:spcAft>
                <a:spcPts val="200"/>
              </a:spcAft>
              <a:buNone/>
              <a:tabLst>
                <a:tab pos="270510" algn="l"/>
              </a:tabLst>
            </a:pPr>
            <a:r>
              <a:rPr lang="en-ZA" sz="2000" b="1" dirty="0">
                <a:latin typeface="Calibri" panose="020F0502020204030204" pitchFamily="34" charset="0"/>
                <a:ea typeface="Times New Roman" panose="02020603050405020304" pitchFamily="18" charset="0"/>
                <a:cs typeface="Calibri" panose="020F0502020204030204" pitchFamily="34" charset="0"/>
              </a:rPr>
              <a:t>Provide public employment services and collaborate with the Presidency’s Program Management Office, the UIF, other departments to support work seekers. PES will contribute through:</a:t>
            </a:r>
            <a:endParaRPr lang="en-ZA" sz="2000"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smtClean="0">
                <a:latin typeface="Calibri" panose="020F0502020204030204" pitchFamily="34" charset="0"/>
                <a:ea typeface="Calibri" panose="020F0502020204030204" pitchFamily="34" charset="0"/>
                <a:cs typeface="Times New Roman" panose="02020603050405020304" pitchFamily="18" charset="0"/>
              </a:rPr>
              <a:t>Play a strategic role in massive recruitment and placement of young people in LAP, EPWP and Presidential Youth Employment projects</a:t>
            </a: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smtClean="0">
                <a:latin typeface="Calibri" panose="020F0502020204030204" pitchFamily="34" charset="0"/>
                <a:ea typeface="Calibri" panose="020F0502020204030204" pitchFamily="34" charset="0"/>
                <a:cs typeface="Times New Roman" panose="02020603050405020304" pitchFamily="18" charset="0"/>
              </a:rPr>
              <a:t>Use the scarce and  critical skills list to make recommendations to the DHA on work visas </a:t>
            </a:r>
          </a:p>
          <a:p>
            <a:pPr lvl="0" algn="just">
              <a:spcBef>
                <a:spcPts val="500"/>
              </a:spcBef>
              <a:spcAft>
                <a:spcPts val="200"/>
              </a:spcAft>
              <a:buFont typeface="Wingdings" panose="05000000000000000000" pitchFamily="2" charset="2"/>
              <a:buChar char="q"/>
              <a:tabLst>
                <a:tab pos="270510" algn="l"/>
              </a:tabLst>
            </a:pPr>
            <a:r>
              <a:rPr lang="en-ZA" sz="2000" dirty="0" smtClean="0">
                <a:latin typeface="Calibri" panose="020F0502020204030204" pitchFamily="34" charset="0"/>
                <a:ea typeface="Times New Roman" panose="02020603050405020304" pitchFamily="18" charset="0"/>
                <a:cs typeface="Calibri" panose="020F0502020204030204" pitchFamily="34" charset="0"/>
              </a:rPr>
              <a:t>Make recommendations on the proposed National Employment Policy and priority sub-theme on National Labour Migration and related amendments to the Employment Services Act 2014 by 31 March 2023.</a:t>
            </a:r>
            <a:r>
              <a:rPr lang="en-ZA" sz="2800" dirty="0" smtClean="0">
                <a:latin typeface="Calibri" panose="020F0502020204030204" pitchFamily="34" charset="0"/>
                <a:ea typeface="Calibri" panose="020F0502020204030204" pitchFamily="34" charset="0"/>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7857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212"/>
            <a:ext cx="8229600" cy="860425"/>
          </a:xfrm>
        </p:spPr>
        <p:txBody>
          <a:bodyPr/>
          <a:lstStyle/>
          <a:p>
            <a:r>
              <a:rPr lang="en-ZA" sz="2800" b="1" dirty="0"/>
              <a:t>KEY PRIORITY: EXPAND PUBLIC AND SOCIAL EMPLOYMENT</a:t>
            </a:r>
            <a:br>
              <a:rPr lang="en-ZA" sz="2800" b="1" dirty="0"/>
            </a:br>
            <a:endParaRPr lang="en-ZA" sz="2800" b="1" dirty="0"/>
          </a:p>
        </p:txBody>
      </p:sp>
      <p:sp>
        <p:nvSpPr>
          <p:cNvPr id="3" name="Slide Number Placeholder 2"/>
          <p:cNvSpPr>
            <a:spLocks noGrp="1"/>
          </p:cNvSpPr>
          <p:nvPr>
            <p:ph type="sldNum" sz="quarter" idx="12"/>
          </p:nvPr>
        </p:nvSpPr>
        <p:spPr>
          <a:xfrm>
            <a:off x="6902116" y="634764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
        <p:nvSpPr>
          <p:cNvPr id="5" name="Content Placeholder 5"/>
          <p:cNvSpPr txBox="1">
            <a:spLocks/>
          </p:cNvSpPr>
          <p:nvPr/>
        </p:nvSpPr>
        <p:spPr>
          <a:xfrm>
            <a:off x="251520" y="1417638"/>
            <a:ext cx="8640960" cy="485740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lnSpc>
                <a:spcPct val="107000"/>
              </a:lnSpc>
              <a:spcBef>
                <a:spcPts val="500"/>
              </a:spcBef>
              <a:spcAft>
                <a:spcPts val="200"/>
              </a:spcAft>
              <a:buNone/>
              <a:tabLst>
                <a:tab pos="270510" algn="l"/>
              </a:tabLst>
            </a:pPr>
            <a:r>
              <a:rPr lang="en-ZA" sz="2000" b="1" dirty="0" smtClean="0">
                <a:latin typeface="Calibri" panose="020F0502020204030204" pitchFamily="34" charset="0"/>
                <a:ea typeface="Times New Roman" panose="02020603050405020304" pitchFamily="18" charset="0"/>
                <a:cs typeface="Calibri" panose="020F0502020204030204" pitchFamily="34" charset="0"/>
              </a:rPr>
              <a:t>PES  will contribute to public employment by:</a:t>
            </a: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smtClean="0">
                <a:latin typeface="Calibri" panose="020F0502020204030204" pitchFamily="34" charset="0"/>
                <a:ea typeface="Times New Roman" panose="02020603050405020304" pitchFamily="18" charset="0"/>
                <a:cs typeface="Calibri" panose="020F0502020204030204" pitchFamily="34" charset="0"/>
              </a:rPr>
              <a:t>Registering </a:t>
            </a:r>
            <a:r>
              <a:rPr lang="en-ZA" sz="2000" dirty="0">
                <a:latin typeface="Calibri" panose="020F0502020204030204" pitchFamily="34" charset="0"/>
                <a:ea typeface="Times New Roman" panose="02020603050405020304" pitchFamily="18" charset="0"/>
                <a:cs typeface="Calibri" panose="020F0502020204030204" pitchFamily="34" charset="0"/>
              </a:rPr>
              <a:t>850 000 work seekers on ESSA by 31 March 2023</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Registering 105 000 work opportunities on the employment services of South Africa database system by 31 March 2023</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Providing employment </a:t>
            </a:r>
            <a:r>
              <a:rPr lang="en-ZA" sz="2000" dirty="0" smtClean="0">
                <a:latin typeface="Calibri" panose="020F0502020204030204" pitchFamily="34" charset="0"/>
                <a:ea typeface="Times New Roman" panose="02020603050405020304" pitchFamily="18" charset="0"/>
                <a:cs typeface="Calibri" panose="020F0502020204030204" pitchFamily="34" charset="0"/>
              </a:rPr>
              <a:t>counselling, linked to the scarce and critical skills list, </a:t>
            </a:r>
            <a:r>
              <a:rPr lang="en-ZA" sz="2000" dirty="0">
                <a:latin typeface="Calibri" panose="020F0502020204030204" pitchFamily="34" charset="0"/>
                <a:ea typeface="Times New Roman" panose="02020603050405020304" pitchFamily="18" charset="0"/>
                <a:cs typeface="Calibri" panose="020F0502020204030204" pitchFamily="34" charset="0"/>
              </a:rPr>
              <a:t>to 240 000 work seekers by 31 March 2023</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Filling 55 000 registered employment opportunities by 31 March 2023</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Conclude 22 partnership agreements with various stake holders, by 31 March 2023 </a:t>
            </a: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3883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1557338"/>
            <a:ext cx="7772400" cy="21177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1700214"/>
            <a:ext cx="7345363" cy="1992312"/>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a:lnSpc>
                <a:spcPct val="90000"/>
              </a:lnSpc>
              <a:spcBef>
                <a:spcPts val="600"/>
              </a:spcBef>
              <a:buSzTx/>
              <a:buNone/>
              <a:defRPr sz="2800" b="1"/>
            </a:pPr>
            <a:r>
              <a:rPr lang="en-ZA" sz="2800" dirty="0" smtClean="0">
                <a:solidFill>
                  <a:schemeClr val="tx1"/>
                </a:solidFill>
              </a:rPr>
              <a:t>KEY PRIORITY:</a:t>
            </a:r>
            <a:endParaRPr lang="en-ZA" sz="2800" dirty="0">
              <a:solidFill>
                <a:schemeClr val="tx1"/>
              </a:solidFill>
            </a:endParaRPr>
          </a:p>
          <a:p>
            <a:pPr marL="0" indent="0" algn="ctr">
              <a:lnSpc>
                <a:spcPct val="90000"/>
              </a:lnSpc>
              <a:spcBef>
                <a:spcPts val="600"/>
              </a:spcBef>
              <a:buSzTx/>
              <a:buNone/>
              <a:defRPr sz="2800" b="1"/>
            </a:pPr>
            <a:r>
              <a:rPr lang="en-ZA" sz="2800" dirty="0">
                <a:solidFill>
                  <a:schemeClr val="tx1"/>
                </a:solidFill>
              </a:rPr>
              <a:t>ECONOMIC </a:t>
            </a:r>
            <a:r>
              <a:rPr lang="en-ZA" sz="2800" dirty="0" smtClean="0">
                <a:solidFill>
                  <a:schemeClr val="tx1"/>
                </a:solidFill>
              </a:rPr>
              <a:t>GROWTH </a:t>
            </a:r>
            <a:r>
              <a:rPr lang="en-ZA" sz="2800" dirty="0">
                <a:solidFill>
                  <a:schemeClr val="tx1"/>
                </a:solidFill>
              </a:rPr>
              <a:t>AND JOB </a:t>
            </a:r>
            <a:r>
              <a:rPr lang="en-ZA" sz="2800" dirty="0" smtClean="0">
                <a:solidFill>
                  <a:schemeClr val="tx1"/>
                </a:solidFill>
              </a:rPr>
              <a:t>CREATION</a:t>
            </a:r>
          </a:p>
          <a:p>
            <a:pPr marL="0" indent="0" algn="ctr">
              <a:lnSpc>
                <a:spcPct val="90000"/>
              </a:lnSpc>
              <a:spcBef>
                <a:spcPts val="600"/>
              </a:spcBef>
              <a:buSzTx/>
              <a:buNone/>
              <a:defRPr sz="2800" b="1"/>
            </a:pPr>
            <a:endParaRPr lang="en-ZA" sz="2800" dirty="0">
              <a:solidFill>
                <a:schemeClr val="tx1"/>
              </a:solidFill>
            </a:endParaRPr>
          </a:p>
          <a:p>
            <a:pPr marL="0" indent="0" algn="ctr">
              <a:lnSpc>
                <a:spcPct val="90000"/>
              </a:lnSpc>
              <a:spcBef>
                <a:spcPts val="600"/>
              </a:spcBef>
              <a:buNone/>
              <a:defRPr sz="2800" b="1"/>
            </a:pPr>
            <a:r>
              <a:rPr lang="en-ZA" sz="2800" dirty="0" smtClean="0">
                <a:solidFill>
                  <a:schemeClr val="tx1"/>
                </a:solidFill>
              </a:rPr>
              <a:t>KEY PRIORITY</a:t>
            </a:r>
            <a:r>
              <a:rPr lang="en-ZA" sz="2800" dirty="0">
                <a:solidFill>
                  <a:schemeClr val="tx1"/>
                </a:solidFill>
              </a:rPr>
              <a:t>: ADDRESSING DEEP </a:t>
            </a:r>
            <a:r>
              <a:rPr lang="en-ZA" sz="2800" dirty="0" smtClean="0">
                <a:solidFill>
                  <a:schemeClr val="tx1"/>
                </a:solidFill>
              </a:rPr>
              <a:t>POVERTY, UNEMPLOYMENT </a:t>
            </a:r>
            <a:r>
              <a:rPr lang="en-ZA" sz="2800" dirty="0">
                <a:solidFill>
                  <a:schemeClr val="tx1"/>
                </a:solidFill>
              </a:rPr>
              <a:t>AND INEQUALITY</a:t>
            </a:r>
          </a:p>
          <a:p>
            <a:pPr marL="0" indent="0" algn="ctr">
              <a:lnSpc>
                <a:spcPct val="90000"/>
              </a:lnSpc>
              <a:spcBef>
                <a:spcPts val="600"/>
              </a:spcBef>
              <a:buSzTx/>
              <a:buNone/>
              <a:defRPr sz="2800" b="1"/>
            </a:pPr>
            <a:endParaRPr lang="en-ZA" sz="2400" dirty="0">
              <a:solidFill>
                <a:schemeClr val="tx1"/>
              </a:solidFill>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1800" b="1" dirty="0">
                <a:solidFill>
                  <a:schemeClr val="tx1"/>
                </a:solidFill>
                <a:cs typeface="Arial" charset="0"/>
              </a:rPr>
              <a:t>PROGRAMME 4: LABOUR POLICY AND INDUSTRIAL RELATIONS (LP&amp;IR)</a:t>
            </a:r>
          </a:p>
          <a:p>
            <a:pPr marL="0" indent="0" algn="ctr" eaLnBrk="1" hangingPunct="1">
              <a:lnSpc>
                <a:spcPct val="90000"/>
              </a:lnSpc>
              <a:buNone/>
            </a:pP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xmlns="" val="3328192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TABLE OF CONTENTS</a:t>
            </a:r>
            <a:endParaRPr lang="en-ZA" sz="2400" b="1" dirty="0"/>
          </a:p>
        </p:txBody>
      </p:sp>
      <p:sp>
        <p:nvSpPr>
          <p:cNvPr id="3" name="Content Placeholder 2"/>
          <p:cNvSpPr>
            <a:spLocks noGrp="1"/>
          </p:cNvSpPr>
          <p:nvPr>
            <p:ph idx="1"/>
          </p:nvPr>
        </p:nvSpPr>
        <p:spPr/>
        <p:txBody>
          <a:bodyPr/>
          <a:lstStyle/>
          <a:p>
            <a:pPr>
              <a:lnSpc>
                <a:spcPct val="150000"/>
              </a:lnSpc>
              <a:spcBef>
                <a:spcPts val="0"/>
              </a:spcBef>
              <a:buFont typeface="Wingdings" panose="05000000000000000000" pitchFamily="2" charset="2"/>
              <a:buChar char="q"/>
            </a:pPr>
            <a:r>
              <a:rPr lang="en-ZA" sz="2000" b="1" dirty="0" smtClean="0"/>
              <a:t>DEPARTMENT OF EMPOYMENT AND LABOUR MANDATE</a:t>
            </a:r>
          </a:p>
          <a:p>
            <a:pPr>
              <a:lnSpc>
                <a:spcPct val="150000"/>
              </a:lnSpc>
              <a:spcBef>
                <a:spcPts val="0"/>
              </a:spcBef>
              <a:buFont typeface="Wingdings" panose="05000000000000000000" pitchFamily="2" charset="2"/>
              <a:buChar char="q"/>
            </a:pPr>
            <a:r>
              <a:rPr lang="en-ZA" sz="2000" b="1" dirty="0" smtClean="0"/>
              <a:t>IMPLICATIONS OF THE STATE OF THE NATION ADDRESS ON DEL</a:t>
            </a:r>
          </a:p>
          <a:p>
            <a:pPr>
              <a:lnSpc>
                <a:spcPct val="150000"/>
              </a:lnSpc>
              <a:spcBef>
                <a:spcPts val="0"/>
              </a:spcBef>
              <a:buFont typeface="Wingdings" panose="05000000000000000000" pitchFamily="2" charset="2"/>
              <a:buChar char="q"/>
            </a:pPr>
            <a:r>
              <a:rPr lang="en-ZA" sz="2000" b="1" dirty="0" smtClean="0"/>
              <a:t>IMPLICATIONS </a:t>
            </a:r>
            <a:r>
              <a:rPr lang="en-ZA" sz="2000" b="1" dirty="0"/>
              <a:t>OF THE BUDGET VOTE ON DEL</a:t>
            </a:r>
          </a:p>
          <a:p>
            <a:pPr>
              <a:lnSpc>
                <a:spcPct val="150000"/>
              </a:lnSpc>
              <a:spcBef>
                <a:spcPts val="0"/>
              </a:spcBef>
              <a:buFont typeface="Wingdings" panose="05000000000000000000" pitchFamily="2" charset="2"/>
              <a:buChar char="q"/>
            </a:pPr>
            <a:endParaRPr lang="en-ZA" sz="2000" b="1" dirty="0" smtClean="0"/>
          </a:p>
        </p:txBody>
      </p:sp>
      <p:sp>
        <p:nvSpPr>
          <p:cNvPr id="5" name="Slide Number Placeholder 5"/>
          <p:cNvSpPr txBox="1">
            <a:spLocks/>
          </p:cNvSpPr>
          <p:nvPr/>
        </p:nvSpPr>
        <p:spPr bwMode="auto">
          <a:xfrm>
            <a:off x="6872204" y="6467225"/>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05A1E5BE-B0D0-4DBE-87AC-F9180240E92E}" type="slidenum">
              <a:rPr lang="en-US" altLang="en-US" sz="1200" b="1" smtClean="0">
                <a:solidFill>
                  <a:prstClr val="white"/>
                </a:solidFill>
              </a:rPr>
              <a:pPr/>
              <a:t>2</a:t>
            </a:fld>
            <a:endParaRPr lang="en-US" altLang="en-US" sz="1200" b="1" dirty="0" smtClean="0">
              <a:solidFill>
                <a:prstClr val="white"/>
              </a:solidFill>
            </a:endParaRPr>
          </a:p>
        </p:txBody>
      </p:sp>
      <p:pic>
        <p:nvPicPr>
          <p:cNvPr id="6" name="Picture 5"/>
          <p:cNvPicPr>
            <a:picLocks noChangeAspect="1"/>
          </p:cNvPicPr>
          <p:nvPr/>
        </p:nvPicPr>
        <p:blipFill>
          <a:blip r:embed="rId2"/>
          <a:stretch>
            <a:fillRect/>
          </a:stretch>
        </p:blipFill>
        <p:spPr>
          <a:xfrm>
            <a:off x="266017" y="4408476"/>
            <a:ext cx="2840982" cy="847417"/>
          </a:xfrm>
          <a:prstGeom prst="rect">
            <a:avLst/>
          </a:prstGeom>
        </p:spPr>
      </p:pic>
      <p:pic>
        <p:nvPicPr>
          <p:cNvPr id="7" name="Picture 6"/>
          <p:cNvPicPr>
            <a:picLocks noChangeAspect="1"/>
          </p:cNvPicPr>
          <p:nvPr/>
        </p:nvPicPr>
        <p:blipFill>
          <a:blip r:embed="rId3"/>
          <a:stretch>
            <a:fillRect/>
          </a:stretch>
        </p:blipFill>
        <p:spPr>
          <a:xfrm>
            <a:off x="402670" y="5438455"/>
            <a:ext cx="987638" cy="1097375"/>
          </a:xfrm>
          <a:prstGeom prst="rect">
            <a:avLst/>
          </a:prstGeom>
        </p:spPr>
      </p:pic>
      <p:pic>
        <p:nvPicPr>
          <p:cNvPr id="8" name="Picture 7"/>
          <p:cNvPicPr>
            <a:picLocks noChangeAspect="1"/>
          </p:cNvPicPr>
          <p:nvPr/>
        </p:nvPicPr>
        <p:blipFill>
          <a:blip r:embed="rId4"/>
          <a:stretch>
            <a:fillRect/>
          </a:stretch>
        </p:blipFill>
        <p:spPr>
          <a:xfrm>
            <a:off x="1905983" y="5461298"/>
            <a:ext cx="1201016" cy="1005927"/>
          </a:xfrm>
          <a:prstGeom prst="rect">
            <a:avLst/>
          </a:prstGeom>
        </p:spPr>
      </p:pic>
      <p:pic>
        <p:nvPicPr>
          <p:cNvPr id="9" name="Picture 8"/>
          <p:cNvPicPr>
            <a:picLocks noChangeAspect="1"/>
          </p:cNvPicPr>
          <p:nvPr/>
        </p:nvPicPr>
        <p:blipFill>
          <a:blip r:embed="rId5"/>
          <a:stretch>
            <a:fillRect/>
          </a:stretch>
        </p:blipFill>
        <p:spPr>
          <a:xfrm>
            <a:off x="6690161" y="5491507"/>
            <a:ext cx="1874572" cy="945508"/>
          </a:xfrm>
          <a:prstGeom prst="rect">
            <a:avLst/>
          </a:prstGeom>
        </p:spPr>
      </p:pic>
      <p:pic>
        <p:nvPicPr>
          <p:cNvPr id="10" name="Picture 9"/>
          <p:cNvPicPr>
            <a:picLocks noChangeAspect="1"/>
          </p:cNvPicPr>
          <p:nvPr/>
        </p:nvPicPr>
        <p:blipFill>
          <a:blip r:embed="rId6"/>
          <a:stretch>
            <a:fillRect/>
          </a:stretch>
        </p:blipFill>
        <p:spPr>
          <a:xfrm>
            <a:off x="3622674" y="5515977"/>
            <a:ext cx="2294325" cy="738133"/>
          </a:xfrm>
          <a:prstGeom prst="rect">
            <a:avLst/>
          </a:prstGeom>
        </p:spPr>
      </p:pic>
      <p:pic>
        <p:nvPicPr>
          <p:cNvPr id="11" name="Picture 10"/>
          <p:cNvPicPr>
            <a:picLocks noChangeAspect="1"/>
          </p:cNvPicPr>
          <p:nvPr/>
        </p:nvPicPr>
        <p:blipFill>
          <a:blip r:embed="rId7"/>
          <a:stretch>
            <a:fillRect/>
          </a:stretch>
        </p:blipFill>
        <p:spPr>
          <a:xfrm>
            <a:off x="3819740" y="4504287"/>
            <a:ext cx="1633870" cy="829128"/>
          </a:xfrm>
          <a:prstGeom prst="rect">
            <a:avLst/>
          </a:prstGeom>
        </p:spPr>
      </p:pic>
      <p:pic>
        <p:nvPicPr>
          <p:cNvPr id="12" name="Picture 11"/>
          <p:cNvPicPr>
            <a:picLocks noChangeAspect="1"/>
          </p:cNvPicPr>
          <p:nvPr/>
        </p:nvPicPr>
        <p:blipFill>
          <a:blip r:embed="rId8"/>
          <a:stretch>
            <a:fillRect/>
          </a:stretch>
        </p:blipFill>
        <p:spPr>
          <a:xfrm>
            <a:off x="6060241" y="4022517"/>
            <a:ext cx="1390008" cy="1438781"/>
          </a:xfrm>
          <a:prstGeom prst="rect">
            <a:avLst/>
          </a:prstGeom>
        </p:spPr>
      </p:pic>
    </p:spTree>
    <p:extLst>
      <p:ext uri="{BB962C8B-B14F-4D97-AF65-F5344CB8AC3E}">
        <p14:creationId xmlns:p14="http://schemas.microsoft.com/office/powerpoint/2010/main" xmlns="" val="1174385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8"/>
            <a:ext cx="8229600" cy="717550"/>
          </a:xfrm>
        </p:spPr>
        <p:txBody>
          <a:bodyPr/>
          <a:lstStyle/>
          <a:p>
            <a:pPr defTabSz="914400">
              <a:defRPr/>
            </a:pPr>
            <a:r>
              <a:rPr lang="en-ZA" sz="2800" b="1" dirty="0" smtClean="0">
                <a:cs typeface="Calibri" panose="020F0502020204030204" pitchFamily="34" charset="0"/>
              </a:rPr>
              <a:t>KEY PRIORITY: </a:t>
            </a:r>
            <a:r>
              <a:rPr lang="en-ZA" sz="2800" b="1" dirty="0"/>
              <a:t>ADDRESSING DEEP </a:t>
            </a:r>
            <a:r>
              <a:rPr lang="en-ZA" sz="2800" b="1" dirty="0" smtClean="0"/>
              <a:t>POVERTY, </a:t>
            </a:r>
            <a:r>
              <a:rPr lang="en-ZA" sz="2800" b="1" dirty="0"/>
              <a:t>UNEMPLOYMENT AND INEQUALITY</a:t>
            </a:r>
            <a:br>
              <a:rPr lang="en-ZA" sz="2800" b="1" dirty="0"/>
            </a:br>
            <a:r>
              <a:rPr lang="en-ZA" sz="2800" b="1" dirty="0" smtClean="0">
                <a:cs typeface="Calibri" panose="020F0502020204030204" pitchFamily="34" charset="0"/>
              </a:rPr>
              <a:t> </a:t>
            </a:r>
            <a:endParaRPr lang="en-ZA" sz="2800" b="1" dirty="0">
              <a:cs typeface="Calibri" panose="020F0502020204030204" pitchFamily="34" charset="0"/>
            </a:endParaRPr>
          </a:p>
        </p:txBody>
      </p:sp>
      <p:sp>
        <p:nvSpPr>
          <p:cNvPr id="3" name="Slide Number Placeholder 2"/>
          <p:cNvSpPr>
            <a:spLocks noGrp="1"/>
          </p:cNvSpPr>
          <p:nvPr>
            <p:ph type="sldNum" sz="quarter" idx="12"/>
          </p:nvPr>
        </p:nvSpPr>
        <p:spPr>
          <a:xfrm>
            <a:off x="6902116" y="634764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1" i="0" u="none" strike="noStrike" kern="1200" cap="none" spc="0" normalizeH="0" baseline="0" noProof="0" smtClean="0">
                <a:ln>
                  <a:noFill/>
                </a:ln>
                <a:solidFill>
                  <a:prstClr val="white"/>
                </a:solidFill>
                <a:effectLst/>
                <a:uLnTx/>
                <a:uFillTx/>
                <a:latin typeface="Calibri" pitchFamily="-80" charset="0"/>
                <a:ea typeface="ＭＳ Ｐゴシック" pitchFamily="-11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white"/>
              </a:solidFill>
              <a:effectLst/>
              <a:uLnTx/>
              <a:uFillTx/>
              <a:latin typeface="Calibri" pitchFamily="-80" charset="0"/>
              <a:ea typeface="ＭＳ Ｐゴシック" pitchFamily="-111" charset="-128"/>
              <a:cs typeface="+mn-cs"/>
            </a:endParaRPr>
          </a:p>
        </p:txBody>
      </p:sp>
      <p:sp>
        <p:nvSpPr>
          <p:cNvPr id="5" name="Content Placeholder 5"/>
          <p:cNvSpPr txBox="1">
            <a:spLocks/>
          </p:cNvSpPr>
          <p:nvPr/>
        </p:nvSpPr>
        <p:spPr>
          <a:xfrm>
            <a:off x="251520" y="1417638"/>
            <a:ext cx="8640960" cy="485740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lnSpc>
                <a:spcPct val="107000"/>
              </a:lnSpc>
              <a:spcBef>
                <a:spcPts val="500"/>
              </a:spcBef>
              <a:spcAft>
                <a:spcPts val="200"/>
              </a:spcAft>
              <a:buFont typeface="Wingdings" panose="05000000000000000000" pitchFamily="2" charset="2"/>
              <a:buChar char="q"/>
              <a:tabLst>
                <a:tab pos="270510" algn="l"/>
              </a:tabLst>
            </a:pPr>
            <a:r>
              <a:rPr lang="en-ZA" sz="2000" b="1" dirty="0">
                <a:latin typeface="Calibri" panose="020F0502020204030204" pitchFamily="34" charset="0"/>
                <a:ea typeface="Times New Roman" panose="02020603050405020304" pitchFamily="18" charset="0"/>
                <a:cs typeface="Calibri" panose="020F0502020204030204" pitchFamily="34" charset="0"/>
              </a:rPr>
              <a:t>Improve employment equity implementation and compliance monitoring mechanisms in the labour market by:</a:t>
            </a:r>
            <a:endParaRPr lang="en-ZA" sz="1600" b="1" dirty="0">
              <a:latin typeface="Calibri" panose="020F0502020204030204" pitchFamily="34" charset="0"/>
              <a:ea typeface="Calibri" panose="020F0502020204030204" pitchFamily="34" charset="0"/>
              <a:cs typeface="Times New Roman" panose="02020603050405020304" pitchFamily="18" charset="0"/>
            </a:endParaRPr>
          </a:p>
          <a:p>
            <a:pPr lvl="1" algn="just">
              <a:spcBef>
                <a:spcPts val="500"/>
              </a:spcBef>
              <a:spcAft>
                <a:spcPts val="200"/>
              </a:spcAft>
              <a:buFont typeface="Wingdings" panose="05000000000000000000" pitchFamily="2" charset="2"/>
              <a:buChar char="§"/>
              <a:tabLst>
                <a:tab pos="270510" algn="l"/>
              </a:tabLst>
            </a:pPr>
            <a:r>
              <a:rPr lang="en-ZA" sz="1800" dirty="0" smtClean="0">
                <a:latin typeface="Calibri" panose="020F0502020204030204" pitchFamily="34" charset="0"/>
                <a:ea typeface="Times New Roman" panose="02020603050405020304" pitchFamily="18" charset="0"/>
                <a:cs typeface="Calibri" panose="020F0502020204030204" pitchFamily="34" charset="0"/>
              </a:rPr>
              <a:t>Publishing </a:t>
            </a:r>
            <a:r>
              <a:rPr lang="en-ZA" sz="1800" dirty="0">
                <a:latin typeface="Calibri" panose="020F0502020204030204" pitchFamily="34" charset="0"/>
                <a:ea typeface="Times New Roman" panose="02020603050405020304" pitchFamily="18" charset="0"/>
                <a:cs typeface="Calibri" panose="020F0502020204030204" pitchFamily="34" charset="0"/>
              </a:rPr>
              <a:t>the 2021/2022 employment equity annual report and public register by 30 June 2022; and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500"/>
              </a:spcBef>
              <a:spcAft>
                <a:spcPts val="200"/>
              </a:spcAft>
              <a:buFont typeface="Wingdings" panose="05000000000000000000" pitchFamily="2" charset="2"/>
              <a:buChar char="§"/>
              <a:tabLst>
                <a:tab pos="270510" algn="l"/>
              </a:tabLst>
            </a:pPr>
            <a:r>
              <a:rPr lang="en-ZA" sz="1800" dirty="0" smtClean="0">
                <a:latin typeface="Calibri" panose="020F0502020204030204" pitchFamily="34" charset="0"/>
                <a:ea typeface="Times New Roman" panose="02020603050405020304" pitchFamily="18" charset="0"/>
                <a:cs typeface="Calibri" panose="020F0502020204030204" pitchFamily="34" charset="0"/>
              </a:rPr>
              <a:t>Develop </a:t>
            </a:r>
            <a:r>
              <a:rPr lang="en-ZA" sz="1800" dirty="0">
                <a:latin typeface="Calibri" panose="020F0502020204030204" pitchFamily="34" charset="0"/>
                <a:ea typeface="Times New Roman" panose="02020603050405020304" pitchFamily="18" charset="0"/>
                <a:cs typeface="Calibri" panose="020F0502020204030204" pitchFamily="34" charset="0"/>
              </a:rPr>
              <a:t>the 2022/2023 employment equity annual report and public register by 31 March 2023.</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Extend protection to vulnerable workers by publishing national minimum wages for all sectors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Promote sound labour relations and centralised collective bargaining through the extension of collective agreements and </a:t>
            </a:r>
            <a:r>
              <a:rPr lang="en-ZA" sz="2000" dirty="0">
                <a:latin typeface="Calibri" panose="020F0502020204030204" pitchFamily="34" charset="0"/>
                <a:ea typeface="SimSun" panose="02010600030101010101" pitchFamily="2" charset="-122"/>
                <a:cs typeface="Calibri" panose="020F0502020204030204" pitchFamily="34" charset="0"/>
              </a:rPr>
              <a:t>registration of qualifying labour organisations by 31 March 2023</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500"/>
              </a:spcBef>
              <a:spcAft>
                <a:spcPts val="200"/>
              </a:spcAft>
              <a:buFont typeface="Wingdings" panose="05000000000000000000" pitchFamily="2" charset="2"/>
              <a:buChar char="q"/>
              <a:tabLst>
                <a:tab pos="270510" algn="l"/>
              </a:tabLst>
            </a:pPr>
            <a:r>
              <a:rPr lang="en-ZA" sz="2000" dirty="0">
                <a:latin typeface="Calibri" panose="020F0502020204030204" pitchFamily="34" charset="0"/>
                <a:ea typeface="Times New Roman" panose="02020603050405020304" pitchFamily="18" charset="0"/>
                <a:cs typeface="Calibri" panose="020F0502020204030204" pitchFamily="34" charset="0"/>
              </a:rPr>
              <a:t>Monitor and evaluate the impact of labour legislation to promote an evidence-based labour policy framework through the production of research and labour market trend reports by 31 March 2023.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80776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defRPr/>
            </a:pPr>
            <a:r>
              <a:rPr lang="en-ZA" sz="2400" b="1" dirty="0" smtClean="0">
                <a:latin typeface="Calibri" panose="020F0502020204030204" pitchFamily="34" charset="0"/>
                <a:cs typeface="Calibri" panose="020F0502020204030204" pitchFamily="34" charset="0"/>
              </a:rPr>
              <a:t/>
            </a:r>
            <a:br>
              <a:rPr lang="en-ZA" sz="2400" b="1" dirty="0" smtClean="0">
                <a:latin typeface="Calibri" panose="020F0502020204030204" pitchFamily="34" charset="0"/>
                <a:cs typeface="Calibri" panose="020F0502020204030204" pitchFamily="34" charset="0"/>
              </a:rPr>
            </a:br>
            <a:r>
              <a:rPr lang="en-ZA" sz="2800" b="1" dirty="0" smtClean="0">
                <a:latin typeface="Calibri" panose="020F0502020204030204" pitchFamily="34" charset="0"/>
                <a:cs typeface="Calibri" panose="020F0502020204030204" pitchFamily="34" charset="0"/>
              </a:rPr>
              <a:t>KEY PRIORITY: </a:t>
            </a:r>
            <a:r>
              <a:rPr lang="en-ZA" sz="2800" b="1" dirty="0"/>
              <a:t>ADDRESSING DEEP </a:t>
            </a:r>
            <a:r>
              <a:rPr lang="en-ZA" sz="2800" b="1" dirty="0" smtClean="0"/>
              <a:t>POVERTY, </a:t>
            </a:r>
            <a:r>
              <a:rPr lang="en-ZA" sz="2800" b="1" dirty="0"/>
              <a:t>UNEMPLOYMENT AND INEQUALITY</a:t>
            </a:r>
            <a:r>
              <a:rPr lang="en-ZA" sz="2400" b="1" dirty="0"/>
              <a:t/>
            </a:r>
            <a:br>
              <a:rPr lang="en-ZA" sz="2400" b="1" dirty="0"/>
            </a:br>
            <a:r>
              <a:rPr lang="en-ZA" sz="2400" b="1" dirty="0" smtClean="0">
                <a:latin typeface="Calibri" panose="020F0502020204030204" pitchFamily="34" charset="0"/>
                <a:cs typeface="Calibri" panose="020F0502020204030204" pitchFamily="34" charset="0"/>
              </a:rPr>
              <a:t> </a:t>
            </a:r>
            <a:endParaRPr lang="en-ZA" sz="2400" b="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6902116" y="634764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1" i="0" u="none" strike="noStrike" kern="1200" cap="none" spc="0" normalizeH="0" baseline="0" noProof="0" smtClean="0">
                <a:ln>
                  <a:noFill/>
                </a:ln>
                <a:solidFill>
                  <a:prstClr val="white"/>
                </a:solidFill>
                <a:effectLst/>
                <a:uLnTx/>
                <a:uFillTx/>
                <a:latin typeface="Calibri" pitchFamily="-80" charset="0"/>
                <a:ea typeface="ＭＳ Ｐゴシック" pitchFamily="-11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white"/>
              </a:solidFill>
              <a:effectLst/>
              <a:uLnTx/>
              <a:uFillTx/>
              <a:latin typeface="Calibri" pitchFamily="-80" charset="0"/>
              <a:ea typeface="ＭＳ Ｐゴシック" pitchFamily="-111" charset="-128"/>
              <a:cs typeface="+mn-cs"/>
            </a:endParaRPr>
          </a:p>
        </p:txBody>
      </p:sp>
      <p:sp>
        <p:nvSpPr>
          <p:cNvPr id="5" name="Content Placeholder 5"/>
          <p:cNvSpPr txBox="1">
            <a:spLocks/>
          </p:cNvSpPr>
          <p:nvPr/>
        </p:nvSpPr>
        <p:spPr>
          <a:xfrm>
            <a:off x="251520" y="1417638"/>
            <a:ext cx="8640960" cy="485740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buSzPts val="1600"/>
              <a:buFont typeface="Wingdings" panose="05000000000000000000" pitchFamily="2" charset="2"/>
              <a:buChar char="q"/>
            </a:pPr>
            <a:r>
              <a:rPr lang="en-US" sz="1800" dirty="0">
                <a:solidFill>
                  <a:srgbClr val="000000"/>
                </a:solidFill>
                <a:latin typeface="Calibri" panose="020F0502020204030204" pitchFamily="34" charset="0"/>
                <a:cs typeface="Calibri" panose="020F0502020204030204" pitchFamily="34" charset="0"/>
              </a:rPr>
              <a:t>The President </a:t>
            </a:r>
            <a:r>
              <a:rPr lang="en-US" sz="1800" dirty="0" smtClean="0">
                <a:solidFill>
                  <a:srgbClr val="000000"/>
                </a:solidFill>
                <a:latin typeface="Calibri" panose="020F0502020204030204" pitchFamily="34" charset="0"/>
                <a:cs typeface="Calibri" panose="020F0502020204030204" pitchFamily="34" charset="0"/>
              </a:rPr>
              <a:t>indicated </a:t>
            </a:r>
            <a:r>
              <a:rPr lang="en-US" sz="1800" dirty="0">
                <a:solidFill>
                  <a:srgbClr val="000000"/>
                </a:solidFill>
                <a:latin typeface="Calibri" panose="020F0502020204030204" pitchFamily="34" charset="0"/>
                <a:cs typeface="Calibri" panose="020F0502020204030204" pitchFamily="34" charset="0"/>
              </a:rPr>
              <a:t>that to enable small business to hire more people while continuing to protect workers’ rights, social partners will embark on reviewing the labour market regulations.</a:t>
            </a:r>
            <a:endParaRPr lang="en-ZA" sz="1800" dirty="0">
              <a:solidFill>
                <a:srgbClr val="000000"/>
              </a:solidFill>
              <a:latin typeface="Calibri" panose="020F0502020204030204" pitchFamily="34" charset="0"/>
              <a:cs typeface="Calibri" panose="020F0502020204030204" pitchFamily="34" charset="0"/>
            </a:endParaRPr>
          </a:p>
          <a:p>
            <a:pPr algn="just">
              <a:spcBef>
                <a:spcPts val="0"/>
              </a:spcBef>
              <a:buSzPts val="1600"/>
              <a:buFont typeface="Wingdings" panose="05000000000000000000" pitchFamily="2" charset="2"/>
              <a:buChar char="q"/>
            </a:pPr>
            <a:r>
              <a:rPr lang="en-US" sz="1800" dirty="0" smtClean="0">
                <a:solidFill>
                  <a:srgbClr val="000000"/>
                </a:solidFill>
                <a:latin typeface="Calibri" panose="020F0502020204030204" pitchFamily="34" charset="0"/>
                <a:cs typeface="Calibri" panose="020F0502020204030204" pitchFamily="34" charset="0"/>
              </a:rPr>
              <a:t>The </a:t>
            </a:r>
            <a:r>
              <a:rPr lang="en-US" sz="1800" dirty="0">
                <a:solidFill>
                  <a:srgbClr val="000000"/>
                </a:solidFill>
                <a:latin typeface="Calibri" panose="020F0502020204030204" pitchFamily="34" charset="0"/>
                <a:cs typeface="Calibri" panose="020F0502020204030204" pitchFamily="34" charset="0"/>
              </a:rPr>
              <a:t>Department has identified areas that need </a:t>
            </a:r>
            <a:r>
              <a:rPr lang="en-US" sz="1800" dirty="0" smtClean="0">
                <a:solidFill>
                  <a:srgbClr val="000000"/>
                </a:solidFill>
                <a:latin typeface="Calibri" panose="020F0502020204030204" pitchFamily="34" charset="0"/>
                <a:cs typeface="Calibri" panose="020F0502020204030204" pitchFamily="34" charset="0"/>
              </a:rPr>
              <a:t>changes </a:t>
            </a:r>
            <a:r>
              <a:rPr lang="en-US" sz="1800" dirty="0">
                <a:solidFill>
                  <a:srgbClr val="000000"/>
                </a:solidFill>
                <a:latin typeface="Calibri" panose="020F0502020204030204" pitchFamily="34" charset="0"/>
                <a:cs typeface="Calibri" panose="020F0502020204030204" pitchFamily="34" charset="0"/>
              </a:rPr>
              <a:t>in our labour laws to deal with impediment to SMMEs </a:t>
            </a:r>
          </a:p>
          <a:p>
            <a:pPr algn="just">
              <a:spcBef>
                <a:spcPts val="0"/>
              </a:spcBef>
              <a:buSzPts val="1600"/>
              <a:buFont typeface="Wingdings" panose="05000000000000000000" pitchFamily="2" charset="2"/>
              <a:buChar char="q"/>
            </a:pPr>
            <a:r>
              <a:rPr lang="en-US" sz="1800" dirty="0" smtClean="0">
                <a:solidFill>
                  <a:srgbClr val="000000"/>
                </a:solidFill>
                <a:latin typeface="Calibri" panose="020F0502020204030204" pitchFamily="34" charset="0"/>
                <a:cs typeface="Calibri" panose="020F0502020204030204" pitchFamily="34" charset="0"/>
              </a:rPr>
              <a:t>These </a:t>
            </a:r>
            <a:r>
              <a:rPr lang="en-US" sz="1800" dirty="0">
                <a:solidFill>
                  <a:srgbClr val="000000"/>
                </a:solidFill>
                <a:latin typeface="Calibri" panose="020F0502020204030204" pitchFamily="34" charset="0"/>
                <a:cs typeface="Calibri" panose="020F0502020204030204" pitchFamily="34" charset="0"/>
              </a:rPr>
              <a:t>proposals were presented to </a:t>
            </a:r>
            <a:r>
              <a:rPr lang="en-US" sz="1800" dirty="0" smtClean="0">
                <a:solidFill>
                  <a:srgbClr val="000000"/>
                </a:solidFill>
                <a:latin typeface="Calibri" panose="020F0502020204030204" pitchFamily="34" charset="0"/>
                <a:cs typeface="Calibri" panose="020F0502020204030204" pitchFamily="34" charset="0"/>
              </a:rPr>
              <a:t>and approved by Cabinet</a:t>
            </a:r>
            <a:endParaRPr lang="en-US" sz="1800" dirty="0">
              <a:solidFill>
                <a:srgbClr val="000000"/>
              </a:solidFill>
              <a:latin typeface="Calibri" panose="020F0502020204030204" pitchFamily="34" charset="0"/>
              <a:cs typeface="Calibri" panose="020F0502020204030204" pitchFamily="34" charset="0"/>
            </a:endParaRPr>
          </a:p>
          <a:p>
            <a:pPr algn="just">
              <a:spcBef>
                <a:spcPts val="0"/>
              </a:spcBef>
              <a:buSzPts val="1600"/>
              <a:buFont typeface="Wingdings" panose="05000000000000000000" pitchFamily="2" charset="2"/>
              <a:buChar char="q"/>
            </a:pPr>
            <a:r>
              <a:rPr lang="en-GB" sz="1800" dirty="0" smtClean="0">
                <a:solidFill>
                  <a:srgbClr val="000000"/>
                </a:solidFill>
                <a:latin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cs typeface="Calibri" panose="020F0502020204030204" pitchFamily="34" charset="0"/>
              </a:rPr>
              <a:t>The proposals have been tabled at NEDLAC for discussion</a:t>
            </a:r>
            <a:r>
              <a:rPr lang="en-US" sz="1800" dirty="0" smtClean="0">
                <a:solidFill>
                  <a:srgbClr val="000000"/>
                </a:solidFill>
                <a:latin typeface="Calibri" panose="020F0502020204030204" pitchFamily="34" charset="0"/>
                <a:cs typeface="Calibri" panose="020F0502020204030204" pitchFamily="34" charset="0"/>
              </a:rPr>
              <a:t>. As </a:t>
            </a:r>
            <a:r>
              <a:rPr lang="en-US" sz="1800" dirty="0">
                <a:solidFill>
                  <a:srgbClr val="000000"/>
                </a:solidFill>
                <a:latin typeface="Calibri" panose="020F0502020204030204" pitchFamily="34" charset="0"/>
                <a:cs typeface="Calibri" panose="020F0502020204030204" pitchFamily="34" charset="0"/>
              </a:rPr>
              <a:t>soon as social partners reach an agreement, the Bill will be </a:t>
            </a:r>
            <a:r>
              <a:rPr lang="en-US" sz="1800" dirty="0" smtClean="0">
                <a:solidFill>
                  <a:srgbClr val="000000"/>
                </a:solidFill>
                <a:latin typeface="Calibri" panose="020F0502020204030204" pitchFamily="34" charset="0"/>
                <a:cs typeface="Calibri" panose="020F0502020204030204" pitchFamily="34" charset="0"/>
              </a:rPr>
              <a:t>produced </a:t>
            </a:r>
            <a:r>
              <a:rPr lang="en-US" sz="1800" dirty="0">
                <a:solidFill>
                  <a:srgbClr val="000000"/>
                </a:solidFill>
                <a:latin typeface="Calibri" panose="020F0502020204030204" pitchFamily="34" charset="0"/>
                <a:cs typeface="Calibri" panose="020F0502020204030204" pitchFamily="34" charset="0"/>
              </a:rPr>
              <a:t>and presented to Cabinet and Parliament.</a:t>
            </a:r>
          </a:p>
          <a:p>
            <a:pPr algn="just">
              <a:buSzPts val="1600"/>
              <a:buFont typeface="Wingdings" panose="05000000000000000000" pitchFamily="2" charset="2"/>
              <a:buChar char="q"/>
            </a:pPr>
            <a:r>
              <a:rPr lang="en-US" sz="1800" dirty="0" smtClean="0">
                <a:solidFill>
                  <a:srgbClr val="000000"/>
                </a:solidFill>
                <a:latin typeface="Calibri" panose="020F0502020204030204" pitchFamily="34" charset="0"/>
                <a:cs typeface="Calibri" panose="020F0502020204030204" pitchFamily="34" charset="0"/>
              </a:rPr>
              <a:t>As </a:t>
            </a:r>
            <a:r>
              <a:rPr lang="en-US" sz="1800" dirty="0">
                <a:solidFill>
                  <a:srgbClr val="000000"/>
                </a:solidFill>
                <a:latin typeface="Calibri" panose="020F0502020204030204" pitchFamily="34" charset="0"/>
                <a:cs typeface="Calibri" panose="020F0502020204030204" pitchFamily="34" charset="0"/>
              </a:rPr>
              <a:t>part of the social compact led by the President, DEL is part of the discussions that deal with broad socio economic issues like challenges of electricity, water licensing and infrastructure development amongst others as a way of addressing the challenges of unemployment, poverty and inequalities and further stimulating the economy</a:t>
            </a:r>
            <a:endParaRPr lang="en-GB" sz="1800" dirty="0">
              <a:solidFill>
                <a:prstClr val="black"/>
              </a:solidFill>
              <a:latin typeface="Calibri" panose="020F0502020204030204" pitchFamily="34" charset="0"/>
              <a:cs typeface="Calibri" panose="020F0502020204030204" pitchFamily="34" charset="0"/>
            </a:endParaRPr>
          </a:p>
          <a:p>
            <a:pPr marL="182563" lvl="0" indent="-182563" algn="just">
              <a:spcBef>
                <a:spcPts val="0"/>
              </a:spcBef>
            </a:pPr>
            <a:endParaRPr lang="en-US" sz="1800" dirty="0">
              <a:solidFill>
                <a:prstClr val="black"/>
              </a:solidFill>
              <a:cs typeface="Arial" panose="020B0604020202020204" pitchFamily="34" charset="0"/>
            </a:endParaRPr>
          </a:p>
          <a:p>
            <a:pPr algn="just">
              <a:lnSpc>
                <a:spcPct val="150000"/>
              </a:lnSpc>
              <a:spcBef>
                <a:spcPts val="0"/>
              </a:spcBef>
              <a:buSzPts val="1600"/>
              <a:buFont typeface="Wingdings" panose="05000000000000000000" pitchFamily="2" charset="2"/>
              <a:buChar char="q"/>
            </a:pPr>
            <a:endParaRPr lang="en-US" sz="1800" dirty="0">
              <a:solidFill>
                <a:srgbClr val="000000"/>
              </a:solidFill>
              <a:cs typeface="Calibri" panose="020F0502020204030204" pitchFamily="34" charset="0"/>
            </a:endParaRPr>
          </a:p>
          <a:p>
            <a:pPr algn="just"/>
            <a:endParaRPr lang="en-US" sz="1600" dirty="0">
              <a:solidFill>
                <a:srgbClr val="000000"/>
              </a:solidFill>
              <a:cs typeface="Calibri" panose="020F0502020204030204" pitchFamily="34" charset="0"/>
            </a:endParaRPr>
          </a:p>
        </p:txBody>
      </p:sp>
    </p:spTree>
    <p:extLst>
      <p:ext uri="{BB962C8B-B14F-4D97-AF65-F5344CB8AC3E}">
        <p14:creationId xmlns:p14="http://schemas.microsoft.com/office/powerpoint/2010/main" xmlns="" val="1401040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443164"/>
            <a:ext cx="7345363" cy="1231899"/>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a:lnSpc>
                <a:spcPct val="90000"/>
              </a:lnSpc>
              <a:spcBef>
                <a:spcPts val="600"/>
              </a:spcBef>
              <a:buSzTx/>
              <a:buNone/>
              <a:defRPr sz="2800" b="1"/>
            </a:pPr>
            <a:r>
              <a:rPr lang="en-ZA" sz="2800" dirty="0">
                <a:solidFill>
                  <a:schemeClr val="tx1"/>
                </a:solidFill>
                <a:latin typeface="Calibri" panose="020F0502020204030204" pitchFamily="34" charset="0"/>
                <a:cs typeface="Calibri" panose="020F0502020204030204" pitchFamily="34" charset="0"/>
              </a:rPr>
              <a:t>KEY PRIORITY:</a:t>
            </a:r>
          </a:p>
          <a:p>
            <a:pPr marL="0" indent="0" algn="ctr">
              <a:lnSpc>
                <a:spcPct val="90000"/>
              </a:lnSpc>
              <a:spcBef>
                <a:spcPts val="600"/>
              </a:spcBef>
              <a:buSzTx/>
              <a:buNone/>
              <a:defRPr sz="2800" b="1"/>
            </a:pPr>
            <a:r>
              <a:rPr lang="en-ZA" sz="2800" dirty="0">
                <a:solidFill>
                  <a:schemeClr val="tx1"/>
                </a:solidFill>
                <a:latin typeface="Calibri" panose="020F0502020204030204" pitchFamily="34" charset="0"/>
                <a:cs typeface="Calibri" panose="020F0502020204030204" pitchFamily="34" charset="0"/>
              </a:rPr>
              <a:t>ECONOMIC GROWTH AND JOB CREATION</a:t>
            </a:r>
          </a:p>
          <a:p>
            <a:pPr marL="0" indent="0" algn="ctr" eaLnBrk="1" hangingPunct="1">
              <a:lnSpc>
                <a:spcPct val="90000"/>
              </a:lnSpc>
              <a:buNone/>
            </a:pPr>
            <a:endParaRPr lang="en-US" sz="2800" b="1" dirty="0">
              <a:solidFill>
                <a:schemeClr val="tx1"/>
              </a:solidFill>
              <a:latin typeface="Calibri" panose="020F0502020204030204" pitchFamily="34" charset="0"/>
              <a:cs typeface="Arial" charset="0"/>
            </a:endParaRPr>
          </a:p>
          <a:p>
            <a:pPr marL="0" indent="0" algn="ctr" eaLnBrk="1" hangingPunct="1">
              <a:lnSpc>
                <a:spcPct val="90000"/>
              </a:lnSpc>
              <a:buNone/>
            </a:pPr>
            <a:r>
              <a:rPr lang="en-US" sz="1800" b="1" dirty="0">
                <a:solidFill>
                  <a:schemeClr val="tx1"/>
                </a:solidFill>
                <a:latin typeface="Calibri" panose="020F0502020204030204" pitchFamily="34" charset="0"/>
                <a:cs typeface="Arial" charset="0"/>
              </a:rPr>
              <a:t>SUPPORTED EMPLOYMENT ENTERPRISES (SEE)</a:t>
            </a:r>
          </a:p>
          <a:p>
            <a:pPr marL="0" indent="0" algn="ctr" eaLnBrk="1" hangingPunct="1">
              <a:lnSpc>
                <a:spcPct val="90000"/>
              </a:lnSpc>
              <a:buNone/>
            </a:pPr>
            <a:endParaRPr lang="en-US" sz="1400" b="1" dirty="0">
              <a:solidFill>
                <a:schemeClr val="tx1"/>
              </a:solidFill>
              <a:cs typeface="Arial" charset="0"/>
            </a:endParaRPr>
          </a:p>
          <a:p>
            <a:pPr marL="0" indent="0" algn="ctr" eaLnBrk="1" hangingPunct="1">
              <a:lnSpc>
                <a:spcPct val="90000"/>
              </a:lnSpc>
              <a:buNone/>
            </a:pP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xmlns="" val="1538096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316380" y="190421"/>
            <a:ext cx="8739051" cy="944874"/>
          </a:xfrm>
          <a:prstGeom prst="rect">
            <a:avLst/>
          </a:prstGeom>
          <a:noFill/>
        </p:spPr>
        <p:txBody>
          <a:bodyPr wrap="square" rtlCol="0" anchor="ctr">
            <a:spAutoFit/>
          </a:bodyPr>
          <a:lstStyle/>
          <a:p>
            <a:pPr marL="0" indent="0" algn="ctr">
              <a:lnSpc>
                <a:spcPct val="90000"/>
              </a:lnSpc>
              <a:spcBef>
                <a:spcPts val="600"/>
              </a:spcBef>
              <a:buSzTx/>
              <a:buNone/>
              <a:defRPr sz="2800" b="1"/>
            </a:pPr>
            <a:r>
              <a:rPr lang="en-ZA" dirty="0">
                <a:latin typeface="Calibri" panose="020F0502020204030204" pitchFamily="34" charset="0"/>
                <a:cs typeface="Calibri" panose="020F0502020204030204" pitchFamily="34" charset="0"/>
              </a:rPr>
              <a:t>KEY PRIORITY:</a:t>
            </a:r>
          </a:p>
          <a:p>
            <a:pPr marL="0" indent="0" algn="ctr">
              <a:lnSpc>
                <a:spcPct val="90000"/>
              </a:lnSpc>
              <a:spcBef>
                <a:spcPts val="600"/>
              </a:spcBef>
              <a:buSzTx/>
              <a:buNone/>
              <a:defRPr sz="2800" b="1"/>
            </a:pPr>
            <a:r>
              <a:rPr lang="en-ZA" dirty="0">
                <a:latin typeface="Calibri" panose="020F0502020204030204" pitchFamily="34" charset="0"/>
                <a:cs typeface="Calibri" panose="020F0502020204030204" pitchFamily="34" charset="0"/>
              </a:rPr>
              <a:t>ECONOMIC GROWTH AND JOB CREATION</a:t>
            </a:r>
          </a:p>
        </p:txBody>
      </p:sp>
      <p:grpSp>
        <p:nvGrpSpPr>
          <p:cNvPr id="2" name="Group 1"/>
          <p:cNvGrpSpPr/>
          <p:nvPr/>
        </p:nvGrpSpPr>
        <p:grpSpPr>
          <a:xfrm>
            <a:off x="820882" y="1315301"/>
            <a:ext cx="7658100" cy="3124153"/>
            <a:chOff x="857781" y="644453"/>
            <a:chExt cx="7228794" cy="3124153"/>
          </a:xfrm>
        </p:grpSpPr>
        <p:grpSp>
          <p:nvGrpSpPr>
            <p:cNvPr id="60" name="Group 59"/>
            <p:cNvGrpSpPr/>
            <p:nvPr/>
          </p:nvGrpSpPr>
          <p:grpSpPr>
            <a:xfrm>
              <a:off x="857781" y="644453"/>
              <a:ext cx="2579183" cy="3124153"/>
              <a:chOff x="161095" y="687993"/>
              <a:chExt cx="2579183" cy="3124153"/>
            </a:xfrm>
          </p:grpSpPr>
          <p:sp>
            <p:nvSpPr>
              <p:cNvPr id="63" name="Rectangle 62"/>
              <p:cNvSpPr/>
              <p:nvPr/>
            </p:nvSpPr>
            <p:spPr>
              <a:xfrm>
                <a:off x="161095" y="1024359"/>
                <a:ext cx="2559345" cy="2787787"/>
              </a:xfrm>
              <a:prstGeom prst="rect">
                <a:avLst/>
              </a:prstGeom>
              <a:solidFill>
                <a:srgbClr val="F3D9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4"/>
                  </a:solidFill>
                  <a:latin typeface="Arial" panose="020B0604020202020204" pitchFamily="34" charset="0"/>
                  <a:cs typeface="Arial" panose="020B0604020202020204" pitchFamily="34" charset="0"/>
                </a:endParaRPr>
              </a:p>
            </p:txBody>
          </p:sp>
          <p:sp>
            <p:nvSpPr>
              <p:cNvPr id="64" name="TextBox 91"/>
              <p:cNvSpPr txBox="1"/>
              <p:nvPr/>
            </p:nvSpPr>
            <p:spPr>
              <a:xfrm>
                <a:off x="421740" y="789696"/>
                <a:ext cx="2318538" cy="2462213"/>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b="1" kern="0" dirty="0" smtClean="0">
                  <a:solidFill>
                    <a:srgbClr val="404040"/>
                  </a:solidFill>
                  <a:latin typeface="Arial Black" panose="020B0A04020102020204" pitchFamily="34" charset="0"/>
                  <a:cs typeface="Arial" panose="020B0604020202020204" pitchFamily="34" charset="0"/>
                </a:endParaRPr>
              </a:p>
              <a:p>
                <a:pPr algn="ctr"/>
                <a:r>
                  <a:rPr lang="en-US" sz="1400" b="1" kern="0" dirty="0" smtClean="0">
                    <a:solidFill>
                      <a:srgbClr val="404040"/>
                    </a:solidFill>
                    <a:latin typeface="Arial Black" panose="020B0A04020102020204" pitchFamily="34" charset="0"/>
                    <a:cs typeface="Arial" panose="020B0604020202020204" pitchFamily="34" charset="0"/>
                  </a:rPr>
                  <a:t>PROVIDE WORK OPPORTUNITIES FOR PEOPLE WITH DISABILITIES</a:t>
                </a:r>
              </a:p>
              <a:p>
                <a:pPr algn="ctr"/>
                <a:endParaRPr lang="en-US" sz="1200" b="1" kern="0" dirty="0">
                  <a:solidFill>
                    <a:srgbClr val="404040"/>
                  </a:solidFill>
                  <a:latin typeface="Arial" panose="020B0604020202020204" pitchFamily="34" charset="0"/>
                  <a:cs typeface="Arial" panose="020B0604020202020204" pitchFamily="34" charset="0"/>
                </a:endParaRPr>
              </a:p>
              <a:p>
                <a:pPr marL="171450" indent="-1714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400 ADDITIONAL PWD</a:t>
                </a:r>
              </a:p>
              <a:p>
                <a:pPr marL="171450" indent="-1714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Job creation</a:t>
                </a:r>
              </a:p>
              <a:p>
                <a:pPr marL="171450" indent="-1714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 Employment equity</a:t>
                </a:r>
              </a:p>
              <a:p>
                <a:pPr marL="171450" indent="-1714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 Economic transformation</a:t>
                </a:r>
                <a:endParaRPr lang="en-US" sz="1200" b="1" dirty="0">
                  <a:solidFill>
                    <a:srgbClr val="404040"/>
                  </a:solidFill>
                  <a:latin typeface="Calibri" panose="020F0502020204030204" pitchFamily="34" charset="0"/>
                  <a:cs typeface="Calibri" panose="020F0502020204030204" pitchFamily="34" charset="0"/>
                </a:endParaRPr>
              </a:p>
            </p:txBody>
          </p:sp>
          <p:grpSp>
            <p:nvGrpSpPr>
              <p:cNvPr id="65" name="Group 64"/>
              <p:cNvGrpSpPr/>
              <p:nvPr/>
            </p:nvGrpSpPr>
            <p:grpSpPr>
              <a:xfrm>
                <a:off x="492588" y="687993"/>
                <a:ext cx="2227658" cy="282948"/>
                <a:chOff x="-843534" y="1392843"/>
                <a:chExt cx="2227658" cy="282948"/>
              </a:xfrm>
            </p:grpSpPr>
            <p:grpSp>
              <p:nvGrpSpPr>
                <p:cNvPr id="66" name="Group 65"/>
                <p:cNvGrpSpPr/>
                <p:nvPr/>
              </p:nvGrpSpPr>
              <p:grpSpPr>
                <a:xfrm rot="5400000">
                  <a:off x="128821" y="420488"/>
                  <a:ext cx="282948" cy="2227658"/>
                  <a:chOff x="128821" y="420488"/>
                  <a:chExt cx="282948" cy="2227658"/>
                </a:xfrm>
              </p:grpSpPr>
              <p:sp>
                <p:nvSpPr>
                  <p:cNvPr id="68" name="Rectangle 67"/>
                  <p:cNvSpPr/>
                  <p:nvPr/>
                </p:nvSpPr>
                <p:spPr>
                  <a:xfrm>
                    <a:off x="208513" y="420488"/>
                    <a:ext cx="123602" cy="2227658"/>
                  </a:xfrm>
                  <a:prstGeom prst="rect">
                    <a:avLst/>
                  </a:prstGeom>
                  <a:solidFill>
                    <a:srgbClr val="C84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4"/>
                      </a:solidFill>
                      <a:latin typeface="Arial" panose="020B0604020202020204" pitchFamily="34" charset="0"/>
                      <a:cs typeface="Arial" panose="020B0604020202020204" pitchFamily="34" charset="0"/>
                    </a:endParaRPr>
                  </a:p>
                </p:txBody>
              </p:sp>
              <p:sp>
                <p:nvSpPr>
                  <p:cNvPr id="69" name="Oval 68"/>
                  <p:cNvSpPr/>
                  <p:nvPr/>
                </p:nvSpPr>
                <p:spPr>
                  <a:xfrm rot="16200000">
                    <a:off x="128821" y="1392843"/>
                    <a:ext cx="282948" cy="282948"/>
                  </a:xfrm>
                  <a:prstGeom prst="ellipse">
                    <a:avLst/>
                  </a:prstGeom>
                  <a:solidFill>
                    <a:srgbClr val="C849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67" name="TextBox 106"/>
                <p:cNvSpPr txBox="1"/>
                <p:nvPr/>
              </p:nvSpPr>
              <p:spPr>
                <a:xfrm>
                  <a:off x="90178" y="1404130"/>
                  <a:ext cx="360234" cy="2616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FF"/>
                      </a:solidFill>
                      <a:latin typeface="Arial" panose="020B0604020202020204" pitchFamily="34" charset="0"/>
                      <a:cs typeface="Arial" panose="020B0604020202020204" pitchFamily="34" charset="0"/>
                    </a:rPr>
                    <a:t>01</a:t>
                  </a:r>
                </a:p>
              </p:txBody>
            </p:sp>
          </p:grpSp>
        </p:grpSp>
        <p:grpSp>
          <p:nvGrpSpPr>
            <p:cNvPr id="70" name="Group 69"/>
            <p:cNvGrpSpPr/>
            <p:nvPr/>
          </p:nvGrpSpPr>
          <p:grpSpPr>
            <a:xfrm>
              <a:off x="3475081" y="644453"/>
              <a:ext cx="2356082" cy="3124153"/>
              <a:chOff x="492395" y="687993"/>
              <a:chExt cx="2356082" cy="3124153"/>
            </a:xfrm>
          </p:grpSpPr>
          <p:sp>
            <p:nvSpPr>
              <p:cNvPr id="71" name="Rectangle 70"/>
              <p:cNvSpPr/>
              <p:nvPr/>
            </p:nvSpPr>
            <p:spPr>
              <a:xfrm>
                <a:off x="492395" y="1024359"/>
                <a:ext cx="2228045" cy="2787787"/>
              </a:xfrm>
              <a:prstGeom prst="rect">
                <a:avLst/>
              </a:prstGeom>
              <a:solidFill>
                <a:srgbClr val="D3EA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4"/>
                  </a:solidFill>
                  <a:latin typeface="Arial" panose="020B0604020202020204" pitchFamily="34" charset="0"/>
                  <a:cs typeface="Arial" panose="020B0604020202020204" pitchFamily="34" charset="0"/>
                </a:endParaRPr>
              </a:p>
            </p:txBody>
          </p:sp>
          <p:sp>
            <p:nvSpPr>
              <p:cNvPr id="72" name="TextBox 91"/>
              <p:cNvSpPr txBox="1"/>
              <p:nvPr/>
            </p:nvSpPr>
            <p:spPr>
              <a:xfrm>
                <a:off x="504937" y="1632774"/>
                <a:ext cx="2343540" cy="253916"/>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dirty="0">
                  <a:solidFill>
                    <a:srgbClr val="404040"/>
                  </a:solidFill>
                  <a:latin typeface="Arial" panose="020B0604020202020204" pitchFamily="34" charset="0"/>
                  <a:cs typeface="Arial" panose="020B0604020202020204" pitchFamily="34" charset="0"/>
                </a:endParaRPr>
              </a:p>
            </p:txBody>
          </p:sp>
          <p:grpSp>
            <p:nvGrpSpPr>
              <p:cNvPr id="73" name="Group 72"/>
              <p:cNvGrpSpPr/>
              <p:nvPr/>
            </p:nvGrpSpPr>
            <p:grpSpPr>
              <a:xfrm>
                <a:off x="492588" y="687993"/>
                <a:ext cx="2227658" cy="282948"/>
                <a:chOff x="-843534" y="1392843"/>
                <a:chExt cx="2227658" cy="282948"/>
              </a:xfrm>
            </p:grpSpPr>
            <p:grpSp>
              <p:nvGrpSpPr>
                <p:cNvPr id="74" name="Group 73"/>
                <p:cNvGrpSpPr/>
                <p:nvPr/>
              </p:nvGrpSpPr>
              <p:grpSpPr>
                <a:xfrm rot="5400000">
                  <a:off x="128821" y="420488"/>
                  <a:ext cx="282948" cy="2227658"/>
                  <a:chOff x="128821" y="420488"/>
                  <a:chExt cx="282948" cy="2227658"/>
                </a:xfrm>
              </p:grpSpPr>
              <p:sp>
                <p:nvSpPr>
                  <p:cNvPr id="76" name="Rectangle 75"/>
                  <p:cNvSpPr/>
                  <p:nvPr/>
                </p:nvSpPr>
                <p:spPr>
                  <a:xfrm>
                    <a:off x="208513" y="420488"/>
                    <a:ext cx="123602" cy="2227658"/>
                  </a:xfrm>
                  <a:prstGeom prst="rect">
                    <a:avLst/>
                  </a:prstGeom>
                  <a:solidFill>
                    <a:srgbClr val="26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4"/>
                      </a:solidFill>
                      <a:latin typeface="Arial" panose="020B0604020202020204" pitchFamily="34" charset="0"/>
                      <a:cs typeface="Arial" panose="020B0604020202020204" pitchFamily="34" charset="0"/>
                    </a:endParaRPr>
                  </a:p>
                </p:txBody>
              </p:sp>
              <p:sp>
                <p:nvSpPr>
                  <p:cNvPr id="77" name="Oval 76"/>
                  <p:cNvSpPr/>
                  <p:nvPr/>
                </p:nvSpPr>
                <p:spPr>
                  <a:xfrm rot="16200000">
                    <a:off x="128821" y="1392843"/>
                    <a:ext cx="282948" cy="282948"/>
                  </a:xfrm>
                  <a:prstGeom prst="ellipse">
                    <a:avLst/>
                  </a:prstGeom>
                  <a:solidFill>
                    <a:srgbClr val="2655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75" name="TextBox 106"/>
                <p:cNvSpPr txBox="1"/>
                <p:nvPr/>
              </p:nvSpPr>
              <p:spPr>
                <a:xfrm>
                  <a:off x="90178" y="1404130"/>
                  <a:ext cx="360234" cy="2616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FF"/>
                      </a:solidFill>
                      <a:latin typeface="Arial" panose="020B0604020202020204" pitchFamily="34" charset="0"/>
                      <a:cs typeface="Arial" panose="020B0604020202020204" pitchFamily="34" charset="0"/>
                    </a:rPr>
                    <a:t>02</a:t>
                  </a:r>
                </a:p>
              </p:txBody>
            </p:sp>
          </p:grpSp>
        </p:grpSp>
        <p:grpSp>
          <p:nvGrpSpPr>
            <p:cNvPr id="78" name="Group 77"/>
            <p:cNvGrpSpPr/>
            <p:nvPr/>
          </p:nvGrpSpPr>
          <p:grpSpPr>
            <a:xfrm>
              <a:off x="5755162" y="644453"/>
              <a:ext cx="2331413" cy="3124153"/>
              <a:chOff x="486476" y="687993"/>
              <a:chExt cx="2331413" cy="3124153"/>
            </a:xfrm>
          </p:grpSpPr>
          <p:sp>
            <p:nvSpPr>
              <p:cNvPr id="80" name="Rectangle 79"/>
              <p:cNvSpPr/>
              <p:nvPr/>
            </p:nvSpPr>
            <p:spPr>
              <a:xfrm>
                <a:off x="492395" y="1024359"/>
                <a:ext cx="2228045" cy="2787787"/>
              </a:xfrm>
              <a:prstGeom prst="rect">
                <a:avLst/>
              </a:prstGeom>
              <a:solidFill>
                <a:srgbClr val="DCE5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4"/>
                  </a:solidFill>
                  <a:latin typeface="Arial" panose="020B0604020202020204" pitchFamily="34" charset="0"/>
                  <a:cs typeface="Arial" panose="020B0604020202020204" pitchFamily="34" charset="0"/>
                </a:endParaRPr>
              </a:p>
            </p:txBody>
          </p:sp>
          <p:sp>
            <p:nvSpPr>
              <p:cNvPr id="81" name="TextBox 91"/>
              <p:cNvSpPr txBox="1"/>
              <p:nvPr/>
            </p:nvSpPr>
            <p:spPr>
              <a:xfrm>
                <a:off x="486476" y="920083"/>
                <a:ext cx="2331413" cy="2723823"/>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kern="0" dirty="0" smtClean="0">
                    <a:solidFill>
                      <a:srgbClr val="404040"/>
                    </a:solidFill>
                    <a:latin typeface="Arial Black" panose="020B0A04020102020204" pitchFamily="34" charset="0"/>
                    <a:cs typeface="Arial" panose="020B0604020202020204" pitchFamily="34" charset="0"/>
                  </a:rPr>
                  <a:t>INCREASE SEE’S MARKET SHARE</a:t>
                </a:r>
              </a:p>
              <a:p>
                <a:pPr algn="ctr">
                  <a:lnSpc>
                    <a:spcPct val="150000"/>
                  </a:lnSpc>
                </a:pPr>
                <a:endParaRPr lang="en-US" sz="1000" b="1" dirty="0" smtClean="0">
                  <a:solidFill>
                    <a:srgbClr val="404040"/>
                  </a:solidFill>
                  <a:latin typeface="Arial Black" panose="020B0A04020102020204" pitchFamily="34" charset="0"/>
                  <a:cs typeface="Arial" panose="020B0604020202020204" pitchFamily="34" charset="0"/>
                </a:endParaRPr>
              </a:p>
              <a:p>
                <a:pPr marL="171450" indent="-171450">
                  <a:lnSpc>
                    <a:spcPct val="150000"/>
                  </a:lnSpc>
                  <a:buFont typeface="Wingdings" panose="05000000000000000000" pitchFamily="2" charset="2"/>
                  <a:buChar char="q"/>
                </a:pPr>
                <a:r>
                  <a:rPr lang="en-US" sz="1200" b="1" dirty="0" smtClean="0">
                    <a:solidFill>
                      <a:srgbClr val="404040"/>
                    </a:solidFill>
                    <a:latin typeface="Calibri" panose="020F0502020204030204" pitchFamily="34" charset="0"/>
                    <a:cs typeface="Calibri" panose="020F0502020204030204" pitchFamily="34" charset="0"/>
                  </a:rPr>
                  <a:t>30 CUSTOMER AGREEMENTS</a:t>
                </a:r>
              </a:p>
              <a:p>
                <a:pPr marL="171450" indent="-171450">
                  <a:lnSpc>
                    <a:spcPct val="150000"/>
                  </a:lnSpc>
                  <a:buFont typeface="Wingdings" panose="05000000000000000000" pitchFamily="2" charset="2"/>
                  <a:buChar char="q"/>
                </a:pPr>
                <a:r>
                  <a:rPr lang="en-US" sz="1200" b="1" dirty="0" smtClean="0">
                    <a:solidFill>
                      <a:srgbClr val="404040"/>
                    </a:solidFill>
                    <a:latin typeface="Calibri" panose="020F0502020204030204" pitchFamily="34" charset="0"/>
                    <a:cs typeface="Calibri" panose="020F0502020204030204" pitchFamily="34" charset="0"/>
                  </a:rPr>
                  <a:t>Customer acquisition &amp; retention </a:t>
                </a:r>
              </a:p>
              <a:p>
                <a:pPr marL="171450" indent="-171450">
                  <a:lnSpc>
                    <a:spcPct val="150000"/>
                  </a:lnSpc>
                  <a:buFont typeface="Wingdings" panose="05000000000000000000" pitchFamily="2" charset="2"/>
                  <a:buChar char="q"/>
                </a:pPr>
                <a:r>
                  <a:rPr lang="en-US" sz="1200" b="1" dirty="0" smtClean="0">
                    <a:solidFill>
                      <a:srgbClr val="404040"/>
                    </a:solidFill>
                    <a:latin typeface="Calibri" panose="020F0502020204030204" pitchFamily="34" charset="0"/>
                    <a:cs typeface="Calibri" panose="020F0502020204030204" pitchFamily="34" charset="0"/>
                  </a:rPr>
                  <a:t>Market penetration </a:t>
                </a:r>
              </a:p>
              <a:p>
                <a:pPr marL="171450" indent="-171450">
                  <a:lnSpc>
                    <a:spcPct val="150000"/>
                  </a:lnSpc>
                  <a:buFont typeface="Wingdings" panose="05000000000000000000" pitchFamily="2" charset="2"/>
                  <a:buChar char="q"/>
                </a:pPr>
                <a:r>
                  <a:rPr lang="en-US" sz="1200" b="1" dirty="0" smtClean="0">
                    <a:solidFill>
                      <a:srgbClr val="404040"/>
                    </a:solidFill>
                    <a:latin typeface="Calibri" panose="020F0502020204030204" pitchFamily="34" charset="0"/>
                    <a:cs typeface="Calibri" panose="020F0502020204030204" pitchFamily="34" charset="0"/>
                  </a:rPr>
                  <a:t>Increasing our distribution footprint</a:t>
                </a:r>
              </a:p>
              <a:p>
                <a:pPr marL="171450" indent="-171450" algn="ctr">
                  <a:buFont typeface="Wingdings" panose="05000000000000000000" pitchFamily="2" charset="2"/>
                  <a:buChar char="q"/>
                </a:pPr>
                <a:endParaRPr lang="en-US" sz="1000" b="1" dirty="0" smtClean="0">
                  <a:solidFill>
                    <a:srgbClr val="404040"/>
                  </a:solidFill>
                  <a:latin typeface="Arial Black" panose="020B0A04020102020204" pitchFamily="34" charset="0"/>
                  <a:cs typeface="Arial" panose="020B0604020202020204" pitchFamily="34" charset="0"/>
                </a:endParaRPr>
              </a:p>
              <a:p>
                <a:pPr marL="171450" indent="-171450" algn="ctr">
                  <a:buFont typeface="Wingdings" panose="05000000000000000000" pitchFamily="2" charset="2"/>
                  <a:buChar char="q"/>
                </a:pPr>
                <a:endParaRPr lang="en-US" sz="1000" b="1" dirty="0">
                  <a:solidFill>
                    <a:srgbClr val="404040"/>
                  </a:solidFill>
                  <a:latin typeface="Arial Black" panose="020B0A04020102020204" pitchFamily="34" charset="0"/>
                  <a:cs typeface="Arial" panose="020B0604020202020204" pitchFamily="34" charset="0"/>
                </a:endParaRPr>
              </a:p>
            </p:txBody>
          </p:sp>
          <p:grpSp>
            <p:nvGrpSpPr>
              <p:cNvPr id="82" name="Group 81"/>
              <p:cNvGrpSpPr/>
              <p:nvPr/>
            </p:nvGrpSpPr>
            <p:grpSpPr>
              <a:xfrm>
                <a:off x="492588" y="687993"/>
                <a:ext cx="2227658" cy="282948"/>
                <a:chOff x="-843534" y="1392843"/>
                <a:chExt cx="2227658" cy="282948"/>
              </a:xfrm>
            </p:grpSpPr>
            <p:grpSp>
              <p:nvGrpSpPr>
                <p:cNvPr id="83" name="Group 82"/>
                <p:cNvGrpSpPr/>
                <p:nvPr/>
              </p:nvGrpSpPr>
              <p:grpSpPr>
                <a:xfrm rot="5400000">
                  <a:off x="128821" y="420488"/>
                  <a:ext cx="282948" cy="2227658"/>
                  <a:chOff x="128821" y="420488"/>
                  <a:chExt cx="282948" cy="2227658"/>
                </a:xfrm>
              </p:grpSpPr>
              <p:sp>
                <p:nvSpPr>
                  <p:cNvPr id="85" name="Rectangle 84"/>
                  <p:cNvSpPr/>
                  <p:nvPr/>
                </p:nvSpPr>
                <p:spPr>
                  <a:xfrm>
                    <a:off x="208513" y="420488"/>
                    <a:ext cx="123602" cy="2227658"/>
                  </a:xfrm>
                  <a:prstGeom prst="rect">
                    <a:avLst/>
                  </a:prstGeom>
                  <a:solidFill>
                    <a:srgbClr val="2F4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4"/>
                      </a:solidFill>
                      <a:latin typeface="Arial" panose="020B0604020202020204" pitchFamily="34" charset="0"/>
                      <a:cs typeface="Arial" panose="020B0604020202020204" pitchFamily="34" charset="0"/>
                    </a:endParaRPr>
                  </a:p>
                </p:txBody>
              </p:sp>
              <p:sp>
                <p:nvSpPr>
                  <p:cNvPr id="86" name="Oval 85"/>
                  <p:cNvSpPr/>
                  <p:nvPr/>
                </p:nvSpPr>
                <p:spPr>
                  <a:xfrm rot="16200000">
                    <a:off x="128821" y="1392843"/>
                    <a:ext cx="282948" cy="282948"/>
                  </a:xfrm>
                  <a:prstGeom prst="ellipse">
                    <a:avLst/>
                  </a:prstGeom>
                  <a:solidFill>
                    <a:srgbClr val="2F4C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84" name="TextBox 106"/>
                <p:cNvSpPr txBox="1"/>
                <p:nvPr/>
              </p:nvSpPr>
              <p:spPr>
                <a:xfrm>
                  <a:off x="90178" y="1404130"/>
                  <a:ext cx="360234" cy="2616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FF"/>
                      </a:solidFill>
                      <a:latin typeface="Arial" panose="020B0604020202020204" pitchFamily="34" charset="0"/>
                      <a:cs typeface="Arial" panose="020B0604020202020204" pitchFamily="34" charset="0"/>
                    </a:rPr>
                    <a:t>03</a:t>
                  </a:r>
                </a:p>
              </p:txBody>
            </p:sp>
          </p:grpSp>
        </p:grpSp>
      </p:grpSp>
      <p:grpSp>
        <p:nvGrpSpPr>
          <p:cNvPr id="6" name="Group 5"/>
          <p:cNvGrpSpPr/>
          <p:nvPr/>
        </p:nvGrpSpPr>
        <p:grpSpPr>
          <a:xfrm>
            <a:off x="179512" y="4509120"/>
            <a:ext cx="8712969" cy="2088232"/>
            <a:chOff x="-4444" y="3856757"/>
            <a:chExt cx="9155252" cy="3012014"/>
          </a:xfrm>
        </p:grpSpPr>
        <p:grpSp>
          <p:nvGrpSpPr>
            <p:cNvPr id="42" name="Group 41"/>
            <p:cNvGrpSpPr/>
            <p:nvPr/>
          </p:nvGrpSpPr>
          <p:grpSpPr>
            <a:xfrm>
              <a:off x="-4444" y="3856757"/>
              <a:ext cx="9155252" cy="3012014"/>
              <a:chOff x="-4444" y="3856757"/>
              <a:chExt cx="9155252" cy="3012014"/>
            </a:xfrm>
          </p:grpSpPr>
          <p:sp>
            <p:nvSpPr>
              <p:cNvPr id="26" name="Freeform 25"/>
              <p:cNvSpPr/>
              <p:nvPr/>
            </p:nvSpPr>
            <p:spPr>
              <a:xfrm>
                <a:off x="-4444" y="3856757"/>
                <a:ext cx="4623321" cy="3006143"/>
              </a:xfrm>
              <a:custGeom>
                <a:avLst/>
                <a:gdLst>
                  <a:gd name="connsiteX0" fmla="*/ 4623321 w 4623321"/>
                  <a:gd name="connsiteY0" fmla="*/ 0 h 3006143"/>
                  <a:gd name="connsiteX1" fmla="*/ 2227943 w 4623321"/>
                  <a:gd name="connsiteY1" fmla="*/ 3006143 h 3006143"/>
                  <a:gd name="connsiteX2" fmla="*/ 0 w 4623321"/>
                  <a:gd name="connsiteY2" fmla="*/ 3004517 h 3006143"/>
                  <a:gd name="connsiteX3" fmla="*/ 0 w 4623321"/>
                  <a:gd name="connsiteY3" fmla="*/ 1821779 h 3006143"/>
                  <a:gd name="connsiteX4" fmla="*/ 4623321 w 4623321"/>
                  <a:gd name="connsiteY4" fmla="*/ 0 h 300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321" h="3006143">
                    <a:moveTo>
                      <a:pt x="4623321" y="0"/>
                    </a:moveTo>
                    <a:lnTo>
                      <a:pt x="2227943" y="3006143"/>
                    </a:lnTo>
                    <a:lnTo>
                      <a:pt x="0" y="3004517"/>
                    </a:lnTo>
                    <a:lnTo>
                      <a:pt x="0" y="1821779"/>
                    </a:lnTo>
                    <a:lnTo>
                      <a:pt x="4623321"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Freeform 34"/>
              <p:cNvSpPr/>
              <p:nvPr/>
            </p:nvSpPr>
            <p:spPr>
              <a:xfrm>
                <a:off x="4618876" y="3856758"/>
                <a:ext cx="4531932" cy="3011200"/>
              </a:xfrm>
              <a:custGeom>
                <a:avLst/>
                <a:gdLst>
                  <a:gd name="connsiteX0" fmla="*/ 0 w 4531932"/>
                  <a:gd name="connsiteY0" fmla="*/ 0 h 3011200"/>
                  <a:gd name="connsiteX1" fmla="*/ 4531932 w 4531932"/>
                  <a:gd name="connsiteY1" fmla="*/ 1776820 h 3011200"/>
                  <a:gd name="connsiteX2" fmla="*/ 4531932 w 4531932"/>
                  <a:gd name="connsiteY2" fmla="*/ 3011200 h 3011200"/>
                  <a:gd name="connsiteX3" fmla="*/ 2166653 w 4531932"/>
                  <a:gd name="connsiteY3" fmla="*/ 3009473 h 3011200"/>
                  <a:gd name="connsiteX4" fmla="*/ 0 w 4531932"/>
                  <a:gd name="connsiteY4" fmla="*/ 0 h 30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1932" h="3011200">
                    <a:moveTo>
                      <a:pt x="0" y="0"/>
                    </a:moveTo>
                    <a:lnTo>
                      <a:pt x="4531932" y="1776820"/>
                    </a:lnTo>
                    <a:lnTo>
                      <a:pt x="4531932" y="3011200"/>
                    </a:lnTo>
                    <a:lnTo>
                      <a:pt x="2166653" y="3009473"/>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2" name="Group 31"/>
              <p:cNvGrpSpPr/>
              <p:nvPr/>
            </p:nvGrpSpPr>
            <p:grpSpPr>
              <a:xfrm>
                <a:off x="-4444" y="4590101"/>
                <a:ext cx="3430475" cy="2277084"/>
                <a:chOff x="-4444" y="4590101"/>
                <a:chExt cx="3430475" cy="2277084"/>
              </a:xfrm>
            </p:grpSpPr>
            <p:sp>
              <p:nvSpPr>
                <p:cNvPr id="7" name="Freeform 6"/>
                <p:cNvSpPr/>
                <p:nvPr/>
              </p:nvSpPr>
              <p:spPr>
                <a:xfrm>
                  <a:off x="1282660" y="4994728"/>
                  <a:ext cx="1970206" cy="1872457"/>
                </a:xfrm>
                <a:custGeom>
                  <a:avLst/>
                  <a:gdLst>
                    <a:gd name="connsiteX0" fmla="*/ 4605338 w 4605543"/>
                    <a:gd name="connsiteY0" fmla="*/ 0 h 3006224"/>
                    <a:gd name="connsiteX1" fmla="*/ 4605543 w 4605543"/>
                    <a:gd name="connsiteY1" fmla="*/ 81 h 3006224"/>
                    <a:gd name="connsiteX2" fmla="*/ 2233881 w 4605543"/>
                    <a:gd name="connsiteY2" fmla="*/ 3006224 h 3006224"/>
                    <a:gd name="connsiteX3" fmla="*/ 0 w 4605543"/>
                    <a:gd name="connsiteY3" fmla="*/ 3004577 h 3006224"/>
                    <a:gd name="connsiteX4" fmla="*/ 0 w 4605543"/>
                    <a:gd name="connsiteY4" fmla="*/ 1833002 h 3006224"/>
                    <a:gd name="connsiteX5" fmla="*/ 4605338 w 4605543"/>
                    <a:gd name="connsiteY5" fmla="*/ 0 h 3006224"/>
                    <a:gd name="connsiteX0" fmla="*/ 4618224 w 4618429"/>
                    <a:gd name="connsiteY0" fmla="*/ 0 h 3006224"/>
                    <a:gd name="connsiteX1" fmla="*/ 4618429 w 4618429"/>
                    <a:gd name="connsiteY1" fmla="*/ 81 h 3006224"/>
                    <a:gd name="connsiteX2" fmla="*/ 2246767 w 4618429"/>
                    <a:gd name="connsiteY2" fmla="*/ 3006224 h 3006224"/>
                    <a:gd name="connsiteX3" fmla="*/ 12886 w 4618429"/>
                    <a:gd name="connsiteY3" fmla="*/ 3004577 h 3006224"/>
                    <a:gd name="connsiteX4" fmla="*/ 0 w 4618429"/>
                    <a:gd name="connsiteY4" fmla="*/ 2735077 h 3006224"/>
                    <a:gd name="connsiteX5" fmla="*/ 12886 w 4618429"/>
                    <a:gd name="connsiteY5" fmla="*/ 1833002 h 3006224"/>
                    <a:gd name="connsiteX6" fmla="*/ 4618224 w 4618429"/>
                    <a:gd name="connsiteY6" fmla="*/ 0 h 3006224"/>
                    <a:gd name="connsiteX0" fmla="*/ 4618224 w 4618429"/>
                    <a:gd name="connsiteY0" fmla="*/ 0 h 3006224"/>
                    <a:gd name="connsiteX1" fmla="*/ 4618429 w 4618429"/>
                    <a:gd name="connsiteY1" fmla="*/ 81 h 3006224"/>
                    <a:gd name="connsiteX2" fmla="*/ 2246767 w 4618429"/>
                    <a:gd name="connsiteY2" fmla="*/ 3006224 h 3006224"/>
                    <a:gd name="connsiteX3" fmla="*/ 1333500 w 4618429"/>
                    <a:gd name="connsiteY3" fmla="*/ 2992252 h 3006224"/>
                    <a:gd name="connsiteX4" fmla="*/ 12886 w 4618429"/>
                    <a:gd name="connsiteY4" fmla="*/ 3004577 h 3006224"/>
                    <a:gd name="connsiteX5" fmla="*/ 0 w 4618429"/>
                    <a:gd name="connsiteY5" fmla="*/ 2735077 h 3006224"/>
                    <a:gd name="connsiteX6" fmla="*/ 12886 w 4618429"/>
                    <a:gd name="connsiteY6" fmla="*/ 1833002 h 3006224"/>
                    <a:gd name="connsiteX7" fmla="*/ 4618224 w 4618429"/>
                    <a:gd name="connsiteY7" fmla="*/ 0 h 3006224"/>
                    <a:gd name="connsiteX0" fmla="*/ 3275199 w 4618429"/>
                    <a:gd name="connsiteY0" fmla="*/ 733344 h 3006143"/>
                    <a:gd name="connsiteX1" fmla="*/ 4618429 w 4618429"/>
                    <a:gd name="connsiteY1" fmla="*/ 0 h 3006143"/>
                    <a:gd name="connsiteX2" fmla="*/ 2246767 w 4618429"/>
                    <a:gd name="connsiteY2" fmla="*/ 3006143 h 3006143"/>
                    <a:gd name="connsiteX3" fmla="*/ 1333500 w 4618429"/>
                    <a:gd name="connsiteY3" fmla="*/ 2992171 h 3006143"/>
                    <a:gd name="connsiteX4" fmla="*/ 12886 w 4618429"/>
                    <a:gd name="connsiteY4" fmla="*/ 3004496 h 3006143"/>
                    <a:gd name="connsiteX5" fmla="*/ 0 w 4618429"/>
                    <a:gd name="connsiteY5" fmla="*/ 2734996 h 3006143"/>
                    <a:gd name="connsiteX6" fmla="*/ 12886 w 4618429"/>
                    <a:gd name="connsiteY6" fmla="*/ 1832921 h 3006143"/>
                    <a:gd name="connsiteX7" fmla="*/ 3275199 w 4618429"/>
                    <a:gd name="connsiteY7" fmla="*/ 733344 h 3006143"/>
                    <a:gd name="connsiteX0" fmla="*/ 3275199 w 3275199"/>
                    <a:gd name="connsiteY0" fmla="*/ 0 h 2272799"/>
                    <a:gd name="connsiteX1" fmla="*/ 2246767 w 3275199"/>
                    <a:gd name="connsiteY1" fmla="*/ 2272799 h 2272799"/>
                    <a:gd name="connsiteX2" fmla="*/ 1333500 w 3275199"/>
                    <a:gd name="connsiteY2" fmla="*/ 2258827 h 2272799"/>
                    <a:gd name="connsiteX3" fmla="*/ 12886 w 3275199"/>
                    <a:gd name="connsiteY3" fmla="*/ 2271152 h 2272799"/>
                    <a:gd name="connsiteX4" fmla="*/ 0 w 3275199"/>
                    <a:gd name="connsiteY4" fmla="*/ 2001652 h 2272799"/>
                    <a:gd name="connsiteX5" fmla="*/ 12886 w 3275199"/>
                    <a:gd name="connsiteY5" fmla="*/ 1099577 h 2272799"/>
                    <a:gd name="connsiteX6" fmla="*/ 3275199 w 3275199"/>
                    <a:gd name="connsiteY6" fmla="*/ 0 h 2272799"/>
                    <a:gd name="connsiteX0" fmla="*/ 3275199 w 3275199"/>
                    <a:gd name="connsiteY0" fmla="*/ 0 h 2271152"/>
                    <a:gd name="connsiteX1" fmla="*/ 3227842 w 3275199"/>
                    <a:gd name="connsiteY1" fmla="*/ 415424 h 2271152"/>
                    <a:gd name="connsiteX2" fmla="*/ 1333500 w 3275199"/>
                    <a:gd name="connsiteY2" fmla="*/ 2258827 h 2271152"/>
                    <a:gd name="connsiteX3" fmla="*/ 12886 w 3275199"/>
                    <a:gd name="connsiteY3" fmla="*/ 2271152 h 2271152"/>
                    <a:gd name="connsiteX4" fmla="*/ 0 w 3275199"/>
                    <a:gd name="connsiteY4" fmla="*/ 2001652 h 2271152"/>
                    <a:gd name="connsiteX5" fmla="*/ 12886 w 3275199"/>
                    <a:gd name="connsiteY5" fmla="*/ 1099577 h 2271152"/>
                    <a:gd name="connsiteX6" fmla="*/ 3275199 w 3275199"/>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12886 w 3427867"/>
                    <a:gd name="connsiteY5" fmla="*/ 1099577 h 2271152"/>
                    <a:gd name="connsiteX6" fmla="*/ 3275199 w 3427867"/>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356036 w 3427867"/>
                    <a:gd name="connsiteY5" fmla="*/ 242327 h 2271152"/>
                    <a:gd name="connsiteX6" fmla="*/ 3275199 w 3427867"/>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254250 w 3427867"/>
                    <a:gd name="connsiteY5" fmla="*/ 309377 h 2271152"/>
                    <a:gd name="connsiteX6" fmla="*/ 2356036 w 3427867"/>
                    <a:gd name="connsiteY6" fmla="*/ 242327 h 2271152"/>
                    <a:gd name="connsiteX7" fmla="*/ 3275199 w 3427867"/>
                    <a:gd name="connsiteY7"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476500 w 3427867"/>
                    <a:gd name="connsiteY5" fmla="*/ 277627 h 2271152"/>
                    <a:gd name="connsiteX6" fmla="*/ 2356036 w 3427867"/>
                    <a:gd name="connsiteY6" fmla="*/ 242327 h 2271152"/>
                    <a:gd name="connsiteX7" fmla="*/ 3275199 w 3427867"/>
                    <a:gd name="connsiteY7" fmla="*/ 0 h 2271152"/>
                    <a:gd name="connsiteX0" fmla="*/ 3275199 w 3427867"/>
                    <a:gd name="connsiteY0" fmla="*/ 0 h 2271152"/>
                    <a:gd name="connsiteX1" fmla="*/ 3427867 w 3427867"/>
                    <a:gd name="connsiteY1" fmla="*/ 415424 h 2271152"/>
                    <a:gd name="connsiteX2" fmla="*/ 3340100 w 3427867"/>
                    <a:gd name="connsiteY2" fmla="*/ 48717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56036 w 3427867"/>
                    <a:gd name="connsiteY7" fmla="*/ 242327 h 2271152"/>
                    <a:gd name="connsiteX8" fmla="*/ 3275199 w 3427867"/>
                    <a:gd name="connsiteY8" fmla="*/ 0 h 2271152"/>
                    <a:gd name="connsiteX0" fmla="*/ 3275199 w 3427867"/>
                    <a:gd name="connsiteY0" fmla="*/ 0 h 2271152"/>
                    <a:gd name="connsiteX1" fmla="*/ 3427867 w 3427867"/>
                    <a:gd name="connsiteY1" fmla="*/ 415424 h 2271152"/>
                    <a:gd name="connsiteX2" fmla="*/ 3251200 w 3427867"/>
                    <a:gd name="connsiteY2" fmla="*/ 40462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56036 w 3427867"/>
                    <a:gd name="connsiteY7" fmla="*/ 242327 h 2271152"/>
                    <a:gd name="connsiteX8" fmla="*/ 3275199 w 3427867"/>
                    <a:gd name="connsiteY8" fmla="*/ 0 h 2271152"/>
                    <a:gd name="connsiteX0" fmla="*/ 3275199 w 3427867"/>
                    <a:gd name="connsiteY0" fmla="*/ 0 h 2271152"/>
                    <a:gd name="connsiteX1" fmla="*/ 3427867 w 3427867"/>
                    <a:gd name="connsiteY1" fmla="*/ 415424 h 2271152"/>
                    <a:gd name="connsiteX2" fmla="*/ 3251200 w 3427867"/>
                    <a:gd name="connsiteY2" fmla="*/ 40462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22698 w 3427867"/>
                    <a:gd name="connsiteY7" fmla="*/ 249471 h 2271152"/>
                    <a:gd name="connsiteX8" fmla="*/ 3275199 w 3427867"/>
                    <a:gd name="connsiteY8" fmla="*/ 0 h 2271152"/>
                    <a:gd name="connsiteX0" fmla="*/ 3275199 w 3275199"/>
                    <a:gd name="connsiteY0" fmla="*/ 0 h 2271152"/>
                    <a:gd name="connsiteX1" fmla="*/ 3211173 w 3275199"/>
                    <a:gd name="connsiteY1" fmla="*/ 327317 h 2271152"/>
                    <a:gd name="connsiteX2" fmla="*/ 3251200 w 3275199"/>
                    <a:gd name="connsiteY2" fmla="*/ 404627 h 2271152"/>
                    <a:gd name="connsiteX3" fmla="*/ 1333500 w 3275199"/>
                    <a:gd name="connsiteY3" fmla="*/ 2258827 h 2271152"/>
                    <a:gd name="connsiteX4" fmla="*/ 12886 w 3275199"/>
                    <a:gd name="connsiteY4" fmla="*/ 2271152 h 2271152"/>
                    <a:gd name="connsiteX5" fmla="*/ 0 w 3275199"/>
                    <a:gd name="connsiteY5" fmla="*/ 2001652 h 2271152"/>
                    <a:gd name="connsiteX6" fmla="*/ 2476500 w 3275199"/>
                    <a:gd name="connsiteY6" fmla="*/ 277627 h 2271152"/>
                    <a:gd name="connsiteX7" fmla="*/ 2322698 w 3275199"/>
                    <a:gd name="connsiteY7" fmla="*/ 249471 h 2271152"/>
                    <a:gd name="connsiteX8" fmla="*/ 3275199 w 3275199"/>
                    <a:gd name="connsiteY8" fmla="*/ 0 h 2271152"/>
                    <a:gd name="connsiteX0" fmla="*/ 3275199 w 3437392"/>
                    <a:gd name="connsiteY0" fmla="*/ 0 h 2271152"/>
                    <a:gd name="connsiteX1" fmla="*/ 3437392 w 3437392"/>
                    <a:gd name="connsiteY1" fmla="*/ 417805 h 2271152"/>
                    <a:gd name="connsiteX2" fmla="*/ 3251200 w 3437392"/>
                    <a:gd name="connsiteY2" fmla="*/ 404627 h 2271152"/>
                    <a:gd name="connsiteX3" fmla="*/ 1333500 w 3437392"/>
                    <a:gd name="connsiteY3" fmla="*/ 2258827 h 2271152"/>
                    <a:gd name="connsiteX4" fmla="*/ 12886 w 3437392"/>
                    <a:gd name="connsiteY4" fmla="*/ 2271152 h 2271152"/>
                    <a:gd name="connsiteX5" fmla="*/ 0 w 3437392"/>
                    <a:gd name="connsiteY5" fmla="*/ 2001652 h 2271152"/>
                    <a:gd name="connsiteX6" fmla="*/ 2476500 w 3437392"/>
                    <a:gd name="connsiteY6" fmla="*/ 277627 h 2271152"/>
                    <a:gd name="connsiteX7" fmla="*/ 2322698 w 3437392"/>
                    <a:gd name="connsiteY7" fmla="*/ 249471 h 2271152"/>
                    <a:gd name="connsiteX8" fmla="*/ 3275199 w 3437392"/>
                    <a:gd name="connsiteY8" fmla="*/ 0 h 2271152"/>
                    <a:gd name="connsiteX0" fmla="*/ 3262313 w 3424506"/>
                    <a:gd name="connsiteY0" fmla="*/ 0 h 2271152"/>
                    <a:gd name="connsiteX1" fmla="*/ 3424506 w 3424506"/>
                    <a:gd name="connsiteY1" fmla="*/ 417805 h 2271152"/>
                    <a:gd name="connsiteX2" fmla="*/ 3238314 w 3424506"/>
                    <a:gd name="connsiteY2" fmla="*/ 404627 h 2271152"/>
                    <a:gd name="connsiteX3" fmla="*/ 1320614 w 3424506"/>
                    <a:gd name="connsiteY3" fmla="*/ 2258827 h 2271152"/>
                    <a:gd name="connsiteX4" fmla="*/ 0 w 3424506"/>
                    <a:gd name="connsiteY4" fmla="*/ 2271152 h 2271152"/>
                    <a:gd name="connsiteX5" fmla="*/ 6164 w 3424506"/>
                    <a:gd name="connsiteY5" fmla="*/ 1995302 h 2271152"/>
                    <a:gd name="connsiteX6" fmla="*/ 2463614 w 3424506"/>
                    <a:gd name="connsiteY6" fmla="*/ 277627 h 2271152"/>
                    <a:gd name="connsiteX7" fmla="*/ 2309812 w 3424506"/>
                    <a:gd name="connsiteY7" fmla="*/ 249471 h 2271152"/>
                    <a:gd name="connsiteX8" fmla="*/ 3262313 w 3424506"/>
                    <a:gd name="connsiteY8" fmla="*/ 0 h 2271152"/>
                    <a:gd name="connsiteX0" fmla="*/ 3262313 w 3424506"/>
                    <a:gd name="connsiteY0" fmla="*/ 0 h 2271152"/>
                    <a:gd name="connsiteX1" fmla="*/ 3424506 w 3424506"/>
                    <a:gd name="connsiteY1" fmla="*/ 417805 h 2271152"/>
                    <a:gd name="connsiteX2" fmla="*/ 3238314 w 3424506"/>
                    <a:gd name="connsiteY2" fmla="*/ 404627 h 2271152"/>
                    <a:gd name="connsiteX3" fmla="*/ 1320614 w 3424506"/>
                    <a:gd name="connsiteY3" fmla="*/ 2258827 h 2271152"/>
                    <a:gd name="connsiteX4" fmla="*/ 0 w 3424506"/>
                    <a:gd name="connsiteY4" fmla="*/ 2271152 h 2271152"/>
                    <a:gd name="connsiteX5" fmla="*/ 2989 w 3424506"/>
                    <a:gd name="connsiteY5" fmla="*/ 1998477 h 2271152"/>
                    <a:gd name="connsiteX6" fmla="*/ 2463614 w 3424506"/>
                    <a:gd name="connsiteY6" fmla="*/ 277627 h 2271152"/>
                    <a:gd name="connsiteX7" fmla="*/ 2309812 w 3424506"/>
                    <a:gd name="connsiteY7" fmla="*/ 249471 h 2271152"/>
                    <a:gd name="connsiteX8" fmla="*/ 3262313 w 3424506"/>
                    <a:gd name="connsiteY8" fmla="*/ 0 h 227115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59592 w 3421785"/>
                    <a:gd name="connsiteY0" fmla="*/ 0 h 2274702"/>
                    <a:gd name="connsiteX1" fmla="*/ 3421785 w 3421785"/>
                    <a:gd name="connsiteY1" fmla="*/ 417805 h 2274702"/>
                    <a:gd name="connsiteX2" fmla="*/ 3235593 w 3421785"/>
                    <a:gd name="connsiteY2" fmla="*/ 404627 h 2274702"/>
                    <a:gd name="connsiteX3" fmla="*/ 1302018 w 3421785"/>
                    <a:gd name="connsiteY3" fmla="*/ 2274702 h 2274702"/>
                    <a:gd name="connsiteX4" fmla="*/ 454 w 3421785"/>
                    <a:gd name="connsiteY4" fmla="*/ 2271152 h 2274702"/>
                    <a:gd name="connsiteX5" fmla="*/ 268 w 3421785"/>
                    <a:gd name="connsiteY5" fmla="*/ 1998477 h 2274702"/>
                    <a:gd name="connsiteX6" fmla="*/ 2460893 w 3421785"/>
                    <a:gd name="connsiteY6" fmla="*/ 277627 h 2274702"/>
                    <a:gd name="connsiteX7" fmla="*/ 2307091 w 3421785"/>
                    <a:gd name="connsiteY7" fmla="*/ 249471 h 2274702"/>
                    <a:gd name="connsiteX8" fmla="*/ 3259592 w 3421785"/>
                    <a:gd name="connsiteY8" fmla="*/ 0 h 2274702"/>
                    <a:gd name="connsiteX0" fmla="*/ 3259592 w 3421785"/>
                    <a:gd name="connsiteY0" fmla="*/ 0 h 2274702"/>
                    <a:gd name="connsiteX1" fmla="*/ 3421785 w 3421785"/>
                    <a:gd name="connsiteY1" fmla="*/ 417805 h 2274702"/>
                    <a:gd name="connsiteX2" fmla="*/ 3235593 w 3421785"/>
                    <a:gd name="connsiteY2" fmla="*/ 404627 h 2274702"/>
                    <a:gd name="connsiteX3" fmla="*/ 1302018 w 3421785"/>
                    <a:gd name="connsiteY3" fmla="*/ 2274702 h 2274702"/>
                    <a:gd name="connsiteX4" fmla="*/ 454 w 3421785"/>
                    <a:gd name="connsiteY4" fmla="*/ 2271152 h 2274702"/>
                    <a:gd name="connsiteX5" fmla="*/ 268 w 3421785"/>
                    <a:gd name="connsiteY5" fmla="*/ 1998477 h 2274702"/>
                    <a:gd name="connsiteX6" fmla="*/ 2460893 w 3421785"/>
                    <a:gd name="connsiteY6" fmla="*/ 277627 h 2274702"/>
                    <a:gd name="connsiteX7" fmla="*/ 2307091 w 3421785"/>
                    <a:gd name="connsiteY7" fmla="*/ 249471 h 2274702"/>
                    <a:gd name="connsiteX8" fmla="*/ 3259592 w 3421785"/>
                    <a:gd name="connsiteY8" fmla="*/ 0 h 2274702"/>
                    <a:gd name="connsiteX0" fmla="*/ 3259740 w 3421933"/>
                    <a:gd name="connsiteY0" fmla="*/ 0 h 2274702"/>
                    <a:gd name="connsiteX1" fmla="*/ 3421933 w 3421933"/>
                    <a:gd name="connsiteY1" fmla="*/ 417805 h 2274702"/>
                    <a:gd name="connsiteX2" fmla="*/ 3235741 w 3421933"/>
                    <a:gd name="connsiteY2" fmla="*/ 404627 h 2274702"/>
                    <a:gd name="connsiteX3" fmla="*/ 1302166 w 3421933"/>
                    <a:gd name="connsiteY3" fmla="*/ 2274702 h 2274702"/>
                    <a:gd name="connsiteX4" fmla="*/ 602 w 3421933"/>
                    <a:gd name="connsiteY4" fmla="*/ 2271152 h 2274702"/>
                    <a:gd name="connsiteX5" fmla="*/ 416 w 3421933"/>
                    <a:gd name="connsiteY5" fmla="*/ 1998477 h 2274702"/>
                    <a:gd name="connsiteX6" fmla="*/ 2461041 w 3421933"/>
                    <a:gd name="connsiteY6" fmla="*/ 277627 h 2274702"/>
                    <a:gd name="connsiteX7" fmla="*/ 2307239 w 3421933"/>
                    <a:gd name="connsiteY7" fmla="*/ 249471 h 2274702"/>
                    <a:gd name="connsiteX8" fmla="*/ 3259740 w 3421933"/>
                    <a:gd name="connsiteY8" fmla="*/ 0 h 2274702"/>
                    <a:gd name="connsiteX0" fmla="*/ 3259740 w 3421933"/>
                    <a:gd name="connsiteY0" fmla="*/ 0 h 2274702"/>
                    <a:gd name="connsiteX1" fmla="*/ 3421933 w 3421933"/>
                    <a:gd name="connsiteY1" fmla="*/ 417805 h 2274702"/>
                    <a:gd name="connsiteX2" fmla="*/ 3235741 w 3421933"/>
                    <a:gd name="connsiteY2" fmla="*/ 404627 h 2274702"/>
                    <a:gd name="connsiteX3" fmla="*/ 1302166 w 3421933"/>
                    <a:gd name="connsiteY3" fmla="*/ 2274702 h 2274702"/>
                    <a:gd name="connsiteX4" fmla="*/ 602 w 3421933"/>
                    <a:gd name="connsiteY4" fmla="*/ 2271152 h 2274702"/>
                    <a:gd name="connsiteX5" fmla="*/ 416 w 3421933"/>
                    <a:gd name="connsiteY5" fmla="*/ 1998477 h 2274702"/>
                    <a:gd name="connsiteX6" fmla="*/ 2461041 w 3421933"/>
                    <a:gd name="connsiteY6" fmla="*/ 277627 h 2274702"/>
                    <a:gd name="connsiteX7" fmla="*/ 3259740 w 3421933"/>
                    <a:gd name="connsiteY7" fmla="*/ 0 h 2274702"/>
                    <a:gd name="connsiteX0" fmla="*/ 2461041 w 3421933"/>
                    <a:gd name="connsiteY0" fmla="*/ 0 h 1997075"/>
                    <a:gd name="connsiteX1" fmla="*/ 3421933 w 3421933"/>
                    <a:gd name="connsiteY1" fmla="*/ 140178 h 1997075"/>
                    <a:gd name="connsiteX2" fmla="*/ 3235741 w 3421933"/>
                    <a:gd name="connsiteY2" fmla="*/ 127000 h 1997075"/>
                    <a:gd name="connsiteX3" fmla="*/ 1302166 w 3421933"/>
                    <a:gd name="connsiteY3" fmla="*/ 1997075 h 1997075"/>
                    <a:gd name="connsiteX4" fmla="*/ 602 w 3421933"/>
                    <a:gd name="connsiteY4" fmla="*/ 1993525 h 1997075"/>
                    <a:gd name="connsiteX5" fmla="*/ 416 w 3421933"/>
                    <a:gd name="connsiteY5" fmla="*/ 1720850 h 1997075"/>
                    <a:gd name="connsiteX6" fmla="*/ 2461041 w 3421933"/>
                    <a:gd name="connsiteY6" fmla="*/ 0 h 1997075"/>
                    <a:gd name="connsiteX0" fmla="*/ 2461041 w 3256833"/>
                    <a:gd name="connsiteY0" fmla="*/ 0 h 1997075"/>
                    <a:gd name="connsiteX1" fmla="*/ 3256833 w 3256833"/>
                    <a:gd name="connsiteY1" fmla="*/ 232253 h 1997075"/>
                    <a:gd name="connsiteX2" fmla="*/ 3235741 w 3256833"/>
                    <a:gd name="connsiteY2" fmla="*/ 127000 h 1997075"/>
                    <a:gd name="connsiteX3" fmla="*/ 1302166 w 3256833"/>
                    <a:gd name="connsiteY3" fmla="*/ 1997075 h 1997075"/>
                    <a:gd name="connsiteX4" fmla="*/ 602 w 3256833"/>
                    <a:gd name="connsiteY4" fmla="*/ 1993525 h 1997075"/>
                    <a:gd name="connsiteX5" fmla="*/ 416 w 3256833"/>
                    <a:gd name="connsiteY5" fmla="*/ 1720850 h 1997075"/>
                    <a:gd name="connsiteX6" fmla="*/ 2461041 w 3256833"/>
                    <a:gd name="connsiteY6" fmla="*/ 0 h 1997075"/>
                    <a:gd name="connsiteX0" fmla="*/ 416 w 3256833"/>
                    <a:gd name="connsiteY0" fmla="*/ 1593850 h 1870075"/>
                    <a:gd name="connsiteX1" fmla="*/ 3256833 w 3256833"/>
                    <a:gd name="connsiteY1" fmla="*/ 105253 h 1870075"/>
                    <a:gd name="connsiteX2" fmla="*/ 3235741 w 3256833"/>
                    <a:gd name="connsiteY2" fmla="*/ 0 h 1870075"/>
                    <a:gd name="connsiteX3" fmla="*/ 1302166 w 3256833"/>
                    <a:gd name="connsiteY3" fmla="*/ 1870075 h 1870075"/>
                    <a:gd name="connsiteX4" fmla="*/ 602 w 3256833"/>
                    <a:gd name="connsiteY4" fmla="*/ 1866525 h 1870075"/>
                    <a:gd name="connsiteX5" fmla="*/ 416 w 3256833"/>
                    <a:gd name="connsiteY5" fmla="*/ 1593850 h 1870075"/>
                    <a:gd name="connsiteX0" fmla="*/ 0 w 3256231"/>
                    <a:gd name="connsiteY0" fmla="*/ 1866525 h 1870075"/>
                    <a:gd name="connsiteX1" fmla="*/ 3256231 w 3256231"/>
                    <a:gd name="connsiteY1" fmla="*/ 105253 h 1870075"/>
                    <a:gd name="connsiteX2" fmla="*/ 3235139 w 3256231"/>
                    <a:gd name="connsiteY2" fmla="*/ 0 h 1870075"/>
                    <a:gd name="connsiteX3" fmla="*/ 1301564 w 3256231"/>
                    <a:gd name="connsiteY3" fmla="*/ 1870075 h 1870075"/>
                    <a:gd name="connsiteX4" fmla="*/ 0 w 3256231"/>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35617"/>
                    <a:gd name="connsiteY0" fmla="*/ 1866525 h 1870075"/>
                    <a:gd name="connsiteX1" fmla="*/ 1935617 w 1935617"/>
                    <a:gd name="connsiteY1" fmla="*/ 114778 h 1870075"/>
                    <a:gd name="connsiteX2" fmla="*/ 1933575 w 1935617"/>
                    <a:gd name="connsiteY2" fmla="*/ 0 h 1870075"/>
                    <a:gd name="connsiteX3" fmla="*/ 0 w 1935617"/>
                    <a:gd name="connsiteY3" fmla="*/ 1870075 h 1870075"/>
                    <a:gd name="connsiteX4" fmla="*/ 149411 w 19356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7030 w 1948317"/>
                    <a:gd name="connsiteY0" fmla="*/ 1876050 h 1876050"/>
                    <a:gd name="connsiteX1" fmla="*/ 1948317 w 1948317"/>
                    <a:gd name="connsiteY1" fmla="*/ 108428 h 1876050"/>
                    <a:gd name="connsiteX2" fmla="*/ 1933575 w 1948317"/>
                    <a:gd name="connsiteY2" fmla="*/ 0 h 1876050"/>
                    <a:gd name="connsiteX3" fmla="*/ 0 w 1948317"/>
                    <a:gd name="connsiteY3" fmla="*/ 1870075 h 1876050"/>
                    <a:gd name="connsiteX4" fmla="*/ 147030 w 1948317"/>
                    <a:gd name="connsiteY4" fmla="*/ 1876050 h 1876050"/>
                    <a:gd name="connsiteX0" fmla="*/ 149411 w 1948317"/>
                    <a:gd name="connsiteY0" fmla="*/ 1873668 h 1873668"/>
                    <a:gd name="connsiteX1" fmla="*/ 1948317 w 1948317"/>
                    <a:gd name="connsiteY1" fmla="*/ 108428 h 1873668"/>
                    <a:gd name="connsiteX2" fmla="*/ 1933575 w 1948317"/>
                    <a:gd name="connsiteY2" fmla="*/ 0 h 1873668"/>
                    <a:gd name="connsiteX3" fmla="*/ 0 w 1948317"/>
                    <a:gd name="connsiteY3" fmla="*/ 1870075 h 1873668"/>
                    <a:gd name="connsiteX4" fmla="*/ 149411 w 1948317"/>
                    <a:gd name="connsiteY4" fmla="*/ 1873668 h 1873668"/>
                    <a:gd name="connsiteX0" fmla="*/ 149411 w 1948317"/>
                    <a:gd name="connsiteY0" fmla="*/ 1871287 h 1871287"/>
                    <a:gd name="connsiteX1" fmla="*/ 1948317 w 1948317"/>
                    <a:gd name="connsiteY1" fmla="*/ 108428 h 1871287"/>
                    <a:gd name="connsiteX2" fmla="*/ 1933575 w 1948317"/>
                    <a:gd name="connsiteY2" fmla="*/ 0 h 1871287"/>
                    <a:gd name="connsiteX3" fmla="*/ 0 w 1948317"/>
                    <a:gd name="connsiteY3" fmla="*/ 1870075 h 1871287"/>
                    <a:gd name="connsiteX4" fmla="*/ 149411 w 1948317"/>
                    <a:gd name="connsiteY4" fmla="*/ 1871287 h 1871287"/>
                    <a:gd name="connsiteX0" fmla="*/ 151793 w 1950699"/>
                    <a:gd name="connsiteY0" fmla="*/ 1871287 h 1872457"/>
                    <a:gd name="connsiteX1" fmla="*/ 1950699 w 1950699"/>
                    <a:gd name="connsiteY1" fmla="*/ 108428 h 1872457"/>
                    <a:gd name="connsiteX2" fmla="*/ 1935957 w 1950699"/>
                    <a:gd name="connsiteY2" fmla="*/ 0 h 1872457"/>
                    <a:gd name="connsiteX3" fmla="*/ 0 w 1950699"/>
                    <a:gd name="connsiteY3" fmla="*/ 1872457 h 1872457"/>
                    <a:gd name="connsiteX4" fmla="*/ 151793 w 1950699"/>
                    <a:gd name="connsiteY4" fmla="*/ 1871287 h 187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699" h="1872457">
                      <a:moveTo>
                        <a:pt x="151793" y="1871287"/>
                      </a:moveTo>
                      <a:lnTo>
                        <a:pt x="1950699" y="108428"/>
                      </a:lnTo>
                      <a:lnTo>
                        <a:pt x="1935957" y="0"/>
                      </a:lnTo>
                      <a:lnTo>
                        <a:pt x="0" y="1872457"/>
                      </a:lnTo>
                      <a:lnTo>
                        <a:pt x="151793" y="1871287"/>
                      </a:lnTo>
                      <a:close/>
                    </a:path>
                  </a:pathLst>
                </a:custGeom>
                <a:solidFill>
                  <a:srgbClr val="9D2F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Freeform 7"/>
                <p:cNvSpPr/>
                <p:nvPr/>
              </p:nvSpPr>
              <p:spPr>
                <a:xfrm>
                  <a:off x="3235595" y="4985201"/>
                  <a:ext cx="187571" cy="135357"/>
                </a:xfrm>
                <a:custGeom>
                  <a:avLst/>
                  <a:gdLst>
                    <a:gd name="connsiteX0" fmla="*/ 4605338 w 4605543"/>
                    <a:gd name="connsiteY0" fmla="*/ 0 h 3006224"/>
                    <a:gd name="connsiteX1" fmla="*/ 4605543 w 4605543"/>
                    <a:gd name="connsiteY1" fmla="*/ 81 h 3006224"/>
                    <a:gd name="connsiteX2" fmla="*/ 2233881 w 4605543"/>
                    <a:gd name="connsiteY2" fmla="*/ 3006224 h 3006224"/>
                    <a:gd name="connsiteX3" fmla="*/ 0 w 4605543"/>
                    <a:gd name="connsiteY3" fmla="*/ 3004577 h 3006224"/>
                    <a:gd name="connsiteX4" fmla="*/ 0 w 4605543"/>
                    <a:gd name="connsiteY4" fmla="*/ 1833002 h 3006224"/>
                    <a:gd name="connsiteX5" fmla="*/ 4605338 w 4605543"/>
                    <a:gd name="connsiteY5" fmla="*/ 0 h 3006224"/>
                    <a:gd name="connsiteX0" fmla="*/ 4618224 w 4618429"/>
                    <a:gd name="connsiteY0" fmla="*/ 0 h 3006224"/>
                    <a:gd name="connsiteX1" fmla="*/ 4618429 w 4618429"/>
                    <a:gd name="connsiteY1" fmla="*/ 81 h 3006224"/>
                    <a:gd name="connsiteX2" fmla="*/ 2246767 w 4618429"/>
                    <a:gd name="connsiteY2" fmla="*/ 3006224 h 3006224"/>
                    <a:gd name="connsiteX3" fmla="*/ 12886 w 4618429"/>
                    <a:gd name="connsiteY3" fmla="*/ 3004577 h 3006224"/>
                    <a:gd name="connsiteX4" fmla="*/ 0 w 4618429"/>
                    <a:gd name="connsiteY4" fmla="*/ 2735077 h 3006224"/>
                    <a:gd name="connsiteX5" fmla="*/ 12886 w 4618429"/>
                    <a:gd name="connsiteY5" fmla="*/ 1833002 h 3006224"/>
                    <a:gd name="connsiteX6" fmla="*/ 4618224 w 4618429"/>
                    <a:gd name="connsiteY6" fmla="*/ 0 h 3006224"/>
                    <a:gd name="connsiteX0" fmla="*/ 4618224 w 4618429"/>
                    <a:gd name="connsiteY0" fmla="*/ 0 h 3006224"/>
                    <a:gd name="connsiteX1" fmla="*/ 4618429 w 4618429"/>
                    <a:gd name="connsiteY1" fmla="*/ 81 h 3006224"/>
                    <a:gd name="connsiteX2" fmla="*/ 2246767 w 4618429"/>
                    <a:gd name="connsiteY2" fmla="*/ 3006224 h 3006224"/>
                    <a:gd name="connsiteX3" fmla="*/ 1333500 w 4618429"/>
                    <a:gd name="connsiteY3" fmla="*/ 2992252 h 3006224"/>
                    <a:gd name="connsiteX4" fmla="*/ 12886 w 4618429"/>
                    <a:gd name="connsiteY4" fmla="*/ 3004577 h 3006224"/>
                    <a:gd name="connsiteX5" fmla="*/ 0 w 4618429"/>
                    <a:gd name="connsiteY5" fmla="*/ 2735077 h 3006224"/>
                    <a:gd name="connsiteX6" fmla="*/ 12886 w 4618429"/>
                    <a:gd name="connsiteY6" fmla="*/ 1833002 h 3006224"/>
                    <a:gd name="connsiteX7" fmla="*/ 4618224 w 4618429"/>
                    <a:gd name="connsiteY7" fmla="*/ 0 h 3006224"/>
                    <a:gd name="connsiteX0" fmla="*/ 3275199 w 4618429"/>
                    <a:gd name="connsiteY0" fmla="*/ 733344 h 3006143"/>
                    <a:gd name="connsiteX1" fmla="*/ 4618429 w 4618429"/>
                    <a:gd name="connsiteY1" fmla="*/ 0 h 3006143"/>
                    <a:gd name="connsiteX2" fmla="*/ 2246767 w 4618429"/>
                    <a:gd name="connsiteY2" fmla="*/ 3006143 h 3006143"/>
                    <a:gd name="connsiteX3" fmla="*/ 1333500 w 4618429"/>
                    <a:gd name="connsiteY3" fmla="*/ 2992171 h 3006143"/>
                    <a:gd name="connsiteX4" fmla="*/ 12886 w 4618429"/>
                    <a:gd name="connsiteY4" fmla="*/ 3004496 h 3006143"/>
                    <a:gd name="connsiteX5" fmla="*/ 0 w 4618429"/>
                    <a:gd name="connsiteY5" fmla="*/ 2734996 h 3006143"/>
                    <a:gd name="connsiteX6" fmla="*/ 12886 w 4618429"/>
                    <a:gd name="connsiteY6" fmla="*/ 1832921 h 3006143"/>
                    <a:gd name="connsiteX7" fmla="*/ 3275199 w 4618429"/>
                    <a:gd name="connsiteY7" fmla="*/ 733344 h 3006143"/>
                    <a:gd name="connsiteX0" fmla="*/ 3275199 w 3275199"/>
                    <a:gd name="connsiteY0" fmla="*/ 0 h 2272799"/>
                    <a:gd name="connsiteX1" fmla="*/ 2246767 w 3275199"/>
                    <a:gd name="connsiteY1" fmla="*/ 2272799 h 2272799"/>
                    <a:gd name="connsiteX2" fmla="*/ 1333500 w 3275199"/>
                    <a:gd name="connsiteY2" fmla="*/ 2258827 h 2272799"/>
                    <a:gd name="connsiteX3" fmla="*/ 12886 w 3275199"/>
                    <a:gd name="connsiteY3" fmla="*/ 2271152 h 2272799"/>
                    <a:gd name="connsiteX4" fmla="*/ 0 w 3275199"/>
                    <a:gd name="connsiteY4" fmla="*/ 2001652 h 2272799"/>
                    <a:gd name="connsiteX5" fmla="*/ 12886 w 3275199"/>
                    <a:gd name="connsiteY5" fmla="*/ 1099577 h 2272799"/>
                    <a:gd name="connsiteX6" fmla="*/ 3275199 w 3275199"/>
                    <a:gd name="connsiteY6" fmla="*/ 0 h 2272799"/>
                    <a:gd name="connsiteX0" fmla="*/ 3275199 w 3275199"/>
                    <a:gd name="connsiteY0" fmla="*/ 0 h 2271152"/>
                    <a:gd name="connsiteX1" fmla="*/ 3227842 w 3275199"/>
                    <a:gd name="connsiteY1" fmla="*/ 415424 h 2271152"/>
                    <a:gd name="connsiteX2" fmla="*/ 1333500 w 3275199"/>
                    <a:gd name="connsiteY2" fmla="*/ 2258827 h 2271152"/>
                    <a:gd name="connsiteX3" fmla="*/ 12886 w 3275199"/>
                    <a:gd name="connsiteY3" fmla="*/ 2271152 h 2271152"/>
                    <a:gd name="connsiteX4" fmla="*/ 0 w 3275199"/>
                    <a:gd name="connsiteY4" fmla="*/ 2001652 h 2271152"/>
                    <a:gd name="connsiteX5" fmla="*/ 12886 w 3275199"/>
                    <a:gd name="connsiteY5" fmla="*/ 1099577 h 2271152"/>
                    <a:gd name="connsiteX6" fmla="*/ 3275199 w 3275199"/>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12886 w 3427867"/>
                    <a:gd name="connsiteY5" fmla="*/ 1099577 h 2271152"/>
                    <a:gd name="connsiteX6" fmla="*/ 3275199 w 3427867"/>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356036 w 3427867"/>
                    <a:gd name="connsiteY5" fmla="*/ 242327 h 2271152"/>
                    <a:gd name="connsiteX6" fmla="*/ 3275199 w 3427867"/>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254250 w 3427867"/>
                    <a:gd name="connsiteY5" fmla="*/ 309377 h 2271152"/>
                    <a:gd name="connsiteX6" fmla="*/ 2356036 w 3427867"/>
                    <a:gd name="connsiteY6" fmla="*/ 242327 h 2271152"/>
                    <a:gd name="connsiteX7" fmla="*/ 3275199 w 3427867"/>
                    <a:gd name="connsiteY7"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476500 w 3427867"/>
                    <a:gd name="connsiteY5" fmla="*/ 277627 h 2271152"/>
                    <a:gd name="connsiteX6" fmla="*/ 2356036 w 3427867"/>
                    <a:gd name="connsiteY6" fmla="*/ 242327 h 2271152"/>
                    <a:gd name="connsiteX7" fmla="*/ 3275199 w 3427867"/>
                    <a:gd name="connsiteY7" fmla="*/ 0 h 2271152"/>
                    <a:gd name="connsiteX0" fmla="*/ 3275199 w 3427867"/>
                    <a:gd name="connsiteY0" fmla="*/ 0 h 2271152"/>
                    <a:gd name="connsiteX1" fmla="*/ 3427867 w 3427867"/>
                    <a:gd name="connsiteY1" fmla="*/ 415424 h 2271152"/>
                    <a:gd name="connsiteX2" fmla="*/ 3340100 w 3427867"/>
                    <a:gd name="connsiteY2" fmla="*/ 48717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56036 w 3427867"/>
                    <a:gd name="connsiteY7" fmla="*/ 242327 h 2271152"/>
                    <a:gd name="connsiteX8" fmla="*/ 3275199 w 3427867"/>
                    <a:gd name="connsiteY8" fmla="*/ 0 h 2271152"/>
                    <a:gd name="connsiteX0" fmla="*/ 3275199 w 3427867"/>
                    <a:gd name="connsiteY0" fmla="*/ 0 h 2271152"/>
                    <a:gd name="connsiteX1" fmla="*/ 3427867 w 3427867"/>
                    <a:gd name="connsiteY1" fmla="*/ 415424 h 2271152"/>
                    <a:gd name="connsiteX2" fmla="*/ 3251200 w 3427867"/>
                    <a:gd name="connsiteY2" fmla="*/ 40462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56036 w 3427867"/>
                    <a:gd name="connsiteY7" fmla="*/ 242327 h 2271152"/>
                    <a:gd name="connsiteX8" fmla="*/ 3275199 w 3427867"/>
                    <a:gd name="connsiteY8" fmla="*/ 0 h 2271152"/>
                    <a:gd name="connsiteX0" fmla="*/ 3275199 w 3427867"/>
                    <a:gd name="connsiteY0" fmla="*/ 0 h 2271152"/>
                    <a:gd name="connsiteX1" fmla="*/ 3427867 w 3427867"/>
                    <a:gd name="connsiteY1" fmla="*/ 415424 h 2271152"/>
                    <a:gd name="connsiteX2" fmla="*/ 3251200 w 3427867"/>
                    <a:gd name="connsiteY2" fmla="*/ 40462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22698 w 3427867"/>
                    <a:gd name="connsiteY7" fmla="*/ 249471 h 2271152"/>
                    <a:gd name="connsiteX8" fmla="*/ 3275199 w 3427867"/>
                    <a:gd name="connsiteY8" fmla="*/ 0 h 2271152"/>
                    <a:gd name="connsiteX0" fmla="*/ 3275199 w 3275199"/>
                    <a:gd name="connsiteY0" fmla="*/ 0 h 2271152"/>
                    <a:gd name="connsiteX1" fmla="*/ 3211173 w 3275199"/>
                    <a:gd name="connsiteY1" fmla="*/ 327317 h 2271152"/>
                    <a:gd name="connsiteX2" fmla="*/ 3251200 w 3275199"/>
                    <a:gd name="connsiteY2" fmla="*/ 404627 h 2271152"/>
                    <a:gd name="connsiteX3" fmla="*/ 1333500 w 3275199"/>
                    <a:gd name="connsiteY3" fmla="*/ 2258827 h 2271152"/>
                    <a:gd name="connsiteX4" fmla="*/ 12886 w 3275199"/>
                    <a:gd name="connsiteY4" fmla="*/ 2271152 h 2271152"/>
                    <a:gd name="connsiteX5" fmla="*/ 0 w 3275199"/>
                    <a:gd name="connsiteY5" fmla="*/ 2001652 h 2271152"/>
                    <a:gd name="connsiteX6" fmla="*/ 2476500 w 3275199"/>
                    <a:gd name="connsiteY6" fmla="*/ 277627 h 2271152"/>
                    <a:gd name="connsiteX7" fmla="*/ 2322698 w 3275199"/>
                    <a:gd name="connsiteY7" fmla="*/ 249471 h 2271152"/>
                    <a:gd name="connsiteX8" fmla="*/ 3275199 w 3275199"/>
                    <a:gd name="connsiteY8" fmla="*/ 0 h 2271152"/>
                    <a:gd name="connsiteX0" fmla="*/ 3275199 w 3437392"/>
                    <a:gd name="connsiteY0" fmla="*/ 0 h 2271152"/>
                    <a:gd name="connsiteX1" fmla="*/ 3437392 w 3437392"/>
                    <a:gd name="connsiteY1" fmla="*/ 417805 h 2271152"/>
                    <a:gd name="connsiteX2" fmla="*/ 3251200 w 3437392"/>
                    <a:gd name="connsiteY2" fmla="*/ 404627 h 2271152"/>
                    <a:gd name="connsiteX3" fmla="*/ 1333500 w 3437392"/>
                    <a:gd name="connsiteY3" fmla="*/ 2258827 h 2271152"/>
                    <a:gd name="connsiteX4" fmla="*/ 12886 w 3437392"/>
                    <a:gd name="connsiteY4" fmla="*/ 2271152 h 2271152"/>
                    <a:gd name="connsiteX5" fmla="*/ 0 w 3437392"/>
                    <a:gd name="connsiteY5" fmla="*/ 2001652 h 2271152"/>
                    <a:gd name="connsiteX6" fmla="*/ 2476500 w 3437392"/>
                    <a:gd name="connsiteY6" fmla="*/ 277627 h 2271152"/>
                    <a:gd name="connsiteX7" fmla="*/ 2322698 w 3437392"/>
                    <a:gd name="connsiteY7" fmla="*/ 249471 h 2271152"/>
                    <a:gd name="connsiteX8" fmla="*/ 3275199 w 3437392"/>
                    <a:gd name="connsiteY8" fmla="*/ 0 h 2271152"/>
                    <a:gd name="connsiteX0" fmla="*/ 3262313 w 3424506"/>
                    <a:gd name="connsiteY0" fmla="*/ 0 h 2271152"/>
                    <a:gd name="connsiteX1" fmla="*/ 3424506 w 3424506"/>
                    <a:gd name="connsiteY1" fmla="*/ 417805 h 2271152"/>
                    <a:gd name="connsiteX2" fmla="*/ 3238314 w 3424506"/>
                    <a:gd name="connsiteY2" fmla="*/ 404627 h 2271152"/>
                    <a:gd name="connsiteX3" fmla="*/ 1320614 w 3424506"/>
                    <a:gd name="connsiteY3" fmla="*/ 2258827 h 2271152"/>
                    <a:gd name="connsiteX4" fmla="*/ 0 w 3424506"/>
                    <a:gd name="connsiteY4" fmla="*/ 2271152 h 2271152"/>
                    <a:gd name="connsiteX5" fmla="*/ 6164 w 3424506"/>
                    <a:gd name="connsiteY5" fmla="*/ 1995302 h 2271152"/>
                    <a:gd name="connsiteX6" fmla="*/ 2463614 w 3424506"/>
                    <a:gd name="connsiteY6" fmla="*/ 277627 h 2271152"/>
                    <a:gd name="connsiteX7" fmla="*/ 2309812 w 3424506"/>
                    <a:gd name="connsiteY7" fmla="*/ 249471 h 2271152"/>
                    <a:gd name="connsiteX8" fmla="*/ 3262313 w 3424506"/>
                    <a:gd name="connsiteY8" fmla="*/ 0 h 2271152"/>
                    <a:gd name="connsiteX0" fmla="*/ 3262313 w 3424506"/>
                    <a:gd name="connsiteY0" fmla="*/ 0 h 2271152"/>
                    <a:gd name="connsiteX1" fmla="*/ 3424506 w 3424506"/>
                    <a:gd name="connsiteY1" fmla="*/ 417805 h 2271152"/>
                    <a:gd name="connsiteX2" fmla="*/ 3238314 w 3424506"/>
                    <a:gd name="connsiteY2" fmla="*/ 404627 h 2271152"/>
                    <a:gd name="connsiteX3" fmla="*/ 1320614 w 3424506"/>
                    <a:gd name="connsiteY3" fmla="*/ 2258827 h 2271152"/>
                    <a:gd name="connsiteX4" fmla="*/ 0 w 3424506"/>
                    <a:gd name="connsiteY4" fmla="*/ 2271152 h 2271152"/>
                    <a:gd name="connsiteX5" fmla="*/ 2989 w 3424506"/>
                    <a:gd name="connsiteY5" fmla="*/ 1998477 h 2271152"/>
                    <a:gd name="connsiteX6" fmla="*/ 2463614 w 3424506"/>
                    <a:gd name="connsiteY6" fmla="*/ 277627 h 2271152"/>
                    <a:gd name="connsiteX7" fmla="*/ 2309812 w 3424506"/>
                    <a:gd name="connsiteY7" fmla="*/ 249471 h 2271152"/>
                    <a:gd name="connsiteX8" fmla="*/ 3262313 w 3424506"/>
                    <a:gd name="connsiteY8" fmla="*/ 0 h 227115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59592 w 3421785"/>
                    <a:gd name="connsiteY0" fmla="*/ 0 h 2274702"/>
                    <a:gd name="connsiteX1" fmla="*/ 3421785 w 3421785"/>
                    <a:gd name="connsiteY1" fmla="*/ 417805 h 2274702"/>
                    <a:gd name="connsiteX2" fmla="*/ 3235593 w 3421785"/>
                    <a:gd name="connsiteY2" fmla="*/ 404627 h 2274702"/>
                    <a:gd name="connsiteX3" fmla="*/ 1302018 w 3421785"/>
                    <a:gd name="connsiteY3" fmla="*/ 2274702 h 2274702"/>
                    <a:gd name="connsiteX4" fmla="*/ 454 w 3421785"/>
                    <a:gd name="connsiteY4" fmla="*/ 2271152 h 2274702"/>
                    <a:gd name="connsiteX5" fmla="*/ 268 w 3421785"/>
                    <a:gd name="connsiteY5" fmla="*/ 1998477 h 2274702"/>
                    <a:gd name="connsiteX6" fmla="*/ 2460893 w 3421785"/>
                    <a:gd name="connsiteY6" fmla="*/ 277627 h 2274702"/>
                    <a:gd name="connsiteX7" fmla="*/ 2307091 w 3421785"/>
                    <a:gd name="connsiteY7" fmla="*/ 249471 h 2274702"/>
                    <a:gd name="connsiteX8" fmla="*/ 3259592 w 3421785"/>
                    <a:gd name="connsiteY8" fmla="*/ 0 h 2274702"/>
                    <a:gd name="connsiteX0" fmla="*/ 3259592 w 3421785"/>
                    <a:gd name="connsiteY0" fmla="*/ 0 h 2274702"/>
                    <a:gd name="connsiteX1" fmla="*/ 3421785 w 3421785"/>
                    <a:gd name="connsiteY1" fmla="*/ 417805 h 2274702"/>
                    <a:gd name="connsiteX2" fmla="*/ 3235593 w 3421785"/>
                    <a:gd name="connsiteY2" fmla="*/ 404627 h 2274702"/>
                    <a:gd name="connsiteX3" fmla="*/ 1302018 w 3421785"/>
                    <a:gd name="connsiteY3" fmla="*/ 2274702 h 2274702"/>
                    <a:gd name="connsiteX4" fmla="*/ 454 w 3421785"/>
                    <a:gd name="connsiteY4" fmla="*/ 2271152 h 2274702"/>
                    <a:gd name="connsiteX5" fmla="*/ 268 w 3421785"/>
                    <a:gd name="connsiteY5" fmla="*/ 1998477 h 2274702"/>
                    <a:gd name="connsiteX6" fmla="*/ 2460893 w 3421785"/>
                    <a:gd name="connsiteY6" fmla="*/ 277627 h 2274702"/>
                    <a:gd name="connsiteX7" fmla="*/ 2307091 w 3421785"/>
                    <a:gd name="connsiteY7" fmla="*/ 249471 h 2274702"/>
                    <a:gd name="connsiteX8" fmla="*/ 3259592 w 3421785"/>
                    <a:gd name="connsiteY8" fmla="*/ 0 h 2274702"/>
                    <a:gd name="connsiteX0" fmla="*/ 3259740 w 3421933"/>
                    <a:gd name="connsiteY0" fmla="*/ 0 h 2274702"/>
                    <a:gd name="connsiteX1" fmla="*/ 3421933 w 3421933"/>
                    <a:gd name="connsiteY1" fmla="*/ 417805 h 2274702"/>
                    <a:gd name="connsiteX2" fmla="*/ 3235741 w 3421933"/>
                    <a:gd name="connsiteY2" fmla="*/ 404627 h 2274702"/>
                    <a:gd name="connsiteX3" fmla="*/ 1302166 w 3421933"/>
                    <a:gd name="connsiteY3" fmla="*/ 2274702 h 2274702"/>
                    <a:gd name="connsiteX4" fmla="*/ 602 w 3421933"/>
                    <a:gd name="connsiteY4" fmla="*/ 2271152 h 2274702"/>
                    <a:gd name="connsiteX5" fmla="*/ 416 w 3421933"/>
                    <a:gd name="connsiteY5" fmla="*/ 1998477 h 2274702"/>
                    <a:gd name="connsiteX6" fmla="*/ 2461041 w 3421933"/>
                    <a:gd name="connsiteY6" fmla="*/ 277627 h 2274702"/>
                    <a:gd name="connsiteX7" fmla="*/ 2307239 w 3421933"/>
                    <a:gd name="connsiteY7" fmla="*/ 249471 h 2274702"/>
                    <a:gd name="connsiteX8" fmla="*/ 3259740 w 3421933"/>
                    <a:gd name="connsiteY8" fmla="*/ 0 h 2274702"/>
                    <a:gd name="connsiteX0" fmla="*/ 3259740 w 3421933"/>
                    <a:gd name="connsiteY0" fmla="*/ 0 h 2274702"/>
                    <a:gd name="connsiteX1" fmla="*/ 3421933 w 3421933"/>
                    <a:gd name="connsiteY1" fmla="*/ 417805 h 2274702"/>
                    <a:gd name="connsiteX2" fmla="*/ 3235741 w 3421933"/>
                    <a:gd name="connsiteY2" fmla="*/ 404627 h 2274702"/>
                    <a:gd name="connsiteX3" fmla="*/ 1302166 w 3421933"/>
                    <a:gd name="connsiteY3" fmla="*/ 2274702 h 2274702"/>
                    <a:gd name="connsiteX4" fmla="*/ 602 w 3421933"/>
                    <a:gd name="connsiteY4" fmla="*/ 2271152 h 2274702"/>
                    <a:gd name="connsiteX5" fmla="*/ 416 w 3421933"/>
                    <a:gd name="connsiteY5" fmla="*/ 1998477 h 2274702"/>
                    <a:gd name="connsiteX6" fmla="*/ 2461041 w 3421933"/>
                    <a:gd name="connsiteY6" fmla="*/ 277627 h 2274702"/>
                    <a:gd name="connsiteX7" fmla="*/ 3259740 w 3421933"/>
                    <a:gd name="connsiteY7" fmla="*/ 0 h 2274702"/>
                    <a:gd name="connsiteX0" fmla="*/ 2461041 w 3421933"/>
                    <a:gd name="connsiteY0" fmla="*/ 0 h 1997075"/>
                    <a:gd name="connsiteX1" fmla="*/ 3421933 w 3421933"/>
                    <a:gd name="connsiteY1" fmla="*/ 140178 h 1997075"/>
                    <a:gd name="connsiteX2" fmla="*/ 3235741 w 3421933"/>
                    <a:gd name="connsiteY2" fmla="*/ 127000 h 1997075"/>
                    <a:gd name="connsiteX3" fmla="*/ 1302166 w 3421933"/>
                    <a:gd name="connsiteY3" fmla="*/ 1997075 h 1997075"/>
                    <a:gd name="connsiteX4" fmla="*/ 602 w 3421933"/>
                    <a:gd name="connsiteY4" fmla="*/ 1993525 h 1997075"/>
                    <a:gd name="connsiteX5" fmla="*/ 416 w 3421933"/>
                    <a:gd name="connsiteY5" fmla="*/ 1720850 h 1997075"/>
                    <a:gd name="connsiteX6" fmla="*/ 2461041 w 3421933"/>
                    <a:gd name="connsiteY6" fmla="*/ 0 h 1997075"/>
                    <a:gd name="connsiteX0" fmla="*/ 2461041 w 3256833"/>
                    <a:gd name="connsiteY0" fmla="*/ 0 h 1997075"/>
                    <a:gd name="connsiteX1" fmla="*/ 3256833 w 3256833"/>
                    <a:gd name="connsiteY1" fmla="*/ 232253 h 1997075"/>
                    <a:gd name="connsiteX2" fmla="*/ 3235741 w 3256833"/>
                    <a:gd name="connsiteY2" fmla="*/ 127000 h 1997075"/>
                    <a:gd name="connsiteX3" fmla="*/ 1302166 w 3256833"/>
                    <a:gd name="connsiteY3" fmla="*/ 1997075 h 1997075"/>
                    <a:gd name="connsiteX4" fmla="*/ 602 w 3256833"/>
                    <a:gd name="connsiteY4" fmla="*/ 1993525 h 1997075"/>
                    <a:gd name="connsiteX5" fmla="*/ 416 w 3256833"/>
                    <a:gd name="connsiteY5" fmla="*/ 1720850 h 1997075"/>
                    <a:gd name="connsiteX6" fmla="*/ 2461041 w 3256833"/>
                    <a:gd name="connsiteY6" fmla="*/ 0 h 1997075"/>
                    <a:gd name="connsiteX0" fmla="*/ 416 w 3256833"/>
                    <a:gd name="connsiteY0" fmla="*/ 1593850 h 1870075"/>
                    <a:gd name="connsiteX1" fmla="*/ 3256833 w 3256833"/>
                    <a:gd name="connsiteY1" fmla="*/ 105253 h 1870075"/>
                    <a:gd name="connsiteX2" fmla="*/ 3235741 w 3256833"/>
                    <a:gd name="connsiteY2" fmla="*/ 0 h 1870075"/>
                    <a:gd name="connsiteX3" fmla="*/ 1302166 w 3256833"/>
                    <a:gd name="connsiteY3" fmla="*/ 1870075 h 1870075"/>
                    <a:gd name="connsiteX4" fmla="*/ 602 w 3256833"/>
                    <a:gd name="connsiteY4" fmla="*/ 1866525 h 1870075"/>
                    <a:gd name="connsiteX5" fmla="*/ 416 w 3256833"/>
                    <a:gd name="connsiteY5" fmla="*/ 1593850 h 1870075"/>
                    <a:gd name="connsiteX0" fmla="*/ 0 w 3256231"/>
                    <a:gd name="connsiteY0" fmla="*/ 1866525 h 1870075"/>
                    <a:gd name="connsiteX1" fmla="*/ 3256231 w 3256231"/>
                    <a:gd name="connsiteY1" fmla="*/ 105253 h 1870075"/>
                    <a:gd name="connsiteX2" fmla="*/ 3235139 w 3256231"/>
                    <a:gd name="connsiteY2" fmla="*/ 0 h 1870075"/>
                    <a:gd name="connsiteX3" fmla="*/ 1301564 w 3256231"/>
                    <a:gd name="connsiteY3" fmla="*/ 1870075 h 1870075"/>
                    <a:gd name="connsiteX4" fmla="*/ 0 w 3256231"/>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35617"/>
                    <a:gd name="connsiteY0" fmla="*/ 1866525 h 1870075"/>
                    <a:gd name="connsiteX1" fmla="*/ 1935617 w 1935617"/>
                    <a:gd name="connsiteY1" fmla="*/ 114778 h 1870075"/>
                    <a:gd name="connsiteX2" fmla="*/ 1933575 w 1935617"/>
                    <a:gd name="connsiteY2" fmla="*/ 0 h 1870075"/>
                    <a:gd name="connsiteX3" fmla="*/ 0 w 1935617"/>
                    <a:gd name="connsiteY3" fmla="*/ 1870075 h 1870075"/>
                    <a:gd name="connsiteX4" fmla="*/ 149411 w 19356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0 w 2031814"/>
                    <a:gd name="connsiteY0" fmla="*/ 1866525 h 1866525"/>
                    <a:gd name="connsiteX1" fmla="*/ 1798906 w 2031814"/>
                    <a:gd name="connsiteY1" fmla="*/ 108428 h 1866525"/>
                    <a:gd name="connsiteX2" fmla="*/ 1784164 w 2031814"/>
                    <a:gd name="connsiteY2" fmla="*/ 0 h 1866525"/>
                    <a:gd name="connsiteX3" fmla="*/ 2031814 w 2031814"/>
                    <a:gd name="connsiteY3" fmla="*/ 3175 h 1866525"/>
                    <a:gd name="connsiteX4" fmla="*/ 0 w 2031814"/>
                    <a:gd name="connsiteY4" fmla="*/ 1866525 h 1866525"/>
                    <a:gd name="connsiteX0" fmla="*/ 158936 w 247650"/>
                    <a:gd name="connsiteY0" fmla="*/ 190125 h 190125"/>
                    <a:gd name="connsiteX1" fmla="*/ 14742 w 247650"/>
                    <a:gd name="connsiteY1" fmla="*/ 108428 h 190125"/>
                    <a:gd name="connsiteX2" fmla="*/ 0 w 247650"/>
                    <a:gd name="connsiteY2" fmla="*/ 0 h 190125"/>
                    <a:gd name="connsiteX3" fmla="*/ 247650 w 247650"/>
                    <a:gd name="connsiteY3" fmla="*/ 3175 h 190125"/>
                    <a:gd name="connsiteX4" fmla="*/ 158936 w 247650"/>
                    <a:gd name="connsiteY4" fmla="*/ 190125 h 190125"/>
                    <a:gd name="connsiteX0" fmla="*/ 158936 w 183356"/>
                    <a:gd name="connsiteY0" fmla="*/ 190125 h 190125"/>
                    <a:gd name="connsiteX1" fmla="*/ 14742 w 183356"/>
                    <a:gd name="connsiteY1" fmla="*/ 108428 h 190125"/>
                    <a:gd name="connsiteX2" fmla="*/ 0 w 183356"/>
                    <a:gd name="connsiteY2" fmla="*/ 0 h 190125"/>
                    <a:gd name="connsiteX3" fmla="*/ 183356 w 183356"/>
                    <a:gd name="connsiteY3" fmla="*/ 10319 h 190125"/>
                    <a:gd name="connsiteX4" fmla="*/ 158936 w 183356"/>
                    <a:gd name="connsiteY4" fmla="*/ 190125 h 190125"/>
                    <a:gd name="connsiteX0" fmla="*/ 177986 w 183356"/>
                    <a:gd name="connsiteY0" fmla="*/ 97256 h 108428"/>
                    <a:gd name="connsiteX1" fmla="*/ 14742 w 183356"/>
                    <a:gd name="connsiteY1" fmla="*/ 108428 h 108428"/>
                    <a:gd name="connsiteX2" fmla="*/ 0 w 183356"/>
                    <a:gd name="connsiteY2" fmla="*/ 0 h 108428"/>
                    <a:gd name="connsiteX3" fmla="*/ 183356 w 183356"/>
                    <a:gd name="connsiteY3" fmla="*/ 10319 h 108428"/>
                    <a:gd name="connsiteX4" fmla="*/ 177986 w 183356"/>
                    <a:gd name="connsiteY4" fmla="*/ 97256 h 108428"/>
                    <a:gd name="connsiteX0" fmla="*/ 204180 w 204180"/>
                    <a:gd name="connsiteY0" fmla="*/ 137738 h 137738"/>
                    <a:gd name="connsiteX1" fmla="*/ 14742 w 204180"/>
                    <a:gd name="connsiteY1" fmla="*/ 108428 h 137738"/>
                    <a:gd name="connsiteX2" fmla="*/ 0 w 204180"/>
                    <a:gd name="connsiteY2" fmla="*/ 0 h 137738"/>
                    <a:gd name="connsiteX3" fmla="*/ 183356 w 204180"/>
                    <a:gd name="connsiteY3" fmla="*/ 10319 h 137738"/>
                    <a:gd name="connsiteX4" fmla="*/ 204180 w 204180"/>
                    <a:gd name="connsiteY4" fmla="*/ 137738 h 137738"/>
                    <a:gd name="connsiteX0" fmla="*/ 170842 w 183356"/>
                    <a:gd name="connsiteY0" fmla="*/ 135357 h 135357"/>
                    <a:gd name="connsiteX1" fmla="*/ 14742 w 183356"/>
                    <a:gd name="connsiteY1" fmla="*/ 108428 h 135357"/>
                    <a:gd name="connsiteX2" fmla="*/ 0 w 183356"/>
                    <a:gd name="connsiteY2" fmla="*/ 0 h 135357"/>
                    <a:gd name="connsiteX3" fmla="*/ 183356 w 183356"/>
                    <a:gd name="connsiteY3" fmla="*/ 10319 h 135357"/>
                    <a:gd name="connsiteX4" fmla="*/ 170842 w 183356"/>
                    <a:gd name="connsiteY4" fmla="*/ 135357 h 135357"/>
                    <a:gd name="connsiteX0" fmla="*/ 144648 w 183356"/>
                    <a:gd name="connsiteY0" fmla="*/ 132976 h 132976"/>
                    <a:gd name="connsiteX1" fmla="*/ 14742 w 183356"/>
                    <a:gd name="connsiteY1" fmla="*/ 108428 h 132976"/>
                    <a:gd name="connsiteX2" fmla="*/ 0 w 183356"/>
                    <a:gd name="connsiteY2" fmla="*/ 0 h 132976"/>
                    <a:gd name="connsiteX3" fmla="*/ 183356 w 183356"/>
                    <a:gd name="connsiteY3" fmla="*/ 10319 h 132976"/>
                    <a:gd name="connsiteX4" fmla="*/ 144648 w 183356"/>
                    <a:gd name="connsiteY4" fmla="*/ 132976 h 132976"/>
                    <a:gd name="connsiteX0" fmla="*/ 116073 w 183356"/>
                    <a:gd name="connsiteY0" fmla="*/ 132976 h 132976"/>
                    <a:gd name="connsiteX1" fmla="*/ 14742 w 183356"/>
                    <a:gd name="connsiteY1" fmla="*/ 108428 h 132976"/>
                    <a:gd name="connsiteX2" fmla="*/ 0 w 183356"/>
                    <a:gd name="connsiteY2" fmla="*/ 0 h 132976"/>
                    <a:gd name="connsiteX3" fmla="*/ 183356 w 183356"/>
                    <a:gd name="connsiteY3" fmla="*/ 10319 h 132976"/>
                    <a:gd name="connsiteX4" fmla="*/ 116073 w 183356"/>
                    <a:gd name="connsiteY4" fmla="*/ 132976 h 132976"/>
                    <a:gd name="connsiteX0" fmla="*/ 173223 w 183356"/>
                    <a:gd name="connsiteY0" fmla="*/ 132976 h 132976"/>
                    <a:gd name="connsiteX1" fmla="*/ 14742 w 183356"/>
                    <a:gd name="connsiteY1" fmla="*/ 108428 h 132976"/>
                    <a:gd name="connsiteX2" fmla="*/ 0 w 183356"/>
                    <a:gd name="connsiteY2" fmla="*/ 0 h 132976"/>
                    <a:gd name="connsiteX3" fmla="*/ 183356 w 183356"/>
                    <a:gd name="connsiteY3" fmla="*/ 10319 h 132976"/>
                    <a:gd name="connsiteX4" fmla="*/ 173223 w 183356"/>
                    <a:gd name="connsiteY4" fmla="*/ 132976 h 132976"/>
                    <a:gd name="connsiteX0" fmla="*/ 173223 w 216693"/>
                    <a:gd name="connsiteY0" fmla="*/ 132976 h 132976"/>
                    <a:gd name="connsiteX1" fmla="*/ 14742 w 216693"/>
                    <a:gd name="connsiteY1" fmla="*/ 108428 h 132976"/>
                    <a:gd name="connsiteX2" fmla="*/ 0 w 216693"/>
                    <a:gd name="connsiteY2" fmla="*/ 0 h 132976"/>
                    <a:gd name="connsiteX3" fmla="*/ 216693 w 216693"/>
                    <a:gd name="connsiteY3" fmla="*/ 53182 h 132976"/>
                    <a:gd name="connsiteX4" fmla="*/ 173223 w 216693"/>
                    <a:gd name="connsiteY4" fmla="*/ 132976 h 132976"/>
                    <a:gd name="connsiteX0" fmla="*/ 173223 w 183355"/>
                    <a:gd name="connsiteY0" fmla="*/ 132976 h 132976"/>
                    <a:gd name="connsiteX1" fmla="*/ 14742 w 183355"/>
                    <a:gd name="connsiteY1" fmla="*/ 108428 h 132976"/>
                    <a:gd name="connsiteX2" fmla="*/ 0 w 183355"/>
                    <a:gd name="connsiteY2" fmla="*/ 0 h 132976"/>
                    <a:gd name="connsiteX3" fmla="*/ 183355 w 183355"/>
                    <a:gd name="connsiteY3" fmla="*/ 7938 h 132976"/>
                    <a:gd name="connsiteX4" fmla="*/ 173223 w 183355"/>
                    <a:gd name="connsiteY4" fmla="*/ 132976 h 132976"/>
                    <a:gd name="connsiteX0" fmla="*/ 182748 w 183355"/>
                    <a:gd name="connsiteY0" fmla="*/ 128214 h 128214"/>
                    <a:gd name="connsiteX1" fmla="*/ 14742 w 183355"/>
                    <a:gd name="connsiteY1" fmla="*/ 108428 h 128214"/>
                    <a:gd name="connsiteX2" fmla="*/ 0 w 183355"/>
                    <a:gd name="connsiteY2" fmla="*/ 0 h 128214"/>
                    <a:gd name="connsiteX3" fmla="*/ 183355 w 183355"/>
                    <a:gd name="connsiteY3" fmla="*/ 7938 h 128214"/>
                    <a:gd name="connsiteX4" fmla="*/ 182748 w 183355"/>
                    <a:gd name="connsiteY4" fmla="*/ 128214 h 128214"/>
                    <a:gd name="connsiteX0" fmla="*/ 182748 w 183355"/>
                    <a:gd name="connsiteY0" fmla="*/ 125832 h 125832"/>
                    <a:gd name="connsiteX1" fmla="*/ 14742 w 183355"/>
                    <a:gd name="connsiteY1" fmla="*/ 108428 h 125832"/>
                    <a:gd name="connsiteX2" fmla="*/ 0 w 183355"/>
                    <a:gd name="connsiteY2" fmla="*/ 0 h 125832"/>
                    <a:gd name="connsiteX3" fmla="*/ 183355 w 183355"/>
                    <a:gd name="connsiteY3" fmla="*/ 7938 h 125832"/>
                    <a:gd name="connsiteX4" fmla="*/ 182748 w 183355"/>
                    <a:gd name="connsiteY4" fmla="*/ 125832 h 125832"/>
                    <a:gd name="connsiteX0" fmla="*/ 185106 w 185713"/>
                    <a:gd name="connsiteY0" fmla="*/ 135357 h 135357"/>
                    <a:gd name="connsiteX1" fmla="*/ 17100 w 185713"/>
                    <a:gd name="connsiteY1" fmla="*/ 117953 h 135357"/>
                    <a:gd name="connsiteX2" fmla="*/ 0 w 185713"/>
                    <a:gd name="connsiteY2" fmla="*/ 0 h 135357"/>
                    <a:gd name="connsiteX3" fmla="*/ 185713 w 185713"/>
                    <a:gd name="connsiteY3" fmla="*/ 17463 h 135357"/>
                    <a:gd name="connsiteX4" fmla="*/ 185106 w 185713"/>
                    <a:gd name="connsiteY4" fmla="*/ 135357 h 135357"/>
                    <a:gd name="connsiteX0" fmla="*/ 185106 w 185713"/>
                    <a:gd name="connsiteY0" fmla="*/ 135357 h 135357"/>
                    <a:gd name="connsiteX1" fmla="*/ 17100 w 185713"/>
                    <a:gd name="connsiteY1" fmla="*/ 120334 h 135357"/>
                    <a:gd name="connsiteX2" fmla="*/ 0 w 185713"/>
                    <a:gd name="connsiteY2" fmla="*/ 0 h 135357"/>
                    <a:gd name="connsiteX3" fmla="*/ 185713 w 185713"/>
                    <a:gd name="connsiteY3" fmla="*/ 17463 h 135357"/>
                    <a:gd name="connsiteX4" fmla="*/ 185106 w 185713"/>
                    <a:gd name="connsiteY4" fmla="*/ 135357 h 1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13" h="135357">
                      <a:moveTo>
                        <a:pt x="185106" y="135357"/>
                      </a:moveTo>
                      <a:lnTo>
                        <a:pt x="17100" y="120334"/>
                      </a:lnTo>
                      <a:lnTo>
                        <a:pt x="0" y="0"/>
                      </a:lnTo>
                      <a:lnTo>
                        <a:pt x="185713" y="17463"/>
                      </a:lnTo>
                      <a:cubicBezTo>
                        <a:pt x="185511" y="57555"/>
                        <a:pt x="185308" y="95265"/>
                        <a:pt x="185106" y="135357"/>
                      </a:cubicBezTo>
                      <a:close/>
                    </a:path>
                  </a:pathLst>
                </a:custGeom>
                <a:solidFill>
                  <a:srgbClr val="7D25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Freeform 8"/>
                <p:cNvSpPr/>
                <p:nvPr/>
              </p:nvSpPr>
              <p:spPr>
                <a:xfrm>
                  <a:off x="2297722" y="4841595"/>
                  <a:ext cx="185189" cy="125832"/>
                </a:xfrm>
                <a:custGeom>
                  <a:avLst/>
                  <a:gdLst>
                    <a:gd name="connsiteX0" fmla="*/ 4605338 w 4605543"/>
                    <a:gd name="connsiteY0" fmla="*/ 0 h 3006224"/>
                    <a:gd name="connsiteX1" fmla="*/ 4605543 w 4605543"/>
                    <a:gd name="connsiteY1" fmla="*/ 81 h 3006224"/>
                    <a:gd name="connsiteX2" fmla="*/ 2233881 w 4605543"/>
                    <a:gd name="connsiteY2" fmla="*/ 3006224 h 3006224"/>
                    <a:gd name="connsiteX3" fmla="*/ 0 w 4605543"/>
                    <a:gd name="connsiteY3" fmla="*/ 3004577 h 3006224"/>
                    <a:gd name="connsiteX4" fmla="*/ 0 w 4605543"/>
                    <a:gd name="connsiteY4" fmla="*/ 1833002 h 3006224"/>
                    <a:gd name="connsiteX5" fmla="*/ 4605338 w 4605543"/>
                    <a:gd name="connsiteY5" fmla="*/ 0 h 3006224"/>
                    <a:gd name="connsiteX0" fmla="*/ 4618224 w 4618429"/>
                    <a:gd name="connsiteY0" fmla="*/ 0 h 3006224"/>
                    <a:gd name="connsiteX1" fmla="*/ 4618429 w 4618429"/>
                    <a:gd name="connsiteY1" fmla="*/ 81 h 3006224"/>
                    <a:gd name="connsiteX2" fmla="*/ 2246767 w 4618429"/>
                    <a:gd name="connsiteY2" fmla="*/ 3006224 h 3006224"/>
                    <a:gd name="connsiteX3" fmla="*/ 12886 w 4618429"/>
                    <a:gd name="connsiteY3" fmla="*/ 3004577 h 3006224"/>
                    <a:gd name="connsiteX4" fmla="*/ 0 w 4618429"/>
                    <a:gd name="connsiteY4" fmla="*/ 2735077 h 3006224"/>
                    <a:gd name="connsiteX5" fmla="*/ 12886 w 4618429"/>
                    <a:gd name="connsiteY5" fmla="*/ 1833002 h 3006224"/>
                    <a:gd name="connsiteX6" fmla="*/ 4618224 w 4618429"/>
                    <a:gd name="connsiteY6" fmla="*/ 0 h 3006224"/>
                    <a:gd name="connsiteX0" fmla="*/ 4618224 w 4618429"/>
                    <a:gd name="connsiteY0" fmla="*/ 0 h 3006224"/>
                    <a:gd name="connsiteX1" fmla="*/ 4618429 w 4618429"/>
                    <a:gd name="connsiteY1" fmla="*/ 81 h 3006224"/>
                    <a:gd name="connsiteX2" fmla="*/ 2246767 w 4618429"/>
                    <a:gd name="connsiteY2" fmla="*/ 3006224 h 3006224"/>
                    <a:gd name="connsiteX3" fmla="*/ 1333500 w 4618429"/>
                    <a:gd name="connsiteY3" fmla="*/ 2992252 h 3006224"/>
                    <a:gd name="connsiteX4" fmla="*/ 12886 w 4618429"/>
                    <a:gd name="connsiteY4" fmla="*/ 3004577 h 3006224"/>
                    <a:gd name="connsiteX5" fmla="*/ 0 w 4618429"/>
                    <a:gd name="connsiteY5" fmla="*/ 2735077 h 3006224"/>
                    <a:gd name="connsiteX6" fmla="*/ 12886 w 4618429"/>
                    <a:gd name="connsiteY6" fmla="*/ 1833002 h 3006224"/>
                    <a:gd name="connsiteX7" fmla="*/ 4618224 w 4618429"/>
                    <a:gd name="connsiteY7" fmla="*/ 0 h 3006224"/>
                    <a:gd name="connsiteX0" fmla="*/ 3275199 w 4618429"/>
                    <a:gd name="connsiteY0" fmla="*/ 733344 h 3006143"/>
                    <a:gd name="connsiteX1" fmla="*/ 4618429 w 4618429"/>
                    <a:gd name="connsiteY1" fmla="*/ 0 h 3006143"/>
                    <a:gd name="connsiteX2" fmla="*/ 2246767 w 4618429"/>
                    <a:gd name="connsiteY2" fmla="*/ 3006143 h 3006143"/>
                    <a:gd name="connsiteX3" fmla="*/ 1333500 w 4618429"/>
                    <a:gd name="connsiteY3" fmla="*/ 2992171 h 3006143"/>
                    <a:gd name="connsiteX4" fmla="*/ 12886 w 4618429"/>
                    <a:gd name="connsiteY4" fmla="*/ 3004496 h 3006143"/>
                    <a:gd name="connsiteX5" fmla="*/ 0 w 4618429"/>
                    <a:gd name="connsiteY5" fmla="*/ 2734996 h 3006143"/>
                    <a:gd name="connsiteX6" fmla="*/ 12886 w 4618429"/>
                    <a:gd name="connsiteY6" fmla="*/ 1832921 h 3006143"/>
                    <a:gd name="connsiteX7" fmla="*/ 3275199 w 4618429"/>
                    <a:gd name="connsiteY7" fmla="*/ 733344 h 3006143"/>
                    <a:gd name="connsiteX0" fmla="*/ 3275199 w 3275199"/>
                    <a:gd name="connsiteY0" fmla="*/ 0 h 2272799"/>
                    <a:gd name="connsiteX1" fmla="*/ 2246767 w 3275199"/>
                    <a:gd name="connsiteY1" fmla="*/ 2272799 h 2272799"/>
                    <a:gd name="connsiteX2" fmla="*/ 1333500 w 3275199"/>
                    <a:gd name="connsiteY2" fmla="*/ 2258827 h 2272799"/>
                    <a:gd name="connsiteX3" fmla="*/ 12886 w 3275199"/>
                    <a:gd name="connsiteY3" fmla="*/ 2271152 h 2272799"/>
                    <a:gd name="connsiteX4" fmla="*/ 0 w 3275199"/>
                    <a:gd name="connsiteY4" fmla="*/ 2001652 h 2272799"/>
                    <a:gd name="connsiteX5" fmla="*/ 12886 w 3275199"/>
                    <a:gd name="connsiteY5" fmla="*/ 1099577 h 2272799"/>
                    <a:gd name="connsiteX6" fmla="*/ 3275199 w 3275199"/>
                    <a:gd name="connsiteY6" fmla="*/ 0 h 2272799"/>
                    <a:gd name="connsiteX0" fmla="*/ 3275199 w 3275199"/>
                    <a:gd name="connsiteY0" fmla="*/ 0 h 2271152"/>
                    <a:gd name="connsiteX1" fmla="*/ 3227842 w 3275199"/>
                    <a:gd name="connsiteY1" fmla="*/ 415424 h 2271152"/>
                    <a:gd name="connsiteX2" fmla="*/ 1333500 w 3275199"/>
                    <a:gd name="connsiteY2" fmla="*/ 2258827 h 2271152"/>
                    <a:gd name="connsiteX3" fmla="*/ 12886 w 3275199"/>
                    <a:gd name="connsiteY3" fmla="*/ 2271152 h 2271152"/>
                    <a:gd name="connsiteX4" fmla="*/ 0 w 3275199"/>
                    <a:gd name="connsiteY4" fmla="*/ 2001652 h 2271152"/>
                    <a:gd name="connsiteX5" fmla="*/ 12886 w 3275199"/>
                    <a:gd name="connsiteY5" fmla="*/ 1099577 h 2271152"/>
                    <a:gd name="connsiteX6" fmla="*/ 3275199 w 3275199"/>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12886 w 3427867"/>
                    <a:gd name="connsiteY5" fmla="*/ 1099577 h 2271152"/>
                    <a:gd name="connsiteX6" fmla="*/ 3275199 w 3427867"/>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356036 w 3427867"/>
                    <a:gd name="connsiteY5" fmla="*/ 242327 h 2271152"/>
                    <a:gd name="connsiteX6" fmla="*/ 3275199 w 3427867"/>
                    <a:gd name="connsiteY6"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254250 w 3427867"/>
                    <a:gd name="connsiteY5" fmla="*/ 309377 h 2271152"/>
                    <a:gd name="connsiteX6" fmla="*/ 2356036 w 3427867"/>
                    <a:gd name="connsiteY6" fmla="*/ 242327 h 2271152"/>
                    <a:gd name="connsiteX7" fmla="*/ 3275199 w 3427867"/>
                    <a:gd name="connsiteY7" fmla="*/ 0 h 2271152"/>
                    <a:gd name="connsiteX0" fmla="*/ 3275199 w 3427867"/>
                    <a:gd name="connsiteY0" fmla="*/ 0 h 2271152"/>
                    <a:gd name="connsiteX1" fmla="*/ 3427867 w 3427867"/>
                    <a:gd name="connsiteY1" fmla="*/ 415424 h 2271152"/>
                    <a:gd name="connsiteX2" fmla="*/ 1333500 w 3427867"/>
                    <a:gd name="connsiteY2" fmla="*/ 2258827 h 2271152"/>
                    <a:gd name="connsiteX3" fmla="*/ 12886 w 3427867"/>
                    <a:gd name="connsiteY3" fmla="*/ 2271152 h 2271152"/>
                    <a:gd name="connsiteX4" fmla="*/ 0 w 3427867"/>
                    <a:gd name="connsiteY4" fmla="*/ 2001652 h 2271152"/>
                    <a:gd name="connsiteX5" fmla="*/ 2476500 w 3427867"/>
                    <a:gd name="connsiteY5" fmla="*/ 277627 h 2271152"/>
                    <a:gd name="connsiteX6" fmla="*/ 2356036 w 3427867"/>
                    <a:gd name="connsiteY6" fmla="*/ 242327 h 2271152"/>
                    <a:gd name="connsiteX7" fmla="*/ 3275199 w 3427867"/>
                    <a:gd name="connsiteY7" fmla="*/ 0 h 2271152"/>
                    <a:gd name="connsiteX0" fmla="*/ 3275199 w 3427867"/>
                    <a:gd name="connsiteY0" fmla="*/ 0 h 2271152"/>
                    <a:gd name="connsiteX1" fmla="*/ 3427867 w 3427867"/>
                    <a:gd name="connsiteY1" fmla="*/ 415424 h 2271152"/>
                    <a:gd name="connsiteX2" fmla="*/ 3340100 w 3427867"/>
                    <a:gd name="connsiteY2" fmla="*/ 48717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56036 w 3427867"/>
                    <a:gd name="connsiteY7" fmla="*/ 242327 h 2271152"/>
                    <a:gd name="connsiteX8" fmla="*/ 3275199 w 3427867"/>
                    <a:gd name="connsiteY8" fmla="*/ 0 h 2271152"/>
                    <a:gd name="connsiteX0" fmla="*/ 3275199 w 3427867"/>
                    <a:gd name="connsiteY0" fmla="*/ 0 h 2271152"/>
                    <a:gd name="connsiteX1" fmla="*/ 3427867 w 3427867"/>
                    <a:gd name="connsiteY1" fmla="*/ 415424 h 2271152"/>
                    <a:gd name="connsiteX2" fmla="*/ 3251200 w 3427867"/>
                    <a:gd name="connsiteY2" fmla="*/ 40462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56036 w 3427867"/>
                    <a:gd name="connsiteY7" fmla="*/ 242327 h 2271152"/>
                    <a:gd name="connsiteX8" fmla="*/ 3275199 w 3427867"/>
                    <a:gd name="connsiteY8" fmla="*/ 0 h 2271152"/>
                    <a:gd name="connsiteX0" fmla="*/ 3275199 w 3427867"/>
                    <a:gd name="connsiteY0" fmla="*/ 0 h 2271152"/>
                    <a:gd name="connsiteX1" fmla="*/ 3427867 w 3427867"/>
                    <a:gd name="connsiteY1" fmla="*/ 415424 h 2271152"/>
                    <a:gd name="connsiteX2" fmla="*/ 3251200 w 3427867"/>
                    <a:gd name="connsiteY2" fmla="*/ 404627 h 2271152"/>
                    <a:gd name="connsiteX3" fmla="*/ 1333500 w 3427867"/>
                    <a:gd name="connsiteY3" fmla="*/ 2258827 h 2271152"/>
                    <a:gd name="connsiteX4" fmla="*/ 12886 w 3427867"/>
                    <a:gd name="connsiteY4" fmla="*/ 2271152 h 2271152"/>
                    <a:gd name="connsiteX5" fmla="*/ 0 w 3427867"/>
                    <a:gd name="connsiteY5" fmla="*/ 2001652 h 2271152"/>
                    <a:gd name="connsiteX6" fmla="*/ 2476500 w 3427867"/>
                    <a:gd name="connsiteY6" fmla="*/ 277627 h 2271152"/>
                    <a:gd name="connsiteX7" fmla="*/ 2322698 w 3427867"/>
                    <a:gd name="connsiteY7" fmla="*/ 249471 h 2271152"/>
                    <a:gd name="connsiteX8" fmla="*/ 3275199 w 3427867"/>
                    <a:gd name="connsiteY8" fmla="*/ 0 h 2271152"/>
                    <a:gd name="connsiteX0" fmla="*/ 3275199 w 3275199"/>
                    <a:gd name="connsiteY0" fmla="*/ 0 h 2271152"/>
                    <a:gd name="connsiteX1" fmla="*/ 3211173 w 3275199"/>
                    <a:gd name="connsiteY1" fmla="*/ 327317 h 2271152"/>
                    <a:gd name="connsiteX2" fmla="*/ 3251200 w 3275199"/>
                    <a:gd name="connsiteY2" fmla="*/ 404627 h 2271152"/>
                    <a:gd name="connsiteX3" fmla="*/ 1333500 w 3275199"/>
                    <a:gd name="connsiteY3" fmla="*/ 2258827 h 2271152"/>
                    <a:gd name="connsiteX4" fmla="*/ 12886 w 3275199"/>
                    <a:gd name="connsiteY4" fmla="*/ 2271152 h 2271152"/>
                    <a:gd name="connsiteX5" fmla="*/ 0 w 3275199"/>
                    <a:gd name="connsiteY5" fmla="*/ 2001652 h 2271152"/>
                    <a:gd name="connsiteX6" fmla="*/ 2476500 w 3275199"/>
                    <a:gd name="connsiteY6" fmla="*/ 277627 h 2271152"/>
                    <a:gd name="connsiteX7" fmla="*/ 2322698 w 3275199"/>
                    <a:gd name="connsiteY7" fmla="*/ 249471 h 2271152"/>
                    <a:gd name="connsiteX8" fmla="*/ 3275199 w 3275199"/>
                    <a:gd name="connsiteY8" fmla="*/ 0 h 2271152"/>
                    <a:gd name="connsiteX0" fmla="*/ 3275199 w 3437392"/>
                    <a:gd name="connsiteY0" fmla="*/ 0 h 2271152"/>
                    <a:gd name="connsiteX1" fmla="*/ 3437392 w 3437392"/>
                    <a:gd name="connsiteY1" fmla="*/ 417805 h 2271152"/>
                    <a:gd name="connsiteX2" fmla="*/ 3251200 w 3437392"/>
                    <a:gd name="connsiteY2" fmla="*/ 404627 h 2271152"/>
                    <a:gd name="connsiteX3" fmla="*/ 1333500 w 3437392"/>
                    <a:gd name="connsiteY3" fmla="*/ 2258827 h 2271152"/>
                    <a:gd name="connsiteX4" fmla="*/ 12886 w 3437392"/>
                    <a:gd name="connsiteY4" fmla="*/ 2271152 h 2271152"/>
                    <a:gd name="connsiteX5" fmla="*/ 0 w 3437392"/>
                    <a:gd name="connsiteY5" fmla="*/ 2001652 h 2271152"/>
                    <a:gd name="connsiteX6" fmla="*/ 2476500 w 3437392"/>
                    <a:gd name="connsiteY6" fmla="*/ 277627 h 2271152"/>
                    <a:gd name="connsiteX7" fmla="*/ 2322698 w 3437392"/>
                    <a:gd name="connsiteY7" fmla="*/ 249471 h 2271152"/>
                    <a:gd name="connsiteX8" fmla="*/ 3275199 w 3437392"/>
                    <a:gd name="connsiteY8" fmla="*/ 0 h 2271152"/>
                    <a:gd name="connsiteX0" fmla="*/ 3262313 w 3424506"/>
                    <a:gd name="connsiteY0" fmla="*/ 0 h 2271152"/>
                    <a:gd name="connsiteX1" fmla="*/ 3424506 w 3424506"/>
                    <a:gd name="connsiteY1" fmla="*/ 417805 h 2271152"/>
                    <a:gd name="connsiteX2" fmla="*/ 3238314 w 3424506"/>
                    <a:gd name="connsiteY2" fmla="*/ 404627 h 2271152"/>
                    <a:gd name="connsiteX3" fmla="*/ 1320614 w 3424506"/>
                    <a:gd name="connsiteY3" fmla="*/ 2258827 h 2271152"/>
                    <a:gd name="connsiteX4" fmla="*/ 0 w 3424506"/>
                    <a:gd name="connsiteY4" fmla="*/ 2271152 h 2271152"/>
                    <a:gd name="connsiteX5" fmla="*/ 6164 w 3424506"/>
                    <a:gd name="connsiteY5" fmla="*/ 1995302 h 2271152"/>
                    <a:gd name="connsiteX6" fmla="*/ 2463614 w 3424506"/>
                    <a:gd name="connsiteY6" fmla="*/ 277627 h 2271152"/>
                    <a:gd name="connsiteX7" fmla="*/ 2309812 w 3424506"/>
                    <a:gd name="connsiteY7" fmla="*/ 249471 h 2271152"/>
                    <a:gd name="connsiteX8" fmla="*/ 3262313 w 3424506"/>
                    <a:gd name="connsiteY8" fmla="*/ 0 h 2271152"/>
                    <a:gd name="connsiteX0" fmla="*/ 3262313 w 3424506"/>
                    <a:gd name="connsiteY0" fmla="*/ 0 h 2271152"/>
                    <a:gd name="connsiteX1" fmla="*/ 3424506 w 3424506"/>
                    <a:gd name="connsiteY1" fmla="*/ 417805 h 2271152"/>
                    <a:gd name="connsiteX2" fmla="*/ 3238314 w 3424506"/>
                    <a:gd name="connsiteY2" fmla="*/ 404627 h 2271152"/>
                    <a:gd name="connsiteX3" fmla="*/ 1320614 w 3424506"/>
                    <a:gd name="connsiteY3" fmla="*/ 2258827 h 2271152"/>
                    <a:gd name="connsiteX4" fmla="*/ 0 w 3424506"/>
                    <a:gd name="connsiteY4" fmla="*/ 2271152 h 2271152"/>
                    <a:gd name="connsiteX5" fmla="*/ 2989 w 3424506"/>
                    <a:gd name="connsiteY5" fmla="*/ 1998477 h 2271152"/>
                    <a:gd name="connsiteX6" fmla="*/ 2463614 w 3424506"/>
                    <a:gd name="connsiteY6" fmla="*/ 277627 h 2271152"/>
                    <a:gd name="connsiteX7" fmla="*/ 2309812 w 3424506"/>
                    <a:gd name="connsiteY7" fmla="*/ 249471 h 2271152"/>
                    <a:gd name="connsiteX8" fmla="*/ 3262313 w 3424506"/>
                    <a:gd name="connsiteY8" fmla="*/ 0 h 227115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62313 w 3424506"/>
                    <a:gd name="connsiteY0" fmla="*/ 0 h 2274702"/>
                    <a:gd name="connsiteX1" fmla="*/ 3424506 w 3424506"/>
                    <a:gd name="connsiteY1" fmla="*/ 417805 h 2274702"/>
                    <a:gd name="connsiteX2" fmla="*/ 3238314 w 3424506"/>
                    <a:gd name="connsiteY2" fmla="*/ 404627 h 2274702"/>
                    <a:gd name="connsiteX3" fmla="*/ 1304739 w 3424506"/>
                    <a:gd name="connsiteY3" fmla="*/ 2274702 h 2274702"/>
                    <a:gd name="connsiteX4" fmla="*/ 0 w 3424506"/>
                    <a:gd name="connsiteY4" fmla="*/ 2271152 h 2274702"/>
                    <a:gd name="connsiteX5" fmla="*/ 2989 w 3424506"/>
                    <a:gd name="connsiteY5" fmla="*/ 1998477 h 2274702"/>
                    <a:gd name="connsiteX6" fmla="*/ 2463614 w 3424506"/>
                    <a:gd name="connsiteY6" fmla="*/ 277627 h 2274702"/>
                    <a:gd name="connsiteX7" fmla="*/ 2309812 w 3424506"/>
                    <a:gd name="connsiteY7" fmla="*/ 249471 h 2274702"/>
                    <a:gd name="connsiteX8" fmla="*/ 3262313 w 3424506"/>
                    <a:gd name="connsiteY8" fmla="*/ 0 h 2274702"/>
                    <a:gd name="connsiteX0" fmla="*/ 3259592 w 3421785"/>
                    <a:gd name="connsiteY0" fmla="*/ 0 h 2274702"/>
                    <a:gd name="connsiteX1" fmla="*/ 3421785 w 3421785"/>
                    <a:gd name="connsiteY1" fmla="*/ 417805 h 2274702"/>
                    <a:gd name="connsiteX2" fmla="*/ 3235593 w 3421785"/>
                    <a:gd name="connsiteY2" fmla="*/ 404627 h 2274702"/>
                    <a:gd name="connsiteX3" fmla="*/ 1302018 w 3421785"/>
                    <a:gd name="connsiteY3" fmla="*/ 2274702 h 2274702"/>
                    <a:gd name="connsiteX4" fmla="*/ 454 w 3421785"/>
                    <a:gd name="connsiteY4" fmla="*/ 2271152 h 2274702"/>
                    <a:gd name="connsiteX5" fmla="*/ 268 w 3421785"/>
                    <a:gd name="connsiteY5" fmla="*/ 1998477 h 2274702"/>
                    <a:gd name="connsiteX6" fmla="*/ 2460893 w 3421785"/>
                    <a:gd name="connsiteY6" fmla="*/ 277627 h 2274702"/>
                    <a:gd name="connsiteX7" fmla="*/ 2307091 w 3421785"/>
                    <a:gd name="connsiteY7" fmla="*/ 249471 h 2274702"/>
                    <a:gd name="connsiteX8" fmla="*/ 3259592 w 3421785"/>
                    <a:gd name="connsiteY8" fmla="*/ 0 h 2274702"/>
                    <a:gd name="connsiteX0" fmla="*/ 3259592 w 3421785"/>
                    <a:gd name="connsiteY0" fmla="*/ 0 h 2274702"/>
                    <a:gd name="connsiteX1" fmla="*/ 3421785 w 3421785"/>
                    <a:gd name="connsiteY1" fmla="*/ 417805 h 2274702"/>
                    <a:gd name="connsiteX2" fmla="*/ 3235593 w 3421785"/>
                    <a:gd name="connsiteY2" fmla="*/ 404627 h 2274702"/>
                    <a:gd name="connsiteX3" fmla="*/ 1302018 w 3421785"/>
                    <a:gd name="connsiteY3" fmla="*/ 2274702 h 2274702"/>
                    <a:gd name="connsiteX4" fmla="*/ 454 w 3421785"/>
                    <a:gd name="connsiteY4" fmla="*/ 2271152 h 2274702"/>
                    <a:gd name="connsiteX5" fmla="*/ 268 w 3421785"/>
                    <a:gd name="connsiteY5" fmla="*/ 1998477 h 2274702"/>
                    <a:gd name="connsiteX6" fmla="*/ 2460893 w 3421785"/>
                    <a:gd name="connsiteY6" fmla="*/ 277627 h 2274702"/>
                    <a:gd name="connsiteX7" fmla="*/ 2307091 w 3421785"/>
                    <a:gd name="connsiteY7" fmla="*/ 249471 h 2274702"/>
                    <a:gd name="connsiteX8" fmla="*/ 3259592 w 3421785"/>
                    <a:gd name="connsiteY8" fmla="*/ 0 h 2274702"/>
                    <a:gd name="connsiteX0" fmla="*/ 3259740 w 3421933"/>
                    <a:gd name="connsiteY0" fmla="*/ 0 h 2274702"/>
                    <a:gd name="connsiteX1" fmla="*/ 3421933 w 3421933"/>
                    <a:gd name="connsiteY1" fmla="*/ 417805 h 2274702"/>
                    <a:gd name="connsiteX2" fmla="*/ 3235741 w 3421933"/>
                    <a:gd name="connsiteY2" fmla="*/ 404627 h 2274702"/>
                    <a:gd name="connsiteX3" fmla="*/ 1302166 w 3421933"/>
                    <a:gd name="connsiteY3" fmla="*/ 2274702 h 2274702"/>
                    <a:gd name="connsiteX4" fmla="*/ 602 w 3421933"/>
                    <a:gd name="connsiteY4" fmla="*/ 2271152 h 2274702"/>
                    <a:gd name="connsiteX5" fmla="*/ 416 w 3421933"/>
                    <a:gd name="connsiteY5" fmla="*/ 1998477 h 2274702"/>
                    <a:gd name="connsiteX6" fmla="*/ 2461041 w 3421933"/>
                    <a:gd name="connsiteY6" fmla="*/ 277627 h 2274702"/>
                    <a:gd name="connsiteX7" fmla="*/ 2307239 w 3421933"/>
                    <a:gd name="connsiteY7" fmla="*/ 249471 h 2274702"/>
                    <a:gd name="connsiteX8" fmla="*/ 3259740 w 3421933"/>
                    <a:gd name="connsiteY8" fmla="*/ 0 h 2274702"/>
                    <a:gd name="connsiteX0" fmla="*/ 3259740 w 3421933"/>
                    <a:gd name="connsiteY0" fmla="*/ 0 h 2274702"/>
                    <a:gd name="connsiteX1" fmla="*/ 3421933 w 3421933"/>
                    <a:gd name="connsiteY1" fmla="*/ 417805 h 2274702"/>
                    <a:gd name="connsiteX2" fmla="*/ 3235741 w 3421933"/>
                    <a:gd name="connsiteY2" fmla="*/ 404627 h 2274702"/>
                    <a:gd name="connsiteX3" fmla="*/ 1302166 w 3421933"/>
                    <a:gd name="connsiteY3" fmla="*/ 2274702 h 2274702"/>
                    <a:gd name="connsiteX4" fmla="*/ 602 w 3421933"/>
                    <a:gd name="connsiteY4" fmla="*/ 2271152 h 2274702"/>
                    <a:gd name="connsiteX5" fmla="*/ 416 w 3421933"/>
                    <a:gd name="connsiteY5" fmla="*/ 1998477 h 2274702"/>
                    <a:gd name="connsiteX6" fmla="*/ 2461041 w 3421933"/>
                    <a:gd name="connsiteY6" fmla="*/ 277627 h 2274702"/>
                    <a:gd name="connsiteX7" fmla="*/ 3259740 w 3421933"/>
                    <a:gd name="connsiteY7" fmla="*/ 0 h 2274702"/>
                    <a:gd name="connsiteX0" fmla="*/ 2461041 w 3421933"/>
                    <a:gd name="connsiteY0" fmla="*/ 0 h 1997075"/>
                    <a:gd name="connsiteX1" fmla="*/ 3421933 w 3421933"/>
                    <a:gd name="connsiteY1" fmla="*/ 140178 h 1997075"/>
                    <a:gd name="connsiteX2" fmla="*/ 3235741 w 3421933"/>
                    <a:gd name="connsiteY2" fmla="*/ 127000 h 1997075"/>
                    <a:gd name="connsiteX3" fmla="*/ 1302166 w 3421933"/>
                    <a:gd name="connsiteY3" fmla="*/ 1997075 h 1997075"/>
                    <a:gd name="connsiteX4" fmla="*/ 602 w 3421933"/>
                    <a:gd name="connsiteY4" fmla="*/ 1993525 h 1997075"/>
                    <a:gd name="connsiteX5" fmla="*/ 416 w 3421933"/>
                    <a:gd name="connsiteY5" fmla="*/ 1720850 h 1997075"/>
                    <a:gd name="connsiteX6" fmla="*/ 2461041 w 3421933"/>
                    <a:gd name="connsiteY6" fmla="*/ 0 h 1997075"/>
                    <a:gd name="connsiteX0" fmla="*/ 2461041 w 3256833"/>
                    <a:gd name="connsiteY0" fmla="*/ 0 h 1997075"/>
                    <a:gd name="connsiteX1" fmla="*/ 3256833 w 3256833"/>
                    <a:gd name="connsiteY1" fmla="*/ 232253 h 1997075"/>
                    <a:gd name="connsiteX2" fmla="*/ 3235741 w 3256833"/>
                    <a:gd name="connsiteY2" fmla="*/ 127000 h 1997075"/>
                    <a:gd name="connsiteX3" fmla="*/ 1302166 w 3256833"/>
                    <a:gd name="connsiteY3" fmla="*/ 1997075 h 1997075"/>
                    <a:gd name="connsiteX4" fmla="*/ 602 w 3256833"/>
                    <a:gd name="connsiteY4" fmla="*/ 1993525 h 1997075"/>
                    <a:gd name="connsiteX5" fmla="*/ 416 w 3256833"/>
                    <a:gd name="connsiteY5" fmla="*/ 1720850 h 1997075"/>
                    <a:gd name="connsiteX6" fmla="*/ 2461041 w 3256833"/>
                    <a:gd name="connsiteY6" fmla="*/ 0 h 1997075"/>
                    <a:gd name="connsiteX0" fmla="*/ 416 w 3256833"/>
                    <a:gd name="connsiteY0" fmla="*/ 1593850 h 1870075"/>
                    <a:gd name="connsiteX1" fmla="*/ 3256833 w 3256833"/>
                    <a:gd name="connsiteY1" fmla="*/ 105253 h 1870075"/>
                    <a:gd name="connsiteX2" fmla="*/ 3235741 w 3256833"/>
                    <a:gd name="connsiteY2" fmla="*/ 0 h 1870075"/>
                    <a:gd name="connsiteX3" fmla="*/ 1302166 w 3256833"/>
                    <a:gd name="connsiteY3" fmla="*/ 1870075 h 1870075"/>
                    <a:gd name="connsiteX4" fmla="*/ 602 w 3256833"/>
                    <a:gd name="connsiteY4" fmla="*/ 1866525 h 1870075"/>
                    <a:gd name="connsiteX5" fmla="*/ 416 w 3256833"/>
                    <a:gd name="connsiteY5" fmla="*/ 1593850 h 1870075"/>
                    <a:gd name="connsiteX0" fmla="*/ 0 w 3256231"/>
                    <a:gd name="connsiteY0" fmla="*/ 1866525 h 1870075"/>
                    <a:gd name="connsiteX1" fmla="*/ 3256231 w 3256231"/>
                    <a:gd name="connsiteY1" fmla="*/ 105253 h 1870075"/>
                    <a:gd name="connsiteX2" fmla="*/ 3235139 w 3256231"/>
                    <a:gd name="connsiteY2" fmla="*/ 0 h 1870075"/>
                    <a:gd name="connsiteX3" fmla="*/ 1301564 w 3256231"/>
                    <a:gd name="connsiteY3" fmla="*/ 1870075 h 1870075"/>
                    <a:gd name="connsiteX4" fmla="*/ 0 w 3256231"/>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54667"/>
                    <a:gd name="connsiteY0" fmla="*/ 1866525 h 1870075"/>
                    <a:gd name="connsiteX1" fmla="*/ 1954667 w 1954667"/>
                    <a:gd name="connsiteY1" fmla="*/ 105253 h 1870075"/>
                    <a:gd name="connsiteX2" fmla="*/ 1933575 w 1954667"/>
                    <a:gd name="connsiteY2" fmla="*/ 0 h 1870075"/>
                    <a:gd name="connsiteX3" fmla="*/ 0 w 1954667"/>
                    <a:gd name="connsiteY3" fmla="*/ 1870075 h 1870075"/>
                    <a:gd name="connsiteX4" fmla="*/ 149411 w 1954667"/>
                    <a:gd name="connsiteY4" fmla="*/ 1866525 h 1870075"/>
                    <a:gd name="connsiteX0" fmla="*/ 149411 w 1935617"/>
                    <a:gd name="connsiteY0" fmla="*/ 1866525 h 1870075"/>
                    <a:gd name="connsiteX1" fmla="*/ 1935617 w 1935617"/>
                    <a:gd name="connsiteY1" fmla="*/ 114778 h 1870075"/>
                    <a:gd name="connsiteX2" fmla="*/ 1933575 w 1935617"/>
                    <a:gd name="connsiteY2" fmla="*/ 0 h 1870075"/>
                    <a:gd name="connsiteX3" fmla="*/ 0 w 1935617"/>
                    <a:gd name="connsiteY3" fmla="*/ 1870075 h 1870075"/>
                    <a:gd name="connsiteX4" fmla="*/ 149411 w 19356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149411 w 1948317"/>
                    <a:gd name="connsiteY0" fmla="*/ 1866525 h 1870075"/>
                    <a:gd name="connsiteX1" fmla="*/ 1948317 w 1948317"/>
                    <a:gd name="connsiteY1" fmla="*/ 108428 h 1870075"/>
                    <a:gd name="connsiteX2" fmla="*/ 1933575 w 1948317"/>
                    <a:gd name="connsiteY2" fmla="*/ 0 h 1870075"/>
                    <a:gd name="connsiteX3" fmla="*/ 0 w 1948317"/>
                    <a:gd name="connsiteY3" fmla="*/ 1870075 h 1870075"/>
                    <a:gd name="connsiteX4" fmla="*/ 149411 w 1948317"/>
                    <a:gd name="connsiteY4" fmla="*/ 1866525 h 1870075"/>
                    <a:gd name="connsiteX0" fmla="*/ 0 w 2031814"/>
                    <a:gd name="connsiteY0" fmla="*/ 1866525 h 1866525"/>
                    <a:gd name="connsiteX1" fmla="*/ 1798906 w 2031814"/>
                    <a:gd name="connsiteY1" fmla="*/ 108428 h 1866525"/>
                    <a:gd name="connsiteX2" fmla="*/ 1784164 w 2031814"/>
                    <a:gd name="connsiteY2" fmla="*/ 0 h 1866525"/>
                    <a:gd name="connsiteX3" fmla="*/ 2031814 w 2031814"/>
                    <a:gd name="connsiteY3" fmla="*/ 3175 h 1866525"/>
                    <a:gd name="connsiteX4" fmla="*/ 0 w 2031814"/>
                    <a:gd name="connsiteY4" fmla="*/ 1866525 h 1866525"/>
                    <a:gd name="connsiteX0" fmla="*/ 158936 w 247650"/>
                    <a:gd name="connsiteY0" fmla="*/ 190125 h 190125"/>
                    <a:gd name="connsiteX1" fmla="*/ 14742 w 247650"/>
                    <a:gd name="connsiteY1" fmla="*/ 108428 h 190125"/>
                    <a:gd name="connsiteX2" fmla="*/ 0 w 247650"/>
                    <a:gd name="connsiteY2" fmla="*/ 0 h 190125"/>
                    <a:gd name="connsiteX3" fmla="*/ 247650 w 247650"/>
                    <a:gd name="connsiteY3" fmla="*/ 3175 h 190125"/>
                    <a:gd name="connsiteX4" fmla="*/ 158936 w 247650"/>
                    <a:gd name="connsiteY4" fmla="*/ 190125 h 190125"/>
                    <a:gd name="connsiteX0" fmla="*/ 158936 w 183356"/>
                    <a:gd name="connsiteY0" fmla="*/ 190125 h 190125"/>
                    <a:gd name="connsiteX1" fmla="*/ 14742 w 183356"/>
                    <a:gd name="connsiteY1" fmla="*/ 108428 h 190125"/>
                    <a:gd name="connsiteX2" fmla="*/ 0 w 183356"/>
                    <a:gd name="connsiteY2" fmla="*/ 0 h 190125"/>
                    <a:gd name="connsiteX3" fmla="*/ 183356 w 183356"/>
                    <a:gd name="connsiteY3" fmla="*/ 10319 h 190125"/>
                    <a:gd name="connsiteX4" fmla="*/ 158936 w 183356"/>
                    <a:gd name="connsiteY4" fmla="*/ 190125 h 190125"/>
                    <a:gd name="connsiteX0" fmla="*/ 177986 w 183356"/>
                    <a:gd name="connsiteY0" fmla="*/ 97256 h 108428"/>
                    <a:gd name="connsiteX1" fmla="*/ 14742 w 183356"/>
                    <a:gd name="connsiteY1" fmla="*/ 108428 h 108428"/>
                    <a:gd name="connsiteX2" fmla="*/ 0 w 183356"/>
                    <a:gd name="connsiteY2" fmla="*/ 0 h 108428"/>
                    <a:gd name="connsiteX3" fmla="*/ 183356 w 183356"/>
                    <a:gd name="connsiteY3" fmla="*/ 10319 h 108428"/>
                    <a:gd name="connsiteX4" fmla="*/ 177986 w 183356"/>
                    <a:gd name="connsiteY4" fmla="*/ 97256 h 108428"/>
                    <a:gd name="connsiteX0" fmla="*/ 204180 w 204180"/>
                    <a:gd name="connsiteY0" fmla="*/ 137738 h 137738"/>
                    <a:gd name="connsiteX1" fmla="*/ 14742 w 204180"/>
                    <a:gd name="connsiteY1" fmla="*/ 108428 h 137738"/>
                    <a:gd name="connsiteX2" fmla="*/ 0 w 204180"/>
                    <a:gd name="connsiteY2" fmla="*/ 0 h 137738"/>
                    <a:gd name="connsiteX3" fmla="*/ 183356 w 204180"/>
                    <a:gd name="connsiteY3" fmla="*/ 10319 h 137738"/>
                    <a:gd name="connsiteX4" fmla="*/ 204180 w 204180"/>
                    <a:gd name="connsiteY4" fmla="*/ 137738 h 137738"/>
                    <a:gd name="connsiteX0" fmla="*/ 170842 w 183356"/>
                    <a:gd name="connsiteY0" fmla="*/ 135357 h 135357"/>
                    <a:gd name="connsiteX1" fmla="*/ 14742 w 183356"/>
                    <a:gd name="connsiteY1" fmla="*/ 108428 h 135357"/>
                    <a:gd name="connsiteX2" fmla="*/ 0 w 183356"/>
                    <a:gd name="connsiteY2" fmla="*/ 0 h 135357"/>
                    <a:gd name="connsiteX3" fmla="*/ 183356 w 183356"/>
                    <a:gd name="connsiteY3" fmla="*/ 10319 h 135357"/>
                    <a:gd name="connsiteX4" fmla="*/ 170842 w 183356"/>
                    <a:gd name="connsiteY4" fmla="*/ 135357 h 135357"/>
                    <a:gd name="connsiteX0" fmla="*/ 144648 w 183356"/>
                    <a:gd name="connsiteY0" fmla="*/ 132976 h 132976"/>
                    <a:gd name="connsiteX1" fmla="*/ 14742 w 183356"/>
                    <a:gd name="connsiteY1" fmla="*/ 108428 h 132976"/>
                    <a:gd name="connsiteX2" fmla="*/ 0 w 183356"/>
                    <a:gd name="connsiteY2" fmla="*/ 0 h 132976"/>
                    <a:gd name="connsiteX3" fmla="*/ 183356 w 183356"/>
                    <a:gd name="connsiteY3" fmla="*/ 10319 h 132976"/>
                    <a:gd name="connsiteX4" fmla="*/ 144648 w 183356"/>
                    <a:gd name="connsiteY4" fmla="*/ 132976 h 132976"/>
                    <a:gd name="connsiteX0" fmla="*/ 116073 w 183356"/>
                    <a:gd name="connsiteY0" fmla="*/ 132976 h 132976"/>
                    <a:gd name="connsiteX1" fmla="*/ 14742 w 183356"/>
                    <a:gd name="connsiteY1" fmla="*/ 108428 h 132976"/>
                    <a:gd name="connsiteX2" fmla="*/ 0 w 183356"/>
                    <a:gd name="connsiteY2" fmla="*/ 0 h 132976"/>
                    <a:gd name="connsiteX3" fmla="*/ 183356 w 183356"/>
                    <a:gd name="connsiteY3" fmla="*/ 10319 h 132976"/>
                    <a:gd name="connsiteX4" fmla="*/ 116073 w 183356"/>
                    <a:gd name="connsiteY4" fmla="*/ 132976 h 132976"/>
                    <a:gd name="connsiteX0" fmla="*/ 173223 w 183356"/>
                    <a:gd name="connsiteY0" fmla="*/ 132976 h 132976"/>
                    <a:gd name="connsiteX1" fmla="*/ 14742 w 183356"/>
                    <a:gd name="connsiteY1" fmla="*/ 108428 h 132976"/>
                    <a:gd name="connsiteX2" fmla="*/ 0 w 183356"/>
                    <a:gd name="connsiteY2" fmla="*/ 0 h 132976"/>
                    <a:gd name="connsiteX3" fmla="*/ 183356 w 183356"/>
                    <a:gd name="connsiteY3" fmla="*/ 10319 h 132976"/>
                    <a:gd name="connsiteX4" fmla="*/ 173223 w 183356"/>
                    <a:gd name="connsiteY4" fmla="*/ 132976 h 132976"/>
                    <a:gd name="connsiteX0" fmla="*/ 173223 w 216693"/>
                    <a:gd name="connsiteY0" fmla="*/ 132976 h 132976"/>
                    <a:gd name="connsiteX1" fmla="*/ 14742 w 216693"/>
                    <a:gd name="connsiteY1" fmla="*/ 108428 h 132976"/>
                    <a:gd name="connsiteX2" fmla="*/ 0 w 216693"/>
                    <a:gd name="connsiteY2" fmla="*/ 0 h 132976"/>
                    <a:gd name="connsiteX3" fmla="*/ 216693 w 216693"/>
                    <a:gd name="connsiteY3" fmla="*/ 53182 h 132976"/>
                    <a:gd name="connsiteX4" fmla="*/ 173223 w 216693"/>
                    <a:gd name="connsiteY4" fmla="*/ 132976 h 132976"/>
                    <a:gd name="connsiteX0" fmla="*/ 173223 w 183355"/>
                    <a:gd name="connsiteY0" fmla="*/ 132976 h 132976"/>
                    <a:gd name="connsiteX1" fmla="*/ 14742 w 183355"/>
                    <a:gd name="connsiteY1" fmla="*/ 108428 h 132976"/>
                    <a:gd name="connsiteX2" fmla="*/ 0 w 183355"/>
                    <a:gd name="connsiteY2" fmla="*/ 0 h 132976"/>
                    <a:gd name="connsiteX3" fmla="*/ 183355 w 183355"/>
                    <a:gd name="connsiteY3" fmla="*/ 7938 h 132976"/>
                    <a:gd name="connsiteX4" fmla="*/ 173223 w 183355"/>
                    <a:gd name="connsiteY4" fmla="*/ 132976 h 132976"/>
                    <a:gd name="connsiteX0" fmla="*/ 182748 w 183355"/>
                    <a:gd name="connsiteY0" fmla="*/ 128214 h 128214"/>
                    <a:gd name="connsiteX1" fmla="*/ 14742 w 183355"/>
                    <a:gd name="connsiteY1" fmla="*/ 108428 h 128214"/>
                    <a:gd name="connsiteX2" fmla="*/ 0 w 183355"/>
                    <a:gd name="connsiteY2" fmla="*/ 0 h 128214"/>
                    <a:gd name="connsiteX3" fmla="*/ 183355 w 183355"/>
                    <a:gd name="connsiteY3" fmla="*/ 7938 h 128214"/>
                    <a:gd name="connsiteX4" fmla="*/ 182748 w 183355"/>
                    <a:gd name="connsiteY4" fmla="*/ 128214 h 128214"/>
                    <a:gd name="connsiteX0" fmla="*/ 182748 w 183355"/>
                    <a:gd name="connsiteY0" fmla="*/ 125832 h 125832"/>
                    <a:gd name="connsiteX1" fmla="*/ 14742 w 183355"/>
                    <a:gd name="connsiteY1" fmla="*/ 108428 h 125832"/>
                    <a:gd name="connsiteX2" fmla="*/ 0 w 183355"/>
                    <a:gd name="connsiteY2" fmla="*/ 0 h 125832"/>
                    <a:gd name="connsiteX3" fmla="*/ 183355 w 183355"/>
                    <a:gd name="connsiteY3" fmla="*/ 7938 h 125832"/>
                    <a:gd name="connsiteX4" fmla="*/ 182748 w 183355"/>
                    <a:gd name="connsiteY4" fmla="*/ 125832 h 12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5" h="125832">
                      <a:moveTo>
                        <a:pt x="182748" y="125832"/>
                      </a:moveTo>
                      <a:lnTo>
                        <a:pt x="14742" y="108428"/>
                      </a:lnTo>
                      <a:lnTo>
                        <a:pt x="0" y="0"/>
                      </a:lnTo>
                      <a:lnTo>
                        <a:pt x="183355" y="7938"/>
                      </a:lnTo>
                      <a:cubicBezTo>
                        <a:pt x="183153" y="48030"/>
                        <a:pt x="182950" y="85740"/>
                        <a:pt x="182748" y="125832"/>
                      </a:cubicBezTo>
                      <a:close/>
                    </a:path>
                  </a:pathLst>
                </a:custGeom>
                <a:solidFill>
                  <a:srgbClr val="7D25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Freeform 28"/>
                <p:cNvSpPr/>
                <p:nvPr/>
              </p:nvSpPr>
              <p:spPr>
                <a:xfrm>
                  <a:off x="-4444" y="4590101"/>
                  <a:ext cx="3430475" cy="2274702"/>
                </a:xfrm>
                <a:custGeom>
                  <a:avLst/>
                  <a:gdLst>
                    <a:gd name="connsiteX0" fmla="*/ 3266660 w 3430475"/>
                    <a:gd name="connsiteY0" fmla="*/ 0 h 2274702"/>
                    <a:gd name="connsiteX1" fmla="*/ 3430475 w 3430475"/>
                    <a:gd name="connsiteY1" fmla="*/ 417805 h 2274702"/>
                    <a:gd name="connsiteX2" fmla="*/ 3242421 w 3430475"/>
                    <a:gd name="connsiteY2" fmla="*/ 404627 h 2274702"/>
                    <a:gd name="connsiteX3" fmla="*/ 1289511 w 3430475"/>
                    <a:gd name="connsiteY3" fmla="*/ 2274702 h 2274702"/>
                    <a:gd name="connsiteX4" fmla="*/ 0 w 3430475"/>
                    <a:gd name="connsiteY4" fmla="*/ 2271220 h 2274702"/>
                    <a:gd name="connsiteX5" fmla="*/ 0 w 3430475"/>
                    <a:gd name="connsiteY5" fmla="*/ 1980989 h 2274702"/>
                    <a:gd name="connsiteX6" fmla="*/ 2459974 w 3430475"/>
                    <a:gd name="connsiteY6" fmla="*/ 277627 h 2274702"/>
                    <a:gd name="connsiteX7" fmla="*/ 2304634 w 3430475"/>
                    <a:gd name="connsiteY7" fmla="*/ 249471 h 2274702"/>
                    <a:gd name="connsiteX8" fmla="*/ 3266660 w 3430475"/>
                    <a:gd name="connsiteY8" fmla="*/ 0 h 227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0475" h="2274702">
                      <a:moveTo>
                        <a:pt x="3266660" y="0"/>
                      </a:moveTo>
                      <a:lnTo>
                        <a:pt x="3430475" y="417805"/>
                      </a:lnTo>
                      <a:lnTo>
                        <a:pt x="3242421" y="404627"/>
                      </a:lnTo>
                      <a:lnTo>
                        <a:pt x="1289511" y="2274702"/>
                      </a:lnTo>
                      <a:lnTo>
                        <a:pt x="0" y="2271220"/>
                      </a:lnTo>
                      <a:lnTo>
                        <a:pt x="0" y="1980989"/>
                      </a:lnTo>
                      <a:lnTo>
                        <a:pt x="2459974" y="277627"/>
                      </a:lnTo>
                      <a:lnTo>
                        <a:pt x="2304634" y="249471"/>
                      </a:lnTo>
                      <a:lnTo>
                        <a:pt x="3266660" y="0"/>
                      </a:lnTo>
                      <a:close/>
                    </a:path>
                  </a:pathLst>
                </a:custGeom>
                <a:solidFill>
                  <a:srgbClr val="C849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1" name="Group 40"/>
              <p:cNvGrpSpPr/>
              <p:nvPr/>
            </p:nvGrpSpPr>
            <p:grpSpPr>
              <a:xfrm>
                <a:off x="5617430" y="4555258"/>
                <a:ext cx="3533378" cy="2313513"/>
                <a:chOff x="5617430" y="4555258"/>
                <a:chExt cx="3533378" cy="2313513"/>
              </a:xfrm>
            </p:grpSpPr>
            <p:sp>
              <p:nvSpPr>
                <p:cNvPr id="4" name="Freeform 3"/>
                <p:cNvSpPr/>
                <p:nvPr/>
              </p:nvSpPr>
              <p:spPr>
                <a:xfrm>
                  <a:off x="5617430" y="4907416"/>
                  <a:ext cx="245199" cy="125319"/>
                </a:xfrm>
                <a:custGeom>
                  <a:avLst/>
                  <a:gdLst>
                    <a:gd name="connsiteX0" fmla="*/ 0 w 4516046"/>
                    <a:gd name="connsiteY0" fmla="*/ 0 h 3011221"/>
                    <a:gd name="connsiteX1" fmla="*/ 4509882 w 4516046"/>
                    <a:gd name="connsiteY1" fmla="*/ 1785857 h 3011221"/>
                    <a:gd name="connsiteX2" fmla="*/ 4516046 w 4516046"/>
                    <a:gd name="connsiteY2" fmla="*/ 3011221 h 3011221"/>
                    <a:gd name="connsiteX3" fmla="*/ 2145201 w 4516046"/>
                    <a:gd name="connsiteY3" fmla="*/ 3009473 h 3011221"/>
                    <a:gd name="connsiteX4" fmla="*/ 0 w 4516046"/>
                    <a:gd name="connsiteY4" fmla="*/ 0 h 3011221"/>
                    <a:gd name="connsiteX0" fmla="*/ 0 w 4516046"/>
                    <a:gd name="connsiteY0" fmla="*/ 0 h 3011221"/>
                    <a:gd name="connsiteX1" fmla="*/ 4509882 w 4516046"/>
                    <a:gd name="connsiteY1" fmla="*/ 1785857 h 3011221"/>
                    <a:gd name="connsiteX2" fmla="*/ 4516046 w 4516046"/>
                    <a:gd name="connsiteY2" fmla="*/ 3011221 h 3011221"/>
                    <a:gd name="connsiteX3" fmla="*/ 3255571 w 4516046"/>
                    <a:gd name="connsiteY3" fmla="*/ 3004870 h 3011221"/>
                    <a:gd name="connsiteX4" fmla="*/ 2145201 w 4516046"/>
                    <a:gd name="connsiteY4" fmla="*/ 3009473 h 3011221"/>
                    <a:gd name="connsiteX5" fmla="*/ 0 w 4516046"/>
                    <a:gd name="connsiteY5" fmla="*/ 0 h 3011221"/>
                    <a:gd name="connsiteX0" fmla="*/ 0 w 4844716"/>
                    <a:gd name="connsiteY0" fmla="*/ 0 h 3011221"/>
                    <a:gd name="connsiteX1" fmla="*/ 4509882 w 4844716"/>
                    <a:gd name="connsiteY1" fmla="*/ 1785857 h 3011221"/>
                    <a:gd name="connsiteX2" fmla="*/ 4512871 w 4844716"/>
                    <a:gd name="connsiteY2" fmla="*/ 2763570 h 3011221"/>
                    <a:gd name="connsiteX3" fmla="*/ 4516046 w 4844716"/>
                    <a:gd name="connsiteY3" fmla="*/ 3011221 h 3011221"/>
                    <a:gd name="connsiteX4" fmla="*/ 3255571 w 4844716"/>
                    <a:gd name="connsiteY4" fmla="*/ 3004870 h 3011221"/>
                    <a:gd name="connsiteX5" fmla="*/ 2145201 w 4844716"/>
                    <a:gd name="connsiteY5" fmla="*/ 3009473 h 3011221"/>
                    <a:gd name="connsiteX6" fmla="*/ 0 w 4844716"/>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3408438"/>
                    <a:gd name="connsiteY0" fmla="*/ 0 h 2312721"/>
                    <a:gd name="connsiteX1" fmla="*/ 953882 w 3408438"/>
                    <a:gd name="connsiteY1" fmla="*/ 268207 h 2312721"/>
                    <a:gd name="connsiteX2" fmla="*/ 3312721 w 3408438"/>
                    <a:gd name="connsiteY2" fmla="*/ 2065070 h 2312721"/>
                    <a:gd name="connsiteX3" fmla="*/ 3315896 w 3408438"/>
                    <a:gd name="connsiteY3" fmla="*/ 2312721 h 2312721"/>
                    <a:gd name="connsiteX4" fmla="*/ 2055421 w 3408438"/>
                    <a:gd name="connsiteY4" fmla="*/ 2306370 h 2312721"/>
                    <a:gd name="connsiteX5" fmla="*/ 945051 w 3408438"/>
                    <a:gd name="connsiteY5" fmla="*/ 2310973 h 2312721"/>
                    <a:gd name="connsiteX6" fmla="*/ 0 w 3408438"/>
                    <a:gd name="connsiteY6" fmla="*/ 0 h 2312721"/>
                    <a:gd name="connsiteX0" fmla="*/ 0 w 3408438"/>
                    <a:gd name="connsiteY0" fmla="*/ 0 h 2312721"/>
                    <a:gd name="connsiteX1" fmla="*/ 953882 w 3408438"/>
                    <a:gd name="connsiteY1" fmla="*/ 268207 h 2312721"/>
                    <a:gd name="connsiteX2" fmla="*/ 3312721 w 3408438"/>
                    <a:gd name="connsiteY2" fmla="*/ 2065070 h 2312721"/>
                    <a:gd name="connsiteX3" fmla="*/ 3315896 w 3408438"/>
                    <a:gd name="connsiteY3" fmla="*/ 2312721 h 2312721"/>
                    <a:gd name="connsiteX4" fmla="*/ 2055421 w 3408438"/>
                    <a:gd name="connsiteY4" fmla="*/ 2306370 h 2312721"/>
                    <a:gd name="connsiteX5" fmla="*/ 945051 w 3408438"/>
                    <a:gd name="connsiteY5" fmla="*/ 2310973 h 2312721"/>
                    <a:gd name="connsiteX6" fmla="*/ 150421 w 3408438"/>
                    <a:gd name="connsiteY6" fmla="*/ 350570 h 2312721"/>
                    <a:gd name="connsiteX7" fmla="*/ 0 w 3408438"/>
                    <a:gd name="connsiteY7"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0 w 3588217"/>
                    <a:gd name="connsiteY6" fmla="*/ 369620 h 2312721"/>
                    <a:gd name="connsiteX7" fmla="*/ 179779 w 3588217"/>
                    <a:gd name="connsiteY7"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57151 w 3588217"/>
                    <a:gd name="connsiteY6" fmla="*/ 483920 h 2312721"/>
                    <a:gd name="connsiteX7" fmla="*/ 0 w 3588217"/>
                    <a:gd name="connsiteY7" fmla="*/ 369620 h 2312721"/>
                    <a:gd name="connsiteX8" fmla="*/ 179779 w 3588217"/>
                    <a:gd name="connsiteY8"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196851 w 3588217"/>
                    <a:gd name="connsiteY6" fmla="*/ 356920 h 2312721"/>
                    <a:gd name="connsiteX7" fmla="*/ 0 w 3588217"/>
                    <a:gd name="connsiteY7" fmla="*/ 369620 h 2312721"/>
                    <a:gd name="connsiteX8" fmla="*/ 179779 w 3588217"/>
                    <a:gd name="connsiteY8"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96851 w 3588217"/>
                    <a:gd name="connsiteY5" fmla="*/ 356920 h 2312721"/>
                    <a:gd name="connsiteX6" fmla="*/ 0 w 3588217"/>
                    <a:gd name="connsiteY6" fmla="*/ 369620 h 2312721"/>
                    <a:gd name="connsiteX7" fmla="*/ 179779 w 3588217"/>
                    <a:gd name="connsiteY7" fmla="*/ 0 h 2312721"/>
                    <a:gd name="connsiteX0" fmla="*/ 179779 w 3588340"/>
                    <a:gd name="connsiteY0" fmla="*/ 0 h 2312721"/>
                    <a:gd name="connsiteX1" fmla="*/ 1133661 w 3588340"/>
                    <a:gd name="connsiteY1" fmla="*/ 268207 h 2312721"/>
                    <a:gd name="connsiteX2" fmla="*/ 3492500 w 3588340"/>
                    <a:gd name="connsiteY2" fmla="*/ 2065070 h 2312721"/>
                    <a:gd name="connsiteX3" fmla="*/ 3495675 w 3588340"/>
                    <a:gd name="connsiteY3" fmla="*/ 2312721 h 2312721"/>
                    <a:gd name="connsiteX4" fmla="*/ 2235200 w 3588340"/>
                    <a:gd name="connsiteY4" fmla="*/ 2306370 h 2312721"/>
                    <a:gd name="connsiteX5" fmla="*/ 196851 w 3588340"/>
                    <a:gd name="connsiteY5" fmla="*/ 356920 h 2312721"/>
                    <a:gd name="connsiteX6" fmla="*/ 0 w 3588340"/>
                    <a:gd name="connsiteY6" fmla="*/ 369620 h 2312721"/>
                    <a:gd name="connsiteX7" fmla="*/ 179779 w 3588340"/>
                    <a:gd name="connsiteY7" fmla="*/ 0 h 2312721"/>
                    <a:gd name="connsiteX0" fmla="*/ 179779 w 3495675"/>
                    <a:gd name="connsiteY0" fmla="*/ 0 h 2312721"/>
                    <a:gd name="connsiteX1" fmla="*/ 1133661 w 3495675"/>
                    <a:gd name="connsiteY1" fmla="*/ 268207 h 2312721"/>
                    <a:gd name="connsiteX2" fmla="*/ 3492500 w 3495675"/>
                    <a:gd name="connsiteY2" fmla="*/ 2065070 h 2312721"/>
                    <a:gd name="connsiteX3" fmla="*/ 3495675 w 3495675"/>
                    <a:gd name="connsiteY3" fmla="*/ 2312721 h 2312721"/>
                    <a:gd name="connsiteX4" fmla="*/ 2235200 w 3495675"/>
                    <a:gd name="connsiteY4" fmla="*/ 2306370 h 2312721"/>
                    <a:gd name="connsiteX5" fmla="*/ 196851 w 3495675"/>
                    <a:gd name="connsiteY5" fmla="*/ 356920 h 2312721"/>
                    <a:gd name="connsiteX6" fmla="*/ 0 w 3495675"/>
                    <a:gd name="connsiteY6" fmla="*/ 369620 h 2312721"/>
                    <a:gd name="connsiteX7" fmla="*/ 179779 w 3495675"/>
                    <a:gd name="connsiteY7" fmla="*/ 0 h 2312721"/>
                    <a:gd name="connsiteX0" fmla="*/ 179779 w 3495675"/>
                    <a:gd name="connsiteY0" fmla="*/ 0 h 2312721"/>
                    <a:gd name="connsiteX1" fmla="*/ 1133661 w 3495675"/>
                    <a:gd name="connsiteY1" fmla="*/ 268207 h 2312721"/>
                    <a:gd name="connsiteX2" fmla="*/ 1200151 w 3495675"/>
                    <a:gd name="connsiteY2" fmla="*/ 31882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79779 w 3495675"/>
                    <a:gd name="connsiteY0" fmla="*/ 0 h 2312721"/>
                    <a:gd name="connsiteX1" fmla="*/ 1133661 w 3495675"/>
                    <a:gd name="connsiteY1" fmla="*/ 268207 h 2312721"/>
                    <a:gd name="connsiteX2" fmla="*/ 1016001 w 3495675"/>
                    <a:gd name="connsiteY2" fmla="*/ 3632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79779 w 3495675"/>
                    <a:gd name="connsiteY0" fmla="*/ 0 h 2312721"/>
                    <a:gd name="connsiteX1" fmla="*/ 1133661 w 3495675"/>
                    <a:gd name="connsiteY1" fmla="*/ 268207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51204 w 3467100"/>
                    <a:gd name="connsiteY0" fmla="*/ 0 h 2312721"/>
                    <a:gd name="connsiteX1" fmla="*/ 1105086 w 3467100"/>
                    <a:gd name="connsiteY1" fmla="*/ 268207 h 2312721"/>
                    <a:gd name="connsiteX2" fmla="*/ 955676 w 3467100"/>
                    <a:gd name="connsiteY2" fmla="*/ 312470 h 2312721"/>
                    <a:gd name="connsiteX3" fmla="*/ 3463925 w 3467100"/>
                    <a:gd name="connsiteY3" fmla="*/ 2065070 h 2312721"/>
                    <a:gd name="connsiteX4" fmla="*/ 3467100 w 3467100"/>
                    <a:gd name="connsiteY4" fmla="*/ 2312721 h 2312721"/>
                    <a:gd name="connsiteX5" fmla="*/ 2206625 w 3467100"/>
                    <a:gd name="connsiteY5" fmla="*/ 2306370 h 2312721"/>
                    <a:gd name="connsiteX6" fmla="*/ 168276 w 3467100"/>
                    <a:gd name="connsiteY6" fmla="*/ 356920 h 2312721"/>
                    <a:gd name="connsiteX7" fmla="*/ 0 w 3467100"/>
                    <a:gd name="connsiteY7" fmla="*/ 350570 h 2312721"/>
                    <a:gd name="connsiteX8" fmla="*/ 151204 w 3467100"/>
                    <a:gd name="connsiteY8" fmla="*/ 0 h 2312721"/>
                    <a:gd name="connsiteX0" fmla="*/ 179779 w 3495675"/>
                    <a:gd name="connsiteY0" fmla="*/ 0 h 2312721"/>
                    <a:gd name="connsiteX1" fmla="*/ 1133661 w 3495675"/>
                    <a:gd name="connsiteY1" fmla="*/ 268207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7239 h 2312721"/>
                    <a:gd name="connsiteX8" fmla="*/ 179779 w 3495675"/>
                    <a:gd name="connsiteY8" fmla="*/ 0 h 2312721"/>
                    <a:gd name="connsiteX0" fmla="*/ 179779 w 3495675"/>
                    <a:gd name="connsiteY0" fmla="*/ 0 h 2312721"/>
                    <a:gd name="connsiteX1" fmla="*/ 1131280 w 3495675"/>
                    <a:gd name="connsiteY1" fmla="*/ 265826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7239 h 2312721"/>
                    <a:gd name="connsiteX8" fmla="*/ 179779 w 3495675"/>
                    <a:gd name="connsiteY8" fmla="*/ 0 h 2312721"/>
                    <a:gd name="connsiteX0" fmla="*/ 0 w 3495675"/>
                    <a:gd name="connsiteY0" fmla="*/ 101413 h 2046895"/>
                    <a:gd name="connsiteX1" fmla="*/ 1131280 w 3495675"/>
                    <a:gd name="connsiteY1" fmla="*/ 0 h 2046895"/>
                    <a:gd name="connsiteX2" fmla="*/ 984251 w 3495675"/>
                    <a:gd name="connsiteY2" fmla="*/ 46644 h 2046895"/>
                    <a:gd name="connsiteX3" fmla="*/ 3492500 w 3495675"/>
                    <a:gd name="connsiteY3" fmla="*/ 1799244 h 2046895"/>
                    <a:gd name="connsiteX4" fmla="*/ 3495675 w 3495675"/>
                    <a:gd name="connsiteY4" fmla="*/ 2046895 h 2046895"/>
                    <a:gd name="connsiteX5" fmla="*/ 2235200 w 3495675"/>
                    <a:gd name="connsiteY5" fmla="*/ 2040544 h 2046895"/>
                    <a:gd name="connsiteX6" fmla="*/ 196851 w 3495675"/>
                    <a:gd name="connsiteY6" fmla="*/ 91094 h 2046895"/>
                    <a:gd name="connsiteX7" fmla="*/ 0 w 3495675"/>
                    <a:gd name="connsiteY7" fmla="*/ 101413 h 2046895"/>
                    <a:gd name="connsiteX0" fmla="*/ 0 w 3338513"/>
                    <a:gd name="connsiteY0" fmla="*/ 182376 h 2046895"/>
                    <a:gd name="connsiteX1" fmla="*/ 974118 w 3338513"/>
                    <a:gd name="connsiteY1" fmla="*/ 0 h 2046895"/>
                    <a:gd name="connsiteX2" fmla="*/ 827089 w 3338513"/>
                    <a:gd name="connsiteY2" fmla="*/ 46644 h 2046895"/>
                    <a:gd name="connsiteX3" fmla="*/ 3335338 w 3338513"/>
                    <a:gd name="connsiteY3" fmla="*/ 1799244 h 2046895"/>
                    <a:gd name="connsiteX4" fmla="*/ 3338513 w 3338513"/>
                    <a:gd name="connsiteY4" fmla="*/ 2046895 h 2046895"/>
                    <a:gd name="connsiteX5" fmla="*/ 2078038 w 3338513"/>
                    <a:gd name="connsiteY5" fmla="*/ 2040544 h 2046895"/>
                    <a:gd name="connsiteX6" fmla="*/ 39689 w 3338513"/>
                    <a:gd name="connsiteY6" fmla="*/ 91094 h 2046895"/>
                    <a:gd name="connsiteX7" fmla="*/ 0 w 3338513"/>
                    <a:gd name="connsiteY7" fmla="*/ 182376 h 2046895"/>
                    <a:gd name="connsiteX0" fmla="*/ 0 w 3338513"/>
                    <a:gd name="connsiteY0" fmla="*/ 135732 h 2000251"/>
                    <a:gd name="connsiteX1" fmla="*/ 827089 w 3338513"/>
                    <a:gd name="connsiteY1" fmla="*/ 0 h 2000251"/>
                    <a:gd name="connsiteX2" fmla="*/ 3335338 w 3338513"/>
                    <a:gd name="connsiteY2" fmla="*/ 1752600 h 2000251"/>
                    <a:gd name="connsiteX3" fmla="*/ 3338513 w 3338513"/>
                    <a:gd name="connsiteY3" fmla="*/ 2000251 h 2000251"/>
                    <a:gd name="connsiteX4" fmla="*/ 2078038 w 3338513"/>
                    <a:gd name="connsiteY4" fmla="*/ 1993900 h 2000251"/>
                    <a:gd name="connsiteX5" fmla="*/ 39689 w 3338513"/>
                    <a:gd name="connsiteY5" fmla="*/ 44450 h 2000251"/>
                    <a:gd name="connsiteX6" fmla="*/ 0 w 3338513"/>
                    <a:gd name="connsiteY6" fmla="*/ 135732 h 2000251"/>
                    <a:gd name="connsiteX0" fmla="*/ 0 w 3338513"/>
                    <a:gd name="connsiteY0" fmla="*/ 135732 h 2000251"/>
                    <a:gd name="connsiteX1" fmla="*/ 824707 w 3338513"/>
                    <a:gd name="connsiteY1" fmla="*/ 0 h 2000251"/>
                    <a:gd name="connsiteX2" fmla="*/ 3335338 w 3338513"/>
                    <a:gd name="connsiteY2" fmla="*/ 1752600 h 2000251"/>
                    <a:gd name="connsiteX3" fmla="*/ 3338513 w 3338513"/>
                    <a:gd name="connsiteY3" fmla="*/ 2000251 h 2000251"/>
                    <a:gd name="connsiteX4" fmla="*/ 2078038 w 3338513"/>
                    <a:gd name="connsiteY4" fmla="*/ 1993900 h 2000251"/>
                    <a:gd name="connsiteX5" fmla="*/ 39689 w 3338513"/>
                    <a:gd name="connsiteY5" fmla="*/ 44450 h 2000251"/>
                    <a:gd name="connsiteX6" fmla="*/ 0 w 3338513"/>
                    <a:gd name="connsiteY6" fmla="*/ 135732 h 2000251"/>
                    <a:gd name="connsiteX0" fmla="*/ 0 w 3338513"/>
                    <a:gd name="connsiteY0" fmla="*/ 91282 h 1955801"/>
                    <a:gd name="connsiteX1" fmla="*/ 3335338 w 3338513"/>
                    <a:gd name="connsiteY1" fmla="*/ 1708150 h 1955801"/>
                    <a:gd name="connsiteX2" fmla="*/ 3338513 w 3338513"/>
                    <a:gd name="connsiteY2" fmla="*/ 1955801 h 1955801"/>
                    <a:gd name="connsiteX3" fmla="*/ 2078038 w 3338513"/>
                    <a:gd name="connsiteY3" fmla="*/ 1949450 h 1955801"/>
                    <a:gd name="connsiteX4" fmla="*/ 39689 w 3338513"/>
                    <a:gd name="connsiteY4" fmla="*/ 0 h 1955801"/>
                    <a:gd name="connsiteX5" fmla="*/ 0 w 3338513"/>
                    <a:gd name="connsiteY5" fmla="*/ 91282 h 1955801"/>
                    <a:gd name="connsiteX0" fmla="*/ 0 w 3338513"/>
                    <a:gd name="connsiteY0" fmla="*/ 91282 h 1955801"/>
                    <a:gd name="connsiteX1" fmla="*/ 3338513 w 3338513"/>
                    <a:gd name="connsiteY1" fmla="*/ 1955801 h 1955801"/>
                    <a:gd name="connsiteX2" fmla="*/ 2078038 w 3338513"/>
                    <a:gd name="connsiteY2" fmla="*/ 1949450 h 1955801"/>
                    <a:gd name="connsiteX3" fmla="*/ 39689 w 3338513"/>
                    <a:gd name="connsiteY3" fmla="*/ 0 h 1955801"/>
                    <a:gd name="connsiteX4" fmla="*/ 0 w 3338513"/>
                    <a:gd name="connsiteY4" fmla="*/ 91282 h 1955801"/>
                    <a:gd name="connsiteX0" fmla="*/ 0 w 2078038"/>
                    <a:gd name="connsiteY0" fmla="*/ 91282 h 1982695"/>
                    <a:gd name="connsiteX1" fmla="*/ 1953466 w 2078038"/>
                    <a:gd name="connsiteY1" fmla="*/ 1982695 h 1982695"/>
                    <a:gd name="connsiteX2" fmla="*/ 2078038 w 2078038"/>
                    <a:gd name="connsiteY2" fmla="*/ 1949450 h 1982695"/>
                    <a:gd name="connsiteX3" fmla="*/ 39689 w 2078038"/>
                    <a:gd name="connsiteY3" fmla="*/ 0 h 1982695"/>
                    <a:gd name="connsiteX4" fmla="*/ 0 w 2078038"/>
                    <a:gd name="connsiteY4" fmla="*/ 91282 h 1982695"/>
                    <a:gd name="connsiteX0" fmla="*/ 0 w 2078038"/>
                    <a:gd name="connsiteY0" fmla="*/ 110332 h 1982695"/>
                    <a:gd name="connsiteX1" fmla="*/ 1953466 w 2078038"/>
                    <a:gd name="connsiteY1" fmla="*/ 1982695 h 1982695"/>
                    <a:gd name="connsiteX2" fmla="*/ 2078038 w 2078038"/>
                    <a:gd name="connsiteY2" fmla="*/ 1949450 h 1982695"/>
                    <a:gd name="connsiteX3" fmla="*/ 39689 w 2078038"/>
                    <a:gd name="connsiteY3" fmla="*/ 0 h 1982695"/>
                    <a:gd name="connsiteX4" fmla="*/ 0 w 2078038"/>
                    <a:gd name="connsiteY4" fmla="*/ 110332 h 1982695"/>
                    <a:gd name="connsiteX0" fmla="*/ 205534 w 2283572"/>
                    <a:gd name="connsiteY0" fmla="*/ 110332 h 1949450"/>
                    <a:gd name="connsiteX1" fmla="*/ 0 w 2283572"/>
                    <a:gd name="connsiteY1" fmla="*/ 96745 h 1949450"/>
                    <a:gd name="connsiteX2" fmla="*/ 2283572 w 2283572"/>
                    <a:gd name="connsiteY2" fmla="*/ 1949450 h 1949450"/>
                    <a:gd name="connsiteX3" fmla="*/ 245223 w 2283572"/>
                    <a:gd name="connsiteY3" fmla="*/ 0 h 1949450"/>
                    <a:gd name="connsiteX4" fmla="*/ 205534 w 2283572"/>
                    <a:gd name="connsiteY4" fmla="*/ 110332 h 1949450"/>
                    <a:gd name="connsiteX0" fmla="*/ 205534 w 245223"/>
                    <a:gd name="connsiteY0" fmla="*/ 110332 h 110332"/>
                    <a:gd name="connsiteX1" fmla="*/ 0 w 245223"/>
                    <a:gd name="connsiteY1" fmla="*/ 96745 h 110332"/>
                    <a:gd name="connsiteX2" fmla="*/ 61072 w 245223"/>
                    <a:gd name="connsiteY2" fmla="*/ 0 h 110332"/>
                    <a:gd name="connsiteX3" fmla="*/ 245223 w 245223"/>
                    <a:gd name="connsiteY3" fmla="*/ 0 h 110332"/>
                    <a:gd name="connsiteX4" fmla="*/ 205534 w 245223"/>
                    <a:gd name="connsiteY4" fmla="*/ 110332 h 110332"/>
                    <a:gd name="connsiteX0" fmla="*/ 184103 w 223792"/>
                    <a:gd name="connsiteY0" fmla="*/ 110332 h 120557"/>
                    <a:gd name="connsiteX1" fmla="*/ 0 w 223792"/>
                    <a:gd name="connsiteY1" fmla="*/ 120557 h 120557"/>
                    <a:gd name="connsiteX2" fmla="*/ 39641 w 223792"/>
                    <a:gd name="connsiteY2" fmla="*/ 0 h 120557"/>
                    <a:gd name="connsiteX3" fmla="*/ 223792 w 223792"/>
                    <a:gd name="connsiteY3" fmla="*/ 0 h 120557"/>
                    <a:gd name="connsiteX4" fmla="*/ 184103 w 223792"/>
                    <a:gd name="connsiteY4" fmla="*/ 110332 h 120557"/>
                    <a:gd name="connsiteX0" fmla="*/ 184103 w 223792"/>
                    <a:gd name="connsiteY0" fmla="*/ 110332 h 120557"/>
                    <a:gd name="connsiteX1" fmla="*/ 0 w 223792"/>
                    <a:gd name="connsiteY1" fmla="*/ 120557 h 120557"/>
                    <a:gd name="connsiteX2" fmla="*/ 30116 w 223792"/>
                    <a:gd name="connsiteY2" fmla="*/ 9525 h 120557"/>
                    <a:gd name="connsiteX3" fmla="*/ 223792 w 223792"/>
                    <a:gd name="connsiteY3" fmla="*/ 0 h 120557"/>
                    <a:gd name="connsiteX4" fmla="*/ 184103 w 223792"/>
                    <a:gd name="connsiteY4" fmla="*/ 110332 h 120557"/>
                    <a:gd name="connsiteX0" fmla="*/ 184103 w 223792"/>
                    <a:gd name="connsiteY0" fmla="*/ 110332 h 120557"/>
                    <a:gd name="connsiteX1" fmla="*/ 0 w 223792"/>
                    <a:gd name="connsiteY1" fmla="*/ 120557 h 120557"/>
                    <a:gd name="connsiteX2" fmla="*/ 27734 w 223792"/>
                    <a:gd name="connsiteY2" fmla="*/ 9525 h 120557"/>
                    <a:gd name="connsiteX3" fmla="*/ 223792 w 223792"/>
                    <a:gd name="connsiteY3" fmla="*/ 0 h 120557"/>
                    <a:gd name="connsiteX4" fmla="*/ 184103 w 223792"/>
                    <a:gd name="connsiteY4" fmla="*/ 110332 h 120557"/>
                    <a:gd name="connsiteX0" fmla="*/ 188865 w 228554"/>
                    <a:gd name="connsiteY0" fmla="*/ 110332 h 120557"/>
                    <a:gd name="connsiteX1" fmla="*/ 0 w 228554"/>
                    <a:gd name="connsiteY1" fmla="*/ 120557 h 120557"/>
                    <a:gd name="connsiteX2" fmla="*/ 32496 w 228554"/>
                    <a:gd name="connsiteY2" fmla="*/ 9525 h 120557"/>
                    <a:gd name="connsiteX3" fmla="*/ 228554 w 228554"/>
                    <a:gd name="connsiteY3" fmla="*/ 0 h 120557"/>
                    <a:gd name="connsiteX4" fmla="*/ 188865 w 228554"/>
                    <a:gd name="connsiteY4" fmla="*/ 110332 h 120557"/>
                    <a:gd name="connsiteX0" fmla="*/ 188865 w 235698"/>
                    <a:gd name="connsiteY0" fmla="*/ 115094 h 125319"/>
                    <a:gd name="connsiteX1" fmla="*/ 0 w 235698"/>
                    <a:gd name="connsiteY1" fmla="*/ 125319 h 125319"/>
                    <a:gd name="connsiteX2" fmla="*/ 32496 w 235698"/>
                    <a:gd name="connsiteY2" fmla="*/ 14287 h 125319"/>
                    <a:gd name="connsiteX3" fmla="*/ 235698 w 235698"/>
                    <a:gd name="connsiteY3" fmla="*/ 0 h 125319"/>
                    <a:gd name="connsiteX4" fmla="*/ 188865 w 235698"/>
                    <a:gd name="connsiteY4" fmla="*/ 115094 h 125319"/>
                    <a:gd name="connsiteX0" fmla="*/ 193627 w 235698"/>
                    <a:gd name="connsiteY0" fmla="*/ 112713 h 125319"/>
                    <a:gd name="connsiteX1" fmla="*/ 0 w 235698"/>
                    <a:gd name="connsiteY1" fmla="*/ 125319 h 125319"/>
                    <a:gd name="connsiteX2" fmla="*/ 32496 w 235698"/>
                    <a:gd name="connsiteY2" fmla="*/ 14287 h 125319"/>
                    <a:gd name="connsiteX3" fmla="*/ 235698 w 235698"/>
                    <a:gd name="connsiteY3" fmla="*/ 0 h 125319"/>
                    <a:gd name="connsiteX4" fmla="*/ 193627 w 235698"/>
                    <a:gd name="connsiteY4" fmla="*/ 112713 h 125319"/>
                    <a:gd name="connsiteX0" fmla="*/ 193627 w 235698"/>
                    <a:gd name="connsiteY0" fmla="*/ 112713 h 125319"/>
                    <a:gd name="connsiteX1" fmla="*/ 0 w 235698"/>
                    <a:gd name="connsiteY1" fmla="*/ 125319 h 125319"/>
                    <a:gd name="connsiteX2" fmla="*/ 32496 w 235698"/>
                    <a:gd name="connsiteY2" fmla="*/ 11906 h 125319"/>
                    <a:gd name="connsiteX3" fmla="*/ 235698 w 235698"/>
                    <a:gd name="connsiteY3" fmla="*/ 0 h 125319"/>
                    <a:gd name="connsiteX4" fmla="*/ 193627 w 235698"/>
                    <a:gd name="connsiteY4" fmla="*/ 112713 h 125319"/>
                    <a:gd name="connsiteX0" fmla="*/ 191246 w 235698"/>
                    <a:gd name="connsiteY0" fmla="*/ 115094 h 125319"/>
                    <a:gd name="connsiteX1" fmla="*/ 0 w 235698"/>
                    <a:gd name="connsiteY1" fmla="*/ 125319 h 125319"/>
                    <a:gd name="connsiteX2" fmla="*/ 32496 w 235698"/>
                    <a:gd name="connsiteY2" fmla="*/ 11906 h 125319"/>
                    <a:gd name="connsiteX3" fmla="*/ 235698 w 235698"/>
                    <a:gd name="connsiteY3" fmla="*/ 0 h 125319"/>
                    <a:gd name="connsiteX4" fmla="*/ 191246 w 235698"/>
                    <a:gd name="connsiteY4" fmla="*/ 115094 h 125319"/>
                    <a:gd name="connsiteX0" fmla="*/ 191246 w 242771"/>
                    <a:gd name="connsiteY0" fmla="*/ 115094 h 125319"/>
                    <a:gd name="connsiteX1" fmla="*/ 0 w 242771"/>
                    <a:gd name="connsiteY1" fmla="*/ 125319 h 125319"/>
                    <a:gd name="connsiteX2" fmla="*/ 32496 w 242771"/>
                    <a:gd name="connsiteY2" fmla="*/ 11906 h 125319"/>
                    <a:gd name="connsiteX3" fmla="*/ 242771 w 242771"/>
                    <a:gd name="connsiteY3" fmla="*/ 0 h 125319"/>
                    <a:gd name="connsiteX4" fmla="*/ 191246 w 242771"/>
                    <a:gd name="connsiteY4" fmla="*/ 115094 h 125319"/>
                    <a:gd name="connsiteX0" fmla="*/ 191246 w 242771"/>
                    <a:gd name="connsiteY0" fmla="*/ 115094 h 125319"/>
                    <a:gd name="connsiteX1" fmla="*/ 0 w 242771"/>
                    <a:gd name="connsiteY1" fmla="*/ 125319 h 125319"/>
                    <a:gd name="connsiteX2" fmla="*/ 32496 w 242771"/>
                    <a:gd name="connsiteY2" fmla="*/ 11906 h 125319"/>
                    <a:gd name="connsiteX3" fmla="*/ 242771 w 242771"/>
                    <a:gd name="connsiteY3" fmla="*/ 0 h 125319"/>
                    <a:gd name="connsiteX4" fmla="*/ 191246 w 242771"/>
                    <a:gd name="connsiteY4" fmla="*/ 115094 h 125319"/>
                    <a:gd name="connsiteX0" fmla="*/ 191246 w 242771"/>
                    <a:gd name="connsiteY0" fmla="*/ 115094 h 125319"/>
                    <a:gd name="connsiteX1" fmla="*/ 0 w 242771"/>
                    <a:gd name="connsiteY1" fmla="*/ 125319 h 125319"/>
                    <a:gd name="connsiteX2" fmla="*/ 32496 w 242771"/>
                    <a:gd name="connsiteY2" fmla="*/ 11906 h 125319"/>
                    <a:gd name="connsiteX3" fmla="*/ 242771 w 242771"/>
                    <a:gd name="connsiteY3" fmla="*/ 0 h 125319"/>
                    <a:gd name="connsiteX4" fmla="*/ 191246 w 242771"/>
                    <a:gd name="connsiteY4" fmla="*/ 115094 h 12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71" h="125319">
                      <a:moveTo>
                        <a:pt x="191246" y="115094"/>
                      </a:moveTo>
                      <a:lnTo>
                        <a:pt x="0" y="125319"/>
                      </a:lnTo>
                      <a:lnTo>
                        <a:pt x="32496" y="11906"/>
                      </a:lnTo>
                      <a:lnTo>
                        <a:pt x="242771" y="0"/>
                      </a:lnTo>
                      <a:lnTo>
                        <a:pt x="191246" y="115094"/>
                      </a:lnTo>
                      <a:close/>
                    </a:path>
                  </a:pathLst>
                </a:custGeom>
                <a:solidFill>
                  <a:srgbClr val="263D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reeform 4"/>
                <p:cNvSpPr/>
                <p:nvPr/>
              </p:nvSpPr>
              <p:spPr>
                <a:xfrm>
                  <a:off x="6623659" y="4819041"/>
                  <a:ext cx="166753" cy="127701"/>
                </a:xfrm>
                <a:custGeom>
                  <a:avLst/>
                  <a:gdLst>
                    <a:gd name="connsiteX0" fmla="*/ 0 w 4516046"/>
                    <a:gd name="connsiteY0" fmla="*/ 0 h 3011221"/>
                    <a:gd name="connsiteX1" fmla="*/ 4509882 w 4516046"/>
                    <a:gd name="connsiteY1" fmla="*/ 1785857 h 3011221"/>
                    <a:gd name="connsiteX2" fmla="*/ 4516046 w 4516046"/>
                    <a:gd name="connsiteY2" fmla="*/ 3011221 h 3011221"/>
                    <a:gd name="connsiteX3" fmla="*/ 2145201 w 4516046"/>
                    <a:gd name="connsiteY3" fmla="*/ 3009473 h 3011221"/>
                    <a:gd name="connsiteX4" fmla="*/ 0 w 4516046"/>
                    <a:gd name="connsiteY4" fmla="*/ 0 h 3011221"/>
                    <a:gd name="connsiteX0" fmla="*/ 0 w 4516046"/>
                    <a:gd name="connsiteY0" fmla="*/ 0 h 3011221"/>
                    <a:gd name="connsiteX1" fmla="*/ 4509882 w 4516046"/>
                    <a:gd name="connsiteY1" fmla="*/ 1785857 h 3011221"/>
                    <a:gd name="connsiteX2" fmla="*/ 4516046 w 4516046"/>
                    <a:gd name="connsiteY2" fmla="*/ 3011221 h 3011221"/>
                    <a:gd name="connsiteX3" fmla="*/ 3255571 w 4516046"/>
                    <a:gd name="connsiteY3" fmla="*/ 3004870 h 3011221"/>
                    <a:gd name="connsiteX4" fmla="*/ 2145201 w 4516046"/>
                    <a:gd name="connsiteY4" fmla="*/ 3009473 h 3011221"/>
                    <a:gd name="connsiteX5" fmla="*/ 0 w 4516046"/>
                    <a:gd name="connsiteY5" fmla="*/ 0 h 3011221"/>
                    <a:gd name="connsiteX0" fmla="*/ 0 w 4844716"/>
                    <a:gd name="connsiteY0" fmla="*/ 0 h 3011221"/>
                    <a:gd name="connsiteX1" fmla="*/ 4509882 w 4844716"/>
                    <a:gd name="connsiteY1" fmla="*/ 1785857 h 3011221"/>
                    <a:gd name="connsiteX2" fmla="*/ 4512871 w 4844716"/>
                    <a:gd name="connsiteY2" fmla="*/ 2763570 h 3011221"/>
                    <a:gd name="connsiteX3" fmla="*/ 4516046 w 4844716"/>
                    <a:gd name="connsiteY3" fmla="*/ 3011221 h 3011221"/>
                    <a:gd name="connsiteX4" fmla="*/ 3255571 w 4844716"/>
                    <a:gd name="connsiteY4" fmla="*/ 3004870 h 3011221"/>
                    <a:gd name="connsiteX5" fmla="*/ 2145201 w 4844716"/>
                    <a:gd name="connsiteY5" fmla="*/ 3009473 h 3011221"/>
                    <a:gd name="connsiteX6" fmla="*/ 0 w 4844716"/>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3408438"/>
                    <a:gd name="connsiteY0" fmla="*/ 0 h 2312721"/>
                    <a:gd name="connsiteX1" fmla="*/ 953882 w 3408438"/>
                    <a:gd name="connsiteY1" fmla="*/ 268207 h 2312721"/>
                    <a:gd name="connsiteX2" fmla="*/ 3312721 w 3408438"/>
                    <a:gd name="connsiteY2" fmla="*/ 2065070 h 2312721"/>
                    <a:gd name="connsiteX3" fmla="*/ 3315896 w 3408438"/>
                    <a:gd name="connsiteY3" fmla="*/ 2312721 h 2312721"/>
                    <a:gd name="connsiteX4" fmla="*/ 2055421 w 3408438"/>
                    <a:gd name="connsiteY4" fmla="*/ 2306370 h 2312721"/>
                    <a:gd name="connsiteX5" fmla="*/ 945051 w 3408438"/>
                    <a:gd name="connsiteY5" fmla="*/ 2310973 h 2312721"/>
                    <a:gd name="connsiteX6" fmla="*/ 0 w 3408438"/>
                    <a:gd name="connsiteY6" fmla="*/ 0 h 2312721"/>
                    <a:gd name="connsiteX0" fmla="*/ 0 w 3408438"/>
                    <a:gd name="connsiteY0" fmla="*/ 0 h 2312721"/>
                    <a:gd name="connsiteX1" fmla="*/ 953882 w 3408438"/>
                    <a:gd name="connsiteY1" fmla="*/ 268207 h 2312721"/>
                    <a:gd name="connsiteX2" fmla="*/ 3312721 w 3408438"/>
                    <a:gd name="connsiteY2" fmla="*/ 2065070 h 2312721"/>
                    <a:gd name="connsiteX3" fmla="*/ 3315896 w 3408438"/>
                    <a:gd name="connsiteY3" fmla="*/ 2312721 h 2312721"/>
                    <a:gd name="connsiteX4" fmla="*/ 2055421 w 3408438"/>
                    <a:gd name="connsiteY4" fmla="*/ 2306370 h 2312721"/>
                    <a:gd name="connsiteX5" fmla="*/ 945051 w 3408438"/>
                    <a:gd name="connsiteY5" fmla="*/ 2310973 h 2312721"/>
                    <a:gd name="connsiteX6" fmla="*/ 150421 w 3408438"/>
                    <a:gd name="connsiteY6" fmla="*/ 350570 h 2312721"/>
                    <a:gd name="connsiteX7" fmla="*/ 0 w 3408438"/>
                    <a:gd name="connsiteY7"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0 w 3588217"/>
                    <a:gd name="connsiteY6" fmla="*/ 369620 h 2312721"/>
                    <a:gd name="connsiteX7" fmla="*/ 179779 w 3588217"/>
                    <a:gd name="connsiteY7"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57151 w 3588217"/>
                    <a:gd name="connsiteY6" fmla="*/ 483920 h 2312721"/>
                    <a:gd name="connsiteX7" fmla="*/ 0 w 3588217"/>
                    <a:gd name="connsiteY7" fmla="*/ 369620 h 2312721"/>
                    <a:gd name="connsiteX8" fmla="*/ 179779 w 3588217"/>
                    <a:gd name="connsiteY8"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196851 w 3588217"/>
                    <a:gd name="connsiteY6" fmla="*/ 356920 h 2312721"/>
                    <a:gd name="connsiteX7" fmla="*/ 0 w 3588217"/>
                    <a:gd name="connsiteY7" fmla="*/ 369620 h 2312721"/>
                    <a:gd name="connsiteX8" fmla="*/ 179779 w 3588217"/>
                    <a:gd name="connsiteY8"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96851 w 3588217"/>
                    <a:gd name="connsiteY5" fmla="*/ 356920 h 2312721"/>
                    <a:gd name="connsiteX6" fmla="*/ 0 w 3588217"/>
                    <a:gd name="connsiteY6" fmla="*/ 369620 h 2312721"/>
                    <a:gd name="connsiteX7" fmla="*/ 179779 w 3588217"/>
                    <a:gd name="connsiteY7" fmla="*/ 0 h 2312721"/>
                    <a:gd name="connsiteX0" fmla="*/ 179779 w 3588340"/>
                    <a:gd name="connsiteY0" fmla="*/ 0 h 2312721"/>
                    <a:gd name="connsiteX1" fmla="*/ 1133661 w 3588340"/>
                    <a:gd name="connsiteY1" fmla="*/ 268207 h 2312721"/>
                    <a:gd name="connsiteX2" fmla="*/ 3492500 w 3588340"/>
                    <a:gd name="connsiteY2" fmla="*/ 2065070 h 2312721"/>
                    <a:gd name="connsiteX3" fmla="*/ 3495675 w 3588340"/>
                    <a:gd name="connsiteY3" fmla="*/ 2312721 h 2312721"/>
                    <a:gd name="connsiteX4" fmla="*/ 2235200 w 3588340"/>
                    <a:gd name="connsiteY4" fmla="*/ 2306370 h 2312721"/>
                    <a:gd name="connsiteX5" fmla="*/ 196851 w 3588340"/>
                    <a:gd name="connsiteY5" fmla="*/ 356920 h 2312721"/>
                    <a:gd name="connsiteX6" fmla="*/ 0 w 3588340"/>
                    <a:gd name="connsiteY6" fmla="*/ 369620 h 2312721"/>
                    <a:gd name="connsiteX7" fmla="*/ 179779 w 3588340"/>
                    <a:gd name="connsiteY7" fmla="*/ 0 h 2312721"/>
                    <a:gd name="connsiteX0" fmla="*/ 179779 w 3495675"/>
                    <a:gd name="connsiteY0" fmla="*/ 0 h 2312721"/>
                    <a:gd name="connsiteX1" fmla="*/ 1133661 w 3495675"/>
                    <a:gd name="connsiteY1" fmla="*/ 268207 h 2312721"/>
                    <a:gd name="connsiteX2" fmla="*/ 3492500 w 3495675"/>
                    <a:gd name="connsiteY2" fmla="*/ 2065070 h 2312721"/>
                    <a:gd name="connsiteX3" fmla="*/ 3495675 w 3495675"/>
                    <a:gd name="connsiteY3" fmla="*/ 2312721 h 2312721"/>
                    <a:gd name="connsiteX4" fmla="*/ 2235200 w 3495675"/>
                    <a:gd name="connsiteY4" fmla="*/ 2306370 h 2312721"/>
                    <a:gd name="connsiteX5" fmla="*/ 196851 w 3495675"/>
                    <a:gd name="connsiteY5" fmla="*/ 356920 h 2312721"/>
                    <a:gd name="connsiteX6" fmla="*/ 0 w 3495675"/>
                    <a:gd name="connsiteY6" fmla="*/ 369620 h 2312721"/>
                    <a:gd name="connsiteX7" fmla="*/ 179779 w 3495675"/>
                    <a:gd name="connsiteY7" fmla="*/ 0 h 2312721"/>
                    <a:gd name="connsiteX0" fmla="*/ 179779 w 3495675"/>
                    <a:gd name="connsiteY0" fmla="*/ 0 h 2312721"/>
                    <a:gd name="connsiteX1" fmla="*/ 1133661 w 3495675"/>
                    <a:gd name="connsiteY1" fmla="*/ 268207 h 2312721"/>
                    <a:gd name="connsiteX2" fmla="*/ 1200151 w 3495675"/>
                    <a:gd name="connsiteY2" fmla="*/ 31882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79779 w 3495675"/>
                    <a:gd name="connsiteY0" fmla="*/ 0 h 2312721"/>
                    <a:gd name="connsiteX1" fmla="*/ 1133661 w 3495675"/>
                    <a:gd name="connsiteY1" fmla="*/ 268207 h 2312721"/>
                    <a:gd name="connsiteX2" fmla="*/ 1016001 w 3495675"/>
                    <a:gd name="connsiteY2" fmla="*/ 3632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79779 w 3495675"/>
                    <a:gd name="connsiteY0" fmla="*/ 0 h 2312721"/>
                    <a:gd name="connsiteX1" fmla="*/ 1133661 w 3495675"/>
                    <a:gd name="connsiteY1" fmla="*/ 268207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51204 w 3467100"/>
                    <a:gd name="connsiteY0" fmla="*/ 0 h 2312721"/>
                    <a:gd name="connsiteX1" fmla="*/ 1105086 w 3467100"/>
                    <a:gd name="connsiteY1" fmla="*/ 268207 h 2312721"/>
                    <a:gd name="connsiteX2" fmla="*/ 955676 w 3467100"/>
                    <a:gd name="connsiteY2" fmla="*/ 312470 h 2312721"/>
                    <a:gd name="connsiteX3" fmla="*/ 3463925 w 3467100"/>
                    <a:gd name="connsiteY3" fmla="*/ 2065070 h 2312721"/>
                    <a:gd name="connsiteX4" fmla="*/ 3467100 w 3467100"/>
                    <a:gd name="connsiteY4" fmla="*/ 2312721 h 2312721"/>
                    <a:gd name="connsiteX5" fmla="*/ 2206625 w 3467100"/>
                    <a:gd name="connsiteY5" fmla="*/ 2306370 h 2312721"/>
                    <a:gd name="connsiteX6" fmla="*/ 168276 w 3467100"/>
                    <a:gd name="connsiteY6" fmla="*/ 356920 h 2312721"/>
                    <a:gd name="connsiteX7" fmla="*/ 0 w 3467100"/>
                    <a:gd name="connsiteY7" fmla="*/ 350570 h 2312721"/>
                    <a:gd name="connsiteX8" fmla="*/ 151204 w 3467100"/>
                    <a:gd name="connsiteY8" fmla="*/ 0 h 2312721"/>
                    <a:gd name="connsiteX0" fmla="*/ 179779 w 3495675"/>
                    <a:gd name="connsiteY0" fmla="*/ 0 h 2312721"/>
                    <a:gd name="connsiteX1" fmla="*/ 1133661 w 3495675"/>
                    <a:gd name="connsiteY1" fmla="*/ 268207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7239 h 2312721"/>
                    <a:gd name="connsiteX8" fmla="*/ 179779 w 3495675"/>
                    <a:gd name="connsiteY8" fmla="*/ 0 h 2312721"/>
                    <a:gd name="connsiteX0" fmla="*/ 179779 w 3495675"/>
                    <a:gd name="connsiteY0" fmla="*/ 0 h 2312721"/>
                    <a:gd name="connsiteX1" fmla="*/ 1131280 w 3495675"/>
                    <a:gd name="connsiteY1" fmla="*/ 265826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7239 h 2312721"/>
                    <a:gd name="connsiteX8" fmla="*/ 179779 w 3495675"/>
                    <a:gd name="connsiteY8" fmla="*/ 0 h 2312721"/>
                    <a:gd name="connsiteX0" fmla="*/ 0 w 3495675"/>
                    <a:gd name="connsiteY0" fmla="*/ 101413 h 2046895"/>
                    <a:gd name="connsiteX1" fmla="*/ 1131280 w 3495675"/>
                    <a:gd name="connsiteY1" fmla="*/ 0 h 2046895"/>
                    <a:gd name="connsiteX2" fmla="*/ 984251 w 3495675"/>
                    <a:gd name="connsiteY2" fmla="*/ 46644 h 2046895"/>
                    <a:gd name="connsiteX3" fmla="*/ 3492500 w 3495675"/>
                    <a:gd name="connsiteY3" fmla="*/ 1799244 h 2046895"/>
                    <a:gd name="connsiteX4" fmla="*/ 3495675 w 3495675"/>
                    <a:gd name="connsiteY4" fmla="*/ 2046895 h 2046895"/>
                    <a:gd name="connsiteX5" fmla="*/ 2235200 w 3495675"/>
                    <a:gd name="connsiteY5" fmla="*/ 2040544 h 2046895"/>
                    <a:gd name="connsiteX6" fmla="*/ 196851 w 3495675"/>
                    <a:gd name="connsiteY6" fmla="*/ 91094 h 2046895"/>
                    <a:gd name="connsiteX7" fmla="*/ 0 w 3495675"/>
                    <a:gd name="connsiteY7" fmla="*/ 101413 h 2046895"/>
                    <a:gd name="connsiteX0" fmla="*/ 0 w 3338513"/>
                    <a:gd name="connsiteY0" fmla="*/ 182376 h 2046895"/>
                    <a:gd name="connsiteX1" fmla="*/ 974118 w 3338513"/>
                    <a:gd name="connsiteY1" fmla="*/ 0 h 2046895"/>
                    <a:gd name="connsiteX2" fmla="*/ 827089 w 3338513"/>
                    <a:gd name="connsiteY2" fmla="*/ 46644 h 2046895"/>
                    <a:gd name="connsiteX3" fmla="*/ 3335338 w 3338513"/>
                    <a:gd name="connsiteY3" fmla="*/ 1799244 h 2046895"/>
                    <a:gd name="connsiteX4" fmla="*/ 3338513 w 3338513"/>
                    <a:gd name="connsiteY4" fmla="*/ 2046895 h 2046895"/>
                    <a:gd name="connsiteX5" fmla="*/ 2078038 w 3338513"/>
                    <a:gd name="connsiteY5" fmla="*/ 2040544 h 2046895"/>
                    <a:gd name="connsiteX6" fmla="*/ 39689 w 3338513"/>
                    <a:gd name="connsiteY6" fmla="*/ 91094 h 2046895"/>
                    <a:gd name="connsiteX7" fmla="*/ 0 w 3338513"/>
                    <a:gd name="connsiteY7" fmla="*/ 182376 h 2046895"/>
                    <a:gd name="connsiteX0" fmla="*/ 0 w 3338513"/>
                    <a:gd name="connsiteY0" fmla="*/ 135732 h 2000251"/>
                    <a:gd name="connsiteX1" fmla="*/ 827089 w 3338513"/>
                    <a:gd name="connsiteY1" fmla="*/ 0 h 2000251"/>
                    <a:gd name="connsiteX2" fmla="*/ 3335338 w 3338513"/>
                    <a:gd name="connsiteY2" fmla="*/ 1752600 h 2000251"/>
                    <a:gd name="connsiteX3" fmla="*/ 3338513 w 3338513"/>
                    <a:gd name="connsiteY3" fmla="*/ 2000251 h 2000251"/>
                    <a:gd name="connsiteX4" fmla="*/ 2078038 w 3338513"/>
                    <a:gd name="connsiteY4" fmla="*/ 1993900 h 2000251"/>
                    <a:gd name="connsiteX5" fmla="*/ 39689 w 3338513"/>
                    <a:gd name="connsiteY5" fmla="*/ 44450 h 2000251"/>
                    <a:gd name="connsiteX6" fmla="*/ 0 w 3338513"/>
                    <a:gd name="connsiteY6" fmla="*/ 135732 h 2000251"/>
                    <a:gd name="connsiteX0" fmla="*/ 0 w 3338513"/>
                    <a:gd name="connsiteY0" fmla="*/ 135732 h 2000251"/>
                    <a:gd name="connsiteX1" fmla="*/ 824707 w 3338513"/>
                    <a:gd name="connsiteY1" fmla="*/ 0 h 2000251"/>
                    <a:gd name="connsiteX2" fmla="*/ 3335338 w 3338513"/>
                    <a:gd name="connsiteY2" fmla="*/ 1752600 h 2000251"/>
                    <a:gd name="connsiteX3" fmla="*/ 3338513 w 3338513"/>
                    <a:gd name="connsiteY3" fmla="*/ 2000251 h 2000251"/>
                    <a:gd name="connsiteX4" fmla="*/ 2078038 w 3338513"/>
                    <a:gd name="connsiteY4" fmla="*/ 1993900 h 2000251"/>
                    <a:gd name="connsiteX5" fmla="*/ 39689 w 3338513"/>
                    <a:gd name="connsiteY5" fmla="*/ 44450 h 2000251"/>
                    <a:gd name="connsiteX6" fmla="*/ 0 w 3338513"/>
                    <a:gd name="connsiteY6" fmla="*/ 135732 h 2000251"/>
                    <a:gd name="connsiteX0" fmla="*/ 0 w 3338513"/>
                    <a:gd name="connsiteY0" fmla="*/ 91282 h 1955801"/>
                    <a:gd name="connsiteX1" fmla="*/ 3335338 w 3338513"/>
                    <a:gd name="connsiteY1" fmla="*/ 1708150 h 1955801"/>
                    <a:gd name="connsiteX2" fmla="*/ 3338513 w 3338513"/>
                    <a:gd name="connsiteY2" fmla="*/ 1955801 h 1955801"/>
                    <a:gd name="connsiteX3" fmla="*/ 2078038 w 3338513"/>
                    <a:gd name="connsiteY3" fmla="*/ 1949450 h 1955801"/>
                    <a:gd name="connsiteX4" fmla="*/ 39689 w 3338513"/>
                    <a:gd name="connsiteY4" fmla="*/ 0 h 1955801"/>
                    <a:gd name="connsiteX5" fmla="*/ 0 w 3338513"/>
                    <a:gd name="connsiteY5" fmla="*/ 91282 h 1955801"/>
                    <a:gd name="connsiteX0" fmla="*/ 0 w 3338513"/>
                    <a:gd name="connsiteY0" fmla="*/ 91282 h 1955801"/>
                    <a:gd name="connsiteX1" fmla="*/ 3338513 w 3338513"/>
                    <a:gd name="connsiteY1" fmla="*/ 1955801 h 1955801"/>
                    <a:gd name="connsiteX2" fmla="*/ 2078038 w 3338513"/>
                    <a:gd name="connsiteY2" fmla="*/ 1949450 h 1955801"/>
                    <a:gd name="connsiteX3" fmla="*/ 39689 w 3338513"/>
                    <a:gd name="connsiteY3" fmla="*/ 0 h 1955801"/>
                    <a:gd name="connsiteX4" fmla="*/ 0 w 3338513"/>
                    <a:gd name="connsiteY4" fmla="*/ 91282 h 1955801"/>
                    <a:gd name="connsiteX0" fmla="*/ 0 w 2078038"/>
                    <a:gd name="connsiteY0" fmla="*/ 91282 h 1982695"/>
                    <a:gd name="connsiteX1" fmla="*/ 1953466 w 2078038"/>
                    <a:gd name="connsiteY1" fmla="*/ 1982695 h 1982695"/>
                    <a:gd name="connsiteX2" fmla="*/ 2078038 w 2078038"/>
                    <a:gd name="connsiteY2" fmla="*/ 1949450 h 1982695"/>
                    <a:gd name="connsiteX3" fmla="*/ 39689 w 2078038"/>
                    <a:gd name="connsiteY3" fmla="*/ 0 h 1982695"/>
                    <a:gd name="connsiteX4" fmla="*/ 0 w 2078038"/>
                    <a:gd name="connsiteY4" fmla="*/ 91282 h 1982695"/>
                    <a:gd name="connsiteX0" fmla="*/ 0 w 2078038"/>
                    <a:gd name="connsiteY0" fmla="*/ 110332 h 1982695"/>
                    <a:gd name="connsiteX1" fmla="*/ 1953466 w 2078038"/>
                    <a:gd name="connsiteY1" fmla="*/ 1982695 h 1982695"/>
                    <a:gd name="connsiteX2" fmla="*/ 2078038 w 2078038"/>
                    <a:gd name="connsiteY2" fmla="*/ 1949450 h 1982695"/>
                    <a:gd name="connsiteX3" fmla="*/ 39689 w 2078038"/>
                    <a:gd name="connsiteY3" fmla="*/ 0 h 1982695"/>
                    <a:gd name="connsiteX4" fmla="*/ 0 w 2078038"/>
                    <a:gd name="connsiteY4" fmla="*/ 110332 h 1982695"/>
                    <a:gd name="connsiteX0" fmla="*/ 205534 w 2283572"/>
                    <a:gd name="connsiteY0" fmla="*/ 110332 h 1949450"/>
                    <a:gd name="connsiteX1" fmla="*/ 0 w 2283572"/>
                    <a:gd name="connsiteY1" fmla="*/ 96745 h 1949450"/>
                    <a:gd name="connsiteX2" fmla="*/ 2283572 w 2283572"/>
                    <a:gd name="connsiteY2" fmla="*/ 1949450 h 1949450"/>
                    <a:gd name="connsiteX3" fmla="*/ 245223 w 2283572"/>
                    <a:gd name="connsiteY3" fmla="*/ 0 h 1949450"/>
                    <a:gd name="connsiteX4" fmla="*/ 205534 w 2283572"/>
                    <a:gd name="connsiteY4" fmla="*/ 110332 h 1949450"/>
                    <a:gd name="connsiteX0" fmla="*/ 205534 w 245223"/>
                    <a:gd name="connsiteY0" fmla="*/ 110332 h 110332"/>
                    <a:gd name="connsiteX1" fmla="*/ 0 w 245223"/>
                    <a:gd name="connsiteY1" fmla="*/ 96745 h 110332"/>
                    <a:gd name="connsiteX2" fmla="*/ 61072 w 245223"/>
                    <a:gd name="connsiteY2" fmla="*/ 0 h 110332"/>
                    <a:gd name="connsiteX3" fmla="*/ 245223 w 245223"/>
                    <a:gd name="connsiteY3" fmla="*/ 0 h 110332"/>
                    <a:gd name="connsiteX4" fmla="*/ 205534 w 245223"/>
                    <a:gd name="connsiteY4" fmla="*/ 110332 h 110332"/>
                    <a:gd name="connsiteX0" fmla="*/ 184103 w 223792"/>
                    <a:gd name="connsiteY0" fmla="*/ 110332 h 120557"/>
                    <a:gd name="connsiteX1" fmla="*/ 0 w 223792"/>
                    <a:gd name="connsiteY1" fmla="*/ 120557 h 120557"/>
                    <a:gd name="connsiteX2" fmla="*/ 39641 w 223792"/>
                    <a:gd name="connsiteY2" fmla="*/ 0 h 120557"/>
                    <a:gd name="connsiteX3" fmla="*/ 223792 w 223792"/>
                    <a:gd name="connsiteY3" fmla="*/ 0 h 120557"/>
                    <a:gd name="connsiteX4" fmla="*/ 184103 w 223792"/>
                    <a:gd name="connsiteY4" fmla="*/ 110332 h 120557"/>
                    <a:gd name="connsiteX0" fmla="*/ 184103 w 223792"/>
                    <a:gd name="connsiteY0" fmla="*/ 110332 h 120557"/>
                    <a:gd name="connsiteX1" fmla="*/ 0 w 223792"/>
                    <a:gd name="connsiteY1" fmla="*/ 120557 h 120557"/>
                    <a:gd name="connsiteX2" fmla="*/ 30116 w 223792"/>
                    <a:gd name="connsiteY2" fmla="*/ 9525 h 120557"/>
                    <a:gd name="connsiteX3" fmla="*/ 223792 w 223792"/>
                    <a:gd name="connsiteY3" fmla="*/ 0 h 120557"/>
                    <a:gd name="connsiteX4" fmla="*/ 184103 w 223792"/>
                    <a:gd name="connsiteY4" fmla="*/ 110332 h 120557"/>
                    <a:gd name="connsiteX0" fmla="*/ 184103 w 223792"/>
                    <a:gd name="connsiteY0" fmla="*/ 110332 h 120557"/>
                    <a:gd name="connsiteX1" fmla="*/ 0 w 223792"/>
                    <a:gd name="connsiteY1" fmla="*/ 120557 h 120557"/>
                    <a:gd name="connsiteX2" fmla="*/ 27734 w 223792"/>
                    <a:gd name="connsiteY2" fmla="*/ 9525 h 120557"/>
                    <a:gd name="connsiteX3" fmla="*/ 223792 w 223792"/>
                    <a:gd name="connsiteY3" fmla="*/ 0 h 120557"/>
                    <a:gd name="connsiteX4" fmla="*/ 184103 w 223792"/>
                    <a:gd name="connsiteY4" fmla="*/ 110332 h 120557"/>
                    <a:gd name="connsiteX0" fmla="*/ 188865 w 228554"/>
                    <a:gd name="connsiteY0" fmla="*/ 110332 h 120557"/>
                    <a:gd name="connsiteX1" fmla="*/ 0 w 228554"/>
                    <a:gd name="connsiteY1" fmla="*/ 120557 h 120557"/>
                    <a:gd name="connsiteX2" fmla="*/ 32496 w 228554"/>
                    <a:gd name="connsiteY2" fmla="*/ 9525 h 120557"/>
                    <a:gd name="connsiteX3" fmla="*/ 228554 w 228554"/>
                    <a:gd name="connsiteY3" fmla="*/ 0 h 120557"/>
                    <a:gd name="connsiteX4" fmla="*/ 188865 w 228554"/>
                    <a:gd name="connsiteY4" fmla="*/ 110332 h 120557"/>
                    <a:gd name="connsiteX0" fmla="*/ 188865 w 238079"/>
                    <a:gd name="connsiteY0" fmla="*/ 117476 h 127701"/>
                    <a:gd name="connsiteX1" fmla="*/ 0 w 238079"/>
                    <a:gd name="connsiteY1" fmla="*/ 127701 h 127701"/>
                    <a:gd name="connsiteX2" fmla="*/ 32496 w 238079"/>
                    <a:gd name="connsiteY2" fmla="*/ 16669 h 127701"/>
                    <a:gd name="connsiteX3" fmla="*/ 238079 w 238079"/>
                    <a:gd name="connsiteY3" fmla="*/ 0 h 127701"/>
                    <a:gd name="connsiteX4" fmla="*/ 188865 w 238079"/>
                    <a:gd name="connsiteY4" fmla="*/ 117476 h 127701"/>
                    <a:gd name="connsiteX0" fmla="*/ 198390 w 238079"/>
                    <a:gd name="connsiteY0" fmla="*/ 127001 h 127701"/>
                    <a:gd name="connsiteX1" fmla="*/ 0 w 238079"/>
                    <a:gd name="connsiteY1" fmla="*/ 127701 h 127701"/>
                    <a:gd name="connsiteX2" fmla="*/ 32496 w 238079"/>
                    <a:gd name="connsiteY2" fmla="*/ 16669 h 127701"/>
                    <a:gd name="connsiteX3" fmla="*/ 238079 w 238079"/>
                    <a:gd name="connsiteY3" fmla="*/ 0 h 127701"/>
                    <a:gd name="connsiteX4" fmla="*/ 198390 w 238079"/>
                    <a:gd name="connsiteY4" fmla="*/ 127001 h 127701"/>
                    <a:gd name="connsiteX0" fmla="*/ 165894 w 205583"/>
                    <a:gd name="connsiteY0" fmla="*/ 127001 h 127701"/>
                    <a:gd name="connsiteX1" fmla="*/ 86566 w 205583"/>
                    <a:gd name="connsiteY1" fmla="*/ 127701 h 127701"/>
                    <a:gd name="connsiteX2" fmla="*/ 0 w 205583"/>
                    <a:gd name="connsiteY2" fmla="*/ 16669 h 127701"/>
                    <a:gd name="connsiteX3" fmla="*/ 205583 w 205583"/>
                    <a:gd name="connsiteY3" fmla="*/ 0 h 127701"/>
                    <a:gd name="connsiteX4" fmla="*/ 165894 w 205583"/>
                    <a:gd name="connsiteY4" fmla="*/ 127001 h 127701"/>
                    <a:gd name="connsiteX0" fmla="*/ 118269 w 157958"/>
                    <a:gd name="connsiteY0" fmla="*/ 127001 h 127701"/>
                    <a:gd name="connsiteX1" fmla="*/ 38941 w 157958"/>
                    <a:gd name="connsiteY1" fmla="*/ 127701 h 127701"/>
                    <a:gd name="connsiteX2" fmla="*/ 0 w 157958"/>
                    <a:gd name="connsiteY2" fmla="*/ 42862 h 127701"/>
                    <a:gd name="connsiteX3" fmla="*/ 157958 w 157958"/>
                    <a:gd name="connsiteY3" fmla="*/ 0 h 127701"/>
                    <a:gd name="connsiteX4" fmla="*/ 118269 w 157958"/>
                    <a:gd name="connsiteY4" fmla="*/ 127001 h 127701"/>
                    <a:gd name="connsiteX0" fmla="*/ 118269 w 165102"/>
                    <a:gd name="connsiteY0" fmla="*/ 131764 h 132464"/>
                    <a:gd name="connsiteX1" fmla="*/ 38941 w 165102"/>
                    <a:gd name="connsiteY1" fmla="*/ 132464 h 132464"/>
                    <a:gd name="connsiteX2" fmla="*/ 0 w 165102"/>
                    <a:gd name="connsiteY2" fmla="*/ 47625 h 132464"/>
                    <a:gd name="connsiteX3" fmla="*/ 165102 w 165102"/>
                    <a:gd name="connsiteY3" fmla="*/ 0 h 132464"/>
                    <a:gd name="connsiteX4" fmla="*/ 118269 w 165102"/>
                    <a:gd name="connsiteY4" fmla="*/ 131764 h 132464"/>
                    <a:gd name="connsiteX0" fmla="*/ 118269 w 165102"/>
                    <a:gd name="connsiteY0" fmla="*/ 124620 h 125320"/>
                    <a:gd name="connsiteX1" fmla="*/ 38941 w 165102"/>
                    <a:gd name="connsiteY1" fmla="*/ 125320 h 125320"/>
                    <a:gd name="connsiteX2" fmla="*/ 0 w 165102"/>
                    <a:gd name="connsiteY2" fmla="*/ 40481 h 125320"/>
                    <a:gd name="connsiteX3" fmla="*/ 165102 w 165102"/>
                    <a:gd name="connsiteY3" fmla="*/ 0 h 125320"/>
                    <a:gd name="connsiteX4" fmla="*/ 118269 w 165102"/>
                    <a:gd name="connsiteY4" fmla="*/ 124620 h 125320"/>
                    <a:gd name="connsiteX0" fmla="*/ 118269 w 165102"/>
                    <a:gd name="connsiteY0" fmla="*/ 127001 h 127701"/>
                    <a:gd name="connsiteX1" fmla="*/ 38941 w 165102"/>
                    <a:gd name="connsiteY1" fmla="*/ 127701 h 127701"/>
                    <a:gd name="connsiteX2" fmla="*/ 0 w 165102"/>
                    <a:gd name="connsiteY2" fmla="*/ 42862 h 127701"/>
                    <a:gd name="connsiteX3" fmla="*/ 165102 w 165102"/>
                    <a:gd name="connsiteY3" fmla="*/ 0 h 127701"/>
                    <a:gd name="connsiteX4" fmla="*/ 118269 w 165102"/>
                    <a:gd name="connsiteY4" fmla="*/ 127001 h 1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2" h="127701">
                      <a:moveTo>
                        <a:pt x="118269" y="127001"/>
                      </a:moveTo>
                      <a:lnTo>
                        <a:pt x="38941" y="127701"/>
                      </a:lnTo>
                      <a:lnTo>
                        <a:pt x="0" y="42862"/>
                      </a:lnTo>
                      <a:lnTo>
                        <a:pt x="165102" y="0"/>
                      </a:lnTo>
                      <a:lnTo>
                        <a:pt x="118269" y="127001"/>
                      </a:lnTo>
                      <a:close/>
                    </a:path>
                  </a:pathLst>
                </a:custGeom>
                <a:solidFill>
                  <a:srgbClr val="263D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Freeform 10"/>
                <p:cNvSpPr/>
                <p:nvPr/>
              </p:nvSpPr>
              <p:spPr>
                <a:xfrm>
                  <a:off x="5808185" y="4909797"/>
                  <a:ext cx="2106034" cy="1958974"/>
                </a:xfrm>
                <a:custGeom>
                  <a:avLst/>
                  <a:gdLst>
                    <a:gd name="connsiteX0" fmla="*/ 0 w 4516046"/>
                    <a:gd name="connsiteY0" fmla="*/ 0 h 3011221"/>
                    <a:gd name="connsiteX1" fmla="*/ 4509882 w 4516046"/>
                    <a:gd name="connsiteY1" fmla="*/ 1785857 h 3011221"/>
                    <a:gd name="connsiteX2" fmla="*/ 4516046 w 4516046"/>
                    <a:gd name="connsiteY2" fmla="*/ 3011221 h 3011221"/>
                    <a:gd name="connsiteX3" fmla="*/ 2145201 w 4516046"/>
                    <a:gd name="connsiteY3" fmla="*/ 3009473 h 3011221"/>
                    <a:gd name="connsiteX4" fmla="*/ 0 w 4516046"/>
                    <a:gd name="connsiteY4" fmla="*/ 0 h 3011221"/>
                    <a:gd name="connsiteX0" fmla="*/ 0 w 4516046"/>
                    <a:gd name="connsiteY0" fmla="*/ 0 h 3011221"/>
                    <a:gd name="connsiteX1" fmla="*/ 4509882 w 4516046"/>
                    <a:gd name="connsiteY1" fmla="*/ 1785857 h 3011221"/>
                    <a:gd name="connsiteX2" fmla="*/ 4516046 w 4516046"/>
                    <a:gd name="connsiteY2" fmla="*/ 3011221 h 3011221"/>
                    <a:gd name="connsiteX3" fmla="*/ 3255571 w 4516046"/>
                    <a:gd name="connsiteY3" fmla="*/ 3004870 h 3011221"/>
                    <a:gd name="connsiteX4" fmla="*/ 2145201 w 4516046"/>
                    <a:gd name="connsiteY4" fmla="*/ 3009473 h 3011221"/>
                    <a:gd name="connsiteX5" fmla="*/ 0 w 4516046"/>
                    <a:gd name="connsiteY5" fmla="*/ 0 h 3011221"/>
                    <a:gd name="connsiteX0" fmla="*/ 0 w 4844716"/>
                    <a:gd name="connsiteY0" fmla="*/ 0 h 3011221"/>
                    <a:gd name="connsiteX1" fmla="*/ 4509882 w 4844716"/>
                    <a:gd name="connsiteY1" fmla="*/ 1785857 h 3011221"/>
                    <a:gd name="connsiteX2" fmla="*/ 4512871 w 4844716"/>
                    <a:gd name="connsiteY2" fmla="*/ 2763570 h 3011221"/>
                    <a:gd name="connsiteX3" fmla="*/ 4516046 w 4844716"/>
                    <a:gd name="connsiteY3" fmla="*/ 3011221 h 3011221"/>
                    <a:gd name="connsiteX4" fmla="*/ 3255571 w 4844716"/>
                    <a:gd name="connsiteY4" fmla="*/ 3004870 h 3011221"/>
                    <a:gd name="connsiteX5" fmla="*/ 2145201 w 4844716"/>
                    <a:gd name="connsiteY5" fmla="*/ 3009473 h 3011221"/>
                    <a:gd name="connsiteX6" fmla="*/ 0 w 4844716"/>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4608588"/>
                    <a:gd name="connsiteY0" fmla="*/ 0 h 3011221"/>
                    <a:gd name="connsiteX1" fmla="*/ 2154032 w 4608588"/>
                    <a:gd name="connsiteY1" fmla="*/ 966707 h 3011221"/>
                    <a:gd name="connsiteX2" fmla="*/ 4512871 w 4608588"/>
                    <a:gd name="connsiteY2" fmla="*/ 2763570 h 3011221"/>
                    <a:gd name="connsiteX3" fmla="*/ 4516046 w 4608588"/>
                    <a:gd name="connsiteY3" fmla="*/ 3011221 h 3011221"/>
                    <a:gd name="connsiteX4" fmla="*/ 3255571 w 4608588"/>
                    <a:gd name="connsiteY4" fmla="*/ 3004870 h 3011221"/>
                    <a:gd name="connsiteX5" fmla="*/ 2145201 w 4608588"/>
                    <a:gd name="connsiteY5" fmla="*/ 3009473 h 3011221"/>
                    <a:gd name="connsiteX6" fmla="*/ 0 w 4608588"/>
                    <a:gd name="connsiteY6" fmla="*/ 0 h 3011221"/>
                    <a:gd name="connsiteX0" fmla="*/ 0 w 3408438"/>
                    <a:gd name="connsiteY0" fmla="*/ 0 h 2312721"/>
                    <a:gd name="connsiteX1" fmla="*/ 953882 w 3408438"/>
                    <a:gd name="connsiteY1" fmla="*/ 268207 h 2312721"/>
                    <a:gd name="connsiteX2" fmla="*/ 3312721 w 3408438"/>
                    <a:gd name="connsiteY2" fmla="*/ 2065070 h 2312721"/>
                    <a:gd name="connsiteX3" fmla="*/ 3315896 w 3408438"/>
                    <a:gd name="connsiteY3" fmla="*/ 2312721 h 2312721"/>
                    <a:gd name="connsiteX4" fmla="*/ 2055421 w 3408438"/>
                    <a:gd name="connsiteY4" fmla="*/ 2306370 h 2312721"/>
                    <a:gd name="connsiteX5" fmla="*/ 945051 w 3408438"/>
                    <a:gd name="connsiteY5" fmla="*/ 2310973 h 2312721"/>
                    <a:gd name="connsiteX6" fmla="*/ 0 w 3408438"/>
                    <a:gd name="connsiteY6" fmla="*/ 0 h 2312721"/>
                    <a:gd name="connsiteX0" fmla="*/ 0 w 3408438"/>
                    <a:gd name="connsiteY0" fmla="*/ 0 h 2312721"/>
                    <a:gd name="connsiteX1" fmla="*/ 953882 w 3408438"/>
                    <a:gd name="connsiteY1" fmla="*/ 268207 h 2312721"/>
                    <a:gd name="connsiteX2" fmla="*/ 3312721 w 3408438"/>
                    <a:gd name="connsiteY2" fmla="*/ 2065070 h 2312721"/>
                    <a:gd name="connsiteX3" fmla="*/ 3315896 w 3408438"/>
                    <a:gd name="connsiteY3" fmla="*/ 2312721 h 2312721"/>
                    <a:gd name="connsiteX4" fmla="*/ 2055421 w 3408438"/>
                    <a:gd name="connsiteY4" fmla="*/ 2306370 h 2312721"/>
                    <a:gd name="connsiteX5" fmla="*/ 945051 w 3408438"/>
                    <a:gd name="connsiteY5" fmla="*/ 2310973 h 2312721"/>
                    <a:gd name="connsiteX6" fmla="*/ 150421 w 3408438"/>
                    <a:gd name="connsiteY6" fmla="*/ 350570 h 2312721"/>
                    <a:gd name="connsiteX7" fmla="*/ 0 w 3408438"/>
                    <a:gd name="connsiteY7"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0 w 3588217"/>
                    <a:gd name="connsiteY6" fmla="*/ 369620 h 2312721"/>
                    <a:gd name="connsiteX7" fmla="*/ 179779 w 3588217"/>
                    <a:gd name="connsiteY7"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57151 w 3588217"/>
                    <a:gd name="connsiteY6" fmla="*/ 483920 h 2312721"/>
                    <a:gd name="connsiteX7" fmla="*/ 0 w 3588217"/>
                    <a:gd name="connsiteY7" fmla="*/ 369620 h 2312721"/>
                    <a:gd name="connsiteX8" fmla="*/ 179779 w 3588217"/>
                    <a:gd name="connsiteY8"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124830 w 3588217"/>
                    <a:gd name="connsiteY5" fmla="*/ 2310973 h 2312721"/>
                    <a:gd name="connsiteX6" fmla="*/ 196851 w 3588217"/>
                    <a:gd name="connsiteY6" fmla="*/ 356920 h 2312721"/>
                    <a:gd name="connsiteX7" fmla="*/ 0 w 3588217"/>
                    <a:gd name="connsiteY7" fmla="*/ 369620 h 2312721"/>
                    <a:gd name="connsiteX8" fmla="*/ 179779 w 3588217"/>
                    <a:gd name="connsiteY8" fmla="*/ 0 h 2312721"/>
                    <a:gd name="connsiteX0" fmla="*/ 179779 w 3588217"/>
                    <a:gd name="connsiteY0" fmla="*/ 0 h 2312721"/>
                    <a:gd name="connsiteX1" fmla="*/ 1133661 w 3588217"/>
                    <a:gd name="connsiteY1" fmla="*/ 268207 h 2312721"/>
                    <a:gd name="connsiteX2" fmla="*/ 3492500 w 3588217"/>
                    <a:gd name="connsiteY2" fmla="*/ 2065070 h 2312721"/>
                    <a:gd name="connsiteX3" fmla="*/ 3495675 w 3588217"/>
                    <a:gd name="connsiteY3" fmla="*/ 2312721 h 2312721"/>
                    <a:gd name="connsiteX4" fmla="*/ 2235200 w 3588217"/>
                    <a:gd name="connsiteY4" fmla="*/ 2306370 h 2312721"/>
                    <a:gd name="connsiteX5" fmla="*/ 196851 w 3588217"/>
                    <a:gd name="connsiteY5" fmla="*/ 356920 h 2312721"/>
                    <a:gd name="connsiteX6" fmla="*/ 0 w 3588217"/>
                    <a:gd name="connsiteY6" fmla="*/ 369620 h 2312721"/>
                    <a:gd name="connsiteX7" fmla="*/ 179779 w 3588217"/>
                    <a:gd name="connsiteY7" fmla="*/ 0 h 2312721"/>
                    <a:gd name="connsiteX0" fmla="*/ 179779 w 3588340"/>
                    <a:gd name="connsiteY0" fmla="*/ 0 h 2312721"/>
                    <a:gd name="connsiteX1" fmla="*/ 1133661 w 3588340"/>
                    <a:gd name="connsiteY1" fmla="*/ 268207 h 2312721"/>
                    <a:gd name="connsiteX2" fmla="*/ 3492500 w 3588340"/>
                    <a:gd name="connsiteY2" fmla="*/ 2065070 h 2312721"/>
                    <a:gd name="connsiteX3" fmla="*/ 3495675 w 3588340"/>
                    <a:gd name="connsiteY3" fmla="*/ 2312721 h 2312721"/>
                    <a:gd name="connsiteX4" fmla="*/ 2235200 w 3588340"/>
                    <a:gd name="connsiteY4" fmla="*/ 2306370 h 2312721"/>
                    <a:gd name="connsiteX5" fmla="*/ 196851 w 3588340"/>
                    <a:gd name="connsiteY5" fmla="*/ 356920 h 2312721"/>
                    <a:gd name="connsiteX6" fmla="*/ 0 w 3588340"/>
                    <a:gd name="connsiteY6" fmla="*/ 369620 h 2312721"/>
                    <a:gd name="connsiteX7" fmla="*/ 179779 w 3588340"/>
                    <a:gd name="connsiteY7" fmla="*/ 0 h 2312721"/>
                    <a:gd name="connsiteX0" fmla="*/ 179779 w 3495675"/>
                    <a:gd name="connsiteY0" fmla="*/ 0 h 2312721"/>
                    <a:gd name="connsiteX1" fmla="*/ 1133661 w 3495675"/>
                    <a:gd name="connsiteY1" fmla="*/ 268207 h 2312721"/>
                    <a:gd name="connsiteX2" fmla="*/ 3492500 w 3495675"/>
                    <a:gd name="connsiteY2" fmla="*/ 2065070 h 2312721"/>
                    <a:gd name="connsiteX3" fmla="*/ 3495675 w 3495675"/>
                    <a:gd name="connsiteY3" fmla="*/ 2312721 h 2312721"/>
                    <a:gd name="connsiteX4" fmla="*/ 2235200 w 3495675"/>
                    <a:gd name="connsiteY4" fmla="*/ 2306370 h 2312721"/>
                    <a:gd name="connsiteX5" fmla="*/ 196851 w 3495675"/>
                    <a:gd name="connsiteY5" fmla="*/ 356920 h 2312721"/>
                    <a:gd name="connsiteX6" fmla="*/ 0 w 3495675"/>
                    <a:gd name="connsiteY6" fmla="*/ 369620 h 2312721"/>
                    <a:gd name="connsiteX7" fmla="*/ 179779 w 3495675"/>
                    <a:gd name="connsiteY7" fmla="*/ 0 h 2312721"/>
                    <a:gd name="connsiteX0" fmla="*/ 179779 w 3495675"/>
                    <a:gd name="connsiteY0" fmla="*/ 0 h 2312721"/>
                    <a:gd name="connsiteX1" fmla="*/ 1133661 w 3495675"/>
                    <a:gd name="connsiteY1" fmla="*/ 268207 h 2312721"/>
                    <a:gd name="connsiteX2" fmla="*/ 1200151 w 3495675"/>
                    <a:gd name="connsiteY2" fmla="*/ 31882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79779 w 3495675"/>
                    <a:gd name="connsiteY0" fmla="*/ 0 h 2312721"/>
                    <a:gd name="connsiteX1" fmla="*/ 1133661 w 3495675"/>
                    <a:gd name="connsiteY1" fmla="*/ 268207 h 2312721"/>
                    <a:gd name="connsiteX2" fmla="*/ 1016001 w 3495675"/>
                    <a:gd name="connsiteY2" fmla="*/ 3632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79779 w 3495675"/>
                    <a:gd name="connsiteY0" fmla="*/ 0 h 2312721"/>
                    <a:gd name="connsiteX1" fmla="*/ 1133661 w 3495675"/>
                    <a:gd name="connsiteY1" fmla="*/ 268207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9620 h 2312721"/>
                    <a:gd name="connsiteX8" fmla="*/ 179779 w 3495675"/>
                    <a:gd name="connsiteY8" fmla="*/ 0 h 2312721"/>
                    <a:gd name="connsiteX0" fmla="*/ 151204 w 3467100"/>
                    <a:gd name="connsiteY0" fmla="*/ 0 h 2312721"/>
                    <a:gd name="connsiteX1" fmla="*/ 1105086 w 3467100"/>
                    <a:gd name="connsiteY1" fmla="*/ 268207 h 2312721"/>
                    <a:gd name="connsiteX2" fmla="*/ 955676 w 3467100"/>
                    <a:gd name="connsiteY2" fmla="*/ 312470 h 2312721"/>
                    <a:gd name="connsiteX3" fmla="*/ 3463925 w 3467100"/>
                    <a:gd name="connsiteY3" fmla="*/ 2065070 h 2312721"/>
                    <a:gd name="connsiteX4" fmla="*/ 3467100 w 3467100"/>
                    <a:gd name="connsiteY4" fmla="*/ 2312721 h 2312721"/>
                    <a:gd name="connsiteX5" fmla="*/ 2206625 w 3467100"/>
                    <a:gd name="connsiteY5" fmla="*/ 2306370 h 2312721"/>
                    <a:gd name="connsiteX6" fmla="*/ 168276 w 3467100"/>
                    <a:gd name="connsiteY6" fmla="*/ 356920 h 2312721"/>
                    <a:gd name="connsiteX7" fmla="*/ 0 w 3467100"/>
                    <a:gd name="connsiteY7" fmla="*/ 350570 h 2312721"/>
                    <a:gd name="connsiteX8" fmla="*/ 151204 w 3467100"/>
                    <a:gd name="connsiteY8" fmla="*/ 0 h 2312721"/>
                    <a:gd name="connsiteX0" fmla="*/ 179779 w 3495675"/>
                    <a:gd name="connsiteY0" fmla="*/ 0 h 2312721"/>
                    <a:gd name="connsiteX1" fmla="*/ 1133661 w 3495675"/>
                    <a:gd name="connsiteY1" fmla="*/ 268207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7239 h 2312721"/>
                    <a:gd name="connsiteX8" fmla="*/ 179779 w 3495675"/>
                    <a:gd name="connsiteY8" fmla="*/ 0 h 2312721"/>
                    <a:gd name="connsiteX0" fmla="*/ 179779 w 3495675"/>
                    <a:gd name="connsiteY0" fmla="*/ 0 h 2312721"/>
                    <a:gd name="connsiteX1" fmla="*/ 1131280 w 3495675"/>
                    <a:gd name="connsiteY1" fmla="*/ 265826 h 2312721"/>
                    <a:gd name="connsiteX2" fmla="*/ 984251 w 3495675"/>
                    <a:gd name="connsiteY2" fmla="*/ 312470 h 2312721"/>
                    <a:gd name="connsiteX3" fmla="*/ 3492500 w 3495675"/>
                    <a:gd name="connsiteY3" fmla="*/ 2065070 h 2312721"/>
                    <a:gd name="connsiteX4" fmla="*/ 3495675 w 3495675"/>
                    <a:gd name="connsiteY4" fmla="*/ 2312721 h 2312721"/>
                    <a:gd name="connsiteX5" fmla="*/ 2235200 w 3495675"/>
                    <a:gd name="connsiteY5" fmla="*/ 2306370 h 2312721"/>
                    <a:gd name="connsiteX6" fmla="*/ 196851 w 3495675"/>
                    <a:gd name="connsiteY6" fmla="*/ 356920 h 2312721"/>
                    <a:gd name="connsiteX7" fmla="*/ 0 w 3495675"/>
                    <a:gd name="connsiteY7" fmla="*/ 367239 h 2312721"/>
                    <a:gd name="connsiteX8" fmla="*/ 179779 w 3495675"/>
                    <a:gd name="connsiteY8" fmla="*/ 0 h 2312721"/>
                    <a:gd name="connsiteX0" fmla="*/ 0 w 3495675"/>
                    <a:gd name="connsiteY0" fmla="*/ 101413 h 2046895"/>
                    <a:gd name="connsiteX1" fmla="*/ 1131280 w 3495675"/>
                    <a:gd name="connsiteY1" fmla="*/ 0 h 2046895"/>
                    <a:gd name="connsiteX2" fmla="*/ 984251 w 3495675"/>
                    <a:gd name="connsiteY2" fmla="*/ 46644 h 2046895"/>
                    <a:gd name="connsiteX3" fmla="*/ 3492500 w 3495675"/>
                    <a:gd name="connsiteY3" fmla="*/ 1799244 h 2046895"/>
                    <a:gd name="connsiteX4" fmla="*/ 3495675 w 3495675"/>
                    <a:gd name="connsiteY4" fmla="*/ 2046895 h 2046895"/>
                    <a:gd name="connsiteX5" fmla="*/ 2235200 w 3495675"/>
                    <a:gd name="connsiteY5" fmla="*/ 2040544 h 2046895"/>
                    <a:gd name="connsiteX6" fmla="*/ 196851 w 3495675"/>
                    <a:gd name="connsiteY6" fmla="*/ 91094 h 2046895"/>
                    <a:gd name="connsiteX7" fmla="*/ 0 w 3495675"/>
                    <a:gd name="connsiteY7" fmla="*/ 101413 h 2046895"/>
                    <a:gd name="connsiteX0" fmla="*/ 0 w 3338513"/>
                    <a:gd name="connsiteY0" fmla="*/ 182376 h 2046895"/>
                    <a:gd name="connsiteX1" fmla="*/ 974118 w 3338513"/>
                    <a:gd name="connsiteY1" fmla="*/ 0 h 2046895"/>
                    <a:gd name="connsiteX2" fmla="*/ 827089 w 3338513"/>
                    <a:gd name="connsiteY2" fmla="*/ 46644 h 2046895"/>
                    <a:gd name="connsiteX3" fmla="*/ 3335338 w 3338513"/>
                    <a:gd name="connsiteY3" fmla="*/ 1799244 h 2046895"/>
                    <a:gd name="connsiteX4" fmla="*/ 3338513 w 3338513"/>
                    <a:gd name="connsiteY4" fmla="*/ 2046895 h 2046895"/>
                    <a:gd name="connsiteX5" fmla="*/ 2078038 w 3338513"/>
                    <a:gd name="connsiteY5" fmla="*/ 2040544 h 2046895"/>
                    <a:gd name="connsiteX6" fmla="*/ 39689 w 3338513"/>
                    <a:gd name="connsiteY6" fmla="*/ 91094 h 2046895"/>
                    <a:gd name="connsiteX7" fmla="*/ 0 w 3338513"/>
                    <a:gd name="connsiteY7" fmla="*/ 182376 h 2046895"/>
                    <a:gd name="connsiteX0" fmla="*/ 0 w 3338513"/>
                    <a:gd name="connsiteY0" fmla="*/ 135732 h 2000251"/>
                    <a:gd name="connsiteX1" fmla="*/ 827089 w 3338513"/>
                    <a:gd name="connsiteY1" fmla="*/ 0 h 2000251"/>
                    <a:gd name="connsiteX2" fmla="*/ 3335338 w 3338513"/>
                    <a:gd name="connsiteY2" fmla="*/ 1752600 h 2000251"/>
                    <a:gd name="connsiteX3" fmla="*/ 3338513 w 3338513"/>
                    <a:gd name="connsiteY3" fmla="*/ 2000251 h 2000251"/>
                    <a:gd name="connsiteX4" fmla="*/ 2078038 w 3338513"/>
                    <a:gd name="connsiteY4" fmla="*/ 1993900 h 2000251"/>
                    <a:gd name="connsiteX5" fmla="*/ 39689 w 3338513"/>
                    <a:gd name="connsiteY5" fmla="*/ 44450 h 2000251"/>
                    <a:gd name="connsiteX6" fmla="*/ 0 w 3338513"/>
                    <a:gd name="connsiteY6" fmla="*/ 135732 h 2000251"/>
                    <a:gd name="connsiteX0" fmla="*/ 0 w 3338513"/>
                    <a:gd name="connsiteY0" fmla="*/ 135732 h 2000251"/>
                    <a:gd name="connsiteX1" fmla="*/ 824707 w 3338513"/>
                    <a:gd name="connsiteY1" fmla="*/ 0 h 2000251"/>
                    <a:gd name="connsiteX2" fmla="*/ 3335338 w 3338513"/>
                    <a:gd name="connsiteY2" fmla="*/ 1752600 h 2000251"/>
                    <a:gd name="connsiteX3" fmla="*/ 3338513 w 3338513"/>
                    <a:gd name="connsiteY3" fmla="*/ 2000251 h 2000251"/>
                    <a:gd name="connsiteX4" fmla="*/ 2078038 w 3338513"/>
                    <a:gd name="connsiteY4" fmla="*/ 1993900 h 2000251"/>
                    <a:gd name="connsiteX5" fmla="*/ 39689 w 3338513"/>
                    <a:gd name="connsiteY5" fmla="*/ 44450 h 2000251"/>
                    <a:gd name="connsiteX6" fmla="*/ 0 w 3338513"/>
                    <a:gd name="connsiteY6" fmla="*/ 135732 h 2000251"/>
                    <a:gd name="connsiteX0" fmla="*/ 0 w 3338513"/>
                    <a:gd name="connsiteY0" fmla="*/ 91282 h 1955801"/>
                    <a:gd name="connsiteX1" fmla="*/ 3335338 w 3338513"/>
                    <a:gd name="connsiteY1" fmla="*/ 1708150 h 1955801"/>
                    <a:gd name="connsiteX2" fmla="*/ 3338513 w 3338513"/>
                    <a:gd name="connsiteY2" fmla="*/ 1955801 h 1955801"/>
                    <a:gd name="connsiteX3" fmla="*/ 2078038 w 3338513"/>
                    <a:gd name="connsiteY3" fmla="*/ 1949450 h 1955801"/>
                    <a:gd name="connsiteX4" fmla="*/ 39689 w 3338513"/>
                    <a:gd name="connsiteY4" fmla="*/ 0 h 1955801"/>
                    <a:gd name="connsiteX5" fmla="*/ 0 w 3338513"/>
                    <a:gd name="connsiteY5" fmla="*/ 91282 h 1955801"/>
                    <a:gd name="connsiteX0" fmla="*/ 0 w 3338513"/>
                    <a:gd name="connsiteY0" fmla="*/ 91282 h 1955801"/>
                    <a:gd name="connsiteX1" fmla="*/ 3338513 w 3338513"/>
                    <a:gd name="connsiteY1" fmla="*/ 1955801 h 1955801"/>
                    <a:gd name="connsiteX2" fmla="*/ 2078038 w 3338513"/>
                    <a:gd name="connsiteY2" fmla="*/ 1949450 h 1955801"/>
                    <a:gd name="connsiteX3" fmla="*/ 39689 w 3338513"/>
                    <a:gd name="connsiteY3" fmla="*/ 0 h 1955801"/>
                    <a:gd name="connsiteX4" fmla="*/ 0 w 3338513"/>
                    <a:gd name="connsiteY4" fmla="*/ 91282 h 1955801"/>
                    <a:gd name="connsiteX0" fmla="*/ 0 w 2078038"/>
                    <a:gd name="connsiteY0" fmla="*/ 91282 h 1982695"/>
                    <a:gd name="connsiteX1" fmla="*/ 1953466 w 2078038"/>
                    <a:gd name="connsiteY1" fmla="*/ 1982695 h 1982695"/>
                    <a:gd name="connsiteX2" fmla="*/ 2078038 w 2078038"/>
                    <a:gd name="connsiteY2" fmla="*/ 1949450 h 1982695"/>
                    <a:gd name="connsiteX3" fmla="*/ 39689 w 2078038"/>
                    <a:gd name="connsiteY3" fmla="*/ 0 h 1982695"/>
                    <a:gd name="connsiteX4" fmla="*/ 0 w 2078038"/>
                    <a:gd name="connsiteY4" fmla="*/ 91282 h 1982695"/>
                    <a:gd name="connsiteX0" fmla="*/ 0 w 2078038"/>
                    <a:gd name="connsiteY0" fmla="*/ 110332 h 1982695"/>
                    <a:gd name="connsiteX1" fmla="*/ 1953466 w 2078038"/>
                    <a:gd name="connsiteY1" fmla="*/ 1982695 h 1982695"/>
                    <a:gd name="connsiteX2" fmla="*/ 2078038 w 2078038"/>
                    <a:gd name="connsiteY2" fmla="*/ 1949450 h 1982695"/>
                    <a:gd name="connsiteX3" fmla="*/ 39689 w 2078038"/>
                    <a:gd name="connsiteY3" fmla="*/ 0 h 1982695"/>
                    <a:gd name="connsiteX4" fmla="*/ 0 w 2078038"/>
                    <a:gd name="connsiteY4" fmla="*/ 110332 h 1982695"/>
                    <a:gd name="connsiteX0" fmla="*/ 0 w 2078038"/>
                    <a:gd name="connsiteY0" fmla="*/ 112713 h 1985076"/>
                    <a:gd name="connsiteX1" fmla="*/ 1953466 w 2078038"/>
                    <a:gd name="connsiteY1" fmla="*/ 1985076 h 1985076"/>
                    <a:gd name="connsiteX2" fmla="*/ 2078038 w 2078038"/>
                    <a:gd name="connsiteY2" fmla="*/ 1951831 h 1985076"/>
                    <a:gd name="connsiteX3" fmla="*/ 42070 w 2078038"/>
                    <a:gd name="connsiteY3" fmla="*/ 0 h 1985076"/>
                    <a:gd name="connsiteX4" fmla="*/ 0 w 2078038"/>
                    <a:gd name="connsiteY4" fmla="*/ 112713 h 1985076"/>
                    <a:gd name="connsiteX0" fmla="*/ 0 w 2078038"/>
                    <a:gd name="connsiteY0" fmla="*/ 112713 h 1956501"/>
                    <a:gd name="connsiteX1" fmla="*/ 1920128 w 2078038"/>
                    <a:gd name="connsiteY1" fmla="*/ 1956501 h 1956501"/>
                    <a:gd name="connsiteX2" fmla="*/ 2078038 w 2078038"/>
                    <a:gd name="connsiteY2" fmla="*/ 1951831 h 1956501"/>
                    <a:gd name="connsiteX3" fmla="*/ 42070 w 2078038"/>
                    <a:gd name="connsiteY3" fmla="*/ 0 h 1956501"/>
                    <a:gd name="connsiteX4" fmla="*/ 0 w 2078038"/>
                    <a:gd name="connsiteY4" fmla="*/ 112713 h 1956501"/>
                    <a:gd name="connsiteX0" fmla="*/ 0 w 2082801"/>
                    <a:gd name="connsiteY0" fmla="*/ 112713 h 1956501"/>
                    <a:gd name="connsiteX1" fmla="*/ 1920128 w 2082801"/>
                    <a:gd name="connsiteY1" fmla="*/ 1956501 h 1956501"/>
                    <a:gd name="connsiteX2" fmla="*/ 2082801 w 2082801"/>
                    <a:gd name="connsiteY2" fmla="*/ 1954212 h 1956501"/>
                    <a:gd name="connsiteX3" fmla="*/ 42070 w 2082801"/>
                    <a:gd name="connsiteY3" fmla="*/ 0 h 1956501"/>
                    <a:gd name="connsiteX4" fmla="*/ 0 w 2082801"/>
                    <a:gd name="connsiteY4" fmla="*/ 112713 h 1956501"/>
                    <a:gd name="connsiteX0" fmla="*/ 0 w 2082801"/>
                    <a:gd name="connsiteY0" fmla="*/ 112713 h 1956593"/>
                    <a:gd name="connsiteX1" fmla="*/ 1920128 w 2082801"/>
                    <a:gd name="connsiteY1" fmla="*/ 1956501 h 1956593"/>
                    <a:gd name="connsiteX2" fmla="*/ 2082801 w 2082801"/>
                    <a:gd name="connsiteY2" fmla="*/ 1956593 h 1956593"/>
                    <a:gd name="connsiteX3" fmla="*/ 42070 w 2082801"/>
                    <a:gd name="connsiteY3" fmla="*/ 0 h 1956593"/>
                    <a:gd name="connsiteX4" fmla="*/ 0 w 2082801"/>
                    <a:gd name="connsiteY4" fmla="*/ 112713 h 1956593"/>
                    <a:gd name="connsiteX0" fmla="*/ 0 w 2082801"/>
                    <a:gd name="connsiteY0" fmla="*/ 112713 h 1958882"/>
                    <a:gd name="connsiteX1" fmla="*/ 1920128 w 2082801"/>
                    <a:gd name="connsiteY1" fmla="*/ 1958882 h 1958882"/>
                    <a:gd name="connsiteX2" fmla="*/ 2082801 w 2082801"/>
                    <a:gd name="connsiteY2" fmla="*/ 1956593 h 1958882"/>
                    <a:gd name="connsiteX3" fmla="*/ 42070 w 2082801"/>
                    <a:gd name="connsiteY3" fmla="*/ 0 h 1958882"/>
                    <a:gd name="connsiteX4" fmla="*/ 0 w 2082801"/>
                    <a:gd name="connsiteY4" fmla="*/ 112713 h 1958882"/>
                    <a:gd name="connsiteX0" fmla="*/ 0 w 2085182"/>
                    <a:gd name="connsiteY0" fmla="*/ 112713 h 1958974"/>
                    <a:gd name="connsiteX1" fmla="*/ 1920128 w 2085182"/>
                    <a:gd name="connsiteY1" fmla="*/ 1958882 h 1958974"/>
                    <a:gd name="connsiteX2" fmla="*/ 2085182 w 2085182"/>
                    <a:gd name="connsiteY2" fmla="*/ 1958974 h 1958974"/>
                    <a:gd name="connsiteX3" fmla="*/ 42070 w 2085182"/>
                    <a:gd name="connsiteY3" fmla="*/ 0 h 1958974"/>
                    <a:gd name="connsiteX4" fmla="*/ 0 w 2085182"/>
                    <a:gd name="connsiteY4" fmla="*/ 112713 h 1958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182" h="1958974">
                      <a:moveTo>
                        <a:pt x="0" y="112713"/>
                      </a:moveTo>
                      <a:lnTo>
                        <a:pt x="1920128" y="1958882"/>
                      </a:lnTo>
                      <a:lnTo>
                        <a:pt x="2085182" y="1958974"/>
                      </a:lnTo>
                      <a:lnTo>
                        <a:pt x="42070" y="0"/>
                      </a:lnTo>
                      <a:lnTo>
                        <a:pt x="0" y="112713"/>
                      </a:lnTo>
                      <a:close/>
                    </a:path>
                  </a:pathLst>
                </a:custGeom>
                <a:solidFill>
                  <a:srgbClr val="1E31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Freeform 38"/>
                <p:cNvSpPr/>
                <p:nvPr/>
              </p:nvSpPr>
              <p:spPr>
                <a:xfrm>
                  <a:off x="5649450" y="4555258"/>
                  <a:ext cx="3501358" cy="2311133"/>
                </a:xfrm>
                <a:custGeom>
                  <a:avLst/>
                  <a:gdLst>
                    <a:gd name="connsiteX0" fmla="*/ 181577 w 3501358"/>
                    <a:gd name="connsiteY0" fmla="*/ 0 h 2311133"/>
                    <a:gd name="connsiteX1" fmla="*/ 1142593 w 3501358"/>
                    <a:gd name="connsiteY1" fmla="*/ 265826 h 2311133"/>
                    <a:gd name="connsiteX2" fmla="*/ 994094 w 3501358"/>
                    <a:gd name="connsiteY2" fmla="*/ 312470 h 2311133"/>
                    <a:gd name="connsiteX3" fmla="*/ 3501358 w 3501358"/>
                    <a:gd name="connsiteY3" fmla="*/ 2047746 h 2311133"/>
                    <a:gd name="connsiteX4" fmla="*/ 3501358 w 3501358"/>
                    <a:gd name="connsiteY4" fmla="*/ 2310358 h 2311133"/>
                    <a:gd name="connsiteX5" fmla="*/ 2257552 w 3501358"/>
                    <a:gd name="connsiteY5" fmla="*/ 2311133 h 2311133"/>
                    <a:gd name="connsiteX6" fmla="*/ 198820 w 3501358"/>
                    <a:gd name="connsiteY6" fmla="*/ 356920 h 2311133"/>
                    <a:gd name="connsiteX7" fmla="*/ 0 w 3501358"/>
                    <a:gd name="connsiteY7" fmla="*/ 367239 h 2311133"/>
                    <a:gd name="connsiteX8" fmla="*/ 181577 w 3501358"/>
                    <a:gd name="connsiteY8" fmla="*/ 0 h 23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358" h="2311133">
                      <a:moveTo>
                        <a:pt x="181577" y="0"/>
                      </a:moveTo>
                      <a:lnTo>
                        <a:pt x="1142593" y="265826"/>
                      </a:lnTo>
                      <a:lnTo>
                        <a:pt x="994094" y="312470"/>
                      </a:lnTo>
                      <a:lnTo>
                        <a:pt x="3501358" y="2047746"/>
                      </a:lnTo>
                      <a:lnTo>
                        <a:pt x="3501358" y="2310358"/>
                      </a:lnTo>
                      <a:lnTo>
                        <a:pt x="2257552" y="2311133"/>
                      </a:lnTo>
                      <a:lnTo>
                        <a:pt x="198820" y="356920"/>
                      </a:lnTo>
                      <a:lnTo>
                        <a:pt x="0" y="367239"/>
                      </a:lnTo>
                      <a:lnTo>
                        <a:pt x="181577" y="0"/>
                      </a:lnTo>
                      <a:close/>
                    </a:path>
                  </a:pathLst>
                </a:custGeom>
                <a:solidFill>
                  <a:srgbClr val="2F4C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3" name="Freeform 12"/>
              <p:cNvSpPr/>
              <p:nvPr/>
            </p:nvSpPr>
            <p:spPr>
              <a:xfrm>
                <a:off x="2223499" y="3856758"/>
                <a:ext cx="4562032" cy="3009473"/>
              </a:xfrm>
              <a:custGeom>
                <a:avLst/>
                <a:gdLst>
                  <a:gd name="connsiteX0" fmla="*/ 2371662 w 4516863"/>
                  <a:gd name="connsiteY0" fmla="*/ 0 h 3009473"/>
                  <a:gd name="connsiteX1" fmla="*/ 4516863 w 4516863"/>
                  <a:gd name="connsiteY1" fmla="*/ 3009473 h 3009473"/>
                  <a:gd name="connsiteX2" fmla="*/ 0 w 4516863"/>
                  <a:gd name="connsiteY2" fmla="*/ 3006143 h 3009473"/>
                  <a:gd name="connsiteX3" fmla="*/ 2371662 w 4516863"/>
                  <a:gd name="connsiteY3" fmla="*/ 0 h 3009473"/>
                </a:gdLst>
                <a:ahLst/>
                <a:cxnLst>
                  <a:cxn ang="0">
                    <a:pos x="connsiteX0" y="connsiteY0"/>
                  </a:cxn>
                  <a:cxn ang="0">
                    <a:pos x="connsiteX1" y="connsiteY1"/>
                  </a:cxn>
                  <a:cxn ang="0">
                    <a:pos x="connsiteX2" y="connsiteY2"/>
                  </a:cxn>
                  <a:cxn ang="0">
                    <a:pos x="connsiteX3" y="connsiteY3"/>
                  </a:cxn>
                </a:cxnLst>
                <a:rect l="l" t="t" r="r" b="b"/>
                <a:pathLst>
                  <a:path w="4516863" h="3009473">
                    <a:moveTo>
                      <a:pt x="2371662" y="0"/>
                    </a:moveTo>
                    <a:lnTo>
                      <a:pt x="4516863" y="3009473"/>
                    </a:lnTo>
                    <a:lnTo>
                      <a:pt x="0" y="3006143"/>
                    </a:lnTo>
                    <a:lnTo>
                      <a:pt x="2371662" y="0"/>
                    </a:lnTo>
                    <a:close/>
                  </a:path>
                </a:pathLst>
              </a:custGeom>
              <a:solidFill>
                <a:schemeClr val="bg1">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4" name="Group 13"/>
              <p:cNvGrpSpPr/>
              <p:nvPr/>
            </p:nvGrpSpPr>
            <p:grpSpPr>
              <a:xfrm>
                <a:off x="3691730" y="4599708"/>
                <a:ext cx="1729241" cy="2265889"/>
                <a:chOff x="3700462" y="4570680"/>
                <a:chExt cx="1712120" cy="2265889"/>
              </a:xfrm>
            </p:grpSpPr>
            <p:sp>
              <p:nvSpPr>
                <p:cNvPr id="15" name="Freeform 14"/>
                <p:cNvSpPr/>
                <p:nvPr/>
              </p:nvSpPr>
              <p:spPr>
                <a:xfrm>
                  <a:off x="3894933" y="4857437"/>
                  <a:ext cx="200818" cy="155890"/>
                </a:xfrm>
                <a:custGeom>
                  <a:avLst/>
                  <a:gdLst>
                    <a:gd name="connsiteX0" fmla="*/ 2371662 w 4516863"/>
                    <a:gd name="connsiteY0" fmla="*/ 0 h 3009473"/>
                    <a:gd name="connsiteX1" fmla="*/ 4516863 w 4516863"/>
                    <a:gd name="connsiteY1" fmla="*/ 3009473 h 3009473"/>
                    <a:gd name="connsiteX2" fmla="*/ 0 w 4516863"/>
                    <a:gd name="connsiteY2" fmla="*/ 3006143 h 3009473"/>
                    <a:gd name="connsiteX3" fmla="*/ 2371662 w 4516863"/>
                    <a:gd name="connsiteY3" fmla="*/ 0 h 3009473"/>
                    <a:gd name="connsiteX0" fmla="*/ 2314512 w 4516863"/>
                    <a:gd name="connsiteY0" fmla="*/ 0 h 2266523"/>
                    <a:gd name="connsiteX1" fmla="*/ 4516863 w 4516863"/>
                    <a:gd name="connsiteY1" fmla="*/ 2266523 h 2266523"/>
                    <a:gd name="connsiteX2" fmla="*/ 0 w 4516863"/>
                    <a:gd name="connsiteY2" fmla="*/ 2263193 h 2266523"/>
                    <a:gd name="connsiteX3" fmla="*/ 2314512 w 4516863"/>
                    <a:gd name="connsiteY3" fmla="*/ 0 h 2266523"/>
                    <a:gd name="connsiteX0" fmla="*/ 2314512 w 4516863"/>
                    <a:gd name="connsiteY0" fmla="*/ 0 h 2266523"/>
                    <a:gd name="connsiteX1" fmla="*/ 4516863 w 4516863"/>
                    <a:gd name="connsiteY1" fmla="*/ 2266523 h 2266523"/>
                    <a:gd name="connsiteX2" fmla="*/ 1458457 w 4516863"/>
                    <a:gd name="connsiteY2" fmla="*/ 2258745 h 2266523"/>
                    <a:gd name="connsiteX3" fmla="*/ 0 w 4516863"/>
                    <a:gd name="connsiteY3" fmla="*/ 2263193 h 2266523"/>
                    <a:gd name="connsiteX4" fmla="*/ 2314512 w 4516863"/>
                    <a:gd name="connsiteY4" fmla="*/ 0 h 2266523"/>
                    <a:gd name="connsiteX0" fmla="*/ 2314512 w 4516863"/>
                    <a:gd name="connsiteY0" fmla="*/ 0 h 2268270"/>
                    <a:gd name="connsiteX1" fmla="*/ 4516863 w 4516863"/>
                    <a:gd name="connsiteY1" fmla="*/ 2266523 h 2268270"/>
                    <a:gd name="connsiteX2" fmla="*/ 3163432 w 4516863"/>
                    <a:gd name="connsiteY2" fmla="*/ 2268270 h 2268270"/>
                    <a:gd name="connsiteX3" fmla="*/ 1458457 w 4516863"/>
                    <a:gd name="connsiteY3" fmla="*/ 2258745 h 2268270"/>
                    <a:gd name="connsiteX4" fmla="*/ 0 w 4516863"/>
                    <a:gd name="connsiteY4" fmla="*/ 2263193 h 2268270"/>
                    <a:gd name="connsiteX5" fmla="*/ 2314512 w 4516863"/>
                    <a:gd name="connsiteY5" fmla="*/ 0 h 2268270"/>
                    <a:gd name="connsiteX0" fmla="*/ 2314512 w 3163432"/>
                    <a:gd name="connsiteY0" fmla="*/ 0 h 2268270"/>
                    <a:gd name="connsiteX1" fmla="*/ 2992863 w 3163432"/>
                    <a:gd name="connsiteY1" fmla="*/ 275798 h 2268270"/>
                    <a:gd name="connsiteX2" fmla="*/ 3163432 w 3163432"/>
                    <a:gd name="connsiteY2" fmla="*/ 2268270 h 2268270"/>
                    <a:gd name="connsiteX3" fmla="*/ 1458457 w 3163432"/>
                    <a:gd name="connsiteY3" fmla="*/ 2258745 h 2268270"/>
                    <a:gd name="connsiteX4" fmla="*/ 0 w 3163432"/>
                    <a:gd name="connsiteY4" fmla="*/ 2263193 h 2268270"/>
                    <a:gd name="connsiteX5" fmla="*/ 2314512 w 3163432"/>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17943 w 1704975"/>
                    <a:gd name="connsiteY4" fmla="*/ 281993 h 2268270"/>
                    <a:gd name="connsiteX5" fmla="*/ 856055 w 1704975"/>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08418 w 1704975"/>
                    <a:gd name="connsiteY4" fmla="*/ 286755 h 2268270"/>
                    <a:gd name="connsiteX5" fmla="*/ 856055 w 1704975"/>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04788 w 1704975"/>
                    <a:gd name="connsiteY4" fmla="*/ 341838 h 2268270"/>
                    <a:gd name="connsiteX5" fmla="*/ 208418 w 1704975"/>
                    <a:gd name="connsiteY5" fmla="*/ 286755 h 2268270"/>
                    <a:gd name="connsiteX6" fmla="*/ 856055 w 1704975"/>
                    <a:gd name="connsiteY6"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390525 w 1704975"/>
                    <a:gd name="connsiteY4" fmla="*/ 289450 h 2268270"/>
                    <a:gd name="connsiteX5" fmla="*/ 208418 w 1704975"/>
                    <a:gd name="connsiteY5" fmla="*/ 286755 h 2268270"/>
                    <a:gd name="connsiteX6" fmla="*/ 856055 w 1704975"/>
                    <a:gd name="connsiteY6" fmla="*/ 0 h 2268270"/>
                    <a:gd name="connsiteX0" fmla="*/ 856055 w 1704975"/>
                    <a:gd name="connsiteY0" fmla="*/ 0 h 2268270"/>
                    <a:gd name="connsiteX1" fmla="*/ 1534406 w 1704975"/>
                    <a:gd name="connsiteY1" fmla="*/ 275798 h 2268270"/>
                    <a:gd name="connsiteX2" fmla="*/ 1538288 w 1704975"/>
                    <a:gd name="connsiteY2" fmla="*/ 334694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7069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3655 w 1704975"/>
                    <a:gd name="connsiteY6" fmla="*/ 286755 h 2268270"/>
                    <a:gd name="connsiteX7" fmla="*/ 856055 w 1704975"/>
                    <a:gd name="connsiteY7" fmla="*/ 0 h 2268270"/>
                    <a:gd name="connsiteX0" fmla="*/ 856055 w 1704975"/>
                    <a:gd name="connsiteY0" fmla="*/ 0 h 2268270"/>
                    <a:gd name="connsiteX1" fmla="*/ 1534406 w 1704975"/>
                    <a:gd name="connsiteY1" fmla="*/ 280561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3655 w 1704975"/>
                    <a:gd name="connsiteY6" fmla="*/ 286755 h 2268270"/>
                    <a:gd name="connsiteX7" fmla="*/ 856055 w 1704975"/>
                    <a:gd name="connsiteY7" fmla="*/ 0 h 2268270"/>
                    <a:gd name="connsiteX0" fmla="*/ 203655 w 1704975"/>
                    <a:gd name="connsiteY0" fmla="*/ 6194 h 1987709"/>
                    <a:gd name="connsiteX1" fmla="*/ 1534406 w 1704975"/>
                    <a:gd name="connsiteY1" fmla="*/ 0 h 1987709"/>
                    <a:gd name="connsiteX2" fmla="*/ 1328738 w 1704975"/>
                    <a:gd name="connsiteY2" fmla="*/ 1745 h 1987709"/>
                    <a:gd name="connsiteX3" fmla="*/ 1704975 w 1704975"/>
                    <a:gd name="connsiteY3" fmla="*/ 1987709 h 1987709"/>
                    <a:gd name="connsiteX4" fmla="*/ 0 w 1704975"/>
                    <a:gd name="connsiteY4" fmla="*/ 1978184 h 1987709"/>
                    <a:gd name="connsiteX5" fmla="*/ 390525 w 1704975"/>
                    <a:gd name="connsiteY5" fmla="*/ 8889 h 1987709"/>
                    <a:gd name="connsiteX6" fmla="*/ 203655 w 1704975"/>
                    <a:gd name="connsiteY6" fmla="*/ 6194 h 1987709"/>
                    <a:gd name="connsiteX0" fmla="*/ 203655 w 1704975"/>
                    <a:gd name="connsiteY0" fmla="*/ 4449 h 1985964"/>
                    <a:gd name="connsiteX1" fmla="*/ 1328738 w 1704975"/>
                    <a:gd name="connsiteY1" fmla="*/ 0 h 1985964"/>
                    <a:gd name="connsiteX2" fmla="*/ 1704975 w 1704975"/>
                    <a:gd name="connsiteY2" fmla="*/ 1985964 h 1985964"/>
                    <a:gd name="connsiteX3" fmla="*/ 0 w 1704975"/>
                    <a:gd name="connsiteY3" fmla="*/ 1976439 h 1985964"/>
                    <a:gd name="connsiteX4" fmla="*/ 390525 w 1704975"/>
                    <a:gd name="connsiteY4" fmla="*/ 7144 h 1985964"/>
                    <a:gd name="connsiteX5" fmla="*/ 203655 w 1704975"/>
                    <a:gd name="connsiteY5" fmla="*/ 4449 h 1985964"/>
                    <a:gd name="connsiteX0" fmla="*/ 0 w 1501320"/>
                    <a:gd name="connsiteY0" fmla="*/ 4449 h 1985964"/>
                    <a:gd name="connsiteX1" fmla="*/ 1125083 w 1501320"/>
                    <a:gd name="connsiteY1" fmla="*/ 0 h 1985964"/>
                    <a:gd name="connsiteX2" fmla="*/ 1501320 w 1501320"/>
                    <a:gd name="connsiteY2" fmla="*/ 1985964 h 1985964"/>
                    <a:gd name="connsiteX3" fmla="*/ 151945 w 1501320"/>
                    <a:gd name="connsiteY3" fmla="*/ 160339 h 1985964"/>
                    <a:gd name="connsiteX4" fmla="*/ 186870 w 1501320"/>
                    <a:gd name="connsiteY4" fmla="*/ 7144 h 1985964"/>
                    <a:gd name="connsiteX5" fmla="*/ 0 w 1501320"/>
                    <a:gd name="connsiteY5" fmla="*/ 4449 h 1985964"/>
                    <a:gd name="connsiteX0" fmla="*/ 49667 w 1550987"/>
                    <a:gd name="connsiteY0" fmla="*/ 0 h 1981515"/>
                    <a:gd name="connsiteX1" fmla="*/ 0 w 1550987"/>
                    <a:gd name="connsiteY1" fmla="*/ 147951 h 1981515"/>
                    <a:gd name="connsiteX2" fmla="*/ 1550987 w 1550987"/>
                    <a:gd name="connsiteY2" fmla="*/ 1981515 h 1981515"/>
                    <a:gd name="connsiteX3" fmla="*/ 201612 w 1550987"/>
                    <a:gd name="connsiteY3" fmla="*/ 155890 h 1981515"/>
                    <a:gd name="connsiteX4" fmla="*/ 236537 w 1550987"/>
                    <a:gd name="connsiteY4" fmla="*/ 2695 h 1981515"/>
                    <a:gd name="connsiteX5" fmla="*/ 49667 w 1550987"/>
                    <a:gd name="connsiteY5" fmla="*/ 0 h 1981515"/>
                    <a:gd name="connsiteX0" fmla="*/ 49667 w 236537"/>
                    <a:gd name="connsiteY0" fmla="*/ 0 h 155890"/>
                    <a:gd name="connsiteX1" fmla="*/ 0 w 236537"/>
                    <a:gd name="connsiteY1" fmla="*/ 147951 h 155890"/>
                    <a:gd name="connsiteX2" fmla="*/ 201612 w 236537"/>
                    <a:gd name="connsiteY2" fmla="*/ 155890 h 155890"/>
                    <a:gd name="connsiteX3" fmla="*/ 236537 w 236537"/>
                    <a:gd name="connsiteY3" fmla="*/ 2695 h 155890"/>
                    <a:gd name="connsiteX4" fmla="*/ 49667 w 236537"/>
                    <a:gd name="connsiteY4" fmla="*/ 0 h 155890"/>
                    <a:gd name="connsiteX0" fmla="*/ 13948 w 200818"/>
                    <a:gd name="connsiteY0" fmla="*/ 0 h 155890"/>
                    <a:gd name="connsiteX1" fmla="*/ 0 w 200818"/>
                    <a:gd name="connsiteY1" fmla="*/ 155094 h 155890"/>
                    <a:gd name="connsiteX2" fmla="*/ 165893 w 200818"/>
                    <a:gd name="connsiteY2" fmla="*/ 155890 h 155890"/>
                    <a:gd name="connsiteX3" fmla="*/ 200818 w 200818"/>
                    <a:gd name="connsiteY3" fmla="*/ 2695 h 155890"/>
                    <a:gd name="connsiteX4" fmla="*/ 13948 w 200818"/>
                    <a:gd name="connsiteY4" fmla="*/ 0 h 155890"/>
                    <a:gd name="connsiteX0" fmla="*/ 13948 w 200818"/>
                    <a:gd name="connsiteY0" fmla="*/ 0 h 155890"/>
                    <a:gd name="connsiteX1" fmla="*/ 0 w 200818"/>
                    <a:gd name="connsiteY1" fmla="*/ 155094 h 155890"/>
                    <a:gd name="connsiteX2" fmla="*/ 180181 w 200818"/>
                    <a:gd name="connsiteY2" fmla="*/ 155890 h 155890"/>
                    <a:gd name="connsiteX3" fmla="*/ 200818 w 200818"/>
                    <a:gd name="connsiteY3" fmla="*/ 2695 h 155890"/>
                    <a:gd name="connsiteX4" fmla="*/ 13948 w 200818"/>
                    <a:gd name="connsiteY4" fmla="*/ 0 h 15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18" h="155890">
                      <a:moveTo>
                        <a:pt x="13948" y="0"/>
                      </a:moveTo>
                      <a:lnTo>
                        <a:pt x="0" y="155094"/>
                      </a:lnTo>
                      <a:lnTo>
                        <a:pt x="180181" y="155890"/>
                      </a:lnTo>
                      <a:lnTo>
                        <a:pt x="200818" y="2695"/>
                      </a:lnTo>
                      <a:lnTo>
                        <a:pt x="13948" y="0"/>
                      </a:lnTo>
                      <a:close/>
                    </a:path>
                  </a:pathLst>
                </a:custGeom>
                <a:solidFill>
                  <a:srgbClr val="1A3A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Freeform 15"/>
                <p:cNvSpPr/>
                <p:nvPr/>
              </p:nvSpPr>
              <p:spPr>
                <a:xfrm>
                  <a:off x="5023410" y="4850292"/>
                  <a:ext cx="213857" cy="164620"/>
                </a:xfrm>
                <a:custGeom>
                  <a:avLst/>
                  <a:gdLst>
                    <a:gd name="connsiteX0" fmla="*/ 2371662 w 4516863"/>
                    <a:gd name="connsiteY0" fmla="*/ 0 h 3009473"/>
                    <a:gd name="connsiteX1" fmla="*/ 4516863 w 4516863"/>
                    <a:gd name="connsiteY1" fmla="*/ 3009473 h 3009473"/>
                    <a:gd name="connsiteX2" fmla="*/ 0 w 4516863"/>
                    <a:gd name="connsiteY2" fmla="*/ 3006143 h 3009473"/>
                    <a:gd name="connsiteX3" fmla="*/ 2371662 w 4516863"/>
                    <a:gd name="connsiteY3" fmla="*/ 0 h 3009473"/>
                    <a:gd name="connsiteX0" fmla="*/ 2314512 w 4516863"/>
                    <a:gd name="connsiteY0" fmla="*/ 0 h 2266523"/>
                    <a:gd name="connsiteX1" fmla="*/ 4516863 w 4516863"/>
                    <a:gd name="connsiteY1" fmla="*/ 2266523 h 2266523"/>
                    <a:gd name="connsiteX2" fmla="*/ 0 w 4516863"/>
                    <a:gd name="connsiteY2" fmla="*/ 2263193 h 2266523"/>
                    <a:gd name="connsiteX3" fmla="*/ 2314512 w 4516863"/>
                    <a:gd name="connsiteY3" fmla="*/ 0 h 2266523"/>
                    <a:gd name="connsiteX0" fmla="*/ 2314512 w 4516863"/>
                    <a:gd name="connsiteY0" fmla="*/ 0 h 2266523"/>
                    <a:gd name="connsiteX1" fmla="*/ 4516863 w 4516863"/>
                    <a:gd name="connsiteY1" fmla="*/ 2266523 h 2266523"/>
                    <a:gd name="connsiteX2" fmla="*/ 1458457 w 4516863"/>
                    <a:gd name="connsiteY2" fmla="*/ 2258745 h 2266523"/>
                    <a:gd name="connsiteX3" fmla="*/ 0 w 4516863"/>
                    <a:gd name="connsiteY3" fmla="*/ 2263193 h 2266523"/>
                    <a:gd name="connsiteX4" fmla="*/ 2314512 w 4516863"/>
                    <a:gd name="connsiteY4" fmla="*/ 0 h 2266523"/>
                    <a:gd name="connsiteX0" fmla="*/ 2314512 w 4516863"/>
                    <a:gd name="connsiteY0" fmla="*/ 0 h 2268270"/>
                    <a:gd name="connsiteX1" fmla="*/ 4516863 w 4516863"/>
                    <a:gd name="connsiteY1" fmla="*/ 2266523 h 2268270"/>
                    <a:gd name="connsiteX2" fmla="*/ 3163432 w 4516863"/>
                    <a:gd name="connsiteY2" fmla="*/ 2268270 h 2268270"/>
                    <a:gd name="connsiteX3" fmla="*/ 1458457 w 4516863"/>
                    <a:gd name="connsiteY3" fmla="*/ 2258745 h 2268270"/>
                    <a:gd name="connsiteX4" fmla="*/ 0 w 4516863"/>
                    <a:gd name="connsiteY4" fmla="*/ 2263193 h 2268270"/>
                    <a:gd name="connsiteX5" fmla="*/ 2314512 w 4516863"/>
                    <a:gd name="connsiteY5" fmla="*/ 0 h 2268270"/>
                    <a:gd name="connsiteX0" fmla="*/ 2314512 w 3163432"/>
                    <a:gd name="connsiteY0" fmla="*/ 0 h 2268270"/>
                    <a:gd name="connsiteX1" fmla="*/ 2992863 w 3163432"/>
                    <a:gd name="connsiteY1" fmla="*/ 275798 h 2268270"/>
                    <a:gd name="connsiteX2" fmla="*/ 3163432 w 3163432"/>
                    <a:gd name="connsiteY2" fmla="*/ 2268270 h 2268270"/>
                    <a:gd name="connsiteX3" fmla="*/ 1458457 w 3163432"/>
                    <a:gd name="connsiteY3" fmla="*/ 2258745 h 2268270"/>
                    <a:gd name="connsiteX4" fmla="*/ 0 w 3163432"/>
                    <a:gd name="connsiteY4" fmla="*/ 2263193 h 2268270"/>
                    <a:gd name="connsiteX5" fmla="*/ 2314512 w 3163432"/>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17943 w 1704975"/>
                    <a:gd name="connsiteY4" fmla="*/ 281993 h 2268270"/>
                    <a:gd name="connsiteX5" fmla="*/ 856055 w 1704975"/>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08418 w 1704975"/>
                    <a:gd name="connsiteY4" fmla="*/ 286755 h 2268270"/>
                    <a:gd name="connsiteX5" fmla="*/ 856055 w 1704975"/>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04788 w 1704975"/>
                    <a:gd name="connsiteY4" fmla="*/ 341838 h 2268270"/>
                    <a:gd name="connsiteX5" fmla="*/ 208418 w 1704975"/>
                    <a:gd name="connsiteY5" fmla="*/ 286755 h 2268270"/>
                    <a:gd name="connsiteX6" fmla="*/ 856055 w 1704975"/>
                    <a:gd name="connsiteY6"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390525 w 1704975"/>
                    <a:gd name="connsiteY4" fmla="*/ 289450 h 2268270"/>
                    <a:gd name="connsiteX5" fmla="*/ 208418 w 1704975"/>
                    <a:gd name="connsiteY5" fmla="*/ 286755 h 2268270"/>
                    <a:gd name="connsiteX6" fmla="*/ 856055 w 1704975"/>
                    <a:gd name="connsiteY6" fmla="*/ 0 h 2268270"/>
                    <a:gd name="connsiteX0" fmla="*/ 856055 w 1704975"/>
                    <a:gd name="connsiteY0" fmla="*/ 0 h 2268270"/>
                    <a:gd name="connsiteX1" fmla="*/ 1534406 w 1704975"/>
                    <a:gd name="connsiteY1" fmla="*/ 275798 h 2268270"/>
                    <a:gd name="connsiteX2" fmla="*/ 1538288 w 1704975"/>
                    <a:gd name="connsiteY2" fmla="*/ 334694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7069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3655 w 1704975"/>
                    <a:gd name="connsiteY6" fmla="*/ 286755 h 2268270"/>
                    <a:gd name="connsiteX7" fmla="*/ 856055 w 1704975"/>
                    <a:gd name="connsiteY7" fmla="*/ 0 h 2268270"/>
                    <a:gd name="connsiteX0" fmla="*/ 856055 w 1704975"/>
                    <a:gd name="connsiteY0" fmla="*/ 0 h 2268270"/>
                    <a:gd name="connsiteX1" fmla="*/ 1534406 w 1704975"/>
                    <a:gd name="connsiteY1" fmla="*/ 280561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3655 w 1704975"/>
                    <a:gd name="connsiteY6" fmla="*/ 286755 h 2268270"/>
                    <a:gd name="connsiteX7" fmla="*/ 856055 w 1704975"/>
                    <a:gd name="connsiteY7" fmla="*/ 0 h 2268270"/>
                    <a:gd name="connsiteX0" fmla="*/ 203655 w 1704975"/>
                    <a:gd name="connsiteY0" fmla="*/ 6194 h 1987709"/>
                    <a:gd name="connsiteX1" fmla="*/ 1534406 w 1704975"/>
                    <a:gd name="connsiteY1" fmla="*/ 0 h 1987709"/>
                    <a:gd name="connsiteX2" fmla="*/ 1328738 w 1704975"/>
                    <a:gd name="connsiteY2" fmla="*/ 1745 h 1987709"/>
                    <a:gd name="connsiteX3" fmla="*/ 1704975 w 1704975"/>
                    <a:gd name="connsiteY3" fmla="*/ 1987709 h 1987709"/>
                    <a:gd name="connsiteX4" fmla="*/ 0 w 1704975"/>
                    <a:gd name="connsiteY4" fmla="*/ 1978184 h 1987709"/>
                    <a:gd name="connsiteX5" fmla="*/ 390525 w 1704975"/>
                    <a:gd name="connsiteY5" fmla="*/ 8889 h 1987709"/>
                    <a:gd name="connsiteX6" fmla="*/ 203655 w 1704975"/>
                    <a:gd name="connsiteY6" fmla="*/ 6194 h 1987709"/>
                    <a:gd name="connsiteX0" fmla="*/ 203655 w 1704975"/>
                    <a:gd name="connsiteY0" fmla="*/ 4449 h 1985964"/>
                    <a:gd name="connsiteX1" fmla="*/ 1328738 w 1704975"/>
                    <a:gd name="connsiteY1" fmla="*/ 0 h 1985964"/>
                    <a:gd name="connsiteX2" fmla="*/ 1704975 w 1704975"/>
                    <a:gd name="connsiteY2" fmla="*/ 1985964 h 1985964"/>
                    <a:gd name="connsiteX3" fmla="*/ 0 w 1704975"/>
                    <a:gd name="connsiteY3" fmla="*/ 1976439 h 1985964"/>
                    <a:gd name="connsiteX4" fmla="*/ 390525 w 1704975"/>
                    <a:gd name="connsiteY4" fmla="*/ 7144 h 1985964"/>
                    <a:gd name="connsiteX5" fmla="*/ 203655 w 1704975"/>
                    <a:gd name="connsiteY5" fmla="*/ 4449 h 1985964"/>
                    <a:gd name="connsiteX0" fmla="*/ 0 w 1501320"/>
                    <a:gd name="connsiteY0" fmla="*/ 4449 h 1985964"/>
                    <a:gd name="connsiteX1" fmla="*/ 1125083 w 1501320"/>
                    <a:gd name="connsiteY1" fmla="*/ 0 h 1985964"/>
                    <a:gd name="connsiteX2" fmla="*/ 1501320 w 1501320"/>
                    <a:gd name="connsiteY2" fmla="*/ 1985964 h 1985964"/>
                    <a:gd name="connsiteX3" fmla="*/ 151945 w 1501320"/>
                    <a:gd name="connsiteY3" fmla="*/ 160339 h 1985964"/>
                    <a:gd name="connsiteX4" fmla="*/ 186870 w 1501320"/>
                    <a:gd name="connsiteY4" fmla="*/ 7144 h 1985964"/>
                    <a:gd name="connsiteX5" fmla="*/ 0 w 1501320"/>
                    <a:gd name="connsiteY5" fmla="*/ 4449 h 1985964"/>
                    <a:gd name="connsiteX0" fmla="*/ 49667 w 1550987"/>
                    <a:gd name="connsiteY0" fmla="*/ 0 h 1981515"/>
                    <a:gd name="connsiteX1" fmla="*/ 0 w 1550987"/>
                    <a:gd name="connsiteY1" fmla="*/ 147951 h 1981515"/>
                    <a:gd name="connsiteX2" fmla="*/ 1550987 w 1550987"/>
                    <a:gd name="connsiteY2" fmla="*/ 1981515 h 1981515"/>
                    <a:gd name="connsiteX3" fmla="*/ 201612 w 1550987"/>
                    <a:gd name="connsiteY3" fmla="*/ 155890 h 1981515"/>
                    <a:gd name="connsiteX4" fmla="*/ 236537 w 1550987"/>
                    <a:gd name="connsiteY4" fmla="*/ 2695 h 1981515"/>
                    <a:gd name="connsiteX5" fmla="*/ 49667 w 1550987"/>
                    <a:gd name="connsiteY5" fmla="*/ 0 h 1981515"/>
                    <a:gd name="connsiteX0" fmla="*/ 49667 w 236537"/>
                    <a:gd name="connsiteY0" fmla="*/ 0 h 155890"/>
                    <a:gd name="connsiteX1" fmla="*/ 0 w 236537"/>
                    <a:gd name="connsiteY1" fmla="*/ 147951 h 155890"/>
                    <a:gd name="connsiteX2" fmla="*/ 201612 w 236537"/>
                    <a:gd name="connsiteY2" fmla="*/ 155890 h 155890"/>
                    <a:gd name="connsiteX3" fmla="*/ 236537 w 236537"/>
                    <a:gd name="connsiteY3" fmla="*/ 2695 h 155890"/>
                    <a:gd name="connsiteX4" fmla="*/ 49667 w 236537"/>
                    <a:gd name="connsiteY4" fmla="*/ 0 h 155890"/>
                    <a:gd name="connsiteX0" fmla="*/ 13948 w 200818"/>
                    <a:gd name="connsiteY0" fmla="*/ 0 h 155890"/>
                    <a:gd name="connsiteX1" fmla="*/ 0 w 200818"/>
                    <a:gd name="connsiteY1" fmla="*/ 155094 h 155890"/>
                    <a:gd name="connsiteX2" fmla="*/ 165893 w 200818"/>
                    <a:gd name="connsiteY2" fmla="*/ 155890 h 155890"/>
                    <a:gd name="connsiteX3" fmla="*/ 200818 w 200818"/>
                    <a:gd name="connsiteY3" fmla="*/ 2695 h 155890"/>
                    <a:gd name="connsiteX4" fmla="*/ 13948 w 200818"/>
                    <a:gd name="connsiteY4" fmla="*/ 0 h 155890"/>
                    <a:gd name="connsiteX0" fmla="*/ 13948 w 200818"/>
                    <a:gd name="connsiteY0" fmla="*/ 0 h 155890"/>
                    <a:gd name="connsiteX1" fmla="*/ 0 w 200818"/>
                    <a:gd name="connsiteY1" fmla="*/ 155094 h 155890"/>
                    <a:gd name="connsiteX2" fmla="*/ 180181 w 200818"/>
                    <a:gd name="connsiteY2" fmla="*/ 155890 h 155890"/>
                    <a:gd name="connsiteX3" fmla="*/ 200818 w 200818"/>
                    <a:gd name="connsiteY3" fmla="*/ 2695 h 155890"/>
                    <a:gd name="connsiteX4" fmla="*/ 13948 w 200818"/>
                    <a:gd name="connsiteY4" fmla="*/ 0 h 155890"/>
                    <a:gd name="connsiteX0" fmla="*/ 13948 w 219868"/>
                    <a:gd name="connsiteY0" fmla="*/ 9211 h 165101"/>
                    <a:gd name="connsiteX1" fmla="*/ 0 w 219868"/>
                    <a:gd name="connsiteY1" fmla="*/ 164305 h 165101"/>
                    <a:gd name="connsiteX2" fmla="*/ 180181 w 219868"/>
                    <a:gd name="connsiteY2" fmla="*/ 165101 h 165101"/>
                    <a:gd name="connsiteX3" fmla="*/ 219868 w 219868"/>
                    <a:gd name="connsiteY3" fmla="*/ 0 h 165101"/>
                    <a:gd name="connsiteX4" fmla="*/ 13948 w 219868"/>
                    <a:gd name="connsiteY4" fmla="*/ 9211 h 165101"/>
                    <a:gd name="connsiteX0" fmla="*/ 4423 w 219868"/>
                    <a:gd name="connsiteY0" fmla="*/ 0 h 167797"/>
                    <a:gd name="connsiteX1" fmla="*/ 0 w 219868"/>
                    <a:gd name="connsiteY1" fmla="*/ 167001 h 167797"/>
                    <a:gd name="connsiteX2" fmla="*/ 180181 w 219868"/>
                    <a:gd name="connsiteY2" fmla="*/ 167797 h 167797"/>
                    <a:gd name="connsiteX3" fmla="*/ 219868 w 219868"/>
                    <a:gd name="connsiteY3" fmla="*/ 2696 h 167797"/>
                    <a:gd name="connsiteX4" fmla="*/ 4423 w 219868"/>
                    <a:gd name="connsiteY4" fmla="*/ 0 h 167797"/>
                    <a:gd name="connsiteX0" fmla="*/ 0 w 215445"/>
                    <a:gd name="connsiteY0" fmla="*/ 0 h 169382"/>
                    <a:gd name="connsiteX1" fmla="*/ 31296 w 215445"/>
                    <a:gd name="connsiteY1" fmla="*/ 169382 h 169382"/>
                    <a:gd name="connsiteX2" fmla="*/ 175758 w 215445"/>
                    <a:gd name="connsiteY2" fmla="*/ 167797 h 169382"/>
                    <a:gd name="connsiteX3" fmla="*/ 215445 w 215445"/>
                    <a:gd name="connsiteY3" fmla="*/ 2696 h 169382"/>
                    <a:gd name="connsiteX4" fmla="*/ 0 w 215445"/>
                    <a:gd name="connsiteY4" fmla="*/ 0 h 169382"/>
                    <a:gd name="connsiteX0" fmla="*/ 0 w 223383"/>
                    <a:gd name="connsiteY0" fmla="*/ 0 h 170179"/>
                    <a:gd name="connsiteX1" fmla="*/ 31296 w 223383"/>
                    <a:gd name="connsiteY1" fmla="*/ 169382 h 170179"/>
                    <a:gd name="connsiteX2" fmla="*/ 223383 w 223383"/>
                    <a:gd name="connsiteY2" fmla="*/ 170179 h 170179"/>
                    <a:gd name="connsiteX3" fmla="*/ 215445 w 223383"/>
                    <a:gd name="connsiteY3" fmla="*/ 2696 h 170179"/>
                    <a:gd name="connsiteX4" fmla="*/ 0 w 223383"/>
                    <a:gd name="connsiteY4" fmla="*/ 0 h 170179"/>
                    <a:gd name="connsiteX0" fmla="*/ 0 w 215445"/>
                    <a:gd name="connsiteY0" fmla="*/ 0 h 169382"/>
                    <a:gd name="connsiteX1" fmla="*/ 31296 w 215445"/>
                    <a:gd name="connsiteY1" fmla="*/ 169382 h 169382"/>
                    <a:gd name="connsiteX2" fmla="*/ 213858 w 215445"/>
                    <a:gd name="connsiteY2" fmla="*/ 165416 h 169382"/>
                    <a:gd name="connsiteX3" fmla="*/ 215445 w 215445"/>
                    <a:gd name="connsiteY3" fmla="*/ 2696 h 169382"/>
                    <a:gd name="connsiteX4" fmla="*/ 0 w 215445"/>
                    <a:gd name="connsiteY4" fmla="*/ 0 h 169382"/>
                    <a:gd name="connsiteX0" fmla="*/ 0 w 215445"/>
                    <a:gd name="connsiteY0" fmla="*/ 2066 h 166686"/>
                    <a:gd name="connsiteX1" fmla="*/ 31296 w 215445"/>
                    <a:gd name="connsiteY1" fmla="*/ 166686 h 166686"/>
                    <a:gd name="connsiteX2" fmla="*/ 213858 w 215445"/>
                    <a:gd name="connsiteY2" fmla="*/ 162720 h 166686"/>
                    <a:gd name="connsiteX3" fmla="*/ 215445 w 215445"/>
                    <a:gd name="connsiteY3" fmla="*/ 0 h 166686"/>
                    <a:gd name="connsiteX4" fmla="*/ 0 w 215445"/>
                    <a:gd name="connsiteY4" fmla="*/ 2066 h 166686"/>
                    <a:gd name="connsiteX0" fmla="*/ 0 w 213858"/>
                    <a:gd name="connsiteY0" fmla="*/ 0 h 164620"/>
                    <a:gd name="connsiteX1" fmla="*/ 31296 w 213858"/>
                    <a:gd name="connsiteY1" fmla="*/ 164620 h 164620"/>
                    <a:gd name="connsiteX2" fmla="*/ 213858 w 213858"/>
                    <a:gd name="connsiteY2" fmla="*/ 160654 h 164620"/>
                    <a:gd name="connsiteX3" fmla="*/ 213088 w 213858"/>
                    <a:gd name="connsiteY3" fmla="*/ 316 h 164620"/>
                    <a:gd name="connsiteX4" fmla="*/ 0 w 213858"/>
                    <a:gd name="connsiteY4" fmla="*/ 0 h 164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58" h="164620">
                      <a:moveTo>
                        <a:pt x="0" y="0"/>
                      </a:moveTo>
                      <a:lnTo>
                        <a:pt x="31296" y="164620"/>
                      </a:lnTo>
                      <a:lnTo>
                        <a:pt x="213858" y="160654"/>
                      </a:lnTo>
                      <a:cubicBezTo>
                        <a:pt x="213601" y="107208"/>
                        <a:pt x="213345" y="53762"/>
                        <a:pt x="213088" y="316"/>
                      </a:cubicBezTo>
                      <a:lnTo>
                        <a:pt x="0" y="0"/>
                      </a:lnTo>
                      <a:close/>
                    </a:path>
                  </a:pathLst>
                </a:custGeom>
                <a:solidFill>
                  <a:srgbClr val="1A3A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Freeform 16"/>
                <p:cNvSpPr/>
                <p:nvPr/>
              </p:nvSpPr>
              <p:spPr>
                <a:xfrm>
                  <a:off x="3700462" y="4570680"/>
                  <a:ext cx="1712120" cy="2265889"/>
                </a:xfrm>
                <a:custGeom>
                  <a:avLst/>
                  <a:gdLst>
                    <a:gd name="connsiteX0" fmla="*/ 2371662 w 4516863"/>
                    <a:gd name="connsiteY0" fmla="*/ 0 h 3009473"/>
                    <a:gd name="connsiteX1" fmla="*/ 4516863 w 4516863"/>
                    <a:gd name="connsiteY1" fmla="*/ 3009473 h 3009473"/>
                    <a:gd name="connsiteX2" fmla="*/ 0 w 4516863"/>
                    <a:gd name="connsiteY2" fmla="*/ 3006143 h 3009473"/>
                    <a:gd name="connsiteX3" fmla="*/ 2371662 w 4516863"/>
                    <a:gd name="connsiteY3" fmla="*/ 0 h 3009473"/>
                    <a:gd name="connsiteX0" fmla="*/ 2314512 w 4516863"/>
                    <a:gd name="connsiteY0" fmla="*/ 0 h 2266523"/>
                    <a:gd name="connsiteX1" fmla="*/ 4516863 w 4516863"/>
                    <a:gd name="connsiteY1" fmla="*/ 2266523 h 2266523"/>
                    <a:gd name="connsiteX2" fmla="*/ 0 w 4516863"/>
                    <a:gd name="connsiteY2" fmla="*/ 2263193 h 2266523"/>
                    <a:gd name="connsiteX3" fmla="*/ 2314512 w 4516863"/>
                    <a:gd name="connsiteY3" fmla="*/ 0 h 2266523"/>
                    <a:gd name="connsiteX0" fmla="*/ 2314512 w 4516863"/>
                    <a:gd name="connsiteY0" fmla="*/ 0 h 2266523"/>
                    <a:gd name="connsiteX1" fmla="*/ 4516863 w 4516863"/>
                    <a:gd name="connsiteY1" fmla="*/ 2266523 h 2266523"/>
                    <a:gd name="connsiteX2" fmla="*/ 1458457 w 4516863"/>
                    <a:gd name="connsiteY2" fmla="*/ 2258745 h 2266523"/>
                    <a:gd name="connsiteX3" fmla="*/ 0 w 4516863"/>
                    <a:gd name="connsiteY3" fmla="*/ 2263193 h 2266523"/>
                    <a:gd name="connsiteX4" fmla="*/ 2314512 w 4516863"/>
                    <a:gd name="connsiteY4" fmla="*/ 0 h 2266523"/>
                    <a:gd name="connsiteX0" fmla="*/ 2314512 w 4516863"/>
                    <a:gd name="connsiteY0" fmla="*/ 0 h 2268270"/>
                    <a:gd name="connsiteX1" fmla="*/ 4516863 w 4516863"/>
                    <a:gd name="connsiteY1" fmla="*/ 2266523 h 2268270"/>
                    <a:gd name="connsiteX2" fmla="*/ 3163432 w 4516863"/>
                    <a:gd name="connsiteY2" fmla="*/ 2268270 h 2268270"/>
                    <a:gd name="connsiteX3" fmla="*/ 1458457 w 4516863"/>
                    <a:gd name="connsiteY3" fmla="*/ 2258745 h 2268270"/>
                    <a:gd name="connsiteX4" fmla="*/ 0 w 4516863"/>
                    <a:gd name="connsiteY4" fmla="*/ 2263193 h 2268270"/>
                    <a:gd name="connsiteX5" fmla="*/ 2314512 w 4516863"/>
                    <a:gd name="connsiteY5" fmla="*/ 0 h 2268270"/>
                    <a:gd name="connsiteX0" fmla="*/ 2314512 w 3163432"/>
                    <a:gd name="connsiteY0" fmla="*/ 0 h 2268270"/>
                    <a:gd name="connsiteX1" fmla="*/ 2992863 w 3163432"/>
                    <a:gd name="connsiteY1" fmla="*/ 275798 h 2268270"/>
                    <a:gd name="connsiteX2" fmla="*/ 3163432 w 3163432"/>
                    <a:gd name="connsiteY2" fmla="*/ 2268270 h 2268270"/>
                    <a:gd name="connsiteX3" fmla="*/ 1458457 w 3163432"/>
                    <a:gd name="connsiteY3" fmla="*/ 2258745 h 2268270"/>
                    <a:gd name="connsiteX4" fmla="*/ 0 w 3163432"/>
                    <a:gd name="connsiteY4" fmla="*/ 2263193 h 2268270"/>
                    <a:gd name="connsiteX5" fmla="*/ 2314512 w 3163432"/>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17943 w 1704975"/>
                    <a:gd name="connsiteY4" fmla="*/ 281993 h 2268270"/>
                    <a:gd name="connsiteX5" fmla="*/ 856055 w 1704975"/>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08418 w 1704975"/>
                    <a:gd name="connsiteY4" fmla="*/ 286755 h 2268270"/>
                    <a:gd name="connsiteX5" fmla="*/ 856055 w 1704975"/>
                    <a:gd name="connsiteY5"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204788 w 1704975"/>
                    <a:gd name="connsiteY4" fmla="*/ 341838 h 2268270"/>
                    <a:gd name="connsiteX5" fmla="*/ 208418 w 1704975"/>
                    <a:gd name="connsiteY5" fmla="*/ 286755 h 2268270"/>
                    <a:gd name="connsiteX6" fmla="*/ 856055 w 1704975"/>
                    <a:gd name="connsiteY6" fmla="*/ 0 h 2268270"/>
                    <a:gd name="connsiteX0" fmla="*/ 856055 w 1704975"/>
                    <a:gd name="connsiteY0" fmla="*/ 0 h 2268270"/>
                    <a:gd name="connsiteX1" fmla="*/ 1534406 w 1704975"/>
                    <a:gd name="connsiteY1" fmla="*/ 275798 h 2268270"/>
                    <a:gd name="connsiteX2" fmla="*/ 1704975 w 1704975"/>
                    <a:gd name="connsiteY2" fmla="*/ 2268270 h 2268270"/>
                    <a:gd name="connsiteX3" fmla="*/ 0 w 1704975"/>
                    <a:gd name="connsiteY3" fmla="*/ 2258745 h 2268270"/>
                    <a:gd name="connsiteX4" fmla="*/ 390525 w 1704975"/>
                    <a:gd name="connsiteY4" fmla="*/ 289450 h 2268270"/>
                    <a:gd name="connsiteX5" fmla="*/ 208418 w 1704975"/>
                    <a:gd name="connsiteY5" fmla="*/ 286755 h 2268270"/>
                    <a:gd name="connsiteX6" fmla="*/ 856055 w 1704975"/>
                    <a:gd name="connsiteY6" fmla="*/ 0 h 2268270"/>
                    <a:gd name="connsiteX0" fmla="*/ 856055 w 1704975"/>
                    <a:gd name="connsiteY0" fmla="*/ 0 h 2268270"/>
                    <a:gd name="connsiteX1" fmla="*/ 1534406 w 1704975"/>
                    <a:gd name="connsiteY1" fmla="*/ 275798 h 2268270"/>
                    <a:gd name="connsiteX2" fmla="*/ 1538288 w 1704975"/>
                    <a:gd name="connsiteY2" fmla="*/ 334694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7069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8418 w 1704975"/>
                    <a:gd name="connsiteY6" fmla="*/ 286755 h 2268270"/>
                    <a:gd name="connsiteX7" fmla="*/ 856055 w 1704975"/>
                    <a:gd name="connsiteY7" fmla="*/ 0 h 2268270"/>
                    <a:gd name="connsiteX0" fmla="*/ 856055 w 1704975"/>
                    <a:gd name="connsiteY0" fmla="*/ 0 h 2268270"/>
                    <a:gd name="connsiteX1" fmla="*/ 1534406 w 1704975"/>
                    <a:gd name="connsiteY1" fmla="*/ 275798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3655 w 1704975"/>
                    <a:gd name="connsiteY6" fmla="*/ 286755 h 2268270"/>
                    <a:gd name="connsiteX7" fmla="*/ 856055 w 1704975"/>
                    <a:gd name="connsiteY7" fmla="*/ 0 h 2268270"/>
                    <a:gd name="connsiteX0" fmla="*/ 856055 w 1704975"/>
                    <a:gd name="connsiteY0" fmla="*/ 0 h 2268270"/>
                    <a:gd name="connsiteX1" fmla="*/ 1534406 w 1704975"/>
                    <a:gd name="connsiteY1" fmla="*/ 280561 h 2268270"/>
                    <a:gd name="connsiteX2" fmla="*/ 1328738 w 1704975"/>
                    <a:gd name="connsiteY2" fmla="*/ 282306 h 2268270"/>
                    <a:gd name="connsiteX3" fmla="*/ 1704975 w 1704975"/>
                    <a:gd name="connsiteY3" fmla="*/ 2268270 h 2268270"/>
                    <a:gd name="connsiteX4" fmla="*/ 0 w 1704975"/>
                    <a:gd name="connsiteY4" fmla="*/ 2258745 h 2268270"/>
                    <a:gd name="connsiteX5" fmla="*/ 390525 w 1704975"/>
                    <a:gd name="connsiteY5" fmla="*/ 289450 h 2268270"/>
                    <a:gd name="connsiteX6" fmla="*/ 203655 w 1704975"/>
                    <a:gd name="connsiteY6" fmla="*/ 286755 h 2268270"/>
                    <a:gd name="connsiteX7" fmla="*/ 856055 w 1704975"/>
                    <a:gd name="connsiteY7" fmla="*/ 0 h 2268270"/>
                    <a:gd name="connsiteX0" fmla="*/ 860818 w 1709738"/>
                    <a:gd name="connsiteY0" fmla="*/ 0 h 2268270"/>
                    <a:gd name="connsiteX1" fmla="*/ 1539169 w 1709738"/>
                    <a:gd name="connsiteY1" fmla="*/ 280561 h 2268270"/>
                    <a:gd name="connsiteX2" fmla="*/ 1333501 w 1709738"/>
                    <a:gd name="connsiteY2" fmla="*/ 282306 h 2268270"/>
                    <a:gd name="connsiteX3" fmla="*/ 1709738 w 1709738"/>
                    <a:gd name="connsiteY3" fmla="*/ 2268270 h 2268270"/>
                    <a:gd name="connsiteX4" fmla="*/ 0 w 1709738"/>
                    <a:gd name="connsiteY4" fmla="*/ 2265889 h 2268270"/>
                    <a:gd name="connsiteX5" fmla="*/ 395288 w 1709738"/>
                    <a:gd name="connsiteY5" fmla="*/ 289450 h 2268270"/>
                    <a:gd name="connsiteX6" fmla="*/ 208418 w 1709738"/>
                    <a:gd name="connsiteY6" fmla="*/ 286755 h 2268270"/>
                    <a:gd name="connsiteX7" fmla="*/ 860818 w 1709738"/>
                    <a:gd name="connsiteY7" fmla="*/ 0 h 2268270"/>
                    <a:gd name="connsiteX0" fmla="*/ 860818 w 1712120"/>
                    <a:gd name="connsiteY0" fmla="*/ 0 h 2265889"/>
                    <a:gd name="connsiteX1" fmla="*/ 1539169 w 1712120"/>
                    <a:gd name="connsiteY1" fmla="*/ 280561 h 2265889"/>
                    <a:gd name="connsiteX2" fmla="*/ 1333501 w 1712120"/>
                    <a:gd name="connsiteY2" fmla="*/ 282306 h 2265889"/>
                    <a:gd name="connsiteX3" fmla="*/ 1712120 w 1712120"/>
                    <a:gd name="connsiteY3" fmla="*/ 2265889 h 2265889"/>
                    <a:gd name="connsiteX4" fmla="*/ 0 w 1712120"/>
                    <a:gd name="connsiteY4" fmla="*/ 2265889 h 2265889"/>
                    <a:gd name="connsiteX5" fmla="*/ 395288 w 1712120"/>
                    <a:gd name="connsiteY5" fmla="*/ 289450 h 2265889"/>
                    <a:gd name="connsiteX6" fmla="*/ 208418 w 1712120"/>
                    <a:gd name="connsiteY6" fmla="*/ 286755 h 2265889"/>
                    <a:gd name="connsiteX7" fmla="*/ 860818 w 1712120"/>
                    <a:gd name="connsiteY7" fmla="*/ 0 h 22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120" h="2265889">
                      <a:moveTo>
                        <a:pt x="860818" y="0"/>
                      </a:moveTo>
                      <a:lnTo>
                        <a:pt x="1539169" y="280561"/>
                      </a:lnTo>
                      <a:lnTo>
                        <a:pt x="1333501" y="282306"/>
                      </a:lnTo>
                      <a:lnTo>
                        <a:pt x="1712120" y="2265889"/>
                      </a:lnTo>
                      <a:lnTo>
                        <a:pt x="0" y="2265889"/>
                      </a:lnTo>
                      <a:lnTo>
                        <a:pt x="395288" y="289450"/>
                      </a:lnTo>
                      <a:lnTo>
                        <a:pt x="208418" y="286755"/>
                      </a:lnTo>
                      <a:lnTo>
                        <a:pt x="860818" y="0"/>
                      </a:lnTo>
                      <a:close/>
                    </a:path>
                  </a:pathLst>
                </a:custGeom>
                <a:solidFill>
                  <a:srgbClr val="2655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grpSp>
          <p:nvGrpSpPr>
            <p:cNvPr id="3" name="Group 2"/>
            <p:cNvGrpSpPr/>
            <p:nvPr/>
          </p:nvGrpSpPr>
          <p:grpSpPr>
            <a:xfrm>
              <a:off x="2524195" y="4660526"/>
              <a:ext cx="3950043" cy="502911"/>
              <a:chOff x="2524195" y="4660526"/>
              <a:chExt cx="3950043" cy="502911"/>
            </a:xfrm>
          </p:grpSpPr>
          <p:grpSp>
            <p:nvGrpSpPr>
              <p:cNvPr id="49" name="Group 48"/>
              <p:cNvGrpSpPr/>
              <p:nvPr/>
            </p:nvGrpSpPr>
            <p:grpSpPr>
              <a:xfrm>
                <a:off x="2524195" y="4789572"/>
                <a:ext cx="423032" cy="344614"/>
                <a:chOff x="436129" y="2603157"/>
                <a:chExt cx="1334896" cy="1087453"/>
              </a:xfrm>
              <a:solidFill>
                <a:schemeClr val="bg1"/>
              </a:solidFill>
              <a:effectLst/>
            </p:grpSpPr>
            <p:sp>
              <p:nvSpPr>
                <p:cNvPr id="50" name="Freeform 307"/>
                <p:cNvSpPr>
                  <a:spLocks/>
                </p:cNvSpPr>
                <p:nvPr/>
              </p:nvSpPr>
              <p:spPr bwMode="auto">
                <a:xfrm>
                  <a:off x="436129" y="2791996"/>
                  <a:ext cx="1058150" cy="898614"/>
                </a:xfrm>
                <a:custGeom>
                  <a:avLst/>
                  <a:gdLst>
                    <a:gd name="T0" fmla="*/ 61 w 325"/>
                    <a:gd name="T1" fmla="*/ 0 h 276"/>
                    <a:gd name="T2" fmla="*/ 65 w 325"/>
                    <a:gd name="T3" fmla="*/ 0 h 276"/>
                    <a:gd name="T4" fmla="*/ 65 w 325"/>
                    <a:gd name="T5" fmla="*/ 3 h 276"/>
                    <a:gd name="T6" fmla="*/ 65 w 325"/>
                    <a:gd name="T7" fmla="*/ 17 h 276"/>
                    <a:gd name="T8" fmla="*/ 61 w 325"/>
                    <a:gd name="T9" fmla="*/ 17 h 276"/>
                    <a:gd name="T10" fmla="*/ 44 w 325"/>
                    <a:gd name="T11" fmla="*/ 21 h 276"/>
                    <a:gd name="T12" fmla="*/ 31 w 325"/>
                    <a:gd name="T13" fmla="*/ 30 h 276"/>
                    <a:gd name="T14" fmla="*/ 21 w 325"/>
                    <a:gd name="T15" fmla="*/ 43 h 276"/>
                    <a:gd name="T16" fmla="*/ 17 w 325"/>
                    <a:gd name="T17" fmla="*/ 60 h 276"/>
                    <a:gd name="T18" fmla="*/ 17 w 325"/>
                    <a:gd name="T19" fmla="*/ 233 h 276"/>
                    <a:gd name="T20" fmla="*/ 17 w 325"/>
                    <a:gd name="T21" fmla="*/ 238 h 276"/>
                    <a:gd name="T22" fmla="*/ 19 w 325"/>
                    <a:gd name="T23" fmla="*/ 244 h 276"/>
                    <a:gd name="T24" fmla="*/ 31 w 325"/>
                    <a:gd name="T25" fmla="*/ 233 h 276"/>
                    <a:gd name="T26" fmla="*/ 45 w 325"/>
                    <a:gd name="T27" fmla="*/ 225 h 276"/>
                    <a:gd name="T28" fmla="*/ 61 w 325"/>
                    <a:gd name="T29" fmla="*/ 223 h 276"/>
                    <a:gd name="T30" fmla="*/ 268 w 325"/>
                    <a:gd name="T31" fmla="*/ 223 h 276"/>
                    <a:gd name="T32" fmla="*/ 283 w 325"/>
                    <a:gd name="T33" fmla="*/ 220 h 276"/>
                    <a:gd name="T34" fmla="*/ 296 w 325"/>
                    <a:gd name="T35" fmla="*/ 212 h 276"/>
                    <a:gd name="T36" fmla="*/ 305 w 325"/>
                    <a:gd name="T37" fmla="*/ 200 h 276"/>
                    <a:gd name="T38" fmla="*/ 325 w 325"/>
                    <a:gd name="T39" fmla="*/ 200 h 276"/>
                    <a:gd name="T40" fmla="*/ 316 w 325"/>
                    <a:gd name="T41" fmla="*/ 216 h 276"/>
                    <a:gd name="T42" fmla="*/ 303 w 325"/>
                    <a:gd name="T43" fmla="*/ 229 h 276"/>
                    <a:gd name="T44" fmla="*/ 287 w 325"/>
                    <a:gd name="T45" fmla="*/ 237 h 276"/>
                    <a:gd name="T46" fmla="*/ 268 w 325"/>
                    <a:gd name="T47" fmla="*/ 241 h 276"/>
                    <a:gd name="T48" fmla="*/ 61 w 325"/>
                    <a:gd name="T49" fmla="*/ 241 h 276"/>
                    <a:gd name="T50" fmla="*/ 46 w 325"/>
                    <a:gd name="T51" fmla="*/ 244 h 276"/>
                    <a:gd name="T52" fmla="*/ 36 w 325"/>
                    <a:gd name="T53" fmla="*/ 251 h 276"/>
                    <a:gd name="T54" fmla="*/ 28 w 325"/>
                    <a:gd name="T55" fmla="*/ 262 h 276"/>
                    <a:gd name="T56" fmla="*/ 25 w 325"/>
                    <a:gd name="T57" fmla="*/ 276 h 276"/>
                    <a:gd name="T58" fmla="*/ 25 w 325"/>
                    <a:gd name="T59" fmla="*/ 276 h 276"/>
                    <a:gd name="T60" fmla="*/ 12 w 325"/>
                    <a:gd name="T61" fmla="*/ 264 h 276"/>
                    <a:gd name="T62" fmla="*/ 3 w 325"/>
                    <a:gd name="T63" fmla="*/ 250 h 276"/>
                    <a:gd name="T64" fmla="*/ 0 w 325"/>
                    <a:gd name="T65" fmla="*/ 233 h 276"/>
                    <a:gd name="T66" fmla="*/ 0 w 325"/>
                    <a:gd name="T67" fmla="*/ 60 h 276"/>
                    <a:gd name="T68" fmla="*/ 3 w 325"/>
                    <a:gd name="T69" fmla="*/ 41 h 276"/>
                    <a:gd name="T70" fmla="*/ 12 w 325"/>
                    <a:gd name="T71" fmla="*/ 25 h 276"/>
                    <a:gd name="T72" fmla="*/ 25 w 325"/>
                    <a:gd name="T73" fmla="*/ 12 h 276"/>
                    <a:gd name="T74" fmla="*/ 41 w 325"/>
                    <a:gd name="T75" fmla="*/ 3 h 276"/>
                    <a:gd name="T76" fmla="*/ 61 w 325"/>
                    <a:gd name="T77" fmla="*/ 0 h 276"/>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646 w 10000"/>
                    <a:gd name="connsiteY7" fmla="*/ 1558 h 10000"/>
                    <a:gd name="connsiteX8" fmla="*/ 523 w 10000"/>
                    <a:gd name="connsiteY8" fmla="*/ 2174 h 10000"/>
                    <a:gd name="connsiteX9" fmla="*/ 523 w 10000"/>
                    <a:gd name="connsiteY9" fmla="*/ 8442 h 10000"/>
                    <a:gd name="connsiteX10" fmla="*/ 523 w 10000"/>
                    <a:gd name="connsiteY10" fmla="*/ 8623 h 10000"/>
                    <a:gd name="connsiteX11" fmla="*/ 585 w 10000"/>
                    <a:gd name="connsiteY11" fmla="*/ 8841 h 10000"/>
                    <a:gd name="connsiteX12" fmla="*/ 954 w 10000"/>
                    <a:gd name="connsiteY12" fmla="*/ 8442 h 10000"/>
                    <a:gd name="connsiteX13" fmla="*/ 1385 w 10000"/>
                    <a:gd name="connsiteY13" fmla="*/ 8152 h 10000"/>
                    <a:gd name="connsiteX14" fmla="*/ 1877 w 10000"/>
                    <a:gd name="connsiteY14" fmla="*/ 8080 h 10000"/>
                    <a:gd name="connsiteX15" fmla="*/ 8246 w 10000"/>
                    <a:gd name="connsiteY15" fmla="*/ 8080 h 10000"/>
                    <a:gd name="connsiteX16" fmla="*/ 8708 w 10000"/>
                    <a:gd name="connsiteY16" fmla="*/ 7971 h 10000"/>
                    <a:gd name="connsiteX17" fmla="*/ 9108 w 10000"/>
                    <a:gd name="connsiteY17" fmla="*/ 7681 h 10000"/>
                    <a:gd name="connsiteX18" fmla="*/ 9385 w 10000"/>
                    <a:gd name="connsiteY18" fmla="*/ 7246 h 10000"/>
                    <a:gd name="connsiteX19" fmla="*/ 10000 w 10000"/>
                    <a:gd name="connsiteY19" fmla="*/ 7246 h 10000"/>
                    <a:gd name="connsiteX20" fmla="*/ 9723 w 10000"/>
                    <a:gd name="connsiteY20" fmla="*/ 7826 h 10000"/>
                    <a:gd name="connsiteX21" fmla="*/ 9323 w 10000"/>
                    <a:gd name="connsiteY21" fmla="*/ 8297 h 10000"/>
                    <a:gd name="connsiteX22" fmla="*/ 8831 w 10000"/>
                    <a:gd name="connsiteY22" fmla="*/ 8587 h 10000"/>
                    <a:gd name="connsiteX23" fmla="*/ 8246 w 10000"/>
                    <a:gd name="connsiteY23" fmla="*/ 8732 h 10000"/>
                    <a:gd name="connsiteX24" fmla="*/ 1877 w 10000"/>
                    <a:gd name="connsiteY24" fmla="*/ 8732 h 10000"/>
                    <a:gd name="connsiteX25" fmla="*/ 1415 w 10000"/>
                    <a:gd name="connsiteY25" fmla="*/ 8841 h 10000"/>
                    <a:gd name="connsiteX26" fmla="*/ 1108 w 10000"/>
                    <a:gd name="connsiteY26" fmla="*/ 9094 h 10000"/>
                    <a:gd name="connsiteX27" fmla="*/ 862 w 10000"/>
                    <a:gd name="connsiteY27" fmla="*/ 9493 h 10000"/>
                    <a:gd name="connsiteX28" fmla="*/ 769 w 10000"/>
                    <a:gd name="connsiteY28" fmla="*/ 10000 h 10000"/>
                    <a:gd name="connsiteX29" fmla="*/ 769 w 10000"/>
                    <a:gd name="connsiteY29" fmla="*/ 10000 h 10000"/>
                    <a:gd name="connsiteX30" fmla="*/ 369 w 10000"/>
                    <a:gd name="connsiteY30" fmla="*/ 9565 h 10000"/>
                    <a:gd name="connsiteX31" fmla="*/ 92 w 10000"/>
                    <a:gd name="connsiteY31" fmla="*/ 9058 h 10000"/>
                    <a:gd name="connsiteX32" fmla="*/ 0 w 10000"/>
                    <a:gd name="connsiteY32" fmla="*/ 8442 h 10000"/>
                    <a:gd name="connsiteX33" fmla="*/ 0 w 10000"/>
                    <a:gd name="connsiteY33" fmla="*/ 2174 h 10000"/>
                    <a:gd name="connsiteX34" fmla="*/ 369 w 10000"/>
                    <a:gd name="connsiteY34" fmla="*/ 906 h 10000"/>
                    <a:gd name="connsiteX35" fmla="*/ 769 w 10000"/>
                    <a:gd name="connsiteY35" fmla="*/ 435 h 10000"/>
                    <a:gd name="connsiteX36" fmla="*/ 1262 w 10000"/>
                    <a:gd name="connsiteY36" fmla="*/ 109 h 10000"/>
                    <a:gd name="connsiteX37" fmla="*/ 1877 w 10000"/>
                    <a:gd name="connsiteY37"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646 w 10000"/>
                    <a:gd name="connsiteY7" fmla="*/ 1558 h 10000"/>
                    <a:gd name="connsiteX8" fmla="*/ 523 w 10000"/>
                    <a:gd name="connsiteY8" fmla="*/ 2174 h 10000"/>
                    <a:gd name="connsiteX9" fmla="*/ 523 w 10000"/>
                    <a:gd name="connsiteY9" fmla="*/ 8442 h 10000"/>
                    <a:gd name="connsiteX10" fmla="*/ 523 w 10000"/>
                    <a:gd name="connsiteY10" fmla="*/ 8623 h 10000"/>
                    <a:gd name="connsiteX11" fmla="*/ 585 w 10000"/>
                    <a:gd name="connsiteY11" fmla="*/ 8841 h 10000"/>
                    <a:gd name="connsiteX12" fmla="*/ 954 w 10000"/>
                    <a:gd name="connsiteY12" fmla="*/ 8442 h 10000"/>
                    <a:gd name="connsiteX13" fmla="*/ 1385 w 10000"/>
                    <a:gd name="connsiteY13" fmla="*/ 8152 h 10000"/>
                    <a:gd name="connsiteX14" fmla="*/ 1877 w 10000"/>
                    <a:gd name="connsiteY14" fmla="*/ 8080 h 10000"/>
                    <a:gd name="connsiteX15" fmla="*/ 8246 w 10000"/>
                    <a:gd name="connsiteY15" fmla="*/ 8080 h 10000"/>
                    <a:gd name="connsiteX16" fmla="*/ 8708 w 10000"/>
                    <a:gd name="connsiteY16" fmla="*/ 7971 h 10000"/>
                    <a:gd name="connsiteX17" fmla="*/ 9108 w 10000"/>
                    <a:gd name="connsiteY17" fmla="*/ 7681 h 10000"/>
                    <a:gd name="connsiteX18" fmla="*/ 9385 w 10000"/>
                    <a:gd name="connsiteY18" fmla="*/ 7246 h 10000"/>
                    <a:gd name="connsiteX19" fmla="*/ 10000 w 10000"/>
                    <a:gd name="connsiteY19" fmla="*/ 7246 h 10000"/>
                    <a:gd name="connsiteX20" fmla="*/ 9723 w 10000"/>
                    <a:gd name="connsiteY20" fmla="*/ 7826 h 10000"/>
                    <a:gd name="connsiteX21" fmla="*/ 9323 w 10000"/>
                    <a:gd name="connsiteY21" fmla="*/ 8297 h 10000"/>
                    <a:gd name="connsiteX22" fmla="*/ 8831 w 10000"/>
                    <a:gd name="connsiteY22" fmla="*/ 8587 h 10000"/>
                    <a:gd name="connsiteX23" fmla="*/ 8246 w 10000"/>
                    <a:gd name="connsiteY23" fmla="*/ 8732 h 10000"/>
                    <a:gd name="connsiteX24" fmla="*/ 1877 w 10000"/>
                    <a:gd name="connsiteY24" fmla="*/ 8732 h 10000"/>
                    <a:gd name="connsiteX25" fmla="*/ 1415 w 10000"/>
                    <a:gd name="connsiteY25" fmla="*/ 8841 h 10000"/>
                    <a:gd name="connsiteX26" fmla="*/ 1108 w 10000"/>
                    <a:gd name="connsiteY26" fmla="*/ 9094 h 10000"/>
                    <a:gd name="connsiteX27" fmla="*/ 862 w 10000"/>
                    <a:gd name="connsiteY27" fmla="*/ 9493 h 10000"/>
                    <a:gd name="connsiteX28" fmla="*/ 769 w 10000"/>
                    <a:gd name="connsiteY28" fmla="*/ 10000 h 10000"/>
                    <a:gd name="connsiteX29" fmla="*/ 769 w 10000"/>
                    <a:gd name="connsiteY29" fmla="*/ 10000 h 10000"/>
                    <a:gd name="connsiteX30" fmla="*/ 369 w 10000"/>
                    <a:gd name="connsiteY30" fmla="*/ 9565 h 10000"/>
                    <a:gd name="connsiteX31" fmla="*/ 92 w 10000"/>
                    <a:gd name="connsiteY31" fmla="*/ 9058 h 10000"/>
                    <a:gd name="connsiteX32" fmla="*/ 0 w 10000"/>
                    <a:gd name="connsiteY32" fmla="*/ 8442 h 10000"/>
                    <a:gd name="connsiteX33" fmla="*/ 0 w 10000"/>
                    <a:gd name="connsiteY33" fmla="*/ 2174 h 10000"/>
                    <a:gd name="connsiteX34" fmla="*/ 769 w 10000"/>
                    <a:gd name="connsiteY34" fmla="*/ 435 h 10000"/>
                    <a:gd name="connsiteX35" fmla="*/ 1262 w 10000"/>
                    <a:gd name="connsiteY35" fmla="*/ 109 h 10000"/>
                    <a:gd name="connsiteX36" fmla="*/ 1877 w 10000"/>
                    <a:gd name="connsiteY3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646 w 10000"/>
                    <a:gd name="connsiteY7" fmla="*/ 1558 h 10000"/>
                    <a:gd name="connsiteX8" fmla="*/ 523 w 10000"/>
                    <a:gd name="connsiteY8" fmla="*/ 2174 h 10000"/>
                    <a:gd name="connsiteX9" fmla="*/ 523 w 10000"/>
                    <a:gd name="connsiteY9" fmla="*/ 8442 h 10000"/>
                    <a:gd name="connsiteX10" fmla="*/ 523 w 10000"/>
                    <a:gd name="connsiteY10" fmla="*/ 8623 h 10000"/>
                    <a:gd name="connsiteX11" fmla="*/ 585 w 10000"/>
                    <a:gd name="connsiteY11" fmla="*/ 8841 h 10000"/>
                    <a:gd name="connsiteX12" fmla="*/ 954 w 10000"/>
                    <a:gd name="connsiteY12" fmla="*/ 8442 h 10000"/>
                    <a:gd name="connsiteX13" fmla="*/ 1385 w 10000"/>
                    <a:gd name="connsiteY13" fmla="*/ 8152 h 10000"/>
                    <a:gd name="connsiteX14" fmla="*/ 1877 w 10000"/>
                    <a:gd name="connsiteY14" fmla="*/ 8080 h 10000"/>
                    <a:gd name="connsiteX15" fmla="*/ 8246 w 10000"/>
                    <a:gd name="connsiteY15" fmla="*/ 8080 h 10000"/>
                    <a:gd name="connsiteX16" fmla="*/ 8708 w 10000"/>
                    <a:gd name="connsiteY16" fmla="*/ 7971 h 10000"/>
                    <a:gd name="connsiteX17" fmla="*/ 9108 w 10000"/>
                    <a:gd name="connsiteY17" fmla="*/ 7681 h 10000"/>
                    <a:gd name="connsiteX18" fmla="*/ 9385 w 10000"/>
                    <a:gd name="connsiteY18" fmla="*/ 7246 h 10000"/>
                    <a:gd name="connsiteX19" fmla="*/ 10000 w 10000"/>
                    <a:gd name="connsiteY19" fmla="*/ 7246 h 10000"/>
                    <a:gd name="connsiteX20" fmla="*/ 9723 w 10000"/>
                    <a:gd name="connsiteY20" fmla="*/ 7826 h 10000"/>
                    <a:gd name="connsiteX21" fmla="*/ 9323 w 10000"/>
                    <a:gd name="connsiteY21" fmla="*/ 8297 h 10000"/>
                    <a:gd name="connsiteX22" fmla="*/ 8831 w 10000"/>
                    <a:gd name="connsiteY22" fmla="*/ 8587 h 10000"/>
                    <a:gd name="connsiteX23" fmla="*/ 8246 w 10000"/>
                    <a:gd name="connsiteY23" fmla="*/ 8732 h 10000"/>
                    <a:gd name="connsiteX24" fmla="*/ 1877 w 10000"/>
                    <a:gd name="connsiteY24" fmla="*/ 8732 h 10000"/>
                    <a:gd name="connsiteX25" fmla="*/ 1415 w 10000"/>
                    <a:gd name="connsiteY25" fmla="*/ 8841 h 10000"/>
                    <a:gd name="connsiteX26" fmla="*/ 1108 w 10000"/>
                    <a:gd name="connsiteY26" fmla="*/ 9094 h 10000"/>
                    <a:gd name="connsiteX27" fmla="*/ 862 w 10000"/>
                    <a:gd name="connsiteY27" fmla="*/ 9493 h 10000"/>
                    <a:gd name="connsiteX28" fmla="*/ 769 w 10000"/>
                    <a:gd name="connsiteY28" fmla="*/ 10000 h 10000"/>
                    <a:gd name="connsiteX29" fmla="*/ 769 w 10000"/>
                    <a:gd name="connsiteY29" fmla="*/ 10000 h 10000"/>
                    <a:gd name="connsiteX30" fmla="*/ 369 w 10000"/>
                    <a:gd name="connsiteY30" fmla="*/ 9565 h 10000"/>
                    <a:gd name="connsiteX31" fmla="*/ 92 w 10000"/>
                    <a:gd name="connsiteY31" fmla="*/ 9058 h 10000"/>
                    <a:gd name="connsiteX32" fmla="*/ 0 w 10000"/>
                    <a:gd name="connsiteY32" fmla="*/ 8442 h 10000"/>
                    <a:gd name="connsiteX33" fmla="*/ 0 w 10000"/>
                    <a:gd name="connsiteY33" fmla="*/ 2174 h 10000"/>
                    <a:gd name="connsiteX34" fmla="*/ 1262 w 10000"/>
                    <a:gd name="connsiteY34" fmla="*/ 109 h 10000"/>
                    <a:gd name="connsiteX35" fmla="*/ 1877 w 10000"/>
                    <a:gd name="connsiteY35"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646 w 10000"/>
                    <a:gd name="connsiteY7" fmla="*/ 1558 h 10000"/>
                    <a:gd name="connsiteX8" fmla="*/ 523 w 10000"/>
                    <a:gd name="connsiteY8" fmla="*/ 2174 h 10000"/>
                    <a:gd name="connsiteX9" fmla="*/ 523 w 10000"/>
                    <a:gd name="connsiteY9" fmla="*/ 8442 h 10000"/>
                    <a:gd name="connsiteX10" fmla="*/ 523 w 10000"/>
                    <a:gd name="connsiteY10" fmla="*/ 8623 h 10000"/>
                    <a:gd name="connsiteX11" fmla="*/ 585 w 10000"/>
                    <a:gd name="connsiteY11" fmla="*/ 8841 h 10000"/>
                    <a:gd name="connsiteX12" fmla="*/ 954 w 10000"/>
                    <a:gd name="connsiteY12" fmla="*/ 8442 h 10000"/>
                    <a:gd name="connsiteX13" fmla="*/ 1385 w 10000"/>
                    <a:gd name="connsiteY13" fmla="*/ 8152 h 10000"/>
                    <a:gd name="connsiteX14" fmla="*/ 1877 w 10000"/>
                    <a:gd name="connsiteY14" fmla="*/ 8080 h 10000"/>
                    <a:gd name="connsiteX15" fmla="*/ 8246 w 10000"/>
                    <a:gd name="connsiteY15" fmla="*/ 8080 h 10000"/>
                    <a:gd name="connsiteX16" fmla="*/ 8708 w 10000"/>
                    <a:gd name="connsiteY16" fmla="*/ 7971 h 10000"/>
                    <a:gd name="connsiteX17" fmla="*/ 9108 w 10000"/>
                    <a:gd name="connsiteY17" fmla="*/ 7681 h 10000"/>
                    <a:gd name="connsiteX18" fmla="*/ 9385 w 10000"/>
                    <a:gd name="connsiteY18" fmla="*/ 7246 h 10000"/>
                    <a:gd name="connsiteX19" fmla="*/ 10000 w 10000"/>
                    <a:gd name="connsiteY19" fmla="*/ 7246 h 10000"/>
                    <a:gd name="connsiteX20" fmla="*/ 9723 w 10000"/>
                    <a:gd name="connsiteY20" fmla="*/ 7826 h 10000"/>
                    <a:gd name="connsiteX21" fmla="*/ 9323 w 10000"/>
                    <a:gd name="connsiteY21" fmla="*/ 8297 h 10000"/>
                    <a:gd name="connsiteX22" fmla="*/ 8831 w 10000"/>
                    <a:gd name="connsiteY22" fmla="*/ 8587 h 10000"/>
                    <a:gd name="connsiteX23" fmla="*/ 8246 w 10000"/>
                    <a:gd name="connsiteY23" fmla="*/ 8732 h 10000"/>
                    <a:gd name="connsiteX24" fmla="*/ 1877 w 10000"/>
                    <a:gd name="connsiteY24" fmla="*/ 8732 h 10000"/>
                    <a:gd name="connsiteX25" fmla="*/ 1415 w 10000"/>
                    <a:gd name="connsiteY25" fmla="*/ 8841 h 10000"/>
                    <a:gd name="connsiteX26" fmla="*/ 1108 w 10000"/>
                    <a:gd name="connsiteY26" fmla="*/ 9094 h 10000"/>
                    <a:gd name="connsiteX27" fmla="*/ 862 w 10000"/>
                    <a:gd name="connsiteY27" fmla="*/ 9493 h 10000"/>
                    <a:gd name="connsiteX28" fmla="*/ 769 w 10000"/>
                    <a:gd name="connsiteY28" fmla="*/ 10000 h 10000"/>
                    <a:gd name="connsiteX29" fmla="*/ 769 w 10000"/>
                    <a:gd name="connsiteY29" fmla="*/ 10000 h 10000"/>
                    <a:gd name="connsiteX30" fmla="*/ 369 w 10000"/>
                    <a:gd name="connsiteY30" fmla="*/ 9565 h 10000"/>
                    <a:gd name="connsiteX31" fmla="*/ 92 w 10000"/>
                    <a:gd name="connsiteY31" fmla="*/ 9058 h 10000"/>
                    <a:gd name="connsiteX32" fmla="*/ 0 w 10000"/>
                    <a:gd name="connsiteY32" fmla="*/ 8442 h 10000"/>
                    <a:gd name="connsiteX33" fmla="*/ 0 w 10000"/>
                    <a:gd name="connsiteY33" fmla="*/ 2174 h 10000"/>
                    <a:gd name="connsiteX34" fmla="*/ 1877 w 10000"/>
                    <a:gd name="connsiteY34"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646 w 10000"/>
                    <a:gd name="connsiteY7" fmla="*/ 1558 h 10000"/>
                    <a:gd name="connsiteX8" fmla="*/ 523 w 10000"/>
                    <a:gd name="connsiteY8" fmla="*/ 2174 h 10000"/>
                    <a:gd name="connsiteX9" fmla="*/ 523 w 10000"/>
                    <a:gd name="connsiteY9" fmla="*/ 8442 h 10000"/>
                    <a:gd name="connsiteX10" fmla="*/ 523 w 10000"/>
                    <a:gd name="connsiteY10" fmla="*/ 8623 h 10000"/>
                    <a:gd name="connsiteX11" fmla="*/ 585 w 10000"/>
                    <a:gd name="connsiteY11" fmla="*/ 8841 h 10000"/>
                    <a:gd name="connsiteX12" fmla="*/ 954 w 10000"/>
                    <a:gd name="connsiteY12" fmla="*/ 8442 h 10000"/>
                    <a:gd name="connsiteX13" fmla="*/ 1385 w 10000"/>
                    <a:gd name="connsiteY13" fmla="*/ 8152 h 10000"/>
                    <a:gd name="connsiteX14" fmla="*/ 1877 w 10000"/>
                    <a:gd name="connsiteY14" fmla="*/ 8080 h 10000"/>
                    <a:gd name="connsiteX15" fmla="*/ 8246 w 10000"/>
                    <a:gd name="connsiteY15" fmla="*/ 8080 h 10000"/>
                    <a:gd name="connsiteX16" fmla="*/ 8708 w 10000"/>
                    <a:gd name="connsiteY16" fmla="*/ 7971 h 10000"/>
                    <a:gd name="connsiteX17" fmla="*/ 9108 w 10000"/>
                    <a:gd name="connsiteY17" fmla="*/ 7681 h 10000"/>
                    <a:gd name="connsiteX18" fmla="*/ 9385 w 10000"/>
                    <a:gd name="connsiteY18" fmla="*/ 7246 h 10000"/>
                    <a:gd name="connsiteX19" fmla="*/ 10000 w 10000"/>
                    <a:gd name="connsiteY19" fmla="*/ 7246 h 10000"/>
                    <a:gd name="connsiteX20" fmla="*/ 9723 w 10000"/>
                    <a:gd name="connsiteY20" fmla="*/ 7826 h 10000"/>
                    <a:gd name="connsiteX21" fmla="*/ 9323 w 10000"/>
                    <a:gd name="connsiteY21" fmla="*/ 8297 h 10000"/>
                    <a:gd name="connsiteX22" fmla="*/ 8831 w 10000"/>
                    <a:gd name="connsiteY22" fmla="*/ 8587 h 10000"/>
                    <a:gd name="connsiteX23" fmla="*/ 8246 w 10000"/>
                    <a:gd name="connsiteY23" fmla="*/ 8732 h 10000"/>
                    <a:gd name="connsiteX24" fmla="*/ 1877 w 10000"/>
                    <a:gd name="connsiteY24" fmla="*/ 8732 h 10000"/>
                    <a:gd name="connsiteX25" fmla="*/ 1415 w 10000"/>
                    <a:gd name="connsiteY25" fmla="*/ 8841 h 10000"/>
                    <a:gd name="connsiteX26" fmla="*/ 1108 w 10000"/>
                    <a:gd name="connsiteY26" fmla="*/ 9094 h 10000"/>
                    <a:gd name="connsiteX27" fmla="*/ 862 w 10000"/>
                    <a:gd name="connsiteY27" fmla="*/ 9493 h 10000"/>
                    <a:gd name="connsiteX28" fmla="*/ 769 w 10000"/>
                    <a:gd name="connsiteY28" fmla="*/ 10000 h 10000"/>
                    <a:gd name="connsiteX29" fmla="*/ 769 w 10000"/>
                    <a:gd name="connsiteY29" fmla="*/ 10000 h 10000"/>
                    <a:gd name="connsiteX30" fmla="*/ 369 w 10000"/>
                    <a:gd name="connsiteY30" fmla="*/ 9565 h 10000"/>
                    <a:gd name="connsiteX31" fmla="*/ 92 w 10000"/>
                    <a:gd name="connsiteY31" fmla="*/ 9058 h 10000"/>
                    <a:gd name="connsiteX32" fmla="*/ 0 w 10000"/>
                    <a:gd name="connsiteY32" fmla="*/ 8442 h 10000"/>
                    <a:gd name="connsiteX33" fmla="*/ 0 w 10000"/>
                    <a:gd name="connsiteY33" fmla="*/ 2174 h 10000"/>
                    <a:gd name="connsiteX34" fmla="*/ 1877 w 10000"/>
                    <a:gd name="connsiteY34"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646 w 10000"/>
                    <a:gd name="connsiteY7" fmla="*/ 1558 h 10000"/>
                    <a:gd name="connsiteX8" fmla="*/ 523 w 10000"/>
                    <a:gd name="connsiteY8" fmla="*/ 2174 h 10000"/>
                    <a:gd name="connsiteX9" fmla="*/ 523 w 10000"/>
                    <a:gd name="connsiteY9" fmla="*/ 8442 h 10000"/>
                    <a:gd name="connsiteX10" fmla="*/ 523 w 10000"/>
                    <a:gd name="connsiteY10" fmla="*/ 8623 h 10000"/>
                    <a:gd name="connsiteX11" fmla="*/ 585 w 10000"/>
                    <a:gd name="connsiteY11" fmla="*/ 8841 h 10000"/>
                    <a:gd name="connsiteX12" fmla="*/ 954 w 10000"/>
                    <a:gd name="connsiteY12" fmla="*/ 8442 h 10000"/>
                    <a:gd name="connsiteX13" fmla="*/ 1385 w 10000"/>
                    <a:gd name="connsiteY13" fmla="*/ 8152 h 10000"/>
                    <a:gd name="connsiteX14" fmla="*/ 1877 w 10000"/>
                    <a:gd name="connsiteY14" fmla="*/ 8080 h 10000"/>
                    <a:gd name="connsiteX15" fmla="*/ 8246 w 10000"/>
                    <a:gd name="connsiteY15" fmla="*/ 8080 h 10000"/>
                    <a:gd name="connsiteX16" fmla="*/ 8708 w 10000"/>
                    <a:gd name="connsiteY16" fmla="*/ 7971 h 10000"/>
                    <a:gd name="connsiteX17" fmla="*/ 9108 w 10000"/>
                    <a:gd name="connsiteY17" fmla="*/ 7681 h 10000"/>
                    <a:gd name="connsiteX18" fmla="*/ 9385 w 10000"/>
                    <a:gd name="connsiteY18" fmla="*/ 7246 h 10000"/>
                    <a:gd name="connsiteX19" fmla="*/ 10000 w 10000"/>
                    <a:gd name="connsiteY19" fmla="*/ 7246 h 10000"/>
                    <a:gd name="connsiteX20" fmla="*/ 9723 w 10000"/>
                    <a:gd name="connsiteY20" fmla="*/ 7826 h 10000"/>
                    <a:gd name="connsiteX21" fmla="*/ 9323 w 10000"/>
                    <a:gd name="connsiteY21" fmla="*/ 8297 h 10000"/>
                    <a:gd name="connsiteX22" fmla="*/ 8831 w 10000"/>
                    <a:gd name="connsiteY22" fmla="*/ 8587 h 10000"/>
                    <a:gd name="connsiteX23" fmla="*/ 8246 w 10000"/>
                    <a:gd name="connsiteY23" fmla="*/ 8732 h 10000"/>
                    <a:gd name="connsiteX24" fmla="*/ 1877 w 10000"/>
                    <a:gd name="connsiteY24" fmla="*/ 8732 h 10000"/>
                    <a:gd name="connsiteX25" fmla="*/ 1415 w 10000"/>
                    <a:gd name="connsiteY25" fmla="*/ 8841 h 10000"/>
                    <a:gd name="connsiteX26" fmla="*/ 1108 w 10000"/>
                    <a:gd name="connsiteY26" fmla="*/ 9094 h 10000"/>
                    <a:gd name="connsiteX27" fmla="*/ 862 w 10000"/>
                    <a:gd name="connsiteY27" fmla="*/ 9493 h 10000"/>
                    <a:gd name="connsiteX28" fmla="*/ 769 w 10000"/>
                    <a:gd name="connsiteY28" fmla="*/ 10000 h 10000"/>
                    <a:gd name="connsiteX29" fmla="*/ 769 w 10000"/>
                    <a:gd name="connsiteY29" fmla="*/ 10000 h 10000"/>
                    <a:gd name="connsiteX30" fmla="*/ 369 w 10000"/>
                    <a:gd name="connsiteY30" fmla="*/ 9565 h 10000"/>
                    <a:gd name="connsiteX31" fmla="*/ 92 w 10000"/>
                    <a:gd name="connsiteY31" fmla="*/ 9058 h 10000"/>
                    <a:gd name="connsiteX32" fmla="*/ 0 w 10000"/>
                    <a:gd name="connsiteY32" fmla="*/ 8442 h 10000"/>
                    <a:gd name="connsiteX33" fmla="*/ 0 w 10000"/>
                    <a:gd name="connsiteY33" fmla="*/ 2174 h 10000"/>
                    <a:gd name="connsiteX34" fmla="*/ 1877 w 10000"/>
                    <a:gd name="connsiteY34"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954 w 10000"/>
                    <a:gd name="connsiteY6" fmla="*/ 1087 h 10000"/>
                    <a:gd name="connsiteX7" fmla="*/ 523 w 10000"/>
                    <a:gd name="connsiteY7" fmla="*/ 2174 h 10000"/>
                    <a:gd name="connsiteX8" fmla="*/ 523 w 10000"/>
                    <a:gd name="connsiteY8" fmla="*/ 8442 h 10000"/>
                    <a:gd name="connsiteX9" fmla="*/ 523 w 10000"/>
                    <a:gd name="connsiteY9" fmla="*/ 8623 h 10000"/>
                    <a:gd name="connsiteX10" fmla="*/ 585 w 10000"/>
                    <a:gd name="connsiteY10" fmla="*/ 8841 h 10000"/>
                    <a:gd name="connsiteX11" fmla="*/ 954 w 10000"/>
                    <a:gd name="connsiteY11" fmla="*/ 8442 h 10000"/>
                    <a:gd name="connsiteX12" fmla="*/ 1385 w 10000"/>
                    <a:gd name="connsiteY12" fmla="*/ 8152 h 10000"/>
                    <a:gd name="connsiteX13" fmla="*/ 1877 w 10000"/>
                    <a:gd name="connsiteY13" fmla="*/ 8080 h 10000"/>
                    <a:gd name="connsiteX14" fmla="*/ 8246 w 10000"/>
                    <a:gd name="connsiteY14" fmla="*/ 8080 h 10000"/>
                    <a:gd name="connsiteX15" fmla="*/ 8708 w 10000"/>
                    <a:gd name="connsiteY15" fmla="*/ 7971 h 10000"/>
                    <a:gd name="connsiteX16" fmla="*/ 9108 w 10000"/>
                    <a:gd name="connsiteY16" fmla="*/ 7681 h 10000"/>
                    <a:gd name="connsiteX17" fmla="*/ 9385 w 10000"/>
                    <a:gd name="connsiteY17" fmla="*/ 7246 h 10000"/>
                    <a:gd name="connsiteX18" fmla="*/ 10000 w 10000"/>
                    <a:gd name="connsiteY18" fmla="*/ 7246 h 10000"/>
                    <a:gd name="connsiteX19" fmla="*/ 9723 w 10000"/>
                    <a:gd name="connsiteY19" fmla="*/ 7826 h 10000"/>
                    <a:gd name="connsiteX20" fmla="*/ 9323 w 10000"/>
                    <a:gd name="connsiteY20" fmla="*/ 8297 h 10000"/>
                    <a:gd name="connsiteX21" fmla="*/ 8831 w 10000"/>
                    <a:gd name="connsiteY21" fmla="*/ 8587 h 10000"/>
                    <a:gd name="connsiteX22" fmla="*/ 8246 w 10000"/>
                    <a:gd name="connsiteY22" fmla="*/ 8732 h 10000"/>
                    <a:gd name="connsiteX23" fmla="*/ 1877 w 10000"/>
                    <a:gd name="connsiteY23" fmla="*/ 8732 h 10000"/>
                    <a:gd name="connsiteX24" fmla="*/ 1415 w 10000"/>
                    <a:gd name="connsiteY24" fmla="*/ 8841 h 10000"/>
                    <a:gd name="connsiteX25" fmla="*/ 1108 w 10000"/>
                    <a:gd name="connsiteY25" fmla="*/ 9094 h 10000"/>
                    <a:gd name="connsiteX26" fmla="*/ 862 w 10000"/>
                    <a:gd name="connsiteY26" fmla="*/ 9493 h 10000"/>
                    <a:gd name="connsiteX27" fmla="*/ 769 w 10000"/>
                    <a:gd name="connsiteY27" fmla="*/ 10000 h 10000"/>
                    <a:gd name="connsiteX28" fmla="*/ 769 w 10000"/>
                    <a:gd name="connsiteY28" fmla="*/ 10000 h 10000"/>
                    <a:gd name="connsiteX29" fmla="*/ 369 w 10000"/>
                    <a:gd name="connsiteY29" fmla="*/ 9565 h 10000"/>
                    <a:gd name="connsiteX30" fmla="*/ 92 w 10000"/>
                    <a:gd name="connsiteY30" fmla="*/ 9058 h 10000"/>
                    <a:gd name="connsiteX31" fmla="*/ 0 w 10000"/>
                    <a:gd name="connsiteY31" fmla="*/ 8442 h 10000"/>
                    <a:gd name="connsiteX32" fmla="*/ 0 w 10000"/>
                    <a:gd name="connsiteY32" fmla="*/ 2174 h 10000"/>
                    <a:gd name="connsiteX33" fmla="*/ 1877 w 10000"/>
                    <a:gd name="connsiteY33"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1354 w 10000"/>
                    <a:gd name="connsiteY5" fmla="*/ 761 h 10000"/>
                    <a:gd name="connsiteX6" fmla="*/ 523 w 10000"/>
                    <a:gd name="connsiteY6" fmla="*/ 2174 h 10000"/>
                    <a:gd name="connsiteX7" fmla="*/ 523 w 10000"/>
                    <a:gd name="connsiteY7" fmla="*/ 8442 h 10000"/>
                    <a:gd name="connsiteX8" fmla="*/ 523 w 10000"/>
                    <a:gd name="connsiteY8" fmla="*/ 8623 h 10000"/>
                    <a:gd name="connsiteX9" fmla="*/ 585 w 10000"/>
                    <a:gd name="connsiteY9" fmla="*/ 8841 h 10000"/>
                    <a:gd name="connsiteX10" fmla="*/ 954 w 10000"/>
                    <a:gd name="connsiteY10" fmla="*/ 8442 h 10000"/>
                    <a:gd name="connsiteX11" fmla="*/ 1385 w 10000"/>
                    <a:gd name="connsiteY11" fmla="*/ 8152 h 10000"/>
                    <a:gd name="connsiteX12" fmla="*/ 1877 w 10000"/>
                    <a:gd name="connsiteY12" fmla="*/ 8080 h 10000"/>
                    <a:gd name="connsiteX13" fmla="*/ 8246 w 10000"/>
                    <a:gd name="connsiteY13" fmla="*/ 8080 h 10000"/>
                    <a:gd name="connsiteX14" fmla="*/ 8708 w 10000"/>
                    <a:gd name="connsiteY14" fmla="*/ 7971 h 10000"/>
                    <a:gd name="connsiteX15" fmla="*/ 9108 w 10000"/>
                    <a:gd name="connsiteY15" fmla="*/ 7681 h 10000"/>
                    <a:gd name="connsiteX16" fmla="*/ 9385 w 10000"/>
                    <a:gd name="connsiteY16" fmla="*/ 7246 h 10000"/>
                    <a:gd name="connsiteX17" fmla="*/ 10000 w 10000"/>
                    <a:gd name="connsiteY17" fmla="*/ 7246 h 10000"/>
                    <a:gd name="connsiteX18" fmla="*/ 9723 w 10000"/>
                    <a:gd name="connsiteY18" fmla="*/ 7826 h 10000"/>
                    <a:gd name="connsiteX19" fmla="*/ 9323 w 10000"/>
                    <a:gd name="connsiteY19" fmla="*/ 8297 h 10000"/>
                    <a:gd name="connsiteX20" fmla="*/ 8831 w 10000"/>
                    <a:gd name="connsiteY20" fmla="*/ 8587 h 10000"/>
                    <a:gd name="connsiteX21" fmla="*/ 8246 w 10000"/>
                    <a:gd name="connsiteY21" fmla="*/ 8732 h 10000"/>
                    <a:gd name="connsiteX22" fmla="*/ 1877 w 10000"/>
                    <a:gd name="connsiteY22" fmla="*/ 8732 h 10000"/>
                    <a:gd name="connsiteX23" fmla="*/ 1415 w 10000"/>
                    <a:gd name="connsiteY23" fmla="*/ 8841 h 10000"/>
                    <a:gd name="connsiteX24" fmla="*/ 1108 w 10000"/>
                    <a:gd name="connsiteY24" fmla="*/ 9094 h 10000"/>
                    <a:gd name="connsiteX25" fmla="*/ 862 w 10000"/>
                    <a:gd name="connsiteY25" fmla="*/ 9493 h 10000"/>
                    <a:gd name="connsiteX26" fmla="*/ 769 w 10000"/>
                    <a:gd name="connsiteY26" fmla="*/ 10000 h 10000"/>
                    <a:gd name="connsiteX27" fmla="*/ 769 w 10000"/>
                    <a:gd name="connsiteY27" fmla="*/ 10000 h 10000"/>
                    <a:gd name="connsiteX28" fmla="*/ 369 w 10000"/>
                    <a:gd name="connsiteY28" fmla="*/ 9565 h 10000"/>
                    <a:gd name="connsiteX29" fmla="*/ 92 w 10000"/>
                    <a:gd name="connsiteY29" fmla="*/ 9058 h 10000"/>
                    <a:gd name="connsiteX30" fmla="*/ 0 w 10000"/>
                    <a:gd name="connsiteY30" fmla="*/ 8442 h 10000"/>
                    <a:gd name="connsiteX31" fmla="*/ 0 w 10000"/>
                    <a:gd name="connsiteY31" fmla="*/ 2174 h 10000"/>
                    <a:gd name="connsiteX32" fmla="*/ 1877 w 10000"/>
                    <a:gd name="connsiteY32"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8708 w 10000"/>
                    <a:gd name="connsiteY13" fmla="*/ 7971 h 10000"/>
                    <a:gd name="connsiteX14" fmla="*/ 9108 w 10000"/>
                    <a:gd name="connsiteY14" fmla="*/ 7681 h 10000"/>
                    <a:gd name="connsiteX15" fmla="*/ 9385 w 10000"/>
                    <a:gd name="connsiteY15" fmla="*/ 7246 h 10000"/>
                    <a:gd name="connsiteX16" fmla="*/ 10000 w 10000"/>
                    <a:gd name="connsiteY16" fmla="*/ 7246 h 10000"/>
                    <a:gd name="connsiteX17" fmla="*/ 9723 w 10000"/>
                    <a:gd name="connsiteY17" fmla="*/ 7826 h 10000"/>
                    <a:gd name="connsiteX18" fmla="*/ 9323 w 10000"/>
                    <a:gd name="connsiteY18" fmla="*/ 8297 h 10000"/>
                    <a:gd name="connsiteX19" fmla="*/ 8831 w 10000"/>
                    <a:gd name="connsiteY19" fmla="*/ 8587 h 10000"/>
                    <a:gd name="connsiteX20" fmla="*/ 8246 w 10000"/>
                    <a:gd name="connsiteY20" fmla="*/ 8732 h 10000"/>
                    <a:gd name="connsiteX21" fmla="*/ 1877 w 10000"/>
                    <a:gd name="connsiteY21" fmla="*/ 8732 h 10000"/>
                    <a:gd name="connsiteX22" fmla="*/ 1415 w 10000"/>
                    <a:gd name="connsiteY22" fmla="*/ 8841 h 10000"/>
                    <a:gd name="connsiteX23" fmla="*/ 1108 w 10000"/>
                    <a:gd name="connsiteY23" fmla="*/ 9094 h 10000"/>
                    <a:gd name="connsiteX24" fmla="*/ 862 w 10000"/>
                    <a:gd name="connsiteY24" fmla="*/ 9493 h 10000"/>
                    <a:gd name="connsiteX25" fmla="*/ 769 w 10000"/>
                    <a:gd name="connsiteY25" fmla="*/ 10000 h 10000"/>
                    <a:gd name="connsiteX26" fmla="*/ 769 w 10000"/>
                    <a:gd name="connsiteY26" fmla="*/ 10000 h 10000"/>
                    <a:gd name="connsiteX27" fmla="*/ 369 w 10000"/>
                    <a:gd name="connsiteY27" fmla="*/ 9565 h 10000"/>
                    <a:gd name="connsiteX28" fmla="*/ 92 w 10000"/>
                    <a:gd name="connsiteY28" fmla="*/ 9058 h 10000"/>
                    <a:gd name="connsiteX29" fmla="*/ 0 w 10000"/>
                    <a:gd name="connsiteY29" fmla="*/ 8442 h 10000"/>
                    <a:gd name="connsiteX30" fmla="*/ 0 w 10000"/>
                    <a:gd name="connsiteY30" fmla="*/ 2174 h 10000"/>
                    <a:gd name="connsiteX31" fmla="*/ 1877 w 10000"/>
                    <a:gd name="connsiteY31"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8708 w 10000"/>
                    <a:gd name="connsiteY13" fmla="*/ 7971 h 10000"/>
                    <a:gd name="connsiteX14" fmla="*/ 9108 w 10000"/>
                    <a:gd name="connsiteY14" fmla="*/ 7681 h 10000"/>
                    <a:gd name="connsiteX15" fmla="*/ 9385 w 10000"/>
                    <a:gd name="connsiteY15" fmla="*/ 7246 h 10000"/>
                    <a:gd name="connsiteX16" fmla="*/ 10000 w 10000"/>
                    <a:gd name="connsiteY16" fmla="*/ 7246 h 10000"/>
                    <a:gd name="connsiteX17" fmla="*/ 9723 w 10000"/>
                    <a:gd name="connsiteY17" fmla="*/ 7826 h 10000"/>
                    <a:gd name="connsiteX18" fmla="*/ 9323 w 10000"/>
                    <a:gd name="connsiteY18" fmla="*/ 8297 h 10000"/>
                    <a:gd name="connsiteX19" fmla="*/ 8831 w 10000"/>
                    <a:gd name="connsiteY19" fmla="*/ 8587 h 10000"/>
                    <a:gd name="connsiteX20" fmla="*/ 8246 w 10000"/>
                    <a:gd name="connsiteY20" fmla="*/ 8732 h 10000"/>
                    <a:gd name="connsiteX21" fmla="*/ 1877 w 10000"/>
                    <a:gd name="connsiteY21" fmla="*/ 8732 h 10000"/>
                    <a:gd name="connsiteX22" fmla="*/ 1415 w 10000"/>
                    <a:gd name="connsiteY22" fmla="*/ 8841 h 10000"/>
                    <a:gd name="connsiteX23" fmla="*/ 1108 w 10000"/>
                    <a:gd name="connsiteY23" fmla="*/ 9094 h 10000"/>
                    <a:gd name="connsiteX24" fmla="*/ 862 w 10000"/>
                    <a:gd name="connsiteY24" fmla="*/ 9493 h 10000"/>
                    <a:gd name="connsiteX25" fmla="*/ 769 w 10000"/>
                    <a:gd name="connsiteY25" fmla="*/ 10000 h 10000"/>
                    <a:gd name="connsiteX26" fmla="*/ 769 w 10000"/>
                    <a:gd name="connsiteY26" fmla="*/ 10000 h 10000"/>
                    <a:gd name="connsiteX27" fmla="*/ 369 w 10000"/>
                    <a:gd name="connsiteY27" fmla="*/ 9565 h 10000"/>
                    <a:gd name="connsiteX28" fmla="*/ 92 w 10000"/>
                    <a:gd name="connsiteY28" fmla="*/ 9058 h 10000"/>
                    <a:gd name="connsiteX29" fmla="*/ 0 w 10000"/>
                    <a:gd name="connsiteY29" fmla="*/ 8442 h 10000"/>
                    <a:gd name="connsiteX30" fmla="*/ 0 w 10000"/>
                    <a:gd name="connsiteY30" fmla="*/ 2174 h 10000"/>
                    <a:gd name="connsiteX31" fmla="*/ 1877 w 10000"/>
                    <a:gd name="connsiteY31"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8708 w 10000"/>
                    <a:gd name="connsiteY13" fmla="*/ 7971 h 10000"/>
                    <a:gd name="connsiteX14" fmla="*/ 9108 w 10000"/>
                    <a:gd name="connsiteY14" fmla="*/ 7681 h 10000"/>
                    <a:gd name="connsiteX15" fmla="*/ 9385 w 10000"/>
                    <a:gd name="connsiteY15" fmla="*/ 7246 h 10000"/>
                    <a:gd name="connsiteX16" fmla="*/ 10000 w 10000"/>
                    <a:gd name="connsiteY16" fmla="*/ 7246 h 10000"/>
                    <a:gd name="connsiteX17" fmla="*/ 9723 w 10000"/>
                    <a:gd name="connsiteY17" fmla="*/ 7826 h 10000"/>
                    <a:gd name="connsiteX18" fmla="*/ 9323 w 10000"/>
                    <a:gd name="connsiteY18" fmla="*/ 8297 h 10000"/>
                    <a:gd name="connsiteX19" fmla="*/ 8831 w 10000"/>
                    <a:gd name="connsiteY19" fmla="*/ 8587 h 10000"/>
                    <a:gd name="connsiteX20" fmla="*/ 8246 w 10000"/>
                    <a:gd name="connsiteY20" fmla="*/ 8732 h 10000"/>
                    <a:gd name="connsiteX21" fmla="*/ 1877 w 10000"/>
                    <a:gd name="connsiteY21" fmla="*/ 8732 h 10000"/>
                    <a:gd name="connsiteX22" fmla="*/ 1415 w 10000"/>
                    <a:gd name="connsiteY22" fmla="*/ 8841 h 10000"/>
                    <a:gd name="connsiteX23" fmla="*/ 1108 w 10000"/>
                    <a:gd name="connsiteY23" fmla="*/ 9094 h 10000"/>
                    <a:gd name="connsiteX24" fmla="*/ 862 w 10000"/>
                    <a:gd name="connsiteY24" fmla="*/ 9493 h 10000"/>
                    <a:gd name="connsiteX25" fmla="*/ 769 w 10000"/>
                    <a:gd name="connsiteY25" fmla="*/ 10000 h 10000"/>
                    <a:gd name="connsiteX26" fmla="*/ 769 w 10000"/>
                    <a:gd name="connsiteY26" fmla="*/ 10000 h 10000"/>
                    <a:gd name="connsiteX27" fmla="*/ 369 w 10000"/>
                    <a:gd name="connsiteY27" fmla="*/ 9565 h 10000"/>
                    <a:gd name="connsiteX28" fmla="*/ 92 w 10000"/>
                    <a:gd name="connsiteY28" fmla="*/ 9058 h 10000"/>
                    <a:gd name="connsiteX29" fmla="*/ 0 w 10000"/>
                    <a:gd name="connsiteY29" fmla="*/ 8442 h 10000"/>
                    <a:gd name="connsiteX30" fmla="*/ 0 w 10000"/>
                    <a:gd name="connsiteY30" fmla="*/ 2174 h 10000"/>
                    <a:gd name="connsiteX31" fmla="*/ 1877 w 10000"/>
                    <a:gd name="connsiteY31"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108 w 10000"/>
                    <a:gd name="connsiteY13" fmla="*/ 7681 h 10000"/>
                    <a:gd name="connsiteX14" fmla="*/ 9385 w 10000"/>
                    <a:gd name="connsiteY14" fmla="*/ 7246 h 10000"/>
                    <a:gd name="connsiteX15" fmla="*/ 10000 w 10000"/>
                    <a:gd name="connsiteY15" fmla="*/ 7246 h 10000"/>
                    <a:gd name="connsiteX16" fmla="*/ 9723 w 10000"/>
                    <a:gd name="connsiteY16" fmla="*/ 7826 h 10000"/>
                    <a:gd name="connsiteX17" fmla="*/ 9323 w 10000"/>
                    <a:gd name="connsiteY17" fmla="*/ 8297 h 10000"/>
                    <a:gd name="connsiteX18" fmla="*/ 8831 w 10000"/>
                    <a:gd name="connsiteY18" fmla="*/ 8587 h 10000"/>
                    <a:gd name="connsiteX19" fmla="*/ 8246 w 10000"/>
                    <a:gd name="connsiteY19" fmla="*/ 8732 h 10000"/>
                    <a:gd name="connsiteX20" fmla="*/ 1877 w 10000"/>
                    <a:gd name="connsiteY20" fmla="*/ 8732 h 10000"/>
                    <a:gd name="connsiteX21" fmla="*/ 1415 w 10000"/>
                    <a:gd name="connsiteY21" fmla="*/ 8841 h 10000"/>
                    <a:gd name="connsiteX22" fmla="*/ 1108 w 10000"/>
                    <a:gd name="connsiteY22" fmla="*/ 9094 h 10000"/>
                    <a:gd name="connsiteX23" fmla="*/ 862 w 10000"/>
                    <a:gd name="connsiteY23" fmla="*/ 9493 h 10000"/>
                    <a:gd name="connsiteX24" fmla="*/ 769 w 10000"/>
                    <a:gd name="connsiteY24" fmla="*/ 10000 h 10000"/>
                    <a:gd name="connsiteX25" fmla="*/ 769 w 10000"/>
                    <a:gd name="connsiteY25" fmla="*/ 10000 h 10000"/>
                    <a:gd name="connsiteX26" fmla="*/ 369 w 10000"/>
                    <a:gd name="connsiteY26" fmla="*/ 9565 h 10000"/>
                    <a:gd name="connsiteX27" fmla="*/ 92 w 10000"/>
                    <a:gd name="connsiteY27" fmla="*/ 9058 h 10000"/>
                    <a:gd name="connsiteX28" fmla="*/ 0 w 10000"/>
                    <a:gd name="connsiteY28" fmla="*/ 8442 h 10000"/>
                    <a:gd name="connsiteX29" fmla="*/ 0 w 10000"/>
                    <a:gd name="connsiteY29" fmla="*/ 2174 h 10000"/>
                    <a:gd name="connsiteX30" fmla="*/ 1877 w 10000"/>
                    <a:gd name="connsiteY30"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9723 w 10000"/>
                    <a:gd name="connsiteY15" fmla="*/ 7826 h 10000"/>
                    <a:gd name="connsiteX16" fmla="*/ 9323 w 10000"/>
                    <a:gd name="connsiteY16" fmla="*/ 8297 h 10000"/>
                    <a:gd name="connsiteX17" fmla="*/ 8831 w 10000"/>
                    <a:gd name="connsiteY17" fmla="*/ 8587 h 10000"/>
                    <a:gd name="connsiteX18" fmla="*/ 8246 w 10000"/>
                    <a:gd name="connsiteY18" fmla="*/ 8732 h 10000"/>
                    <a:gd name="connsiteX19" fmla="*/ 1877 w 10000"/>
                    <a:gd name="connsiteY19" fmla="*/ 8732 h 10000"/>
                    <a:gd name="connsiteX20" fmla="*/ 1415 w 10000"/>
                    <a:gd name="connsiteY20" fmla="*/ 8841 h 10000"/>
                    <a:gd name="connsiteX21" fmla="*/ 1108 w 10000"/>
                    <a:gd name="connsiteY21" fmla="*/ 9094 h 10000"/>
                    <a:gd name="connsiteX22" fmla="*/ 862 w 10000"/>
                    <a:gd name="connsiteY22" fmla="*/ 9493 h 10000"/>
                    <a:gd name="connsiteX23" fmla="*/ 769 w 10000"/>
                    <a:gd name="connsiteY23" fmla="*/ 10000 h 10000"/>
                    <a:gd name="connsiteX24" fmla="*/ 769 w 10000"/>
                    <a:gd name="connsiteY24" fmla="*/ 10000 h 10000"/>
                    <a:gd name="connsiteX25" fmla="*/ 369 w 10000"/>
                    <a:gd name="connsiteY25" fmla="*/ 9565 h 10000"/>
                    <a:gd name="connsiteX26" fmla="*/ 92 w 10000"/>
                    <a:gd name="connsiteY26" fmla="*/ 9058 h 10000"/>
                    <a:gd name="connsiteX27" fmla="*/ 0 w 10000"/>
                    <a:gd name="connsiteY27" fmla="*/ 8442 h 10000"/>
                    <a:gd name="connsiteX28" fmla="*/ 0 w 10000"/>
                    <a:gd name="connsiteY28" fmla="*/ 2174 h 10000"/>
                    <a:gd name="connsiteX29" fmla="*/ 1877 w 10000"/>
                    <a:gd name="connsiteY29"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9723 w 10000"/>
                    <a:gd name="connsiteY15" fmla="*/ 7826 h 10000"/>
                    <a:gd name="connsiteX16" fmla="*/ 9323 w 10000"/>
                    <a:gd name="connsiteY16" fmla="*/ 8297 h 10000"/>
                    <a:gd name="connsiteX17" fmla="*/ 8831 w 10000"/>
                    <a:gd name="connsiteY17" fmla="*/ 8587 h 10000"/>
                    <a:gd name="connsiteX18" fmla="*/ 8246 w 10000"/>
                    <a:gd name="connsiteY18" fmla="*/ 8732 h 10000"/>
                    <a:gd name="connsiteX19" fmla="*/ 1877 w 10000"/>
                    <a:gd name="connsiteY19" fmla="*/ 8732 h 10000"/>
                    <a:gd name="connsiteX20" fmla="*/ 1415 w 10000"/>
                    <a:gd name="connsiteY20" fmla="*/ 8841 h 10000"/>
                    <a:gd name="connsiteX21" fmla="*/ 1108 w 10000"/>
                    <a:gd name="connsiteY21" fmla="*/ 9094 h 10000"/>
                    <a:gd name="connsiteX22" fmla="*/ 862 w 10000"/>
                    <a:gd name="connsiteY22" fmla="*/ 9493 h 10000"/>
                    <a:gd name="connsiteX23" fmla="*/ 769 w 10000"/>
                    <a:gd name="connsiteY23" fmla="*/ 10000 h 10000"/>
                    <a:gd name="connsiteX24" fmla="*/ 769 w 10000"/>
                    <a:gd name="connsiteY24" fmla="*/ 10000 h 10000"/>
                    <a:gd name="connsiteX25" fmla="*/ 369 w 10000"/>
                    <a:gd name="connsiteY25" fmla="*/ 9565 h 10000"/>
                    <a:gd name="connsiteX26" fmla="*/ 92 w 10000"/>
                    <a:gd name="connsiteY26" fmla="*/ 9058 h 10000"/>
                    <a:gd name="connsiteX27" fmla="*/ 0 w 10000"/>
                    <a:gd name="connsiteY27" fmla="*/ 8442 h 10000"/>
                    <a:gd name="connsiteX28" fmla="*/ 0 w 10000"/>
                    <a:gd name="connsiteY28" fmla="*/ 2174 h 10000"/>
                    <a:gd name="connsiteX29" fmla="*/ 1877 w 10000"/>
                    <a:gd name="connsiteY29"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9723 w 10000"/>
                    <a:gd name="connsiteY15" fmla="*/ 7826 h 10000"/>
                    <a:gd name="connsiteX16" fmla="*/ 9323 w 10000"/>
                    <a:gd name="connsiteY16" fmla="*/ 8297 h 10000"/>
                    <a:gd name="connsiteX17" fmla="*/ 8831 w 10000"/>
                    <a:gd name="connsiteY17" fmla="*/ 8587 h 10000"/>
                    <a:gd name="connsiteX18" fmla="*/ 8246 w 10000"/>
                    <a:gd name="connsiteY18" fmla="*/ 8732 h 10000"/>
                    <a:gd name="connsiteX19" fmla="*/ 1877 w 10000"/>
                    <a:gd name="connsiteY19" fmla="*/ 8732 h 10000"/>
                    <a:gd name="connsiteX20" fmla="*/ 1415 w 10000"/>
                    <a:gd name="connsiteY20" fmla="*/ 8841 h 10000"/>
                    <a:gd name="connsiteX21" fmla="*/ 1108 w 10000"/>
                    <a:gd name="connsiteY21" fmla="*/ 9094 h 10000"/>
                    <a:gd name="connsiteX22" fmla="*/ 862 w 10000"/>
                    <a:gd name="connsiteY22" fmla="*/ 9493 h 10000"/>
                    <a:gd name="connsiteX23" fmla="*/ 769 w 10000"/>
                    <a:gd name="connsiteY23" fmla="*/ 10000 h 10000"/>
                    <a:gd name="connsiteX24" fmla="*/ 769 w 10000"/>
                    <a:gd name="connsiteY24" fmla="*/ 10000 h 10000"/>
                    <a:gd name="connsiteX25" fmla="*/ 369 w 10000"/>
                    <a:gd name="connsiteY25" fmla="*/ 9565 h 10000"/>
                    <a:gd name="connsiteX26" fmla="*/ 92 w 10000"/>
                    <a:gd name="connsiteY26" fmla="*/ 9058 h 10000"/>
                    <a:gd name="connsiteX27" fmla="*/ 0 w 10000"/>
                    <a:gd name="connsiteY27" fmla="*/ 8442 h 10000"/>
                    <a:gd name="connsiteX28" fmla="*/ 0 w 10000"/>
                    <a:gd name="connsiteY28" fmla="*/ 2174 h 10000"/>
                    <a:gd name="connsiteX29" fmla="*/ 1877 w 10000"/>
                    <a:gd name="connsiteY29"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9723 w 10000"/>
                    <a:gd name="connsiteY15" fmla="*/ 7826 h 10000"/>
                    <a:gd name="connsiteX16" fmla="*/ 9323 w 10000"/>
                    <a:gd name="connsiteY16" fmla="*/ 8297 h 10000"/>
                    <a:gd name="connsiteX17" fmla="*/ 8246 w 10000"/>
                    <a:gd name="connsiteY17" fmla="*/ 8732 h 10000"/>
                    <a:gd name="connsiteX18" fmla="*/ 1877 w 10000"/>
                    <a:gd name="connsiteY18" fmla="*/ 8732 h 10000"/>
                    <a:gd name="connsiteX19" fmla="*/ 1415 w 10000"/>
                    <a:gd name="connsiteY19" fmla="*/ 8841 h 10000"/>
                    <a:gd name="connsiteX20" fmla="*/ 1108 w 10000"/>
                    <a:gd name="connsiteY20" fmla="*/ 9094 h 10000"/>
                    <a:gd name="connsiteX21" fmla="*/ 862 w 10000"/>
                    <a:gd name="connsiteY21" fmla="*/ 9493 h 10000"/>
                    <a:gd name="connsiteX22" fmla="*/ 769 w 10000"/>
                    <a:gd name="connsiteY22" fmla="*/ 10000 h 10000"/>
                    <a:gd name="connsiteX23" fmla="*/ 769 w 10000"/>
                    <a:gd name="connsiteY23" fmla="*/ 10000 h 10000"/>
                    <a:gd name="connsiteX24" fmla="*/ 369 w 10000"/>
                    <a:gd name="connsiteY24" fmla="*/ 9565 h 10000"/>
                    <a:gd name="connsiteX25" fmla="*/ 92 w 10000"/>
                    <a:gd name="connsiteY25" fmla="*/ 9058 h 10000"/>
                    <a:gd name="connsiteX26" fmla="*/ 0 w 10000"/>
                    <a:gd name="connsiteY26" fmla="*/ 8442 h 10000"/>
                    <a:gd name="connsiteX27" fmla="*/ 0 w 10000"/>
                    <a:gd name="connsiteY27" fmla="*/ 2174 h 10000"/>
                    <a:gd name="connsiteX28" fmla="*/ 1877 w 10000"/>
                    <a:gd name="connsiteY28"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9723 w 10000"/>
                    <a:gd name="connsiteY15" fmla="*/ 7826 h 10000"/>
                    <a:gd name="connsiteX16" fmla="*/ 8246 w 10000"/>
                    <a:gd name="connsiteY16" fmla="*/ 8732 h 10000"/>
                    <a:gd name="connsiteX17" fmla="*/ 1877 w 10000"/>
                    <a:gd name="connsiteY17" fmla="*/ 8732 h 10000"/>
                    <a:gd name="connsiteX18" fmla="*/ 1415 w 10000"/>
                    <a:gd name="connsiteY18" fmla="*/ 8841 h 10000"/>
                    <a:gd name="connsiteX19" fmla="*/ 1108 w 10000"/>
                    <a:gd name="connsiteY19" fmla="*/ 9094 h 10000"/>
                    <a:gd name="connsiteX20" fmla="*/ 862 w 10000"/>
                    <a:gd name="connsiteY20" fmla="*/ 9493 h 10000"/>
                    <a:gd name="connsiteX21" fmla="*/ 769 w 10000"/>
                    <a:gd name="connsiteY21" fmla="*/ 10000 h 10000"/>
                    <a:gd name="connsiteX22" fmla="*/ 769 w 10000"/>
                    <a:gd name="connsiteY22" fmla="*/ 10000 h 10000"/>
                    <a:gd name="connsiteX23" fmla="*/ 369 w 10000"/>
                    <a:gd name="connsiteY23" fmla="*/ 9565 h 10000"/>
                    <a:gd name="connsiteX24" fmla="*/ 92 w 10000"/>
                    <a:gd name="connsiteY24" fmla="*/ 9058 h 10000"/>
                    <a:gd name="connsiteX25" fmla="*/ 0 w 10000"/>
                    <a:gd name="connsiteY25" fmla="*/ 8442 h 10000"/>
                    <a:gd name="connsiteX26" fmla="*/ 0 w 10000"/>
                    <a:gd name="connsiteY26" fmla="*/ 2174 h 10000"/>
                    <a:gd name="connsiteX27" fmla="*/ 1877 w 10000"/>
                    <a:gd name="connsiteY27"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385 w 10000"/>
                    <a:gd name="connsiteY10" fmla="*/ 8152 h 10000"/>
                    <a:gd name="connsiteX11" fmla="*/ 1877 w 10000"/>
                    <a:gd name="connsiteY11" fmla="*/ 8080 h 10000"/>
                    <a:gd name="connsiteX12" fmla="*/ 8246 w 10000"/>
                    <a:gd name="connsiteY12" fmla="*/ 8080 h 10000"/>
                    <a:gd name="connsiteX13" fmla="*/ 9385 w 10000"/>
                    <a:gd name="connsiteY13" fmla="*/ 7246 h 10000"/>
                    <a:gd name="connsiteX14" fmla="*/ 10000 w 10000"/>
                    <a:gd name="connsiteY14" fmla="*/ 7246 h 10000"/>
                    <a:gd name="connsiteX15" fmla="*/ 8246 w 10000"/>
                    <a:gd name="connsiteY15" fmla="*/ 8732 h 10000"/>
                    <a:gd name="connsiteX16" fmla="*/ 1877 w 10000"/>
                    <a:gd name="connsiteY16" fmla="*/ 8732 h 10000"/>
                    <a:gd name="connsiteX17" fmla="*/ 1415 w 10000"/>
                    <a:gd name="connsiteY17" fmla="*/ 8841 h 10000"/>
                    <a:gd name="connsiteX18" fmla="*/ 1108 w 10000"/>
                    <a:gd name="connsiteY18" fmla="*/ 9094 h 10000"/>
                    <a:gd name="connsiteX19" fmla="*/ 862 w 10000"/>
                    <a:gd name="connsiteY19" fmla="*/ 9493 h 10000"/>
                    <a:gd name="connsiteX20" fmla="*/ 769 w 10000"/>
                    <a:gd name="connsiteY20" fmla="*/ 10000 h 10000"/>
                    <a:gd name="connsiteX21" fmla="*/ 769 w 10000"/>
                    <a:gd name="connsiteY21" fmla="*/ 10000 h 10000"/>
                    <a:gd name="connsiteX22" fmla="*/ 369 w 10000"/>
                    <a:gd name="connsiteY22" fmla="*/ 9565 h 10000"/>
                    <a:gd name="connsiteX23" fmla="*/ 92 w 10000"/>
                    <a:gd name="connsiteY23" fmla="*/ 9058 h 10000"/>
                    <a:gd name="connsiteX24" fmla="*/ 0 w 10000"/>
                    <a:gd name="connsiteY24" fmla="*/ 8442 h 10000"/>
                    <a:gd name="connsiteX25" fmla="*/ 0 w 10000"/>
                    <a:gd name="connsiteY25" fmla="*/ 2174 h 10000"/>
                    <a:gd name="connsiteX26" fmla="*/ 1877 w 10000"/>
                    <a:gd name="connsiteY26"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954 w 10000"/>
                    <a:gd name="connsiteY9" fmla="*/ 8442 h 10000"/>
                    <a:gd name="connsiteX10" fmla="*/ 1877 w 10000"/>
                    <a:gd name="connsiteY10" fmla="*/ 8080 h 10000"/>
                    <a:gd name="connsiteX11" fmla="*/ 8246 w 10000"/>
                    <a:gd name="connsiteY11" fmla="*/ 8080 h 10000"/>
                    <a:gd name="connsiteX12" fmla="*/ 9385 w 10000"/>
                    <a:gd name="connsiteY12" fmla="*/ 7246 h 10000"/>
                    <a:gd name="connsiteX13" fmla="*/ 10000 w 10000"/>
                    <a:gd name="connsiteY13" fmla="*/ 7246 h 10000"/>
                    <a:gd name="connsiteX14" fmla="*/ 8246 w 10000"/>
                    <a:gd name="connsiteY14" fmla="*/ 8732 h 10000"/>
                    <a:gd name="connsiteX15" fmla="*/ 1877 w 10000"/>
                    <a:gd name="connsiteY15" fmla="*/ 8732 h 10000"/>
                    <a:gd name="connsiteX16" fmla="*/ 1415 w 10000"/>
                    <a:gd name="connsiteY16" fmla="*/ 8841 h 10000"/>
                    <a:gd name="connsiteX17" fmla="*/ 1108 w 10000"/>
                    <a:gd name="connsiteY17" fmla="*/ 9094 h 10000"/>
                    <a:gd name="connsiteX18" fmla="*/ 862 w 10000"/>
                    <a:gd name="connsiteY18" fmla="*/ 9493 h 10000"/>
                    <a:gd name="connsiteX19" fmla="*/ 769 w 10000"/>
                    <a:gd name="connsiteY19" fmla="*/ 10000 h 10000"/>
                    <a:gd name="connsiteX20" fmla="*/ 769 w 10000"/>
                    <a:gd name="connsiteY20" fmla="*/ 10000 h 10000"/>
                    <a:gd name="connsiteX21" fmla="*/ 369 w 10000"/>
                    <a:gd name="connsiteY21" fmla="*/ 9565 h 10000"/>
                    <a:gd name="connsiteX22" fmla="*/ 92 w 10000"/>
                    <a:gd name="connsiteY22" fmla="*/ 9058 h 10000"/>
                    <a:gd name="connsiteX23" fmla="*/ 0 w 10000"/>
                    <a:gd name="connsiteY23" fmla="*/ 8442 h 10000"/>
                    <a:gd name="connsiteX24" fmla="*/ 0 w 10000"/>
                    <a:gd name="connsiteY24" fmla="*/ 2174 h 10000"/>
                    <a:gd name="connsiteX25" fmla="*/ 1877 w 10000"/>
                    <a:gd name="connsiteY25"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1415 w 10000"/>
                    <a:gd name="connsiteY15" fmla="*/ 8841 h 10000"/>
                    <a:gd name="connsiteX16" fmla="*/ 1108 w 10000"/>
                    <a:gd name="connsiteY16" fmla="*/ 9094 h 10000"/>
                    <a:gd name="connsiteX17" fmla="*/ 862 w 10000"/>
                    <a:gd name="connsiteY17" fmla="*/ 9493 h 10000"/>
                    <a:gd name="connsiteX18" fmla="*/ 769 w 10000"/>
                    <a:gd name="connsiteY18" fmla="*/ 10000 h 10000"/>
                    <a:gd name="connsiteX19" fmla="*/ 769 w 10000"/>
                    <a:gd name="connsiteY19" fmla="*/ 10000 h 10000"/>
                    <a:gd name="connsiteX20" fmla="*/ 369 w 10000"/>
                    <a:gd name="connsiteY20" fmla="*/ 9565 h 10000"/>
                    <a:gd name="connsiteX21" fmla="*/ 92 w 10000"/>
                    <a:gd name="connsiteY21" fmla="*/ 9058 h 10000"/>
                    <a:gd name="connsiteX22" fmla="*/ 0 w 10000"/>
                    <a:gd name="connsiteY22" fmla="*/ 8442 h 10000"/>
                    <a:gd name="connsiteX23" fmla="*/ 0 w 10000"/>
                    <a:gd name="connsiteY23" fmla="*/ 2174 h 10000"/>
                    <a:gd name="connsiteX24" fmla="*/ 1877 w 10000"/>
                    <a:gd name="connsiteY24"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1415 w 10000"/>
                    <a:gd name="connsiteY15" fmla="*/ 8841 h 10000"/>
                    <a:gd name="connsiteX16" fmla="*/ 1108 w 10000"/>
                    <a:gd name="connsiteY16" fmla="*/ 9094 h 10000"/>
                    <a:gd name="connsiteX17" fmla="*/ 862 w 10000"/>
                    <a:gd name="connsiteY17" fmla="*/ 9493 h 10000"/>
                    <a:gd name="connsiteX18" fmla="*/ 769 w 10000"/>
                    <a:gd name="connsiteY18" fmla="*/ 10000 h 10000"/>
                    <a:gd name="connsiteX19" fmla="*/ 769 w 10000"/>
                    <a:gd name="connsiteY19" fmla="*/ 10000 h 10000"/>
                    <a:gd name="connsiteX20" fmla="*/ 369 w 10000"/>
                    <a:gd name="connsiteY20" fmla="*/ 9565 h 10000"/>
                    <a:gd name="connsiteX21" fmla="*/ 92 w 10000"/>
                    <a:gd name="connsiteY21" fmla="*/ 9058 h 10000"/>
                    <a:gd name="connsiteX22" fmla="*/ 0 w 10000"/>
                    <a:gd name="connsiteY22" fmla="*/ 8442 h 10000"/>
                    <a:gd name="connsiteX23" fmla="*/ 0 w 10000"/>
                    <a:gd name="connsiteY23" fmla="*/ 2174 h 10000"/>
                    <a:gd name="connsiteX24" fmla="*/ 1877 w 10000"/>
                    <a:gd name="connsiteY24"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1415 w 10000"/>
                    <a:gd name="connsiteY15" fmla="*/ 8841 h 10000"/>
                    <a:gd name="connsiteX16" fmla="*/ 1108 w 10000"/>
                    <a:gd name="connsiteY16" fmla="*/ 9094 h 10000"/>
                    <a:gd name="connsiteX17" fmla="*/ 862 w 10000"/>
                    <a:gd name="connsiteY17" fmla="*/ 9493 h 10000"/>
                    <a:gd name="connsiteX18" fmla="*/ 769 w 10000"/>
                    <a:gd name="connsiteY18" fmla="*/ 10000 h 10000"/>
                    <a:gd name="connsiteX19" fmla="*/ 769 w 10000"/>
                    <a:gd name="connsiteY19" fmla="*/ 10000 h 10000"/>
                    <a:gd name="connsiteX20" fmla="*/ 369 w 10000"/>
                    <a:gd name="connsiteY20" fmla="*/ 9565 h 10000"/>
                    <a:gd name="connsiteX21" fmla="*/ 92 w 10000"/>
                    <a:gd name="connsiteY21" fmla="*/ 9058 h 10000"/>
                    <a:gd name="connsiteX22" fmla="*/ 0 w 10000"/>
                    <a:gd name="connsiteY22" fmla="*/ 8442 h 10000"/>
                    <a:gd name="connsiteX23" fmla="*/ 0 w 10000"/>
                    <a:gd name="connsiteY23" fmla="*/ 2174 h 10000"/>
                    <a:gd name="connsiteX24" fmla="*/ 1877 w 10000"/>
                    <a:gd name="connsiteY24"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1108 w 10000"/>
                    <a:gd name="connsiteY15" fmla="*/ 9094 h 10000"/>
                    <a:gd name="connsiteX16" fmla="*/ 862 w 10000"/>
                    <a:gd name="connsiteY16" fmla="*/ 9493 h 10000"/>
                    <a:gd name="connsiteX17" fmla="*/ 769 w 10000"/>
                    <a:gd name="connsiteY17" fmla="*/ 10000 h 10000"/>
                    <a:gd name="connsiteX18" fmla="*/ 769 w 10000"/>
                    <a:gd name="connsiteY18" fmla="*/ 10000 h 10000"/>
                    <a:gd name="connsiteX19" fmla="*/ 369 w 10000"/>
                    <a:gd name="connsiteY19" fmla="*/ 9565 h 10000"/>
                    <a:gd name="connsiteX20" fmla="*/ 92 w 10000"/>
                    <a:gd name="connsiteY20" fmla="*/ 9058 h 10000"/>
                    <a:gd name="connsiteX21" fmla="*/ 0 w 10000"/>
                    <a:gd name="connsiteY21" fmla="*/ 8442 h 10000"/>
                    <a:gd name="connsiteX22" fmla="*/ 0 w 10000"/>
                    <a:gd name="connsiteY22" fmla="*/ 2174 h 10000"/>
                    <a:gd name="connsiteX23" fmla="*/ 1877 w 10000"/>
                    <a:gd name="connsiteY23"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769 w 10000"/>
                    <a:gd name="connsiteY17" fmla="*/ 10000 h 10000"/>
                    <a:gd name="connsiteX18" fmla="*/ 369 w 10000"/>
                    <a:gd name="connsiteY18" fmla="*/ 9565 h 10000"/>
                    <a:gd name="connsiteX19" fmla="*/ 92 w 10000"/>
                    <a:gd name="connsiteY19" fmla="*/ 9058 h 10000"/>
                    <a:gd name="connsiteX20" fmla="*/ 0 w 10000"/>
                    <a:gd name="connsiteY20" fmla="*/ 8442 h 10000"/>
                    <a:gd name="connsiteX21" fmla="*/ 0 w 10000"/>
                    <a:gd name="connsiteY21" fmla="*/ 2174 h 10000"/>
                    <a:gd name="connsiteX22" fmla="*/ 1877 w 10000"/>
                    <a:gd name="connsiteY22"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769 w 10000"/>
                    <a:gd name="connsiteY17" fmla="*/ 10000 h 10000"/>
                    <a:gd name="connsiteX18" fmla="*/ 369 w 10000"/>
                    <a:gd name="connsiteY18" fmla="*/ 9565 h 10000"/>
                    <a:gd name="connsiteX19" fmla="*/ 92 w 10000"/>
                    <a:gd name="connsiteY19" fmla="*/ 9058 h 10000"/>
                    <a:gd name="connsiteX20" fmla="*/ 0 w 10000"/>
                    <a:gd name="connsiteY20" fmla="*/ 8442 h 10000"/>
                    <a:gd name="connsiteX21" fmla="*/ 0 w 10000"/>
                    <a:gd name="connsiteY21" fmla="*/ 2174 h 10000"/>
                    <a:gd name="connsiteX22" fmla="*/ 1877 w 10000"/>
                    <a:gd name="connsiteY22"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769 w 10000"/>
                    <a:gd name="connsiteY17" fmla="*/ 10000 h 10000"/>
                    <a:gd name="connsiteX18" fmla="*/ 369 w 10000"/>
                    <a:gd name="connsiteY18" fmla="*/ 9565 h 10000"/>
                    <a:gd name="connsiteX19" fmla="*/ 92 w 10000"/>
                    <a:gd name="connsiteY19" fmla="*/ 9058 h 10000"/>
                    <a:gd name="connsiteX20" fmla="*/ 0 w 10000"/>
                    <a:gd name="connsiteY20" fmla="*/ 8442 h 10000"/>
                    <a:gd name="connsiteX21" fmla="*/ 0 w 10000"/>
                    <a:gd name="connsiteY21" fmla="*/ 2174 h 10000"/>
                    <a:gd name="connsiteX22" fmla="*/ 1877 w 10000"/>
                    <a:gd name="connsiteY22"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769 w 10000"/>
                    <a:gd name="connsiteY17" fmla="*/ 10000 h 10000"/>
                    <a:gd name="connsiteX18" fmla="*/ 369 w 10000"/>
                    <a:gd name="connsiteY18" fmla="*/ 9565 h 10000"/>
                    <a:gd name="connsiteX19" fmla="*/ 0 w 10000"/>
                    <a:gd name="connsiteY19" fmla="*/ 8442 h 10000"/>
                    <a:gd name="connsiteX20" fmla="*/ 0 w 10000"/>
                    <a:gd name="connsiteY20" fmla="*/ 2174 h 10000"/>
                    <a:gd name="connsiteX21" fmla="*/ 1877 w 10000"/>
                    <a:gd name="connsiteY21"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769 w 10000"/>
                    <a:gd name="connsiteY17" fmla="*/ 10000 h 10000"/>
                    <a:gd name="connsiteX18" fmla="*/ 0 w 10000"/>
                    <a:gd name="connsiteY18" fmla="*/ 8442 h 10000"/>
                    <a:gd name="connsiteX19" fmla="*/ 0 w 10000"/>
                    <a:gd name="connsiteY19" fmla="*/ 2174 h 10000"/>
                    <a:gd name="connsiteX20" fmla="*/ 1877 w 10000"/>
                    <a:gd name="connsiteY20"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769 w 10000"/>
                    <a:gd name="connsiteY17" fmla="*/ 10000 h 10000"/>
                    <a:gd name="connsiteX18" fmla="*/ 0 w 10000"/>
                    <a:gd name="connsiteY18" fmla="*/ 8442 h 10000"/>
                    <a:gd name="connsiteX19" fmla="*/ 0 w 10000"/>
                    <a:gd name="connsiteY19" fmla="*/ 2174 h 10000"/>
                    <a:gd name="connsiteX20" fmla="*/ 1877 w 10000"/>
                    <a:gd name="connsiteY20"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0 w 10000"/>
                    <a:gd name="connsiteY17" fmla="*/ 8442 h 10000"/>
                    <a:gd name="connsiteX18" fmla="*/ 0 w 10000"/>
                    <a:gd name="connsiteY18" fmla="*/ 2174 h 10000"/>
                    <a:gd name="connsiteX19" fmla="*/ 1877 w 10000"/>
                    <a:gd name="connsiteY19"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0 w 10000"/>
                    <a:gd name="connsiteY17" fmla="*/ 8442 h 10000"/>
                    <a:gd name="connsiteX18" fmla="*/ 0 w 10000"/>
                    <a:gd name="connsiteY18" fmla="*/ 2174 h 10000"/>
                    <a:gd name="connsiteX19" fmla="*/ 1877 w 10000"/>
                    <a:gd name="connsiteY19"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0 w 10000"/>
                    <a:gd name="connsiteY17" fmla="*/ 8442 h 10000"/>
                    <a:gd name="connsiteX18" fmla="*/ 0 w 10000"/>
                    <a:gd name="connsiteY18" fmla="*/ 2174 h 10000"/>
                    <a:gd name="connsiteX19" fmla="*/ 1877 w 10000"/>
                    <a:gd name="connsiteY19" fmla="*/ 0 h 10000"/>
                    <a:gd name="connsiteX0" fmla="*/ 1877 w 10000"/>
                    <a:gd name="connsiteY0" fmla="*/ 0 h 10000"/>
                    <a:gd name="connsiteX1" fmla="*/ 2000 w 10000"/>
                    <a:gd name="connsiteY1" fmla="*/ 0 h 10000"/>
                    <a:gd name="connsiteX2" fmla="*/ 2000 w 10000"/>
                    <a:gd name="connsiteY2" fmla="*/ 109 h 10000"/>
                    <a:gd name="connsiteX3" fmla="*/ 2000 w 10000"/>
                    <a:gd name="connsiteY3" fmla="*/ 616 h 10000"/>
                    <a:gd name="connsiteX4" fmla="*/ 1877 w 10000"/>
                    <a:gd name="connsiteY4" fmla="*/ 616 h 10000"/>
                    <a:gd name="connsiteX5" fmla="*/ 523 w 10000"/>
                    <a:gd name="connsiteY5" fmla="*/ 2174 h 10000"/>
                    <a:gd name="connsiteX6" fmla="*/ 523 w 10000"/>
                    <a:gd name="connsiteY6" fmla="*/ 8442 h 10000"/>
                    <a:gd name="connsiteX7" fmla="*/ 523 w 10000"/>
                    <a:gd name="connsiteY7" fmla="*/ 8623 h 10000"/>
                    <a:gd name="connsiteX8" fmla="*/ 585 w 10000"/>
                    <a:gd name="connsiteY8" fmla="*/ 8841 h 10000"/>
                    <a:gd name="connsiteX9" fmla="*/ 1877 w 10000"/>
                    <a:gd name="connsiteY9" fmla="*/ 8080 h 10000"/>
                    <a:gd name="connsiteX10" fmla="*/ 8246 w 10000"/>
                    <a:gd name="connsiteY10" fmla="*/ 8080 h 10000"/>
                    <a:gd name="connsiteX11" fmla="*/ 9385 w 10000"/>
                    <a:gd name="connsiteY11" fmla="*/ 7246 h 10000"/>
                    <a:gd name="connsiteX12" fmla="*/ 10000 w 10000"/>
                    <a:gd name="connsiteY12" fmla="*/ 7246 h 10000"/>
                    <a:gd name="connsiteX13" fmla="*/ 8246 w 10000"/>
                    <a:gd name="connsiteY13" fmla="*/ 8732 h 10000"/>
                    <a:gd name="connsiteX14" fmla="*/ 1877 w 10000"/>
                    <a:gd name="connsiteY14" fmla="*/ 8732 h 10000"/>
                    <a:gd name="connsiteX15" fmla="*/ 862 w 10000"/>
                    <a:gd name="connsiteY15" fmla="*/ 9493 h 10000"/>
                    <a:gd name="connsiteX16" fmla="*/ 769 w 10000"/>
                    <a:gd name="connsiteY16" fmla="*/ 10000 h 10000"/>
                    <a:gd name="connsiteX17" fmla="*/ 0 w 10000"/>
                    <a:gd name="connsiteY17" fmla="*/ 8442 h 10000"/>
                    <a:gd name="connsiteX18" fmla="*/ 0 w 10000"/>
                    <a:gd name="connsiteY18" fmla="*/ 2174 h 10000"/>
                    <a:gd name="connsiteX19" fmla="*/ 1877 w 10000"/>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00">
                      <a:moveTo>
                        <a:pt x="1877" y="0"/>
                      </a:moveTo>
                      <a:lnTo>
                        <a:pt x="2000" y="0"/>
                      </a:lnTo>
                      <a:lnTo>
                        <a:pt x="2000" y="109"/>
                      </a:lnTo>
                      <a:lnTo>
                        <a:pt x="2000" y="616"/>
                      </a:lnTo>
                      <a:lnTo>
                        <a:pt x="1877" y="616"/>
                      </a:lnTo>
                      <a:cubicBezTo>
                        <a:pt x="1426" y="759"/>
                        <a:pt x="655" y="1109"/>
                        <a:pt x="523" y="2174"/>
                      </a:cubicBezTo>
                      <a:lnTo>
                        <a:pt x="523" y="8442"/>
                      </a:lnTo>
                      <a:lnTo>
                        <a:pt x="523" y="8623"/>
                      </a:lnTo>
                      <a:cubicBezTo>
                        <a:pt x="544" y="8696"/>
                        <a:pt x="564" y="8768"/>
                        <a:pt x="585" y="8841"/>
                      </a:cubicBezTo>
                      <a:cubicBezTo>
                        <a:pt x="871" y="8348"/>
                        <a:pt x="1301" y="8095"/>
                        <a:pt x="1877" y="8080"/>
                      </a:cubicBezTo>
                      <a:lnTo>
                        <a:pt x="8246" y="8080"/>
                      </a:lnTo>
                      <a:cubicBezTo>
                        <a:pt x="8887" y="8007"/>
                        <a:pt x="9324" y="7626"/>
                        <a:pt x="9385" y="7246"/>
                      </a:cubicBezTo>
                      <a:lnTo>
                        <a:pt x="10000" y="7246"/>
                      </a:lnTo>
                      <a:cubicBezTo>
                        <a:pt x="10024" y="7775"/>
                        <a:pt x="9295" y="8647"/>
                        <a:pt x="8246" y="8732"/>
                      </a:cubicBezTo>
                      <a:lnTo>
                        <a:pt x="1877" y="8732"/>
                      </a:lnTo>
                      <a:cubicBezTo>
                        <a:pt x="1467" y="8790"/>
                        <a:pt x="997" y="9034"/>
                        <a:pt x="862" y="9493"/>
                      </a:cubicBezTo>
                      <a:lnTo>
                        <a:pt x="769" y="10000"/>
                      </a:lnTo>
                      <a:cubicBezTo>
                        <a:pt x="288" y="9666"/>
                        <a:pt x="8" y="9067"/>
                        <a:pt x="0" y="8442"/>
                      </a:cubicBezTo>
                      <a:lnTo>
                        <a:pt x="0" y="2174"/>
                      </a:lnTo>
                      <a:cubicBezTo>
                        <a:pt x="139" y="460"/>
                        <a:pt x="1254" y="123"/>
                        <a:pt x="1877" y="0"/>
                      </a:cubicBezTo>
                      <a:close/>
                    </a:path>
                  </a:pathLst>
                </a:custGeom>
                <a:grp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endParaRPr>
                </a:p>
              </p:txBody>
            </p:sp>
            <p:sp>
              <p:nvSpPr>
                <p:cNvPr id="51" name="Freeform 50"/>
                <p:cNvSpPr>
                  <a:spLocks/>
                </p:cNvSpPr>
                <p:nvPr/>
              </p:nvSpPr>
              <p:spPr bwMode="auto">
                <a:xfrm>
                  <a:off x="702546" y="2603157"/>
                  <a:ext cx="1068479" cy="901871"/>
                </a:xfrm>
                <a:custGeom>
                  <a:avLst/>
                  <a:gdLst>
                    <a:gd name="connsiteX0" fmla="*/ 703824 w 1068479"/>
                    <a:gd name="connsiteY0" fmla="*/ 335351 h 901871"/>
                    <a:gd name="connsiteX1" fmla="*/ 648474 w 1068479"/>
                    <a:gd name="connsiteY1" fmla="*/ 392329 h 901871"/>
                    <a:gd name="connsiteX2" fmla="*/ 703824 w 1068479"/>
                    <a:gd name="connsiteY2" fmla="*/ 449307 h 901871"/>
                    <a:gd name="connsiteX3" fmla="*/ 759174 w 1068479"/>
                    <a:gd name="connsiteY3" fmla="*/ 392329 h 901871"/>
                    <a:gd name="connsiteX4" fmla="*/ 703824 w 1068479"/>
                    <a:gd name="connsiteY4" fmla="*/ 335351 h 901871"/>
                    <a:gd name="connsiteX5" fmla="*/ 534520 w 1068479"/>
                    <a:gd name="connsiteY5" fmla="*/ 335351 h 901871"/>
                    <a:gd name="connsiteX6" fmla="*/ 475915 w 1068479"/>
                    <a:gd name="connsiteY6" fmla="*/ 392329 h 901871"/>
                    <a:gd name="connsiteX7" fmla="*/ 534520 w 1068479"/>
                    <a:gd name="connsiteY7" fmla="*/ 449307 h 901871"/>
                    <a:gd name="connsiteX8" fmla="*/ 593125 w 1068479"/>
                    <a:gd name="connsiteY8" fmla="*/ 392329 h 901871"/>
                    <a:gd name="connsiteX9" fmla="*/ 534520 w 1068479"/>
                    <a:gd name="connsiteY9" fmla="*/ 335351 h 901871"/>
                    <a:gd name="connsiteX10" fmla="*/ 363590 w 1068479"/>
                    <a:gd name="connsiteY10" fmla="*/ 335351 h 901871"/>
                    <a:gd name="connsiteX11" fmla="*/ 306612 w 1068479"/>
                    <a:gd name="connsiteY11" fmla="*/ 392329 h 901871"/>
                    <a:gd name="connsiteX12" fmla="*/ 363590 w 1068479"/>
                    <a:gd name="connsiteY12" fmla="*/ 449307 h 901871"/>
                    <a:gd name="connsiteX13" fmla="*/ 420568 w 1068479"/>
                    <a:gd name="connsiteY13" fmla="*/ 392329 h 901871"/>
                    <a:gd name="connsiteX14" fmla="*/ 363590 w 1068479"/>
                    <a:gd name="connsiteY14" fmla="*/ 335351 h 901871"/>
                    <a:gd name="connsiteX15" fmla="*/ 195885 w 1068479"/>
                    <a:gd name="connsiteY15" fmla="*/ 0 h 901871"/>
                    <a:gd name="connsiteX16" fmla="*/ 873157 w 1068479"/>
                    <a:gd name="connsiteY16" fmla="*/ 0 h 901871"/>
                    <a:gd name="connsiteX17" fmla="*/ 1068479 w 1068479"/>
                    <a:gd name="connsiteY17" fmla="*/ 198592 h 901871"/>
                    <a:gd name="connsiteX18" fmla="*/ 1068479 w 1068479"/>
                    <a:gd name="connsiteY18" fmla="*/ 758654 h 901871"/>
                    <a:gd name="connsiteX19" fmla="*/ 987104 w 1068479"/>
                    <a:gd name="connsiteY19" fmla="*/ 901871 h 901871"/>
                    <a:gd name="connsiteX20" fmla="*/ 873157 w 1068479"/>
                    <a:gd name="connsiteY20" fmla="*/ 784628 h 901871"/>
                    <a:gd name="connsiteX21" fmla="*/ 195885 w 1068479"/>
                    <a:gd name="connsiteY21" fmla="*/ 784628 h 901871"/>
                    <a:gd name="connsiteX22" fmla="*/ 563 w 1068479"/>
                    <a:gd name="connsiteY22" fmla="*/ 589283 h 901871"/>
                    <a:gd name="connsiteX23" fmla="*/ 563 w 1068479"/>
                    <a:gd name="connsiteY23" fmla="*/ 198592 h 901871"/>
                    <a:gd name="connsiteX24" fmla="*/ 195885 w 1068479"/>
                    <a:gd name="connsiteY24" fmla="*/ 0 h 90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8479" h="901871">
                      <a:moveTo>
                        <a:pt x="703824" y="335351"/>
                      </a:moveTo>
                      <a:cubicBezTo>
                        <a:pt x="673255" y="335351"/>
                        <a:pt x="648474" y="360861"/>
                        <a:pt x="648474" y="392329"/>
                      </a:cubicBezTo>
                      <a:cubicBezTo>
                        <a:pt x="648474" y="423797"/>
                        <a:pt x="673255" y="449307"/>
                        <a:pt x="703824" y="449307"/>
                      </a:cubicBezTo>
                      <a:cubicBezTo>
                        <a:pt x="734393" y="449307"/>
                        <a:pt x="759174" y="423797"/>
                        <a:pt x="759174" y="392329"/>
                      </a:cubicBezTo>
                      <a:cubicBezTo>
                        <a:pt x="759174" y="360861"/>
                        <a:pt x="734393" y="335351"/>
                        <a:pt x="703824" y="335351"/>
                      </a:cubicBezTo>
                      <a:close/>
                      <a:moveTo>
                        <a:pt x="534520" y="335351"/>
                      </a:moveTo>
                      <a:cubicBezTo>
                        <a:pt x="502153" y="335351"/>
                        <a:pt x="475915" y="360861"/>
                        <a:pt x="475915" y="392329"/>
                      </a:cubicBezTo>
                      <a:cubicBezTo>
                        <a:pt x="475915" y="423797"/>
                        <a:pt x="502153" y="449307"/>
                        <a:pt x="534520" y="449307"/>
                      </a:cubicBezTo>
                      <a:cubicBezTo>
                        <a:pt x="566887" y="449307"/>
                        <a:pt x="593125" y="423797"/>
                        <a:pt x="593125" y="392329"/>
                      </a:cubicBezTo>
                      <a:cubicBezTo>
                        <a:pt x="593125" y="360861"/>
                        <a:pt x="566887" y="335351"/>
                        <a:pt x="534520" y="335351"/>
                      </a:cubicBezTo>
                      <a:close/>
                      <a:moveTo>
                        <a:pt x="363590" y="335351"/>
                      </a:moveTo>
                      <a:cubicBezTo>
                        <a:pt x="332122" y="335351"/>
                        <a:pt x="306612" y="360861"/>
                        <a:pt x="306612" y="392329"/>
                      </a:cubicBezTo>
                      <a:cubicBezTo>
                        <a:pt x="306612" y="423797"/>
                        <a:pt x="332122" y="449307"/>
                        <a:pt x="363590" y="449307"/>
                      </a:cubicBezTo>
                      <a:cubicBezTo>
                        <a:pt x="395058" y="449307"/>
                        <a:pt x="420568" y="423797"/>
                        <a:pt x="420568" y="392329"/>
                      </a:cubicBezTo>
                      <a:cubicBezTo>
                        <a:pt x="420568" y="360861"/>
                        <a:pt x="395058" y="335351"/>
                        <a:pt x="363590" y="335351"/>
                      </a:cubicBezTo>
                      <a:close/>
                      <a:moveTo>
                        <a:pt x="195885" y="0"/>
                      </a:moveTo>
                      <a:lnTo>
                        <a:pt x="873157" y="0"/>
                      </a:lnTo>
                      <a:cubicBezTo>
                        <a:pt x="1008889" y="1804"/>
                        <a:pt x="1067732" y="107864"/>
                        <a:pt x="1068479" y="198592"/>
                      </a:cubicBezTo>
                      <a:lnTo>
                        <a:pt x="1068479" y="758654"/>
                      </a:lnTo>
                      <a:cubicBezTo>
                        <a:pt x="1054917" y="848300"/>
                        <a:pt x="1009851" y="896370"/>
                        <a:pt x="987104" y="901871"/>
                      </a:cubicBezTo>
                      <a:cubicBezTo>
                        <a:pt x="968095" y="882301"/>
                        <a:pt x="983580" y="782734"/>
                        <a:pt x="873157" y="784628"/>
                      </a:cubicBezTo>
                      <a:lnTo>
                        <a:pt x="195885" y="784628"/>
                      </a:lnTo>
                      <a:cubicBezTo>
                        <a:pt x="81725" y="790039"/>
                        <a:pt x="-7980" y="725014"/>
                        <a:pt x="563" y="589283"/>
                      </a:cubicBezTo>
                      <a:lnTo>
                        <a:pt x="563" y="198592"/>
                      </a:lnTo>
                      <a:cubicBezTo>
                        <a:pt x="-612" y="121843"/>
                        <a:pt x="50435" y="2435"/>
                        <a:pt x="195885" y="0"/>
                      </a:cubicBezTo>
                      <a:close/>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endParaRPr>
                </a:p>
              </p:txBody>
            </p:sp>
          </p:grpSp>
          <p:sp>
            <p:nvSpPr>
              <p:cNvPr id="52" name="Freeform 874"/>
              <p:cNvSpPr>
                <a:spLocks noEditPoints="1"/>
              </p:cNvSpPr>
              <p:nvPr/>
            </p:nvSpPr>
            <p:spPr bwMode="auto">
              <a:xfrm>
                <a:off x="4338305" y="4768020"/>
                <a:ext cx="389673" cy="395417"/>
              </a:xfrm>
              <a:custGeom>
                <a:avLst/>
                <a:gdLst>
                  <a:gd name="T0" fmla="*/ 135 w 271"/>
                  <a:gd name="T1" fmla="*/ 163 h 275"/>
                  <a:gd name="T2" fmla="*/ 135 w 271"/>
                  <a:gd name="T3" fmla="*/ 142 h 275"/>
                  <a:gd name="T4" fmla="*/ 39 w 271"/>
                  <a:gd name="T5" fmla="*/ 142 h 275"/>
                  <a:gd name="T6" fmla="*/ 39 w 271"/>
                  <a:gd name="T7" fmla="*/ 163 h 275"/>
                  <a:gd name="T8" fmla="*/ 135 w 271"/>
                  <a:gd name="T9" fmla="*/ 163 h 275"/>
                  <a:gd name="T10" fmla="*/ 232 w 271"/>
                  <a:gd name="T11" fmla="*/ 113 h 275"/>
                  <a:gd name="T12" fmla="*/ 232 w 271"/>
                  <a:gd name="T13" fmla="*/ 90 h 275"/>
                  <a:gd name="T14" fmla="*/ 39 w 271"/>
                  <a:gd name="T15" fmla="*/ 90 h 275"/>
                  <a:gd name="T16" fmla="*/ 39 w 271"/>
                  <a:gd name="T17" fmla="*/ 113 h 275"/>
                  <a:gd name="T18" fmla="*/ 232 w 271"/>
                  <a:gd name="T19" fmla="*/ 113 h 275"/>
                  <a:gd name="T20" fmla="*/ 232 w 271"/>
                  <a:gd name="T21" fmla="*/ 39 h 275"/>
                  <a:gd name="T22" fmla="*/ 39 w 271"/>
                  <a:gd name="T23" fmla="*/ 39 h 275"/>
                  <a:gd name="T24" fmla="*/ 39 w 271"/>
                  <a:gd name="T25" fmla="*/ 63 h 275"/>
                  <a:gd name="T26" fmla="*/ 232 w 271"/>
                  <a:gd name="T27" fmla="*/ 63 h 275"/>
                  <a:gd name="T28" fmla="*/ 232 w 271"/>
                  <a:gd name="T29" fmla="*/ 39 h 275"/>
                  <a:gd name="T30" fmla="*/ 101 w 271"/>
                  <a:gd name="T31" fmla="*/ 210 h 275"/>
                  <a:gd name="T32" fmla="*/ 0 w 271"/>
                  <a:gd name="T33" fmla="*/ 210 h 275"/>
                  <a:gd name="T34" fmla="*/ 0 w 271"/>
                  <a:gd name="T35" fmla="*/ 0 h 275"/>
                  <a:gd name="T36" fmla="*/ 271 w 271"/>
                  <a:gd name="T37" fmla="*/ 0 h 275"/>
                  <a:gd name="T38" fmla="*/ 271 w 271"/>
                  <a:gd name="T39" fmla="*/ 210 h 275"/>
                  <a:gd name="T40" fmla="*/ 205 w 271"/>
                  <a:gd name="T41" fmla="*/ 210 h 275"/>
                  <a:gd name="T42" fmla="*/ 101 w 271"/>
                  <a:gd name="T43" fmla="*/ 275 h 275"/>
                  <a:gd name="T44" fmla="*/ 101 w 271"/>
                  <a:gd name="T45" fmla="*/ 210 h 275"/>
                  <a:gd name="T46" fmla="*/ 173 w 271"/>
                  <a:gd name="T47" fmla="*/ 142 h 275"/>
                  <a:gd name="T48" fmla="*/ 153 w 271"/>
                  <a:gd name="T49" fmla="*/ 142 h 275"/>
                  <a:gd name="T50" fmla="*/ 153 w 271"/>
                  <a:gd name="T51" fmla="*/ 163 h 275"/>
                  <a:gd name="T52" fmla="*/ 173 w 271"/>
                  <a:gd name="T53" fmla="*/ 163 h 275"/>
                  <a:gd name="T54" fmla="*/ 173 w 271"/>
                  <a:gd name="T55" fmla="*/ 14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1" h="275">
                    <a:moveTo>
                      <a:pt x="135" y="163"/>
                    </a:moveTo>
                    <a:lnTo>
                      <a:pt x="135" y="142"/>
                    </a:lnTo>
                    <a:lnTo>
                      <a:pt x="39" y="142"/>
                    </a:lnTo>
                    <a:lnTo>
                      <a:pt x="39" y="163"/>
                    </a:lnTo>
                    <a:lnTo>
                      <a:pt x="135" y="163"/>
                    </a:lnTo>
                    <a:close/>
                    <a:moveTo>
                      <a:pt x="232" y="113"/>
                    </a:moveTo>
                    <a:lnTo>
                      <a:pt x="232" y="90"/>
                    </a:lnTo>
                    <a:lnTo>
                      <a:pt x="39" y="90"/>
                    </a:lnTo>
                    <a:lnTo>
                      <a:pt x="39" y="113"/>
                    </a:lnTo>
                    <a:lnTo>
                      <a:pt x="232" y="113"/>
                    </a:lnTo>
                    <a:close/>
                    <a:moveTo>
                      <a:pt x="232" y="39"/>
                    </a:moveTo>
                    <a:lnTo>
                      <a:pt x="39" y="39"/>
                    </a:lnTo>
                    <a:lnTo>
                      <a:pt x="39" y="63"/>
                    </a:lnTo>
                    <a:lnTo>
                      <a:pt x="232" y="63"/>
                    </a:lnTo>
                    <a:lnTo>
                      <a:pt x="232" y="39"/>
                    </a:lnTo>
                    <a:close/>
                    <a:moveTo>
                      <a:pt x="101" y="210"/>
                    </a:moveTo>
                    <a:lnTo>
                      <a:pt x="0" y="210"/>
                    </a:lnTo>
                    <a:lnTo>
                      <a:pt x="0" y="0"/>
                    </a:lnTo>
                    <a:lnTo>
                      <a:pt x="271" y="0"/>
                    </a:lnTo>
                    <a:lnTo>
                      <a:pt x="271" y="210"/>
                    </a:lnTo>
                    <a:lnTo>
                      <a:pt x="205" y="210"/>
                    </a:lnTo>
                    <a:lnTo>
                      <a:pt x="101" y="275"/>
                    </a:lnTo>
                    <a:lnTo>
                      <a:pt x="101" y="210"/>
                    </a:lnTo>
                    <a:close/>
                    <a:moveTo>
                      <a:pt x="173" y="142"/>
                    </a:moveTo>
                    <a:lnTo>
                      <a:pt x="153" y="142"/>
                    </a:lnTo>
                    <a:lnTo>
                      <a:pt x="153" y="163"/>
                    </a:lnTo>
                    <a:lnTo>
                      <a:pt x="173" y="163"/>
                    </a:lnTo>
                    <a:lnTo>
                      <a:pt x="173" y="142"/>
                    </a:lnTo>
                    <a:close/>
                  </a:path>
                </a:pathLst>
              </a:custGeom>
              <a:solidFill>
                <a:schemeClr val="bg1"/>
              </a:solidFill>
              <a:ln w="0">
                <a:noFill/>
                <a:prstDash val="solid"/>
                <a:round/>
                <a:headEnd/>
                <a:tailEnd/>
              </a:ln>
              <a:effec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53" name="Group 52"/>
              <p:cNvGrpSpPr/>
              <p:nvPr/>
            </p:nvGrpSpPr>
            <p:grpSpPr>
              <a:xfrm>
                <a:off x="6062744" y="4660526"/>
                <a:ext cx="411494" cy="344322"/>
                <a:chOff x="7735573" y="5588487"/>
                <a:chExt cx="791214" cy="662066"/>
              </a:xfrm>
              <a:solidFill>
                <a:schemeClr val="bg1"/>
              </a:solidFill>
              <a:effectLst/>
            </p:grpSpPr>
            <p:sp>
              <p:nvSpPr>
                <p:cNvPr id="54" name="Freeform 39"/>
                <p:cNvSpPr>
                  <a:spLocks/>
                </p:cNvSpPr>
                <p:nvPr/>
              </p:nvSpPr>
              <p:spPr bwMode="auto">
                <a:xfrm>
                  <a:off x="7757594" y="5873771"/>
                  <a:ext cx="743500" cy="376782"/>
                </a:xfrm>
                <a:custGeom>
                  <a:avLst/>
                  <a:gdLst>
                    <a:gd name="T0" fmla="*/ 362 w 362"/>
                    <a:gd name="T1" fmla="*/ 0 h 184"/>
                    <a:gd name="T2" fmla="*/ 329 w 362"/>
                    <a:gd name="T3" fmla="*/ 23 h 184"/>
                    <a:gd name="T4" fmla="*/ 292 w 362"/>
                    <a:gd name="T5" fmla="*/ 40 h 184"/>
                    <a:gd name="T6" fmla="*/ 251 w 362"/>
                    <a:gd name="T7" fmla="*/ 52 h 184"/>
                    <a:gd name="T8" fmla="*/ 208 w 362"/>
                    <a:gd name="T9" fmla="*/ 58 h 184"/>
                    <a:gd name="T10" fmla="*/ 204 w 362"/>
                    <a:gd name="T11" fmla="*/ 72 h 184"/>
                    <a:gd name="T12" fmla="*/ 195 w 362"/>
                    <a:gd name="T13" fmla="*/ 82 h 184"/>
                    <a:gd name="T14" fmla="*/ 181 w 362"/>
                    <a:gd name="T15" fmla="*/ 85 h 184"/>
                    <a:gd name="T16" fmla="*/ 168 w 362"/>
                    <a:gd name="T17" fmla="*/ 82 h 184"/>
                    <a:gd name="T18" fmla="*/ 159 w 362"/>
                    <a:gd name="T19" fmla="*/ 72 h 184"/>
                    <a:gd name="T20" fmla="*/ 154 w 362"/>
                    <a:gd name="T21" fmla="*/ 58 h 184"/>
                    <a:gd name="T22" fmla="*/ 112 w 362"/>
                    <a:gd name="T23" fmla="*/ 52 h 184"/>
                    <a:gd name="T24" fmla="*/ 72 w 362"/>
                    <a:gd name="T25" fmla="*/ 40 h 184"/>
                    <a:gd name="T26" fmla="*/ 35 w 362"/>
                    <a:gd name="T27" fmla="*/ 23 h 184"/>
                    <a:gd name="T28" fmla="*/ 1 w 362"/>
                    <a:gd name="T29" fmla="*/ 0 h 184"/>
                    <a:gd name="T30" fmla="*/ 1 w 362"/>
                    <a:gd name="T31" fmla="*/ 30 h 184"/>
                    <a:gd name="T32" fmla="*/ 1 w 362"/>
                    <a:gd name="T33" fmla="*/ 61 h 184"/>
                    <a:gd name="T34" fmla="*/ 0 w 362"/>
                    <a:gd name="T35" fmla="*/ 91 h 184"/>
                    <a:gd name="T36" fmla="*/ 0 w 362"/>
                    <a:gd name="T37" fmla="*/ 120 h 184"/>
                    <a:gd name="T38" fmla="*/ 0 w 362"/>
                    <a:gd name="T39" fmla="*/ 143 h 184"/>
                    <a:gd name="T40" fmla="*/ 0 w 362"/>
                    <a:gd name="T41" fmla="*/ 163 h 184"/>
                    <a:gd name="T42" fmla="*/ 0 w 362"/>
                    <a:gd name="T43" fmla="*/ 175 h 184"/>
                    <a:gd name="T44" fmla="*/ 1 w 362"/>
                    <a:gd name="T45" fmla="*/ 179 h 184"/>
                    <a:gd name="T46" fmla="*/ 3 w 362"/>
                    <a:gd name="T47" fmla="*/ 180 h 184"/>
                    <a:gd name="T48" fmla="*/ 4 w 362"/>
                    <a:gd name="T49" fmla="*/ 183 h 184"/>
                    <a:gd name="T50" fmla="*/ 6 w 362"/>
                    <a:gd name="T51" fmla="*/ 183 h 184"/>
                    <a:gd name="T52" fmla="*/ 7 w 362"/>
                    <a:gd name="T53" fmla="*/ 184 h 184"/>
                    <a:gd name="T54" fmla="*/ 9 w 362"/>
                    <a:gd name="T55" fmla="*/ 184 h 184"/>
                    <a:gd name="T56" fmla="*/ 10 w 362"/>
                    <a:gd name="T57" fmla="*/ 184 h 184"/>
                    <a:gd name="T58" fmla="*/ 23 w 362"/>
                    <a:gd name="T59" fmla="*/ 184 h 184"/>
                    <a:gd name="T60" fmla="*/ 46 w 362"/>
                    <a:gd name="T61" fmla="*/ 184 h 184"/>
                    <a:gd name="T62" fmla="*/ 74 w 362"/>
                    <a:gd name="T63" fmla="*/ 184 h 184"/>
                    <a:gd name="T64" fmla="*/ 106 w 362"/>
                    <a:gd name="T65" fmla="*/ 184 h 184"/>
                    <a:gd name="T66" fmla="*/ 142 w 362"/>
                    <a:gd name="T67" fmla="*/ 184 h 184"/>
                    <a:gd name="T68" fmla="*/ 180 w 362"/>
                    <a:gd name="T69" fmla="*/ 184 h 184"/>
                    <a:gd name="T70" fmla="*/ 217 w 362"/>
                    <a:gd name="T71" fmla="*/ 184 h 184"/>
                    <a:gd name="T72" fmla="*/ 252 w 362"/>
                    <a:gd name="T73" fmla="*/ 184 h 184"/>
                    <a:gd name="T74" fmla="*/ 286 w 362"/>
                    <a:gd name="T75" fmla="*/ 184 h 184"/>
                    <a:gd name="T76" fmla="*/ 315 w 362"/>
                    <a:gd name="T77" fmla="*/ 184 h 184"/>
                    <a:gd name="T78" fmla="*/ 337 w 362"/>
                    <a:gd name="T79" fmla="*/ 184 h 184"/>
                    <a:gd name="T80" fmla="*/ 352 w 362"/>
                    <a:gd name="T81" fmla="*/ 184 h 184"/>
                    <a:gd name="T82" fmla="*/ 356 w 362"/>
                    <a:gd name="T83" fmla="*/ 184 h 184"/>
                    <a:gd name="T84" fmla="*/ 358 w 362"/>
                    <a:gd name="T85" fmla="*/ 183 h 184"/>
                    <a:gd name="T86" fmla="*/ 360 w 362"/>
                    <a:gd name="T87" fmla="*/ 181 h 184"/>
                    <a:gd name="T88" fmla="*/ 361 w 362"/>
                    <a:gd name="T89" fmla="*/ 179 h 184"/>
                    <a:gd name="T90" fmla="*/ 362 w 362"/>
                    <a:gd name="T91" fmla="*/ 178 h 184"/>
                    <a:gd name="T92" fmla="*/ 362 w 362"/>
                    <a:gd name="T93" fmla="*/ 175 h 184"/>
                    <a:gd name="T94" fmla="*/ 362 w 362"/>
                    <a:gd name="T95" fmla="*/ 174 h 184"/>
                    <a:gd name="T96" fmla="*/ 362 w 362"/>
                    <a:gd name="T97" fmla="*/ 174 h 184"/>
                    <a:gd name="T98" fmla="*/ 362 w 362"/>
                    <a:gd name="T99" fmla="*/ 160 h 184"/>
                    <a:gd name="T100" fmla="*/ 362 w 362"/>
                    <a:gd name="T101" fmla="*/ 141 h 184"/>
                    <a:gd name="T102" fmla="*/ 362 w 362"/>
                    <a:gd name="T103" fmla="*/ 116 h 184"/>
                    <a:gd name="T104" fmla="*/ 362 w 362"/>
                    <a:gd name="T105" fmla="*/ 88 h 184"/>
                    <a:gd name="T106" fmla="*/ 362 w 362"/>
                    <a:gd name="T107" fmla="*/ 59 h 184"/>
                    <a:gd name="T108" fmla="*/ 362 w 362"/>
                    <a:gd name="T109" fmla="*/ 30 h 184"/>
                    <a:gd name="T110" fmla="*/ 362 w 362"/>
                    <a:gd name="T111" fmla="*/ 0 h 184"/>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0 h 10000"/>
                    <a:gd name="connsiteX15" fmla="*/ 28 w 10000"/>
                    <a:gd name="connsiteY15" fmla="*/ 3315 h 10000"/>
                    <a:gd name="connsiteX16" fmla="*/ 0 w 10000"/>
                    <a:gd name="connsiteY16" fmla="*/ 4946 h 10000"/>
                    <a:gd name="connsiteX17" fmla="*/ 0 w 10000"/>
                    <a:gd name="connsiteY17" fmla="*/ 6522 h 10000"/>
                    <a:gd name="connsiteX18" fmla="*/ 0 w 10000"/>
                    <a:gd name="connsiteY18" fmla="*/ 7772 h 10000"/>
                    <a:gd name="connsiteX19" fmla="*/ 0 w 10000"/>
                    <a:gd name="connsiteY19" fmla="*/ 8859 h 10000"/>
                    <a:gd name="connsiteX20" fmla="*/ 0 w 10000"/>
                    <a:gd name="connsiteY20" fmla="*/ 9511 h 10000"/>
                    <a:gd name="connsiteX21" fmla="*/ 28 w 10000"/>
                    <a:gd name="connsiteY21" fmla="*/ 9728 h 10000"/>
                    <a:gd name="connsiteX22" fmla="*/ 83 w 10000"/>
                    <a:gd name="connsiteY22" fmla="*/ 9783 h 10000"/>
                    <a:gd name="connsiteX23" fmla="*/ 110 w 10000"/>
                    <a:gd name="connsiteY23" fmla="*/ 9946 h 10000"/>
                    <a:gd name="connsiteX24" fmla="*/ 166 w 10000"/>
                    <a:gd name="connsiteY24" fmla="*/ 9946 h 10000"/>
                    <a:gd name="connsiteX25" fmla="*/ 193 w 10000"/>
                    <a:gd name="connsiteY25" fmla="*/ 10000 h 10000"/>
                    <a:gd name="connsiteX26" fmla="*/ 249 w 10000"/>
                    <a:gd name="connsiteY26" fmla="*/ 10000 h 10000"/>
                    <a:gd name="connsiteX27" fmla="*/ 276 w 10000"/>
                    <a:gd name="connsiteY27" fmla="*/ 10000 h 10000"/>
                    <a:gd name="connsiteX28" fmla="*/ 635 w 10000"/>
                    <a:gd name="connsiteY28" fmla="*/ 10000 h 10000"/>
                    <a:gd name="connsiteX29" fmla="*/ 1271 w 10000"/>
                    <a:gd name="connsiteY29" fmla="*/ 10000 h 10000"/>
                    <a:gd name="connsiteX30" fmla="*/ 2044 w 10000"/>
                    <a:gd name="connsiteY30" fmla="*/ 10000 h 10000"/>
                    <a:gd name="connsiteX31" fmla="*/ 2928 w 10000"/>
                    <a:gd name="connsiteY31" fmla="*/ 10000 h 10000"/>
                    <a:gd name="connsiteX32" fmla="*/ 3923 w 10000"/>
                    <a:gd name="connsiteY32" fmla="*/ 10000 h 10000"/>
                    <a:gd name="connsiteX33" fmla="*/ 4972 w 10000"/>
                    <a:gd name="connsiteY33" fmla="*/ 10000 h 10000"/>
                    <a:gd name="connsiteX34" fmla="*/ 5994 w 10000"/>
                    <a:gd name="connsiteY34" fmla="*/ 10000 h 10000"/>
                    <a:gd name="connsiteX35" fmla="*/ 6961 w 10000"/>
                    <a:gd name="connsiteY35" fmla="*/ 10000 h 10000"/>
                    <a:gd name="connsiteX36" fmla="*/ 7901 w 10000"/>
                    <a:gd name="connsiteY36" fmla="*/ 10000 h 10000"/>
                    <a:gd name="connsiteX37" fmla="*/ 8702 w 10000"/>
                    <a:gd name="connsiteY37" fmla="*/ 10000 h 10000"/>
                    <a:gd name="connsiteX38" fmla="*/ 9309 w 10000"/>
                    <a:gd name="connsiteY38" fmla="*/ 10000 h 10000"/>
                    <a:gd name="connsiteX39" fmla="*/ 9724 w 10000"/>
                    <a:gd name="connsiteY39" fmla="*/ 10000 h 10000"/>
                    <a:gd name="connsiteX40" fmla="*/ 9834 w 10000"/>
                    <a:gd name="connsiteY40" fmla="*/ 10000 h 10000"/>
                    <a:gd name="connsiteX41" fmla="*/ 9890 w 10000"/>
                    <a:gd name="connsiteY41" fmla="*/ 9946 h 10000"/>
                    <a:gd name="connsiteX42" fmla="*/ 9945 w 10000"/>
                    <a:gd name="connsiteY42" fmla="*/ 9837 h 10000"/>
                    <a:gd name="connsiteX43" fmla="*/ 9972 w 10000"/>
                    <a:gd name="connsiteY43" fmla="*/ 9728 h 10000"/>
                    <a:gd name="connsiteX44" fmla="*/ 10000 w 10000"/>
                    <a:gd name="connsiteY44" fmla="*/ 9674 h 10000"/>
                    <a:gd name="connsiteX45" fmla="*/ 10000 w 10000"/>
                    <a:gd name="connsiteY45" fmla="*/ 9511 h 10000"/>
                    <a:gd name="connsiteX46" fmla="*/ 10000 w 10000"/>
                    <a:gd name="connsiteY46" fmla="*/ 9457 h 10000"/>
                    <a:gd name="connsiteX47" fmla="*/ 10000 w 10000"/>
                    <a:gd name="connsiteY47" fmla="*/ 9457 h 10000"/>
                    <a:gd name="connsiteX48" fmla="*/ 10000 w 10000"/>
                    <a:gd name="connsiteY48" fmla="*/ 8696 h 10000"/>
                    <a:gd name="connsiteX49" fmla="*/ 10000 w 10000"/>
                    <a:gd name="connsiteY49" fmla="*/ 7663 h 10000"/>
                    <a:gd name="connsiteX50" fmla="*/ 10000 w 10000"/>
                    <a:gd name="connsiteY50" fmla="*/ 6304 h 10000"/>
                    <a:gd name="connsiteX51" fmla="*/ 10000 w 10000"/>
                    <a:gd name="connsiteY51" fmla="*/ 4783 h 10000"/>
                    <a:gd name="connsiteX52" fmla="*/ 10000 w 10000"/>
                    <a:gd name="connsiteY52" fmla="*/ 3207 h 10000"/>
                    <a:gd name="connsiteX53" fmla="*/ 10000 w 10000"/>
                    <a:gd name="connsiteY53" fmla="*/ 1630 h 10000"/>
                    <a:gd name="connsiteX54" fmla="*/ 10000 w 10000"/>
                    <a:gd name="connsiteY54"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0 h 10000"/>
                    <a:gd name="connsiteX15" fmla="*/ 0 w 10000"/>
                    <a:gd name="connsiteY15" fmla="*/ 4946 h 10000"/>
                    <a:gd name="connsiteX16" fmla="*/ 0 w 10000"/>
                    <a:gd name="connsiteY16" fmla="*/ 6522 h 10000"/>
                    <a:gd name="connsiteX17" fmla="*/ 0 w 10000"/>
                    <a:gd name="connsiteY17" fmla="*/ 7772 h 10000"/>
                    <a:gd name="connsiteX18" fmla="*/ 0 w 10000"/>
                    <a:gd name="connsiteY18" fmla="*/ 8859 h 10000"/>
                    <a:gd name="connsiteX19" fmla="*/ 0 w 10000"/>
                    <a:gd name="connsiteY19" fmla="*/ 9511 h 10000"/>
                    <a:gd name="connsiteX20" fmla="*/ 28 w 10000"/>
                    <a:gd name="connsiteY20" fmla="*/ 9728 h 10000"/>
                    <a:gd name="connsiteX21" fmla="*/ 83 w 10000"/>
                    <a:gd name="connsiteY21" fmla="*/ 9783 h 10000"/>
                    <a:gd name="connsiteX22" fmla="*/ 110 w 10000"/>
                    <a:gd name="connsiteY22" fmla="*/ 9946 h 10000"/>
                    <a:gd name="connsiteX23" fmla="*/ 166 w 10000"/>
                    <a:gd name="connsiteY23" fmla="*/ 9946 h 10000"/>
                    <a:gd name="connsiteX24" fmla="*/ 193 w 10000"/>
                    <a:gd name="connsiteY24" fmla="*/ 10000 h 10000"/>
                    <a:gd name="connsiteX25" fmla="*/ 249 w 10000"/>
                    <a:gd name="connsiteY25" fmla="*/ 10000 h 10000"/>
                    <a:gd name="connsiteX26" fmla="*/ 276 w 10000"/>
                    <a:gd name="connsiteY26" fmla="*/ 10000 h 10000"/>
                    <a:gd name="connsiteX27" fmla="*/ 635 w 10000"/>
                    <a:gd name="connsiteY27" fmla="*/ 10000 h 10000"/>
                    <a:gd name="connsiteX28" fmla="*/ 1271 w 10000"/>
                    <a:gd name="connsiteY28" fmla="*/ 10000 h 10000"/>
                    <a:gd name="connsiteX29" fmla="*/ 2044 w 10000"/>
                    <a:gd name="connsiteY29" fmla="*/ 10000 h 10000"/>
                    <a:gd name="connsiteX30" fmla="*/ 2928 w 10000"/>
                    <a:gd name="connsiteY30" fmla="*/ 10000 h 10000"/>
                    <a:gd name="connsiteX31" fmla="*/ 3923 w 10000"/>
                    <a:gd name="connsiteY31" fmla="*/ 10000 h 10000"/>
                    <a:gd name="connsiteX32" fmla="*/ 4972 w 10000"/>
                    <a:gd name="connsiteY32" fmla="*/ 10000 h 10000"/>
                    <a:gd name="connsiteX33" fmla="*/ 5994 w 10000"/>
                    <a:gd name="connsiteY33" fmla="*/ 10000 h 10000"/>
                    <a:gd name="connsiteX34" fmla="*/ 6961 w 10000"/>
                    <a:gd name="connsiteY34" fmla="*/ 10000 h 10000"/>
                    <a:gd name="connsiteX35" fmla="*/ 7901 w 10000"/>
                    <a:gd name="connsiteY35" fmla="*/ 10000 h 10000"/>
                    <a:gd name="connsiteX36" fmla="*/ 8702 w 10000"/>
                    <a:gd name="connsiteY36" fmla="*/ 10000 h 10000"/>
                    <a:gd name="connsiteX37" fmla="*/ 9309 w 10000"/>
                    <a:gd name="connsiteY37" fmla="*/ 10000 h 10000"/>
                    <a:gd name="connsiteX38" fmla="*/ 9724 w 10000"/>
                    <a:gd name="connsiteY38" fmla="*/ 10000 h 10000"/>
                    <a:gd name="connsiteX39" fmla="*/ 9834 w 10000"/>
                    <a:gd name="connsiteY39" fmla="*/ 10000 h 10000"/>
                    <a:gd name="connsiteX40" fmla="*/ 9890 w 10000"/>
                    <a:gd name="connsiteY40" fmla="*/ 9946 h 10000"/>
                    <a:gd name="connsiteX41" fmla="*/ 9945 w 10000"/>
                    <a:gd name="connsiteY41" fmla="*/ 9837 h 10000"/>
                    <a:gd name="connsiteX42" fmla="*/ 9972 w 10000"/>
                    <a:gd name="connsiteY42" fmla="*/ 9728 h 10000"/>
                    <a:gd name="connsiteX43" fmla="*/ 10000 w 10000"/>
                    <a:gd name="connsiteY43" fmla="*/ 9674 h 10000"/>
                    <a:gd name="connsiteX44" fmla="*/ 10000 w 10000"/>
                    <a:gd name="connsiteY44" fmla="*/ 9511 h 10000"/>
                    <a:gd name="connsiteX45" fmla="*/ 10000 w 10000"/>
                    <a:gd name="connsiteY45" fmla="*/ 9457 h 10000"/>
                    <a:gd name="connsiteX46" fmla="*/ 10000 w 10000"/>
                    <a:gd name="connsiteY46" fmla="*/ 9457 h 10000"/>
                    <a:gd name="connsiteX47" fmla="*/ 10000 w 10000"/>
                    <a:gd name="connsiteY47" fmla="*/ 8696 h 10000"/>
                    <a:gd name="connsiteX48" fmla="*/ 10000 w 10000"/>
                    <a:gd name="connsiteY48" fmla="*/ 7663 h 10000"/>
                    <a:gd name="connsiteX49" fmla="*/ 10000 w 10000"/>
                    <a:gd name="connsiteY49" fmla="*/ 6304 h 10000"/>
                    <a:gd name="connsiteX50" fmla="*/ 10000 w 10000"/>
                    <a:gd name="connsiteY50" fmla="*/ 4783 h 10000"/>
                    <a:gd name="connsiteX51" fmla="*/ 10000 w 10000"/>
                    <a:gd name="connsiteY51" fmla="*/ 3207 h 10000"/>
                    <a:gd name="connsiteX52" fmla="*/ 10000 w 10000"/>
                    <a:gd name="connsiteY52" fmla="*/ 1630 h 10000"/>
                    <a:gd name="connsiteX53" fmla="*/ 10000 w 10000"/>
                    <a:gd name="connsiteY53" fmla="*/ 0 h 10000"/>
                    <a:gd name="connsiteX0" fmla="*/ 10050 w 10050"/>
                    <a:gd name="connsiteY0" fmla="*/ 0 h 10000"/>
                    <a:gd name="connsiteX1" fmla="*/ 9138 w 10050"/>
                    <a:gd name="connsiteY1" fmla="*/ 1250 h 10000"/>
                    <a:gd name="connsiteX2" fmla="*/ 8116 w 10050"/>
                    <a:gd name="connsiteY2" fmla="*/ 2174 h 10000"/>
                    <a:gd name="connsiteX3" fmla="*/ 6984 w 10050"/>
                    <a:gd name="connsiteY3" fmla="*/ 2826 h 10000"/>
                    <a:gd name="connsiteX4" fmla="*/ 5796 w 10050"/>
                    <a:gd name="connsiteY4" fmla="*/ 3152 h 10000"/>
                    <a:gd name="connsiteX5" fmla="*/ 5685 w 10050"/>
                    <a:gd name="connsiteY5" fmla="*/ 3913 h 10000"/>
                    <a:gd name="connsiteX6" fmla="*/ 5437 w 10050"/>
                    <a:gd name="connsiteY6" fmla="*/ 4457 h 10000"/>
                    <a:gd name="connsiteX7" fmla="*/ 5050 w 10050"/>
                    <a:gd name="connsiteY7" fmla="*/ 4620 h 10000"/>
                    <a:gd name="connsiteX8" fmla="*/ 4691 w 10050"/>
                    <a:gd name="connsiteY8" fmla="*/ 4457 h 10000"/>
                    <a:gd name="connsiteX9" fmla="*/ 4442 w 10050"/>
                    <a:gd name="connsiteY9" fmla="*/ 3913 h 10000"/>
                    <a:gd name="connsiteX10" fmla="*/ 4304 w 10050"/>
                    <a:gd name="connsiteY10" fmla="*/ 3152 h 10000"/>
                    <a:gd name="connsiteX11" fmla="*/ 3144 w 10050"/>
                    <a:gd name="connsiteY11" fmla="*/ 2826 h 10000"/>
                    <a:gd name="connsiteX12" fmla="*/ 2039 w 10050"/>
                    <a:gd name="connsiteY12" fmla="*/ 2174 h 10000"/>
                    <a:gd name="connsiteX13" fmla="*/ 1017 w 10050"/>
                    <a:gd name="connsiteY13" fmla="*/ 1250 h 10000"/>
                    <a:gd name="connsiteX14" fmla="*/ 78 w 10050"/>
                    <a:gd name="connsiteY14" fmla="*/ 0 h 10000"/>
                    <a:gd name="connsiteX15" fmla="*/ 50 w 10050"/>
                    <a:gd name="connsiteY15" fmla="*/ 6522 h 10000"/>
                    <a:gd name="connsiteX16" fmla="*/ 50 w 10050"/>
                    <a:gd name="connsiteY16" fmla="*/ 7772 h 10000"/>
                    <a:gd name="connsiteX17" fmla="*/ 50 w 10050"/>
                    <a:gd name="connsiteY17" fmla="*/ 8859 h 10000"/>
                    <a:gd name="connsiteX18" fmla="*/ 50 w 10050"/>
                    <a:gd name="connsiteY18" fmla="*/ 9511 h 10000"/>
                    <a:gd name="connsiteX19" fmla="*/ 78 w 10050"/>
                    <a:gd name="connsiteY19" fmla="*/ 9728 h 10000"/>
                    <a:gd name="connsiteX20" fmla="*/ 133 w 10050"/>
                    <a:gd name="connsiteY20" fmla="*/ 9783 h 10000"/>
                    <a:gd name="connsiteX21" fmla="*/ 160 w 10050"/>
                    <a:gd name="connsiteY21" fmla="*/ 9946 h 10000"/>
                    <a:gd name="connsiteX22" fmla="*/ 216 w 10050"/>
                    <a:gd name="connsiteY22" fmla="*/ 9946 h 10000"/>
                    <a:gd name="connsiteX23" fmla="*/ 243 w 10050"/>
                    <a:gd name="connsiteY23" fmla="*/ 10000 h 10000"/>
                    <a:gd name="connsiteX24" fmla="*/ 299 w 10050"/>
                    <a:gd name="connsiteY24" fmla="*/ 10000 h 10000"/>
                    <a:gd name="connsiteX25" fmla="*/ 326 w 10050"/>
                    <a:gd name="connsiteY25" fmla="*/ 10000 h 10000"/>
                    <a:gd name="connsiteX26" fmla="*/ 685 w 10050"/>
                    <a:gd name="connsiteY26" fmla="*/ 10000 h 10000"/>
                    <a:gd name="connsiteX27" fmla="*/ 1321 w 10050"/>
                    <a:gd name="connsiteY27" fmla="*/ 10000 h 10000"/>
                    <a:gd name="connsiteX28" fmla="*/ 2094 w 10050"/>
                    <a:gd name="connsiteY28" fmla="*/ 10000 h 10000"/>
                    <a:gd name="connsiteX29" fmla="*/ 2978 w 10050"/>
                    <a:gd name="connsiteY29" fmla="*/ 10000 h 10000"/>
                    <a:gd name="connsiteX30" fmla="*/ 3973 w 10050"/>
                    <a:gd name="connsiteY30" fmla="*/ 10000 h 10000"/>
                    <a:gd name="connsiteX31" fmla="*/ 5022 w 10050"/>
                    <a:gd name="connsiteY31" fmla="*/ 10000 h 10000"/>
                    <a:gd name="connsiteX32" fmla="*/ 6044 w 10050"/>
                    <a:gd name="connsiteY32" fmla="*/ 10000 h 10000"/>
                    <a:gd name="connsiteX33" fmla="*/ 7011 w 10050"/>
                    <a:gd name="connsiteY33" fmla="*/ 10000 h 10000"/>
                    <a:gd name="connsiteX34" fmla="*/ 7951 w 10050"/>
                    <a:gd name="connsiteY34" fmla="*/ 10000 h 10000"/>
                    <a:gd name="connsiteX35" fmla="*/ 8752 w 10050"/>
                    <a:gd name="connsiteY35" fmla="*/ 10000 h 10000"/>
                    <a:gd name="connsiteX36" fmla="*/ 9359 w 10050"/>
                    <a:gd name="connsiteY36" fmla="*/ 10000 h 10000"/>
                    <a:gd name="connsiteX37" fmla="*/ 9774 w 10050"/>
                    <a:gd name="connsiteY37" fmla="*/ 10000 h 10000"/>
                    <a:gd name="connsiteX38" fmla="*/ 9884 w 10050"/>
                    <a:gd name="connsiteY38" fmla="*/ 10000 h 10000"/>
                    <a:gd name="connsiteX39" fmla="*/ 9940 w 10050"/>
                    <a:gd name="connsiteY39" fmla="*/ 9946 h 10000"/>
                    <a:gd name="connsiteX40" fmla="*/ 9995 w 10050"/>
                    <a:gd name="connsiteY40" fmla="*/ 9837 h 10000"/>
                    <a:gd name="connsiteX41" fmla="*/ 10022 w 10050"/>
                    <a:gd name="connsiteY41" fmla="*/ 9728 h 10000"/>
                    <a:gd name="connsiteX42" fmla="*/ 10050 w 10050"/>
                    <a:gd name="connsiteY42" fmla="*/ 9674 h 10000"/>
                    <a:gd name="connsiteX43" fmla="*/ 10050 w 10050"/>
                    <a:gd name="connsiteY43" fmla="*/ 9511 h 10000"/>
                    <a:gd name="connsiteX44" fmla="*/ 10050 w 10050"/>
                    <a:gd name="connsiteY44" fmla="*/ 9457 h 10000"/>
                    <a:gd name="connsiteX45" fmla="*/ 10050 w 10050"/>
                    <a:gd name="connsiteY45" fmla="*/ 9457 h 10000"/>
                    <a:gd name="connsiteX46" fmla="*/ 10050 w 10050"/>
                    <a:gd name="connsiteY46" fmla="*/ 8696 h 10000"/>
                    <a:gd name="connsiteX47" fmla="*/ 10050 w 10050"/>
                    <a:gd name="connsiteY47" fmla="*/ 7663 h 10000"/>
                    <a:gd name="connsiteX48" fmla="*/ 10050 w 10050"/>
                    <a:gd name="connsiteY48" fmla="*/ 6304 h 10000"/>
                    <a:gd name="connsiteX49" fmla="*/ 10050 w 10050"/>
                    <a:gd name="connsiteY49" fmla="*/ 4783 h 10000"/>
                    <a:gd name="connsiteX50" fmla="*/ 10050 w 10050"/>
                    <a:gd name="connsiteY50" fmla="*/ 3207 h 10000"/>
                    <a:gd name="connsiteX51" fmla="*/ 10050 w 10050"/>
                    <a:gd name="connsiteY51" fmla="*/ 1630 h 10000"/>
                    <a:gd name="connsiteX52" fmla="*/ 10050 w 10050"/>
                    <a:gd name="connsiteY52" fmla="*/ 0 h 10000"/>
                    <a:gd name="connsiteX0" fmla="*/ 10050 w 10050"/>
                    <a:gd name="connsiteY0" fmla="*/ 0 h 10000"/>
                    <a:gd name="connsiteX1" fmla="*/ 9138 w 10050"/>
                    <a:gd name="connsiteY1" fmla="*/ 1250 h 10000"/>
                    <a:gd name="connsiteX2" fmla="*/ 8116 w 10050"/>
                    <a:gd name="connsiteY2" fmla="*/ 2174 h 10000"/>
                    <a:gd name="connsiteX3" fmla="*/ 6984 w 10050"/>
                    <a:gd name="connsiteY3" fmla="*/ 2826 h 10000"/>
                    <a:gd name="connsiteX4" fmla="*/ 5796 w 10050"/>
                    <a:gd name="connsiteY4" fmla="*/ 3152 h 10000"/>
                    <a:gd name="connsiteX5" fmla="*/ 5685 w 10050"/>
                    <a:gd name="connsiteY5" fmla="*/ 3913 h 10000"/>
                    <a:gd name="connsiteX6" fmla="*/ 5437 w 10050"/>
                    <a:gd name="connsiteY6" fmla="*/ 4457 h 10000"/>
                    <a:gd name="connsiteX7" fmla="*/ 5050 w 10050"/>
                    <a:gd name="connsiteY7" fmla="*/ 4620 h 10000"/>
                    <a:gd name="connsiteX8" fmla="*/ 4691 w 10050"/>
                    <a:gd name="connsiteY8" fmla="*/ 4457 h 10000"/>
                    <a:gd name="connsiteX9" fmla="*/ 4442 w 10050"/>
                    <a:gd name="connsiteY9" fmla="*/ 3913 h 10000"/>
                    <a:gd name="connsiteX10" fmla="*/ 4304 w 10050"/>
                    <a:gd name="connsiteY10" fmla="*/ 3152 h 10000"/>
                    <a:gd name="connsiteX11" fmla="*/ 3144 w 10050"/>
                    <a:gd name="connsiteY11" fmla="*/ 2826 h 10000"/>
                    <a:gd name="connsiteX12" fmla="*/ 2039 w 10050"/>
                    <a:gd name="connsiteY12" fmla="*/ 2174 h 10000"/>
                    <a:gd name="connsiteX13" fmla="*/ 1017 w 10050"/>
                    <a:gd name="connsiteY13" fmla="*/ 1250 h 10000"/>
                    <a:gd name="connsiteX14" fmla="*/ 78 w 10050"/>
                    <a:gd name="connsiteY14" fmla="*/ 0 h 10000"/>
                    <a:gd name="connsiteX15" fmla="*/ 50 w 10050"/>
                    <a:gd name="connsiteY15" fmla="*/ 7772 h 10000"/>
                    <a:gd name="connsiteX16" fmla="*/ 50 w 10050"/>
                    <a:gd name="connsiteY16" fmla="*/ 8859 h 10000"/>
                    <a:gd name="connsiteX17" fmla="*/ 50 w 10050"/>
                    <a:gd name="connsiteY17" fmla="*/ 9511 h 10000"/>
                    <a:gd name="connsiteX18" fmla="*/ 78 w 10050"/>
                    <a:gd name="connsiteY18" fmla="*/ 9728 h 10000"/>
                    <a:gd name="connsiteX19" fmla="*/ 133 w 10050"/>
                    <a:gd name="connsiteY19" fmla="*/ 9783 h 10000"/>
                    <a:gd name="connsiteX20" fmla="*/ 160 w 10050"/>
                    <a:gd name="connsiteY20" fmla="*/ 9946 h 10000"/>
                    <a:gd name="connsiteX21" fmla="*/ 216 w 10050"/>
                    <a:gd name="connsiteY21" fmla="*/ 9946 h 10000"/>
                    <a:gd name="connsiteX22" fmla="*/ 243 w 10050"/>
                    <a:gd name="connsiteY22" fmla="*/ 10000 h 10000"/>
                    <a:gd name="connsiteX23" fmla="*/ 299 w 10050"/>
                    <a:gd name="connsiteY23" fmla="*/ 10000 h 10000"/>
                    <a:gd name="connsiteX24" fmla="*/ 326 w 10050"/>
                    <a:gd name="connsiteY24" fmla="*/ 10000 h 10000"/>
                    <a:gd name="connsiteX25" fmla="*/ 685 w 10050"/>
                    <a:gd name="connsiteY25" fmla="*/ 10000 h 10000"/>
                    <a:gd name="connsiteX26" fmla="*/ 1321 w 10050"/>
                    <a:gd name="connsiteY26" fmla="*/ 10000 h 10000"/>
                    <a:gd name="connsiteX27" fmla="*/ 2094 w 10050"/>
                    <a:gd name="connsiteY27" fmla="*/ 10000 h 10000"/>
                    <a:gd name="connsiteX28" fmla="*/ 2978 w 10050"/>
                    <a:gd name="connsiteY28" fmla="*/ 10000 h 10000"/>
                    <a:gd name="connsiteX29" fmla="*/ 3973 w 10050"/>
                    <a:gd name="connsiteY29" fmla="*/ 10000 h 10000"/>
                    <a:gd name="connsiteX30" fmla="*/ 5022 w 10050"/>
                    <a:gd name="connsiteY30" fmla="*/ 10000 h 10000"/>
                    <a:gd name="connsiteX31" fmla="*/ 6044 w 10050"/>
                    <a:gd name="connsiteY31" fmla="*/ 10000 h 10000"/>
                    <a:gd name="connsiteX32" fmla="*/ 7011 w 10050"/>
                    <a:gd name="connsiteY32" fmla="*/ 10000 h 10000"/>
                    <a:gd name="connsiteX33" fmla="*/ 7951 w 10050"/>
                    <a:gd name="connsiteY33" fmla="*/ 10000 h 10000"/>
                    <a:gd name="connsiteX34" fmla="*/ 8752 w 10050"/>
                    <a:gd name="connsiteY34" fmla="*/ 10000 h 10000"/>
                    <a:gd name="connsiteX35" fmla="*/ 9359 w 10050"/>
                    <a:gd name="connsiteY35" fmla="*/ 10000 h 10000"/>
                    <a:gd name="connsiteX36" fmla="*/ 9774 w 10050"/>
                    <a:gd name="connsiteY36" fmla="*/ 10000 h 10000"/>
                    <a:gd name="connsiteX37" fmla="*/ 9884 w 10050"/>
                    <a:gd name="connsiteY37" fmla="*/ 10000 h 10000"/>
                    <a:gd name="connsiteX38" fmla="*/ 9940 w 10050"/>
                    <a:gd name="connsiteY38" fmla="*/ 9946 h 10000"/>
                    <a:gd name="connsiteX39" fmla="*/ 9995 w 10050"/>
                    <a:gd name="connsiteY39" fmla="*/ 9837 h 10000"/>
                    <a:gd name="connsiteX40" fmla="*/ 10022 w 10050"/>
                    <a:gd name="connsiteY40" fmla="*/ 9728 h 10000"/>
                    <a:gd name="connsiteX41" fmla="*/ 10050 w 10050"/>
                    <a:gd name="connsiteY41" fmla="*/ 9674 h 10000"/>
                    <a:gd name="connsiteX42" fmla="*/ 10050 w 10050"/>
                    <a:gd name="connsiteY42" fmla="*/ 9511 h 10000"/>
                    <a:gd name="connsiteX43" fmla="*/ 10050 w 10050"/>
                    <a:gd name="connsiteY43" fmla="*/ 9457 h 10000"/>
                    <a:gd name="connsiteX44" fmla="*/ 10050 w 10050"/>
                    <a:gd name="connsiteY44" fmla="*/ 9457 h 10000"/>
                    <a:gd name="connsiteX45" fmla="*/ 10050 w 10050"/>
                    <a:gd name="connsiteY45" fmla="*/ 8696 h 10000"/>
                    <a:gd name="connsiteX46" fmla="*/ 10050 w 10050"/>
                    <a:gd name="connsiteY46" fmla="*/ 7663 h 10000"/>
                    <a:gd name="connsiteX47" fmla="*/ 10050 w 10050"/>
                    <a:gd name="connsiteY47" fmla="*/ 6304 h 10000"/>
                    <a:gd name="connsiteX48" fmla="*/ 10050 w 10050"/>
                    <a:gd name="connsiteY48" fmla="*/ 4783 h 10000"/>
                    <a:gd name="connsiteX49" fmla="*/ 10050 w 10050"/>
                    <a:gd name="connsiteY49" fmla="*/ 3207 h 10000"/>
                    <a:gd name="connsiteX50" fmla="*/ 10050 w 10050"/>
                    <a:gd name="connsiteY50" fmla="*/ 1630 h 10000"/>
                    <a:gd name="connsiteX51" fmla="*/ 10050 w 10050"/>
                    <a:gd name="connsiteY51" fmla="*/ 0 h 10000"/>
                    <a:gd name="connsiteX0" fmla="*/ 10050 w 10050"/>
                    <a:gd name="connsiteY0" fmla="*/ 0 h 10000"/>
                    <a:gd name="connsiteX1" fmla="*/ 9138 w 10050"/>
                    <a:gd name="connsiteY1" fmla="*/ 1250 h 10000"/>
                    <a:gd name="connsiteX2" fmla="*/ 8116 w 10050"/>
                    <a:gd name="connsiteY2" fmla="*/ 2174 h 10000"/>
                    <a:gd name="connsiteX3" fmla="*/ 6984 w 10050"/>
                    <a:gd name="connsiteY3" fmla="*/ 2826 h 10000"/>
                    <a:gd name="connsiteX4" fmla="*/ 5796 w 10050"/>
                    <a:gd name="connsiteY4" fmla="*/ 3152 h 10000"/>
                    <a:gd name="connsiteX5" fmla="*/ 5685 w 10050"/>
                    <a:gd name="connsiteY5" fmla="*/ 3913 h 10000"/>
                    <a:gd name="connsiteX6" fmla="*/ 5437 w 10050"/>
                    <a:gd name="connsiteY6" fmla="*/ 4457 h 10000"/>
                    <a:gd name="connsiteX7" fmla="*/ 5050 w 10050"/>
                    <a:gd name="connsiteY7" fmla="*/ 4620 h 10000"/>
                    <a:gd name="connsiteX8" fmla="*/ 4691 w 10050"/>
                    <a:gd name="connsiteY8" fmla="*/ 4457 h 10000"/>
                    <a:gd name="connsiteX9" fmla="*/ 4442 w 10050"/>
                    <a:gd name="connsiteY9" fmla="*/ 3913 h 10000"/>
                    <a:gd name="connsiteX10" fmla="*/ 4304 w 10050"/>
                    <a:gd name="connsiteY10" fmla="*/ 3152 h 10000"/>
                    <a:gd name="connsiteX11" fmla="*/ 3144 w 10050"/>
                    <a:gd name="connsiteY11" fmla="*/ 2826 h 10000"/>
                    <a:gd name="connsiteX12" fmla="*/ 2039 w 10050"/>
                    <a:gd name="connsiteY12" fmla="*/ 2174 h 10000"/>
                    <a:gd name="connsiteX13" fmla="*/ 1017 w 10050"/>
                    <a:gd name="connsiteY13" fmla="*/ 1250 h 10000"/>
                    <a:gd name="connsiteX14" fmla="*/ 78 w 10050"/>
                    <a:gd name="connsiteY14" fmla="*/ 0 h 10000"/>
                    <a:gd name="connsiteX15" fmla="*/ 50 w 10050"/>
                    <a:gd name="connsiteY15" fmla="*/ 8859 h 10000"/>
                    <a:gd name="connsiteX16" fmla="*/ 50 w 10050"/>
                    <a:gd name="connsiteY16" fmla="*/ 9511 h 10000"/>
                    <a:gd name="connsiteX17" fmla="*/ 78 w 10050"/>
                    <a:gd name="connsiteY17" fmla="*/ 9728 h 10000"/>
                    <a:gd name="connsiteX18" fmla="*/ 133 w 10050"/>
                    <a:gd name="connsiteY18" fmla="*/ 9783 h 10000"/>
                    <a:gd name="connsiteX19" fmla="*/ 160 w 10050"/>
                    <a:gd name="connsiteY19" fmla="*/ 9946 h 10000"/>
                    <a:gd name="connsiteX20" fmla="*/ 216 w 10050"/>
                    <a:gd name="connsiteY20" fmla="*/ 9946 h 10000"/>
                    <a:gd name="connsiteX21" fmla="*/ 243 w 10050"/>
                    <a:gd name="connsiteY21" fmla="*/ 10000 h 10000"/>
                    <a:gd name="connsiteX22" fmla="*/ 299 w 10050"/>
                    <a:gd name="connsiteY22" fmla="*/ 10000 h 10000"/>
                    <a:gd name="connsiteX23" fmla="*/ 326 w 10050"/>
                    <a:gd name="connsiteY23" fmla="*/ 10000 h 10000"/>
                    <a:gd name="connsiteX24" fmla="*/ 685 w 10050"/>
                    <a:gd name="connsiteY24" fmla="*/ 10000 h 10000"/>
                    <a:gd name="connsiteX25" fmla="*/ 1321 w 10050"/>
                    <a:gd name="connsiteY25" fmla="*/ 10000 h 10000"/>
                    <a:gd name="connsiteX26" fmla="*/ 2094 w 10050"/>
                    <a:gd name="connsiteY26" fmla="*/ 10000 h 10000"/>
                    <a:gd name="connsiteX27" fmla="*/ 2978 w 10050"/>
                    <a:gd name="connsiteY27" fmla="*/ 10000 h 10000"/>
                    <a:gd name="connsiteX28" fmla="*/ 3973 w 10050"/>
                    <a:gd name="connsiteY28" fmla="*/ 10000 h 10000"/>
                    <a:gd name="connsiteX29" fmla="*/ 5022 w 10050"/>
                    <a:gd name="connsiteY29" fmla="*/ 10000 h 10000"/>
                    <a:gd name="connsiteX30" fmla="*/ 6044 w 10050"/>
                    <a:gd name="connsiteY30" fmla="*/ 10000 h 10000"/>
                    <a:gd name="connsiteX31" fmla="*/ 7011 w 10050"/>
                    <a:gd name="connsiteY31" fmla="*/ 10000 h 10000"/>
                    <a:gd name="connsiteX32" fmla="*/ 7951 w 10050"/>
                    <a:gd name="connsiteY32" fmla="*/ 10000 h 10000"/>
                    <a:gd name="connsiteX33" fmla="*/ 8752 w 10050"/>
                    <a:gd name="connsiteY33" fmla="*/ 10000 h 10000"/>
                    <a:gd name="connsiteX34" fmla="*/ 9359 w 10050"/>
                    <a:gd name="connsiteY34" fmla="*/ 10000 h 10000"/>
                    <a:gd name="connsiteX35" fmla="*/ 9774 w 10050"/>
                    <a:gd name="connsiteY35" fmla="*/ 10000 h 10000"/>
                    <a:gd name="connsiteX36" fmla="*/ 9884 w 10050"/>
                    <a:gd name="connsiteY36" fmla="*/ 10000 h 10000"/>
                    <a:gd name="connsiteX37" fmla="*/ 9940 w 10050"/>
                    <a:gd name="connsiteY37" fmla="*/ 9946 h 10000"/>
                    <a:gd name="connsiteX38" fmla="*/ 9995 w 10050"/>
                    <a:gd name="connsiteY38" fmla="*/ 9837 h 10000"/>
                    <a:gd name="connsiteX39" fmla="*/ 10022 w 10050"/>
                    <a:gd name="connsiteY39" fmla="*/ 9728 h 10000"/>
                    <a:gd name="connsiteX40" fmla="*/ 10050 w 10050"/>
                    <a:gd name="connsiteY40" fmla="*/ 9674 h 10000"/>
                    <a:gd name="connsiteX41" fmla="*/ 10050 w 10050"/>
                    <a:gd name="connsiteY41" fmla="*/ 9511 h 10000"/>
                    <a:gd name="connsiteX42" fmla="*/ 10050 w 10050"/>
                    <a:gd name="connsiteY42" fmla="*/ 9457 h 10000"/>
                    <a:gd name="connsiteX43" fmla="*/ 10050 w 10050"/>
                    <a:gd name="connsiteY43" fmla="*/ 9457 h 10000"/>
                    <a:gd name="connsiteX44" fmla="*/ 10050 w 10050"/>
                    <a:gd name="connsiteY44" fmla="*/ 8696 h 10000"/>
                    <a:gd name="connsiteX45" fmla="*/ 10050 w 10050"/>
                    <a:gd name="connsiteY45" fmla="*/ 7663 h 10000"/>
                    <a:gd name="connsiteX46" fmla="*/ 10050 w 10050"/>
                    <a:gd name="connsiteY46" fmla="*/ 6304 h 10000"/>
                    <a:gd name="connsiteX47" fmla="*/ 10050 w 10050"/>
                    <a:gd name="connsiteY47" fmla="*/ 4783 h 10000"/>
                    <a:gd name="connsiteX48" fmla="*/ 10050 w 10050"/>
                    <a:gd name="connsiteY48" fmla="*/ 3207 h 10000"/>
                    <a:gd name="connsiteX49" fmla="*/ 10050 w 10050"/>
                    <a:gd name="connsiteY49" fmla="*/ 1630 h 10000"/>
                    <a:gd name="connsiteX50" fmla="*/ 10050 w 10050"/>
                    <a:gd name="connsiteY50" fmla="*/ 0 h 10000"/>
                    <a:gd name="connsiteX0" fmla="*/ 10051 w 10051"/>
                    <a:gd name="connsiteY0" fmla="*/ 0 h 10000"/>
                    <a:gd name="connsiteX1" fmla="*/ 9139 w 10051"/>
                    <a:gd name="connsiteY1" fmla="*/ 1250 h 10000"/>
                    <a:gd name="connsiteX2" fmla="*/ 8117 w 10051"/>
                    <a:gd name="connsiteY2" fmla="*/ 2174 h 10000"/>
                    <a:gd name="connsiteX3" fmla="*/ 6985 w 10051"/>
                    <a:gd name="connsiteY3" fmla="*/ 2826 h 10000"/>
                    <a:gd name="connsiteX4" fmla="*/ 5797 w 10051"/>
                    <a:gd name="connsiteY4" fmla="*/ 3152 h 10000"/>
                    <a:gd name="connsiteX5" fmla="*/ 5686 w 10051"/>
                    <a:gd name="connsiteY5" fmla="*/ 3913 h 10000"/>
                    <a:gd name="connsiteX6" fmla="*/ 5438 w 10051"/>
                    <a:gd name="connsiteY6" fmla="*/ 4457 h 10000"/>
                    <a:gd name="connsiteX7" fmla="*/ 5051 w 10051"/>
                    <a:gd name="connsiteY7" fmla="*/ 4620 h 10000"/>
                    <a:gd name="connsiteX8" fmla="*/ 4692 w 10051"/>
                    <a:gd name="connsiteY8" fmla="*/ 4457 h 10000"/>
                    <a:gd name="connsiteX9" fmla="*/ 4443 w 10051"/>
                    <a:gd name="connsiteY9" fmla="*/ 3913 h 10000"/>
                    <a:gd name="connsiteX10" fmla="*/ 4305 w 10051"/>
                    <a:gd name="connsiteY10" fmla="*/ 3152 h 10000"/>
                    <a:gd name="connsiteX11" fmla="*/ 3145 w 10051"/>
                    <a:gd name="connsiteY11" fmla="*/ 2826 h 10000"/>
                    <a:gd name="connsiteX12" fmla="*/ 2040 w 10051"/>
                    <a:gd name="connsiteY12" fmla="*/ 2174 h 10000"/>
                    <a:gd name="connsiteX13" fmla="*/ 1018 w 10051"/>
                    <a:gd name="connsiteY13" fmla="*/ 1250 h 10000"/>
                    <a:gd name="connsiteX14" fmla="*/ 79 w 10051"/>
                    <a:gd name="connsiteY14" fmla="*/ 0 h 10000"/>
                    <a:gd name="connsiteX15" fmla="*/ 51 w 10051"/>
                    <a:gd name="connsiteY15" fmla="*/ 9511 h 10000"/>
                    <a:gd name="connsiteX16" fmla="*/ 79 w 10051"/>
                    <a:gd name="connsiteY16" fmla="*/ 9728 h 10000"/>
                    <a:gd name="connsiteX17" fmla="*/ 134 w 10051"/>
                    <a:gd name="connsiteY17" fmla="*/ 9783 h 10000"/>
                    <a:gd name="connsiteX18" fmla="*/ 161 w 10051"/>
                    <a:gd name="connsiteY18" fmla="*/ 9946 h 10000"/>
                    <a:gd name="connsiteX19" fmla="*/ 217 w 10051"/>
                    <a:gd name="connsiteY19" fmla="*/ 9946 h 10000"/>
                    <a:gd name="connsiteX20" fmla="*/ 244 w 10051"/>
                    <a:gd name="connsiteY20" fmla="*/ 10000 h 10000"/>
                    <a:gd name="connsiteX21" fmla="*/ 300 w 10051"/>
                    <a:gd name="connsiteY21" fmla="*/ 10000 h 10000"/>
                    <a:gd name="connsiteX22" fmla="*/ 327 w 10051"/>
                    <a:gd name="connsiteY22" fmla="*/ 10000 h 10000"/>
                    <a:gd name="connsiteX23" fmla="*/ 686 w 10051"/>
                    <a:gd name="connsiteY23" fmla="*/ 10000 h 10000"/>
                    <a:gd name="connsiteX24" fmla="*/ 1322 w 10051"/>
                    <a:gd name="connsiteY24" fmla="*/ 10000 h 10000"/>
                    <a:gd name="connsiteX25" fmla="*/ 2095 w 10051"/>
                    <a:gd name="connsiteY25" fmla="*/ 10000 h 10000"/>
                    <a:gd name="connsiteX26" fmla="*/ 2979 w 10051"/>
                    <a:gd name="connsiteY26" fmla="*/ 10000 h 10000"/>
                    <a:gd name="connsiteX27" fmla="*/ 3974 w 10051"/>
                    <a:gd name="connsiteY27" fmla="*/ 10000 h 10000"/>
                    <a:gd name="connsiteX28" fmla="*/ 5023 w 10051"/>
                    <a:gd name="connsiteY28" fmla="*/ 10000 h 10000"/>
                    <a:gd name="connsiteX29" fmla="*/ 6045 w 10051"/>
                    <a:gd name="connsiteY29" fmla="*/ 10000 h 10000"/>
                    <a:gd name="connsiteX30" fmla="*/ 7012 w 10051"/>
                    <a:gd name="connsiteY30" fmla="*/ 10000 h 10000"/>
                    <a:gd name="connsiteX31" fmla="*/ 7952 w 10051"/>
                    <a:gd name="connsiteY31" fmla="*/ 10000 h 10000"/>
                    <a:gd name="connsiteX32" fmla="*/ 8753 w 10051"/>
                    <a:gd name="connsiteY32" fmla="*/ 10000 h 10000"/>
                    <a:gd name="connsiteX33" fmla="*/ 9360 w 10051"/>
                    <a:gd name="connsiteY33" fmla="*/ 10000 h 10000"/>
                    <a:gd name="connsiteX34" fmla="*/ 9775 w 10051"/>
                    <a:gd name="connsiteY34" fmla="*/ 10000 h 10000"/>
                    <a:gd name="connsiteX35" fmla="*/ 9885 w 10051"/>
                    <a:gd name="connsiteY35" fmla="*/ 10000 h 10000"/>
                    <a:gd name="connsiteX36" fmla="*/ 9941 w 10051"/>
                    <a:gd name="connsiteY36" fmla="*/ 9946 h 10000"/>
                    <a:gd name="connsiteX37" fmla="*/ 9996 w 10051"/>
                    <a:gd name="connsiteY37" fmla="*/ 9837 h 10000"/>
                    <a:gd name="connsiteX38" fmla="*/ 10023 w 10051"/>
                    <a:gd name="connsiteY38" fmla="*/ 9728 h 10000"/>
                    <a:gd name="connsiteX39" fmla="*/ 10051 w 10051"/>
                    <a:gd name="connsiteY39" fmla="*/ 9674 h 10000"/>
                    <a:gd name="connsiteX40" fmla="*/ 10051 w 10051"/>
                    <a:gd name="connsiteY40" fmla="*/ 9511 h 10000"/>
                    <a:gd name="connsiteX41" fmla="*/ 10051 w 10051"/>
                    <a:gd name="connsiteY41" fmla="*/ 9457 h 10000"/>
                    <a:gd name="connsiteX42" fmla="*/ 10051 w 10051"/>
                    <a:gd name="connsiteY42" fmla="*/ 9457 h 10000"/>
                    <a:gd name="connsiteX43" fmla="*/ 10051 w 10051"/>
                    <a:gd name="connsiteY43" fmla="*/ 8696 h 10000"/>
                    <a:gd name="connsiteX44" fmla="*/ 10051 w 10051"/>
                    <a:gd name="connsiteY44" fmla="*/ 7663 h 10000"/>
                    <a:gd name="connsiteX45" fmla="*/ 10051 w 10051"/>
                    <a:gd name="connsiteY45" fmla="*/ 6304 h 10000"/>
                    <a:gd name="connsiteX46" fmla="*/ 10051 w 10051"/>
                    <a:gd name="connsiteY46" fmla="*/ 4783 h 10000"/>
                    <a:gd name="connsiteX47" fmla="*/ 10051 w 10051"/>
                    <a:gd name="connsiteY47" fmla="*/ 3207 h 10000"/>
                    <a:gd name="connsiteX48" fmla="*/ 10051 w 10051"/>
                    <a:gd name="connsiteY48" fmla="*/ 1630 h 10000"/>
                    <a:gd name="connsiteX49" fmla="*/ 10051 w 10051"/>
                    <a:gd name="connsiteY49" fmla="*/ 0 h 10000"/>
                    <a:gd name="connsiteX0" fmla="*/ 10051 w 10051"/>
                    <a:gd name="connsiteY0" fmla="*/ 0 h 10000"/>
                    <a:gd name="connsiteX1" fmla="*/ 9139 w 10051"/>
                    <a:gd name="connsiteY1" fmla="*/ 1250 h 10000"/>
                    <a:gd name="connsiteX2" fmla="*/ 8117 w 10051"/>
                    <a:gd name="connsiteY2" fmla="*/ 2174 h 10000"/>
                    <a:gd name="connsiteX3" fmla="*/ 6985 w 10051"/>
                    <a:gd name="connsiteY3" fmla="*/ 2826 h 10000"/>
                    <a:gd name="connsiteX4" fmla="*/ 5797 w 10051"/>
                    <a:gd name="connsiteY4" fmla="*/ 3152 h 10000"/>
                    <a:gd name="connsiteX5" fmla="*/ 5686 w 10051"/>
                    <a:gd name="connsiteY5" fmla="*/ 3913 h 10000"/>
                    <a:gd name="connsiteX6" fmla="*/ 5438 w 10051"/>
                    <a:gd name="connsiteY6" fmla="*/ 4457 h 10000"/>
                    <a:gd name="connsiteX7" fmla="*/ 5051 w 10051"/>
                    <a:gd name="connsiteY7" fmla="*/ 4620 h 10000"/>
                    <a:gd name="connsiteX8" fmla="*/ 4692 w 10051"/>
                    <a:gd name="connsiteY8" fmla="*/ 4457 h 10000"/>
                    <a:gd name="connsiteX9" fmla="*/ 4443 w 10051"/>
                    <a:gd name="connsiteY9" fmla="*/ 3913 h 10000"/>
                    <a:gd name="connsiteX10" fmla="*/ 4305 w 10051"/>
                    <a:gd name="connsiteY10" fmla="*/ 3152 h 10000"/>
                    <a:gd name="connsiteX11" fmla="*/ 3145 w 10051"/>
                    <a:gd name="connsiteY11" fmla="*/ 2826 h 10000"/>
                    <a:gd name="connsiteX12" fmla="*/ 2040 w 10051"/>
                    <a:gd name="connsiteY12" fmla="*/ 2174 h 10000"/>
                    <a:gd name="connsiteX13" fmla="*/ 1018 w 10051"/>
                    <a:gd name="connsiteY13" fmla="*/ 1250 h 10000"/>
                    <a:gd name="connsiteX14" fmla="*/ 79 w 10051"/>
                    <a:gd name="connsiteY14" fmla="*/ 0 h 10000"/>
                    <a:gd name="connsiteX15" fmla="*/ 51 w 10051"/>
                    <a:gd name="connsiteY15" fmla="*/ 9511 h 10000"/>
                    <a:gd name="connsiteX16" fmla="*/ 79 w 10051"/>
                    <a:gd name="connsiteY16" fmla="*/ 9728 h 10000"/>
                    <a:gd name="connsiteX17" fmla="*/ 134 w 10051"/>
                    <a:gd name="connsiteY17" fmla="*/ 9783 h 10000"/>
                    <a:gd name="connsiteX18" fmla="*/ 161 w 10051"/>
                    <a:gd name="connsiteY18" fmla="*/ 9946 h 10000"/>
                    <a:gd name="connsiteX19" fmla="*/ 244 w 10051"/>
                    <a:gd name="connsiteY19" fmla="*/ 10000 h 10000"/>
                    <a:gd name="connsiteX20" fmla="*/ 300 w 10051"/>
                    <a:gd name="connsiteY20" fmla="*/ 10000 h 10000"/>
                    <a:gd name="connsiteX21" fmla="*/ 327 w 10051"/>
                    <a:gd name="connsiteY21" fmla="*/ 10000 h 10000"/>
                    <a:gd name="connsiteX22" fmla="*/ 686 w 10051"/>
                    <a:gd name="connsiteY22" fmla="*/ 10000 h 10000"/>
                    <a:gd name="connsiteX23" fmla="*/ 1322 w 10051"/>
                    <a:gd name="connsiteY23" fmla="*/ 10000 h 10000"/>
                    <a:gd name="connsiteX24" fmla="*/ 2095 w 10051"/>
                    <a:gd name="connsiteY24" fmla="*/ 10000 h 10000"/>
                    <a:gd name="connsiteX25" fmla="*/ 2979 w 10051"/>
                    <a:gd name="connsiteY25" fmla="*/ 10000 h 10000"/>
                    <a:gd name="connsiteX26" fmla="*/ 3974 w 10051"/>
                    <a:gd name="connsiteY26" fmla="*/ 10000 h 10000"/>
                    <a:gd name="connsiteX27" fmla="*/ 5023 w 10051"/>
                    <a:gd name="connsiteY27" fmla="*/ 10000 h 10000"/>
                    <a:gd name="connsiteX28" fmla="*/ 6045 w 10051"/>
                    <a:gd name="connsiteY28" fmla="*/ 10000 h 10000"/>
                    <a:gd name="connsiteX29" fmla="*/ 7012 w 10051"/>
                    <a:gd name="connsiteY29" fmla="*/ 10000 h 10000"/>
                    <a:gd name="connsiteX30" fmla="*/ 7952 w 10051"/>
                    <a:gd name="connsiteY30" fmla="*/ 10000 h 10000"/>
                    <a:gd name="connsiteX31" fmla="*/ 8753 w 10051"/>
                    <a:gd name="connsiteY31" fmla="*/ 10000 h 10000"/>
                    <a:gd name="connsiteX32" fmla="*/ 9360 w 10051"/>
                    <a:gd name="connsiteY32" fmla="*/ 10000 h 10000"/>
                    <a:gd name="connsiteX33" fmla="*/ 9775 w 10051"/>
                    <a:gd name="connsiteY33" fmla="*/ 10000 h 10000"/>
                    <a:gd name="connsiteX34" fmla="*/ 9885 w 10051"/>
                    <a:gd name="connsiteY34" fmla="*/ 10000 h 10000"/>
                    <a:gd name="connsiteX35" fmla="*/ 9941 w 10051"/>
                    <a:gd name="connsiteY35" fmla="*/ 9946 h 10000"/>
                    <a:gd name="connsiteX36" fmla="*/ 9996 w 10051"/>
                    <a:gd name="connsiteY36" fmla="*/ 9837 h 10000"/>
                    <a:gd name="connsiteX37" fmla="*/ 10023 w 10051"/>
                    <a:gd name="connsiteY37" fmla="*/ 9728 h 10000"/>
                    <a:gd name="connsiteX38" fmla="*/ 10051 w 10051"/>
                    <a:gd name="connsiteY38" fmla="*/ 9674 h 10000"/>
                    <a:gd name="connsiteX39" fmla="*/ 10051 w 10051"/>
                    <a:gd name="connsiteY39" fmla="*/ 9511 h 10000"/>
                    <a:gd name="connsiteX40" fmla="*/ 10051 w 10051"/>
                    <a:gd name="connsiteY40" fmla="*/ 9457 h 10000"/>
                    <a:gd name="connsiteX41" fmla="*/ 10051 w 10051"/>
                    <a:gd name="connsiteY41" fmla="*/ 9457 h 10000"/>
                    <a:gd name="connsiteX42" fmla="*/ 10051 w 10051"/>
                    <a:gd name="connsiteY42" fmla="*/ 8696 h 10000"/>
                    <a:gd name="connsiteX43" fmla="*/ 10051 w 10051"/>
                    <a:gd name="connsiteY43" fmla="*/ 7663 h 10000"/>
                    <a:gd name="connsiteX44" fmla="*/ 10051 w 10051"/>
                    <a:gd name="connsiteY44" fmla="*/ 6304 h 10000"/>
                    <a:gd name="connsiteX45" fmla="*/ 10051 w 10051"/>
                    <a:gd name="connsiteY45" fmla="*/ 4783 h 10000"/>
                    <a:gd name="connsiteX46" fmla="*/ 10051 w 10051"/>
                    <a:gd name="connsiteY46" fmla="*/ 3207 h 10000"/>
                    <a:gd name="connsiteX47" fmla="*/ 10051 w 10051"/>
                    <a:gd name="connsiteY47" fmla="*/ 1630 h 10000"/>
                    <a:gd name="connsiteX48" fmla="*/ 10051 w 10051"/>
                    <a:gd name="connsiteY48" fmla="*/ 0 h 10000"/>
                    <a:gd name="connsiteX0" fmla="*/ 10051 w 10051"/>
                    <a:gd name="connsiteY0" fmla="*/ 0 h 10000"/>
                    <a:gd name="connsiteX1" fmla="*/ 9139 w 10051"/>
                    <a:gd name="connsiteY1" fmla="*/ 1250 h 10000"/>
                    <a:gd name="connsiteX2" fmla="*/ 8117 w 10051"/>
                    <a:gd name="connsiteY2" fmla="*/ 2174 h 10000"/>
                    <a:gd name="connsiteX3" fmla="*/ 6985 w 10051"/>
                    <a:gd name="connsiteY3" fmla="*/ 2826 h 10000"/>
                    <a:gd name="connsiteX4" fmla="*/ 5797 w 10051"/>
                    <a:gd name="connsiteY4" fmla="*/ 3152 h 10000"/>
                    <a:gd name="connsiteX5" fmla="*/ 5686 w 10051"/>
                    <a:gd name="connsiteY5" fmla="*/ 3913 h 10000"/>
                    <a:gd name="connsiteX6" fmla="*/ 5438 w 10051"/>
                    <a:gd name="connsiteY6" fmla="*/ 4457 h 10000"/>
                    <a:gd name="connsiteX7" fmla="*/ 5051 w 10051"/>
                    <a:gd name="connsiteY7" fmla="*/ 4620 h 10000"/>
                    <a:gd name="connsiteX8" fmla="*/ 4692 w 10051"/>
                    <a:gd name="connsiteY8" fmla="*/ 4457 h 10000"/>
                    <a:gd name="connsiteX9" fmla="*/ 4443 w 10051"/>
                    <a:gd name="connsiteY9" fmla="*/ 3913 h 10000"/>
                    <a:gd name="connsiteX10" fmla="*/ 4305 w 10051"/>
                    <a:gd name="connsiteY10" fmla="*/ 3152 h 10000"/>
                    <a:gd name="connsiteX11" fmla="*/ 3145 w 10051"/>
                    <a:gd name="connsiteY11" fmla="*/ 2826 h 10000"/>
                    <a:gd name="connsiteX12" fmla="*/ 2040 w 10051"/>
                    <a:gd name="connsiteY12" fmla="*/ 2174 h 10000"/>
                    <a:gd name="connsiteX13" fmla="*/ 1018 w 10051"/>
                    <a:gd name="connsiteY13" fmla="*/ 1250 h 10000"/>
                    <a:gd name="connsiteX14" fmla="*/ 79 w 10051"/>
                    <a:gd name="connsiteY14" fmla="*/ 0 h 10000"/>
                    <a:gd name="connsiteX15" fmla="*/ 51 w 10051"/>
                    <a:gd name="connsiteY15" fmla="*/ 9511 h 10000"/>
                    <a:gd name="connsiteX16" fmla="*/ 79 w 10051"/>
                    <a:gd name="connsiteY16" fmla="*/ 9728 h 10000"/>
                    <a:gd name="connsiteX17" fmla="*/ 134 w 10051"/>
                    <a:gd name="connsiteY17" fmla="*/ 9783 h 10000"/>
                    <a:gd name="connsiteX18" fmla="*/ 244 w 10051"/>
                    <a:gd name="connsiteY18" fmla="*/ 10000 h 10000"/>
                    <a:gd name="connsiteX19" fmla="*/ 300 w 10051"/>
                    <a:gd name="connsiteY19" fmla="*/ 10000 h 10000"/>
                    <a:gd name="connsiteX20" fmla="*/ 327 w 10051"/>
                    <a:gd name="connsiteY20" fmla="*/ 10000 h 10000"/>
                    <a:gd name="connsiteX21" fmla="*/ 686 w 10051"/>
                    <a:gd name="connsiteY21" fmla="*/ 10000 h 10000"/>
                    <a:gd name="connsiteX22" fmla="*/ 1322 w 10051"/>
                    <a:gd name="connsiteY22" fmla="*/ 10000 h 10000"/>
                    <a:gd name="connsiteX23" fmla="*/ 2095 w 10051"/>
                    <a:gd name="connsiteY23" fmla="*/ 10000 h 10000"/>
                    <a:gd name="connsiteX24" fmla="*/ 2979 w 10051"/>
                    <a:gd name="connsiteY24" fmla="*/ 10000 h 10000"/>
                    <a:gd name="connsiteX25" fmla="*/ 3974 w 10051"/>
                    <a:gd name="connsiteY25" fmla="*/ 10000 h 10000"/>
                    <a:gd name="connsiteX26" fmla="*/ 5023 w 10051"/>
                    <a:gd name="connsiteY26" fmla="*/ 10000 h 10000"/>
                    <a:gd name="connsiteX27" fmla="*/ 6045 w 10051"/>
                    <a:gd name="connsiteY27" fmla="*/ 10000 h 10000"/>
                    <a:gd name="connsiteX28" fmla="*/ 7012 w 10051"/>
                    <a:gd name="connsiteY28" fmla="*/ 10000 h 10000"/>
                    <a:gd name="connsiteX29" fmla="*/ 7952 w 10051"/>
                    <a:gd name="connsiteY29" fmla="*/ 10000 h 10000"/>
                    <a:gd name="connsiteX30" fmla="*/ 8753 w 10051"/>
                    <a:gd name="connsiteY30" fmla="*/ 10000 h 10000"/>
                    <a:gd name="connsiteX31" fmla="*/ 9360 w 10051"/>
                    <a:gd name="connsiteY31" fmla="*/ 10000 h 10000"/>
                    <a:gd name="connsiteX32" fmla="*/ 9775 w 10051"/>
                    <a:gd name="connsiteY32" fmla="*/ 10000 h 10000"/>
                    <a:gd name="connsiteX33" fmla="*/ 9885 w 10051"/>
                    <a:gd name="connsiteY33" fmla="*/ 10000 h 10000"/>
                    <a:gd name="connsiteX34" fmla="*/ 9941 w 10051"/>
                    <a:gd name="connsiteY34" fmla="*/ 9946 h 10000"/>
                    <a:gd name="connsiteX35" fmla="*/ 9996 w 10051"/>
                    <a:gd name="connsiteY35" fmla="*/ 9837 h 10000"/>
                    <a:gd name="connsiteX36" fmla="*/ 10023 w 10051"/>
                    <a:gd name="connsiteY36" fmla="*/ 9728 h 10000"/>
                    <a:gd name="connsiteX37" fmla="*/ 10051 w 10051"/>
                    <a:gd name="connsiteY37" fmla="*/ 9674 h 10000"/>
                    <a:gd name="connsiteX38" fmla="*/ 10051 w 10051"/>
                    <a:gd name="connsiteY38" fmla="*/ 9511 h 10000"/>
                    <a:gd name="connsiteX39" fmla="*/ 10051 w 10051"/>
                    <a:gd name="connsiteY39" fmla="*/ 9457 h 10000"/>
                    <a:gd name="connsiteX40" fmla="*/ 10051 w 10051"/>
                    <a:gd name="connsiteY40" fmla="*/ 9457 h 10000"/>
                    <a:gd name="connsiteX41" fmla="*/ 10051 w 10051"/>
                    <a:gd name="connsiteY41" fmla="*/ 8696 h 10000"/>
                    <a:gd name="connsiteX42" fmla="*/ 10051 w 10051"/>
                    <a:gd name="connsiteY42" fmla="*/ 7663 h 10000"/>
                    <a:gd name="connsiteX43" fmla="*/ 10051 w 10051"/>
                    <a:gd name="connsiteY43" fmla="*/ 6304 h 10000"/>
                    <a:gd name="connsiteX44" fmla="*/ 10051 w 10051"/>
                    <a:gd name="connsiteY44" fmla="*/ 4783 h 10000"/>
                    <a:gd name="connsiteX45" fmla="*/ 10051 w 10051"/>
                    <a:gd name="connsiteY45" fmla="*/ 3207 h 10000"/>
                    <a:gd name="connsiteX46" fmla="*/ 10051 w 10051"/>
                    <a:gd name="connsiteY46" fmla="*/ 1630 h 10000"/>
                    <a:gd name="connsiteX47" fmla="*/ 10051 w 10051"/>
                    <a:gd name="connsiteY47" fmla="*/ 0 h 10000"/>
                    <a:gd name="connsiteX0" fmla="*/ 10051 w 10051"/>
                    <a:gd name="connsiteY0" fmla="*/ 0 h 10000"/>
                    <a:gd name="connsiteX1" fmla="*/ 9139 w 10051"/>
                    <a:gd name="connsiteY1" fmla="*/ 1250 h 10000"/>
                    <a:gd name="connsiteX2" fmla="*/ 8117 w 10051"/>
                    <a:gd name="connsiteY2" fmla="*/ 2174 h 10000"/>
                    <a:gd name="connsiteX3" fmla="*/ 6985 w 10051"/>
                    <a:gd name="connsiteY3" fmla="*/ 2826 h 10000"/>
                    <a:gd name="connsiteX4" fmla="*/ 5797 w 10051"/>
                    <a:gd name="connsiteY4" fmla="*/ 3152 h 10000"/>
                    <a:gd name="connsiteX5" fmla="*/ 5686 w 10051"/>
                    <a:gd name="connsiteY5" fmla="*/ 3913 h 10000"/>
                    <a:gd name="connsiteX6" fmla="*/ 5438 w 10051"/>
                    <a:gd name="connsiteY6" fmla="*/ 4457 h 10000"/>
                    <a:gd name="connsiteX7" fmla="*/ 5051 w 10051"/>
                    <a:gd name="connsiteY7" fmla="*/ 4620 h 10000"/>
                    <a:gd name="connsiteX8" fmla="*/ 4692 w 10051"/>
                    <a:gd name="connsiteY8" fmla="*/ 4457 h 10000"/>
                    <a:gd name="connsiteX9" fmla="*/ 4443 w 10051"/>
                    <a:gd name="connsiteY9" fmla="*/ 3913 h 10000"/>
                    <a:gd name="connsiteX10" fmla="*/ 4305 w 10051"/>
                    <a:gd name="connsiteY10" fmla="*/ 3152 h 10000"/>
                    <a:gd name="connsiteX11" fmla="*/ 3145 w 10051"/>
                    <a:gd name="connsiteY11" fmla="*/ 2826 h 10000"/>
                    <a:gd name="connsiteX12" fmla="*/ 2040 w 10051"/>
                    <a:gd name="connsiteY12" fmla="*/ 2174 h 10000"/>
                    <a:gd name="connsiteX13" fmla="*/ 1018 w 10051"/>
                    <a:gd name="connsiteY13" fmla="*/ 1250 h 10000"/>
                    <a:gd name="connsiteX14" fmla="*/ 79 w 10051"/>
                    <a:gd name="connsiteY14" fmla="*/ 0 h 10000"/>
                    <a:gd name="connsiteX15" fmla="*/ 51 w 10051"/>
                    <a:gd name="connsiteY15" fmla="*/ 9511 h 10000"/>
                    <a:gd name="connsiteX16" fmla="*/ 79 w 10051"/>
                    <a:gd name="connsiteY16" fmla="*/ 9728 h 10000"/>
                    <a:gd name="connsiteX17" fmla="*/ 244 w 10051"/>
                    <a:gd name="connsiteY17" fmla="*/ 10000 h 10000"/>
                    <a:gd name="connsiteX18" fmla="*/ 300 w 10051"/>
                    <a:gd name="connsiteY18" fmla="*/ 10000 h 10000"/>
                    <a:gd name="connsiteX19" fmla="*/ 327 w 10051"/>
                    <a:gd name="connsiteY19" fmla="*/ 10000 h 10000"/>
                    <a:gd name="connsiteX20" fmla="*/ 686 w 10051"/>
                    <a:gd name="connsiteY20" fmla="*/ 10000 h 10000"/>
                    <a:gd name="connsiteX21" fmla="*/ 1322 w 10051"/>
                    <a:gd name="connsiteY21" fmla="*/ 10000 h 10000"/>
                    <a:gd name="connsiteX22" fmla="*/ 2095 w 10051"/>
                    <a:gd name="connsiteY22" fmla="*/ 10000 h 10000"/>
                    <a:gd name="connsiteX23" fmla="*/ 2979 w 10051"/>
                    <a:gd name="connsiteY23" fmla="*/ 10000 h 10000"/>
                    <a:gd name="connsiteX24" fmla="*/ 3974 w 10051"/>
                    <a:gd name="connsiteY24" fmla="*/ 10000 h 10000"/>
                    <a:gd name="connsiteX25" fmla="*/ 5023 w 10051"/>
                    <a:gd name="connsiteY25" fmla="*/ 10000 h 10000"/>
                    <a:gd name="connsiteX26" fmla="*/ 6045 w 10051"/>
                    <a:gd name="connsiteY26" fmla="*/ 10000 h 10000"/>
                    <a:gd name="connsiteX27" fmla="*/ 7012 w 10051"/>
                    <a:gd name="connsiteY27" fmla="*/ 10000 h 10000"/>
                    <a:gd name="connsiteX28" fmla="*/ 7952 w 10051"/>
                    <a:gd name="connsiteY28" fmla="*/ 10000 h 10000"/>
                    <a:gd name="connsiteX29" fmla="*/ 8753 w 10051"/>
                    <a:gd name="connsiteY29" fmla="*/ 10000 h 10000"/>
                    <a:gd name="connsiteX30" fmla="*/ 9360 w 10051"/>
                    <a:gd name="connsiteY30" fmla="*/ 10000 h 10000"/>
                    <a:gd name="connsiteX31" fmla="*/ 9775 w 10051"/>
                    <a:gd name="connsiteY31" fmla="*/ 10000 h 10000"/>
                    <a:gd name="connsiteX32" fmla="*/ 9885 w 10051"/>
                    <a:gd name="connsiteY32" fmla="*/ 10000 h 10000"/>
                    <a:gd name="connsiteX33" fmla="*/ 9941 w 10051"/>
                    <a:gd name="connsiteY33" fmla="*/ 9946 h 10000"/>
                    <a:gd name="connsiteX34" fmla="*/ 9996 w 10051"/>
                    <a:gd name="connsiteY34" fmla="*/ 9837 h 10000"/>
                    <a:gd name="connsiteX35" fmla="*/ 10023 w 10051"/>
                    <a:gd name="connsiteY35" fmla="*/ 9728 h 10000"/>
                    <a:gd name="connsiteX36" fmla="*/ 10051 w 10051"/>
                    <a:gd name="connsiteY36" fmla="*/ 9674 h 10000"/>
                    <a:gd name="connsiteX37" fmla="*/ 10051 w 10051"/>
                    <a:gd name="connsiteY37" fmla="*/ 9511 h 10000"/>
                    <a:gd name="connsiteX38" fmla="*/ 10051 w 10051"/>
                    <a:gd name="connsiteY38" fmla="*/ 9457 h 10000"/>
                    <a:gd name="connsiteX39" fmla="*/ 10051 w 10051"/>
                    <a:gd name="connsiteY39" fmla="*/ 9457 h 10000"/>
                    <a:gd name="connsiteX40" fmla="*/ 10051 w 10051"/>
                    <a:gd name="connsiteY40" fmla="*/ 8696 h 10000"/>
                    <a:gd name="connsiteX41" fmla="*/ 10051 w 10051"/>
                    <a:gd name="connsiteY41" fmla="*/ 7663 h 10000"/>
                    <a:gd name="connsiteX42" fmla="*/ 10051 w 10051"/>
                    <a:gd name="connsiteY42" fmla="*/ 6304 h 10000"/>
                    <a:gd name="connsiteX43" fmla="*/ 10051 w 10051"/>
                    <a:gd name="connsiteY43" fmla="*/ 4783 h 10000"/>
                    <a:gd name="connsiteX44" fmla="*/ 10051 w 10051"/>
                    <a:gd name="connsiteY44" fmla="*/ 3207 h 10000"/>
                    <a:gd name="connsiteX45" fmla="*/ 10051 w 10051"/>
                    <a:gd name="connsiteY45" fmla="*/ 1630 h 10000"/>
                    <a:gd name="connsiteX46" fmla="*/ 10051 w 10051"/>
                    <a:gd name="connsiteY46" fmla="*/ 0 h 10000"/>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244 w 10051"/>
                    <a:gd name="connsiteY16" fmla="*/ 10000 h 10379"/>
                    <a:gd name="connsiteX17" fmla="*/ 300 w 10051"/>
                    <a:gd name="connsiteY17" fmla="*/ 10000 h 10379"/>
                    <a:gd name="connsiteX18" fmla="*/ 327 w 10051"/>
                    <a:gd name="connsiteY18" fmla="*/ 10000 h 10379"/>
                    <a:gd name="connsiteX19" fmla="*/ 686 w 10051"/>
                    <a:gd name="connsiteY19" fmla="*/ 10000 h 10379"/>
                    <a:gd name="connsiteX20" fmla="*/ 1322 w 10051"/>
                    <a:gd name="connsiteY20" fmla="*/ 10000 h 10379"/>
                    <a:gd name="connsiteX21" fmla="*/ 2095 w 10051"/>
                    <a:gd name="connsiteY21" fmla="*/ 10000 h 10379"/>
                    <a:gd name="connsiteX22" fmla="*/ 2979 w 10051"/>
                    <a:gd name="connsiteY22" fmla="*/ 10000 h 10379"/>
                    <a:gd name="connsiteX23" fmla="*/ 3974 w 10051"/>
                    <a:gd name="connsiteY23" fmla="*/ 10000 h 10379"/>
                    <a:gd name="connsiteX24" fmla="*/ 5023 w 10051"/>
                    <a:gd name="connsiteY24" fmla="*/ 10000 h 10379"/>
                    <a:gd name="connsiteX25" fmla="*/ 6045 w 10051"/>
                    <a:gd name="connsiteY25" fmla="*/ 10000 h 10379"/>
                    <a:gd name="connsiteX26" fmla="*/ 7012 w 10051"/>
                    <a:gd name="connsiteY26" fmla="*/ 10000 h 10379"/>
                    <a:gd name="connsiteX27" fmla="*/ 7952 w 10051"/>
                    <a:gd name="connsiteY27" fmla="*/ 10000 h 10379"/>
                    <a:gd name="connsiteX28" fmla="*/ 8753 w 10051"/>
                    <a:gd name="connsiteY28" fmla="*/ 10000 h 10379"/>
                    <a:gd name="connsiteX29" fmla="*/ 9360 w 10051"/>
                    <a:gd name="connsiteY29" fmla="*/ 10000 h 10379"/>
                    <a:gd name="connsiteX30" fmla="*/ 9775 w 10051"/>
                    <a:gd name="connsiteY30" fmla="*/ 10000 h 10379"/>
                    <a:gd name="connsiteX31" fmla="*/ 9885 w 10051"/>
                    <a:gd name="connsiteY31" fmla="*/ 10000 h 10379"/>
                    <a:gd name="connsiteX32" fmla="*/ 9941 w 10051"/>
                    <a:gd name="connsiteY32" fmla="*/ 9946 h 10379"/>
                    <a:gd name="connsiteX33" fmla="*/ 9996 w 10051"/>
                    <a:gd name="connsiteY33" fmla="*/ 9837 h 10379"/>
                    <a:gd name="connsiteX34" fmla="*/ 10023 w 10051"/>
                    <a:gd name="connsiteY34" fmla="*/ 9728 h 10379"/>
                    <a:gd name="connsiteX35" fmla="*/ 10051 w 10051"/>
                    <a:gd name="connsiteY35" fmla="*/ 9674 h 10379"/>
                    <a:gd name="connsiteX36" fmla="*/ 10051 w 10051"/>
                    <a:gd name="connsiteY36" fmla="*/ 9511 h 10379"/>
                    <a:gd name="connsiteX37" fmla="*/ 10051 w 10051"/>
                    <a:gd name="connsiteY37" fmla="*/ 9457 h 10379"/>
                    <a:gd name="connsiteX38" fmla="*/ 10051 w 10051"/>
                    <a:gd name="connsiteY38" fmla="*/ 9457 h 10379"/>
                    <a:gd name="connsiteX39" fmla="*/ 10051 w 10051"/>
                    <a:gd name="connsiteY39" fmla="*/ 8696 h 10379"/>
                    <a:gd name="connsiteX40" fmla="*/ 10051 w 10051"/>
                    <a:gd name="connsiteY40" fmla="*/ 7663 h 10379"/>
                    <a:gd name="connsiteX41" fmla="*/ 10051 w 10051"/>
                    <a:gd name="connsiteY41" fmla="*/ 6304 h 10379"/>
                    <a:gd name="connsiteX42" fmla="*/ 10051 w 10051"/>
                    <a:gd name="connsiteY42" fmla="*/ 4783 h 10379"/>
                    <a:gd name="connsiteX43" fmla="*/ 10051 w 10051"/>
                    <a:gd name="connsiteY43" fmla="*/ 3207 h 10379"/>
                    <a:gd name="connsiteX44" fmla="*/ 10051 w 10051"/>
                    <a:gd name="connsiteY44" fmla="*/ 1630 h 10379"/>
                    <a:gd name="connsiteX45" fmla="*/ 10051 w 10051"/>
                    <a:gd name="connsiteY45"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686 w 10051"/>
                    <a:gd name="connsiteY18" fmla="*/ 10000 h 10379"/>
                    <a:gd name="connsiteX19" fmla="*/ 1322 w 10051"/>
                    <a:gd name="connsiteY19" fmla="*/ 10000 h 10379"/>
                    <a:gd name="connsiteX20" fmla="*/ 2095 w 10051"/>
                    <a:gd name="connsiteY20" fmla="*/ 10000 h 10379"/>
                    <a:gd name="connsiteX21" fmla="*/ 2979 w 10051"/>
                    <a:gd name="connsiteY21" fmla="*/ 10000 h 10379"/>
                    <a:gd name="connsiteX22" fmla="*/ 3974 w 10051"/>
                    <a:gd name="connsiteY22" fmla="*/ 10000 h 10379"/>
                    <a:gd name="connsiteX23" fmla="*/ 5023 w 10051"/>
                    <a:gd name="connsiteY23" fmla="*/ 10000 h 10379"/>
                    <a:gd name="connsiteX24" fmla="*/ 6045 w 10051"/>
                    <a:gd name="connsiteY24" fmla="*/ 10000 h 10379"/>
                    <a:gd name="connsiteX25" fmla="*/ 7012 w 10051"/>
                    <a:gd name="connsiteY25" fmla="*/ 10000 h 10379"/>
                    <a:gd name="connsiteX26" fmla="*/ 7952 w 10051"/>
                    <a:gd name="connsiteY26" fmla="*/ 10000 h 10379"/>
                    <a:gd name="connsiteX27" fmla="*/ 8753 w 10051"/>
                    <a:gd name="connsiteY27" fmla="*/ 10000 h 10379"/>
                    <a:gd name="connsiteX28" fmla="*/ 9360 w 10051"/>
                    <a:gd name="connsiteY28" fmla="*/ 10000 h 10379"/>
                    <a:gd name="connsiteX29" fmla="*/ 9775 w 10051"/>
                    <a:gd name="connsiteY29" fmla="*/ 10000 h 10379"/>
                    <a:gd name="connsiteX30" fmla="*/ 9885 w 10051"/>
                    <a:gd name="connsiteY30" fmla="*/ 10000 h 10379"/>
                    <a:gd name="connsiteX31" fmla="*/ 9941 w 10051"/>
                    <a:gd name="connsiteY31" fmla="*/ 9946 h 10379"/>
                    <a:gd name="connsiteX32" fmla="*/ 9996 w 10051"/>
                    <a:gd name="connsiteY32" fmla="*/ 9837 h 10379"/>
                    <a:gd name="connsiteX33" fmla="*/ 10023 w 10051"/>
                    <a:gd name="connsiteY33" fmla="*/ 9728 h 10379"/>
                    <a:gd name="connsiteX34" fmla="*/ 10051 w 10051"/>
                    <a:gd name="connsiteY34" fmla="*/ 9674 h 10379"/>
                    <a:gd name="connsiteX35" fmla="*/ 10051 w 10051"/>
                    <a:gd name="connsiteY35" fmla="*/ 9511 h 10379"/>
                    <a:gd name="connsiteX36" fmla="*/ 10051 w 10051"/>
                    <a:gd name="connsiteY36" fmla="*/ 9457 h 10379"/>
                    <a:gd name="connsiteX37" fmla="*/ 10051 w 10051"/>
                    <a:gd name="connsiteY37" fmla="*/ 9457 h 10379"/>
                    <a:gd name="connsiteX38" fmla="*/ 10051 w 10051"/>
                    <a:gd name="connsiteY38" fmla="*/ 8696 h 10379"/>
                    <a:gd name="connsiteX39" fmla="*/ 10051 w 10051"/>
                    <a:gd name="connsiteY39" fmla="*/ 7663 h 10379"/>
                    <a:gd name="connsiteX40" fmla="*/ 10051 w 10051"/>
                    <a:gd name="connsiteY40" fmla="*/ 6304 h 10379"/>
                    <a:gd name="connsiteX41" fmla="*/ 10051 w 10051"/>
                    <a:gd name="connsiteY41" fmla="*/ 4783 h 10379"/>
                    <a:gd name="connsiteX42" fmla="*/ 10051 w 10051"/>
                    <a:gd name="connsiteY42" fmla="*/ 3207 h 10379"/>
                    <a:gd name="connsiteX43" fmla="*/ 10051 w 10051"/>
                    <a:gd name="connsiteY43" fmla="*/ 1630 h 10379"/>
                    <a:gd name="connsiteX44" fmla="*/ 10051 w 10051"/>
                    <a:gd name="connsiteY44"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1322 w 10051"/>
                    <a:gd name="connsiteY18" fmla="*/ 10000 h 10379"/>
                    <a:gd name="connsiteX19" fmla="*/ 2095 w 10051"/>
                    <a:gd name="connsiteY19" fmla="*/ 10000 h 10379"/>
                    <a:gd name="connsiteX20" fmla="*/ 2979 w 10051"/>
                    <a:gd name="connsiteY20" fmla="*/ 10000 h 10379"/>
                    <a:gd name="connsiteX21" fmla="*/ 3974 w 10051"/>
                    <a:gd name="connsiteY21" fmla="*/ 10000 h 10379"/>
                    <a:gd name="connsiteX22" fmla="*/ 5023 w 10051"/>
                    <a:gd name="connsiteY22" fmla="*/ 10000 h 10379"/>
                    <a:gd name="connsiteX23" fmla="*/ 6045 w 10051"/>
                    <a:gd name="connsiteY23" fmla="*/ 10000 h 10379"/>
                    <a:gd name="connsiteX24" fmla="*/ 7012 w 10051"/>
                    <a:gd name="connsiteY24" fmla="*/ 10000 h 10379"/>
                    <a:gd name="connsiteX25" fmla="*/ 7952 w 10051"/>
                    <a:gd name="connsiteY25" fmla="*/ 10000 h 10379"/>
                    <a:gd name="connsiteX26" fmla="*/ 8753 w 10051"/>
                    <a:gd name="connsiteY26" fmla="*/ 10000 h 10379"/>
                    <a:gd name="connsiteX27" fmla="*/ 9360 w 10051"/>
                    <a:gd name="connsiteY27" fmla="*/ 10000 h 10379"/>
                    <a:gd name="connsiteX28" fmla="*/ 9775 w 10051"/>
                    <a:gd name="connsiteY28" fmla="*/ 10000 h 10379"/>
                    <a:gd name="connsiteX29" fmla="*/ 9885 w 10051"/>
                    <a:gd name="connsiteY29" fmla="*/ 10000 h 10379"/>
                    <a:gd name="connsiteX30" fmla="*/ 9941 w 10051"/>
                    <a:gd name="connsiteY30" fmla="*/ 9946 h 10379"/>
                    <a:gd name="connsiteX31" fmla="*/ 9996 w 10051"/>
                    <a:gd name="connsiteY31" fmla="*/ 9837 h 10379"/>
                    <a:gd name="connsiteX32" fmla="*/ 10023 w 10051"/>
                    <a:gd name="connsiteY32" fmla="*/ 9728 h 10379"/>
                    <a:gd name="connsiteX33" fmla="*/ 10051 w 10051"/>
                    <a:gd name="connsiteY33" fmla="*/ 9674 h 10379"/>
                    <a:gd name="connsiteX34" fmla="*/ 10051 w 10051"/>
                    <a:gd name="connsiteY34" fmla="*/ 9511 h 10379"/>
                    <a:gd name="connsiteX35" fmla="*/ 10051 w 10051"/>
                    <a:gd name="connsiteY35" fmla="*/ 9457 h 10379"/>
                    <a:gd name="connsiteX36" fmla="*/ 10051 w 10051"/>
                    <a:gd name="connsiteY36" fmla="*/ 9457 h 10379"/>
                    <a:gd name="connsiteX37" fmla="*/ 10051 w 10051"/>
                    <a:gd name="connsiteY37" fmla="*/ 8696 h 10379"/>
                    <a:gd name="connsiteX38" fmla="*/ 10051 w 10051"/>
                    <a:gd name="connsiteY38" fmla="*/ 7663 h 10379"/>
                    <a:gd name="connsiteX39" fmla="*/ 10051 w 10051"/>
                    <a:gd name="connsiteY39" fmla="*/ 6304 h 10379"/>
                    <a:gd name="connsiteX40" fmla="*/ 10051 w 10051"/>
                    <a:gd name="connsiteY40" fmla="*/ 4783 h 10379"/>
                    <a:gd name="connsiteX41" fmla="*/ 10051 w 10051"/>
                    <a:gd name="connsiteY41" fmla="*/ 3207 h 10379"/>
                    <a:gd name="connsiteX42" fmla="*/ 10051 w 10051"/>
                    <a:gd name="connsiteY42" fmla="*/ 1630 h 10379"/>
                    <a:gd name="connsiteX43" fmla="*/ 10051 w 10051"/>
                    <a:gd name="connsiteY43"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2095 w 10051"/>
                    <a:gd name="connsiteY18" fmla="*/ 10000 h 10379"/>
                    <a:gd name="connsiteX19" fmla="*/ 2979 w 10051"/>
                    <a:gd name="connsiteY19" fmla="*/ 10000 h 10379"/>
                    <a:gd name="connsiteX20" fmla="*/ 3974 w 10051"/>
                    <a:gd name="connsiteY20" fmla="*/ 10000 h 10379"/>
                    <a:gd name="connsiteX21" fmla="*/ 5023 w 10051"/>
                    <a:gd name="connsiteY21" fmla="*/ 10000 h 10379"/>
                    <a:gd name="connsiteX22" fmla="*/ 6045 w 10051"/>
                    <a:gd name="connsiteY22" fmla="*/ 10000 h 10379"/>
                    <a:gd name="connsiteX23" fmla="*/ 7012 w 10051"/>
                    <a:gd name="connsiteY23" fmla="*/ 10000 h 10379"/>
                    <a:gd name="connsiteX24" fmla="*/ 7952 w 10051"/>
                    <a:gd name="connsiteY24" fmla="*/ 10000 h 10379"/>
                    <a:gd name="connsiteX25" fmla="*/ 8753 w 10051"/>
                    <a:gd name="connsiteY25" fmla="*/ 10000 h 10379"/>
                    <a:gd name="connsiteX26" fmla="*/ 9360 w 10051"/>
                    <a:gd name="connsiteY26" fmla="*/ 10000 h 10379"/>
                    <a:gd name="connsiteX27" fmla="*/ 9775 w 10051"/>
                    <a:gd name="connsiteY27" fmla="*/ 10000 h 10379"/>
                    <a:gd name="connsiteX28" fmla="*/ 9885 w 10051"/>
                    <a:gd name="connsiteY28" fmla="*/ 10000 h 10379"/>
                    <a:gd name="connsiteX29" fmla="*/ 9941 w 10051"/>
                    <a:gd name="connsiteY29" fmla="*/ 9946 h 10379"/>
                    <a:gd name="connsiteX30" fmla="*/ 9996 w 10051"/>
                    <a:gd name="connsiteY30" fmla="*/ 9837 h 10379"/>
                    <a:gd name="connsiteX31" fmla="*/ 10023 w 10051"/>
                    <a:gd name="connsiteY31" fmla="*/ 9728 h 10379"/>
                    <a:gd name="connsiteX32" fmla="*/ 10051 w 10051"/>
                    <a:gd name="connsiteY32" fmla="*/ 9674 h 10379"/>
                    <a:gd name="connsiteX33" fmla="*/ 10051 w 10051"/>
                    <a:gd name="connsiteY33" fmla="*/ 9511 h 10379"/>
                    <a:gd name="connsiteX34" fmla="*/ 10051 w 10051"/>
                    <a:gd name="connsiteY34" fmla="*/ 9457 h 10379"/>
                    <a:gd name="connsiteX35" fmla="*/ 10051 w 10051"/>
                    <a:gd name="connsiteY35" fmla="*/ 9457 h 10379"/>
                    <a:gd name="connsiteX36" fmla="*/ 10051 w 10051"/>
                    <a:gd name="connsiteY36" fmla="*/ 8696 h 10379"/>
                    <a:gd name="connsiteX37" fmla="*/ 10051 w 10051"/>
                    <a:gd name="connsiteY37" fmla="*/ 7663 h 10379"/>
                    <a:gd name="connsiteX38" fmla="*/ 10051 w 10051"/>
                    <a:gd name="connsiteY38" fmla="*/ 6304 h 10379"/>
                    <a:gd name="connsiteX39" fmla="*/ 10051 w 10051"/>
                    <a:gd name="connsiteY39" fmla="*/ 4783 h 10379"/>
                    <a:gd name="connsiteX40" fmla="*/ 10051 w 10051"/>
                    <a:gd name="connsiteY40" fmla="*/ 3207 h 10379"/>
                    <a:gd name="connsiteX41" fmla="*/ 10051 w 10051"/>
                    <a:gd name="connsiteY41" fmla="*/ 1630 h 10379"/>
                    <a:gd name="connsiteX42" fmla="*/ 10051 w 10051"/>
                    <a:gd name="connsiteY42"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2979 w 10051"/>
                    <a:gd name="connsiteY18" fmla="*/ 10000 h 10379"/>
                    <a:gd name="connsiteX19" fmla="*/ 3974 w 10051"/>
                    <a:gd name="connsiteY19" fmla="*/ 10000 h 10379"/>
                    <a:gd name="connsiteX20" fmla="*/ 5023 w 10051"/>
                    <a:gd name="connsiteY20" fmla="*/ 10000 h 10379"/>
                    <a:gd name="connsiteX21" fmla="*/ 6045 w 10051"/>
                    <a:gd name="connsiteY21" fmla="*/ 10000 h 10379"/>
                    <a:gd name="connsiteX22" fmla="*/ 7012 w 10051"/>
                    <a:gd name="connsiteY22" fmla="*/ 10000 h 10379"/>
                    <a:gd name="connsiteX23" fmla="*/ 7952 w 10051"/>
                    <a:gd name="connsiteY23" fmla="*/ 10000 h 10379"/>
                    <a:gd name="connsiteX24" fmla="*/ 8753 w 10051"/>
                    <a:gd name="connsiteY24" fmla="*/ 10000 h 10379"/>
                    <a:gd name="connsiteX25" fmla="*/ 9360 w 10051"/>
                    <a:gd name="connsiteY25" fmla="*/ 10000 h 10379"/>
                    <a:gd name="connsiteX26" fmla="*/ 9775 w 10051"/>
                    <a:gd name="connsiteY26" fmla="*/ 10000 h 10379"/>
                    <a:gd name="connsiteX27" fmla="*/ 9885 w 10051"/>
                    <a:gd name="connsiteY27" fmla="*/ 10000 h 10379"/>
                    <a:gd name="connsiteX28" fmla="*/ 9941 w 10051"/>
                    <a:gd name="connsiteY28" fmla="*/ 9946 h 10379"/>
                    <a:gd name="connsiteX29" fmla="*/ 9996 w 10051"/>
                    <a:gd name="connsiteY29" fmla="*/ 9837 h 10379"/>
                    <a:gd name="connsiteX30" fmla="*/ 10023 w 10051"/>
                    <a:gd name="connsiteY30" fmla="*/ 9728 h 10379"/>
                    <a:gd name="connsiteX31" fmla="*/ 10051 w 10051"/>
                    <a:gd name="connsiteY31" fmla="*/ 9674 h 10379"/>
                    <a:gd name="connsiteX32" fmla="*/ 10051 w 10051"/>
                    <a:gd name="connsiteY32" fmla="*/ 9511 h 10379"/>
                    <a:gd name="connsiteX33" fmla="*/ 10051 w 10051"/>
                    <a:gd name="connsiteY33" fmla="*/ 9457 h 10379"/>
                    <a:gd name="connsiteX34" fmla="*/ 10051 w 10051"/>
                    <a:gd name="connsiteY34" fmla="*/ 9457 h 10379"/>
                    <a:gd name="connsiteX35" fmla="*/ 10051 w 10051"/>
                    <a:gd name="connsiteY35" fmla="*/ 8696 h 10379"/>
                    <a:gd name="connsiteX36" fmla="*/ 10051 w 10051"/>
                    <a:gd name="connsiteY36" fmla="*/ 7663 h 10379"/>
                    <a:gd name="connsiteX37" fmla="*/ 10051 w 10051"/>
                    <a:gd name="connsiteY37" fmla="*/ 6304 h 10379"/>
                    <a:gd name="connsiteX38" fmla="*/ 10051 w 10051"/>
                    <a:gd name="connsiteY38" fmla="*/ 4783 h 10379"/>
                    <a:gd name="connsiteX39" fmla="*/ 10051 w 10051"/>
                    <a:gd name="connsiteY39" fmla="*/ 3207 h 10379"/>
                    <a:gd name="connsiteX40" fmla="*/ 10051 w 10051"/>
                    <a:gd name="connsiteY40" fmla="*/ 1630 h 10379"/>
                    <a:gd name="connsiteX41" fmla="*/ 10051 w 10051"/>
                    <a:gd name="connsiteY41"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3974 w 10051"/>
                    <a:gd name="connsiteY18" fmla="*/ 10000 h 10379"/>
                    <a:gd name="connsiteX19" fmla="*/ 5023 w 10051"/>
                    <a:gd name="connsiteY19" fmla="*/ 10000 h 10379"/>
                    <a:gd name="connsiteX20" fmla="*/ 6045 w 10051"/>
                    <a:gd name="connsiteY20" fmla="*/ 10000 h 10379"/>
                    <a:gd name="connsiteX21" fmla="*/ 7012 w 10051"/>
                    <a:gd name="connsiteY21" fmla="*/ 10000 h 10379"/>
                    <a:gd name="connsiteX22" fmla="*/ 7952 w 10051"/>
                    <a:gd name="connsiteY22" fmla="*/ 10000 h 10379"/>
                    <a:gd name="connsiteX23" fmla="*/ 8753 w 10051"/>
                    <a:gd name="connsiteY23" fmla="*/ 10000 h 10379"/>
                    <a:gd name="connsiteX24" fmla="*/ 9360 w 10051"/>
                    <a:gd name="connsiteY24" fmla="*/ 10000 h 10379"/>
                    <a:gd name="connsiteX25" fmla="*/ 9775 w 10051"/>
                    <a:gd name="connsiteY25" fmla="*/ 10000 h 10379"/>
                    <a:gd name="connsiteX26" fmla="*/ 9885 w 10051"/>
                    <a:gd name="connsiteY26" fmla="*/ 10000 h 10379"/>
                    <a:gd name="connsiteX27" fmla="*/ 9941 w 10051"/>
                    <a:gd name="connsiteY27" fmla="*/ 9946 h 10379"/>
                    <a:gd name="connsiteX28" fmla="*/ 9996 w 10051"/>
                    <a:gd name="connsiteY28" fmla="*/ 9837 h 10379"/>
                    <a:gd name="connsiteX29" fmla="*/ 10023 w 10051"/>
                    <a:gd name="connsiteY29" fmla="*/ 9728 h 10379"/>
                    <a:gd name="connsiteX30" fmla="*/ 10051 w 10051"/>
                    <a:gd name="connsiteY30" fmla="*/ 9674 h 10379"/>
                    <a:gd name="connsiteX31" fmla="*/ 10051 w 10051"/>
                    <a:gd name="connsiteY31" fmla="*/ 9511 h 10379"/>
                    <a:gd name="connsiteX32" fmla="*/ 10051 w 10051"/>
                    <a:gd name="connsiteY32" fmla="*/ 9457 h 10379"/>
                    <a:gd name="connsiteX33" fmla="*/ 10051 w 10051"/>
                    <a:gd name="connsiteY33" fmla="*/ 9457 h 10379"/>
                    <a:gd name="connsiteX34" fmla="*/ 10051 w 10051"/>
                    <a:gd name="connsiteY34" fmla="*/ 8696 h 10379"/>
                    <a:gd name="connsiteX35" fmla="*/ 10051 w 10051"/>
                    <a:gd name="connsiteY35" fmla="*/ 7663 h 10379"/>
                    <a:gd name="connsiteX36" fmla="*/ 10051 w 10051"/>
                    <a:gd name="connsiteY36" fmla="*/ 6304 h 10379"/>
                    <a:gd name="connsiteX37" fmla="*/ 10051 w 10051"/>
                    <a:gd name="connsiteY37" fmla="*/ 4783 h 10379"/>
                    <a:gd name="connsiteX38" fmla="*/ 10051 w 10051"/>
                    <a:gd name="connsiteY38" fmla="*/ 3207 h 10379"/>
                    <a:gd name="connsiteX39" fmla="*/ 10051 w 10051"/>
                    <a:gd name="connsiteY39" fmla="*/ 1630 h 10379"/>
                    <a:gd name="connsiteX40" fmla="*/ 10051 w 10051"/>
                    <a:gd name="connsiteY4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5023 w 10051"/>
                    <a:gd name="connsiteY18" fmla="*/ 10000 h 10379"/>
                    <a:gd name="connsiteX19" fmla="*/ 6045 w 10051"/>
                    <a:gd name="connsiteY19" fmla="*/ 10000 h 10379"/>
                    <a:gd name="connsiteX20" fmla="*/ 7012 w 10051"/>
                    <a:gd name="connsiteY20" fmla="*/ 10000 h 10379"/>
                    <a:gd name="connsiteX21" fmla="*/ 7952 w 10051"/>
                    <a:gd name="connsiteY21" fmla="*/ 10000 h 10379"/>
                    <a:gd name="connsiteX22" fmla="*/ 8753 w 10051"/>
                    <a:gd name="connsiteY22" fmla="*/ 10000 h 10379"/>
                    <a:gd name="connsiteX23" fmla="*/ 9360 w 10051"/>
                    <a:gd name="connsiteY23" fmla="*/ 10000 h 10379"/>
                    <a:gd name="connsiteX24" fmla="*/ 9775 w 10051"/>
                    <a:gd name="connsiteY24" fmla="*/ 10000 h 10379"/>
                    <a:gd name="connsiteX25" fmla="*/ 9885 w 10051"/>
                    <a:gd name="connsiteY25" fmla="*/ 10000 h 10379"/>
                    <a:gd name="connsiteX26" fmla="*/ 9941 w 10051"/>
                    <a:gd name="connsiteY26" fmla="*/ 9946 h 10379"/>
                    <a:gd name="connsiteX27" fmla="*/ 9996 w 10051"/>
                    <a:gd name="connsiteY27" fmla="*/ 9837 h 10379"/>
                    <a:gd name="connsiteX28" fmla="*/ 10023 w 10051"/>
                    <a:gd name="connsiteY28" fmla="*/ 9728 h 10379"/>
                    <a:gd name="connsiteX29" fmla="*/ 10051 w 10051"/>
                    <a:gd name="connsiteY29" fmla="*/ 9674 h 10379"/>
                    <a:gd name="connsiteX30" fmla="*/ 10051 w 10051"/>
                    <a:gd name="connsiteY30" fmla="*/ 9511 h 10379"/>
                    <a:gd name="connsiteX31" fmla="*/ 10051 w 10051"/>
                    <a:gd name="connsiteY31" fmla="*/ 9457 h 10379"/>
                    <a:gd name="connsiteX32" fmla="*/ 10051 w 10051"/>
                    <a:gd name="connsiteY32" fmla="*/ 9457 h 10379"/>
                    <a:gd name="connsiteX33" fmla="*/ 10051 w 10051"/>
                    <a:gd name="connsiteY33" fmla="*/ 8696 h 10379"/>
                    <a:gd name="connsiteX34" fmla="*/ 10051 w 10051"/>
                    <a:gd name="connsiteY34" fmla="*/ 7663 h 10379"/>
                    <a:gd name="connsiteX35" fmla="*/ 10051 w 10051"/>
                    <a:gd name="connsiteY35" fmla="*/ 6304 h 10379"/>
                    <a:gd name="connsiteX36" fmla="*/ 10051 w 10051"/>
                    <a:gd name="connsiteY36" fmla="*/ 4783 h 10379"/>
                    <a:gd name="connsiteX37" fmla="*/ 10051 w 10051"/>
                    <a:gd name="connsiteY37" fmla="*/ 3207 h 10379"/>
                    <a:gd name="connsiteX38" fmla="*/ 10051 w 10051"/>
                    <a:gd name="connsiteY38" fmla="*/ 1630 h 10379"/>
                    <a:gd name="connsiteX39" fmla="*/ 10051 w 10051"/>
                    <a:gd name="connsiteY39"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6045 w 10051"/>
                    <a:gd name="connsiteY18" fmla="*/ 10000 h 10379"/>
                    <a:gd name="connsiteX19" fmla="*/ 7012 w 10051"/>
                    <a:gd name="connsiteY19" fmla="*/ 10000 h 10379"/>
                    <a:gd name="connsiteX20" fmla="*/ 7952 w 10051"/>
                    <a:gd name="connsiteY20" fmla="*/ 10000 h 10379"/>
                    <a:gd name="connsiteX21" fmla="*/ 8753 w 10051"/>
                    <a:gd name="connsiteY21" fmla="*/ 10000 h 10379"/>
                    <a:gd name="connsiteX22" fmla="*/ 9360 w 10051"/>
                    <a:gd name="connsiteY22" fmla="*/ 10000 h 10379"/>
                    <a:gd name="connsiteX23" fmla="*/ 9775 w 10051"/>
                    <a:gd name="connsiteY23" fmla="*/ 10000 h 10379"/>
                    <a:gd name="connsiteX24" fmla="*/ 9885 w 10051"/>
                    <a:gd name="connsiteY24" fmla="*/ 10000 h 10379"/>
                    <a:gd name="connsiteX25" fmla="*/ 9941 w 10051"/>
                    <a:gd name="connsiteY25" fmla="*/ 9946 h 10379"/>
                    <a:gd name="connsiteX26" fmla="*/ 9996 w 10051"/>
                    <a:gd name="connsiteY26" fmla="*/ 9837 h 10379"/>
                    <a:gd name="connsiteX27" fmla="*/ 10023 w 10051"/>
                    <a:gd name="connsiteY27" fmla="*/ 9728 h 10379"/>
                    <a:gd name="connsiteX28" fmla="*/ 10051 w 10051"/>
                    <a:gd name="connsiteY28" fmla="*/ 9674 h 10379"/>
                    <a:gd name="connsiteX29" fmla="*/ 10051 w 10051"/>
                    <a:gd name="connsiteY29" fmla="*/ 9511 h 10379"/>
                    <a:gd name="connsiteX30" fmla="*/ 10051 w 10051"/>
                    <a:gd name="connsiteY30" fmla="*/ 9457 h 10379"/>
                    <a:gd name="connsiteX31" fmla="*/ 10051 w 10051"/>
                    <a:gd name="connsiteY31" fmla="*/ 9457 h 10379"/>
                    <a:gd name="connsiteX32" fmla="*/ 10051 w 10051"/>
                    <a:gd name="connsiteY32" fmla="*/ 8696 h 10379"/>
                    <a:gd name="connsiteX33" fmla="*/ 10051 w 10051"/>
                    <a:gd name="connsiteY33" fmla="*/ 7663 h 10379"/>
                    <a:gd name="connsiteX34" fmla="*/ 10051 w 10051"/>
                    <a:gd name="connsiteY34" fmla="*/ 6304 h 10379"/>
                    <a:gd name="connsiteX35" fmla="*/ 10051 w 10051"/>
                    <a:gd name="connsiteY35" fmla="*/ 4783 h 10379"/>
                    <a:gd name="connsiteX36" fmla="*/ 10051 w 10051"/>
                    <a:gd name="connsiteY36" fmla="*/ 3207 h 10379"/>
                    <a:gd name="connsiteX37" fmla="*/ 10051 w 10051"/>
                    <a:gd name="connsiteY37" fmla="*/ 1630 h 10379"/>
                    <a:gd name="connsiteX38" fmla="*/ 10051 w 10051"/>
                    <a:gd name="connsiteY38"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7012 w 10051"/>
                    <a:gd name="connsiteY18" fmla="*/ 10000 h 10379"/>
                    <a:gd name="connsiteX19" fmla="*/ 7952 w 10051"/>
                    <a:gd name="connsiteY19" fmla="*/ 10000 h 10379"/>
                    <a:gd name="connsiteX20" fmla="*/ 8753 w 10051"/>
                    <a:gd name="connsiteY20" fmla="*/ 10000 h 10379"/>
                    <a:gd name="connsiteX21" fmla="*/ 9360 w 10051"/>
                    <a:gd name="connsiteY21" fmla="*/ 10000 h 10379"/>
                    <a:gd name="connsiteX22" fmla="*/ 9775 w 10051"/>
                    <a:gd name="connsiteY22" fmla="*/ 10000 h 10379"/>
                    <a:gd name="connsiteX23" fmla="*/ 9885 w 10051"/>
                    <a:gd name="connsiteY23" fmla="*/ 10000 h 10379"/>
                    <a:gd name="connsiteX24" fmla="*/ 9941 w 10051"/>
                    <a:gd name="connsiteY24" fmla="*/ 9946 h 10379"/>
                    <a:gd name="connsiteX25" fmla="*/ 9996 w 10051"/>
                    <a:gd name="connsiteY25" fmla="*/ 9837 h 10379"/>
                    <a:gd name="connsiteX26" fmla="*/ 10023 w 10051"/>
                    <a:gd name="connsiteY26" fmla="*/ 9728 h 10379"/>
                    <a:gd name="connsiteX27" fmla="*/ 10051 w 10051"/>
                    <a:gd name="connsiteY27" fmla="*/ 9674 h 10379"/>
                    <a:gd name="connsiteX28" fmla="*/ 10051 w 10051"/>
                    <a:gd name="connsiteY28" fmla="*/ 9511 h 10379"/>
                    <a:gd name="connsiteX29" fmla="*/ 10051 w 10051"/>
                    <a:gd name="connsiteY29" fmla="*/ 9457 h 10379"/>
                    <a:gd name="connsiteX30" fmla="*/ 10051 w 10051"/>
                    <a:gd name="connsiteY30" fmla="*/ 9457 h 10379"/>
                    <a:gd name="connsiteX31" fmla="*/ 10051 w 10051"/>
                    <a:gd name="connsiteY31" fmla="*/ 8696 h 10379"/>
                    <a:gd name="connsiteX32" fmla="*/ 10051 w 10051"/>
                    <a:gd name="connsiteY32" fmla="*/ 7663 h 10379"/>
                    <a:gd name="connsiteX33" fmla="*/ 10051 w 10051"/>
                    <a:gd name="connsiteY33" fmla="*/ 6304 h 10379"/>
                    <a:gd name="connsiteX34" fmla="*/ 10051 w 10051"/>
                    <a:gd name="connsiteY34" fmla="*/ 4783 h 10379"/>
                    <a:gd name="connsiteX35" fmla="*/ 10051 w 10051"/>
                    <a:gd name="connsiteY35" fmla="*/ 3207 h 10379"/>
                    <a:gd name="connsiteX36" fmla="*/ 10051 w 10051"/>
                    <a:gd name="connsiteY36" fmla="*/ 1630 h 10379"/>
                    <a:gd name="connsiteX37" fmla="*/ 10051 w 10051"/>
                    <a:gd name="connsiteY37"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7952 w 10051"/>
                    <a:gd name="connsiteY18" fmla="*/ 10000 h 10379"/>
                    <a:gd name="connsiteX19" fmla="*/ 8753 w 10051"/>
                    <a:gd name="connsiteY19" fmla="*/ 10000 h 10379"/>
                    <a:gd name="connsiteX20" fmla="*/ 9360 w 10051"/>
                    <a:gd name="connsiteY20" fmla="*/ 10000 h 10379"/>
                    <a:gd name="connsiteX21" fmla="*/ 9775 w 10051"/>
                    <a:gd name="connsiteY21" fmla="*/ 10000 h 10379"/>
                    <a:gd name="connsiteX22" fmla="*/ 9885 w 10051"/>
                    <a:gd name="connsiteY22" fmla="*/ 10000 h 10379"/>
                    <a:gd name="connsiteX23" fmla="*/ 9941 w 10051"/>
                    <a:gd name="connsiteY23" fmla="*/ 9946 h 10379"/>
                    <a:gd name="connsiteX24" fmla="*/ 9996 w 10051"/>
                    <a:gd name="connsiteY24" fmla="*/ 9837 h 10379"/>
                    <a:gd name="connsiteX25" fmla="*/ 10023 w 10051"/>
                    <a:gd name="connsiteY25" fmla="*/ 9728 h 10379"/>
                    <a:gd name="connsiteX26" fmla="*/ 10051 w 10051"/>
                    <a:gd name="connsiteY26" fmla="*/ 9674 h 10379"/>
                    <a:gd name="connsiteX27" fmla="*/ 10051 w 10051"/>
                    <a:gd name="connsiteY27" fmla="*/ 9511 h 10379"/>
                    <a:gd name="connsiteX28" fmla="*/ 10051 w 10051"/>
                    <a:gd name="connsiteY28" fmla="*/ 9457 h 10379"/>
                    <a:gd name="connsiteX29" fmla="*/ 10051 w 10051"/>
                    <a:gd name="connsiteY29" fmla="*/ 9457 h 10379"/>
                    <a:gd name="connsiteX30" fmla="*/ 10051 w 10051"/>
                    <a:gd name="connsiteY30" fmla="*/ 8696 h 10379"/>
                    <a:gd name="connsiteX31" fmla="*/ 10051 w 10051"/>
                    <a:gd name="connsiteY31" fmla="*/ 7663 h 10379"/>
                    <a:gd name="connsiteX32" fmla="*/ 10051 w 10051"/>
                    <a:gd name="connsiteY32" fmla="*/ 6304 h 10379"/>
                    <a:gd name="connsiteX33" fmla="*/ 10051 w 10051"/>
                    <a:gd name="connsiteY33" fmla="*/ 4783 h 10379"/>
                    <a:gd name="connsiteX34" fmla="*/ 10051 w 10051"/>
                    <a:gd name="connsiteY34" fmla="*/ 3207 h 10379"/>
                    <a:gd name="connsiteX35" fmla="*/ 10051 w 10051"/>
                    <a:gd name="connsiteY35" fmla="*/ 1630 h 10379"/>
                    <a:gd name="connsiteX36" fmla="*/ 10051 w 10051"/>
                    <a:gd name="connsiteY36"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8753 w 10051"/>
                    <a:gd name="connsiteY18" fmla="*/ 10000 h 10379"/>
                    <a:gd name="connsiteX19" fmla="*/ 9360 w 10051"/>
                    <a:gd name="connsiteY19" fmla="*/ 10000 h 10379"/>
                    <a:gd name="connsiteX20" fmla="*/ 9775 w 10051"/>
                    <a:gd name="connsiteY20" fmla="*/ 10000 h 10379"/>
                    <a:gd name="connsiteX21" fmla="*/ 9885 w 10051"/>
                    <a:gd name="connsiteY21" fmla="*/ 10000 h 10379"/>
                    <a:gd name="connsiteX22" fmla="*/ 9941 w 10051"/>
                    <a:gd name="connsiteY22" fmla="*/ 9946 h 10379"/>
                    <a:gd name="connsiteX23" fmla="*/ 9996 w 10051"/>
                    <a:gd name="connsiteY23" fmla="*/ 9837 h 10379"/>
                    <a:gd name="connsiteX24" fmla="*/ 10023 w 10051"/>
                    <a:gd name="connsiteY24" fmla="*/ 9728 h 10379"/>
                    <a:gd name="connsiteX25" fmla="*/ 10051 w 10051"/>
                    <a:gd name="connsiteY25" fmla="*/ 9674 h 10379"/>
                    <a:gd name="connsiteX26" fmla="*/ 10051 w 10051"/>
                    <a:gd name="connsiteY26" fmla="*/ 9511 h 10379"/>
                    <a:gd name="connsiteX27" fmla="*/ 10051 w 10051"/>
                    <a:gd name="connsiteY27" fmla="*/ 9457 h 10379"/>
                    <a:gd name="connsiteX28" fmla="*/ 10051 w 10051"/>
                    <a:gd name="connsiteY28" fmla="*/ 9457 h 10379"/>
                    <a:gd name="connsiteX29" fmla="*/ 10051 w 10051"/>
                    <a:gd name="connsiteY29" fmla="*/ 8696 h 10379"/>
                    <a:gd name="connsiteX30" fmla="*/ 10051 w 10051"/>
                    <a:gd name="connsiteY30" fmla="*/ 7663 h 10379"/>
                    <a:gd name="connsiteX31" fmla="*/ 10051 w 10051"/>
                    <a:gd name="connsiteY31" fmla="*/ 6304 h 10379"/>
                    <a:gd name="connsiteX32" fmla="*/ 10051 w 10051"/>
                    <a:gd name="connsiteY32" fmla="*/ 4783 h 10379"/>
                    <a:gd name="connsiteX33" fmla="*/ 10051 w 10051"/>
                    <a:gd name="connsiteY33" fmla="*/ 3207 h 10379"/>
                    <a:gd name="connsiteX34" fmla="*/ 10051 w 10051"/>
                    <a:gd name="connsiteY34" fmla="*/ 1630 h 10379"/>
                    <a:gd name="connsiteX35" fmla="*/ 10051 w 10051"/>
                    <a:gd name="connsiteY35"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360 w 10051"/>
                    <a:gd name="connsiteY18" fmla="*/ 10000 h 10379"/>
                    <a:gd name="connsiteX19" fmla="*/ 9775 w 10051"/>
                    <a:gd name="connsiteY19" fmla="*/ 10000 h 10379"/>
                    <a:gd name="connsiteX20" fmla="*/ 9885 w 10051"/>
                    <a:gd name="connsiteY20" fmla="*/ 10000 h 10379"/>
                    <a:gd name="connsiteX21" fmla="*/ 9941 w 10051"/>
                    <a:gd name="connsiteY21" fmla="*/ 9946 h 10379"/>
                    <a:gd name="connsiteX22" fmla="*/ 9996 w 10051"/>
                    <a:gd name="connsiteY22" fmla="*/ 9837 h 10379"/>
                    <a:gd name="connsiteX23" fmla="*/ 10023 w 10051"/>
                    <a:gd name="connsiteY23" fmla="*/ 9728 h 10379"/>
                    <a:gd name="connsiteX24" fmla="*/ 10051 w 10051"/>
                    <a:gd name="connsiteY24" fmla="*/ 9674 h 10379"/>
                    <a:gd name="connsiteX25" fmla="*/ 10051 w 10051"/>
                    <a:gd name="connsiteY25" fmla="*/ 9511 h 10379"/>
                    <a:gd name="connsiteX26" fmla="*/ 10051 w 10051"/>
                    <a:gd name="connsiteY26" fmla="*/ 9457 h 10379"/>
                    <a:gd name="connsiteX27" fmla="*/ 10051 w 10051"/>
                    <a:gd name="connsiteY27" fmla="*/ 9457 h 10379"/>
                    <a:gd name="connsiteX28" fmla="*/ 10051 w 10051"/>
                    <a:gd name="connsiteY28" fmla="*/ 8696 h 10379"/>
                    <a:gd name="connsiteX29" fmla="*/ 10051 w 10051"/>
                    <a:gd name="connsiteY29" fmla="*/ 7663 h 10379"/>
                    <a:gd name="connsiteX30" fmla="*/ 10051 w 10051"/>
                    <a:gd name="connsiteY30" fmla="*/ 6304 h 10379"/>
                    <a:gd name="connsiteX31" fmla="*/ 10051 w 10051"/>
                    <a:gd name="connsiteY31" fmla="*/ 4783 h 10379"/>
                    <a:gd name="connsiteX32" fmla="*/ 10051 w 10051"/>
                    <a:gd name="connsiteY32" fmla="*/ 3207 h 10379"/>
                    <a:gd name="connsiteX33" fmla="*/ 10051 w 10051"/>
                    <a:gd name="connsiteY33" fmla="*/ 1630 h 10379"/>
                    <a:gd name="connsiteX34" fmla="*/ 10051 w 10051"/>
                    <a:gd name="connsiteY34"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8696 h 10379"/>
                    <a:gd name="connsiteX28" fmla="*/ 10051 w 10051"/>
                    <a:gd name="connsiteY28" fmla="*/ 7663 h 10379"/>
                    <a:gd name="connsiteX29" fmla="*/ 10051 w 10051"/>
                    <a:gd name="connsiteY29" fmla="*/ 6304 h 10379"/>
                    <a:gd name="connsiteX30" fmla="*/ 10051 w 10051"/>
                    <a:gd name="connsiteY30" fmla="*/ 4783 h 10379"/>
                    <a:gd name="connsiteX31" fmla="*/ 10051 w 10051"/>
                    <a:gd name="connsiteY31" fmla="*/ 3207 h 10379"/>
                    <a:gd name="connsiteX32" fmla="*/ 10051 w 10051"/>
                    <a:gd name="connsiteY32" fmla="*/ 1630 h 10379"/>
                    <a:gd name="connsiteX33" fmla="*/ 10051 w 10051"/>
                    <a:gd name="connsiteY33"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8696 h 10379"/>
                    <a:gd name="connsiteX28" fmla="*/ 10051 w 10051"/>
                    <a:gd name="connsiteY28" fmla="*/ 7663 h 10379"/>
                    <a:gd name="connsiteX29" fmla="*/ 10051 w 10051"/>
                    <a:gd name="connsiteY29" fmla="*/ 6304 h 10379"/>
                    <a:gd name="connsiteX30" fmla="*/ 10051 w 10051"/>
                    <a:gd name="connsiteY30" fmla="*/ 4783 h 10379"/>
                    <a:gd name="connsiteX31" fmla="*/ 10051 w 10051"/>
                    <a:gd name="connsiteY31" fmla="*/ 3207 h 10379"/>
                    <a:gd name="connsiteX32" fmla="*/ 10051 w 10051"/>
                    <a:gd name="connsiteY32"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8696 h 10379"/>
                    <a:gd name="connsiteX28" fmla="*/ 10051 w 10051"/>
                    <a:gd name="connsiteY28" fmla="*/ 7663 h 10379"/>
                    <a:gd name="connsiteX29" fmla="*/ 10051 w 10051"/>
                    <a:gd name="connsiteY29" fmla="*/ 6304 h 10379"/>
                    <a:gd name="connsiteX30" fmla="*/ 10051 w 10051"/>
                    <a:gd name="connsiteY30" fmla="*/ 4783 h 10379"/>
                    <a:gd name="connsiteX31" fmla="*/ 10051 w 10051"/>
                    <a:gd name="connsiteY31"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8696 h 10379"/>
                    <a:gd name="connsiteX28" fmla="*/ 10051 w 10051"/>
                    <a:gd name="connsiteY28" fmla="*/ 7663 h 10379"/>
                    <a:gd name="connsiteX29" fmla="*/ 10051 w 10051"/>
                    <a:gd name="connsiteY29" fmla="*/ 6304 h 10379"/>
                    <a:gd name="connsiteX30" fmla="*/ 10051 w 10051"/>
                    <a:gd name="connsiteY3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8696 h 10379"/>
                    <a:gd name="connsiteX28" fmla="*/ 10051 w 10051"/>
                    <a:gd name="connsiteY28" fmla="*/ 7663 h 10379"/>
                    <a:gd name="connsiteX29" fmla="*/ 10051 w 10051"/>
                    <a:gd name="connsiteY29"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8696 h 10379"/>
                    <a:gd name="connsiteX28" fmla="*/ 10051 w 10051"/>
                    <a:gd name="connsiteY28"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9457 h 10379"/>
                    <a:gd name="connsiteX27" fmla="*/ 10051 w 10051"/>
                    <a:gd name="connsiteY27"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511 h 10379"/>
                    <a:gd name="connsiteX25" fmla="*/ 10051 w 10051"/>
                    <a:gd name="connsiteY25" fmla="*/ 9457 h 10379"/>
                    <a:gd name="connsiteX26" fmla="*/ 10051 w 10051"/>
                    <a:gd name="connsiteY26"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674 h 10379"/>
                    <a:gd name="connsiteX24" fmla="*/ 10051 w 10051"/>
                    <a:gd name="connsiteY24" fmla="*/ 9457 h 10379"/>
                    <a:gd name="connsiteX25" fmla="*/ 10051 w 10051"/>
                    <a:gd name="connsiteY25"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23 w 10051"/>
                    <a:gd name="connsiteY22" fmla="*/ 9728 h 10379"/>
                    <a:gd name="connsiteX23" fmla="*/ 10051 w 10051"/>
                    <a:gd name="connsiteY23" fmla="*/ 9457 h 10379"/>
                    <a:gd name="connsiteX24" fmla="*/ 10051 w 10051"/>
                    <a:gd name="connsiteY24"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9996 w 10051"/>
                    <a:gd name="connsiteY21" fmla="*/ 9837 h 10379"/>
                    <a:gd name="connsiteX22" fmla="*/ 10051 w 10051"/>
                    <a:gd name="connsiteY22" fmla="*/ 9457 h 10379"/>
                    <a:gd name="connsiteX23" fmla="*/ 10051 w 10051"/>
                    <a:gd name="connsiteY23"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9941 w 10051"/>
                    <a:gd name="connsiteY20" fmla="*/ 9946 h 10379"/>
                    <a:gd name="connsiteX21" fmla="*/ 10051 w 10051"/>
                    <a:gd name="connsiteY21" fmla="*/ 9457 h 10379"/>
                    <a:gd name="connsiteX22" fmla="*/ 10051 w 10051"/>
                    <a:gd name="connsiteY22"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9885 w 10051"/>
                    <a:gd name="connsiteY19" fmla="*/ 10000 h 10379"/>
                    <a:gd name="connsiteX20" fmla="*/ 10051 w 10051"/>
                    <a:gd name="connsiteY20" fmla="*/ 9457 h 10379"/>
                    <a:gd name="connsiteX21" fmla="*/ 10051 w 10051"/>
                    <a:gd name="connsiteY21"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8"/>
                    <a:gd name="connsiteY0" fmla="*/ 0 h 10379"/>
                    <a:gd name="connsiteX1" fmla="*/ 9139 w 10058"/>
                    <a:gd name="connsiteY1" fmla="*/ 1250 h 10379"/>
                    <a:gd name="connsiteX2" fmla="*/ 8117 w 10058"/>
                    <a:gd name="connsiteY2" fmla="*/ 2174 h 10379"/>
                    <a:gd name="connsiteX3" fmla="*/ 6985 w 10058"/>
                    <a:gd name="connsiteY3" fmla="*/ 2826 h 10379"/>
                    <a:gd name="connsiteX4" fmla="*/ 5797 w 10058"/>
                    <a:gd name="connsiteY4" fmla="*/ 3152 h 10379"/>
                    <a:gd name="connsiteX5" fmla="*/ 5686 w 10058"/>
                    <a:gd name="connsiteY5" fmla="*/ 3913 h 10379"/>
                    <a:gd name="connsiteX6" fmla="*/ 5438 w 10058"/>
                    <a:gd name="connsiteY6" fmla="*/ 4457 h 10379"/>
                    <a:gd name="connsiteX7" fmla="*/ 5051 w 10058"/>
                    <a:gd name="connsiteY7" fmla="*/ 4620 h 10379"/>
                    <a:gd name="connsiteX8" fmla="*/ 4692 w 10058"/>
                    <a:gd name="connsiteY8" fmla="*/ 4457 h 10379"/>
                    <a:gd name="connsiteX9" fmla="*/ 4443 w 10058"/>
                    <a:gd name="connsiteY9" fmla="*/ 3913 h 10379"/>
                    <a:gd name="connsiteX10" fmla="*/ 4305 w 10058"/>
                    <a:gd name="connsiteY10" fmla="*/ 3152 h 10379"/>
                    <a:gd name="connsiteX11" fmla="*/ 3145 w 10058"/>
                    <a:gd name="connsiteY11" fmla="*/ 2826 h 10379"/>
                    <a:gd name="connsiteX12" fmla="*/ 2040 w 10058"/>
                    <a:gd name="connsiteY12" fmla="*/ 2174 h 10379"/>
                    <a:gd name="connsiteX13" fmla="*/ 1018 w 10058"/>
                    <a:gd name="connsiteY13" fmla="*/ 1250 h 10379"/>
                    <a:gd name="connsiteX14" fmla="*/ 79 w 10058"/>
                    <a:gd name="connsiteY14" fmla="*/ 0 h 10379"/>
                    <a:gd name="connsiteX15" fmla="*/ 51 w 10058"/>
                    <a:gd name="connsiteY15" fmla="*/ 9511 h 10379"/>
                    <a:gd name="connsiteX16" fmla="*/ 300 w 10058"/>
                    <a:gd name="connsiteY16" fmla="*/ 10000 h 10379"/>
                    <a:gd name="connsiteX17" fmla="*/ 327 w 10058"/>
                    <a:gd name="connsiteY17" fmla="*/ 10000 h 10379"/>
                    <a:gd name="connsiteX18" fmla="*/ 9775 w 10058"/>
                    <a:gd name="connsiteY18" fmla="*/ 10000 h 10379"/>
                    <a:gd name="connsiteX19" fmla="*/ 10051 w 10058"/>
                    <a:gd name="connsiteY19" fmla="*/ 9457 h 10379"/>
                    <a:gd name="connsiteX20" fmla="*/ 10051 w 10058"/>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2"/>
                    <a:gd name="connsiteY0" fmla="*/ 0 h 10379"/>
                    <a:gd name="connsiteX1" fmla="*/ 9139 w 10052"/>
                    <a:gd name="connsiteY1" fmla="*/ 1250 h 10379"/>
                    <a:gd name="connsiteX2" fmla="*/ 8117 w 10052"/>
                    <a:gd name="connsiteY2" fmla="*/ 2174 h 10379"/>
                    <a:gd name="connsiteX3" fmla="*/ 6985 w 10052"/>
                    <a:gd name="connsiteY3" fmla="*/ 2826 h 10379"/>
                    <a:gd name="connsiteX4" fmla="*/ 5797 w 10052"/>
                    <a:gd name="connsiteY4" fmla="*/ 3152 h 10379"/>
                    <a:gd name="connsiteX5" fmla="*/ 5686 w 10052"/>
                    <a:gd name="connsiteY5" fmla="*/ 3913 h 10379"/>
                    <a:gd name="connsiteX6" fmla="*/ 5438 w 10052"/>
                    <a:gd name="connsiteY6" fmla="*/ 4457 h 10379"/>
                    <a:gd name="connsiteX7" fmla="*/ 5051 w 10052"/>
                    <a:gd name="connsiteY7" fmla="*/ 4620 h 10379"/>
                    <a:gd name="connsiteX8" fmla="*/ 4692 w 10052"/>
                    <a:gd name="connsiteY8" fmla="*/ 4457 h 10379"/>
                    <a:gd name="connsiteX9" fmla="*/ 4443 w 10052"/>
                    <a:gd name="connsiteY9" fmla="*/ 3913 h 10379"/>
                    <a:gd name="connsiteX10" fmla="*/ 4305 w 10052"/>
                    <a:gd name="connsiteY10" fmla="*/ 3152 h 10379"/>
                    <a:gd name="connsiteX11" fmla="*/ 3145 w 10052"/>
                    <a:gd name="connsiteY11" fmla="*/ 2826 h 10379"/>
                    <a:gd name="connsiteX12" fmla="*/ 2040 w 10052"/>
                    <a:gd name="connsiteY12" fmla="*/ 2174 h 10379"/>
                    <a:gd name="connsiteX13" fmla="*/ 1018 w 10052"/>
                    <a:gd name="connsiteY13" fmla="*/ 1250 h 10379"/>
                    <a:gd name="connsiteX14" fmla="*/ 79 w 10052"/>
                    <a:gd name="connsiteY14" fmla="*/ 0 h 10379"/>
                    <a:gd name="connsiteX15" fmla="*/ 51 w 10052"/>
                    <a:gd name="connsiteY15" fmla="*/ 9511 h 10379"/>
                    <a:gd name="connsiteX16" fmla="*/ 300 w 10052"/>
                    <a:gd name="connsiteY16" fmla="*/ 10000 h 10379"/>
                    <a:gd name="connsiteX17" fmla="*/ 327 w 10052"/>
                    <a:gd name="connsiteY17" fmla="*/ 10000 h 10379"/>
                    <a:gd name="connsiteX18" fmla="*/ 9775 w 10052"/>
                    <a:gd name="connsiteY18" fmla="*/ 10000 h 10379"/>
                    <a:gd name="connsiteX19" fmla="*/ 10051 w 10052"/>
                    <a:gd name="connsiteY19" fmla="*/ 9457 h 10379"/>
                    <a:gd name="connsiteX20" fmla="*/ 10051 w 10052"/>
                    <a:gd name="connsiteY20" fmla="*/ 0 h 10379"/>
                    <a:gd name="connsiteX0" fmla="*/ 10051 w 10052"/>
                    <a:gd name="connsiteY0" fmla="*/ 0 h 10379"/>
                    <a:gd name="connsiteX1" fmla="*/ 9139 w 10052"/>
                    <a:gd name="connsiteY1" fmla="*/ 1250 h 10379"/>
                    <a:gd name="connsiteX2" fmla="*/ 8117 w 10052"/>
                    <a:gd name="connsiteY2" fmla="*/ 2174 h 10379"/>
                    <a:gd name="connsiteX3" fmla="*/ 6985 w 10052"/>
                    <a:gd name="connsiteY3" fmla="*/ 2826 h 10379"/>
                    <a:gd name="connsiteX4" fmla="*/ 5797 w 10052"/>
                    <a:gd name="connsiteY4" fmla="*/ 3152 h 10379"/>
                    <a:gd name="connsiteX5" fmla="*/ 5686 w 10052"/>
                    <a:gd name="connsiteY5" fmla="*/ 3913 h 10379"/>
                    <a:gd name="connsiteX6" fmla="*/ 5438 w 10052"/>
                    <a:gd name="connsiteY6" fmla="*/ 4457 h 10379"/>
                    <a:gd name="connsiteX7" fmla="*/ 5051 w 10052"/>
                    <a:gd name="connsiteY7" fmla="*/ 4620 h 10379"/>
                    <a:gd name="connsiteX8" fmla="*/ 4692 w 10052"/>
                    <a:gd name="connsiteY8" fmla="*/ 4457 h 10379"/>
                    <a:gd name="connsiteX9" fmla="*/ 4443 w 10052"/>
                    <a:gd name="connsiteY9" fmla="*/ 3913 h 10379"/>
                    <a:gd name="connsiteX10" fmla="*/ 4305 w 10052"/>
                    <a:gd name="connsiteY10" fmla="*/ 3152 h 10379"/>
                    <a:gd name="connsiteX11" fmla="*/ 3145 w 10052"/>
                    <a:gd name="connsiteY11" fmla="*/ 2826 h 10379"/>
                    <a:gd name="connsiteX12" fmla="*/ 2040 w 10052"/>
                    <a:gd name="connsiteY12" fmla="*/ 2174 h 10379"/>
                    <a:gd name="connsiteX13" fmla="*/ 1018 w 10052"/>
                    <a:gd name="connsiteY13" fmla="*/ 1250 h 10379"/>
                    <a:gd name="connsiteX14" fmla="*/ 79 w 10052"/>
                    <a:gd name="connsiteY14" fmla="*/ 0 h 10379"/>
                    <a:gd name="connsiteX15" fmla="*/ 51 w 10052"/>
                    <a:gd name="connsiteY15" fmla="*/ 9511 h 10379"/>
                    <a:gd name="connsiteX16" fmla="*/ 300 w 10052"/>
                    <a:gd name="connsiteY16" fmla="*/ 10000 h 10379"/>
                    <a:gd name="connsiteX17" fmla="*/ 327 w 10052"/>
                    <a:gd name="connsiteY17" fmla="*/ 10000 h 10379"/>
                    <a:gd name="connsiteX18" fmla="*/ 9775 w 10052"/>
                    <a:gd name="connsiteY18" fmla="*/ 10000 h 10379"/>
                    <a:gd name="connsiteX19" fmla="*/ 10051 w 10052"/>
                    <a:gd name="connsiteY19" fmla="*/ 9457 h 10379"/>
                    <a:gd name="connsiteX20" fmla="*/ 10051 w 10052"/>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327 w 10051"/>
                    <a:gd name="connsiteY17" fmla="*/ 10000 h 10379"/>
                    <a:gd name="connsiteX18" fmla="*/ 9775 w 10051"/>
                    <a:gd name="connsiteY18" fmla="*/ 10000 h 10379"/>
                    <a:gd name="connsiteX19" fmla="*/ 10051 w 10051"/>
                    <a:gd name="connsiteY19" fmla="*/ 9457 h 10379"/>
                    <a:gd name="connsiteX20" fmla="*/ 10051 w 10051"/>
                    <a:gd name="connsiteY20" fmla="*/ 0 h 10379"/>
                    <a:gd name="connsiteX0" fmla="*/ 10051 w 10051"/>
                    <a:gd name="connsiteY0" fmla="*/ 0 h 10379"/>
                    <a:gd name="connsiteX1" fmla="*/ 9139 w 10051"/>
                    <a:gd name="connsiteY1" fmla="*/ 1250 h 10379"/>
                    <a:gd name="connsiteX2" fmla="*/ 8117 w 10051"/>
                    <a:gd name="connsiteY2" fmla="*/ 2174 h 10379"/>
                    <a:gd name="connsiteX3" fmla="*/ 6985 w 10051"/>
                    <a:gd name="connsiteY3" fmla="*/ 2826 h 10379"/>
                    <a:gd name="connsiteX4" fmla="*/ 5797 w 10051"/>
                    <a:gd name="connsiteY4" fmla="*/ 3152 h 10379"/>
                    <a:gd name="connsiteX5" fmla="*/ 5686 w 10051"/>
                    <a:gd name="connsiteY5" fmla="*/ 3913 h 10379"/>
                    <a:gd name="connsiteX6" fmla="*/ 5438 w 10051"/>
                    <a:gd name="connsiteY6" fmla="*/ 4457 h 10379"/>
                    <a:gd name="connsiteX7" fmla="*/ 5051 w 10051"/>
                    <a:gd name="connsiteY7" fmla="*/ 4620 h 10379"/>
                    <a:gd name="connsiteX8" fmla="*/ 4692 w 10051"/>
                    <a:gd name="connsiteY8" fmla="*/ 4457 h 10379"/>
                    <a:gd name="connsiteX9" fmla="*/ 4443 w 10051"/>
                    <a:gd name="connsiteY9" fmla="*/ 3913 h 10379"/>
                    <a:gd name="connsiteX10" fmla="*/ 4305 w 10051"/>
                    <a:gd name="connsiteY10" fmla="*/ 3152 h 10379"/>
                    <a:gd name="connsiteX11" fmla="*/ 3145 w 10051"/>
                    <a:gd name="connsiteY11" fmla="*/ 2826 h 10379"/>
                    <a:gd name="connsiteX12" fmla="*/ 2040 w 10051"/>
                    <a:gd name="connsiteY12" fmla="*/ 2174 h 10379"/>
                    <a:gd name="connsiteX13" fmla="*/ 1018 w 10051"/>
                    <a:gd name="connsiteY13" fmla="*/ 1250 h 10379"/>
                    <a:gd name="connsiteX14" fmla="*/ 79 w 10051"/>
                    <a:gd name="connsiteY14" fmla="*/ 0 h 10379"/>
                    <a:gd name="connsiteX15" fmla="*/ 51 w 10051"/>
                    <a:gd name="connsiteY15" fmla="*/ 9511 h 10379"/>
                    <a:gd name="connsiteX16" fmla="*/ 300 w 10051"/>
                    <a:gd name="connsiteY16" fmla="*/ 10000 h 10379"/>
                    <a:gd name="connsiteX17" fmla="*/ 9775 w 10051"/>
                    <a:gd name="connsiteY17" fmla="*/ 10000 h 10379"/>
                    <a:gd name="connsiteX18" fmla="*/ 10051 w 10051"/>
                    <a:gd name="connsiteY18" fmla="*/ 9457 h 10379"/>
                    <a:gd name="connsiteX19" fmla="*/ 10051 w 10051"/>
                    <a:gd name="connsiteY19" fmla="*/ 0 h 10379"/>
                    <a:gd name="connsiteX0" fmla="*/ 10061 w 10061"/>
                    <a:gd name="connsiteY0" fmla="*/ 0 h 10379"/>
                    <a:gd name="connsiteX1" fmla="*/ 9149 w 10061"/>
                    <a:gd name="connsiteY1" fmla="*/ 1250 h 10379"/>
                    <a:gd name="connsiteX2" fmla="*/ 8127 w 10061"/>
                    <a:gd name="connsiteY2" fmla="*/ 2174 h 10379"/>
                    <a:gd name="connsiteX3" fmla="*/ 6995 w 10061"/>
                    <a:gd name="connsiteY3" fmla="*/ 2826 h 10379"/>
                    <a:gd name="connsiteX4" fmla="*/ 5807 w 10061"/>
                    <a:gd name="connsiteY4" fmla="*/ 3152 h 10379"/>
                    <a:gd name="connsiteX5" fmla="*/ 5696 w 10061"/>
                    <a:gd name="connsiteY5" fmla="*/ 3913 h 10379"/>
                    <a:gd name="connsiteX6" fmla="*/ 5448 w 10061"/>
                    <a:gd name="connsiteY6" fmla="*/ 4457 h 10379"/>
                    <a:gd name="connsiteX7" fmla="*/ 5061 w 10061"/>
                    <a:gd name="connsiteY7" fmla="*/ 4620 h 10379"/>
                    <a:gd name="connsiteX8" fmla="*/ 4702 w 10061"/>
                    <a:gd name="connsiteY8" fmla="*/ 4457 h 10379"/>
                    <a:gd name="connsiteX9" fmla="*/ 4453 w 10061"/>
                    <a:gd name="connsiteY9" fmla="*/ 3913 h 10379"/>
                    <a:gd name="connsiteX10" fmla="*/ 4315 w 10061"/>
                    <a:gd name="connsiteY10" fmla="*/ 3152 h 10379"/>
                    <a:gd name="connsiteX11" fmla="*/ 3155 w 10061"/>
                    <a:gd name="connsiteY11" fmla="*/ 2826 h 10379"/>
                    <a:gd name="connsiteX12" fmla="*/ 2050 w 10061"/>
                    <a:gd name="connsiteY12" fmla="*/ 2174 h 10379"/>
                    <a:gd name="connsiteX13" fmla="*/ 1028 w 10061"/>
                    <a:gd name="connsiteY13" fmla="*/ 1250 h 10379"/>
                    <a:gd name="connsiteX14" fmla="*/ 89 w 10061"/>
                    <a:gd name="connsiteY14" fmla="*/ 0 h 10379"/>
                    <a:gd name="connsiteX15" fmla="*/ 61 w 10061"/>
                    <a:gd name="connsiteY15" fmla="*/ 9511 h 10379"/>
                    <a:gd name="connsiteX16" fmla="*/ 310 w 10061"/>
                    <a:gd name="connsiteY16" fmla="*/ 10000 h 10379"/>
                    <a:gd name="connsiteX17" fmla="*/ 9785 w 10061"/>
                    <a:gd name="connsiteY17" fmla="*/ 10000 h 10379"/>
                    <a:gd name="connsiteX18" fmla="*/ 10061 w 10061"/>
                    <a:gd name="connsiteY18" fmla="*/ 9457 h 10379"/>
                    <a:gd name="connsiteX19" fmla="*/ 10061 w 10061"/>
                    <a:gd name="connsiteY19" fmla="*/ 0 h 10379"/>
                    <a:gd name="connsiteX0" fmla="*/ 10061 w 10061"/>
                    <a:gd name="connsiteY0" fmla="*/ 0 h 10396"/>
                    <a:gd name="connsiteX1" fmla="*/ 9149 w 10061"/>
                    <a:gd name="connsiteY1" fmla="*/ 1250 h 10396"/>
                    <a:gd name="connsiteX2" fmla="*/ 8127 w 10061"/>
                    <a:gd name="connsiteY2" fmla="*/ 2174 h 10396"/>
                    <a:gd name="connsiteX3" fmla="*/ 6995 w 10061"/>
                    <a:gd name="connsiteY3" fmla="*/ 2826 h 10396"/>
                    <a:gd name="connsiteX4" fmla="*/ 5807 w 10061"/>
                    <a:gd name="connsiteY4" fmla="*/ 3152 h 10396"/>
                    <a:gd name="connsiteX5" fmla="*/ 5696 w 10061"/>
                    <a:gd name="connsiteY5" fmla="*/ 3913 h 10396"/>
                    <a:gd name="connsiteX6" fmla="*/ 5448 w 10061"/>
                    <a:gd name="connsiteY6" fmla="*/ 4457 h 10396"/>
                    <a:gd name="connsiteX7" fmla="*/ 5061 w 10061"/>
                    <a:gd name="connsiteY7" fmla="*/ 4620 h 10396"/>
                    <a:gd name="connsiteX8" fmla="*/ 4702 w 10061"/>
                    <a:gd name="connsiteY8" fmla="*/ 4457 h 10396"/>
                    <a:gd name="connsiteX9" fmla="*/ 4453 w 10061"/>
                    <a:gd name="connsiteY9" fmla="*/ 3913 h 10396"/>
                    <a:gd name="connsiteX10" fmla="*/ 4315 w 10061"/>
                    <a:gd name="connsiteY10" fmla="*/ 3152 h 10396"/>
                    <a:gd name="connsiteX11" fmla="*/ 3155 w 10061"/>
                    <a:gd name="connsiteY11" fmla="*/ 2826 h 10396"/>
                    <a:gd name="connsiteX12" fmla="*/ 2050 w 10061"/>
                    <a:gd name="connsiteY12" fmla="*/ 2174 h 10396"/>
                    <a:gd name="connsiteX13" fmla="*/ 1028 w 10061"/>
                    <a:gd name="connsiteY13" fmla="*/ 1250 h 10396"/>
                    <a:gd name="connsiteX14" fmla="*/ 89 w 10061"/>
                    <a:gd name="connsiteY14" fmla="*/ 0 h 10396"/>
                    <a:gd name="connsiteX15" fmla="*/ 61 w 10061"/>
                    <a:gd name="connsiteY15" fmla="*/ 9511 h 10396"/>
                    <a:gd name="connsiteX16" fmla="*/ 310 w 10061"/>
                    <a:gd name="connsiteY16" fmla="*/ 10000 h 10396"/>
                    <a:gd name="connsiteX17" fmla="*/ 9785 w 10061"/>
                    <a:gd name="connsiteY17" fmla="*/ 10000 h 10396"/>
                    <a:gd name="connsiteX18" fmla="*/ 10061 w 10061"/>
                    <a:gd name="connsiteY18" fmla="*/ 9457 h 10396"/>
                    <a:gd name="connsiteX19" fmla="*/ 10061 w 10061"/>
                    <a:gd name="connsiteY19" fmla="*/ 0 h 10396"/>
                    <a:gd name="connsiteX0" fmla="*/ 10061 w 10061"/>
                    <a:gd name="connsiteY0" fmla="*/ 0 h 10396"/>
                    <a:gd name="connsiteX1" fmla="*/ 9149 w 10061"/>
                    <a:gd name="connsiteY1" fmla="*/ 1250 h 10396"/>
                    <a:gd name="connsiteX2" fmla="*/ 8127 w 10061"/>
                    <a:gd name="connsiteY2" fmla="*/ 2174 h 10396"/>
                    <a:gd name="connsiteX3" fmla="*/ 6995 w 10061"/>
                    <a:gd name="connsiteY3" fmla="*/ 2826 h 10396"/>
                    <a:gd name="connsiteX4" fmla="*/ 5807 w 10061"/>
                    <a:gd name="connsiteY4" fmla="*/ 3152 h 10396"/>
                    <a:gd name="connsiteX5" fmla="*/ 5696 w 10061"/>
                    <a:gd name="connsiteY5" fmla="*/ 3913 h 10396"/>
                    <a:gd name="connsiteX6" fmla="*/ 5448 w 10061"/>
                    <a:gd name="connsiteY6" fmla="*/ 4457 h 10396"/>
                    <a:gd name="connsiteX7" fmla="*/ 5061 w 10061"/>
                    <a:gd name="connsiteY7" fmla="*/ 4620 h 10396"/>
                    <a:gd name="connsiteX8" fmla="*/ 4702 w 10061"/>
                    <a:gd name="connsiteY8" fmla="*/ 4457 h 10396"/>
                    <a:gd name="connsiteX9" fmla="*/ 4453 w 10061"/>
                    <a:gd name="connsiteY9" fmla="*/ 3913 h 10396"/>
                    <a:gd name="connsiteX10" fmla="*/ 4315 w 10061"/>
                    <a:gd name="connsiteY10" fmla="*/ 3152 h 10396"/>
                    <a:gd name="connsiteX11" fmla="*/ 3155 w 10061"/>
                    <a:gd name="connsiteY11" fmla="*/ 2826 h 10396"/>
                    <a:gd name="connsiteX12" fmla="*/ 2050 w 10061"/>
                    <a:gd name="connsiteY12" fmla="*/ 2174 h 10396"/>
                    <a:gd name="connsiteX13" fmla="*/ 1028 w 10061"/>
                    <a:gd name="connsiteY13" fmla="*/ 1250 h 10396"/>
                    <a:gd name="connsiteX14" fmla="*/ 89 w 10061"/>
                    <a:gd name="connsiteY14" fmla="*/ 0 h 10396"/>
                    <a:gd name="connsiteX15" fmla="*/ 61 w 10061"/>
                    <a:gd name="connsiteY15" fmla="*/ 9511 h 10396"/>
                    <a:gd name="connsiteX16" fmla="*/ 310 w 10061"/>
                    <a:gd name="connsiteY16" fmla="*/ 10000 h 10396"/>
                    <a:gd name="connsiteX17" fmla="*/ 9785 w 10061"/>
                    <a:gd name="connsiteY17" fmla="*/ 10000 h 10396"/>
                    <a:gd name="connsiteX18" fmla="*/ 10061 w 10061"/>
                    <a:gd name="connsiteY18" fmla="*/ 9457 h 10396"/>
                    <a:gd name="connsiteX19" fmla="*/ 10061 w 10061"/>
                    <a:gd name="connsiteY19" fmla="*/ 0 h 10396"/>
                    <a:gd name="connsiteX0" fmla="*/ 10061 w 10061"/>
                    <a:gd name="connsiteY0" fmla="*/ 0 h 10396"/>
                    <a:gd name="connsiteX1" fmla="*/ 9149 w 10061"/>
                    <a:gd name="connsiteY1" fmla="*/ 1250 h 10396"/>
                    <a:gd name="connsiteX2" fmla="*/ 8127 w 10061"/>
                    <a:gd name="connsiteY2" fmla="*/ 2174 h 10396"/>
                    <a:gd name="connsiteX3" fmla="*/ 6995 w 10061"/>
                    <a:gd name="connsiteY3" fmla="*/ 2826 h 10396"/>
                    <a:gd name="connsiteX4" fmla="*/ 5807 w 10061"/>
                    <a:gd name="connsiteY4" fmla="*/ 3152 h 10396"/>
                    <a:gd name="connsiteX5" fmla="*/ 5696 w 10061"/>
                    <a:gd name="connsiteY5" fmla="*/ 3913 h 10396"/>
                    <a:gd name="connsiteX6" fmla="*/ 5448 w 10061"/>
                    <a:gd name="connsiteY6" fmla="*/ 4457 h 10396"/>
                    <a:gd name="connsiteX7" fmla="*/ 5061 w 10061"/>
                    <a:gd name="connsiteY7" fmla="*/ 4620 h 10396"/>
                    <a:gd name="connsiteX8" fmla="*/ 4702 w 10061"/>
                    <a:gd name="connsiteY8" fmla="*/ 4457 h 10396"/>
                    <a:gd name="connsiteX9" fmla="*/ 4453 w 10061"/>
                    <a:gd name="connsiteY9" fmla="*/ 3913 h 10396"/>
                    <a:gd name="connsiteX10" fmla="*/ 4315 w 10061"/>
                    <a:gd name="connsiteY10" fmla="*/ 3152 h 10396"/>
                    <a:gd name="connsiteX11" fmla="*/ 3155 w 10061"/>
                    <a:gd name="connsiteY11" fmla="*/ 2826 h 10396"/>
                    <a:gd name="connsiteX12" fmla="*/ 2050 w 10061"/>
                    <a:gd name="connsiteY12" fmla="*/ 2174 h 10396"/>
                    <a:gd name="connsiteX13" fmla="*/ 1028 w 10061"/>
                    <a:gd name="connsiteY13" fmla="*/ 1250 h 10396"/>
                    <a:gd name="connsiteX14" fmla="*/ 89 w 10061"/>
                    <a:gd name="connsiteY14" fmla="*/ 0 h 10396"/>
                    <a:gd name="connsiteX15" fmla="*/ 61 w 10061"/>
                    <a:gd name="connsiteY15" fmla="*/ 9511 h 10396"/>
                    <a:gd name="connsiteX16" fmla="*/ 310 w 10061"/>
                    <a:gd name="connsiteY16" fmla="*/ 10000 h 10396"/>
                    <a:gd name="connsiteX17" fmla="*/ 9785 w 10061"/>
                    <a:gd name="connsiteY17" fmla="*/ 10000 h 10396"/>
                    <a:gd name="connsiteX18" fmla="*/ 10061 w 10061"/>
                    <a:gd name="connsiteY18" fmla="*/ 9457 h 10396"/>
                    <a:gd name="connsiteX19" fmla="*/ 10061 w 10061"/>
                    <a:gd name="connsiteY19" fmla="*/ 0 h 10396"/>
                    <a:gd name="connsiteX0" fmla="*/ 10061 w 10061"/>
                    <a:gd name="connsiteY0" fmla="*/ 0 h 10431"/>
                    <a:gd name="connsiteX1" fmla="*/ 9149 w 10061"/>
                    <a:gd name="connsiteY1" fmla="*/ 1250 h 10431"/>
                    <a:gd name="connsiteX2" fmla="*/ 8127 w 10061"/>
                    <a:gd name="connsiteY2" fmla="*/ 2174 h 10431"/>
                    <a:gd name="connsiteX3" fmla="*/ 6995 w 10061"/>
                    <a:gd name="connsiteY3" fmla="*/ 2826 h 10431"/>
                    <a:gd name="connsiteX4" fmla="*/ 5807 w 10061"/>
                    <a:gd name="connsiteY4" fmla="*/ 3152 h 10431"/>
                    <a:gd name="connsiteX5" fmla="*/ 5696 w 10061"/>
                    <a:gd name="connsiteY5" fmla="*/ 3913 h 10431"/>
                    <a:gd name="connsiteX6" fmla="*/ 5448 w 10061"/>
                    <a:gd name="connsiteY6" fmla="*/ 4457 h 10431"/>
                    <a:gd name="connsiteX7" fmla="*/ 5061 w 10061"/>
                    <a:gd name="connsiteY7" fmla="*/ 4620 h 10431"/>
                    <a:gd name="connsiteX8" fmla="*/ 4702 w 10061"/>
                    <a:gd name="connsiteY8" fmla="*/ 4457 h 10431"/>
                    <a:gd name="connsiteX9" fmla="*/ 4453 w 10061"/>
                    <a:gd name="connsiteY9" fmla="*/ 3913 h 10431"/>
                    <a:gd name="connsiteX10" fmla="*/ 4315 w 10061"/>
                    <a:gd name="connsiteY10" fmla="*/ 3152 h 10431"/>
                    <a:gd name="connsiteX11" fmla="*/ 3155 w 10061"/>
                    <a:gd name="connsiteY11" fmla="*/ 2826 h 10431"/>
                    <a:gd name="connsiteX12" fmla="*/ 2050 w 10061"/>
                    <a:gd name="connsiteY12" fmla="*/ 2174 h 10431"/>
                    <a:gd name="connsiteX13" fmla="*/ 1028 w 10061"/>
                    <a:gd name="connsiteY13" fmla="*/ 1250 h 10431"/>
                    <a:gd name="connsiteX14" fmla="*/ 89 w 10061"/>
                    <a:gd name="connsiteY14" fmla="*/ 0 h 10431"/>
                    <a:gd name="connsiteX15" fmla="*/ 61 w 10061"/>
                    <a:gd name="connsiteY15" fmla="*/ 9511 h 10431"/>
                    <a:gd name="connsiteX16" fmla="*/ 310 w 10061"/>
                    <a:gd name="connsiteY16" fmla="*/ 10000 h 10431"/>
                    <a:gd name="connsiteX17" fmla="*/ 9785 w 10061"/>
                    <a:gd name="connsiteY17" fmla="*/ 10000 h 10431"/>
                    <a:gd name="connsiteX18" fmla="*/ 10061 w 10061"/>
                    <a:gd name="connsiteY18" fmla="*/ 9457 h 10431"/>
                    <a:gd name="connsiteX19" fmla="*/ 10061 w 10061"/>
                    <a:gd name="connsiteY19" fmla="*/ 0 h 10431"/>
                    <a:gd name="connsiteX0" fmla="*/ 10061 w 10061"/>
                    <a:gd name="connsiteY0" fmla="*/ 0 h 10045"/>
                    <a:gd name="connsiteX1" fmla="*/ 9149 w 10061"/>
                    <a:gd name="connsiteY1" fmla="*/ 1250 h 10045"/>
                    <a:gd name="connsiteX2" fmla="*/ 8127 w 10061"/>
                    <a:gd name="connsiteY2" fmla="*/ 2174 h 10045"/>
                    <a:gd name="connsiteX3" fmla="*/ 6995 w 10061"/>
                    <a:gd name="connsiteY3" fmla="*/ 2826 h 10045"/>
                    <a:gd name="connsiteX4" fmla="*/ 5807 w 10061"/>
                    <a:gd name="connsiteY4" fmla="*/ 3152 h 10045"/>
                    <a:gd name="connsiteX5" fmla="*/ 5696 w 10061"/>
                    <a:gd name="connsiteY5" fmla="*/ 3913 h 10045"/>
                    <a:gd name="connsiteX6" fmla="*/ 5448 w 10061"/>
                    <a:gd name="connsiteY6" fmla="*/ 4457 h 10045"/>
                    <a:gd name="connsiteX7" fmla="*/ 5061 w 10061"/>
                    <a:gd name="connsiteY7" fmla="*/ 4620 h 10045"/>
                    <a:gd name="connsiteX8" fmla="*/ 4702 w 10061"/>
                    <a:gd name="connsiteY8" fmla="*/ 4457 h 10045"/>
                    <a:gd name="connsiteX9" fmla="*/ 4453 w 10061"/>
                    <a:gd name="connsiteY9" fmla="*/ 3913 h 10045"/>
                    <a:gd name="connsiteX10" fmla="*/ 4315 w 10061"/>
                    <a:gd name="connsiteY10" fmla="*/ 3152 h 10045"/>
                    <a:gd name="connsiteX11" fmla="*/ 3155 w 10061"/>
                    <a:gd name="connsiteY11" fmla="*/ 2826 h 10045"/>
                    <a:gd name="connsiteX12" fmla="*/ 2050 w 10061"/>
                    <a:gd name="connsiteY12" fmla="*/ 2174 h 10045"/>
                    <a:gd name="connsiteX13" fmla="*/ 1028 w 10061"/>
                    <a:gd name="connsiteY13" fmla="*/ 1250 h 10045"/>
                    <a:gd name="connsiteX14" fmla="*/ 89 w 10061"/>
                    <a:gd name="connsiteY14" fmla="*/ 0 h 10045"/>
                    <a:gd name="connsiteX15" fmla="*/ 61 w 10061"/>
                    <a:gd name="connsiteY15" fmla="*/ 9511 h 10045"/>
                    <a:gd name="connsiteX16" fmla="*/ 310 w 10061"/>
                    <a:gd name="connsiteY16" fmla="*/ 10000 h 10045"/>
                    <a:gd name="connsiteX17" fmla="*/ 9785 w 10061"/>
                    <a:gd name="connsiteY17" fmla="*/ 10000 h 10045"/>
                    <a:gd name="connsiteX18" fmla="*/ 10061 w 10061"/>
                    <a:gd name="connsiteY18" fmla="*/ 9457 h 10045"/>
                    <a:gd name="connsiteX19" fmla="*/ 10061 w 10061"/>
                    <a:gd name="connsiteY19" fmla="*/ 0 h 10045"/>
                    <a:gd name="connsiteX0" fmla="*/ 10061 w 10061"/>
                    <a:gd name="connsiteY0" fmla="*/ 0 h 10012"/>
                    <a:gd name="connsiteX1" fmla="*/ 9149 w 10061"/>
                    <a:gd name="connsiteY1" fmla="*/ 1250 h 10012"/>
                    <a:gd name="connsiteX2" fmla="*/ 8127 w 10061"/>
                    <a:gd name="connsiteY2" fmla="*/ 2174 h 10012"/>
                    <a:gd name="connsiteX3" fmla="*/ 6995 w 10061"/>
                    <a:gd name="connsiteY3" fmla="*/ 2826 h 10012"/>
                    <a:gd name="connsiteX4" fmla="*/ 5807 w 10061"/>
                    <a:gd name="connsiteY4" fmla="*/ 3152 h 10012"/>
                    <a:gd name="connsiteX5" fmla="*/ 5696 w 10061"/>
                    <a:gd name="connsiteY5" fmla="*/ 3913 h 10012"/>
                    <a:gd name="connsiteX6" fmla="*/ 5448 w 10061"/>
                    <a:gd name="connsiteY6" fmla="*/ 4457 h 10012"/>
                    <a:gd name="connsiteX7" fmla="*/ 5061 w 10061"/>
                    <a:gd name="connsiteY7" fmla="*/ 4620 h 10012"/>
                    <a:gd name="connsiteX8" fmla="*/ 4702 w 10061"/>
                    <a:gd name="connsiteY8" fmla="*/ 4457 h 10012"/>
                    <a:gd name="connsiteX9" fmla="*/ 4453 w 10061"/>
                    <a:gd name="connsiteY9" fmla="*/ 3913 h 10012"/>
                    <a:gd name="connsiteX10" fmla="*/ 4315 w 10061"/>
                    <a:gd name="connsiteY10" fmla="*/ 3152 h 10012"/>
                    <a:gd name="connsiteX11" fmla="*/ 3155 w 10061"/>
                    <a:gd name="connsiteY11" fmla="*/ 2826 h 10012"/>
                    <a:gd name="connsiteX12" fmla="*/ 2050 w 10061"/>
                    <a:gd name="connsiteY12" fmla="*/ 2174 h 10012"/>
                    <a:gd name="connsiteX13" fmla="*/ 1028 w 10061"/>
                    <a:gd name="connsiteY13" fmla="*/ 1250 h 10012"/>
                    <a:gd name="connsiteX14" fmla="*/ 89 w 10061"/>
                    <a:gd name="connsiteY14" fmla="*/ 0 h 10012"/>
                    <a:gd name="connsiteX15" fmla="*/ 61 w 10061"/>
                    <a:gd name="connsiteY15" fmla="*/ 9511 h 10012"/>
                    <a:gd name="connsiteX16" fmla="*/ 310 w 10061"/>
                    <a:gd name="connsiteY16" fmla="*/ 10000 h 10012"/>
                    <a:gd name="connsiteX17" fmla="*/ 9785 w 10061"/>
                    <a:gd name="connsiteY17" fmla="*/ 10000 h 10012"/>
                    <a:gd name="connsiteX18" fmla="*/ 10061 w 10061"/>
                    <a:gd name="connsiteY18" fmla="*/ 9457 h 10012"/>
                    <a:gd name="connsiteX19" fmla="*/ 10061 w 10061"/>
                    <a:gd name="connsiteY19" fmla="*/ 0 h 10012"/>
                    <a:gd name="connsiteX0" fmla="*/ 10061 w 10061"/>
                    <a:gd name="connsiteY0" fmla="*/ 0 h 10000"/>
                    <a:gd name="connsiteX1" fmla="*/ 9149 w 10061"/>
                    <a:gd name="connsiteY1" fmla="*/ 1250 h 10000"/>
                    <a:gd name="connsiteX2" fmla="*/ 8127 w 10061"/>
                    <a:gd name="connsiteY2" fmla="*/ 2174 h 10000"/>
                    <a:gd name="connsiteX3" fmla="*/ 6995 w 10061"/>
                    <a:gd name="connsiteY3" fmla="*/ 2826 h 10000"/>
                    <a:gd name="connsiteX4" fmla="*/ 5807 w 10061"/>
                    <a:gd name="connsiteY4" fmla="*/ 3152 h 10000"/>
                    <a:gd name="connsiteX5" fmla="*/ 5696 w 10061"/>
                    <a:gd name="connsiteY5" fmla="*/ 3913 h 10000"/>
                    <a:gd name="connsiteX6" fmla="*/ 5448 w 10061"/>
                    <a:gd name="connsiteY6" fmla="*/ 4457 h 10000"/>
                    <a:gd name="connsiteX7" fmla="*/ 5061 w 10061"/>
                    <a:gd name="connsiteY7" fmla="*/ 4620 h 10000"/>
                    <a:gd name="connsiteX8" fmla="*/ 4702 w 10061"/>
                    <a:gd name="connsiteY8" fmla="*/ 4457 h 10000"/>
                    <a:gd name="connsiteX9" fmla="*/ 4453 w 10061"/>
                    <a:gd name="connsiteY9" fmla="*/ 3913 h 10000"/>
                    <a:gd name="connsiteX10" fmla="*/ 4315 w 10061"/>
                    <a:gd name="connsiteY10" fmla="*/ 3152 h 10000"/>
                    <a:gd name="connsiteX11" fmla="*/ 3155 w 10061"/>
                    <a:gd name="connsiteY11" fmla="*/ 2826 h 10000"/>
                    <a:gd name="connsiteX12" fmla="*/ 2050 w 10061"/>
                    <a:gd name="connsiteY12" fmla="*/ 2174 h 10000"/>
                    <a:gd name="connsiteX13" fmla="*/ 1028 w 10061"/>
                    <a:gd name="connsiteY13" fmla="*/ 1250 h 10000"/>
                    <a:gd name="connsiteX14" fmla="*/ 89 w 10061"/>
                    <a:gd name="connsiteY14" fmla="*/ 0 h 10000"/>
                    <a:gd name="connsiteX15" fmla="*/ 61 w 10061"/>
                    <a:gd name="connsiteY15" fmla="*/ 9511 h 10000"/>
                    <a:gd name="connsiteX16" fmla="*/ 310 w 10061"/>
                    <a:gd name="connsiteY16" fmla="*/ 10000 h 10000"/>
                    <a:gd name="connsiteX17" fmla="*/ 9785 w 10061"/>
                    <a:gd name="connsiteY17" fmla="*/ 10000 h 10000"/>
                    <a:gd name="connsiteX18" fmla="*/ 10061 w 10061"/>
                    <a:gd name="connsiteY18" fmla="*/ 9457 h 10000"/>
                    <a:gd name="connsiteX19" fmla="*/ 10061 w 10061"/>
                    <a:gd name="connsiteY19" fmla="*/ 0 h 10000"/>
                    <a:gd name="connsiteX0" fmla="*/ 10085 w 10085"/>
                    <a:gd name="connsiteY0" fmla="*/ 0 h 10000"/>
                    <a:gd name="connsiteX1" fmla="*/ 9173 w 10085"/>
                    <a:gd name="connsiteY1" fmla="*/ 1250 h 10000"/>
                    <a:gd name="connsiteX2" fmla="*/ 8151 w 10085"/>
                    <a:gd name="connsiteY2" fmla="*/ 2174 h 10000"/>
                    <a:gd name="connsiteX3" fmla="*/ 7019 w 10085"/>
                    <a:gd name="connsiteY3" fmla="*/ 2826 h 10000"/>
                    <a:gd name="connsiteX4" fmla="*/ 5831 w 10085"/>
                    <a:gd name="connsiteY4" fmla="*/ 3152 h 10000"/>
                    <a:gd name="connsiteX5" fmla="*/ 5720 w 10085"/>
                    <a:gd name="connsiteY5" fmla="*/ 3913 h 10000"/>
                    <a:gd name="connsiteX6" fmla="*/ 5472 w 10085"/>
                    <a:gd name="connsiteY6" fmla="*/ 4457 h 10000"/>
                    <a:gd name="connsiteX7" fmla="*/ 5085 w 10085"/>
                    <a:gd name="connsiteY7" fmla="*/ 4620 h 10000"/>
                    <a:gd name="connsiteX8" fmla="*/ 4726 w 10085"/>
                    <a:gd name="connsiteY8" fmla="*/ 4457 h 10000"/>
                    <a:gd name="connsiteX9" fmla="*/ 4477 w 10085"/>
                    <a:gd name="connsiteY9" fmla="*/ 3913 h 10000"/>
                    <a:gd name="connsiteX10" fmla="*/ 4339 w 10085"/>
                    <a:gd name="connsiteY10" fmla="*/ 3152 h 10000"/>
                    <a:gd name="connsiteX11" fmla="*/ 3179 w 10085"/>
                    <a:gd name="connsiteY11" fmla="*/ 2826 h 10000"/>
                    <a:gd name="connsiteX12" fmla="*/ 2074 w 10085"/>
                    <a:gd name="connsiteY12" fmla="*/ 2174 h 10000"/>
                    <a:gd name="connsiteX13" fmla="*/ 1052 w 10085"/>
                    <a:gd name="connsiteY13" fmla="*/ 1250 h 10000"/>
                    <a:gd name="connsiteX14" fmla="*/ 77 w 10085"/>
                    <a:gd name="connsiteY14" fmla="*/ 70 h 10000"/>
                    <a:gd name="connsiteX15" fmla="*/ 85 w 10085"/>
                    <a:gd name="connsiteY15" fmla="*/ 9511 h 10000"/>
                    <a:gd name="connsiteX16" fmla="*/ 334 w 10085"/>
                    <a:gd name="connsiteY16" fmla="*/ 10000 h 10000"/>
                    <a:gd name="connsiteX17" fmla="*/ 9809 w 10085"/>
                    <a:gd name="connsiteY17" fmla="*/ 10000 h 10000"/>
                    <a:gd name="connsiteX18" fmla="*/ 10085 w 10085"/>
                    <a:gd name="connsiteY18" fmla="*/ 9457 h 10000"/>
                    <a:gd name="connsiteX19" fmla="*/ 10085 w 10085"/>
                    <a:gd name="connsiteY19" fmla="*/ 0 h 10000"/>
                    <a:gd name="connsiteX0" fmla="*/ 10039 w 10039"/>
                    <a:gd name="connsiteY0" fmla="*/ 0 h 10000"/>
                    <a:gd name="connsiteX1" fmla="*/ 9127 w 10039"/>
                    <a:gd name="connsiteY1" fmla="*/ 1250 h 10000"/>
                    <a:gd name="connsiteX2" fmla="*/ 8105 w 10039"/>
                    <a:gd name="connsiteY2" fmla="*/ 2174 h 10000"/>
                    <a:gd name="connsiteX3" fmla="*/ 6973 w 10039"/>
                    <a:gd name="connsiteY3" fmla="*/ 2826 h 10000"/>
                    <a:gd name="connsiteX4" fmla="*/ 5785 w 10039"/>
                    <a:gd name="connsiteY4" fmla="*/ 3152 h 10000"/>
                    <a:gd name="connsiteX5" fmla="*/ 5674 w 10039"/>
                    <a:gd name="connsiteY5" fmla="*/ 3913 h 10000"/>
                    <a:gd name="connsiteX6" fmla="*/ 5426 w 10039"/>
                    <a:gd name="connsiteY6" fmla="*/ 4457 h 10000"/>
                    <a:gd name="connsiteX7" fmla="*/ 5039 w 10039"/>
                    <a:gd name="connsiteY7" fmla="*/ 4620 h 10000"/>
                    <a:gd name="connsiteX8" fmla="*/ 4680 w 10039"/>
                    <a:gd name="connsiteY8" fmla="*/ 4457 h 10000"/>
                    <a:gd name="connsiteX9" fmla="*/ 4431 w 10039"/>
                    <a:gd name="connsiteY9" fmla="*/ 3913 h 10000"/>
                    <a:gd name="connsiteX10" fmla="*/ 4293 w 10039"/>
                    <a:gd name="connsiteY10" fmla="*/ 3152 h 10000"/>
                    <a:gd name="connsiteX11" fmla="*/ 3133 w 10039"/>
                    <a:gd name="connsiteY11" fmla="*/ 2826 h 10000"/>
                    <a:gd name="connsiteX12" fmla="*/ 2028 w 10039"/>
                    <a:gd name="connsiteY12" fmla="*/ 2174 h 10000"/>
                    <a:gd name="connsiteX13" fmla="*/ 1006 w 10039"/>
                    <a:gd name="connsiteY13" fmla="*/ 1250 h 10000"/>
                    <a:gd name="connsiteX14" fmla="*/ 31 w 10039"/>
                    <a:gd name="connsiteY14" fmla="*/ 70 h 10000"/>
                    <a:gd name="connsiteX15" fmla="*/ 39 w 10039"/>
                    <a:gd name="connsiteY15" fmla="*/ 9511 h 10000"/>
                    <a:gd name="connsiteX16" fmla="*/ 288 w 10039"/>
                    <a:gd name="connsiteY16" fmla="*/ 10000 h 10000"/>
                    <a:gd name="connsiteX17" fmla="*/ 9763 w 10039"/>
                    <a:gd name="connsiteY17" fmla="*/ 10000 h 10000"/>
                    <a:gd name="connsiteX18" fmla="*/ 10039 w 10039"/>
                    <a:gd name="connsiteY18" fmla="*/ 9457 h 10000"/>
                    <a:gd name="connsiteX19" fmla="*/ 10039 w 10039"/>
                    <a:gd name="connsiteY19" fmla="*/ 0 h 10000"/>
                    <a:gd name="connsiteX0" fmla="*/ 10039 w 10039"/>
                    <a:gd name="connsiteY0" fmla="*/ 0 h 10000"/>
                    <a:gd name="connsiteX1" fmla="*/ 9127 w 10039"/>
                    <a:gd name="connsiteY1" fmla="*/ 1250 h 10000"/>
                    <a:gd name="connsiteX2" fmla="*/ 8105 w 10039"/>
                    <a:gd name="connsiteY2" fmla="*/ 2174 h 10000"/>
                    <a:gd name="connsiteX3" fmla="*/ 6973 w 10039"/>
                    <a:gd name="connsiteY3" fmla="*/ 2826 h 10000"/>
                    <a:gd name="connsiteX4" fmla="*/ 5785 w 10039"/>
                    <a:gd name="connsiteY4" fmla="*/ 3152 h 10000"/>
                    <a:gd name="connsiteX5" fmla="*/ 5674 w 10039"/>
                    <a:gd name="connsiteY5" fmla="*/ 3913 h 10000"/>
                    <a:gd name="connsiteX6" fmla="*/ 5426 w 10039"/>
                    <a:gd name="connsiteY6" fmla="*/ 4457 h 10000"/>
                    <a:gd name="connsiteX7" fmla="*/ 5039 w 10039"/>
                    <a:gd name="connsiteY7" fmla="*/ 4620 h 10000"/>
                    <a:gd name="connsiteX8" fmla="*/ 4680 w 10039"/>
                    <a:gd name="connsiteY8" fmla="*/ 4457 h 10000"/>
                    <a:gd name="connsiteX9" fmla="*/ 4431 w 10039"/>
                    <a:gd name="connsiteY9" fmla="*/ 3913 h 10000"/>
                    <a:gd name="connsiteX10" fmla="*/ 4293 w 10039"/>
                    <a:gd name="connsiteY10" fmla="*/ 3152 h 10000"/>
                    <a:gd name="connsiteX11" fmla="*/ 3133 w 10039"/>
                    <a:gd name="connsiteY11" fmla="*/ 2826 h 10000"/>
                    <a:gd name="connsiteX12" fmla="*/ 2028 w 10039"/>
                    <a:gd name="connsiteY12" fmla="*/ 2174 h 10000"/>
                    <a:gd name="connsiteX13" fmla="*/ 1006 w 10039"/>
                    <a:gd name="connsiteY13" fmla="*/ 1250 h 10000"/>
                    <a:gd name="connsiteX14" fmla="*/ 31 w 10039"/>
                    <a:gd name="connsiteY14" fmla="*/ 70 h 10000"/>
                    <a:gd name="connsiteX15" fmla="*/ 39 w 10039"/>
                    <a:gd name="connsiteY15" fmla="*/ 9511 h 10000"/>
                    <a:gd name="connsiteX16" fmla="*/ 288 w 10039"/>
                    <a:gd name="connsiteY16" fmla="*/ 10000 h 10000"/>
                    <a:gd name="connsiteX17" fmla="*/ 9763 w 10039"/>
                    <a:gd name="connsiteY17" fmla="*/ 10000 h 10000"/>
                    <a:gd name="connsiteX18" fmla="*/ 10039 w 10039"/>
                    <a:gd name="connsiteY18" fmla="*/ 9457 h 10000"/>
                    <a:gd name="connsiteX19" fmla="*/ 10039 w 10039"/>
                    <a:gd name="connsiteY19" fmla="*/ 0 h 10000"/>
                    <a:gd name="connsiteX0" fmla="*/ 10027 w 10027"/>
                    <a:gd name="connsiteY0" fmla="*/ 0 h 10000"/>
                    <a:gd name="connsiteX1" fmla="*/ 9115 w 10027"/>
                    <a:gd name="connsiteY1" fmla="*/ 1250 h 10000"/>
                    <a:gd name="connsiteX2" fmla="*/ 8093 w 10027"/>
                    <a:gd name="connsiteY2" fmla="*/ 2174 h 10000"/>
                    <a:gd name="connsiteX3" fmla="*/ 6961 w 10027"/>
                    <a:gd name="connsiteY3" fmla="*/ 2826 h 10000"/>
                    <a:gd name="connsiteX4" fmla="*/ 5773 w 10027"/>
                    <a:gd name="connsiteY4" fmla="*/ 3152 h 10000"/>
                    <a:gd name="connsiteX5" fmla="*/ 5662 w 10027"/>
                    <a:gd name="connsiteY5" fmla="*/ 3913 h 10000"/>
                    <a:gd name="connsiteX6" fmla="*/ 5414 w 10027"/>
                    <a:gd name="connsiteY6" fmla="*/ 4457 h 10000"/>
                    <a:gd name="connsiteX7" fmla="*/ 5027 w 10027"/>
                    <a:gd name="connsiteY7" fmla="*/ 4620 h 10000"/>
                    <a:gd name="connsiteX8" fmla="*/ 4668 w 10027"/>
                    <a:gd name="connsiteY8" fmla="*/ 4457 h 10000"/>
                    <a:gd name="connsiteX9" fmla="*/ 4419 w 10027"/>
                    <a:gd name="connsiteY9" fmla="*/ 3913 h 10000"/>
                    <a:gd name="connsiteX10" fmla="*/ 4281 w 10027"/>
                    <a:gd name="connsiteY10" fmla="*/ 3152 h 10000"/>
                    <a:gd name="connsiteX11" fmla="*/ 3121 w 10027"/>
                    <a:gd name="connsiteY11" fmla="*/ 2826 h 10000"/>
                    <a:gd name="connsiteX12" fmla="*/ 2016 w 10027"/>
                    <a:gd name="connsiteY12" fmla="*/ 2174 h 10000"/>
                    <a:gd name="connsiteX13" fmla="*/ 994 w 10027"/>
                    <a:gd name="connsiteY13" fmla="*/ 1250 h 10000"/>
                    <a:gd name="connsiteX14" fmla="*/ 19 w 10027"/>
                    <a:gd name="connsiteY14" fmla="*/ 70 h 10000"/>
                    <a:gd name="connsiteX15" fmla="*/ 27 w 10027"/>
                    <a:gd name="connsiteY15" fmla="*/ 9511 h 10000"/>
                    <a:gd name="connsiteX16" fmla="*/ 276 w 10027"/>
                    <a:gd name="connsiteY16" fmla="*/ 10000 h 10000"/>
                    <a:gd name="connsiteX17" fmla="*/ 9751 w 10027"/>
                    <a:gd name="connsiteY17" fmla="*/ 10000 h 10000"/>
                    <a:gd name="connsiteX18" fmla="*/ 10027 w 10027"/>
                    <a:gd name="connsiteY18" fmla="*/ 9457 h 10000"/>
                    <a:gd name="connsiteX19" fmla="*/ 10027 w 10027"/>
                    <a:gd name="connsiteY19" fmla="*/ 0 h 10000"/>
                    <a:gd name="connsiteX0" fmla="*/ 10025 w 10025"/>
                    <a:gd name="connsiteY0" fmla="*/ 0 h 10000"/>
                    <a:gd name="connsiteX1" fmla="*/ 9113 w 10025"/>
                    <a:gd name="connsiteY1" fmla="*/ 1250 h 10000"/>
                    <a:gd name="connsiteX2" fmla="*/ 8091 w 10025"/>
                    <a:gd name="connsiteY2" fmla="*/ 2174 h 10000"/>
                    <a:gd name="connsiteX3" fmla="*/ 6959 w 10025"/>
                    <a:gd name="connsiteY3" fmla="*/ 2826 h 10000"/>
                    <a:gd name="connsiteX4" fmla="*/ 5771 w 10025"/>
                    <a:gd name="connsiteY4" fmla="*/ 3152 h 10000"/>
                    <a:gd name="connsiteX5" fmla="*/ 5660 w 10025"/>
                    <a:gd name="connsiteY5" fmla="*/ 3913 h 10000"/>
                    <a:gd name="connsiteX6" fmla="*/ 5412 w 10025"/>
                    <a:gd name="connsiteY6" fmla="*/ 4457 h 10000"/>
                    <a:gd name="connsiteX7" fmla="*/ 5025 w 10025"/>
                    <a:gd name="connsiteY7" fmla="*/ 4620 h 10000"/>
                    <a:gd name="connsiteX8" fmla="*/ 4666 w 10025"/>
                    <a:gd name="connsiteY8" fmla="*/ 4457 h 10000"/>
                    <a:gd name="connsiteX9" fmla="*/ 4417 w 10025"/>
                    <a:gd name="connsiteY9" fmla="*/ 3913 h 10000"/>
                    <a:gd name="connsiteX10" fmla="*/ 4279 w 10025"/>
                    <a:gd name="connsiteY10" fmla="*/ 3152 h 10000"/>
                    <a:gd name="connsiteX11" fmla="*/ 3119 w 10025"/>
                    <a:gd name="connsiteY11" fmla="*/ 2826 h 10000"/>
                    <a:gd name="connsiteX12" fmla="*/ 2014 w 10025"/>
                    <a:gd name="connsiteY12" fmla="*/ 2174 h 10000"/>
                    <a:gd name="connsiteX13" fmla="*/ 992 w 10025"/>
                    <a:gd name="connsiteY13" fmla="*/ 1250 h 10000"/>
                    <a:gd name="connsiteX14" fmla="*/ 17 w 10025"/>
                    <a:gd name="connsiteY14" fmla="*/ 70 h 10000"/>
                    <a:gd name="connsiteX15" fmla="*/ 25 w 10025"/>
                    <a:gd name="connsiteY15" fmla="*/ 9511 h 10000"/>
                    <a:gd name="connsiteX16" fmla="*/ 274 w 10025"/>
                    <a:gd name="connsiteY16" fmla="*/ 10000 h 10000"/>
                    <a:gd name="connsiteX17" fmla="*/ 9749 w 10025"/>
                    <a:gd name="connsiteY17" fmla="*/ 10000 h 10000"/>
                    <a:gd name="connsiteX18" fmla="*/ 10025 w 10025"/>
                    <a:gd name="connsiteY18" fmla="*/ 9457 h 10000"/>
                    <a:gd name="connsiteX19" fmla="*/ 10025 w 10025"/>
                    <a:gd name="connsiteY19" fmla="*/ 0 h 10000"/>
                    <a:gd name="connsiteX0" fmla="*/ 10009 w 10009"/>
                    <a:gd name="connsiteY0" fmla="*/ 0 h 10000"/>
                    <a:gd name="connsiteX1" fmla="*/ 9097 w 10009"/>
                    <a:gd name="connsiteY1" fmla="*/ 1250 h 10000"/>
                    <a:gd name="connsiteX2" fmla="*/ 8075 w 10009"/>
                    <a:gd name="connsiteY2" fmla="*/ 2174 h 10000"/>
                    <a:gd name="connsiteX3" fmla="*/ 6943 w 10009"/>
                    <a:gd name="connsiteY3" fmla="*/ 2826 h 10000"/>
                    <a:gd name="connsiteX4" fmla="*/ 5755 w 10009"/>
                    <a:gd name="connsiteY4" fmla="*/ 3152 h 10000"/>
                    <a:gd name="connsiteX5" fmla="*/ 5644 w 10009"/>
                    <a:gd name="connsiteY5" fmla="*/ 3913 h 10000"/>
                    <a:gd name="connsiteX6" fmla="*/ 5396 w 10009"/>
                    <a:gd name="connsiteY6" fmla="*/ 4457 h 10000"/>
                    <a:gd name="connsiteX7" fmla="*/ 5009 w 10009"/>
                    <a:gd name="connsiteY7" fmla="*/ 4620 h 10000"/>
                    <a:gd name="connsiteX8" fmla="*/ 4650 w 10009"/>
                    <a:gd name="connsiteY8" fmla="*/ 4457 h 10000"/>
                    <a:gd name="connsiteX9" fmla="*/ 4401 w 10009"/>
                    <a:gd name="connsiteY9" fmla="*/ 3913 h 10000"/>
                    <a:gd name="connsiteX10" fmla="*/ 4263 w 10009"/>
                    <a:gd name="connsiteY10" fmla="*/ 3152 h 10000"/>
                    <a:gd name="connsiteX11" fmla="*/ 3103 w 10009"/>
                    <a:gd name="connsiteY11" fmla="*/ 2826 h 10000"/>
                    <a:gd name="connsiteX12" fmla="*/ 1998 w 10009"/>
                    <a:gd name="connsiteY12" fmla="*/ 2174 h 10000"/>
                    <a:gd name="connsiteX13" fmla="*/ 976 w 10009"/>
                    <a:gd name="connsiteY13" fmla="*/ 1250 h 10000"/>
                    <a:gd name="connsiteX14" fmla="*/ 1 w 10009"/>
                    <a:gd name="connsiteY14" fmla="*/ 70 h 10000"/>
                    <a:gd name="connsiteX15" fmla="*/ 9 w 10009"/>
                    <a:gd name="connsiteY15" fmla="*/ 9511 h 10000"/>
                    <a:gd name="connsiteX16" fmla="*/ 258 w 10009"/>
                    <a:gd name="connsiteY16" fmla="*/ 10000 h 10000"/>
                    <a:gd name="connsiteX17" fmla="*/ 9733 w 10009"/>
                    <a:gd name="connsiteY17" fmla="*/ 10000 h 10000"/>
                    <a:gd name="connsiteX18" fmla="*/ 10009 w 10009"/>
                    <a:gd name="connsiteY18" fmla="*/ 9457 h 10000"/>
                    <a:gd name="connsiteX19" fmla="*/ 10009 w 10009"/>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175 h 10000"/>
                    <a:gd name="connsiteX15" fmla="*/ 0 w 10000"/>
                    <a:gd name="connsiteY15" fmla="*/ 9511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175 h 10000"/>
                    <a:gd name="connsiteX15" fmla="*/ 0 w 10000"/>
                    <a:gd name="connsiteY15" fmla="*/ 9476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175 h 10000"/>
                    <a:gd name="connsiteX15" fmla="*/ 0 w 10000"/>
                    <a:gd name="connsiteY15" fmla="*/ 9476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08 w 10008"/>
                    <a:gd name="connsiteY0" fmla="*/ 0 h 10000"/>
                    <a:gd name="connsiteX1" fmla="*/ 9096 w 10008"/>
                    <a:gd name="connsiteY1" fmla="*/ 1250 h 10000"/>
                    <a:gd name="connsiteX2" fmla="*/ 8074 w 10008"/>
                    <a:gd name="connsiteY2" fmla="*/ 2174 h 10000"/>
                    <a:gd name="connsiteX3" fmla="*/ 6942 w 10008"/>
                    <a:gd name="connsiteY3" fmla="*/ 2826 h 10000"/>
                    <a:gd name="connsiteX4" fmla="*/ 5754 w 10008"/>
                    <a:gd name="connsiteY4" fmla="*/ 3152 h 10000"/>
                    <a:gd name="connsiteX5" fmla="*/ 5643 w 10008"/>
                    <a:gd name="connsiteY5" fmla="*/ 3913 h 10000"/>
                    <a:gd name="connsiteX6" fmla="*/ 5395 w 10008"/>
                    <a:gd name="connsiteY6" fmla="*/ 4457 h 10000"/>
                    <a:gd name="connsiteX7" fmla="*/ 5008 w 10008"/>
                    <a:gd name="connsiteY7" fmla="*/ 4620 h 10000"/>
                    <a:gd name="connsiteX8" fmla="*/ 4649 w 10008"/>
                    <a:gd name="connsiteY8" fmla="*/ 4457 h 10000"/>
                    <a:gd name="connsiteX9" fmla="*/ 4400 w 10008"/>
                    <a:gd name="connsiteY9" fmla="*/ 3913 h 10000"/>
                    <a:gd name="connsiteX10" fmla="*/ 4262 w 10008"/>
                    <a:gd name="connsiteY10" fmla="*/ 3152 h 10000"/>
                    <a:gd name="connsiteX11" fmla="*/ 3102 w 10008"/>
                    <a:gd name="connsiteY11" fmla="*/ 2826 h 10000"/>
                    <a:gd name="connsiteX12" fmla="*/ 1997 w 10008"/>
                    <a:gd name="connsiteY12" fmla="*/ 2174 h 10000"/>
                    <a:gd name="connsiteX13" fmla="*/ 975 w 10008"/>
                    <a:gd name="connsiteY13" fmla="*/ 1250 h 10000"/>
                    <a:gd name="connsiteX14" fmla="*/ 0 w 10008"/>
                    <a:gd name="connsiteY14" fmla="*/ 210 h 10000"/>
                    <a:gd name="connsiteX15" fmla="*/ 8 w 10008"/>
                    <a:gd name="connsiteY15" fmla="*/ 9476 h 10000"/>
                    <a:gd name="connsiteX16" fmla="*/ 257 w 10008"/>
                    <a:gd name="connsiteY16" fmla="*/ 10000 h 10000"/>
                    <a:gd name="connsiteX17" fmla="*/ 9732 w 10008"/>
                    <a:gd name="connsiteY17" fmla="*/ 10000 h 10000"/>
                    <a:gd name="connsiteX18" fmla="*/ 10008 w 10008"/>
                    <a:gd name="connsiteY18" fmla="*/ 9457 h 10000"/>
                    <a:gd name="connsiteX19" fmla="*/ 10008 w 10008"/>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210 h 10000"/>
                    <a:gd name="connsiteX15" fmla="*/ 0 w 10000"/>
                    <a:gd name="connsiteY15" fmla="*/ 9476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28 w 10000"/>
                    <a:gd name="connsiteY14" fmla="*/ 210 h 10000"/>
                    <a:gd name="connsiteX15" fmla="*/ 0 w 10000"/>
                    <a:gd name="connsiteY15" fmla="*/ 9476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17 w 10017"/>
                    <a:gd name="connsiteY0" fmla="*/ 0 h 10000"/>
                    <a:gd name="connsiteX1" fmla="*/ 9105 w 10017"/>
                    <a:gd name="connsiteY1" fmla="*/ 1250 h 10000"/>
                    <a:gd name="connsiteX2" fmla="*/ 8083 w 10017"/>
                    <a:gd name="connsiteY2" fmla="*/ 2174 h 10000"/>
                    <a:gd name="connsiteX3" fmla="*/ 6951 w 10017"/>
                    <a:gd name="connsiteY3" fmla="*/ 2826 h 10000"/>
                    <a:gd name="connsiteX4" fmla="*/ 5763 w 10017"/>
                    <a:gd name="connsiteY4" fmla="*/ 3152 h 10000"/>
                    <a:gd name="connsiteX5" fmla="*/ 5652 w 10017"/>
                    <a:gd name="connsiteY5" fmla="*/ 3913 h 10000"/>
                    <a:gd name="connsiteX6" fmla="*/ 5404 w 10017"/>
                    <a:gd name="connsiteY6" fmla="*/ 4457 h 10000"/>
                    <a:gd name="connsiteX7" fmla="*/ 5017 w 10017"/>
                    <a:gd name="connsiteY7" fmla="*/ 4620 h 10000"/>
                    <a:gd name="connsiteX8" fmla="*/ 4658 w 10017"/>
                    <a:gd name="connsiteY8" fmla="*/ 4457 h 10000"/>
                    <a:gd name="connsiteX9" fmla="*/ 4409 w 10017"/>
                    <a:gd name="connsiteY9" fmla="*/ 3913 h 10000"/>
                    <a:gd name="connsiteX10" fmla="*/ 4271 w 10017"/>
                    <a:gd name="connsiteY10" fmla="*/ 3152 h 10000"/>
                    <a:gd name="connsiteX11" fmla="*/ 3111 w 10017"/>
                    <a:gd name="connsiteY11" fmla="*/ 2826 h 10000"/>
                    <a:gd name="connsiteX12" fmla="*/ 2006 w 10017"/>
                    <a:gd name="connsiteY12" fmla="*/ 2174 h 10000"/>
                    <a:gd name="connsiteX13" fmla="*/ 984 w 10017"/>
                    <a:gd name="connsiteY13" fmla="*/ 1250 h 10000"/>
                    <a:gd name="connsiteX14" fmla="*/ 45 w 10017"/>
                    <a:gd name="connsiteY14" fmla="*/ 210 h 10000"/>
                    <a:gd name="connsiteX15" fmla="*/ 17 w 10017"/>
                    <a:gd name="connsiteY15" fmla="*/ 9476 h 10000"/>
                    <a:gd name="connsiteX16" fmla="*/ 266 w 10017"/>
                    <a:gd name="connsiteY16" fmla="*/ 10000 h 10000"/>
                    <a:gd name="connsiteX17" fmla="*/ 9741 w 10017"/>
                    <a:gd name="connsiteY17" fmla="*/ 10000 h 10000"/>
                    <a:gd name="connsiteX18" fmla="*/ 10017 w 10017"/>
                    <a:gd name="connsiteY18" fmla="*/ 9457 h 10000"/>
                    <a:gd name="connsiteX19" fmla="*/ 10017 w 10017"/>
                    <a:gd name="connsiteY19" fmla="*/ 0 h 10000"/>
                    <a:gd name="connsiteX0" fmla="*/ 10016 w 10016"/>
                    <a:gd name="connsiteY0" fmla="*/ 0 h 10000"/>
                    <a:gd name="connsiteX1" fmla="*/ 9104 w 10016"/>
                    <a:gd name="connsiteY1" fmla="*/ 1250 h 10000"/>
                    <a:gd name="connsiteX2" fmla="*/ 8082 w 10016"/>
                    <a:gd name="connsiteY2" fmla="*/ 2174 h 10000"/>
                    <a:gd name="connsiteX3" fmla="*/ 6950 w 10016"/>
                    <a:gd name="connsiteY3" fmla="*/ 2826 h 10000"/>
                    <a:gd name="connsiteX4" fmla="*/ 5762 w 10016"/>
                    <a:gd name="connsiteY4" fmla="*/ 3152 h 10000"/>
                    <a:gd name="connsiteX5" fmla="*/ 5651 w 10016"/>
                    <a:gd name="connsiteY5" fmla="*/ 3913 h 10000"/>
                    <a:gd name="connsiteX6" fmla="*/ 5403 w 10016"/>
                    <a:gd name="connsiteY6" fmla="*/ 4457 h 10000"/>
                    <a:gd name="connsiteX7" fmla="*/ 5016 w 10016"/>
                    <a:gd name="connsiteY7" fmla="*/ 4620 h 10000"/>
                    <a:gd name="connsiteX8" fmla="*/ 4657 w 10016"/>
                    <a:gd name="connsiteY8" fmla="*/ 4457 h 10000"/>
                    <a:gd name="connsiteX9" fmla="*/ 4408 w 10016"/>
                    <a:gd name="connsiteY9" fmla="*/ 3913 h 10000"/>
                    <a:gd name="connsiteX10" fmla="*/ 4270 w 10016"/>
                    <a:gd name="connsiteY10" fmla="*/ 3152 h 10000"/>
                    <a:gd name="connsiteX11" fmla="*/ 3110 w 10016"/>
                    <a:gd name="connsiteY11" fmla="*/ 2826 h 10000"/>
                    <a:gd name="connsiteX12" fmla="*/ 2005 w 10016"/>
                    <a:gd name="connsiteY12" fmla="*/ 2174 h 10000"/>
                    <a:gd name="connsiteX13" fmla="*/ 983 w 10016"/>
                    <a:gd name="connsiteY13" fmla="*/ 1250 h 10000"/>
                    <a:gd name="connsiteX14" fmla="*/ 62 w 10016"/>
                    <a:gd name="connsiteY14" fmla="*/ 210 h 10000"/>
                    <a:gd name="connsiteX15" fmla="*/ 16 w 10016"/>
                    <a:gd name="connsiteY15" fmla="*/ 9476 h 10000"/>
                    <a:gd name="connsiteX16" fmla="*/ 265 w 10016"/>
                    <a:gd name="connsiteY16" fmla="*/ 10000 h 10000"/>
                    <a:gd name="connsiteX17" fmla="*/ 9740 w 10016"/>
                    <a:gd name="connsiteY17" fmla="*/ 10000 h 10000"/>
                    <a:gd name="connsiteX18" fmla="*/ 10016 w 10016"/>
                    <a:gd name="connsiteY18" fmla="*/ 9457 h 10000"/>
                    <a:gd name="connsiteX19" fmla="*/ 10016 w 10016"/>
                    <a:gd name="connsiteY19" fmla="*/ 0 h 10000"/>
                    <a:gd name="connsiteX0" fmla="*/ 10010 w 10010"/>
                    <a:gd name="connsiteY0" fmla="*/ 0 h 10000"/>
                    <a:gd name="connsiteX1" fmla="*/ 9098 w 10010"/>
                    <a:gd name="connsiteY1" fmla="*/ 1250 h 10000"/>
                    <a:gd name="connsiteX2" fmla="*/ 8076 w 10010"/>
                    <a:gd name="connsiteY2" fmla="*/ 2174 h 10000"/>
                    <a:gd name="connsiteX3" fmla="*/ 6944 w 10010"/>
                    <a:gd name="connsiteY3" fmla="*/ 2826 h 10000"/>
                    <a:gd name="connsiteX4" fmla="*/ 5756 w 10010"/>
                    <a:gd name="connsiteY4" fmla="*/ 3152 h 10000"/>
                    <a:gd name="connsiteX5" fmla="*/ 5645 w 10010"/>
                    <a:gd name="connsiteY5" fmla="*/ 3913 h 10000"/>
                    <a:gd name="connsiteX6" fmla="*/ 5397 w 10010"/>
                    <a:gd name="connsiteY6" fmla="*/ 4457 h 10000"/>
                    <a:gd name="connsiteX7" fmla="*/ 5010 w 10010"/>
                    <a:gd name="connsiteY7" fmla="*/ 4620 h 10000"/>
                    <a:gd name="connsiteX8" fmla="*/ 4651 w 10010"/>
                    <a:gd name="connsiteY8" fmla="*/ 4457 h 10000"/>
                    <a:gd name="connsiteX9" fmla="*/ 4402 w 10010"/>
                    <a:gd name="connsiteY9" fmla="*/ 3913 h 10000"/>
                    <a:gd name="connsiteX10" fmla="*/ 4264 w 10010"/>
                    <a:gd name="connsiteY10" fmla="*/ 3152 h 10000"/>
                    <a:gd name="connsiteX11" fmla="*/ 3104 w 10010"/>
                    <a:gd name="connsiteY11" fmla="*/ 2826 h 10000"/>
                    <a:gd name="connsiteX12" fmla="*/ 1999 w 10010"/>
                    <a:gd name="connsiteY12" fmla="*/ 2174 h 10000"/>
                    <a:gd name="connsiteX13" fmla="*/ 977 w 10010"/>
                    <a:gd name="connsiteY13" fmla="*/ 1250 h 10000"/>
                    <a:gd name="connsiteX14" fmla="*/ 145 w 10010"/>
                    <a:gd name="connsiteY14" fmla="*/ 210 h 10000"/>
                    <a:gd name="connsiteX15" fmla="*/ 10 w 10010"/>
                    <a:gd name="connsiteY15" fmla="*/ 9476 h 10000"/>
                    <a:gd name="connsiteX16" fmla="*/ 259 w 10010"/>
                    <a:gd name="connsiteY16" fmla="*/ 10000 h 10000"/>
                    <a:gd name="connsiteX17" fmla="*/ 9734 w 10010"/>
                    <a:gd name="connsiteY17" fmla="*/ 10000 h 10000"/>
                    <a:gd name="connsiteX18" fmla="*/ 10010 w 10010"/>
                    <a:gd name="connsiteY18" fmla="*/ 9457 h 10000"/>
                    <a:gd name="connsiteX19" fmla="*/ 10010 w 10010"/>
                    <a:gd name="connsiteY19" fmla="*/ 0 h 10000"/>
                    <a:gd name="connsiteX0" fmla="*/ 10010 w 10010"/>
                    <a:gd name="connsiteY0" fmla="*/ 0 h 10000"/>
                    <a:gd name="connsiteX1" fmla="*/ 9098 w 10010"/>
                    <a:gd name="connsiteY1" fmla="*/ 1250 h 10000"/>
                    <a:gd name="connsiteX2" fmla="*/ 8076 w 10010"/>
                    <a:gd name="connsiteY2" fmla="*/ 2174 h 10000"/>
                    <a:gd name="connsiteX3" fmla="*/ 6944 w 10010"/>
                    <a:gd name="connsiteY3" fmla="*/ 2826 h 10000"/>
                    <a:gd name="connsiteX4" fmla="*/ 5756 w 10010"/>
                    <a:gd name="connsiteY4" fmla="*/ 3152 h 10000"/>
                    <a:gd name="connsiteX5" fmla="*/ 5645 w 10010"/>
                    <a:gd name="connsiteY5" fmla="*/ 3913 h 10000"/>
                    <a:gd name="connsiteX6" fmla="*/ 5397 w 10010"/>
                    <a:gd name="connsiteY6" fmla="*/ 4457 h 10000"/>
                    <a:gd name="connsiteX7" fmla="*/ 5010 w 10010"/>
                    <a:gd name="connsiteY7" fmla="*/ 4620 h 10000"/>
                    <a:gd name="connsiteX8" fmla="*/ 4651 w 10010"/>
                    <a:gd name="connsiteY8" fmla="*/ 4457 h 10000"/>
                    <a:gd name="connsiteX9" fmla="*/ 4402 w 10010"/>
                    <a:gd name="connsiteY9" fmla="*/ 3913 h 10000"/>
                    <a:gd name="connsiteX10" fmla="*/ 4264 w 10010"/>
                    <a:gd name="connsiteY10" fmla="*/ 3152 h 10000"/>
                    <a:gd name="connsiteX11" fmla="*/ 3104 w 10010"/>
                    <a:gd name="connsiteY11" fmla="*/ 2826 h 10000"/>
                    <a:gd name="connsiteX12" fmla="*/ 1999 w 10010"/>
                    <a:gd name="connsiteY12" fmla="*/ 2174 h 10000"/>
                    <a:gd name="connsiteX13" fmla="*/ 977 w 10010"/>
                    <a:gd name="connsiteY13" fmla="*/ 1250 h 10000"/>
                    <a:gd name="connsiteX14" fmla="*/ 109 w 10010"/>
                    <a:gd name="connsiteY14" fmla="*/ 210 h 10000"/>
                    <a:gd name="connsiteX15" fmla="*/ 10 w 10010"/>
                    <a:gd name="connsiteY15" fmla="*/ 9476 h 10000"/>
                    <a:gd name="connsiteX16" fmla="*/ 259 w 10010"/>
                    <a:gd name="connsiteY16" fmla="*/ 10000 h 10000"/>
                    <a:gd name="connsiteX17" fmla="*/ 9734 w 10010"/>
                    <a:gd name="connsiteY17" fmla="*/ 10000 h 10000"/>
                    <a:gd name="connsiteX18" fmla="*/ 10010 w 10010"/>
                    <a:gd name="connsiteY18" fmla="*/ 9457 h 10000"/>
                    <a:gd name="connsiteX19" fmla="*/ 10010 w 10010"/>
                    <a:gd name="connsiteY19" fmla="*/ 0 h 10000"/>
                    <a:gd name="connsiteX0" fmla="*/ 10015 w 10015"/>
                    <a:gd name="connsiteY0" fmla="*/ 0 h 10000"/>
                    <a:gd name="connsiteX1" fmla="*/ 9103 w 10015"/>
                    <a:gd name="connsiteY1" fmla="*/ 1250 h 10000"/>
                    <a:gd name="connsiteX2" fmla="*/ 8081 w 10015"/>
                    <a:gd name="connsiteY2" fmla="*/ 2174 h 10000"/>
                    <a:gd name="connsiteX3" fmla="*/ 6949 w 10015"/>
                    <a:gd name="connsiteY3" fmla="*/ 2826 h 10000"/>
                    <a:gd name="connsiteX4" fmla="*/ 5761 w 10015"/>
                    <a:gd name="connsiteY4" fmla="*/ 3152 h 10000"/>
                    <a:gd name="connsiteX5" fmla="*/ 5650 w 10015"/>
                    <a:gd name="connsiteY5" fmla="*/ 3913 h 10000"/>
                    <a:gd name="connsiteX6" fmla="*/ 5402 w 10015"/>
                    <a:gd name="connsiteY6" fmla="*/ 4457 h 10000"/>
                    <a:gd name="connsiteX7" fmla="*/ 5015 w 10015"/>
                    <a:gd name="connsiteY7" fmla="*/ 4620 h 10000"/>
                    <a:gd name="connsiteX8" fmla="*/ 4656 w 10015"/>
                    <a:gd name="connsiteY8" fmla="*/ 4457 h 10000"/>
                    <a:gd name="connsiteX9" fmla="*/ 4407 w 10015"/>
                    <a:gd name="connsiteY9" fmla="*/ 3913 h 10000"/>
                    <a:gd name="connsiteX10" fmla="*/ 4269 w 10015"/>
                    <a:gd name="connsiteY10" fmla="*/ 3152 h 10000"/>
                    <a:gd name="connsiteX11" fmla="*/ 3109 w 10015"/>
                    <a:gd name="connsiteY11" fmla="*/ 2826 h 10000"/>
                    <a:gd name="connsiteX12" fmla="*/ 2004 w 10015"/>
                    <a:gd name="connsiteY12" fmla="*/ 2174 h 10000"/>
                    <a:gd name="connsiteX13" fmla="*/ 982 w 10015"/>
                    <a:gd name="connsiteY13" fmla="*/ 1250 h 10000"/>
                    <a:gd name="connsiteX14" fmla="*/ 61 w 10015"/>
                    <a:gd name="connsiteY14" fmla="*/ 210 h 10000"/>
                    <a:gd name="connsiteX15" fmla="*/ 15 w 10015"/>
                    <a:gd name="connsiteY15" fmla="*/ 9476 h 10000"/>
                    <a:gd name="connsiteX16" fmla="*/ 264 w 10015"/>
                    <a:gd name="connsiteY16" fmla="*/ 10000 h 10000"/>
                    <a:gd name="connsiteX17" fmla="*/ 9739 w 10015"/>
                    <a:gd name="connsiteY17" fmla="*/ 10000 h 10000"/>
                    <a:gd name="connsiteX18" fmla="*/ 10015 w 10015"/>
                    <a:gd name="connsiteY18" fmla="*/ 9457 h 10000"/>
                    <a:gd name="connsiteX19" fmla="*/ 10015 w 10015"/>
                    <a:gd name="connsiteY19" fmla="*/ 0 h 10000"/>
                    <a:gd name="connsiteX0" fmla="*/ 10010 w 10010"/>
                    <a:gd name="connsiteY0" fmla="*/ 0 h 10000"/>
                    <a:gd name="connsiteX1" fmla="*/ 9098 w 10010"/>
                    <a:gd name="connsiteY1" fmla="*/ 1250 h 10000"/>
                    <a:gd name="connsiteX2" fmla="*/ 8076 w 10010"/>
                    <a:gd name="connsiteY2" fmla="*/ 2174 h 10000"/>
                    <a:gd name="connsiteX3" fmla="*/ 6944 w 10010"/>
                    <a:gd name="connsiteY3" fmla="*/ 2826 h 10000"/>
                    <a:gd name="connsiteX4" fmla="*/ 5756 w 10010"/>
                    <a:gd name="connsiteY4" fmla="*/ 3152 h 10000"/>
                    <a:gd name="connsiteX5" fmla="*/ 5645 w 10010"/>
                    <a:gd name="connsiteY5" fmla="*/ 3913 h 10000"/>
                    <a:gd name="connsiteX6" fmla="*/ 5397 w 10010"/>
                    <a:gd name="connsiteY6" fmla="*/ 4457 h 10000"/>
                    <a:gd name="connsiteX7" fmla="*/ 5010 w 10010"/>
                    <a:gd name="connsiteY7" fmla="*/ 4620 h 10000"/>
                    <a:gd name="connsiteX8" fmla="*/ 4651 w 10010"/>
                    <a:gd name="connsiteY8" fmla="*/ 4457 h 10000"/>
                    <a:gd name="connsiteX9" fmla="*/ 4402 w 10010"/>
                    <a:gd name="connsiteY9" fmla="*/ 3913 h 10000"/>
                    <a:gd name="connsiteX10" fmla="*/ 4264 w 10010"/>
                    <a:gd name="connsiteY10" fmla="*/ 3152 h 10000"/>
                    <a:gd name="connsiteX11" fmla="*/ 3104 w 10010"/>
                    <a:gd name="connsiteY11" fmla="*/ 2826 h 10000"/>
                    <a:gd name="connsiteX12" fmla="*/ 1999 w 10010"/>
                    <a:gd name="connsiteY12" fmla="*/ 2174 h 10000"/>
                    <a:gd name="connsiteX13" fmla="*/ 977 w 10010"/>
                    <a:gd name="connsiteY13" fmla="*/ 1250 h 10000"/>
                    <a:gd name="connsiteX14" fmla="*/ 56 w 10010"/>
                    <a:gd name="connsiteY14" fmla="*/ 210 h 10000"/>
                    <a:gd name="connsiteX15" fmla="*/ 10 w 10010"/>
                    <a:gd name="connsiteY15" fmla="*/ 9476 h 10000"/>
                    <a:gd name="connsiteX16" fmla="*/ 259 w 10010"/>
                    <a:gd name="connsiteY16" fmla="*/ 10000 h 10000"/>
                    <a:gd name="connsiteX17" fmla="*/ 9734 w 10010"/>
                    <a:gd name="connsiteY17" fmla="*/ 10000 h 10000"/>
                    <a:gd name="connsiteX18" fmla="*/ 10010 w 10010"/>
                    <a:gd name="connsiteY18" fmla="*/ 9457 h 10000"/>
                    <a:gd name="connsiteX19" fmla="*/ 10010 w 10010"/>
                    <a:gd name="connsiteY19" fmla="*/ 0 h 10000"/>
                    <a:gd name="connsiteX0" fmla="*/ 10023 w 10023"/>
                    <a:gd name="connsiteY0" fmla="*/ 0 h 10000"/>
                    <a:gd name="connsiteX1" fmla="*/ 9111 w 10023"/>
                    <a:gd name="connsiteY1" fmla="*/ 1250 h 10000"/>
                    <a:gd name="connsiteX2" fmla="*/ 8089 w 10023"/>
                    <a:gd name="connsiteY2" fmla="*/ 2174 h 10000"/>
                    <a:gd name="connsiteX3" fmla="*/ 6957 w 10023"/>
                    <a:gd name="connsiteY3" fmla="*/ 2826 h 10000"/>
                    <a:gd name="connsiteX4" fmla="*/ 5769 w 10023"/>
                    <a:gd name="connsiteY4" fmla="*/ 3152 h 10000"/>
                    <a:gd name="connsiteX5" fmla="*/ 5658 w 10023"/>
                    <a:gd name="connsiteY5" fmla="*/ 3913 h 10000"/>
                    <a:gd name="connsiteX6" fmla="*/ 5410 w 10023"/>
                    <a:gd name="connsiteY6" fmla="*/ 4457 h 10000"/>
                    <a:gd name="connsiteX7" fmla="*/ 5023 w 10023"/>
                    <a:gd name="connsiteY7" fmla="*/ 4620 h 10000"/>
                    <a:gd name="connsiteX8" fmla="*/ 4664 w 10023"/>
                    <a:gd name="connsiteY8" fmla="*/ 4457 h 10000"/>
                    <a:gd name="connsiteX9" fmla="*/ 4415 w 10023"/>
                    <a:gd name="connsiteY9" fmla="*/ 3913 h 10000"/>
                    <a:gd name="connsiteX10" fmla="*/ 4277 w 10023"/>
                    <a:gd name="connsiteY10" fmla="*/ 3152 h 10000"/>
                    <a:gd name="connsiteX11" fmla="*/ 3117 w 10023"/>
                    <a:gd name="connsiteY11" fmla="*/ 2826 h 10000"/>
                    <a:gd name="connsiteX12" fmla="*/ 2012 w 10023"/>
                    <a:gd name="connsiteY12" fmla="*/ 2174 h 10000"/>
                    <a:gd name="connsiteX13" fmla="*/ 990 w 10023"/>
                    <a:gd name="connsiteY13" fmla="*/ 1250 h 10000"/>
                    <a:gd name="connsiteX14" fmla="*/ 69 w 10023"/>
                    <a:gd name="connsiteY14" fmla="*/ 210 h 10000"/>
                    <a:gd name="connsiteX15" fmla="*/ 23 w 10023"/>
                    <a:gd name="connsiteY15" fmla="*/ 9476 h 10000"/>
                    <a:gd name="connsiteX16" fmla="*/ 272 w 10023"/>
                    <a:gd name="connsiteY16" fmla="*/ 10000 h 10000"/>
                    <a:gd name="connsiteX17" fmla="*/ 9747 w 10023"/>
                    <a:gd name="connsiteY17" fmla="*/ 10000 h 10000"/>
                    <a:gd name="connsiteX18" fmla="*/ 10023 w 10023"/>
                    <a:gd name="connsiteY18" fmla="*/ 9457 h 10000"/>
                    <a:gd name="connsiteX19" fmla="*/ 10023 w 10023"/>
                    <a:gd name="connsiteY19" fmla="*/ 0 h 10000"/>
                    <a:gd name="connsiteX0" fmla="*/ 10057 w 10057"/>
                    <a:gd name="connsiteY0" fmla="*/ 0 h 10000"/>
                    <a:gd name="connsiteX1" fmla="*/ 9145 w 10057"/>
                    <a:gd name="connsiteY1" fmla="*/ 1250 h 10000"/>
                    <a:gd name="connsiteX2" fmla="*/ 8123 w 10057"/>
                    <a:gd name="connsiteY2" fmla="*/ 2174 h 10000"/>
                    <a:gd name="connsiteX3" fmla="*/ 6991 w 10057"/>
                    <a:gd name="connsiteY3" fmla="*/ 2826 h 10000"/>
                    <a:gd name="connsiteX4" fmla="*/ 5803 w 10057"/>
                    <a:gd name="connsiteY4" fmla="*/ 3152 h 10000"/>
                    <a:gd name="connsiteX5" fmla="*/ 5692 w 10057"/>
                    <a:gd name="connsiteY5" fmla="*/ 3913 h 10000"/>
                    <a:gd name="connsiteX6" fmla="*/ 5444 w 10057"/>
                    <a:gd name="connsiteY6" fmla="*/ 4457 h 10000"/>
                    <a:gd name="connsiteX7" fmla="*/ 5057 w 10057"/>
                    <a:gd name="connsiteY7" fmla="*/ 4620 h 10000"/>
                    <a:gd name="connsiteX8" fmla="*/ 4698 w 10057"/>
                    <a:gd name="connsiteY8" fmla="*/ 4457 h 10000"/>
                    <a:gd name="connsiteX9" fmla="*/ 4449 w 10057"/>
                    <a:gd name="connsiteY9" fmla="*/ 3913 h 10000"/>
                    <a:gd name="connsiteX10" fmla="*/ 4311 w 10057"/>
                    <a:gd name="connsiteY10" fmla="*/ 3152 h 10000"/>
                    <a:gd name="connsiteX11" fmla="*/ 3151 w 10057"/>
                    <a:gd name="connsiteY11" fmla="*/ 2826 h 10000"/>
                    <a:gd name="connsiteX12" fmla="*/ 2046 w 10057"/>
                    <a:gd name="connsiteY12" fmla="*/ 2174 h 10000"/>
                    <a:gd name="connsiteX13" fmla="*/ 1024 w 10057"/>
                    <a:gd name="connsiteY13" fmla="*/ 1250 h 10000"/>
                    <a:gd name="connsiteX14" fmla="*/ 103 w 10057"/>
                    <a:gd name="connsiteY14" fmla="*/ 210 h 10000"/>
                    <a:gd name="connsiteX15" fmla="*/ 57 w 10057"/>
                    <a:gd name="connsiteY15" fmla="*/ 9476 h 10000"/>
                    <a:gd name="connsiteX16" fmla="*/ 306 w 10057"/>
                    <a:gd name="connsiteY16" fmla="*/ 10000 h 10000"/>
                    <a:gd name="connsiteX17" fmla="*/ 9781 w 10057"/>
                    <a:gd name="connsiteY17" fmla="*/ 10000 h 10000"/>
                    <a:gd name="connsiteX18" fmla="*/ 10057 w 10057"/>
                    <a:gd name="connsiteY18" fmla="*/ 9457 h 10000"/>
                    <a:gd name="connsiteX19" fmla="*/ 10057 w 10057"/>
                    <a:gd name="connsiteY19" fmla="*/ 0 h 10000"/>
                    <a:gd name="connsiteX0" fmla="*/ 10024 w 10024"/>
                    <a:gd name="connsiteY0" fmla="*/ 0 h 10000"/>
                    <a:gd name="connsiteX1" fmla="*/ 9112 w 10024"/>
                    <a:gd name="connsiteY1" fmla="*/ 1250 h 10000"/>
                    <a:gd name="connsiteX2" fmla="*/ 8090 w 10024"/>
                    <a:gd name="connsiteY2" fmla="*/ 2174 h 10000"/>
                    <a:gd name="connsiteX3" fmla="*/ 6958 w 10024"/>
                    <a:gd name="connsiteY3" fmla="*/ 2826 h 10000"/>
                    <a:gd name="connsiteX4" fmla="*/ 5770 w 10024"/>
                    <a:gd name="connsiteY4" fmla="*/ 3152 h 10000"/>
                    <a:gd name="connsiteX5" fmla="*/ 5659 w 10024"/>
                    <a:gd name="connsiteY5" fmla="*/ 3913 h 10000"/>
                    <a:gd name="connsiteX6" fmla="*/ 5411 w 10024"/>
                    <a:gd name="connsiteY6" fmla="*/ 4457 h 10000"/>
                    <a:gd name="connsiteX7" fmla="*/ 5024 w 10024"/>
                    <a:gd name="connsiteY7" fmla="*/ 4620 h 10000"/>
                    <a:gd name="connsiteX8" fmla="*/ 4665 w 10024"/>
                    <a:gd name="connsiteY8" fmla="*/ 4457 h 10000"/>
                    <a:gd name="connsiteX9" fmla="*/ 4416 w 10024"/>
                    <a:gd name="connsiteY9" fmla="*/ 3913 h 10000"/>
                    <a:gd name="connsiteX10" fmla="*/ 4278 w 10024"/>
                    <a:gd name="connsiteY10" fmla="*/ 3152 h 10000"/>
                    <a:gd name="connsiteX11" fmla="*/ 3118 w 10024"/>
                    <a:gd name="connsiteY11" fmla="*/ 2826 h 10000"/>
                    <a:gd name="connsiteX12" fmla="*/ 2013 w 10024"/>
                    <a:gd name="connsiteY12" fmla="*/ 2174 h 10000"/>
                    <a:gd name="connsiteX13" fmla="*/ 991 w 10024"/>
                    <a:gd name="connsiteY13" fmla="*/ 1250 h 10000"/>
                    <a:gd name="connsiteX14" fmla="*/ 70 w 10024"/>
                    <a:gd name="connsiteY14" fmla="*/ 210 h 10000"/>
                    <a:gd name="connsiteX15" fmla="*/ 24 w 10024"/>
                    <a:gd name="connsiteY15" fmla="*/ 9476 h 10000"/>
                    <a:gd name="connsiteX16" fmla="*/ 273 w 10024"/>
                    <a:gd name="connsiteY16" fmla="*/ 10000 h 10000"/>
                    <a:gd name="connsiteX17" fmla="*/ 9748 w 10024"/>
                    <a:gd name="connsiteY17" fmla="*/ 10000 h 10000"/>
                    <a:gd name="connsiteX18" fmla="*/ 10024 w 10024"/>
                    <a:gd name="connsiteY18" fmla="*/ 9457 h 10000"/>
                    <a:gd name="connsiteX19" fmla="*/ 10024 w 10024"/>
                    <a:gd name="connsiteY19" fmla="*/ 0 h 10000"/>
                    <a:gd name="connsiteX0" fmla="*/ 10008 w 10008"/>
                    <a:gd name="connsiteY0" fmla="*/ 0 h 10000"/>
                    <a:gd name="connsiteX1" fmla="*/ 9096 w 10008"/>
                    <a:gd name="connsiteY1" fmla="*/ 1250 h 10000"/>
                    <a:gd name="connsiteX2" fmla="*/ 8074 w 10008"/>
                    <a:gd name="connsiteY2" fmla="*/ 2174 h 10000"/>
                    <a:gd name="connsiteX3" fmla="*/ 6942 w 10008"/>
                    <a:gd name="connsiteY3" fmla="*/ 2826 h 10000"/>
                    <a:gd name="connsiteX4" fmla="*/ 5754 w 10008"/>
                    <a:gd name="connsiteY4" fmla="*/ 3152 h 10000"/>
                    <a:gd name="connsiteX5" fmla="*/ 5643 w 10008"/>
                    <a:gd name="connsiteY5" fmla="*/ 3913 h 10000"/>
                    <a:gd name="connsiteX6" fmla="*/ 5395 w 10008"/>
                    <a:gd name="connsiteY6" fmla="*/ 4457 h 10000"/>
                    <a:gd name="connsiteX7" fmla="*/ 5008 w 10008"/>
                    <a:gd name="connsiteY7" fmla="*/ 4620 h 10000"/>
                    <a:gd name="connsiteX8" fmla="*/ 4649 w 10008"/>
                    <a:gd name="connsiteY8" fmla="*/ 4457 h 10000"/>
                    <a:gd name="connsiteX9" fmla="*/ 4400 w 10008"/>
                    <a:gd name="connsiteY9" fmla="*/ 3913 h 10000"/>
                    <a:gd name="connsiteX10" fmla="*/ 4262 w 10008"/>
                    <a:gd name="connsiteY10" fmla="*/ 3152 h 10000"/>
                    <a:gd name="connsiteX11" fmla="*/ 3102 w 10008"/>
                    <a:gd name="connsiteY11" fmla="*/ 2826 h 10000"/>
                    <a:gd name="connsiteX12" fmla="*/ 1997 w 10008"/>
                    <a:gd name="connsiteY12" fmla="*/ 2174 h 10000"/>
                    <a:gd name="connsiteX13" fmla="*/ 975 w 10008"/>
                    <a:gd name="connsiteY13" fmla="*/ 1250 h 10000"/>
                    <a:gd name="connsiteX14" fmla="*/ 54 w 10008"/>
                    <a:gd name="connsiteY14" fmla="*/ 210 h 10000"/>
                    <a:gd name="connsiteX15" fmla="*/ 8 w 10008"/>
                    <a:gd name="connsiteY15" fmla="*/ 9476 h 10000"/>
                    <a:gd name="connsiteX16" fmla="*/ 257 w 10008"/>
                    <a:gd name="connsiteY16" fmla="*/ 10000 h 10000"/>
                    <a:gd name="connsiteX17" fmla="*/ 9732 w 10008"/>
                    <a:gd name="connsiteY17" fmla="*/ 10000 h 10000"/>
                    <a:gd name="connsiteX18" fmla="*/ 10008 w 10008"/>
                    <a:gd name="connsiteY18" fmla="*/ 9457 h 10000"/>
                    <a:gd name="connsiteX19" fmla="*/ 10008 w 10008"/>
                    <a:gd name="connsiteY19" fmla="*/ 0 h 10000"/>
                    <a:gd name="connsiteX0" fmla="*/ 10004 w 10004"/>
                    <a:gd name="connsiteY0" fmla="*/ 0 h 10000"/>
                    <a:gd name="connsiteX1" fmla="*/ 9092 w 10004"/>
                    <a:gd name="connsiteY1" fmla="*/ 1250 h 10000"/>
                    <a:gd name="connsiteX2" fmla="*/ 8070 w 10004"/>
                    <a:gd name="connsiteY2" fmla="*/ 2174 h 10000"/>
                    <a:gd name="connsiteX3" fmla="*/ 6938 w 10004"/>
                    <a:gd name="connsiteY3" fmla="*/ 2826 h 10000"/>
                    <a:gd name="connsiteX4" fmla="*/ 5750 w 10004"/>
                    <a:gd name="connsiteY4" fmla="*/ 3152 h 10000"/>
                    <a:gd name="connsiteX5" fmla="*/ 5639 w 10004"/>
                    <a:gd name="connsiteY5" fmla="*/ 3913 h 10000"/>
                    <a:gd name="connsiteX6" fmla="*/ 5391 w 10004"/>
                    <a:gd name="connsiteY6" fmla="*/ 4457 h 10000"/>
                    <a:gd name="connsiteX7" fmla="*/ 5004 w 10004"/>
                    <a:gd name="connsiteY7" fmla="*/ 4620 h 10000"/>
                    <a:gd name="connsiteX8" fmla="*/ 4645 w 10004"/>
                    <a:gd name="connsiteY8" fmla="*/ 4457 h 10000"/>
                    <a:gd name="connsiteX9" fmla="*/ 4396 w 10004"/>
                    <a:gd name="connsiteY9" fmla="*/ 3913 h 10000"/>
                    <a:gd name="connsiteX10" fmla="*/ 4258 w 10004"/>
                    <a:gd name="connsiteY10" fmla="*/ 3152 h 10000"/>
                    <a:gd name="connsiteX11" fmla="*/ 3098 w 10004"/>
                    <a:gd name="connsiteY11" fmla="*/ 2826 h 10000"/>
                    <a:gd name="connsiteX12" fmla="*/ 1993 w 10004"/>
                    <a:gd name="connsiteY12" fmla="*/ 2174 h 10000"/>
                    <a:gd name="connsiteX13" fmla="*/ 971 w 10004"/>
                    <a:gd name="connsiteY13" fmla="*/ 1250 h 10000"/>
                    <a:gd name="connsiteX14" fmla="*/ 86 w 10004"/>
                    <a:gd name="connsiteY14" fmla="*/ 210 h 10000"/>
                    <a:gd name="connsiteX15" fmla="*/ 4 w 10004"/>
                    <a:gd name="connsiteY15" fmla="*/ 9476 h 10000"/>
                    <a:gd name="connsiteX16" fmla="*/ 253 w 10004"/>
                    <a:gd name="connsiteY16" fmla="*/ 10000 h 10000"/>
                    <a:gd name="connsiteX17" fmla="*/ 9728 w 10004"/>
                    <a:gd name="connsiteY17" fmla="*/ 10000 h 10000"/>
                    <a:gd name="connsiteX18" fmla="*/ 10004 w 10004"/>
                    <a:gd name="connsiteY18" fmla="*/ 9457 h 10000"/>
                    <a:gd name="connsiteX19" fmla="*/ 10004 w 10004"/>
                    <a:gd name="connsiteY19" fmla="*/ 0 h 10000"/>
                    <a:gd name="connsiteX0" fmla="*/ 10002 w 10002"/>
                    <a:gd name="connsiteY0" fmla="*/ 0 h 10000"/>
                    <a:gd name="connsiteX1" fmla="*/ 9090 w 10002"/>
                    <a:gd name="connsiteY1" fmla="*/ 1250 h 10000"/>
                    <a:gd name="connsiteX2" fmla="*/ 8068 w 10002"/>
                    <a:gd name="connsiteY2" fmla="*/ 2174 h 10000"/>
                    <a:gd name="connsiteX3" fmla="*/ 6936 w 10002"/>
                    <a:gd name="connsiteY3" fmla="*/ 2826 h 10000"/>
                    <a:gd name="connsiteX4" fmla="*/ 5748 w 10002"/>
                    <a:gd name="connsiteY4" fmla="*/ 3152 h 10000"/>
                    <a:gd name="connsiteX5" fmla="*/ 5637 w 10002"/>
                    <a:gd name="connsiteY5" fmla="*/ 3913 h 10000"/>
                    <a:gd name="connsiteX6" fmla="*/ 5389 w 10002"/>
                    <a:gd name="connsiteY6" fmla="*/ 4457 h 10000"/>
                    <a:gd name="connsiteX7" fmla="*/ 5002 w 10002"/>
                    <a:gd name="connsiteY7" fmla="*/ 4620 h 10000"/>
                    <a:gd name="connsiteX8" fmla="*/ 4643 w 10002"/>
                    <a:gd name="connsiteY8" fmla="*/ 4457 h 10000"/>
                    <a:gd name="connsiteX9" fmla="*/ 4394 w 10002"/>
                    <a:gd name="connsiteY9" fmla="*/ 3913 h 10000"/>
                    <a:gd name="connsiteX10" fmla="*/ 4256 w 10002"/>
                    <a:gd name="connsiteY10" fmla="*/ 3152 h 10000"/>
                    <a:gd name="connsiteX11" fmla="*/ 3096 w 10002"/>
                    <a:gd name="connsiteY11" fmla="*/ 2826 h 10000"/>
                    <a:gd name="connsiteX12" fmla="*/ 1991 w 10002"/>
                    <a:gd name="connsiteY12" fmla="*/ 2174 h 10000"/>
                    <a:gd name="connsiteX13" fmla="*/ 969 w 10002"/>
                    <a:gd name="connsiteY13" fmla="*/ 1250 h 10000"/>
                    <a:gd name="connsiteX14" fmla="*/ 84 w 10002"/>
                    <a:gd name="connsiteY14" fmla="*/ 210 h 10000"/>
                    <a:gd name="connsiteX15" fmla="*/ 2 w 10002"/>
                    <a:gd name="connsiteY15" fmla="*/ 9476 h 10000"/>
                    <a:gd name="connsiteX16" fmla="*/ 251 w 10002"/>
                    <a:gd name="connsiteY16" fmla="*/ 10000 h 10000"/>
                    <a:gd name="connsiteX17" fmla="*/ 9726 w 10002"/>
                    <a:gd name="connsiteY17" fmla="*/ 10000 h 10000"/>
                    <a:gd name="connsiteX18" fmla="*/ 10002 w 10002"/>
                    <a:gd name="connsiteY18" fmla="*/ 9457 h 10000"/>
                    <a:gd name="connsiteX19" fmla="*/ 10002 w 10002"/>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82 w 10000"/>
                    <a:gd name="connsiteY14" fmla="*/ 210 h 10000"/>
                    <a:gd name="connsiteX15" fmla="*/ 0 w 10000"/>
                    <a:gd name="connsiteY15" fmla="*/ 9476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10 w 10010"/>
                    <a:gd name="connsiteY0" fmla="*/ 0 h 10000"/>
                    <a:gd name="connsiteX1" fmla="*/ 9098 w 10010"/>
                    <a:gd name="connsiteY1" fmla="*/ 1250 h 10000"/>
                    <a:gd name="connsiteX2" fmla="*/ 8076 w 10010"/>
                    <a:gd name="connsiteY2" fmla="*/ 2174 h 10000"/>
                    <a:gd name="connsiteX3" fmla="*/ 6944 w 10010"/>
                    <a:gd name="connsiteY3" fmla="*/ 2826 h 10000"/>
                    <a:gd name="connsiteX4" fmla="*/ 5756 w 10010"/>
                    <a:gd name="connsiteY4" fmla="*/ 3152 h 10000"/>
                    <a:gd name="connsiteX5" fmla="*/ 5645 w 10010"/>
                    <a:gd name="connsiteY5" fmla="*/ 3913 h 10000"/>
                    <a:gd name="connsiteX6" fmla="*/ 5397 w 10010"/>
                    <a:gd name="connsiteY6" fmla="*/ 4457 h 10000"/>
                    <a:gd name="connsiteX7" fmla="*/ 5010 w 10010"/>
                    <a:gd name="connsiteY7" fmla="*/ 4620 h 10000"/>
                    <a:gd name="connsiteX8" fmla="*/ 4651 w 10010"/>
                    <a:gd name="connsiteY8" fmla="*/ 4457 h 10000"/>
                    <a:gd name="connsiteX9" fmla="*/ 4402 w 10010"/>
                    <a:gd name="connsiteY9" fmla="*/ 3913 h 10000"/>
                    <a:gd name="connsiteX10" fmla="*/ 4264 w 10010"/>
                    <a:gd name="connsiteY10" fmla="*/ 3152 h 10000"/>
                    <a:gd name="connsiteX11" fmla="*/ 3104 w 10010"/>
                    <a:gd name="connsiteY11" fmla="*/ 2826 h 10000"/>
                    <a:gd name="connsiteX12" fmla="*/ 1999 w 10010"/>
                    <a:gd name="connsiteY12" fmla="*/ 2174 h 10000"/>
                    <a:gd name="connsiteX13" fmla="*/ 977 w 10010"/>
                    <a:gd name="connsiteY13" fmla="*/ 1250 h 10000"/>
                    <a:gd name="connsiteX14" fmla="*/ 92 w 10010"/>
                    <a:gd name="connsiteY14" fmla="*/ 210 h 10000"/>
                    <a:gd name="connsiteX15" fmla="*/ 10 w 10010"/>
                    <a:gd name="connsiteY15" fmla="*/ 9476 h 10000"/>
                    <a:gd name="connsiteX16" fmla="*/ 259 w 10010"/>
                    <a:gd name="connsiteY16" fmla="*/ 10000 h 10000"/>
                    <a:gd name="connsiteX17" fmla="*/ 9734 w 10010"/>
                    <a:gd name="connsiteY17" fmla="*/ 10000 h 10000"/>
                    <a:gd name="connsiteX18" fmla="*/ 10010 w 10010"/>
                    <a:gd name="connsiteY18" fmla="*/ 9457 h 10000"/>
                    <a:gd name="connsiteX19" fmla="*/ 10010 w 10010"/>
                    <a:gd name="connsiteY19" fmla="*/ 0 h 10000"/>
                    <a:gd name="connsiteX0" fmla="*/ 10009 w 10009"/>
                    <a:gd name="connsiteY0" fmla="*/ 0 h 10000"/>
                    <a:gd name="connsiteX1" fmla="*/ 9097 w 10009"/>
                    <a:gd name="connsiteY1" fmla="*/ 1250 h 10000"/>
                    <a:gd name="connsiteX2" fmla="*/ 8075 w 10009"/>
                    <a:gd name="connsiteY2" fmla="*/ 2174 h 10000"/>
                    <a:gd name="connsiteX3" fmla="*/ 6943 w 10009"/>
                    <a:gd name="connsiteY3" fmla="*/ 2826 h 10000"/>
                    <a:gd name="connsiteX4" fmla="*/ 5755 w 10009"/>
                    <a:gd name="connsiteY4" fmla="*/ 3152 h 10000"/>
                    <a:gd name="connsiteX5" fmla="*/ 5644 w 10009"/>
                    <a:gd name="connsiteY5" fmla="*/ 3913 h 10000"/>
                    <a:gd name="connsiteX6" fmla="*/ 5396 w 10009"/>
                    <a:gd name="connsiteY6" fmla="*/ 4457 h 10000"/>
                    <a:gd name="connsiteX7" fmla="*/ 5009 w 10009"/>
                    <a:gd name="connsiteY7" fmla="*/ 4620 h 10000"/>
                    <a:gd name="connsiteX8" fmla="*/ 4650 w 10009"/>
                    <a:gd name="connsiteY8" fmla="*/ 4457 h 10000"/>
                    <a:gd name="connsiteX9" fmla="*/ 4401 w 10009"/>
                    <a:gd name="connsiteY9" fmla="*/ 3913 h 10000"/>
                    <a:gd name="connsiteX10" fmla="*/ 4263 w 10009"/>
                    <a:gd name="connsiteY10" fmla="*/ 3152 h 10000"/>
                    <a:gd name="connsiteX11" fmla="*/ 3103 w 10009"/>
                    <a:gd name="connsiteY11" fmla="*/ 2826 h 10000"/>
                    <a:gd name="connsiteX12" fmla="*/ 1998 w 10009"/>
                    <a:gd name="connsiteY12" fmla="*/ 2174 h 10000"/>
                    <a:gd name="connsiteX13" fmla="*/ 976 w 10009"/>
                    <a:gd name="connsiteY13" fmla="*/ 1250 h 10000"/>
                    <a:gd name="connsiteX14" fmla="*/ 127 w 10009"/>
                    <a:gd name="connsiteY14" fmla="*/ 210 h 10000"/>
                    <a:gd name="connsiteX15" fmla="*/ 9 w 10009"/>
                    <a:gd name="connsiteY15" fmla="*/ 9476 h 10000"/>
                    <a:gd name="connsiteX16" fmla="*/ 258 w 10009"/>
                    <a:gd name="connsiteY16" fmla="*/ 10000 h 10000"/>
                    <a:gd name="connsiteX17" fmla="*/ 9733 w 10009"/>
                    <a:gd name="connsiteY17" fmla="*/ 10000 h 10000"/>
                    <a:gd name="connsiteX18" fmla="*/ 10009 w 10009"/>
                    <a:gd name="connsiteY18" fmla="*/ 9457 h 10000"/>
                    <a:gd name="connsiteX19" fmla="*/ 10009 w 10009"/>
                    <a:gd name="connsiteY19" fmla="*/ 0 h 10000"/>
                    <a:gd name="connsiteX0" fmla="*/ 10008 w 10008"/>
                    <a:gd name="connsiteY0" fmla="*/ 0 h 10000"/>
                    <a:gd name="connsiteX1" fmla="*/ 9096 w 10008"/>
                    <a:gd name="connsiteY1" fmla="*/ 1250 h 10000"/>
                    <a:gd name="connsiteX2" fmla="*/ 8074 w 10008"/>
                    <a:gd name="connsiteY2" fmla="*/ 2174 h 10000"/>
                    <a:gd name="connsiteX3" fmla="*/ 6942 w 10008"/>
                    <a:gd name="connsiteY3" fmla="*/ 2826 h 10000"/>
                    <a:gd name="connsiteX4" fmla="*/ 5754 w 10008"/>
                    <a:gd name="connsiteY4" fmla="*/ 3152 h 10000"/>
                    <a:gd name="connsiteX5" fmla="*/ 5643 w 10008"/>
                    <a:gd name="connsiteY5" fmla="*/ 3913 h 10000"/>
                    <a:gd name="connsiteX6" fmla="*/ 5395 w 10008"/>
                    <a:gd name="connsiteY6" fmla="*/ 4457 h 10000"/>
                    <a:gd name="connsiteX7" fmla="*/ 5008 w 10008"/>
                    <a:gd name="connsiteY7" fmla="*/ 4620 h 10000"/>
                    <a:gd name="connsiteX8" fmla="*/ 4649 w 10008"/>
                    <a:gd name="connsiteY8" fmla="*/ 4457 h 10000"/>
                    <a:gd name="connsiteX9" fmla="*/ 4400 w 10008"/>
                    <a:gd name="connsiteY9" fmla="*/ 3913 h 10000"/>
                    <a:gd name="connsiteX10" fmla="*/ 4262 w 10008"/>
                    <a:gd name="connsiteY10" fmla="*/ 3152 h 10000"/>
                    <a:gd name="connsiteX11" fmla="*/ 3102 w 10008"/>
                    <a:gd name="connsiteY11" fmla="*/ 2826 h 10000"/>
                    <a:gd name="connsiteX12" fmla="*/ 1997 w 10008"/>
                    <a:gd name="connsiteY12" fmla="*/ 2174 h 10000"/>
                    <a:gd name="connsiteX13" fmla="*/ 975 w 10008"/>
                    <a:gd name="connsiteY13" fmla="*/ 1250 h 10000"/>
                    <a:gd name="connsiteX14" fmla="*/ 179 w 10008"/>
                    <a:gd name="connsiteY14" fmla="*/ 245 h 10000"/>
                    <a:gd name="connsiteX15" fmla="*/ 8 w 10008"/>
                    <a:gd name="connsiteY15" fmla="*/ 9476 h 10000"/>
                    <a:gd name="connsiteX16" fmla="*/ 257 w 10008"/>
                    <a:gd name="connsiteY16" fmla="*/ 10000 h 10000"/>
                    <a:gd name="connsiteX17" fmla="*/ 9732 w 10008"/>
                    <a:gd name="connsiteY17" fmla="*/ 10000 h 10000"/>
                    <a:gd name="connsiteX18" fmla="*/ 10008 w 10008"/>
                    <a:gd name="connsiteY18" fmla="*/ 9457 h 10000"/>
                    <a:gd name="connsiteX19" fmla="*/ 10008 w 10008"/>
                    <a:gd name="connsiteY19" fmla="*/ 0 h 10000"/>
                    <a:gd name="connsiteX0" fmla="*/ 10008 w 10008"/>
                    <a:gd name="connsiteY0" fmla="*/ 0 h 10000"/>
                    <a:gd name="connsiteX1" fmla="*/ 9096 w 10008"/>
                    <a:gd name="connsiteY1" fmla="*/ 1250 h 10000"/>
                    <a:gd name="connsiteX2" fmla="*/ 8074 w 10008"/>
                    <a:gd name="connsiteY2" fmla="*/ 2174 h 10000"/>
                    <a:gd name="connsiteX3" fmla="*/ 6942 w 10008"/>
                    <a:gd name="connsiteY3" fmla="*/ 2826 h 10000"/>
                    <a:gd name="connsiteX4" fmla="*/ 5754 w 10008"/>
                    <a:gd name="connsiteY4" fmla="*/ 3152 h 10000"/>
                    <a:gd name="connsiteX5" fmla="*/ 5643 w 10008"/>
                    <a:gd name="connsiteY5" fmla="*/ 3913 h 10000"/>
                    <a:gd name="connsiteX6" fmla="*/ 5395 w 10008"/>
                    <a:gd name="connsiteY6" fmla="*/ 4457 h 10000"/>
                    <a:gd name="connsiteX7" fmla="*/ 5008 w 10008"/>
                    <a:gd name="connsiteY7" fmla="*/ 4620 h 10000"/>
                    <a:gd name="connsiteX8" fmla="*/ 4649 w 10008"/>
                    <a:gd name="connsiteY8" fmla="*/ 4457 h 10000"/>
                    <a:gd name="connsiteX9" fmla="*/ 4400 w 10008"/>
                    <a:gd name="connsiteY9" fmla="*/ 3913 h 10000"/>
                    <a:gd name="connsiteX10" fmla="*/ 4262 w 10008"/>
                    <a:gd name="connsiteY10" fmla="*/ 3152 h 10000"/>
                    <a:gd name="connsiteX11" fmla="*/ 3102 w 10008"/>
                    <a:gd name="connsiteY11" fmla="*/ 2826 h 10000"/>
                    <a:gd name="connsiteX12" fmla="*/ 1997 w 10008"/>
                    <a:gd name="connsiteY12" fmla="*/ 2174 h 10000"/>
                    <a:gd name="connsiteX13" fmla="*/ 975 w 10008"/>
                    <a:gd name="connsiteY13" fmla="*/ 1250 h 10000"/>
                    <a:gd name="connsiteX14" fmla="*/ 126 w 10008"/>
                    <a:gd name="connsiteY14" fmla="*/ 350 h 10000"/>
                    <a:gd name="connsiteX15" fmla="*/ 8 w 10008"/>
                    <a:gd name="connsiteY15" fmla="*/ 9476 h 10000"/>
                    <a:gd name="connsiteX16" fmla="*/ 257 w 10008"/>
                    <a:gd name="connsiteY16" fmla="*/ 10000 h 10000"/>
                    <a:gd name="connsiteX17" fmla="*/ 9732 w 10008"/>
                    <a:gd name="connsiteY17" fmla="*/ 10000 h 10000"/>
                    <a:gd name="connsiteX18" fmla="*/ 10008 w 10008"/>
                    <a:gd name="connsiteY18" fmla="*/ 9457 h 10000"/>
                    <a:gd name="connsiteX19" fmla="*/ 10008 w 10008"/>
                    <a:gd name="connsiteY19" fmla="*/ 0 h 10000"/>
                    <a:gd name="connsiteX0" fmla="*/ 10008 w 10008"/>
                    <a:gd name="connsiteY0" fmla="*/ 0 h 10000"/>
                    <a:gd name="connsiteX1" fmla="*/ 9096 w 10008"/>
                    <a:gd name="connsiteY1" fmla="*/ 1250 h 10000"/>
                    <a:gd name="connsiteX2" fmla="*/ 8074 w 10008"/>
                    <a:gd name="connsiteY2" fmla="*/ 2174 h 10000"/>
                    <a:gd name="connsiteX3" fmla="*/ 6942 w 10008"/>
                    <a:gd name="connsiteY3" fmla="*/ 2826 h 10000"/>
                    <a:gd name="connsiteX4" fmla="*/ 5754 w 10008"/>
                    <a:gd name="connsiteY4" fmla="*/ 3152 h 10000"/>
                    <a:gd name="connsiteX5" fmla="*/ 5643 w 10008"/>
                    <a:gd name="connsiteY5" fmla="*/ 3913 h 10000"/>
                    <a:gd name="connsiteX6" fmla="*/ 5395 w 10008"/>
                    <a:gd name="connsiteY6" fmla="*/ 4457 h 10000"/>
                    <a:gd name="connsiteX7" fmla="*/ 5008 w 10008"/>
                    <a:gd name="connsiteY7" fmla="*/ 4620 h 10000"/>
                    <a:gd name="connsiteX8" fmla="*/ 4649 w 10008"/>
                    <a:gd name="connsiteY8" fmla="*/ 4457 h 10000"/>
                    <a:gd name="connsiteX9" fmla="*/ 4400 w 10008"/>
                    <a:gd name="connsiteY9" fmla="*/ 3913 h 10000"/>
                    <a:gd name="connsiteX10" fmla="*/ 4262 w 10008"/>
                    <a:gd name="connsiteY10" fmla="*/ 3152 h 10000"/>
                    <a:gd name="connsiteX11" fmla="*/ 3102 w 10008"/>
                    <a:gd name="connsiteY11" fmla="*/ 2826 h 10000"/>
                    <a:gd name="connsiteX12" fmla="*/ 1997 w 10008"/>
                    <a:gd name="connsiteY12" fmla="*/ 2174 h 10000"/>
                    <a:gd name="connsiteX13" fmla="*/ 975 w 10008"/>
                    <a:gd name="connsiteY13" fmla="*/ 1250 h 10000"/>
                    <a:gd name="connsiteX14" fmla="*/ 126 w 10008"/>
                    <a:gd name="connsiteY14" fmla="*/ 350 h 10000"/>
                    <a:gd name="connsiteX15" fmla="*/ 8 w 10008"/>
                    <a:gd name="connsiteY15" fmla="*/ 9476 h 10000"/>
                    <a:gd name="connsiteX16" fmla="*/ 257 w 10008"/>
                    <a:gd name="connsiteY16" fmla="*/ 10000 h 10000"/>
                    <a:gd name="connsiteX17" fmla="*/ 9732 w 10008"/>
                    <a:gd name="connsiteY17" fmla="*/ 10000 h 10000"/>
                    <a:gd name="connsiteX18" fmla="*/ 10008 w 10008"/>
                    <a:gd name="connsiteY18" fmla="*/ 9457 h 10000"/>
                    <a:gd name="connsiteX19" fmla="*/ 10008 w 10008"/>
                    <a:gd name="connsiteY19" fmla="*/ 0 h 10000"/>
                    <a:gd name="connsiteX0" fmla="*/ 10011 w 10011"/>
                    <a:gd name="connsiteY0" fmla="*/ 0 h 10000"/>
                    <a:gd name="connsiteX1" fmla="*/ 9099 w 10011"/>
                    <a:gd name="connsiteY1" fmla="*/ 1250 h 10000"/>
                    <a:gd name="connsiteX2" fmla="*/ 8077 w 10011"/>
                    <a:gd name="connsiteY2" fmla="*/ 2174 h 10000"/>
                    <a:gd name="connsiteX3" fmla="*/ 6945 w 10011"/>
                    <a:gd name="connsiteY3" fmla="*/ 2826 h 10000"/>
                    <a:gd name="connsiteX4" fmla="*/ 5757 w 10011"/>
                    <a:gd name="connsiteY4" fmla="*/ 3152 h 10000"/>
                    <a:gd name="connsiteX5" fmla="*/ 5646 w 10011"/>
                    <a:gd name="connsiteY5" fmla="*/ 3913 h 10000"/>
                    <a:gd name="connsiteX6" fmla="*/ 5398 w 10011"/>
                    <a:gd name="connsiteY6" fmla="*/ 4457 h 10000"/>
                    <a:gd name="connsiteX7" fmla="*/ 5011 w 10011"/>
                    <a:gd name="connsiteY7" fmla="*/ 4620 h 10000"/>
                    <a:gd name="connsiteX8" fmla="*/ 4652 w 10011"/>
                    <a:gd name="connsiteY8" fmla="*/ 4457 h 10000"/>
                    <a:gd name="connsiteX9" fmla="*/ 4403 w 10011"/>
                    <a:gd name="connsiteY9" fmla="*/ 3913 h 10000"/>
                    <a:gd name="connsiteX10" fmla="*/ 4265 w 10011"/>
                    <a:gd name="connsiteY10" fmla="*/ 3152 h 10000"/>
                    <a:gd name="connsiteX11" fmla="*/ 3105 w 10011"/>
                    <a:gd name="connsiteY11" fmla="*/ 2826 h 10000"/>
                    <a:gd name="connsiteX12" fmla="*/ 2000 w 10011"/>
                    <a:gd name="connsiteY12" fmla="*/ 2174 h 10000"/>
                    <a:gd name="connsiteX13" fmla="*/ 978 w 10011"/>
                    <a:gd name="connsiteY13" fmla="*/ 1250 h 10000"/>
                    <a:gd name="connsiteX14" fmla="*/ 129 w 10011"/>
                    <a:gd name="connsiteY14" fmla="*/ 350 h 10000"/>
                    <a:gd name="connsiteX15" fmla="*/ 11 w 10011"/>
                    <a:gd name="connsiteY15" fmla="*/ 9476 h 10000"/>
                    <a:gd name="connsiteX16" fmla="*/ 260 w 10011"/>
                    <a:gd name="connsiteY16" fmla="*/ 10000 h 10000"/>
                    <a:gd name="connsiteX17" fmla="*/ 9735 w 10011"/>
                    <a:gd name="connsiteY17" fmla="*/ 10000 h 10000"/>
                    <a:gd name="connsiteX18" fmla="*/ 10011 w 10011"/>
                    <a:gd name="connsiteY18" fmla="*/ 9457 h 10000"/>
                    <a:gd name="connsiteX19" fmla="*/ 10011 w 10011"/>
                    <a:gd name="connsiteY19" fmla="*/ 0 h 10000"/>
                    <a:gd name="connsiteX0" fmla="*/ 10000 w 10000"/>
                    <a:gd name="connsiteY0" fmla="*/ 0 h 10000"/>
                    <a:gd name="connsiteX1" fmla="*/ 9088 w 10000"/>
                    <a:gd name="connsiteY1" fmla="*/ 1250 h 10000"/>
                    <a:gd name="connsiteX2" fmla="*/ 8066 w 10000"/>
                    <a:gd name="connsiteY2" fmla="*/ 2174 h 10000"/>
                    <a:gd name="connsiteX3" fmla="*/ 6934 w 10000"/>
                    <a:gd name="connsiteY3" fmla="*/ 2826 h 10000"/>
                    <a:gd name="connsiteX4" fmla="*/ 5746 w 10000"/>
                    <a:gd name="connsiteY4" fmla="*/ 3152 h 10000"/>
                    <a:gd name="connsiteX5" fmla="*/ 5635 w 10000"/>
                    <a:gd name="connsiteY5" fmla="*/ 3913 h 10000"/>
                    <a:gd name="connsiteX6" fmla="*/ 5387 w 10000"/>
                    <a:gd name="connsiteY6" fmla="*/ 4457 h 10000"/>
                    <a:gd name="connsiteX7" fmla="*/ 5000 w 10000"/>
                    <a:gd name="connsiteY7" fmla="*/ 4620 h 10000"/>
                    <a:gd name="connsiteX8" fmla="*/ 4641 w 10000"/>
                    <a:gd name="connsiteY8" fmla="*/ 4457 h 10000"/>
                    <a:gd name="connsiteX9" fmla="*/ 4392 w 10000"/>
                    <a:gd name="connsiteY9" fmla="*/ 3913 h 10000"/>
                    <a:gd name="connsiteX10" fmla="*/ 4254 w 10000"/>
                    <a:gd name="connsiteY10" fmla="*/ 3152 h 10000"/>
                    <a:gd name="connsiteX11" fmla="*/ 3094 w 10000"/>
                    <a:gd name="connsiteY11" fmla="*/ 2826 h 10000"/>
                    <a:gd name="connsiteX12" fmla="*/ 1989 w 10000"/>
                    <a:gd name="connsiteY12" fmla="*/ 2174 h 10000"/>
                    <a:gd name="connsiteX13" fmla="*/ 967 w 10000"/>
                    <a:gd name="connsiteY13" fmla="*/ 1250 h 10000"/>
                    <a:gd name="connsiteX14" fmla="*/ 118 w 10000"/>
                    <a:gd name="connsiteY14" fmla="*/ 350 h 10000"/>
                    <a:gd name="connsiteX15" fmla="*/ 0 w 10000"/>
                    <a:gd name="connsiteY15" fmla="*/ 9476 h 10000"/>
                    <a:gd name="connsiteX16" fmla="*/ 249 w 10000"/>
                    <a:gd name="connsiteY16" fmla="*/ 10000 h 10000"/>
                    <a:gd name="connsiteX17" fmla="*/ 9724 w 10000"/>
                    <a:gd name="connsiteY17" fmla="*/ 10000 h 10000"/>
                    <a:gd name="connsiteX18" fmla="*/ 10000 w 10000"/>
                    <a:gd name="connsiteY18" fmla="*/ 9457 h 10000"/>
                    <a:gd name="connsiteX19" fmla="*/ 10000 w 10000"/>
                    <a:gd name="connsiteY19" fmla="*/ 0 h 10000"/>
                    <a:gd name="connsiteX0" fmla="*/ 10018 w 10018"/>
                    <a:gd name="connsiteY0" fmla="*/ 0 h 10000"/>
                    <a:gd name="connsiteX1" fmla="*/ 9106 w 10018"/>
                    <a:gd name="connsiteY1" fmla="*/ 1250 h 10000"/>
                    <a:gd name="connsiteX2" fmla="*/ 8084 w 10018"/>
                    <a:gd name="connsiteY2" fmla="*/ 2174 h 10000"/>
                    <a:gd name="connsiteX3" fmla="*/ 6952 w 10018"/>
                    <a:gd name="connsiteY3" fmla="*/ 2826 h 10000"/>
                    <a:gd name="connsiteX4" fmla="*/ 5764 w 10018"/>
                    <a:gd name="connsiteY4" fmla="*/ 3152 h 10000"/>
                    <a:gd name="connsiteX5" fmla="*/ 5653 w 10018"/>
                    <a:gd name="connsiteY5" fmla="*/ 3913 h 10000"/>
                    <a:gd name="connsiteX6" fmla="*/ 5405 w 10018"/>
                    <a:gd name="connsiteY6" fmla="*/ 4457 h 10000"/>
                    <a:gd name="connsiteX7" fmla="*/ 5018 w 10018"/>
                    <a:gd name="connsiteY7" fmla="*/ 4620 h 10000"/>
                    <a:gd name="connsiteX8" fmla="*/ 4659 w 10018"/>
                    <a:gd name="connsiteY8" fmla="*/ 4457 h 10000"/>
                    <a:gd name="connsiteX9" fmla="*/ 4410 w 10018"/>
                    <a:gd name="connsiteY9" fmla="*/ 3913 h 10000"/>
                    <a:gd name="connsiteX10" fmla="*/ 4272 w 10018"/>
                    <a:gd name="connsiteY10" fmla="*/ 3152 h 10000"/>
                    <a:gd name="connsiteX11" fmla="*/ 3112 w 10018"/>
                    <a:gd name="connsiteY11" fmla="*/ 2826 h 10000"/>
                    <a:gd name="connsiteX12" fmla="*/ 2007 w 10018"/>
                    <a:gd name="connsiteY12" fmla="*/ 2174 h 10000"/>
                    <a:gd name="connsiteX13" fmla="*/ 985 w 10018"/>
                    <a:gd name="connsiteY13" fmla="*/ 1250 h 10000"/>
                    <a:gd name="connsiteX14" fmla="*/ 136 w 10018"/>
                    <a:gd name="connsiteY14" fmla="*/ 350 h 10000"/>
                    <a:gd name="connsiteX15" fmla="*/ 0 w 10018"/>
                    <a:gd name="connsiteY15" fmla="*/ 9441 h 10000"/>
                    <a:gd name="connsiteX16" fmla="*/ 267 w 10018"/>
                    <a:gd name="connsiteY16" fmla="*/ 10000 h 10000"/>
                    <a:gd name="connsiteX17" fmla="*/ 9742 w 10018"/>
                    <a:gd name="connsiteY17" fmla="*/ 10000 h 10000"/>
                    <a:gd name="connsiteX18" fmla="*/ 10018 w 10018"/>
                    <a:gd name="connsiteY18" fmla="*/ 9457 h 10000"/>
                    <a:gd name="connsiteX19" fmla="*/ 10018 w 10018"/>
                    <a:gd name="connsiteY19" fmla="*/ 0 h 10000"/>
                    <a:gd name="connsiteX0" fmla="*/ 10018 w 10018"/>
                    <a:gd name="connsiteY0" fmla="*/ 0 h 10000"/>
                    <a:gd name="connsiteX1" fmla="*/ 9106 w 10018"/>
                    <a:gd name="connsiteY1" fmla="*/ 1250 h 10000"/>
                    <a:gd name="connsiteX2" fmla="*/ 8084 w 10018"/>
                    <a:gd name="connsiteY2" fmla="*/ 2174 h 10000"/>
                    <a:gd name="connsiteX3" fmla="*/ 6952 w 10018"/>
                    <a:gd name="connsiteY3" fmla="*/ 2826 h 10000"/>
                    <a:gd name="connsiteX4" fmla="*/ 5764 w 10018"/>
                    <a:gd name="connsiteY4" fmla="*/ 3152 h 10000"/>
                    <a:gd name="connsiteX5" fmla="*/ 5653 w 10018"/>
                    <a:gd name="connsiteY5" fmla="*/ 3913 h 10000"/>
                    <a:gd name="connsiteX6" fmla="*/ 5405 w 10018"/>
                    <a:gd name="connsiteY6" fmla="*/ 4457 h 10000"/>
                    <a:gd name="connsiteX7" fmla="*/ 5018 w 10018"/>
                    <a:gd name="connsiteY7" fmla="*/ 4620 h 10000"/>
                    <a:gd name="connsiteX8" fmla="*/ 4659 w 10018"/>
                    <a:gd name="connsiteY8" fmla="*/ 4457 h 10000"/>
                    <a:gd name="connsiteX9" fmla="*/ 4410 w 10018"/>
                    <a:gd name="connsiteY9" fmla="*/ 3913 h 10000"/>
                    <a:gd name="connsiteX10" fmla="*/ 4272 w 10018"/>
                    <a:gd name="connsiteY10" fmla="*/ 3152 h 10000"/>
                    <a:gd name="connsiteX11" fmla="*/ 3112 w 10018"/>
                    <a:gd name="connsiteY11" fmla="*/ 2826 h 10000"/>
                    <a:gd name="connsiteX12" fmla="*/ 2007 w 10018"/>
                    <a:gd name="connsiteY12" fmla="*/ 2174 h 10000"/>
                    <a:gd name="connsiteX13" fmla="*/ 985 w 10018"/>
                    <a:gd name="connsiteY13" fmla="*/ 1250 h 10000"/>
                    <a:gd name="connsiteX14" fmla="*/ 136 w 10018"/>
                    <a:gd name="connsiteY14" fmla="*/ 350 h 10000"/>
                    <a:gd name="connsiteX15" fmla="*/ 0 w 10018"/>
                    <a:gd name="connsiteY15" fmla="*/ 9441 h 10000"/>
                    <a:gd name="connsiteX16" fmla="*/ 267 w 10018"/>
                    <a:gd name="connsiteY16" fmla="*/ 10000 h 10000"/>
                    <a:gd name="connsiteX17" fmla="*/ 9742 w 10018"/>
                    <a:gd name="connsiteY17" fmla="*/ 10000 h 10000"/>
                    <a:gd name="connsiteX18" fmla="*/ 10018 w 10018"/>
                    <a:gd name="connsiteY18" fmla="*/ 9457 h 10000"/>
                    <a:gd name="connsiteX19" fmla="*/ 10018 w 10018"/>
                    <a:gd name="connsiteY19" fmla="*/ 0 h 10000"/>
                    <a:gd name="connsiteX0" fmla="*/ 10018 w 10018"/>
                    <a:gd name="connsiteY0" fmla="*/ 0 h 10000"/>
                    <a:gd name="connsiteX1" fmla="*/ 9106 w 10018"/>
                    <a:gd name="connsiteY1" fmla="*/ 1250 h 10000"/>
                    <a:gd name="connsiteX2" fmla="*/ 8084 w 10018"/>
                    <a:gd name="connsiteY2" fmla="*/ 2174 h 10000"/>
                    <a:gd name="connsiteX3" fmla="*/ 6952 w 10018"/>
                    <a:gd name="connsiteY3" fmla="*/ 2826 h 10000"/>
                    <a:gd name="connsiteX4" fmla="*/ 5764 w 10018"/>
                    <a:gd name="connsiteY4" fmla="*/ 3152 h 10000"/>
                    <a:gd name="connsiteX5" fmla="*/ 5653 w 10018"/>
                    <a:gd name="connsiteY5" fmla="*/ 3913 h 10000"/>
                    <a:gd name="connsiteX6" fmla="*/ 5405 w 10018"/>
                    <a:gd name="connsiteY6" fmla="*/ 4457 h 10000"/>
                    <a:gd name="connsiteX7" fmla="*/ 5018 w 10018"/>
                    <a:gd name="connsiteY7" fmla="*/ 4620 h 10000"/>
                    <a:gd name="connsiteX8" fmla="*/ 4659 w 10018"/>
                    <a:gd name="connsiteY8" fmla="*/ 4457 h 10000"/>
                    <a:gd name="connsiteX9" fmla="*/ 4410 w 10018"/>
                    <a:gd name="connsiteY9" fmla="*/ 3913 h 10000"/>
                    <a:gd name="connsiteX10" fmla="*/ 4272 w 10018"/>
                    <a:gd name="connsiteY10" fmla="*/ 3152 h 10000"/>
                    <a:gd name="connsiteX11" fmla="*/ 3112 w 10018"/>
                    <a:gd name="connsiteY11" fmla="*/ 2826 h 10000"/>
                    <a:gd name="connsiteX12" fmla="*/ 2007 w 10018"/>
                    <a:gd name="connsiteY12" fmla="*/ 2174 h 10000"/>
                    <a:gd name="connsiteX13" fmla="*/ 985 w 10018"/>
                    <a:gd name="connsiteY13" fmla="*/ 1250 h 10000"/>
                    <a:gd name="connsiteX14" fmla="*/ 136 w 10018"/>
                    <a:gd name="connsiteY14" fmla="*/ 350 h 10000"/>
                    <a:gd name="connsiteX15" fmla="*/ 0 w 10018"/>
                    <a:gd name="connsiteY15" fmla="*/ 9441 h 10000"/>
                    <a:gd name="connsiteX16" fmla="*/ 267 w 10018"/>
                    <a:gd name="connsiteY16" fmla="*/ 10000 h 10000"/>
                    <a:gd name="connsiteX17" fmla="*/ 9742 w 10018"/>
                    <a:gd name="connsiteY17" fmla="*/ 10000 h 10000"/>
                    <a:gd name="connsiteX18" fmla="*/ 10018 w 10018"/>
                    <a:gd name="connsiteY18" fmla="*/ 9457 h 10000"/>
                    <a:gd name="connsiteX19" fmla="*/ 10018 w 10018"/>
                    <a:gd name="connsiteY19" fmla="*/ 0 h 10000"/>
                    <a:gd name="connsiteX0" fmla="*/ 10018 w 10018"/>
                    <a:gd name="connsiteY0" fmla="*/ 0 h 10000"/>
                    <a:gd name="connsiteX1" fmla="*/ 9106 w 10018"/>
                    <a:gd name="connsiteY1" fmla="*/ 1250 h 10000"/>
                    <a:gd name="connsiteX2" fmla="*/ 8084 w 10018"/>
                    <a:gd name="connsiteY2" fmla="*/ 2174 h 10000"/>
                    <a:gd name="connsiteX3" fmla="*/ 6952 w 10018"/>
                    <a:gd name="connsiteY3" fmla="*/ 2826 h 10000"/>
                    <a:gd name="connsiteX4" fmla="*/ 5764 w 10018"/>
                    <a:gd name="connsiteY4" fmla="*/ 3152 h 10000"/>
                    <a:gd name="connsiteX5" fmla="*/ 5653 w 10018"/>
                    <a:gd name="connsiteY5" fmla="*/ 3913 h 10000"/>
                    <a:gd name="connsiteX6" fmla="*/ 5405 w 10018"/>
                    <a:gd name="connsiteY6" fmla="*/ 4457 h 10000"/>
                    <a:gd name="connsiteX7" fmla="*/ 5018 w 10018"/>
                    <a:gd name="connsiteY7" fmla="*/ 4620 h 10000"/>
                    <a:gd name="connsiteX8" fmla="*/ 4659 w 10018"/>
                    <a:gd name="connsiteY8" fmla="*/ 4457 h 10000"/>
                    <a:gd name="connsiteX9" fmla="*/ 4410 w 10018"/>
                    <a:gd name="connsiteY9" fmla="*/ 3913 h 10000"/>
                    <a:gd name="connsiteX10" fmla="*/ 4272 w 10018"/>
                    <a:gd name="connsiteY10" fmla="*/ 3152 h 10000"/>
                    <a:gd name="connsiteX11" fmla="*/ 3112 w 10018"/>
                    <a:gd name="connsiteY11" fmla="*/ 2826 h 10000"/>
                    <a:gd name="connsiteX12" fmla="*/ 2007 w 10018"/>
                    <a:gd name="connsiteY12" fmla="*/ 2174 h 10000"/>
                    <a:gd name="connsiteX13" fmla="*/ 985 w 10018"/>
                    <a:gd name="connsiteY13" fmla="*/ 1250 h 10000"/>
                    <a:gd name="connsiteX14" fmla="*/ 110 w 10018"/>
                    <a:gd name="connsiteY14" fmla="*/ 350 h 10000"/>
                    <a:gd name="connsiteX15" fmla="*/ 0 w 10018"/>
                    <a:gd name="connsiteY15" fmla="*/ 9441 h 10000"/>
                    <a:gd name="connsiteX16" fmla="*/ 267 w 10018"/>
                    <a:gd name="connsiteY16" fmla="*/ 10000 h 10000"/>
                    <a:gd name="connsiteX17" fmla="*/ 9742 w 10018"/>
                    <a:gd name="connsiteY17" fmla="*/ 10000 h 10000"/>
                    <a:gd name="connsiteX18" fmla="*/ 10018 w 10018"/>
                    <a:gd name="connsiteY18" fmla="*/ 9457 h 10000"/>
                    <a:gd name="connsiteX19" fmla="*/ 10018 w 10018"/>
                    <a:gd name="connsiteY19" fmla="*/ 0 h 10000"/>
                    <a:gd name="connsiteX0" fmla="*/ 10018 w 10018"/>
                    <a:gd name="connsiteY0" fmla="*/ 0 h 10000"/>
                    <a:gd name="connsiteX1" fmla="*/ 9106 w 10018"/>
                    <a:gd name="connsiteY1" fmla="*/ 1250 h 10000"/>
                    <a:gd name="connsiteX2" fmla="*/ 8084 w 10018"/>
                    <a:gd name="connsiteY2" fmla="*/ 2174 h 10000"/>
                    <a:gd name="connsiteX3" fmla="*/ 6952 w 10018"/>
                    <a:gd name="connsiteY3" fmla="*/ 2826 h 10000"/>
                    <a:gd name="connsiteX4" fmla="*/ 5764 w 10018"/>
                    <a:gd name="connsiteY4" fmla="*/ 3152 h 10000"/>
                    <a:gd name="connsiteX5" fmla="*/ 5653 w 10018"/>
                    <a:gd name="connsiteY5" fmla="*/ 3913 h 10000"/>
                    <a:gd name="connsiteX6" fmla="*/ 5405 w 10018"/>
                    <a:gd name="connsiteY6" fmla="*/ 4457 h 10000"/>
                    <a:gd name="connsiteX7" fmla="*/ 5018 w 10018"/>
                    <a:gd name="connsiteY7" fmla="*/ 4620 h 10000"/>
                    <a:gd name="connsiteX8" fmla="*/ 4659 w 10018"/>
                    <a:gd name="connsiteY8" fmla="*/ 4457 h 10000"/>
                    <a:gd name="connsiteX9" fmla="*/ 4410 w 10018"/>
                    <a:gd name="connsiteY9" fmla="*/ 3913 h 10000"/>
                    <a:gd name="connsiteX10" fmla="*/ 4272 w 10018"/>
                    <a:gd name="connsiteY10" fmla="*/ 3152 h 10000"/>
                    <a:gd name="connsiteX11" fmla="*/ 3112 w 10018"/>
                    <a:gd name="connsiteY11" fmla="*/ 2826 h 10000"/>
                    <a:gd name="connsiteX12" fmla="*/ 2007 w 10018"/>
                    <a:gd name="connsiteY12" fmla="*/ 2174 h 10000"/>
                    <a:gd name="connsiteX13" fmla="*/ 985 w 10018"/>
                    <a:gd name="connsiteY13" fmla="*/ 1250 h 10000"/>
                    <a:gd name="connsiteX14" fmla="*/ 110 w 10018"/>
                    <a:gd name="connsiteY14" fmla="*/ 350 h 10000"/>
                    <a:gd name="connsiteX15" fmla="*/ 0 w 10018"/>
                    <a:gd name="connsiteY15" fmla="*/ 9441 h 10000"/>
                    <a:gd name="connsiteX16" fmla="*/ 267 w 10018"/>
                    <a:gd name="connsiteY16" fmla="*/ 10000 h 10000"/>
                    <a:gd name="connsiteX17" fmla="*/ 9742 w 10018"/>
                    <a:gd name="connsiteY17" fmla="*/ 10000 h 10000"/>
                    <a:gd name="connsiteX18" fmla="*/ 10018 w 10018"/>
                    <a:gd name="connsiteY18" fmla="*/ 9457 h 10000"/>
                    <a:gd name="connsiteX19" fmla="*/ 10018 w 10018"/>
                    <a:gd name="connsiteY19" fmla="*/ 0 h 10000"/>
                    <a:gd name="connsiteX0" fmla="*/ 10018 w 10018"/>
                    <a:gd name="connsiteY0" fmla="*/ 0 h 10000"/>
                    <a:gd name="connsiteX1" fmla="*/ 9106 w 10018"/>
                    <a:gd name="connsiteY1" fmla="*/ 1250 h 10000"/>
                    <a:gd name="connsiteX2" fmla="*/ 8084 w 10018"/>
                    <a:gd name="connsiteY2" fmla="*/ 2174 h 10000"/>
                    <a:gd name="connsiteX3" fmla="*/ 6952 w 10018"/>
                    <a:gd name="connsiteY3" fmla="*/ 2826 h 10000"/>
                    <a:gd name="connsiteX4" fmla="*/ 5764 w 10018"/>
                    <a:gd name="connsiteY4" fmla="*/ 3152 h 10000"/>
                    <a:gd name="connsiteX5" fmla="*/ 5653 w 10018"/>
                    <a:gd name="connsiteY5" fmla="*/ 3913 h 10000"/>
                    <a:gd name="connsiteX6" fmla="*/ 5405 w 10018"/>
                    <a:gd name="connsiteY6" fmla="*/ 4457 h 10000"/>
                    <a:gd name="connsiteX7" fmla="*/ 5018 w 10018"/>
                    <a:gd name="connsiteY7" fmla="*/ 4620 h 10000"/>
                    <a:gd name="connsiteX8" fmla="*/ 4659 w 10018"/>
                    <a:gd name="connsiteY8" fmla="*/ 4457 h 10000"/>
                    <a:gd name="connsiteX9" fmla="*/ 4410 w 10018"/>
                    <a:gd name="connsiteY9" fmla="*/ 3913 h 10000"/>
                    <a:gd name="connsiteX10" fmla="*/ 4272 w 10018"/>
                    <a:gd name="connsiteY10" fmla="*/ 3152 h 10000"/>
                    <a:gd name="connsiteX11" fmla="*/ 3112 w 10018"/>
                    <a:gd name="connsiteY11" fmla="*/ 2826 h 10000"/>
                    <a:gd name="connsiteX12" fmla="*/ 2007 w 10018"/>
                    <a:gd name="connsiteY12" fmla="*/ 2174 h 10000"/>
                    <a:gd name="connsiteX13" fmla="*/ 985 w 10018"/>
                    <a:gd name="connsiteY13" fmla="*/ 1250 h 10000"/>
                    <a:gd name="connsiteX14" fmla="*/ 110 w 10018"/>
                    <a:gd name="connsiteY14" fmla="*/ 350 h 10000"/>
                    <a:gd name="connsiteX15" fmla="*/ 0 w 10018"/>
                    <a:gd name="connsiteY15" fmla="*/ 9441 h 10000"/>
                    <a:gd name="connsiteX16" fmla="*/ 267 w 10018"/>
                    <a:gd name="connsiteY16" fmla="*/ 10000 h 10000"/>
                    <a:gd name="connsiteX17" fmla="*/ 9742 w 10018"/>
                    <a:gd name="connsiteY17" fmla="*/ 10000 h 10000"/>
                    <a:gd name="connsiteX18" fmla="*/ 10018 w 10018"/>
                    <a:gd name="connsiteY18" fmla="*/ 9457 h 10000"/>
                    <a:gd name="connsiteX19" fmla="*/ 10018 w 10018"/>
                    <a:gd name="connsiteY19" fmla="*/ 0 h 10000"/>
                    <a:gd name="connsiteX0" fmla="*/ 10044 w 10044"/>
                    <a:gd name="connsiteY0" fmla="*/ 0 h 10000"/>
                    <a:gd name="connsiteX1" fmla="*/ 9132 w 10044"/>
                    <a:gd name="connsiteY1" fmla="*/ 1250 h 10000"/>
                    <a:gd name="connsiteX2" fmla="*/ 8110 w 10044"/>
                    <a:gd name="connsiteY2" fmla="*/ 2174 h 10000"/>
                    <a:gd name="connsiteX3" fmla="*/ 6978 w 10044"/>
                    <a:gd name="connsiteY3" fmla="*/ 2826 h 10000"/>
                    <a:gd name="connsiteX4" fmla="*/ 5790 w 10044"/>
                    <a:gd name="connsiteY4" fmla="*/ 3152 h 10000"/>
                    <a:gd name="connsiteX5" fmla="*/ 5679 w 10044"/>
                    <a:gd name="connsiteY5" fmla="*/ 3913 h 10000"/>
                    <a:gd name="connsiteX6" fmla="*/ 5431 w 10044"/>
                    <a:gd name="connsiteY6" fmla="*/ 4457 h 10000"/>
                    <a:gd name="connsiteX7" fmla="*/ 5044 w 10044"/>
                    <a:gd name="connsiteY7" fmla="*/ 4620 h 10000"/>
                    <a:gd name="connsiteX8" fmla="*/ 4685 w 10044"/>
                    <a:gd name="connsiteY8" fmla="*/ 4457 h 10000"/>
                    <a:gd name="connsiteX9" fmla="*/ 4436 w 10044"/>
                    <a:gd name="connsiteY9" fmla="*/ 3913 h 10000"/>
                    <a:gd name="connsiteX10" fmla="*/ 4298 w 10044"/>
                    <a:gd name="connsiteY10" fmla="*/ 3152 h 10000"/>
                    <a:gd name="connsiteX11" fmla="*/ 3138 w 10044"/>
                    <a:gd name="connsiteY11" fmla="*/ 2826 h 10000"/>
                    <a:gd name="connsiteX12" fmla="*/ 2033 w 10044"/>
                    <a:gd name="connsiteY12" fmla="*/ 2174 h 10000"/>
                    <a:gd name="connsiteX13" fmla="*/ 1011 w 10044"/>
                    <a:gd name="connsiteY13" fmla="*/ 1250 h 10000"/>
                    <a:gd name="connsiteX14" fmla="*/ 136 w 10044"/>
                    <a:gd name="connsiteY14" fmla="*/ 350 h 10000"/>
                    <a:gd name="connsiteX15" fmla="*/ 0 w 10044"/>
                    <a:gd name="connsiteY15" fmla="*/ 9441 h 10000"/>
                    <a:gd name="connsiteX16" fmla="*/ 293 w 10044"/>
                    <a:gd name="connsiteY16" fmla="*/ 10000 h 10000"/>
                    <a:gd name="connsiteX17" fmla="*/ 9768 w 10044"/>
                    <a:gd name="connsiteY17" fmla="*/ 10000 h 10000"/>
                    <a:gd name="connsiteX18" fmla="*/ 10044 w 10044"/>
                    <a:gd name="connsiteY18" fmla="*/ 9457 h 10000"/>
                    <a:gd name="connsiteX19" fmla="*/ 10044 w 10044"/>
                    <a:gd name="connsiteY19" fmla="*/ 0 h 10000"/>
                    <a:gd name="connsiteX0" fmla="*/ 10024 w 10024"/>
                    <a:gd name="connsiteY0" fmla="*/ 0 h 10000"/>
                    <a:gd name="connsiteX1" fmla="*/ 9112 w 10024"/>
                    <a:gd name="connsiteY1" fmla="*/ 1250 h 10000"/>
                    <a:gd name="connsiteX2" fmla="*/ 8090 w 10024"/>
                    <a:gd name="connsiteY2" fmla="*/ 2174 h 10000"/>
                    <a:gd name="connsiteX3" fmla="*/ 6958 w 10024"/>
                    <a:gd name="connsiteY3" fmla="*/ 2826 h 10000"/>
                    <a:gd name="connsiteX4" fmla="*/ 5770 w 10024"/>
                    <a:gd name="connsiteY4" fmla="*/ 3152 h 10000"/>
                    <a:gd name="connsiteX5" fmla="*/ 5659 w 10024"/>
                    <a:gd name="connsiteY5" fmla="*/ 3913 h 10000"/>
                    <a:gd name="connsiteX6" fmla="*/ 5411 w 10024"/>
                    <a:gd name="connsiteY6" fmla="*/ 4457 h 10000"/>
                    <a:gd name="connsiteX7" fmla="*/ 5024 w 10024"/>
                    <a:gd name="connsiteY7" fmla="*/ 4620 h 10000"/>
                    <a:gd name="connsiteX8" fmla="*/ 4665 w 10024"/>
                    <a:gd name="connsiteY8" fmla="*/ 4457 h 10000"/>
                    <a:gd name="connsiteX9" fmla="*/ 4416 w 10024"/>
                    <a:gd name="connsiteY9" fmla="*/ 3913 h 10000"/>
                    <a:gd name="connsiteX10" fmla="*/ 4278 w 10024"/>
                    <a:gd name="connsiteY10" fmla="*/ 3152 h 10000"/>
                    <a:gd name="connsiteX11" fmla="*/ 3118 w 10024"/>
                    <a:gd name="connsiteY11" fmla="*/ 2826 h 10000"/>
                    <a:gd name="connsiteX12" fmla="*/ 2013 w 10024"/>
                    <a:gd name="connsiteY12" fmla="*/ 2174 h 10000"/>
                    <a:gd name="connsiteX13" fmla="*/ 991 w 10024"/>
                    <a:gd name="connsiteY13" fmla="*/ 1250 h 10000"/>
                    <a:gd name="connsiteX14" fmla="*/ 116 w 10024"/>
                    <a:gd name="connsiteY14" fmla="*/ 350 h 10000"/>
                    <a:gd name="connsiteX15" fmla="*/ 0 w 10024"/>
                    <a:gd name="connsiteY15" fmla="*/ 9441 h 10000"/>
                    <a:gd name="connsiteX16" fmla="*/ 273 w 10024"/>
                    <a:gd name="connsiteY16" fmla="*/ 10000 h 10000"/>
                    <a:gd name="connsiteX17" fmla="*/ 9748 w 10024"/>
                    <a:gd name="connsiteY17" fmla="*/ 10000 h 10000"/>
                    <a:gd name="connsiteX18" fmla="*/ 10024 w 10024"/>
                    <a:gd name="connsiteY18" fmla="*/ 9457 h 10000"/>
                    <a:gd name="connsiteX19" fmla="*/ 10024 w 10024"/>
                    <a:gd name="connsiteY19" fmla="*/ 0 h 10000"/>
                    <a:gd name="connsiteX0" fmla="*/ 10024 w 10024"/>
                    <a:gd name="connsiteY0" fmla="*/ 0 h 10000"/>
                    <a:gd name="connsiteX1" fmla="*/ 9112 w 10024"/>
                    <a:gd name="connsiteY1" fmla="*/ 1250 h 10000"/>
                    <a:gd name="connsiteX2" fmla="*/ 8090 w 10024"/>
                    <a:gd name="connsiteY2" fmla="*/ 2174 h 10000"/>
                    <a:gd name="connsiteX3" fmla="*/ 6958 w 10024"/>
                    <a:gd name="connsiteY3" fmla="*/ 2826 h 10000"/>
                    <a:gd name="connsiteX4" fmla="*/ 5770 w 10024"/>
                    <a:gd name="connsiteY4" fmla="*/ 3152 h 10000"/>
                    <a:gd name="connsiteX5" fmla="*/ 5659 w 10024"/>
                    <a:gd name="connsiteY5" fmla="*/ 3913 h 10000"/>
                    <a:gd name="connsiteX6" fmla="*/ 5411 w 10024"/>
                    <a:gd name="connsiteY6" fmla="*/ 4457 h 10000"/>
                    <a:gd name="connsiteX7" fmla="*/ 5024 w 10024"/>
                    <a:gd name="connsiteY7" fmla="*/ 4620 h 10000"/>
                    <a:gd name="connsiteX8" fmla="*/ 4665 w 10024"/>
                    <a:gd name="connsiteY8" fmla="*/ 4457 h 10000"/>
                    <a:gd name="connsiteX9" fmla="*/ 4416 w 10024"/>
                    <a:gd name="connsiteY9" fmla="*/ 3913 h 10000"/>
                    <a:gd name="connsiteX10" fmla="*/ 4278 w 10024"/>
                    <a:gd name="connsiteY10" fmla="*/ 3152 h 10000"/>
                    <a:gd name="connsiteX11" fmla="*/ 3118 w 10024"/>
                    <a:gd name="connsiteY11" fmla="*/ 2826 h 10000"/>
                    <a:gd name="connsiteX12" fmla="*/ 2013 w 10024"/>
                    <a:gd name="connsiteY12" fmla="*/ 2174 h 10000"/>
                    <a:gd name="connsiteX13" fmla="*/ 991 w 10024"/>
                    <a:gd name="connsiteY13" fmla="*/ 1250 h 10000"/>
                    <a:gd name="connsiteX14" fmla="*/ 116 w 10024"/>
                    <a:gd name="connsiteY14" fmla="*/ 350 h 10000"/>
                    <a:gd name="connsiteX15" fmla="*/ 0 w 10024"/>
                    <a:gd name="connsiteY15" fmla="*/ 9441 h 10000"/>
                    <a:gd name="connsiteX16" fmla="*/ 273 w 10024"/>
                    <a:gd name="connsiteY16" fmla="*/ 10000 h 10000"/>
                    <a:gd name="connsiteX17" fmla="*/ 9748 w 10024"/>
                    <a:gd name="connsiteY17" fmla="*/ 10000 h 10000"/>
                    <a:gd name="connsiteX18" fmla="*/ 10024 w 10024"/>
                    <a:gd name="connsiteY18" fmla="*/ 9457 h 10000"/>
                    <a:gd name="connsiteX19" fmla="*/ 10024 w 10024"/>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49 w 10049"/>
                    <a:gd name="connsiteY0" fmla="*/ 0 h 10000"/>
                    <a:gd name="connsiteX1" fmla="*/ 9137 w 10049"/>
                    <a:gd name="connsiteY1" fmla="*/ 1250 h 10000"/>
                    <a:gd name="connsiteX2" fmla="*/ 8115 w 10049"/>
                    <a:gd name="connsiteY2" fmla="*/ 2174 h 10000"/>
                    <a:gd name="connsiteX3" fmla="*/ 6983 w 10049"/>
                    <a:gd name="connsiteY3" fmla="*/ 2826 h 10000"/>
                    <a:gd name="connsiteX4" fmla="*/ 5795 w 10049"/>
                    <a:gd name="connsiteY4" fmla="*/ 3152 h 10000"/>
                    <a:gd name="connsiteX5" fmla="*/ 5684 w 10049"/>
                    <a:gd name="connsiteY5" fmla="*/ 3913 h 10000"/>
                    <a:gd name="connsiteX6" fmla="*/ 5436 w 10049"/>
                    <a:gd name="connsiteY6" fmla="*/ 4457 h 10000"/>
                    <a:gd name="connsiteX7" fmla="*/ 5049 w 10049"/>
                    <a:gd name="connsiteY7" fmla="*/ 4620 h 10000"/>
                    <a:gd name="connsiteX8" fmla="*/ 4690 w 10049"/>
                    <a:gd name="connsiteY8" fmla="*/ 4457 h 10000"/>
                    <a:gd name="connsiteX9" fmla="*/ 4441 w 10049"/>
                    <a:gd name="connsiteY9" fmla="*/ 3913 h 10000"/>
                    <a:gd name="connsiteX10" fmla="*/ 4303 w 10049"/>
                    <a:gd name="connsiteY10" fmla="*/ 3152 h 10000"/>
                    <a:gd name="connsiteX11" fmla="*/ 3143 w 10049"/>
                    <a:gd name="connsiteY11" fmla="*/ 2826 h 10000"/>
                    <a:gd name="connsiteX12" fmla="*/ 2038 w 10049"/>
                    <a:gd name="connsiteY12" fmla="*/ 2174 h 10000"/>
                    <a:gd name="connsiteX13" fmla="*/ 1016 w 10049"/>
                    <a:gd name="connsiteY13" fmla="*/ 1250 h 10000"/>
                    <a:gd name="connsiteX14" fmla="*/ 19 w 10049"/>
                    <a:gd name="connsiteY14" fmla="*/ 398 h 10000"/>
                    <a:gd name="connsiteX15" fmla="*/ 25 w 10049"/>
                    <a:gd name="connsiteY15" fmla="*/ 9441 h 10000"/>
                    <a:gd name="connsiteX16" fmla="*/ 298 w 10049"/>
                    <a:gd name="connsiteY16" fmla="*/ 10000 h 10000"/>
                    <a:gd name="connsiteX17" fmla="*/ 9773 w 10049"/>
                    <a:gd name="connsiteY17" fmla="*/ 10000 h 10000"/>
                    <a:gd name="connsiteX18" fmla="*/ 10049 w 10049"/>
                    <a:gd name="connsiteY18" fmla="*/ 9457 h 10000"/>
                    <a:gd name="connsiteX19" fmla="*/ 10049 w 10049"/>
                    <a:gd name="connsiteY19" fmla="*/ 0 h 10000"/>
                    <a:gd name="connsiteX0" fmla="*/ 10054 w 10054"/>
                    <a:gd name="connsiteY0" fmla="*/ 0 h 10000"/>
                    <a:gd name="connsiteX1" fmla="*/ 9142 w 10054"/>
                    <a:gd name="connsiteY1" fmla="*/ 1250 h 10000"/>
                    <a:gd name="connsiteX2" fmla="*/ 8120 w 10054"/>
                    <a:gd name="connsiteY2" fmla="*/ 2174 h 10000"/>
                    <a:gd name="connsiteX3" fmla="*/ 6988 w 10054"/>
                    <a:gd name="connsiteY3" fmla="*/ 2826 h 10000"/>
                    <a:gd name="connsiteX4" fmla="*/ 5800 w 10054"/>
                    <a:gd name="connsiteY4" fmla="*/ 3152 h 10000"/>
                    <a:gd name="connsiteX5" fmla="*/ 5689 w 10054"/>
                    <a:gd name="connsiteY5" fmla="*/ 3913 h 10000"/>
                    <a:gd name="connsiteX6" fmla="*/ 5441 w 10054"/>
                    <a:gd name="connsiteY6" fmla="*/ 4457 h 10000"/>
                    <a:gd name="connsiteX7" fmla="*/ 5054 w 10054"/>
                    <a:gd name="connsiteY7" fmla="*/ 4620 h 10000"/>
                    <a:gd name="connsiteX8" fmla="*/ 4695 w 10054"/>
                    <a:gd name="connsiteY8" fmla="*/ 4457 h 10000"/>
                    <a:gd name="connsiteX9" fmla="*/ 4446 w 10054"/>
                    <a:gd name="connsiteY9" fmla="*/ 3913 h 10000"/>
                    <a:gd name="connsiteX10" fmla="*/ 4308 w 10054"/>
                    <a:gd name="connsiteY10" fmla="*/ 3152 h 10000"/>
                    <a:gd name="connsiteX11" fmla="*/ 3148 w 10054"/>
                    <a:gd name="connsiteY11" fmla="*/ 2826 h 10000"/>
                    <a:gd name="connsiteX12" fmla="*/ 2043 w 10054"/>
                    <a:gd name="connsiteY12" fmla="*/ 2174 h 10000"/>
                    <a:gd name="connsiteX13" fmla="*/ 1021 w 10054"/>
                    <a:gd name="connsiteY13" fmla="*/ 1250 h 10000"/>
                    <a:gd name="connsiteX14" fmla="*/ 24 w 10054"/>
                    <a:gd name="connsiteY14" fmla="*/ 398 h 10000"/>
                    <a:gd name="connsiteX15" fmla="*/ 30 w 10054"/>
                    <a:gd name="connsiteY15" fmla="*/ 9441 h 10000"/>
                    <a:gd name="connsiteX16" fmla="*/ 303 w 10054"/>
                    <a:gd name="connsiteY16" fmla="*/ 10000 h 10000"/>
                    <a:gd name="connsiteX17" fmla="*/ 9778 w 10054"/>
                    <a:gd name="connsiteY17" fmla="*/ 10000 h 10000"/>
                    <a:gd name="connsiteX18" fmla="*/ 10054 w 10054"/>
                    <a:gd name="connsiteY18" fmla="*/ 9457 h 10000"/>
                    <a:gd name="connsiteX19" fmla="*/ 10054 w 10054"/>
                    <a:gd name="connsiteY19" fmla="*/ 0 h 10000"/>
                    <a:gd name="connsiteX0" fmla="*/ 10046 w 10046"/>
                    <a:gd name="connsiteY0" fmla="*/ 0 h 10000"/>
                    <a:gd name="connsiteX1" fmla="*/ 9134 w 10046"/>
                    <a:gd name="connsiteY1" fmla="*/ 1250 h 10000"/>
                    <a:gd name="connsiteX2" fmla="*/ 8112 w 10046"/>
                    <a:gd name="connsiteY2" fmla="*/ 2174 h 10000"/>
                    <a:gd name="connsiteX3" fmla="*/ 6980 w 10046"/>
                    <a:gd name="connsiteY3" fmla="*/ 2826 h 10000"/>
                    <a:gd name="connsiteX4" fmla="*/ 5792 w 10046"/>
                    <a:gd name="connsiteY4" fmla="*/ 3152 h 10000"/>
                    <a:gd name="connsiteX5" fmla="*/ 5681 w 10046"/>
                    <a:gd name="connsiteY5" fmla="*/ 3913 h 10000"/>
                    <a:gd name="connsiteX6" fmla="*/ 5433 w 10046"/>
                    <a:gd name="connsiteY6" fmla="*/ 4457 h 10000"/>
                    <a:gd name="connsiteX7" fmla="*/ 5046 w 10046"/>
                    <a:gd name="connsiteY7" fmla="*/ 4620 h 10000"/>
                    <a:gd name="connsiteX8" fmla="*/ 4687 w 10046"/>
                    <a:gd name="connsiteY8" fmla="*/ 4457 h 10000"/>
                    <a:gd name="connsiteX9" fmla="*/ 4438 w 10046"/>
                    <a:gd name="connsiteY9" fmla="*/ 3913 h 10000"/>
                    <a:gd name="connsiteX10" fmla="*/ 4300 w 10046"/>
                    <a:gd name="connsiteY10" fmla="*/ 3152 h 10000"/>
                    <a:gd name="connsiteX11" fmla="*/ 3140 w 10046"/>
                    <a:gd name="connsiteY11" fmla="*/ 2826 h 10000"/>
                    <a:gd name="connsiteX12" fmla="*/ 2035 w 10046"/>
                    <a:gd name="connsiteY12" fmla="*/ 2174 h 10000"/>
                    <a:gd name="connsiteX13" fmla="*/ 1013 w 10046"/>
                    <a:gd name="connsiteY13" fmla="*/ 1250 h 10000"/>
                    <a:gd name="connsiteX14" fmla="*/ 16 w 10046"/>
                    <a:gd name="connsiteY14" fmla="*/ 398 h 10000"/>
                    <a:gd name="connsiteX15" fmla="*/ 22 w 10046"/>
                    <a:gd name="connsiteY15" fmla="*/ 9441 h 10000"/>
                    <a:gd name="connsiteX16" fmla="*/ 295 w 10046"/>
                    <a:gd name="connsiteY16" fmla="*/ 10000 h 10000"/>
                    <a:gd name="connsiteX17" fmla="*/ 9770 w 10046"/>
                    <a:gd name="connsiteY17" fmla="*/ 10000 h 10000"/>
                    <a:gd name="connsiteX18" fmla="*/ 10046 w 10046"/>
                    <a:gd name="connsiteY18" fmla="*/ 9457 h 10000"/>
                    <a:gd name="connsiteX19" fmla="*/ 10046 w 10046"/>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997 w 10030"/>
                    <a:gd name="connsiteY13" fmla="*/ 1250 h 10000"/>
                    <a:gd name="connsiteX14" fmla="*/ 0 w 10030"/>
                    <a:gd name="connsiteY14" fmla="*/ 398 h 10000"/>
                    <a:gd name="connsiteX15" fmla="*/ 6 w 10030"/>
                    <a:gd name="connsiteY15" fmla="*/ 9441 h 10000"/>
                    <a:gd name="connsiteX16" fmla="*/ 279 w 10030"/>
                    <a:gd name="connsiteY16" fmla="*/ 10000 h 10000"/>
                    <a:gd name="connsiteX17" fmla="*/ 9754 w 10030"/>
                    <a:gd name="connsiteY17" fmla="*/ 10000 h 10000"/>
                    <a:gd name="connsiteX18" fmla="*/ 10030 w 10030"/>
                    <a:gd name="connsiteY18" fmla="*/ 9457 h 10000"/>
                    <a:gd name="connsiteX19" fmla="*/ 10030 w 10030"/>
                    <a:gd name="connsiteY19"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2019 w 10030"/>
                    <a:gd name="connsiteY12" fmla="*/ 2174 h 10000"/>
                    <a:gd name="connsiteX13" fmla="*/ 0 w 10030"/>
                    <a:gd name="connsiteY13" fmla="*/ 398 h 10000"/>
                    <a:gd name="connsiteX14" fmla="*/ 6 w 10030"/>
                    <a:gd name="connsiteY14" fmla="*/ 9441 h 10000"/>
                    <a:gd name="connsiteX15" fmla="*/ 279 w 10030"/>
                    <a:gd name="connsiteY15" fmla="*/ 10000 h 10000"/>
                    <a:gd name="connsiteX16" fmla="*/ 9754 w 10030"/>
                    <a:gd name="connsiteY16" fmla="*/ 10000 h 10000"/>
                    <a:gd name="connsiteX17" fmla="*/ 10030 w 10030"/>
                    <a:gd name="connsiteY17" fmla="*/ 9457 h 10000"/>
                    <a:gd name="connsiteX18" fmla="*/ 10030 w 10030"/>
                    <a:gd name="connsiteY18"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3124 w 10030"/>
                    <a:gd name="connsiteY11" fmla="*/ 2826 h 10000"/>
                    <a:gd name="connsiteX12" fmla="*/ 0 w 10030"/>
                    <a:gd name="connsiteY12" fmla="*/ 398 h 10000"/>
                    <a:gd name="connsiteX13" fmla="*/ 6 w 10030"/>
                    <a:gd name="connsiteY13" fmla="*/ 9441 h 10000"/>
                    <a:gd name="connsiteX14" fmla="*/ 279 w 10030"/>
                    <a:gd name="connsiteY14" fmla="*/ 10000 h 10000"/>
                    <a:gd name="connsiteX15" fmla="*/ 9754 w 10030"/>
                    <a:gd name="connsiteY15" fmla="*/ 10000 h 10000"/>
                    <a:gd name="connsiteX16" fmla="*/ 10030 w 10030"/>
                    <a:gd name="connsiteY16" fmla="*/ 9457 h 10000"/>
                    <a:gd name="connsiteX17" fmla="*/ 10030 w 10030"/>
                    <a:gd name="connsiteY17"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0 w 10030"/>
                    <a:gd name="connsiteY11" fmla="*/ 398 h 10000"/>
                    <a:gd name="connsiteX12" fmla="*/ 6 w 10030"/>
                    <a:gd name="connsiteY12" fmla="*/ 9441 h 10000"/>
                    <a:gd name="connsiteX13" fmla="*/ 279 w 10030"/>
                    <a:gd name="connsiteY13" fmla="*/ 10000 h 10000"/>
                    <a:gd name="connsiteX14" fmla="*/ 9754 w 10030"/>
                    <a:gd name="connsiteY14" fmla="*/ 10000 h 10000"/>
                    <a:gd name="connsiteX15" fmla="*/ 10030 w 10030"/>
                    <a:gd name="connsiteY15" fmla="*/ 9457 h 10000"/>
                    <a:gd name="connsiteX16" fmla="*/ 10030 w 10030"/>
                    <a:gd name="connsiteY16"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0 w 10030"/>
                    <a:gd name="connsiteY11" fmla="*/ 398 h 10000"/>
                    <a:gd name="connsiteX12" fmla="*/ 6 w 10030"/>
                    <a:gd name="connsiteY12" fmla="*/ 9441 h 10000"/>
                    <a:gd name="connsiteX13" fmla="*/ 279 w 10030"/>
                    <a:gd name="connsiteY13" fmla="*/ 10000 h 10000"/>
                    <a:gd name="connsiteX14" fmla="*/ 9754 w 10030"/>
                    <a:gd name="connsiteY14" fmla="*/ 10000 h 10000"/>
                    <a:gd name="connsiteX15" fmla="*/ 10030 w 10030"/>
                    <a:gd name="connsiteY15" fmla="*/ 9457 h 10000"/>
                    <a:gd name="connsiteX16" fmla="*/ 10030 w 10030"/>
                    <a:gd name="connsiteY16" fmla="*/ 0 h 10000"/>
                    <a:gd name="connsiteX0" fmla="*/ 10030 w 10030"/>
                    <a:gd name="connsiteY0" fmla="*/ 0 h 10000"/>
                    <a:gd name="connsiteX1" fmla="*/ 9118 w 10030"/>
                    <a:gd name="connsiteY1" fmla="*/ 1250 h 10000"/>
                    <a:gd name="connsiteX2" fmla="*/ 8096 w 10030"/>
                    <a:gd name="connsiteY2" fmla="*/ 2174 h 10000"/>
                    <a:gd name="connsiteX3" fmla="*/ 6964 w 10030"/>
                    <a:gd name="connsiteY3" fmla="*/ 2826 h 10000"/>
                    <a:gd name="connsiteX4" fmla="*/ 5776 w 10030"/>
                    <a:gd name="connsiteY4" fmla="*/ 3152 h 10000"/>
                    <a:gd name="connsiteX5" fmla="*/ 5665 w 10030"/>
                    <a:gd name="connsiteY5" fmla="*/ 3913 h 10000"/>
                    <a:gd name="connsiteX6" fmla="*/ 5417 w 10030"/>
                    <a:gd name="connsiteY6" fmla="*/ 4457 h 10000"/>
                    <a:gd name="connsiteX7" fmla="*/ 5030 w 10030"/>
                    <a:gd name="connsiteY7" fmla="*/ 4620 h 10000"/>
                    <a:gd name="connsiteX8" fmla="*/ 4671 w 10030"/>
                    <a:gd name="connsiteY8" fmla="*/ 4457 h 10000"/>
                    <a:gd name="connsiteX9" fmla="*/ 4422 w 10030"/>
                    <a:gd name="connsiteY9" fmla="*/ 3913 h 10000"/>
                    <a:gd name="connsiteX10" fmla="*/ 4284 w 10030"/>
                    <a:gd name="connsiteY10" fmla="*/ 3152 h 10000"/>
                    <a:gd name="connsiteX11" fmla="*/ 0 w 10030"/>
                    <a:gd name="connsiteY11" fmla="*/ 398 h 10000"/>
                    <a:gd name="connsiteX12" fmla="*/ 6 w 10030"/>
                    <a:gd name="connsiteY12" fmla="*/ 9441 h 10000"/>
                    <a:gd name="connsiteX13" fmla="*/ 279 w 10030"/>
                    <a:gd name="connsiteY13" fmla="*/ 10000 h 10000"/>
                    <a:gd name="connsiteX14" fmla="*/ 9754 w 10030"/>
                    <a:gd name="connsiteY14" fmla="*/ 10000 h 10000"/>
                    <a:gd name="connsiteX15" fmla="*/ 10030 w 10030"/>
                    <a:gd name="connsiteY15" fmla="*/ 9457 h 10000"/>
                    <a:gd name="connsiteX16" fmla="*/ 10030 w 10030"/>
                    <a:gd name="connsiteY16" fmla="*/ 0 h 10000"/>
                    <a:gd name="connsiteX0" fmla="*/ 10030 w 10030"/>
                    <a:gd name="connsiteY0" fmla="*/ 0 h 10000"/>
                    <a:gd name="connsiteX1" fmla="*/ 9118 w 10030"/>
                    <a:gd name="connsiteY1" fmla="*/ 1250 h 10000"/>
                    <a:gd name="connsiteX2" fmla="*/ 8096 w 10030"/>
                    <a:gd name="connsiteY2" fmla="*/ 2174 h 10000"/>
                    <a:gd name="connsiteX3" fmla="*/ 5776 w 10030"/>
                    <a:gd name="connsiteY3" fmla="*/ 3152 h 10000"/>
                    <a:gd name="connsiteX4" fmla="*/ 5665 w 10030"/>
                    <a:gd name="connsiteY4" fmla="*/ 3913 h 10000"/>
                    <a:gd name="connsiteX5" fmla="*/ 5417 w 10030"/>
                    <a:gd name="connsiteY5" fmla="*/ 4457 h 10000"/>
                    <a:gd name="connsiteX6" fmla="*/ 5030 w 10030"/>
                    <a:gd name="connsiteY6" fmla="*/ 4620 h 10000"/>
                    <a:gd name="connsiteX7" fmla="*/ 4671 w 10030"/>
                    <a:gd name="connsiteY7" fmla="*/ 4457 h 10000"/>
                    <a:gd name="connsiteX8" fmla="*/ 4422 w 10030"/>
                    <a:gd name="connsiteY8" fmla="*/ 3913 h 10000"/>
                    <a:gd name="connsiteX9" fmla="*/ 4284 w 10030"/>
                    <a:gd name="connsiteY9" fmla="*/ 3152 h 10000"/>
                    <a:gd name="connsiteX10" fmla="*/ 0 w 10030"/>
                    <a:gd name="connsiteY10" fmla="*/ 398 h 10000"/>
                    <a:gd name="connsiteX11" fmla="*/ 6 w 10030"/>
                    <a:gd name="connsiteY11" fmla="*/ 9441 h 10000"/>
                    <a:gd name="connsiteX12" fmla="*/ 279 w 10030"/>
                    <a:gd name="connsiteY12" fmla="*/ 10000 h 10000"/>
                    <a:gd name="connsiteX13" fmla="*/ 9754 w 10030"/>
                    <a:gd name="connsiteY13" fmla="*/ 10000 h 10000"/>
                    <a:gd name="connsiteX14" fmla="*/ 10030 w 10030"/>
                    <a:gd name="connsiteY14" fmla="*/ 9457 h 10000"/>
                    <a:gd name="connsiteX15" fmla="*/ 10030 w 10030"/>
                    <a:gd name="connsiteY15" fmla="*/ 0 h 10000"/>
                    <a:gd name="connsiteX0" fmla="*/ 10030 w 10030"/>
                    <a:gd name="connsiteY0" fmla="*/ 0 h 10000"/>
                    <a:gd name="connsiteX1" fmla="*/ 9118 w 10030"/>
                    <a:gd name="connsiteY1" fmla="*/ 1250 h 10000"/>
                    <a:gd name="connsiteX2" fmla="*/ 5776 w 10030"/>
                    <a:gd name="connsiteY2" fmla="*/ 3152 h 10000"/>
                    <a:gd name="connsiteX3" fmla="*/ 5665 w 10030"/>
                    <a:gd name="connsiteY3" fmla="*/ 3913 h 10000"/>
                    <a:gd name="connsiteX4" fmla="*/ 5417 w 10030"/>
                    <a:gd name="connsiteY4" fmla="*/ 4457 h 10000"/>
                    <a:gd name="connsiteX5" fmla="*/ 5030 w 10030"/>
                    <a:gd name="connsiteY5" fmla="*/ 4620 h 10000"/>
                    <a:gd name="connsiteX6" fmla="*/ 4671 w 10030"/>
                    <a:gd name="connsiteY6" fmla="*/ 4457 h 10000"/>
                    <a:gd name="connsiteX7" fmla="*/ 4422 w 10030"/>
                    <a:gd name="connsiteY7" fmla="*/ 3913 h 10000"/>
                    <a:gd name="connsiteX8" fmla="*/ 4284 w 10030"/>
                    <a:gd name="connsiteY8" fmla="*/ 3152 h 10000"/>
                    <a:gd name="connsiteX9" fmla="*/ 0 w 10030"/>
                    <a:gd name="connsiteY9" fmla="*/ 398 h 10000"/>
                    <a:gd name="connsiteX10" fmla="*/ 6 w 10030"/>
                    <a:gd name="connsiteY10" fmla="*/ 9441 h 10000"/>
                    <a:gd name="connsiteX11" fmla="*/ 279 w 10030"/>
                    <a:gd name="connsiteY11" fmla="*/ 10000 h 10000"/>
                    <a:gd name="connsiteX12" fmla="*/ 9754 w 10030"/>
                    <a:gd name="connsiteY12" fmla="*/ 10000 h 10000"/>
                    <a:gd name="connsiteX13" fmla="*/ 10030 w 10030"/>
                    <a:gd name="connsiteY13" fmla="*/ 9457 h 10000"/>
                    <a:gd name="connsiteX14" fmla="*/ 10030 w 10030"/>
                    <a:gd name="connsiteY14"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422 w 10030"/>
                    <a:gd name="connsiteY6" fmla="*/ 3913 h 10000"/>
                    <a:gd name="connsiteX7" fmla="*/ 4284 w 10030"/>
                    <a:gd name="connsiteY7" fmla="*/ 3152 h 10000"/>
                    <a:gd name="connsiteX8" fmla="*/ 0 w 10030"/>
                    <a:gd name="connsiteY8" fmla="*/ 398 h 10000"/>
                    <a:gd name="connsiteX9" fmla="*/ 6 w 10030"/>
                    <a:gd name="connsiteY9" fmla="*/ 9441 h 10000"/>
                    <a:gd name="connsiteX10" fmla="*/ 279 w 10030"/>
                    <a:gd name="connsiteY10" fmla="*/ 10000 h 10000"/>
                    <a:gd name="connsiteX11" fmla="*/ 9754 w 10030"/>
                    <a:gd name="connsiteY11" fmla="*/ 10000 h 10000"/>
                    <a:gd name="connsiteX12" fmla="*/ 10030 w 10030"/>
                    <a:gd name="connsiteY12" fmla="*/ 9457 h 10000"/>
                    <a:gd name="connsiteX13" fmla="*/ 10030 w 10030"/>
                    <a:gd name="connsiteY13"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422 w 10030"/>
                    <a:gd name="connsiteY6" fmla="*/ 3913 h 10000"/>
                    <a:gd name="connsiteX7" fmla="*/ 4284 w 10030"/>
                    <a:gd name="connsiteY7" fmla="*/ 3152 h 10000"/>
                    <a:gd name="connsiteX8" fmla="*/ 0 w 10030"/>
                    <a:gd name="connsiteY8" fmla="*/ 398 h 10000"/>
                    <a:gd name="connsiteX9" fmla="*/ 6 w 10030"/>
                    <a:gd name="connsiteY9" fmla="*/ 9441 h 10000"/>
                    <a:gd name="connsiteX10" fmla="*/ 279 w 10030"/>
                    <a:gd name="connsiteY10" fmla="*/ 10000 h 10000"/>
                    <a:gd name="connsiteX11" fmla="*/ 9754 w 10030"/>
                    <a:gd name="connsiteY11" fmla="*/ 10000 h 10000"/>
                    <a:gd name="connsiteX12" fmla="*/ 10030 w 10030"/>
                    <a:gd name="connsiteY12" fmla="*/ 9457 h 10000"/>
                    <a:gd name="connsiteX13" fmla="*/ 10030 w 10030"/>
                    <a:gd name="connsiteY13"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422 w 10030"/>
                    <a:gd name="connsiteY6" fmla="*/ 3913 h 10000"/>
                    <a:gd name="connsiteX7" fmla="*/ 4284 w 10030"/>
                    <a:gd name="connsiteY7" fmla="*/ 3152 h 10000"/>
                    <a:gd name="connsiteX8" fmla="*/ 0 w 10030"/>
                    <a:gd name="connsiteY8" fmla="*/ 398 h 10000"/>
                    <a:gd name="connsiteX9" fmla="*/ 6 w 10030"/>
                    <a:gd name="connsiteY9" fmla="*/ 9441 h 10000"/>
                    <a:gd name="connsiteX10" fmla="*/ 279 w 10030"/>
                    <a:gd name="connsiteY10" fmla="*/ 10000 h 10000"/>
                    <a:gd name="connsiteX11" fmla="*/ 9754 w 10030"/>
                    <a:gd name="connsiteY11" fmla="*/ 10000 h 10000"/>
                    <a:gd name="connsiteX12" fmla="*/ 10030 w 10030"/>
                    <a:gd name="connsiteY12" fmla="*/ 9457 h 10000"/>
                    <a:gd name="connsiteX13" fmla="*/ 10030 w 10030"/>
                    <a:gd name="connsiteY13"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422 w 10030"/>
                    <a:gd name="connsiteY6" fmla="*/ 3913 h 10000"/>
                    <a:gd name="connsiteX7" fmla="*/ 4284 w 10030"/>
                    <a:gd name="connsiteY7" fmla="*/ 3152 h 10000"/>
                    <a:gd name="connsiteX8" fmla="*/ 0 w 10030"/>
                    <a:gd name="connsiteY8" fmla="*/ 398 h 10000"/>
                    <a:gd name="connsiteX9" fmla="*/ 6 w 10030"/>
                    <a:gd name="connsiteY9" fmla="*/ 9441 h 10000"/>
                    <a:gd name="connsiteX10" fmla="*/ 279 w 10030"/>
                    <a:gd name="connsiteY10" fmla="*/ 10000 h 10000"/>
                    <a:gd name="connsiteX11" fmla="*/ 9754 w 10030"/>
                    <a:gd name="connsiteY11" fmla="*/ 10000 h 10000"/>
                    <a:gd name="connsiteX12" fmla="*/ 10030 w 10030"/>
                    <a:gd name="connsiteY12" fmla="*/ 9457 h 10000"/>
                    <a:gd name="connsiteX13" fmla="*/ 10030 w 10030"/>
                    <a:gd name="connsiteY13"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422 w 10030"/>
                    <a:gd name="connsiteY6" fmla="*/ 3913 h 10000"/>
                    <a:gd name="connsiteX7" fmla="*/ 4284 w 10030"/>
                    <a:gd name="connsiteY7" fmla="*/ 3152 h 10000"/>
                    <a:gd name="connsiteX8" fmla="*/ 0 w 10030"/>
                    <a:gd name="connsiteY8" fmla="*/ 398 h 10000"/>
                    <a:gd name="connsiteX9" fmla="*/ 6 w 10030"/>
                    <a:gd name="connsiteY9" fmla="*/ 9441 h 10000"/>
                    <a:gd name="connsiteX10" fmla="*/ 279 w 10030"/>
                    <a:gd name="connsiteY10" fmla="*/ 10000 h 10000"/>
                    <a:gd name="connsiteX11" fmla="*/ 9754 w 10030"/>
                    <a:gd name="connsiteY11" fmla="*/ 10000 h 10000"/>
                    <a:gd name="connsiteX12" fmla="*/ 10030 w 10030"/>
                    <a:gd name="connsiteY12" fmla="*/ 9457 h 10000"/>
                    <a:gd name="connsiteX13" fmla="*/ 10030 w 10030"/>
                    <a:gd name="connsiteY13"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422 w 10030"/>
                    <a:gd name="connsiteY6" fmla="*/ 3913 h 10000"/>
                    <a:gd name="connsiteX7" fmla="*/ 4284 w 10030"/>
                    <a:gd name="connsiteY7" fmla="*/ 3152 h 10000"/>
                    <a:gd name="connsiteX8" fmla="*/ 0 w 10030"/>
                    <a:gd name="connsiteY8" fmla="*/ 398 h 10000"/>
                    <a:gd name="connsiteX9" fmla="*/ 6 w 10030"/>
                    <a:gd name="connsiteY9" fmla="*/ 9441 h 10000"/>
                    <a:gd name="connsiteX10" fmla="*/ 279 w 10030"/>
                    <a:gd name="connsiteY10" fmla="*/ 10000 h 10000"/>
                    <a:gd name="connsiteX11" fmla="*/ 9754 w 10030"/>
                    <a:gd name="connsiteY11" fmla="*/ 10000 h 10000"/>
                    <a:gd name="connsiteX12" fmla="*/ 10030 w 10030"/>
                    <a:gd name="connsiteY12" fmla="*/ 9457 h 10000"/>
                    <a:gd name="connsiteX13" fmla="*/ 10030 w 10030"/>
                    <a:gd name="connsiteY13"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671 w 10030"/>
                    <a:gd name="connsiteY5" fmla="*/ 4457 h 10000"/>
                    <a:gd name="connsiteX6" fmla="*/ 4284 w 10030"/>
                    <a:gd name="connsiteY6" fmla="*/ 3152 h 10000"/>
                    <a:gd name="connsiteX7" fmla="*/ 0 w 10030"/>
                    <a:gd name="connsiteY7" fmla="*/ 398 h 10000"/>
                    <a:gd name="connsiteX8" fmla="*/ 6 w 10030"/>
                    <a:gd name="connsiteY8" fmla="*/ 9441 h 10000"/>
                    <a:gd name="connsiteX9" fmla="*/ 279 w 10030"/>
                    <a:gd name="connsiteY9" fmla="*/ 10000 h 10000"/>
                    <a:gd name="connsiteX10" fmla="*/ 9754 w 10030"/>
                    <a:gd name="connsiteY10" fmla="*/ 10000 h 10000"/>
                    <a:gd name="connsiteX11" fmla="*/ 10030 w 10030"/>
                    <a:gd name="connsiteY11" fmla="*/ 9457 h 10000"/>
                    <a:gd name="connsiteX12" fmla="*/ 10030 w 10030"/>
                    <a:gd name="connsiteY12"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284 w 10030"/>
                    <a:gd name="connsiteY5" fmla="*/ 3152 h 10000"/>
                    <a:gd name="connsiteX6" fmla="*/ 0 w 10030"/>
                    <a:gd name="connsiteY6" fmla="*/ 398 h 10000"/>
                    <a:gd name="connsiteX7" fmla="*/ 6 w 10030"/>
                    <a:gd name="connsiteY7" fmla="*/ 9441 h 10000"/>
                    <a:gd name="connsiteX8" fmla="*/ 279 w 10030"/>
                    <a:gd name="connsiteY8" fmla="*/ 10000 h 10000"/>
                    <a:gd name="connsiteX9" fmla="*/ 9754 w 10030"/>
                    <a:gd name="connsiteY9" fmla="*/ 10000 h 10000"/>
                    <a:gd name="connsiteX10" fmla="*/ 10030 w 10030"/>
                    <a:gd name="connsiteY10" fmla="*/ 9457 h 10000"/>
                    <a:gd name="connsiteX11" fmla="*/ 10030 w 10030"/>
                    <a:gd name="connsiteY11"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284 w 10030"/>
                    <a:gd name="connsiteY5" fmla="*/ 3152 h 10000"/>
                    <a:gd name="connsiteX6" fmla="*/ 0 w 10030"/>
                    <a:gd name="connsiteY6" fmla="*/ 398 h 10000"/>
                    <a:gd name="connsiteX7" fmla="*/ 6 w 10030"/>
                    <a:gd name="connsiteY7" fmla="*/ 9441 h 10000"/>
                    <a:gd name="connsiteX8" fmla="*/ 279 w 10030"/>
                    <a:gd name="connsiteY8" fmla="*/ 10000 h 10000"/>
                    <a:gd name="connsiteX9" fmla="*/ 9754 w 10030"/>
                    <a:gd name="connsiteY9" fmla="*/ 10000 h 10000"/>
                    <a:gd name="connsiteX10" fmla="*/ 10030 w 10030"/>
                    <a:gd name="connsiteY10" fmla="*/ 9457 h 10000"/>
                    <a:gd name="connsiteX11" fmla="*/ 10030 w 10030"/>
                    <a:gd name="connsiteY11"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284 w 10030"/>
                    <a:gd name="connsiteY5" fmla="*/ 3152 h 10000"/>
                    <a:gd name="connsiteX6" fmla="*/ 0 w 10030"/>
                    <a:gd name="connsiteY6" fmla="*/ 398 h 10000"/>
                    <a:gd name="connsiteX7" fmla="*/ 6 w 10030"/>
                    <a:gd name="connsiteY7" fmla="*/ 9441 h 10000"/>
                    <a:gd name="connsiteX8" fmla="*/ 279 w 10030"/>
                    <a:gd name="connsiteY8" fmla="*/ 10000 h 10000"/>
                    <a:gd name="connsiteX9" fmla="*/ 9754 w 10030"/>
                    <a:gd name="connsiteY9" fmla="*/ 10000 h 10000"/>
                    <a:gd name="connsiteX10" fmla="*/ 10030 w 10030"/>
                    <a:gd name="connsiteY10" fmla="*/ 9457 h 10000"/>
                    <a:gd name="connsiteX11" fmla="*/ 10030 w 10030"/>
                    <a:gd name="connsiteY11" fmla="*/ 0 h 10000"/>
                    <a:gd name="connsiteX0" fmla="*/ 10030 w 10030"/>
                    <a:gd name="connsiteY0" fmla="*/ 0 h 10000"/>
                    <a:gd name="connsiteX1" fmla="*/ 5776 w 10030"/>
                    <a:gd name="connsiteY1" fmla="*/ 3152 h 10000"/>
                    <a:gd name="connsiteX2" fmla="*/ 5665 w 10030"/>
                    <a:gd name="connsiteY2" fmla="*/ 3913 h 10000"/>
                    <a:gd name="connsiteX3" fmla="*/ 5417 w 10030"/>
                    <a:gd name="connsiteY3" fmla="*/ 4457 h 10000"/>
                    <a:gd name="connsiteX4" fmla="*/ 5030 w 10030"/>
                    <a:gd name="connsiteY4" fmla="*/ 4620 h 10000"/>
                    <a:gd name="connsiteX5" fmla="*/ 4284 w 10030"/>
                    <a:gd name="connsiteY5" fmla="*/ 3152 h 10000"/>
                    <a:gd name="connsiteX6" fmla="*/ 0 w 10030"/>
                    <a:gd name="connsiteY6" fmla="*/ 398 h 10000"/>
                    <a:gd name="connsiteX7" fmla="*/ 6 w 10030"/>
                    <a:gd name="connsiteY7" fmla="*/ 9441 h 10000"/>
                    <a:gd name="connsiteX8" fmla="*/ 279 w 10030"/>
                    <a:gd name="connsiteY8" fmla="*/ 10000 h 10000"/>
                    <a:gd name="connsiteX9" fmla="*/ 9754 w 10030"/>
                    <a:gd name="connsiteY9" fmla="*/ 10000 h 10000"/>
                    <a:gd name="connsiteX10" fmla="*/ 10030 w 10030"/>
                    <a:gd name="connsiteY10" fmla="*/ 9457 h 10000"/>
                    <a:gd name="connsiteX11" fmla="*/ 10030 w 10030"/>
                    <a:gd name="connsiteY11" fmla="*/ 0 h 10000"/>
                    <a:gd name="connsiteX0" fmla="*/ 10030 w 10030"/>
                    <a:gd name="connsiteY0" fmla="*/ 0 h 10000"/>
                    <a:gd name="connsiteX1" fmla="*/ 5776 w 10030"/>
                    <a:gd name="connsiteY1" fmla="*/ 3152 h 10000"/>
                    <a:gd name="connsiteX2" fmla="*/ 5665 w 10030"/>
                    <a:gd name="connsiteY2" fmla="*/ 3913 h 10000"/>
                    <a:gd name="connsiteX3" fmla="*/ 5030 w 10030"/>
                    <a:gd name="connsiteY3" fmla="*/ 4620 h 10000"/>
                    <a:gd name="connsiteX4" fmla="*/ 4284 w 10030"/>
                    <a:gd name="connsiteY4" fmla="*/ 3152 h 10000"/>
                    <a:gd name="connsiteX5" fmla="*/ 0 w 10030"/>
                    <a:gd name="connsiteY5" fmla="*/ 398 h 10000"/>
                    <a:gd name="connsiteX6" fmla="*/ 6 w 10030"/>
                    <a:gd name="connsiteY6" fmla="*/ 9441 h 10000"/>
                    <a:gd name="connsiteX7" fmla="*/ 279 w 10030"/>
                    <a:gd name="connsiteY7" fmla="*/ 10000 h 10000"/>
                    <a:gd name="connsiteX8" fmla="*/ 9754 w 10030"/>
                    <a:gd name="connsiteY8" fmla="*/ 10000 h 10000"/>
                    <a:gd name="connsiteX9" fmla="*/ 10030 w 10030"/>
                    <a:gd name="connsiteY9" fmla="*/ 9457 h 10000"/>
                    <a:gd name="connsiteX10" fmla="*/ 10030 w 10030"/>
                    <a:gd name="connsiteY10"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3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90 w 10030"/>
                    <a:gd name="connsiteY2" fmla="*/ 4620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776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829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829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 name="connsiteX0" fmla="*/ 10030 w 10030"/>
                    <a:gd name="connsiteY0" fmla="*/ 0 h 10000"/>
                    <a:gd name="connsiteX1" fmla="*/ 5829 w 10030"/>
                    <a:gd name="connsiteY1" fmla="*/ 3152 h 10000"/>
                    <a:gd name="connsiteX2" fmla="*/ 5077 w 10030"/>
                    <a:gd name="connsiteY2" fmla="*/ 4555 h 10000"/>
                    <a:gd name="connsiteX3" fmla="*/ 4284 w 10030"/>
                    <a:gd name="connsiteY3" fmla="*/ 3152 h 10000"/>
                    <a:gd name="connsiteX4" fmla="*/ 0 w 10030"/>
                    <a:gd name="connsiteY4" fmla="*/ 398 h 10000"/>
                    <a:gd name="connsiteX5" fmla="*/ 6 w 10030"/>
                    <a:gd name="connsiteY5" fmla="*/ 9441 h 10000"/>
                    <a:gd name="connsiteX6" fmla="*/ 279 w 10030"/>
                    <a:gd name="connsiteY6" fmla="*/ 10000 h 10000"/>
                    <a:gd name="connsiteX7" fmla="*/ 9754 w 10030"/>
                    <a:gd name="connsiteY7" fmla="*/ 10000 h 10000"/>
                    <a:gd name="connsiteX8" fmla="*/ 10030 w 10030"/>
                    <a:gd name="connsiteY8" fmla="*/ 9457 h 10000"/>
                    <a:gd name="connsiteX9" fmla="*/ 10030 w 10030"/>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0" h="10000">
                      <a:moveTo>
                        <a:pt x="10030" y="0"/>
                      </a:moveTo>
                      <a:cubicBezTo>
                        <a:pt x="8807" y="1767"/>
                        <a:pt x="7739" y="2908"/>
                        <a:pt x="5829" y="3152"/>
                      </a:cubicBezTo>
                      <a:cubicBezTo>
                        <a:pt x="5834" y="4180"/>
                        <a:pt x="5369" y="4544"/>
                        <a:pt x="5077" y="4555"/>
                      </a:cubicBezTo>
                      <a:cubicBezTo>
                        <a:pt x="4709" y="4553"/>
                        <a:pt x="4306" y="4008"/>
                        <a:pt x="4284" y="3152"/>
                      </a:cubicBezTo>
                      <a:cubicBezTo>
                        <a:pt x="2505" y="2759"/>
                        <a:pt x="1511" y="1836"/>
                        <a:pt x="0" y="398"/>
                      </a:cubicBezTo>
                      <a:cubicBezTo>
                        <a:pt x="9" y="2214"/>
                        <a:pt x="-5" y="7245"/>
                        <a:pt x="6" y="9441"/>
                      </a:cubicBezTo>
                      <a:cubicBezTo>
                        <a:pt x="4" y="9813"/>
                        <a:pt x="37" y="9924"/>
                        <a:pt x="279" y="10000"/>
                      </a:cubicBezTo>
                      <a:lnTo>
                        <a:pt x="9754" y="10000"/>
                      </a:lnTo>
                      <a:cubicBezTo>
                        <a:pt x="10018" y="9972"/>
                        <a:pt x="10015" y="10041"/>
                        <a:pt x="10030" y="9457"/>
                      </a:cubicBezTo>
                      <a:lnTo>
                        <a:pt x="10030" y="0"/>
                      </a:lnTo>
                      <a:close/>
                    </a:path>
                  </a:pathLst>
                </a:custGeom>
                <a:grpFill/>
                <a:ln w="0">
                  <a:noFill/>
                  <a:prstDash val="solid"/>
                  <a:round/>
                  <a:headEnd/>
                  <a:tailEnd/>
                </a:ln>
                <a:effec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54"/>
                <p:cNvSpPr/>
                <p:nvPr/>
              </p:nvSpPr>
              <p:spPr>
                <a:xfrm>
                  <a:off x="7735573" y="5588487"/>
                  <a:ext cx="791214" cy="361901"/>
                </a:xfrm>
                <a:custGeom>
                  <a:avLst/>
                  <a:gdLst>
                    <a:gd name="connsiteX0" fmla="*/ 2053086 w 5704935"/>
                    <a:gd name="connsiteY0" fmla="*/ 373814 h 2609439"/>
                    <a:gd name="connsiteX1" fmla="*/ 2053086 w 5704935"/>
                    <a:gd name="connsiteY1" fmla="*/ 811742 h 2609439"/>
                    <a:gd name="connsiteX2" fmla="*/ 3669101 w 5704935"/>
                    <a:gd name="connsiteY2" fmla="*/ 811742 h 2609439"/>
                    <a:gd name="connsiteX3" fmla="*/ 3669101 w 5704935"/>
                    <a:gd name="connsiteY3" fmla="*/ 373814 h 2609439"/>
                    <a:gd name="connsiteX4" fmla="*/ 1996544 w 5704935"/>
                    <a:gd name="connsiteY4" fmla="*/ 0 h 2609439"/>
                    <a:gd name="connsiteX5" fmla="*/ 3725643 w 5704935"/>
                    <a:gd name="connsiteY5" fmla="*/ 0 h 2609439"/>
                    <a:gd name="connsiteX6" fmla="*/ 4071667 w 5704935"/>
                    <a:gd name="connsiteY6" fmla="*/ 346024 h 2609439"/>
                    <a:gd name="connsiteX7" fmla="*/ 4066113 w 5704935"/>
                    <a:gd name="connsiteY7" fmla="*/ 811742 h 2609439"/>
                    <a:gd name="connsiteX8" fmla="*/ 5519258 w 5704935"/>
                    <a:gd name="connsiteY8" fmla="*/ 811742 h 2609439"/>
                    <a:gd name="connsiteX9" fmla="*/ 5704935 w 5704935"/>
                    <a:gd name="connsiteY9" fmla="*/ 997419 h 2609439"/>
                    <a:gd name="connsiteX10" fmla="*/ 5699184 w 5704935"/>
                    <a:gd name="connsiteY10" fmla="*/ 1558509 h 2609439"/>
                    <a:gd name="connsiteX11" fmla="*/ 2812212 w 5704935"/>
                    <a:gd name="connsiteY11" fmla="*/ 2605181 h 2609439"/>
                    <a:gd name="connsiteX12" fmla="*/ 0 w 5704935"/>
                    <a:gd name="connsiteY12" fmla="*/ 1535505 h 2609439"/>
                    <a:gd name="connsiteX13" fmla="*/ 5750 w 5704935"/>
                    <a:gd name="connsiteY13" fmla="*/ 997419 h 2609439"/>
                    <a:gd name="connsiteX14" fmla="*/ 191427 w 5704935"/>
                    <a:gd name="connsiteY14" fmla="*/ 811742 h 2609439"/>
                    <a:gd name="connsiteX15" fmla="*/ 1645094 w 5704935"/>
                    <a:gd name="connsiteY15" fmla="*/ 811742 h 2609439"/>
                    <a:gd name="connsiteX16" fmla="*/ 1650520 w 5704935"/>
                    <a:gd name="connsiteY16" fmla="*/ 346024 h 2609439"/>
                    <a:gd name="connsiteX17" fmla="*/ 1996544 w 5704935"/>
                    <a:gd name="connsiteY17" fmla="*/ 0 h 260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4935" h="2609439">
                      <a:moveTo>
                        <a:pt x="2053086" y="373814"/>
                      </a:moveTo>
                      <a:lnTo>
                        <a:pt x="2053086" y="811742"/>
                      </a:lnTo>
                      <a:lnTo>
                        <a:pt x="3669101" y="811742"/>
                      </a:lnTo>
                      <a:lnTo>
                        <a:pt x="3669101" y="373814"/>
                      </a:lnTo>
                      <a:close/>
                      <a:moveTo>
                        <a:pt x="1996544" y="0"/>
                      </a:moveTo>
                      <a:lnTo>
                        <a:pt x="3725643" y="0"/>
                      </a:lnTo>
                      <a:cubicBezTo>
                        <a:pt x="3916747" y="0"/>
                        <a:pt x="4071667" y="154920"/>
                        <a:pt x="4071667" y="346024"/>
                      </a:cubicBezTo>
                      <a:lnTo>
                        <a:pt x="4066113" y="811742"/>
                      </a:lnTo>
                      <a:lnTo>
                        <a:pt x="5519258" y="811742"/>
                      </a:lnTo>
                      <a:cubicBezTo>
                        <a:pt x="5621805" y="811742"/>
                        <a:pt x="5704935" y="894872"/>
                        <a:pt x="5704935" y="997419"/>
                      </a:cubicBezTo>
                      <a:lnTo>
                        <a:pt x="5699184" y="1558509"/>
                      </a:lnTo>
                      <a:cubicBezTo>
                        <a:pt x="5292785" y="1972160"/>
                        <a:pt x="4032369" y="2670358"/>
                        <a:pt x="2812212" y="2605181"/>
                      </a:cubicBezTo>
                      <a:cubicBezTo>
                        <a:pt x="1718576" y="2643519"/>
                        <a:pt x="606724" y="2058424"/>
                        <a:pt x="0" y="1535505"/>
                      </a:cubicBezTo>
                      <a:cubicBezTo>
                        <a:pt x="1917" y="1359977"/>
                        <a:pt x="3833" y="1172947"/>
                        <a:pt x="5750" y="997419"/>
                      </a:cubicBezTo>
                      <a:cubicBezTo>
                        <a:pt x="5750" y="894872"/>
                        <a:pt x="88880" y="811742"/>
                        <a:pt x="191427" y="811742"/>
                      </a:cubicBezTo>
                      <a:lnTo>
                        <a:pt x="1645094" y="811742"/>
                      </a:lnTo>
                      <a:lnTo>
                        <a:pt x="1650520" y="346024"/>
                      </a:lnTo>
                      <a:cubicBezTo>
                        <a:pt x="1650520" y="154920"/>
                        <a:pt x="1805440" y="0"/>
                        <a:pt x="1996544"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sp>
        <p:nvSpPr>
          <p:cNvPr id="10" name="TextBox 9"/>
          <p:cNvSpPr txBox="1"/>
          <p:nvPr/>
        </p:nvSpPr>
        <p:spPr>
          <a:xfrm>
            <a:off x="10378000" y="2738239"/>
            <a:ext cx="184666" cy="369332"/>
          </a:xfrm>
          <a:prstGeom prst="rect">
            <a:avLst/>
          </a:prstGeom>
          <a:noFill/>
        </p:spPr>
        <p:txBody>
          <a:bodyPr wrap="none" rtlCol="0">
            <a:spAutoFit/>
          </a:bodyPr>
          <a:lstStyle/>
          <a:p>
            <a:endParaRPr lang="en-US"/>
          </a:p>
        </p:txBody>
      </p:sp>
      <p:sp>
        <p:nvSpPr>
          <p:cNvPr id="12" name="Rectangle 11"/>
          <p:cNvSpPr/>
          <p:nvPr/>
        </p:nvSpPr>
        <p:spPr>
          <a:xfrm>
            <a:off x="3419902" y="1687341"/>
            <a:ext cx="2346423" cy="2523768"/>
          </a:xfrm>
          <a:prstGeom prst="rect">
            <a:avLst/>
          </a:prstGeom>
        </p:spPr>
        <p:txBody>
          <a:bodyPr wrap="square">
            <a:spAutoFit/>
          </a:bodyPr>
          <a:lstStyle/>
          <a:p>
            <a:pPr algn="ctr"/>
            <a:r>
              <a:rPr lang="en-US" sz="1400" b="1" kern="0" dirty="0" smtClean="0">
                <a:solidFill>
                  <a:srgbClr val="404040"/>
                </a:solidFill>
                <a:latin typeface="Arial Black" panose="020B0A04020102020204" pitchFamily="34" charset="0"/>
                <a:cs typeface="Arial" panose="020B0604020202020204" pitchFamily="34" charset="0"/>
              </a:rPr>
              <a:t>INCREASE SALES REVENUE</a:t>
            </a:r>
          </a:p>
          <a:p>
            <a:pPr algn="ctr"/>
            <a:endParaRPr lang="en-US" sz="1200" b="1" kern="0" dirty="0">
              <a:solidFill>
                <a:srgbClr val="404040"/>
              </a:solidFill>
              <a:latin typeface="Arial Black" panose="020B0A040201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40% ANNUAL INCREASE</a:t>
            </a:r>
          </a:p>
          <a:p>
            <a:pPr marL="285750" indent="-2857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  Financial liquidity &amp; sustainability</a:t>
            </a:r>
          </a:p>
          <a:p>
            <a:pPr marL="285750" indent="-285750">
              <a:lnSpc>
                <a:spcPct val="150000"/>
              </a:lnSpc>
              <a:buFont typeface="Wingdings" panose="05000000000000000000" pitchFamily="2" charset="2"/>
              <a:buChar char="q"/>
            </a:pPr>
            <a:r>
              <a:rPr lang="en-US" sz="1200" b="1" kern="0" dirty="0" smtClean="0">
                <a:solidFill>
                  <a:srgbClr val="404040"/>
                </a:solidFill>
                <a:latin typeface="Calibri" panose="020F0502020204030204" pitchFamily="34" charset="0"/>
                <a:cs typeface="Calibri" panose="020F0502020204030204" pitchFamily="34" charset="0"/>
              </a:rPr>
              <a:t>Revenue growth that turns into profitable growth</a:t>
            </a:r>
          </a:p>
          <a:p>
            <a:pPr algn="ctr"/>
            <a:endParaRPr lang="en-US" sz="1400" b="1" kern="0" dirty="0">
              <a:solidFill>
                <a:srgbClr val="404040"/>
              </a:solidFill>
              <a:latin typeface="Arial Black" panose="020B0A04020102020204" pitchFamily="34" charset="0"/>
              <a:cs typeface="Arial" panose="020B0604020202020204" pitchFamily="34" charset="0"/>
            </a:endParaRPr>
          </a:p>
          <a:p>
            <a:pPr algn="ctr"/>
            <a:endParaRPr lang="en-US" sz="1400" b="1" kern="0" dirty="0">
              <a:solidFill>
                <a:srgbClr val="404040"/>
              </a:solidFill>
              <a:latin typeface="Arial Black" panose="020B0A04020102020204" pitchFamily="34" charset="0"/>
              <a:cs typeface="Arial" panose="020B0604020202020204" pitchFamily="34" charset="0"/>
            </a:endParaRPr>
          </a:p>
        </p:txBody>
      </p:sp>
      <p:sp>
        <p:nvSpPr>
          <p:cNvPr id="57" name="Slide Number Placeholder 2">
            <a:extLst>
              <a:ext uri="{FF2B5EF4-FFF2-40B4-BE49-F238E27FC236}">
                <a16:creationId xmlns:a16="http://schemas.microsoft.com/office/drawing/2014/main" xmlns="" id="{A74F4782-C14F-4F99-9330-98AD9332551E}"/>
              </a:ext>
            </a:extLst>
          </p:cNvPr>
          <p:cNvSpPr>
            <a:spLocks noGrp="1"/>
          </p:cNvSpPr>
          <p:nvPr>
            <p:ph type="sldNum" sz="quarter" idx="4294967295"/>
          </p:nvPr>
        </p:nvSpPr>
        <p:spPr>
          <a:xfrm>
            <a:off x="8746142" y="6492875"/>
            <a:ext cx="594812" cy="365125"/>
          </a:xfrm>
          <a:prstGeom prst="rect">
            <a:avLst/>
          </a:prstGeom>
        </p:spPr>
        <p:txBody>
          <a:bodyPr/>
          <a:lstStyle/>
          <a:p>
            <a:fld id="{A3E61E56-4512-48E5-8D69-D25D101C4C69}" type="slidenum">
              <a:rPr lang="en-US" sz="1200" smtClean="0">
                <a:solidFill>
                  <a:schemeClr val="bg1"/>
                </a:solidFill>
              </a:rPr>
              <a:pPr/>
              <a:t>23</a:t>
            </a:fld>
            <a:endParaRPr lang="en-US" sz="1200" dirty="0">
              <a:solidFill>
                <a:schemeClr val="bg1"/>
              </a:solidFill>
            </a:endParaRPr>
          </a:p>
        </p:txBody>
      </p:sp>
    </p:spTree>
    <p:extLst>
      <p:ext uri="{BB962C8B-B14F-4D97-AF65-F5344CB8AC3E}">
        <p14:creationId xmlns:p14="http://schemas.microsoft.com/office/powerpoint/2010/main" xmlns="" val="126533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91" y="485383"/>
            <a:ext cx="8229600" cy="499448"/>
          </a:xfrm>
        </p:spPr>
        <p:txBody>
          <a:bodyPr/>
          <a:lstStyle/>
          <a:p>
            <a:pPr algn="ctr"/>
            <a:r>
              <a:rPr lang="en-US" sz="2800" b="1" dirty="0" smtClean="0">
                <a:solidFill>
                  <a:schemeClr val="tx1"/>
                </a:solidFill>
                <a:latin typeface="Calibri" panose="020F0502020204030204" pitchFamily="34" charset="0"/>
              </a:rPr>
              <a:t>SEE KEY CHALLENGES IN ACHIEVING THE KEY PRIORITY </a:t>
            </a:r>
            <a:endParaRPr lang="en-ZA" sz="2800" b="1"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a:xfrm>
            <a:off x="8611662" y="6374245"/>
            <a:ext cx="532338" cy="365125"/>
          </a:xfrm>
        </p:spPr>
        <p:txBody>
          <a:bodyPr/>
          <a:lstStyle/>
          <a:p>
            <a:pPr>
              <a:defRPr/>
            </a:pPr>
            <a:fld id="{A79B0E16-3B21-4DA7-809D-032F5E4D0A06}" type="slidenum">
              <a:rPr lang="en-US" sz="1200" smtClean="0">
                <a:solidFill>
                  <a:schemeClr val="bg1"/>
                </a:solidFill>
              </a:rPr>
              <a:pPr>
                <a:defRPr/>
              </a:pPr>
              <a:t>24</a:t>
            </a:fld>
            <a:endParaRPr lang="en-US" sz="1200" dirty="0">
              <a:solidFill>
                <a:schemeClr val="bg1"/>
              </a:solidFill>
            </a:endParaRPr>
          </a:p>
        </p:txBody>
      </p:sp>
      <p:grpSp>
        <p:nvGrpSpPr>
          <p:cNvPr id="7" name="Group 6">
            <a:extLst>
              <a:ext uri="{FF2B5EF4-FFF2-40B4-BE49-F238E27FC236}">
                <a16:creationId xmlns:a16="http://schemas.microsoft.com/office/drawing/2014/main" xmlns="" id="{474F7646-9795-486E-B025-799C6FF709B2}"/>
              </a:ext>
            </a:extLst>
          </p:cNvPr>
          <p:cNvGrpSpPr/>
          <p:nvPr/>
        </p:nvGrpSpPr>
        <p:grpSpPr>
          <a:xfrm>
            <a:off x="228105" y="1501435"/>
            <a:ext cx="8620115" cy="4560551"/>
            <a:chOff x="257003" y="1205444"/>
            <a:chExt cx="8620115" cy="4370357"/>
          </a:xfrm>
        </p:grpSpPr>
        <p:grpSp>
          <p:nvGrpSpPr>
            <p:cNvPr id="8" name="Group 7"/>
            <p:cNvGrpSpPr/>
            <p:nvPr/>
          </p:nvGrpSpPr>
          <p:grpSpPr>
            <a:xfrm>
              <a:off x="257003" y="4209125"/>
              <a:ext cx="8620115" cy="1366676"/>
              <a:chOff x="342671" y="3622493"/>
              <a:chExt cx="11493486" cy="1822233"/>
            </a:xfrm>
          </p:grpSpPr>
          <p:grpSp>
            <p:nvGrpSpPr>
              <p:cNvPr id="59" name="Group 58"/>
              <p:cNvGrpSpPr/>
              <p:nvPr/>
            </p:nvGrpSpPr>
            <p:grpSpPr>
              <a:xfrm>
                <a:off x="342671" y="3654618"/>
                <a:ext cx="2448695" cy="1790108"/>
                <a:chOff x="628421" y="2795857"/>
                <a:chExt cx="2448695" cy="1790108"/>
              </a:xfrm>
            </p:grpSpPr>
            <p:sp>
              <p:nvSpPr>
                <p:cNvPr id="72" name="TextBox 71"/>
                <p:cNvSpPr txBox="1"/>
                <p:nvPr/>
              </p:nvSpPr>
              <p:spPr>
                <a:xfrm>
                  <a:off x="628421" y="2795857"/>
                  <a:ext cx="2448695" cy="432580"/>
                </a:xfrm>
                <a:prstGeom prst="rect">
                  <a:avLst/>
                </a:prstGeom>
                <a:noFill/>
              </p:spPr>
              <p:txBody>
                <a:bodyPr wrap="square" rtlCol="0" anchor="ctr">
                  <a:spAutoFit/>
                </a:bodyPr>
                <a:lstStyle/>
                <a:p>
                  <a:pPr algn="ctr"/>
                  <a:r>
                    <a:rPr lang="en-US" sz="1600" b="1" dirty="0" smtClean="0">
                      <a:latin typeface="Arial" panose="020B0604020202020204" pitchFamily="34" charset="0"/>
                      <a:cs typeface="Arial" panose="020B0604020202020204" pitchFamily="34" charset="0"/>
                    </a:rPr>
                    <a:t>Legal Status </a:t>
                  </a:r>
                  <a:endParaRPr lang="en-US" sz="1600" b="1" dirty="0">
                    <a:latin typeface="Arial" panose="020B0604020202020204" pitchFamily="34" charset="0"/>
                    <a:cs typeface="Arial" panose="020B0604020202020204" pitchFamily="34" charset="0"/>
                  </a:endParaRPr>
                </a:p>
              </p:txBody>
            </p:sp>
            <p:sp>
              <p:nvSpPr>
                <p:cNvPr id="73" name="Rectangle 72"/>
                <p:cNvSpPr/>
                <p:nvPr/>
              </p:nvSpPr>
              <p:spPr>
                <a:xfrm>
                  <a:off x="702658" y="3229237"/>
                  <a:ext cx="2350242" cy="1356728"/>
                </a:xfrm>
                <a:prstGeom prst="rect">
                  <a:avLst/>
                </a:prstGeom>
                <a:ln>
                  <a:noFill/>
                </a:ln>
              </p:spPr>
              <p:txBody>
                <a:bodyPr wrap="square" anchor="ctr">
                  <a:spAutoFit/>
                </a:bodyPr>
                <a:lstStyle/>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latin typeface="Arial" panose="020B0604020202020204" pitchFamily="34" charset="0"/>
                      <a:cs typeface="Arial" panose="020B0604020202020204" pitchFamily="34" charset="0"/>
                    </a:rPr>
                    <a:t>Amend Section 42 (1)</a:t>
                  </a:r>
                  <a:r>
                    <a:rPr lang="en-US" sz="900" b="1" dirty="0">
                      <a:solidFill>
                        <a:prstClr val="black">
                          <a:lumMod val="65000"/>
                          <a:lumOff val="35000"/>
                        </a:prstClr>
                      </a:solidFill>
                      <a:latin typeface="Arial" panose="020B0604020202020204" pitchFamily="34" charset="0"/>
                      <a:cs typeface="Arial" panose="020B0604020202020204" pitchFamily="34" charset="0"/>
                    </a:rPr>
                    <a:t> </a:t>
                  </a:r>
                  <a:r>
                    <a:rPr lang="en-US" sz="900" b="1" dirty="0" smtClean="0">
                      <a:solidFill>
                        <a:prstClr val="black">
                          <a:lumMod val="65000"/>
                          <a:lumOff val="35000"/>
                        </a:prstClr>
                      </a:solidFill>
                      <a:latin typeface="Arial" panose="020B0604020202020204" pitchFamily="34" charset="0"/>
                      <a:cs typeface="Arial" panose="020B0604020202020204" pitchFamily="34" charset="0"/>
                    </a:rPr>
                    <a:t>of Employment services Act (Act No4 of 2014)</a:t>
                  </a:r>
                </a:p>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latin typeface="Arial" panose="020B0604020202020204" pitchFamily="34" charset="0"/>
                      <a:cs typeface="Arial" panose="020B0604020202020204" pitchFamily="34" charset="0"/>
                    </a:rPr>
                    <a:t>Amend Section 43 to enable SEE to perform any functions of a trading entity as per PFMA</a:t>
                  </a:r>
                  <a:endParaRPr lang="en-US" sz="900" b="1" dirty="0">
                    <a:solidFill>
                      <a:prstClr val="black">
                        <a:lumMod val="65000"/>
                        <a:lumOff val="35000"/>
                      </a:prstClr>
                    </a:solidFill>
                    <a:latin typeface="Arial" panose="020B0604020202020204" pitchFamily="34" charset="0"/>
                    <a:cs typeface="Arial" panose="020B0604020202020204" pitchFamily="34" charset="0"/>
                  </a:endParaRPr>
                </a:p>
              </p:txBody>
            </p:sp>
          </p:grpSp>
          <p:grpSp>
            <p:nvGrpSpPr>
              <p:cNvPr id="60" name="Group 59"/>
              <p:cNvGrpSpPr/>
              <p:nvPr/>
            </p:nvGrpSpPr>
            <p:grpSpPr>
              <a:xfrm>
                <a:off x="4697280" y="3685041"/>
                <a:ext cx="2890837" cy="1626892"/>
                <a:chOff x="4725058" y="2826280"/>
                <a:chExt cx="2890837" cy="1626892"/>
              </a:xfrm>
            </p:grpSpPr>
            <p:sp>
              <p:nvSpPr>
                <p:cNvPr id="70" name="TextBox 69"/>
                <p:cNvSpPr txBox="1"/>
                <p:nvPr/>
              </p:nvSpPr>
              <p:spPr>
                <a:xfrm>
                  <a:off x="5204510" y="2826280"/>
                  <a:ext cx="1987679" cy="1061788"/>
                </a:xfrm>
                <a:prstGeom prst="rect">
                  <a:avLst/>
                </a:prstGeom>
                <a:noFill/>
              </p:spPr>
              <p:txBody>
                <a:bodyPr wrap="square" rtlCol="0" anchor="ctr">
                  <a:spAutoFit/>
                </a:bodyPr>
                <a:lstStyle/>
                <a:p>
                  <a:pPr algn="ctr"/>
                  <a:r>
                    <a:rPr lang="en-US" sz="1600" b="1" dirty="0" smtClean="0">
                      <a:latin typeface="Arial" panose="020B0604020202020204" pitchFamily="34" charset="0"/>
                      <a:cs typeface="Arial" panose="020B0604020202020204" pitchFamily="34" charset="0"/>
                    </a:rPr>
                    <a:t>Preferential Procurement status</a:t>
                  </a:r>
                  <a:endParaRPr lang="en-US" sz="1600" b="1" dirty="0">
                    <a:latin typeface="Arial" panose="020B0604020202020204" pitchFamily="34" charset="0"/>
                    <a:cs typeface="Arial" panose="020B0604020202020204" pitchFamily="34" charset="0"/>
                  </a:endParaRPr>
                </a:p>
              </p:txBody>
            </p:sp>
            <p:sp>
              <p:nvSpPr>
                <p:cNvPr id="71" name="Rectangle 70"/>
                <p:cNvSpPr/>
                <p:nvPr/>
              </p:nvSpPr>
              <p:spPr>
                <a:xfrm>
                  <a:off x="4725058" y="3627337"/>
                  <a:ext cx="2890837" cy="825835"/>
                </a:xfrm>
                <a:prstGeom prst="rect">
                  <a:avLst/>
                </a:prstGeom>
                <a:ln>
                  <a:noFill/>
                </a:ln>
              </p:spPr>
              <p:txBody>
                <a:bodyPr wrap="square" anchor="ctr">
                  <a:spAutoFit/>
                </a:bodyPr>
                <a:lstStyle/>
                <a:p>
                  <a:pPr algn="ctr" defTabSz="685800">
                    <a:defRPr/>
                  </a:pPr>
                  <a:endParaRPr lang="en-US" sz="900" b="1" dirty="0" smtClean="0">
                    <a:solidFill>
                      <a:prstClr val="black">
                        <a:lumMod val="65000"/>
                        <a:lumOff val="35000"/>
                      </a:prstClr>
                    </a:solidFill>
                    <a:latin typeface="Arial" panose="020B0604020202020204" pitchFamily="34" charset="0"/>
                    <a:cs typeface="Arial" panose="020B0604020202020204" pitchFamily="34" charset="0"/>
                  </a:endParaRPr>
                </a:p>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latin typeface="Arial" panose="020B0604020202020204" pitchFamily="34" charset="0"/>
                      <a:cs typeface="Arial" panose="020B0604020202020204" pitchFamily="34" charset="0"/>
                    </a:rPr>
                    <a:t>Set aside specific gov. budget for gov. depts. to procure from SEE </a:t>
                  </a:r>
                  <a:endParaRPr lang="en-US" sz="900" dirty="0">
                    <a:solidFill>
                      <a:prstClr val="black">
                        <a:lumMod val="65000"/>
                        <a:lumOff val="35000"/>
                      </a:prstClr>
                    </a:solidFill>
                    <a:latin typeface="Arial" panose="020B0604020202020204" pitchFamily="34" charset="0"/>
                    <a:cs typeface="Arial" panose="020B0604020202020204" pitchFamily="34" charset="0"/>
                  </a:endParaRPr>
                </a:p>
              </p:txBody>
            </p:sp>
          </p:grpSp>
          <p:grpSp>
            <p:nvGrpSpPr>
              <p:cNvPr id="61" name="Group 60"/>
              <p:cNvGrpSpPr/>
              <p:nvPr/>
            </p:nvGrpSpPr>
            <p:grpSpPr>
              <a:xfrm>
                <a:off x="9227244" y="3662688"/>
                <a:ext cx="2608913" cy="1364456"/>
                <a:chOff x="8674794" y="2803927"/>
                <a:chExt cx="2608913" cy="1364456"/>
              </a:xfrm>
            </p:grpSpPr>
            <p:sp>
              <p:nvSpPr>
                <p:cNvPr id="68" name="TextBox 67"/>
                <p:cNvSpPr txBox="1"/>
                <p:nvPr/>
              </p:nvSpPr>
              <p:spPr>
                <a:xfrm>
                  <a:off x="8674794" y="2803927"/>
                  <a:ext cx="2603526" cy="747183"/>
                </a:xfrm>
                <a:prstGeom prst="rect">
                  <a:avLst/>
                </a:prstGeom>
                <a:noFill/>
              </p:spPr>
              <p:txBody>
                <a:bodyPr wrap="square" rtlCol="0" anchor="ctr">
                  <a:spAutoFit/>
                </a:bodyPr>
                <a:lstStyle/>
                <a:p>
                  <a:pPr algn="ctr"/>
                  <a:r>
                    <a:rPr lang="en-US" sz="1600" b="1" dirty="0" smtClean="0">
                      <a:latin typeface="Arial" panose="020B0604020202020204" pitchFamily="34" charset="0"/>
                      <a:cs typeface="Arial" panose="020B0604020202020204" pitchFamily="34" charset="0"/>
                    </a:rPr>
                    <a:t>Minimal support</a:t>
                  </a:r>
                </a:p>
                <a:p>
                  <a:pPr algn="ctr"/>
                  <a:r>
                    <a:rPr lang="en-US" sz="1600" b="1" dirty="0" smtClean="0">
                      <a:cs typeface="Arial" panose="020B0604020202020204" pitchFamily="34" charset="0"/>
                    </a:rPr>
                    <a:t>(</a:t>
                  </a:r>
                  <a:r>
                    <a:rPr lang="en-US" sz="1200" b="1" dirty="0" smtClean="0">
                      <a:cs typeface="Arial" panose="020B0604020202020204" pitchFamily="34" charset="0"/>
                    </a:rPr>
                    <a:t>From other Depts.)</a:t>
                  </a:r>
                  <a:r>
                    <a:rPr lang="en-US" sz="1600" b="1" dirty="0" smtClean="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
              <p:nvSpPr>
                <p:cNvPr id="69" name="Rectangle 68"/>
                <p:cNvSpPr/>
                <p:nvPr/>
              </p:nvSpPr>
              <p:spPr>
                <a:xfrm>
                  <a:off x="8933465" y="3519514"/>
                  <a:ext cx="2350242" cy="648869"/>
                </a:xfrm>
                <a:prstGeom prst="rect">
                  <a:avLst/>
                </a:prstGeom>
                <a:ln>
                  <a:noFill/>
                </a:ln>
              </p:spPr>
              <p:txBody>
                <a:bodyPr wrap="square" anchor="ctr">
                  <a:spAutoFit/>
                </a:bodyPr>
                <a:lstStyle/>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cs typeface="Arial" panose="020B0604020202020204" pitchFamily="34" charset="0"/>
                    </a:rPr>
                    <a:t>Lack of  procurement support from other government departments</a:t>
                  </a:r>
                  <a:endParaRPr lang="en-US" sz="900" b="1" dirty="0" smtClean="0">
                    <a:solidFill>
                      <a:prstClr val="black">
                        <a:lumMod val="65000"/>
                        <a:lumOff val="35000"/>
                      </a:prstClr>
                    </a:solidFill>
                    <a:latin typeface="Arial" panose="020B0604020202020204" pitchFamily="34" charset="0"/>
                    <a:cs typeface="Arial" panose="020B0604020202020204" pitchFamily="34" charset="0"/>
                  </a:endParaRPr>
                </a:p>
              </p:txBody>
            </p:sp>
          </p:grpSp>
          <p:grpSp>
            <p:nvGrpSpPr>
              <p:cNvPr id="62" name="Group 61"/>
              <p:cNvGrpSpPr/>
              <p:nvPr/>
            </p:nvGrpSpPr>
            <p:grpSpPr>
              <a:xfrm>
                <a:off x="2332501" y="3622493"/>
                <a:ext cx="2954033" cy="1618419"/>
                <a:chOff x="2349528" y="4630915"/>
                <a:chExt cx="2954033" cy="1618419"/>
              </a:xfrm>
            </p:grpSpPr>
            <p:sp>
              <p:nvSpPr>
                <p:cNvPr id="66" name="TextBox 65"/>
                <p:cNvSpPr txBox="1"/>
                <p:nvPr/>
              </p:nvSpPr>
              <p:spPr>
                <a:xfrm>
                  <a:off x="2349528" y="4630915"/>
                  <a:ext cx="2954033" cy="1061788"/>
                </a:xfrm>
                <a:prstGeom prst="rect">
                  <a:avLst/>
                </a:prstGeom>
                <a:noFill/>
              </p:spPr>
              <p:txBody>
                <a:bodyPr wrap="square" rtlCol="0" anchor="ctr">
                  <a:spAutoFit/>
                </a:bodyPr>
                <a:lstStyle/>
                <a:p>
                  <a:pPr algn="ctr"/>
                  <a:r>
                    <a:rPr lang="en-US" sz="1600" b="1" dirty="0" smtClean="0">
                      <a:cs typeface="Arial" panose="020B0604020202020204" pitchFamily="34" charset="0"/>
                    </a:rPr>
                    <a:t> </a:t>
                  </a:r>
                  <a:r>
                    <a:rPr lang="en-US" sz="1600" b="1" dirty="0" smtClean="0">
                      <a:latin typeface="Arial" panose="020B0604020202020204" pitchFamily="34" charset="0"/>
                      <a:cs typeface="Arial" panose="020B0604020202020204" pitchFamily="34" charset="0"/>
                    </a:rPr>
                    <a:t> Budget Allocation &amp; Revenue Generation</a:t>
                  </a:r>
                  <a:endParaRPr lang="en-US" sz="1600" b="1" dirty="0">
                    <a:latin typeface="Arial" panose="020B0604020202020204" pitchFamily="34" charset="0"/>
                    <a:cs typeface="Arial" panose="020B0604020202020204" pitchFamily="34" charset="0"/>
                  </a:endParaRPr>
                </a:p>
              </p:txBody>
            </p:sp>
            <p:sp>
              <p:nvSpPr>
                <p:cNvPr id="67" name="Rectangle 66"/>
                <p:cNvSpPr/>
                <p:nvPr/>
              </p:nvSpPr>
              <p:spPr>
                <a:xfrm>
                  <a:off x="2678551" y="5600465"/>
                  <a:ext cx="2350242" cy="648869"/>
                </a:xfrm>
                <a:prstGeom prst="rect">
                  <a:avLst/>
                </a:prstGeom>
                <a:ln>
                  <a:noFill/>
                </a:ln>
              </p:spPr>
              <p:txBody>
                <a:bodyPr wrap="square" anchor="ctr">
                  <a:spAutoFit/>
                </a:bodyPr>
                <a:lstStyle/>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latin typeface="Arial" panose="020B0604020202020204" pitchFamily="34" charset="0"/>
                      <a:cs typeface="Arial" panose="020B0604020202020204" pitchFamily="34" charset="0"/>
                    </a:rPr>
                    <a:t>Current budget is not compatible to SEEs obligations</a:t>
                  </a:r>
                  <a:endParaRPr lang="en-US" sz="900" b="1" dirty="0">
                    <a:solidFill>
                      <a:prstClr val="black">
                        <a:lumMod val="65000"/>
                        <a:lumOff val="35000"/>
                      </a:prstClr>
                    </a:solidFill>
                    <a:latin typeface="Arial" panose="020B0604020202020204" pitchFamily="34" charset="0"/>
                    <a:cs typeface="Arial" panose="020B0604020202020204" pitchFamily="34" charset="0"/>
                  </a:endParaRPr>
                </a:p>
              </p:txBody>
            </p:sp>
          </p:grpSp>
          <p:grpSp>
            <p:nvGrpSpPr>
              <p:cNvPr id="63" name="Group 62"/>
              <p:cNvGrpSpPr/>
              <p:nvPr/>
            </p:nvGrpSpPr>
            <p:grpSpPr>
              <a:xfrm>
                <a:off x="6998862" y="3686158"/>
                <a:ext cx="2783036" cy="1493124"/>
                <a:chOff x="6751366" y="4694580"/>
                <a:chExt cx="2783036" cy="1493124"/>
              </a:xfrm>
            </p:grpSpPr>
            <p:sp>
              <p:nvSpPr>
                <p:cNvPr id="64" name="TextBox 63"/>
                <p:cNvSpPr txBox="1"/>
                <p:nvPr/>
              </p:nvSpPr>
              <p:spPr>
                <a:xfrm>
                  <a:off x="6751366" y="4694580"/>
                  <a:ext cx="2783036" cy="747184"/>
                </a:xfrm>
                <a:prstGeom prst="rect">
                  <a:avLst/>
                </a:prstGeom>
                <a:noFill/>
              </p:spPr>
              <p:txBody>
                <a:bodyPr wrap="square" rtlCol="0" anchor="ctr">
                  <a:spAutoFit/>
                </a:bodyPr>
                <a:lstStyle/>
                <a:p>
                  <a:pPr algn="ctr"/>
                  <a:r>
                    <a:rPr lang="en-US" sz="1600" b="1" dirty="0" smtClean="0">
                      <a:latin typeface="Arial" panose="020B0604020202020204" pitchFamily="34" charset="0"/>
                      <a:cs typeface="Arial" panose="020B0604020202020204" pitchFamily="34" charset="0"/>
                    </a:rPr>
                    <a:t>Selling Price Exemption</a:t>
                  </a:r>
                  <a:endParaRPr lang="en-US" sz="1600" b="1" dirty="0">
                    <a:latin typeface="Arial" panose="020B0604020202020204" pitchFamily="34" charset="0"/>
                    <a:cs typeface="Arial" panose="020B0604020202020204" pitchFamily="34" charset="0"/>
                  </a:endParaRPr>
                </a:p>
              </p:txBody>
            </p:sp>
            <p:sp>
              <p:nvSpPr>
                <p:cNvPr id="65" name="Rectangle 64"/>
                <p:cNvSpPr/>
                <p:nvPr/>
              </p:nvSpPr>
              <p:spPr>
                <a:xfrm>
                  <a:off x="7048858" y="5361869"/>
                  <a:ext cx="2376807" cy="825835"/>
                </a:xfrm>
                <a:prstGeom prst="rect">
                  <a:avLst/>
                </a:prstGeom>
                <a:ln>
                  <a:noFill/>
                </a:ln>
              </p:spPr>
              <p:txBody>
                <a:bodyPr wrap="square" anchor="ctr">
                  <a:spAutoFit/>
                </a:bodyPr>
                <a:lstStyle/>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latin typeface="Arial" panose="020B0604020202020204" pitchFamily="34" charset="0"/>
                      <a:cs typeface="Arial" panose="020B0604020202020204" pitchFamily="34" charset="0"/>
                    </a:rPr>
                    <a:t>Exempt SEE from approval of selling prices.</a:t>
                  </a:r>
                </a:p>
                <a:p>
                  <a:pPr marL="171450" indent="-171450" algn="ctr" defTabSz="685800">
                    <a:buFont typeface="Arial" panose="020B0604020202020204" pitchFamily="34" charset="0"/>
                    <a:buChar char="•"/>
                    <a:defRPr/>
                  </a:pPr>
                  <a:r>
                    <a:rPr lang="en-US" sz="900" b="1" dirty="0" smtClean="0">
                      <a:solidFill>
                        <a:prstClr val="black">
                          <a:lumMod val="65000"/>
                          <a:lumOff val="35000"/>
                        </a:prstClr>
                      </a:solidFill>
                      <a:latin typeface="Arial" panose="020B0604020202020204" pitchFamily="34" charset="0"/>
                      <a:cs typeface="Arial" panose="020B0604020202020204" pitchFamily="34" charset="0"/>
                    </a:rPr>
                    <a:t>OR Approve the SEE price list twice a year</a:t>
                  </a:r>
                  <a:endParaRPr lang="en-US" sz="900" b="1" dirty="0">
                    <a:solidFill>
                      <a:prstClr val="black">
                        <a:lumMod val="65000"/>
                        <a:lumOff val="35000"/>
                      </a:prstClr>
                    </a:solidFill>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xmlns="" id="{BE0A7B35-788C-40E7-8D71-0F84CAF2601B}"/>
                </a:ext>
              </a:extLst>
            </p:cNvPr>
            <p:cNvGrpSpPr/>
            <p:nvPr/>
          </p:nvGrpSpPr>
          <p:grpSpPr>
            <a:xfrm>
              <a:off x="2162467" y="2826746"/>
              <a:ext cx="1412522" cy="1412522"/>
              <a:chOff x="2265671" y="2752501"/>
              <a:chExt cx="1553774" cy="1553774"/>
            </a:xfrm>
          </p:grpSpPr>
          <p:grpSp>
            <p:nvGrpSpPr>
              <p:cNvPr id="53" name="Group 52"/>
              <p:cNvGrpSpPr/>
              <p:nvPr/>
            </p:nvGrpSpPr>
            <p:grpSpPr>
              <a:xfrm>
                <a:off x="2265671" y="2752501"/>
                <a:ext cx="1553774" cy="1553774"/>
                <a:chOff x="5601572" y="1622501"/>
                <a:chExt cx="2812142" cy="2812142"/>
              </a:xfrm>
            </p:grpSpPr>
            <p:sp>
              <p:nvSpPr>
                <p:cNvPr id="57" name="Donut 56"/>
                <p:cNvSpPr/>
                <p:nvPr/>
              </p:nvSpPr>
              <p:spPr>
                <a:xfrm>
                  <a:off x="5601572" y="1622501"/>
                  <a:ext cx="2812142" cy="2812142"/>
                </a:xfrm>
                <a:prstGeom prst="donut">
                  <a:avLst>
                    <a:gd name="adj" fmla="val 7234"/>
                  </a:avLst>
                </a:prstGeom>
                <a:solidFill>
                  <a:srgbClr val="FF7304"/>
                </a:soli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58" name="Oval 57"/>
                <p:cNvSpPr/>
                <p:nvPr/>
              </p:nvSpPr>
              <p:spPr>
                <a:xfrm>
                  <a:off x="5986552" y="2015008"/>
                  <a:ext cx="2002973" cy="200297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54" name="Group 53"/>
              <p:cNvGrpSpPr/>
              <p:nvPr/>
            </p:nvGrpSpPr>
            <p:grpSpPr>
              <a:xfrm>
                <a:off x="2829650" y="3043520"/>
                <a:ext cx="445081" cy="816322"/>
                <a:chOff x="4783279" y="1530442"/>
                <a:chExt cx="547046" cy="1003337"/>
              </a:xfrm>
              <a:solidFill>
                <a:srgbClr val="E16504"/>
              </a:solidFill>
            </p:grpSpPr>
            <p:sp>
              <p:nvSpPr>
                <p:cNvPr id="55" name="Freeform 54"/>
                <p:cNvSpPr/>
                <p:nvPr/>
              </p:nvSpPr>
              <p:spPr>
                <a:xfrm>
                  <a:off x="4783279" y="1743213"/>
                  <a:ext cx="547046" cy="790566"/>
                </a:xfrm>
                <a:custGeom>
                  <a:avLst/>
                  <a:gdLst/>
                  <a:ahLst/>
                  <a:cxnLst/>
                  <a:rect l="l" t="t" r="r" b="b"/>
                  <a:pathLst>
                    <a:path w="1274527" h="1841897">
                      <a:moveTo>
                        <a:pt x="568397" y="0"/>
                      </a:moveTo>
                      <a:lnTo>
                        <a:pt x="718463" y="0"/>
                      </a:lnTo>
                      <a:lnTo>
                        <a:pt x="718463" y="101757"/>
                      </a:lnTo>
                      <a:cubicBezTo>
                        <a:pt x="871954" y="111350"/>
                        <a:pt x="989300" y="147667"/>
                        <a:pt x="1070499" y="210708"/>
                      </a:cubicBezTo>
                      <a:cubicBezTo>
                        <a:pt x="1151699" y="273749"/>
                        <a:pt x="1204633" y="360088"/>
                        <a:pt x="1229301" y="469725"/>
                      </a:cubicBezTo>
                      <a:lnTo>
                        <a:pt x="846943" y="530368"/>
                      </a:lnTo>
                      <a:cubicBezTo>
                        <a:pt x="827757" y="481716"/>
                        <a:pt x="810455" y="447969"/>
                        <a:pt x="795037" y="429125"/>
                      </a:cubicBezTo>
                      <a:cubicBezTo>
                        <a:pt x="779619" y="410281"/>
                        <a:pt x="754095" y="391266"/>
                        <a:pt x="718463" y="372080"/>
                      </a:cubicBezTo>
                      <a:lnTo>
                        <a:pt x="718463" y="669432"/>
                      </a:lnTo>
                      <a:cubicBezTo>
                        <a:pt x="926773" y="724989"/>
                        <a:pt x="1065874" y="783624"/>
                        <a:pt x="1135767" y="845338"/>
                      </a:cubicBezTo>
                      <a:cubicBezTo>
                        <a:pt x="1228273" y="928315"/>
                        <a:pt x="1274527" y="1033572"/>
                        <a:pt x="1274527" y="1161111"/>
                      </a:cubicBezTo>
                      <a:cubicBezTo>
                        <a:pt x="1274527" y="1235854"/>
                        <a:pt x="1257910" y="1304428"/>
                        <a:pt x="1224676" y="1366832"/>
                      </a:cubicBezTo>
                      <a:cubicBezTo>
                        <a:pt x="1191442" y="1429236"/>
                        <a:pt x="1148958" y="1481351"/>
                        <a:pt x="1097223" y="1523177"/>
                      </a:cubicBezTo>
                      <a:cubicBezTo>
                        <a:pt x="1045489" y="1565003"/>
                        <a:pt x="990499" y="1595345"/>
                        <a:pt x="932254" y="1614205"/>
                      </a:cubicBezTo>
                      <a:cubicBezTo>
                        <a:pt x="874010" y="1633065"/>
                        <a:pt x="802746" y="1644208"/>
                        <a:pt x="718463" y="1647634"/>
                      </a:cubicBezTo>
                      <a:lnTo>
                        <a:pt x="718463" y="1841897"/>
                      </a:lnTo>
                      <a:lnTo>
                        <a:pt x="568397" y="1841897"/>
                      </a:lnTo>
                      <a:lnTo>
                        <a:pt x="568397" y="1647634"/>
                      </a:lnTo>
                      <a:cubicBezTo>
                        <a:pt x="467669" y="1638726"/>
                        <a:pt x="385955" y="1622452"/>
                        <a:pt x="323257" y="1598812"/>
                      </a:cubicBezTo>
                      <a:cubicBezTo>
                        <a:pt x="260558" y="1575171"/>
                        <a:pt x="206425" y="1542451"/>
                        <a:pt x="160857" y="1500653"/>
                      </a:cubicBezTo>
                      <a:cubicBezTo>
                        <a:pt x="115290" y="1458854"/>
                        <a:pt x="80172" y="1413800"/>
                        <a:pt x="55503" y="1365491"/>
                      </a:cubicBezTo>
                      <a:cubicBezTo>
                        <a:pt x="30835" y="1317182"/>
                        <a:pt x="12334" y="1258766"/>
                        <a:pt x="0" y="1190244"/>
                      </a:cubicBezTo>
                      <a:lnTo>
                        <a:pt x="415249" y="1141935"/>
                      </a:lnTo>
                      <a:cubicBezTo>
                        <a:pt x="427583" y="1209773"/>
                        <a:pt x="444200" y="1258766"/>
                        <a:pt x="465099" y="1288917"/>
                      </a:cubicBezTo>
                      <a:cubicBezTo>
                        <a:pt x="485999" y="1319067"/>
                        <a:pt x="520431" y="1345791"/>
                        <a:pt x="568397" y="1369089"/>
                      </a:cubicBezTo>
                      <a:lnTo>
                        <a:pt x="568397" y="1005890"/>
                      </a:lnTo>
                      <a:cubicBezTo>
                        <a:pt x="429981" y="967474"/>
                        <a:pt x="331822" y="934209"/>
                        <a:pt x="273920" y="906093"/>
                      </a:cubicBezTo>
                      <a:cubicBezTo>
                        <a:pt x="216018" y="877977"/>
                        <a:pt x="165825" y="832891"/>
                        <a:pt x="123341" y="770835"/>
                      </a:cubicBezTo>
                      <a:cubicBezTo>
                        <a:pt x="80857" y="708779"/>
                        <a:pt x="59615" y="633179"/>
                        <a:pt x="59615" y="544035"/>
                      </a:cubicBezTo>
                      <a:cubicBezTo>
                        <a:pt x="59615" y="421978"/>
                        <a:pt x="102270" y="319981"/>
                        <a:pt x="187581" y="238042"/>
                      </a:cubicBezTo>
                      <a:cubicBezTo>
                        <a:pt x="272892" y="156104"/>
                        <a:pt x="399831" y="110675"/>
                        <a:pt x="568397" y="101757"/>
                      </a:cubicBezTo>
                      <a:lnTo>
                        <a:pt x="568397" y="0"/>
                      </a:lnTo>
                      <a:close/>
                      <a:moveTo>
                        <a:pt x="568397" y="366940"/>
                      </a:moveTo>
                      <a:cubicBezTo>
                        <a:pt x="524543" y="381405"/>
                        <a:pt x="494050" y="399309"/>
                        <a:pt x="476919" y="420653"/>
                      </a:cubicBezTo>
                      <a:cubicBezTo>
                        <a:pt x="459789" y="441997"/>
                        <a:pt x="451223" y="467129"/>
                        <a:pt x="451223" y="496047"/>
                      </a:cubicBezTo>
                      <a:cubicBezTo>
                        <a:pt x="451223" y="526347"/>
                        <a:pt x="459914" y="552686"/>
                        <a:pt x="477297" y="575063"/>
                      </a:cubicBezTo>
                      <a:cubicBezTo>
                        <a:pt x="494679" y="597440"/>
                        <a:pt x="525046" y="616166"/>
                        <a:pt x="568397" y="631241"/>
                      </a:cubicBezTo>
                      <a:lnTo>
                        <a:pt x="568397" y="366940"/>
                      </a:lnTo>
                      <a:close/>
                      <a:moveTo>
                        <a:pt x="718463" y="1049509"/>
                      </a:moveTo>
                      <a:lnTo>
                        <a:pt x="718463" y="1379367"/>
                      </a:lnTo>
                      <a:cubicBezTo>
                        <a:pt x="776707" y="1366305"/>
                        <a:pt x="819363" y="1344822"/>
                        <a:pt x="846429" y="1314918"/>
                      </a:cubicBezTo>
                      <a:cubicBezTo>
                        <a:pt x="873496" y="1285014"/>
                        <a:pt x="887029" y="1251502"/>
                        <a:pt x="887029" y="1214382"/>
                      </a:cubicBezTo>
                      <a:cubicBezTo>
                        <a:pt x="887029" y="1182069"/>
                        <a:pt x="875581" y="1152337"/>
                        <a:pt x="852685" y="1125184"/>
                      </a:cubicBezTo>
                      <a:cubicBezTo>
                        <a:pt x="829788" y="1098032"/>
                        <a:pt x="785048" y="1072807"/>
                        <a:pt x="718463" y="104950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6" name="Freeform 55"/>
                <p:cNvSpPr/>
                <p:nvPr/>
              </p:nvSpPr>
              <p:spPr>
                <a:xfrm rot="10800000" flipH="1">
                  <a:off x="4924447" y="1530442"/>
                  <a:ext cx="241036" cy="212772"/>
                </a:xfrm>
                <a:custGeom>
                  <a:avLst/>
                  <a:gdLst>
                    <a:gd name="connsiteX0" fmla="*/ 2457748 w 2609901"/>
                    <a:gd name="connsiteY0" fmla="*/ 0 h 2625590"/>
                    <a:gd name="connsiteX1" fmla="*/ 1336755 w 2609901"/>
                    <a:gd name="connsiteY1" fmla="*/ 0 h 2625590"/>
                    <a:gd name="connsiteX2" fmla="*/ 1273146 w 2609901"/>
                    <a:gd name="connsiteY2" fmla="*/ 0 h 2625590"/>
                    <a:gd name="connsiteX3" fmla="*/ 152153 w 2609901"/>
                    <a:gd name="connsiteY3" fmla="*/ 0 h 2625590"/>
                    <a:gd name="connsiteX4" fmla="*/ 23696 w 2609901"/>
                    <a:gd name="connsiteY4" fmla="*/ 210595 h 2625590"/>
                    <a:gd name="connsiteX5" fmla="*/ 1170407 w 2609901"/>
                    <a:gd name="connsiteY5" fmla="*/ 2544579 h 2625590"/>
                    <a:gd name="connsiteX6" fmla="*/ 1267090 w 2609901"/>
                    <a:gd name="connsiteY6" fmla="*/ 2625590 h 2625590"/>
                    <a:gd name="connsiteX7" fmla="*/ 1304951 w 2609901"/>
                    <a:gd name="connsiteY7" fmla="*/ 2619244 h 2625590"/>
                    <a:gd name="connsiteX8" fmla="*/ 1342811 w 2609901"/>
                    <a:gd name="connsiteY8" fmla="*/ 2625590 h 2625590"/>
                    <a:gd name="connsiteX9" fmla="*/ 1439494 w 2609901"/>
                    <a:gd name="connsiteY9" fmla="*/ 2544579 h 2625590"/>
                    <a:gd name="connsiteX10" fmla="*/ 2586205 w 2609901"/>
                    <a:gd name="connsiteY10" fmla="*/ 210595 h 2625590"/>
                    <a:gd name="connsiteX11" fmla="*/ 2457748 w 2609901"/>
                    <a:gd name="connsiteY11" fmla="*/ 0 h 2625590"/>
                    <a:gd name="connsiteX0" fmla="*/ 2457748 w 2609901"/>
                    <a:gd name="connsiteY0" fmla="*/ 0 h 2625590"/>
                    <a:gd name="connsiteX1" fmla="*/ 1336755 w 2609901"/>
                    <a:gd name="connsiteY1" fmla="*/ 0 h 2625590"/>
                    <a:gd name="connsiteX2" fmla="*/ 1273146 w 2609901"/>
                    <a:gd name="connsiteY2" fmla="*/ 0 h 2625590"/>
                    <a:gd name="connsiteX3" fmla="*/ 152153 w 2609901"/>
                    <a:gd name="connsiteY3" fmla="*/ 0 h 2625590"/>
                    <a:gd name="connsiteX4" fmla="*/ 23696 w 2609901"/>
                    <a:gd name="connsiteY4" fmla="*/ 210595 h 2625590"/>
                    <a:gd name="connsiteX5" fmla="*/ 1170407 w 2609901"/>
                    <a:gd name="connsiteY5" fmla="*/ 2544579 h 2625590"/>
                    <a:gd name="connsiteX6" fmla="*/ 1267090 w 2609901"/>
                    <a:gd name="connsiteY6" fmla="*/ 2625590 h 2625590"/>
                    <a:gd name="connsiteX7" fmla="*/ 1342811 w 2609901"/>
                    <a:gd name="connsiteY7" fmla="*/ 2625590 h 2625590"/>
                    <a:gd name="connsiteX8" fmla="*/ 1439494 w 2609901"/>
                    <a:gd name="connsiteY8" fmla="*/ 2544579 h 2625590"/>
                    <a:gd name="connsiteX9" fmla="*/ 2586205 w 2609901"/>
                    <a:gd name="connsiteY9" fmla="*/ 210595 h 2625590"/>
                    <a:gd name="connsiteX10" fmla="*/ 2457748 w 2609901"/>
                    <a:gd name="connsiteY10" fmla="*/ 0 h 2625590"/>
                    <a:gd name="connsiteX0" fmla="*/ 2457748 w 2609901"/>
                    <a:gd name="connsiteY0" fmla="*/ 0 h 2625590"/>
                    <a:gd name="connsiteX1" fmla="*/ 1336755 w 2609901"/>
                    <a:gd name="connsiteY1" fmla="*/ 0 h 2625590"/>
                    <a:gd name="connsiteX2" fmla="*/ 1273146 w 2609901"/>
                    <a:gd name="connsiteY2" fmla="*/ 0 h 2625590"/>
                    <a:gd name="connsiteX3" fmla="*/ 152153 w 2609901"/>
                    <a:gd name="connsiteY3" fmla="*/ 0 h 2625590"/>
                    <a:gd name="connsiteX4" fmla="*/ 23696 w 2609901"/>
                    <a:gd name="connsiteY4" fmla="*/ 210595 h 2625590"/>
                    <a:gd name="connsiteX5" fmla="*/ 1170407 w 2609901"/>
                    <a:gd name="connsiteY5" fmla="*/ 2544579 h 2625590"/>
                    <a:gd name="connsiteX6" fmla="*/ 1267090 w 2609901"/>
                    <a:gd name="connsiteY6" fmla="*/ 2625590 h 2625590"/>
                    <a:gd name="connsiteX7" fmla="*/ 1439494 w 2609901"/>
                    <a:gd name="connsiteY7" fmla="*/ 2544579 h 2625590"/>
                    <a:gd name="connsiteX8" fmla="*/ 2586205 w 2609901"/>
                    <a:gd name="connsiteY8" fmla="*/ 210595 h 2625590"/>
                    <a:gd name="connsiteX9" fmla="*/ 2457748 w 2609901"/>
                    <a:gd name="connsiteY9" fmla="*/ 0 h 2625590"/>
                    <a:gd name="connsiteX0" fmla="*/ 2457748 w 2609901"/>
                    <a:gd name="connsiteY0" fmla="*/ 0 h 2836326"/>
                    <a:gd name="connsiteX1" fmla="*/ 1336755 w 2609901"/>
                    <a:gd name="connsiteY1" fmla="*/ 0 h 2836326"/>
                    <a:gd name="connsiteX2" fmla="*/ 1273146 w 2609901"/>
                    <a:gd name="connsiteY2" fmla="*/ 0 h 2836326"/>
                    <a:gd name="connsiteX3" fmla="*/ 152153 w 2609901"/>
                    <a:gd name="connsiteY3" fmla="*/ 0 h 2836326"/>
                    <a:gd name="connsiteX4" fmla="*/ 23696 w 2609901"/>
                    <a:gd name="connsiteY4" fmla="*/ 210595 h 2836326"/>
                    <a:gd name="connsiteX5" fmla="*/ 1170407 w 2609901"/>
                    <a:gd name="connsiteY5" fmla="*/ 2544579 h 2836326"/>
                    <a:gd name="connsiteX6" fmla="*/ 1439494 w 2609901"/>
                    <a:gd name="connsiteY6" fmla="*/ 2544579 h 2836326"/>
                    <a:gd name="connsiteX7" fmla="*/ 2586205 w 2609901"/>
                    <a:gd name="connsiteY7" fmla="*/ 210595 h 2836326"/>
                    <a:gd name="connsiteX8" fmla="*/ 2457748 w 2609901"/>
                    <a:gd name="connsiteY8" fmla="*/ 0 h 2836326"/>
                    <a:gd name="connsiteX0" fmla="*/ 2457748 w 2609901"/>
                    <a:gd name="connsiteY0" fmla="*/ 0 h 2746004"/>
                    <a:gd name="connsiteX1" fmla="*/ 1336755 w 2609901"/>
                    <a:gd name="connsiteY1" fmla="*/ 0 h 2746004"/>
                    <a:gd name="connsiteX2" fmla="*/ 1273146 w 2609901"/>
                    <a:gd name="connsiteY2" fmla="*/ 0 h 2746004"/>
                    <a:gd name="connsiteX3" fmla="*/ 152153 w 2609901"/>
                    <a:gd name="connsiteY3" fmla="*/ 0 h 2746004"/>
                    <a:gd name="connsiteX4" fmla="*/ 23696 w 2609901"/>
                    <a:gd name="connsiteY4" fmla="*/ 210595 h 2746004"/>
                    <a:gd name="connsiteX5" fmla="*/ 1170407 w 2609901"/>
                    <a:gd name="connsiteY5" fmla="*/ 2544579 h 2746004"/>
                    <a:gd name="connsiteX6" fmla="*/ 1439494 w 2609901"/>
                    <a:gd name="connsiteY6" fmla="*/ 2544579 h 2746004"/>
                    <a:gd name="connsiteX7" fmla="*/ 2586205 w 2609901"/>
                    <a:gd name="connsiteY7" fmla="*/ 210595 h 2746004"/>
                    <a:gd name="connsiteX8" fmla="*/ 2457748 w 2609901"/>
                    <a:gd name="connsiteY8" fmla="*/ 0 h 2746004"/>
                    <a:gd name="connsiteX0" fmla="*/ 2457748 w 2609901"/>
                    <a:gd name="connsiteY0" fmla="*/ 0 h 2656339"/>
                    <a:gd name="connsiteX1" fmla="*/ 1336755 w 2609901"/>
                    <a:gd name="connsiteY1" fmla="*/ 0 h 2656339"/>
                    <a:gd name="connsiteX2" fmla="*/ 1273146 w 2609901"/>
                    <a:gd name="connsiteY2" fmla="*/ 0 h 2656339"/>
                    <a:gd name="connsiteX3" fmla="*/ 152153 w 2609901"/>
                    <a:gd name="connsiteY3" fmla="*/ 0 h 2656339"/>
                    <a:gd name="connsiteX4" fmla="*/ 23696 w 2609901"/>
                    <a:gd name="connsiteY4" fmla="*/ 210595 h 2656339"/>
                    <a:gd name="connsiteX5" fmla="*/ 1170407 w 2609901"/>
                    <a:gd name="connsiteY5" fmla="*/ 2544579 h 2656339"/>
                    <a:gd name="connsiteX6" fmla="*/ 1439494 w 2609901"/>
                    <a:gd name="connsiteY6" fmla="*/ 2544579 h 2656339"/>
                    <a:gd name="connsiteX7" fmla="*/ 2586205 w 2609901"/>
                    <a:gd name="connsiteY7" fmla="*/ 210595 h 2656339"/>
                    <a:gd name="connsiteX8" fmla="*/ 2457748 w 2609901"/>
                    <a:gd name="connsiteY8" fmla="*/ 0 h 2656339"/>
                    <a:gd name="connsiteX0" fmla="*/ 2457748 w 2609901"/>
                    <a:gd name="connsiteY0" fmla="*/ 0 h 2663630"/>
                    <a:gd name="connsiteX1" fmla="*/ 1336755 w 2609901"/>
                    <a:gd name="connsiteY1" fmla="*/ 0 h 2663630"/>
                    <a:gd name="connsiteX2" fmla="*/ 1273146 w 2609901"/>
                    <a:gd name="connsiteY2" fmla="*/ 0 h 2663630"/>
                    <a:gd name="connsiteX3" fmla="*/ 152153 w 2609901"/>
                    <a:gd name="connsiteY3" fmla="*/ 0 h 2663630"/>
                    <a:gd name="connsiteX4" fmla="*/ 23696 w 2609901"/>
                    <a:gd name="connsiteY4" fmla="*/ 210595 h 2663630"/>
                    <a:gd name="connsiteX5" fmla="*/ 1170407 w 2609901"/>
                    <a:gd name="connsiteY5" fmla="*/ 2544579 h 2663630"/>
                    <a:gd name="connsiteX6" fmla="*/ 1439494 w 2609901"/>
                    <a:gd name="connsiteY6" fmla="*/ 2544579 h 2663630"/>
                    <a:gd name="connsiteX7" fmla="*/ 2586205 w 2609901"/>
                    <a:gd name="connsiteY7" fmla="*/ 210595 h 2663630"/>
                    <a:gd name="connsiteX8" fmla="*/ 2457748 w 2609901"/>
                    <a:gd name="connsiteY8" fmla="*/ 0 h 2663630"/>
                    <a:gd name="connsiteX0" fmla="*/ 2457748 w 2609901"/>
                    <a:gd name="connsiteY0" fmla="*/ 0 h 2660796"/>
                    <a:gd name="connsiteX1" fmla="*/ 1336755 w 2609901"/>
                    <a:gd name="connsiteY1" fmla="*/ 0 h 2660796"/>
                    <a:gd name="connsiteX2" fmla="*/ 1273146 w 2609901"/>
                    <a:gd name="connsiteY2" fmla="*/ 0 h 2660796"/>
                    <a:gd name="connsiteX3" fmla="*/ 152153 w 2609901"/>
                    <a:gd name="connsiteY3" fmla="*/ 0 h 2660796"/>
                    <a:gd name="connsiteX4" fmla="*/ 23696 w 2609901"/>
                    <a:gd name="connsiteY4" fmla="*/ 210595 h 2660796"/>
                    <a:gd name="connsiteX5" fmla="*/ 1170407 w 2609901"/>
                    <a:gd name="connsiteY5" fmla="*/ 2544579 h 2660796"/>
                    <a:gd name="connsiteX6" fmla="*/ 1439494 w 2609901"/>
                    <a:gd name="connsiteY6" fmla="*/ 2544579 h 2660796"/>
                    <a:gd name="connsiteX7" fmla="*/ 2586205 w 2609901"/>
                    <a:gd name="connsiteY7" fmla="*/ 210595 h 2660796"/>
                    <a:gd name="connsiteX8" fmla="*/ 2457748 w 2609901"/>
                    <a:gd name="connsiteY8" fmla="*/ 0 h 2660796"/>
                    <a:gd name="connsiteX0" fmla="*/ 2457748 w 2609901"/>
                    <a:gd name="connsiteY0" fmla="*/ 0 h 2661738"/>
                    <a:gd name="connsiteX1" fmla="*/ 1336755 w 2609901"/>
                    <a:gd name="connsiteY1" fmla="*/ 0 h 2661738"/>
                    <a:gd name="connsiteX2" fmla="*/ 1273146 w 2609901"/>
                    <a:gd name="connsiteY2" fmla="*/ 0 h 2661738"/>
                    <a:gd name="connsiteX3" fmla="*/ 152153 w 2609901"/>
                    <a:gd name="connsiteY3" fmla="*/ 0 h 2661738"/>
                    <a:gd name="connsiteX4" fmla="*/ 23696 w 2609901"/>
                    <a:gd name="connsiteY4" fmla="*/ 210595 h 2661738"/>
                    <a:gd name="connsiteX5" fmla="*/ 1170407 w 2609901"/>
                    <a:gd name="connsiteY5" fmla="*/ 2544579 h 2661738"/>
                    <a:gd name="connsiteX6" fmla="*/ 1439494 w 2609901"/>
                    <a:gd name="connsiteY6" fmla="*/ 2544579 h 2661738"/>
                    <a:gd name="connsiteX7" fmla="*/ 2586205 w 2609901"/>
                    <a:gd name="connsiteY7" fmla="*/ 210595 h 2661738"/>
                    <a:gd name="connsiteX8" fmla="*/ 2457748 w 2609901"/>
                    <a:gd name="connsiteY8" fmla="*/ 0 h 2661738"/>
                    <a:gd name="connsiteX0" fmla="*/ 2457748 w 2609901"/>
                    <a:gd name="connsiteY0" fmla="*/ 0 h 2658363"/>
                    <a:gd name="connsiteX1" fmla="*/ 1336755 w 2609901"/>
                    <a:gd name="connsiteY1" fmla="*/ 0 h 2658363"/>
                    <a:gd name="connsiteX2" fmla="*/ 1273146 w 2609901"/>
                    <a:gd name="connsiteY2" fmla="*/ 0 h 2658363"/>
                    <a:gd name="connsiteX3" fmla="*/ 152153 w 2609901"/>
                    <a:gd name="connsiteY3" fmla="*/ 0 h 2658363"/>
                    <a:gd name="connsiteX4" fmla="*/ 23696 w 2609901"/>
                    <a:gd name="connsiteY4" fmla="*/ 210595 h 2658363"/>
                    <a:gd name="connsiteX5" fmla="*/ 1170407 w 2609901"/>
                    <a:gd name="connsiteY5" fmla="*/ 2544579 h 2658363"/>
                    <a:gd name="connsiteX6" fmla="*/ 1399153 w 2609901"/>
                    <a:gd name="connsiteY6" fmla="*/ 2537009 h 2658363"/>
                    <a:gd name="connsiteX7" fmla="*/ 2586205 w 2609901"/>
                    <a:gd name="connsiteY7" fmla="*/ 210595 h 2658363"/>
                    <a:gd name="connsiteX8" fmla="*/ 2457748 w 2609901"/>
                    <a:gd name="connsiteY8" fmla="*/ 0 h 2658363"/>
                    <a:gd name="connsiteX0" fmla="*/ 2457748 w 2609901"/>
                    <a:gd name="connsiteY0" fmla="*/ 0 h 2646182"/>
                    <a:gd name="connsiteX1" fmla="*/ 1336755 w 2609901"/>
                    <a:gd name="connsiteY1" fmla="*/ 0 h 2646182"/>
                    <a:gd name="connsiteX2" fmla="*/ 1273146 w 2609901"/>
                    <a:gd name="connsiteY2" fmla="*/ 0 h 2646182"/>
                    <a:gd name="connsiteX3" fmla="*/ 152153 w 2609901"/>
                    <a:gd name="connsiteY3" fmla="*/ 0 h 2646182"/>
                    <a:gd name="connsiteX4" fmla="*/ 23696 w 2609901"/>
                    <a:gd name="connsiteY4" fmla="*/ 210595 h 2646182"/>
                    <a:gd name="connsiteX5" fmla="*/ 1197301 w 2609901"/>
                    <a:gd name="connsiteY5" fmla="*/ 2521867 h 2646182"/>
                    <a:gd name="connsiteX6" fmla="*/ 1399153 w 2609901"/>
                    <a:gd name="connsiteY6" fmla="*/ 2537009 h 2646182"/>
                    <a:gd name="connsiteX7" fmla="*/ 2586205 w 2609901"/>
                    <a:gd name="connsiteY7" fmla="*/ 210595 h 2646182"/>
                    <a:gd name="connsiteX8" fmla="*/ 2457748 w 2609901"/>
                    <a:gd name="connsiteY8" fmla="*/ 0 h 2646182"/>
                    <a:gd name="connsiteX0" fmla="*/ 2457748 w 2609901"/>
                    <a:gd name="connsiteY0" fmla="*/ 0 h 2629624"/>
                    <a:gd name="connsiteX1" fmla="*/ 1336755 w 2609901"/>
                    <a:gd name="connsiteY1" fmla="*/ 0 h 2629624"/>
                    <a:gd name="connsiteX2" fmla="*/ 1273146 w 2609901"/>
                    <a:gd name="connsiteY2" fmla="*/ 0 h 2629624"/>
                    <a:gd name="connsiteX3" fmla="*/ 152153 w 2609901"/>
                    <a:gd name="connsiteY3" fmla="*/ 0 h 2629624"/>
                    <a:gd name="connsiteX4" fmla="*/ 23696 w 2609901"/>
                    <a:gd name="connsiteY4" fmla="*/ 210595 h 2629624"/>
                    <a:gd name="connsiteX5" fmla="*/ 1197301 w 2609901"/>
                    <a:gd name="connsiteY5" fmla="*/ 2521867 h 2629624"/>
                    <a:gd name="connsiteX6" fmla="*/ 1399153 w 2609901"/>
                    <a:gd name="connsiteY6" fmla="*/ 2537009 h 2629624"/>
                    <a:gd name="connsiteX7" fmla="*/ 2586205 w 2609901"/>
                    <a:gd name="connsiteY7" fmla="*/ 210595 h 2629624"/>
                    <a:gd name="connsiteX8" fmla="*/ 2457748 w 2609901"/>
                    <a:gd name="connsiteY8" fmla="*/ 0 h 2629624"/>
                    <a:gd name="connsiteX0" fmla="*/ 2457748 w 2609901"/>
                    <a:gd name="connsiteY0" fmla="*/ 0 h 2614932"/>
                    <a:gd name="connsiteX1" fmla="*/ 1336755 w 2609901"/>
                    <a:gd name="connsiteY1" fmla="*/ 0 h 2614932"/>
                    <a:gd name="connsiteX2" fmla="*/ 1273146 w 2609901"/>
                    <a:gd name="connsiteY2" fmla="*/ 0 h 2614932"/>
                    <a:gd name="connsiteX3" fmla="*/ 152153 w 2609901"/>
                    <a:gd name="connsiteY3" fmla="*/ 0 h 2614932"/>
                    <a:gd name="connsiteX4" fmla="*/ 23696 w 2609901"/>
                    <a:gd name="connsiteY4" fmla="*/ 210595 h 2614932"/>
                    <a:gd name="connsiteX5" fmla="*/ 1197301 w 2609901"/>
                    <a:gd name="connsiteY5" fmla="*/ 2521867 h 2614932"/>
                    <a:gd name="connsiteX6" fmla="*/ 1399153 w 2609901"/>
                    <a:gd name="connsiteY6" fmla="*/ 2537009 h 2614932"/>
                    <a:gd name="connsiteX7" fmla="*/ 2586205 w 2609901"/>
                    <a:gd name="connsiteY7" fmla="*/ 210595 h 2614932"/>
                    <a:gd name="connsiteX8" fmla="*/ 2457748 w 2609901"/>
                    <a:gd name="connsiteY8" fmla="*/ 0 h 2614932"/>
                    <a:gd name="connsiteX0" fmla="*/ 2457748 w 2609901"/>
                    <a:gd name="connsiteY0" fmla="*/ 0 h 2605914"/>
                    <a:gd name="connsiteX1" fmla="*/ 1336755 w 2609901"/>
                    <a:gd name="connsiteY1" fmla="*/ 0 h 2605914"/>
                    <a:gd name="connsiteX2" fmla="*/ 1273146 w 2609901"/>
                    <a:gd name="connsiteY2" fmla="*/ 0 h 2605914"/>
                    <a:gd name="connsiteX3" fmla="*/ 152153 w 2609901"/>
                    <a:gd name="connsiteY3" fmla="*/ 0 h 2605914"/>
                    <a:gd name="connsiteX4" fmla="*/ 23696 w 2609901"/>
                    <a:gd name="connsiteY4" fmla="*/ 210595 h 2605914"/>
                    <a:gd name="connsiteX5" fmla="*/ 1197301 w 2609901"/>
                    <a:gd name="connsiteY5" fmla="*/ 2521867 h 2605914"/>
                    <a:gd name="connsiteX6" fmla="*/ 1399153 w 2609901"/>
                    <a:gd name="connsiteY6" fmla="*/ 2537009 h 2605914"/>
                    <a:gd name="connsiteX7" fmla="*/ 2586205 w 2609901"/>
                    <a:gd name="connsiteY7" fmla="*/ 210595 h 2605914"/>
                    <a:gd name="connsiteX8" fmla="*/ 2457748 w 2609901"/>
                    <a:gd name="connsiteY8" fmla="*/ 0 h 2605914"/>
                    <a:gd name="connsiteX0" fmla="*/ 2457748 w 2609901"/>
                    <a:gd name="connsiteY0" fmla="*/ 0 h 2590645"/>
                    <a:gd name="connsiteX1" fmla="*/ 1336755 w 2609901"/>
                    <a:gd name="connsiteY1" fmla="*/ 0 h 2590645"/>
                    <a:gd name="connsiteX2" fmla="*/ 1273146 w 2609901"/>
                    <a:gd name="connsiteY2" fmla="*/ 0 h 2590645"/>
                    <a:gd name="connsiteX3" fmla="*/ 152153 w 2609901"/>
                    <a:gd name="connsiteY3" fmla="*/ 0 h 2590645"/>
                    <a:gd name="connsiteX4" fmla="*/ 23696 w 2609901"/>
                    <a:gd name="connsiteY4" fmla="*/ 210595 h 2590645"/>
                    <a:gd name="connsiteX5" fmla="*/ 1197301 w 2609901"/>
                    <a:gd name="connsiteY5" fmla="*/ 2521867 h 2590645"/>
                    <a:gd name="connsiteX6" fmla="*/ 1399153 w 2609901"/>
                    <a:gd name="connsiteY6" fmla="*/ 2537009 h 2590645"/>
                    <a:gd name="connsiteX7" fmla="*/ 2586205 w 2609901"/>
                    <a:gd name="connsiteY7" fmla="*/ 210595 h 2590645"/>
                    <a:gd name="connsiteX8" fmla="*/ 2457748 w 2609901"/>
                    <a:gd name="connsiteY8" fmla="*/ 0 h 2590645"/>
                    <a:gd name="connsiteX0" fmla="*/ 2457748 w 2609901"/>
                    <a:gd name="connsiteY0" fmla="*/ 0 h 2598672"/>
                    <a:gd name="connsiteX1" fmla="*/ 1336755 w 2609901"/>
                    <a:gd name="connsiteY1" fmla="*/ 0 h 2598672"/>
                    <a:gd name="connsiteX2" fmla="*/ 1273146 w 2609901"/>
                    <a:gd name="connsiteY2" fmla="*/ 0 h 2598672"/>
                    <a:gd name="connsiteX3" fmla="*/ 152153 w 2609901"/>
                    <a:gd name="connsiteY3" fmla="*/ 0 h 2598672"/>
                    <a:gd name="connsiteX4" fmla="*/ 23696 w 2609901"/>
                    <a:gd name="connsiteY4" fmla="*/ 210595 h 2598672"/>
                    <a:gd name="connsiteX5" fmla="*/ 1197301 w 2609901"/>
                    <a:gd name="connsiteY5" fmla="*/ 2521867 h 2598672"/>
                    <a:gd name="connsiteX6" fmla="*/ 1399153 w 2609901"/>
                    <a:gd name="connsiteY6" fmla="*/ 2537009 h 2598672"/>
                    <a:gd name="connsiteX7" fmla="*/ 2586205 w 2609901"/>
                    <a:gd name="connsiteY7" fmla="*/ 210595 h 2598672"/>
                    <a:gd name="connsiteX8" fmla="*/ 2457748 w 2609901"/>
                    <a:gd name="connsiteY8" fmla="*/ 0 h 2598672"/>
                    <a:gd name="connsiteX0" fmla="*/ 2457748 w 2609901"/>
                    <a:gd name="connsiteY0" fmla="*/ 0 h 2609628"/>
                    <a:gd name="connsiteX1" fmla="*/ 1336755 w 2609901"/>
                    <a:gd name="connsiteY1" fmla="*/ 0 h 2609628"/>
                    <a:gd name="connsiteX2" fmla="*/ 1273146 w 2609901"/>
                    <a:gd name="connsiteY2" fmla="*/ 0 h 2609628"/>
                    <a:gd name="connsiteX3" fmla="*/ 152153 w 2609901"/>
                    <a:gd name="connsiteY3" fmla="*/ 0 h 2609628"/>
                    <a:gd name="connsiteX4" fmla="*/ 23696 w 2609901"/>
                    <a:gd name="connsiteY4" fmla="*/ 210595 h 2609628"/>
                    <a:gd name="connsiteX5" fmla="*/ 1197301 w 2609901"/>
                    <a:gd name="connsiteY5" fmla="*/ 2521867 h 2609628"/>
                    <a:gd name="connsiteX6" fmla="*/ 1399153 w 2609901"/>
                    <a:gd name="connsiteY6" fmla="*/ 2537009 h 2609628"/>
                    <a:gd name="connsiteX7" fmla="*/ 2586205 w 2609901"/>
                    <a:gd name="connsiteY7" fmla="*/ 210595 h 2609628"/>
                    <a:gd name="connsiteX8" fmla="*/ 2457748 w 2609901"/>
                    <a:gd name="connsiteY8" fmla="*/ 0 h 2609628"/>
                    <a:gd name="connsiteX0" fmla="*/ 2457748 w 2609901"/>
                    <a:gd name="connsiteY0" fmla="*/ 0 h 2610878"/>
                    <a:gd name="connsiteX1" fmla="*/ 1336755 w 2609901"/>
                    <a:gd name="connsiteY1" fmla="*/ 0 h 2610878"/>
                    <a:gd name="connsiteX2" fmla="*/ 1273146 w 2609901"/>
                    <a:gd name="connsiteY2" fmla="*/ 0 h 2610878"/>
                    <a:gd name="connsiteX3" fmla="*/ 152153 w 2609901"/>
                    <a:gd name="connsiteY3" fmla="*/ 0 h 2610878"/>
                    <a:gd name="connsiteX4" fmla="*/ 23696 w 2609901"/>
                    <a:gd name="connsiteY4" fmla="*/ 210595 h 2610878"/>
                    <a:gd name="connsiteX5" fmla="*/ 1197301 w 2609901"/>
                    <a:gd name="connsiteY5" fmla="*/ 2521867 h 2610878"/>
                    <a:gd name="connsiteX6" fmla="*/ 1399153 w 2609901"/>
                    <a:gd name="connsiteY6" fmla="*/ 2537009 h 2610878"/>
                    <a:gd name="connsiteX7" fmla="*/ 2586205 w 2609901"/>
                    <a:gd name="connsiteY7" fmla="*/ 210595 h 2610878"/>
                    <a:gd name="connsiteX8" fmla="*/ 2457748 w 2609901"/>
                    <a:gd name="connsiteY8" fmla="*/ 0 h 2610878"/>
                    <a:gd name="connsiteX0" fmla="*/ 2457748 w 2609901"/>
                    <a:gd name="connsiteY0" fmla="*/ 0 h 2616291"/>
                    <a:gd name="connsiteX1" fmla="*/ 1336755 w 2609901"/>
                    <a:gd name="connsiteY1" fmla="*/ 0 h 2616291"/>
                    <a:gd name="connsiteX2" fmla="*/ 1273146 w 2609901"/>
                    <a:gd name="connsiteY2" fmla="*/ 0 h 2616291"/>
                    <a:gd name="connsiteX3" fmla="*/ 152153 w 2609901"/>
                    <a:gd name="connsiteY3" fmla="*/ 0 h 2616291"/>
                    <a:gd name="connsiteX4" fmla="*/ 23696 w 2609901"/>
                    <a:gd name="connsiteY4" fmla="*/ 210595 h 2616291"/>
                    <a:gd name="connsiteX5" fmla="*/ 1197301 w 2609901"/>
                    <a:gd name="connsiteY5" fmla="*/ 2521867 h 2616291"/>
                    <a:gd name="connsiteX6" fmla="*/ 1399153 w 2609901"/>
                    <a:gd name="connsiteY6" fmla="*/ 2537009 h 2616291"/>
                    <a:gd name="connsiteX7" fmla="*/ 2586205 w 2609901"/>
                    <a:gd name="connsiteY7" fmla="*/ 210595 h 2616291"/>
                    <a:gd name="connsiteX8" fmla="*/ 2457748 w 2609901"/>
                    <a:gd name="connsiteY8" fmla="*/ 0 h 2616291"/>
                    <a:gd name="connsiteX0" fmla="*/ 2457748 w 2609901"/>
                    <a:gd name="connsiteY0" fmla="*/ 0 h 2616291"/>
                    <a:gd name="connsiteX1" fmla="*/ 1273146 w 2609901"/>
                    <a:gd name="connsiteY1" fmla="*/ 0 h 2616291"/>
                    <a:gd name="connsiteX2" fmla="*/ 152153 w 2609901"/>
                    <a:gd name="connsiteY2" fmla="*/ 0 h 2616291"/>
                    <a:gd name="connsiteX3" fmla="*/ 23696 w 2609901"/>
                    <a:gd name="connsiteY3" fmla="*/ 210595 h 2616291"/>
                    <a:gd name="connsiteX4" fmla="*/ 1197301 w 2609901"/>
                    <a:gd name="connsiteY4" fmla="*/ 2521867 h 2616291"/>
                    <a:gd name="connsiteX5" fmla="*/ 1399153 w 2609901"/>
                    <a:gd name="connsiteY5" fmla="*/ 2537009 h 2616291"/>
                    <a:gd name="connsiteX6" fmla="*/ 2586205 w 2609901"/>
                    <a:gd name="connsiteY6" fmla="*/ 210595 h 2616291"/>
                    <a:gd name="connsiteX7" fmla="*/ 2457748 w 2609901"/>
                    <a:gd name="connsiteY7" fmla="*/ 0 h 2616291"/>
                    <a:gd name="connsiteX0" fmla="*/ 2457748 w 2609901"/>
                    <a:gd name="connsiteY0" fmla="*/ 0 h 2616291"/>
                    <a:gd name="connsiteX1" fmla="*/ 152153 w 2609901"/>
                    <a:gd name="connsiteY1" fmla="*/ 0 h 2616291"/>
                    <a:gd name="connsiteX2" fmla="*/ 23696 w 2609901"/>
                    <a:gd name="connsiteY2" fmla="*/ 210595 h 2616291"/>
                    <a:gd name="connsiteX3" fmla="*/ 1197301 w 2609901"/>
                    <a:gd name="connsiteY3" fmla="*/ 2521867 h 2616291"/>
                    <a:gd name="connsiteX4" fmla="*/ 1399153 w 2609901"/>
                    <a:gd name="connsiteY4" fmla="*/ 2537009 h 2616291"/>
                    <a:gd name="connsiteX5" fmla="*/ 2586205 w 2609901"/>
                    <a:gd name="connsiteY5" fmla="*/ 210595 h 2616291"/>
                    <a:gd name="connsiteX6" fmla="*/ 2457748 w 2609901"/>
                    <a:gd name="connsiteY6" fmla="*/ 0 h 2616291"/>
                    <a:gd name="connsiteX0" fmla="*/ 2457748 w 2609901"/>
                    <a:gd name="connsiteY0" fmla="*/ 0 h 2616291"/>
                    <a:gd name="connsiteX1" fmla="*/ 152153 w 2609901"/>
                    <a:gd name="connsiteY1" fmla="*/ 0 h 2616291"/>
                    <a:gd name="connsiteX2" fmla="*/ 23696 w 2609901"/>
                    <a:gd name="connsiteY2" fmla="*/ 210595 h 2616291"/>
                    <a:gd name="connsiteX3" fmla="*/ 1197301 w 2609901"/>
                    <a:gd name="connsiteY3" fmla="*/ 2521867 h 2616291"/>
                    <a:gd name="connsiteX4" fmla="*/ 1419867 w 2609901"/>
                    <a:gd name="connsiteY4" fmla="*/ 2537009 h 2616291"/>
                    <a:gd name="connsiteX5" fmla="*/ 2586205 w 2609901"/>
                    <a:gd name="connsiteY5" fmla="*/ 210595 h 2616291"/>
                    <a:gd name="connsiteX6" fmla="*/ 2457748 w 2609901"/>
                    <a:gd name="connsiteY6" fmla="*/ 0 h 2616291"/>
                    <a:gd name="connsiteX0" fmla="*/ 2457748 w 2609901"/>
                    <a:gd name="connsiteY0" fmla="*/ 0 h 2616291"/>
                    <a:gd name="connsiteX1" fmla="*/ 152153 w 2609901"/>
                    <a:gd name="connsiteY1" fmla="*/ 0 h 2616291"/>
                    <a:gd name="connsiteX2" fmla="*/ 23696 w 2609901"/>
                    <a:gd name="connsiteY2" fmla="*/ 210595 h 2616291"/>
                    <a:gd name="connsiteX3" fmla="*/ 1179545 w 2609901"/>
                    <a:gd name="connsiteY3" fmla="*/ 2521867 h 2616291"/>
                    <a:gd name="connsiteX4" fmla="*/ 1419867 w 2609901"/>
                    <a:gd name="connsiteY4" fmla="*/ 2537009 h 2616291"/>
                    <a:gd name="connsiteX5" fmla="*/ 2586205 w 2609901"/>
                    <a:gd name="connsiteY5" fmla="*/ 210595 h 2616291"/>
                    <a:gd name="connsiteX6" fmla="*/ 2457748 w 2609901"/>
                    <a:gd name="connsiteY6" fmla="*/ 0 h 2616291"/>
                    <a:gd name="connsiteX0" fmla="*/ 2457748 w 2609901"/>
                    <a:gd name="connsiteY0" fmla="*/ 0 h 2620237"/>
                    <a:gd name="connsiteX1" fmla="*/ 152153 w 2609901"/>
                    <a:gd name="connsiteY1" fmla="*/ 0 h 2620237"/>
                    <a:gd name="connsiteX2" fmla="*/ 23696 w 2609901"/>
                    <a:gd name="connsiteY2" fmla="*/ 210595 h 2620237"/>
                    <a:gd name="connsiteX3" fmla="*/ 1179545 w 2609901"/>
                    <a:gd name="connsiteY3" fmla="*/ 2521867 h 2620237"/>
                    <a:gd name="connsiteX4" fmla="*/ 1419867 w 2609901"/>
                    <a:gd name="connsiteY4" fmla="*/ 2537009 h 2620237"/>
                    <a:gd name="connsiteX5" fmla="*/ 2586205 w 2609901"/>
                    <a:gd name="connsiteY5" fmla="*/ 210595 h 2620237"/>
                    <a:gd name="connsiteX6" fmla="*/ 2457748 w 2609901"/>
                    <a:gd name="connsiteY6" fmla="*/ 0 h 2620237"/>
                    <a:gd name="connsiteX0" fmla="*/ 2457748 w 2609901"/>
                    <a:gd name="connsiteY0" fmla="*/ 0 h 2620237"/>
                    <a:gd name="connsiteX1" fmla="*/ 152153 w 2609901"/>
                    <a:gd name="connsiteY1" fmla="*/ 0 h 2620237"/>
                    <a:gd name="connsiteX2" fmla="*/ 23696 w 2609901"/>
                    <a:gd name="connsiteY2" fmla="*/ 210595 h 2620237"/>
                    <a:gd name="connsiteX3" fmla="*/ 1179545 w 2609901"/>
                    <a:gd name="connsiteY3" fmla="*/ 2521867 h 2620237"/>
                    <a:gd name="connsiteX4" fmla="*/ 1419867 w 2609901"/>
                    <a:gd name="connsiteY4" fmla="*/ 2537009 h 2620237"/>
                    <a:gd name="connsiteX5" fmla="*/ 2586205 w 2609901"/>
                    <a:gd name="connsiteY5" fmla="*/ 210595 h 2620237"/>
                    <a:gd name="connsiteX6" fmla="*/ 2457748 w 2609901"/>
                    <a:gd name="connsiteY6" fmla="*/ 0 h 26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9901" h="2620237">
                      <a:moveTo>
                        <a:pt x="2457748" y="0"/>
                      </a:moveTo>
                      <a:lnTo>
                        <a:pt x="152153" y="0"/>
                      </a:lnTo>
                      <a:cubicBezTo>
                        <a:pt x="-28301" y="10147"/>
                        <a:pt x="-14134" y="115659"/>
                        <a:pt x="23696" y="210595"/>
                      </a:cubicBezTo>
                      <a:lnTo>
                        <a:pt x="1179545" y="2521867"/>
                      </a:lnTo>
                      <a:cubicBezTo>
                        <a:pt x="1258353" y="2673529"/>
                        <a:pt x="1376602" y="2626435"/>
                        <a:pt x="1419867" y="2537009"/>
                      </a:cubicBezTo>
                      <a:lnTo>
                        <a:pt x="2586205" y="210595"/>
                      </a:lnTo>
                      <a:cubicBezTo>
                        <a:pt x="2624035" y="115659"/>
                        <a:pt x="2638202" y="10147"/>
                        <a:pt x="245774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grpSp>
        </p:grpSp>
        <p:grpSp>
          <p:nvGrpSpPr>
            <p:cNvPr id="10" name="Group 9">
              <a:extLst>
                <a:ext uri="{FF2B5EF4-FFF2-40B4-BE49-F238E27FC236}">
                  <a16:creationId xmlns:a16="http://schemas.microsoft.com/office/drawing/2014/main" xmlns="" id="{E5420C60-1141-478D-93D1-771D98F4BC53}"/>
                </a:ext>
              </a:extLst>
            </p:cNvPr>
            <p:cNvGrpSpPr/>
            <p:nvPr/>
          </p:nvGrpSpPr>
          <p:grpSpPr>
            <a:xfrm>
              <a:off x="7324274" y="2874047"/>
              <a:ext cx="1412522" cy="1412522"/>
              <a:chOff x="7771579" y="2804532"/>
              <a:chExt cx="1553774" cy="1553774"/>
            </a:xfrm>
          </p:grpSpPr>
          <p:grpSp>
            <p:nvGrpSpPr>
              <p:cNvPr id="47" name="Group 46"/>
              <p:cNvGrpSpPr/>
              <p:nvPr/>
            </p:nvGrpSpPr>
            <p:grpSpPr>
              <a:xfrm>
                <a:off x="7771579" y="2804532"/>
                <a:ext cx="1553774" cy="1553774"/>
                <a:chOff x="12452186" y="1716671"/>
                <a:chExt cx="2812142" cy="2812142"/>
              </a:xfrm>
            </p:grpSpPr>
            <p:sp>
              <p:nvSpPr>
                <p:cNvPr id="51" name="Donut 50"/>
                <p:cNvSpPr/>
                <p:nvPr/>
              </p:nvSpPr>
              <p:spPr>
                <a:xfrm>
                  <a:off x="12452186" y="1716671"/>
                  <a:ext cx="2812142" cy="2812142"/>
                </a:xfrm>
                <a:prstGeom prst="donut">
                  <a:avLst>
                    <a:gd name="adj" fmla="val 7234"/>
                  </a:avLst>
                </a:prstGeom>
                <a:solidFill>
                  <a:srgbClr val="11B0AC"/>
                </a:soli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52" name="Oval 51"/>
                <p:cNvSpPr/>
                <p:nvPr/>
              </p:nvSpPr>
              <p:spPr>
                <a:xfrm>
                  <a:off x="12822971" y="2117108"/>
                  <a:ext cx="2002972" cy="200297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48" name="Group 47"/>
              <p:cNvGrpSpPr/>
              <p:nvPr/>
            </p:nvGrpSpPr>
            <p:grpSpPr>
              <a:xfrm>
                <a:off x="8309376" y="3305304"/>
                <a:ext cx="577501" cy="617765"/>
                <a:chOff x="12082366" y="1699321"/>
                <a:chExt cx="712402" cy="762071"/>
              </a:xfrm>
              <a:solidFill>
                <a:srgbClr val="0F9995"/>
              </a:solidFill>
            </p:grpSpPr>
            <p:sp>
              <p:nvSpPr>
                <p:cNvPr id="49" name="Rounded Rectangle 48"/>
                <p:cNvSpPr/>
                <p:nvPr/>
              </p:nvSpPr>
              <p:spPr>
                <a:xfrm flipH="1" flipV="1">
                  <a:off x="12651970" y="1753039"/>
                  <a:ext cx="142798" cy="334524"/>
                </a:xfrm>
                <a:prstGeom prst="roundRect">
                  <a:avLst>
                    <a:gd name="adj" fmla="val 482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0" name="Rounded Rectangle 24"/>
                <p:cNvSpPr/>
                <p:nvPr/>
              </p:nvSpPr>
              <p:spPr>
                <a:xfrm flipH="1" flipV="1">
                  <a:off x="12082366" y="1699321"/>
                  <a:ext cx="543808" cy="762071"/>
                </a:xfrm>
                <a:custGeom>
                  <a:avLst/>
                  <a:gdLst>
                    <a:gd name="connsiteX0" fmla="*/ 0 w 3892409"/>
                    <a:gd name="connsiteY0" fmla="*/ 648748 h 4693320"/>
                    <a:gd name="connsiteX1" fmla="*/ 648748 w 3892409"/>
                    <a:gd name="connsiteY1" fmla="*/ 0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0 w 3892409"/>
                    <a:gd name="connsiteY8" fmla="*/ 648748 h 4693320"/>
                    <a:gd name="connsiteX0" fmla="*/ 10274 w 3892409"/>
                    <a:gd name="connsiteY0" fmla="*/ 1696712 h 4693320"/>
                    <a:gd name="connsiteX1" fmla="*/ 648748 w 3892409"/>
                    <a:gd name="connsiteY1" fmla="*/ 0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10274 w 3892409"/>
                    <a:gd name="connsiteY8" fmla="*/ 1696712 h 4693320"/>
                    <a:gd name="connsiteX0" fmla="*/ 10274 w 3892409"/>
                    <a:gd name="connsiteY0" fmla="*/ 1696712 h 4693320"/>
                    <a:gd name="connsiteX1" fmla="*/ 926150 w 3892409"/>
                    <a:gd name="connsiteY1" fmla="*/ 544530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10274 w 3892409"/>
                    <a:gd name="connsiteY8" fmla="*/ 1696712 h 4693320"/>
                    <a:gd name="connsiteX0" fmla="*/ 10274 w 3892409"/>
                    <a:gd name="connsiteY0" fmla="*/ 1696712 h 4693320"/>
                    <a:gd name="connsiteX1" fmla="*/ 926150 w 3892409"/>
                    <a:gd name="connsiteY1" fmla="*/ 544530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10274 w 3892409"/>
                    <a:gd name="connsiteY8" fmla="*/ 1696712 h 4693320"/>
                    <a:gd name="connsiteX0" fmla="*/ 0 w 3892409"/>
                    <a:gd name="connsiteY0" fmla="*/ 1696712 h 4693320"/>
                    <a:gd name="connsiteX1" fmla="*/ 926150 w 3892409"/>
                    <a:gd name="connsiteY1" fmla="*/ 544530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0 w 3892409"/>
                    <a:gd name="connsiteY8" fmla="*/ 1696712 h 4693320"/>
                    <a:gd name="connsiteX0" fmla="*/ 0 w 3892409"/>
                    <a:gd name="connsiteY0" fmla="*/ 1696712 h 4693320"/>
                    <a:gd name="connsiteX1" fmla="*/ 926150 w 3892409"/>
                    <a:gd name="connsiteY1" fmla="*/ 544530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0 w 3892409"/>
                    <a:gd name="connsiteY8" fmla="*/ 1696712 h 4693320"/>
                    <a:gd name="connsiteX0" fmla="*/ 0 w 3892409"/>
                    <a:gd name="connsiteY0" fmla="*/ 1696712 h 4693320"/>
                    <a:gd name="connsiteX1" fmla="*/ 895328 w 3892409"/>
                    <a:gd name="connsiteY1" fmla="*/ 554805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0 w 3892409"/>
                    <a:gd name="connsiteY8" fmla="*/ 1696712 h 4693320"/>
                    <a:gd name="connsiteX0" fmla="*/ 0 w 3892409"/>
                    <a:gd name="connsiteY0" fmla="*/ 1696712 h 4693320"/>
                    <a:gd name="connsiteX1" fmla="*/ 895328 w 3892409"/>
                    <a:gd name="connsiteY1" fmla="*/ 554805 h 4693320"/>
                    <a:gd name="connsiteX2" fmla="*/ 3243661 w 3892409"/>
                    <a:gd name="connsiteY2" fmla="*/ 0 h 4693320"/>
                    <a:gd name="connsiteX3" fmla="*/ 3892409 w 3892409"/>
                    <a:gd name="connsiteY3" fmla="*/ 648748 h 4693320"/>
                    <a:gd name="connsiteX4" fmla="*/ 3892409 w 3892409"/>
                    <a:gd name="connsiteY4" fmla="*/ 4044572 h 4693320"/>
                    <a:gd name="connsiteX5" fmla="*/ 3243661 w 3892409"/>
                    <a:gd name="connsiteY5" fmla="*/ 4693320 h 4693320"/>
                    <a:gd name="connsiteX6" fmla="*/ 648748 w 3892409"/>
                    <a:gd name="connsiteY6" fmla="*/ 4693320 h 4693320"/>
                    <a:gd name="connsiteX7" fmla="*/ 0 w 3892409"/>
                    <a:gd name="connsiteY7" fmla="*/ 4044572 h 4693320"/>
                    <a:gd name="connsiteX8" fmla="*/ 0 w 3892409"/>
                    <a:gd name="connsiteY8" fmla="*/ 1696712 h 4693320"/>
                    <a:gd name="connsiteX0" fmla="*/ 0 w 3892409"/>
                    <a:gd name="connsiteY0" fmla="*/ 1593970 h 4590578"/>
                    <a:gd name="connsiteX1" fmla="*/ 895328 w 3892409"/>
                    <a:gd name="connsiteY1" fmla="*/ 452063 h 4590578"/>
                    <a:gd name="connsiteX2" fmla="*/ 1240201 w 3892409"/>
                    <a:gd name="connsiteY2" fmla="*/ 0 h 4590578"/>
                    <a:gd name="connsiteX3" fmla="*/ 3892409 w 3892409"/>
                    <a:gd name="connsiteY3" fmla="*/ 546006 h 4590578"/>
                    <a:gd name="connsiteX4" fmla="*/ 3892409 w 3892409"/>
                    <a:gd name="connsiteY4" fmla="*/ 3941830 h 4590578"/>
                    <a:gd name="connsiteX5" fmla="*/ 3243661 w 3892409"/>
                    <a:gd name="connsiteY5" fmla="*/ 4590578 h 4590578"/>
                    <a:gd name="connsiteX6" fmla="*/ 648748 w 3892409"/>
                    <a:gd name="connsiteY6" fmla="*/ 4590578 h 4590578"/>
                    <a:gd name="connsiteX7" fmla="*/ 0 w 3892409"/>
                    <a:gd name="connsiteY7" fmla="*/ 3941830 h 4590578"/>
                    <a:gd name="connsiteX8" fmla="*/ 0 w 3892409"/>
                    <a:gd name="connsiteY8" fmla="*/ 1593970 h 4590578"/>
                    <a:gd name="connsiteX0" fmla="*/ 0 w 3892409"/>
                    <a:gd name="connsiteY0" fmla="*/ 1593970 h 4590578"/>
                    <a:gd name="connsiteX1" fmla="*/ 895328 w 3892409"/>
                    <a:gd name="connsiteY1" fmla="*/ 452063 h 4590578"/>
                    <a:gd name="connsiteX2" fmla="*/ 1240201 w 3892409"/>
                    <a:gd name="connsiteY2" fmla="*/ 0 h 4590578"/>
                    <a:gd name="connsiteX3" fmla="*/ 3892409 w 3892409"/>
                    <a:gd name="connsiteY3" fmla="*/ 546006 h 4590578"/>
                    <a:gd name="connsiteX4" fmla="*/ 3892409 w 3892409"/>
                    <a:gd name="connsiteY4" fmla="*/ 3941830 h 4590578"/>
                    <a:gd name="connsiteX5" fmla="*/ 3243661 w 3892409"/>
                    <a:gd name="connsiteY5" fmla="*/ 4590578 h 4590578"/>
                    <a:gd name="connsiteX6" fmla="*/ 648748 w 3892409"/>
                    <a:gd name="connsiteY6" fmla="*/ 4590578 h 4590578"/>
                    <a:gd name="connsiteX7" fmla="*/ 0 w 3892409"/>
                    <a:gd name="connsiteY7" fmla="*/ 3941830 h 4590578"/>
                    <a:gd name="connsiteX8" fmla="*/ 0 w 3892409"/>
                    <a:gd name="connsiteY8" fmla="*/ 1593970 h 4590578"/>
                    <a:gd name="connsiteX0" fmla="*/ 0 w 3892409"/>
                    <a:gd name="connsiteY0" fmla="*/ 1593970 h 4590578"/>
                    <a:gd name="connsiteX1" fmla="*/ 895328 w 3892409"/>
                    <a:gd name="connsiteY1" fmla="*/ 452063 h 4590578"/>
                    <a:gd name="connsiteX2" fmla="*/ 1240201 w 3892409"/>
                    <a:gd name="connsiteY2" fmla="*/ 0 h 4590578"/>
                    <a:gd name="connsiteX3" fmla="*/ 3892409 w 3892409"/>
                    <a:gd name="connsiteY3" fmla="*/ 546006 h 4590578"/>
                    <a:gd name="connsiteX4" fmla="*/ 3892409 w 3892409"/>
                    <a:gd name="connsiteY4" fmla="*/ 3941830 h 4590578"/>
                    <a:gd name="connsiteX5" fmla="*/ 3243661 w 3892409"/>
                    <a:gd name="connsiteY5" fmla="*/ 4590578 h 4590578"/>
                    <a:gd name="connsiteX6" fmla="*/ 648748 w 3892409"/>
                    <a:gd name="connsiteY6" fmla="*/ 4590578 h 4590578"/>
                    <a:gd name="connsiteX7" fmla="*/ 0 w 3892409"/>
                    <a:gd name="connsiteY7" fmla="*/ 3941830 h 4590578"/>
                    <a:gd name="connsiteX8" fmla="*/ 0 w 3892409"/>
                    <a:gd name="connsiteY8" fmla="*/ 1593970 h 4590578"/>
                    <a:gd name="connsiteX0" fmla="*/ 0 w 3892409"/>
                    <a:gd name="connsiteY0" fmla="*/ 1532325 h 4528933"/>
                    <a:gd name="connsiteX1" fmla="*/ 895328 w 3892409"/>
                    <a:gd name="connsiteY1" fmla="*/ 390418 h 4528933"/>
                    <a:gd name="connsiteX2" fmla="*/ 1219652 w 3892409"/>
                    <a:gd name="connsiteY2" fmla="*/ 0 h 4528933"/>
                    <a:gd name="connsiteX3" fmla="*/ 3892409 w 3892409"/>
                    <a:gd name="connsiteY3" fmla="*/ 484361 h 4528933"/>
                    <a:gd name="connsiteX4" fmla="*/ 3892409 w 3892409"/>
                    <a:gd name="connsiteY4" fmla="*/ 3880185 h 4528933"/>
                    <a:gd name="connsiteX5" fmla="*/ 3243661 w 3892409"/>
                    <a:gd name="connsiteY5" fmla="*/ 4528933 h 4528933"/>
                    <a:gd name="connsiteX6" fmla="*/ 648748 w 3892409"/>
                    <a:gd name="connsiteY6" fmla="*/ 4528933 h 4528933"/>
                    <a:gd name="connsiteX7" fmla="*/ 0 w 3892409"/>
                    <a:gd name="connsiteY7" fmla="*/ 3880185 h 4528933"/>
                    <a:gd name="connsiteX8" fmla="*/ 0 w 3892409"/>
                    <a:gd name="connsiteY8" fmla="*/ 1532325 h 4528933"/>
                    <a:gd name="connsiteX0" fmla="*/ 0 w 3892409"/>
                    <a:gd name="connsiteY0" fmla="*/ 2587818 h 5584426"/>
                    <a:gd name="connsiteX1" fmla="*/ 895328 w 3892409"/>
                    <a:gd name="connsiteY1" fmla="*/ 1445911 h 5584426"/>
                    <a:gd name="connsiteX2" fmla="*/ 1219652 w 3892409"/>
                    <a:gd name="connsiteY2" fmla="*/ 1055493 h 5584426"/>
                    <a:gd name="connsiteX3" fmla="*/ 1693739 w 3892409"/>
                    <a:gd name="connsiteY3" fmla="*/ 60375 h 5584426"/>
                    <a:gd name="connsiteX4" fmla="*/ 3892409 w 3892409"/>
                    <a:gd name="connsiteY4" fmla="*/ 4935678 h 5584426"/>
                    <a:gd name="connsiteX5" fmla="*/ 3243661 w 3892409"/>
                    <a:gd name="connsiteY5" fmla="*/ 5584426 h 5584426"/>
                    <a:gd name="connsiteX6" fmla="*/ 648748 w 3892409"/>
                    <a:gd name="connsiteY6" fmla="*/ 5584426 h 5584426"/>
                    <a:gd name="connsiteX7" fmla="*/ 0 w 3892409"/>
                    <a:gd name="connsiteY7" fmla="*/ 4935678 h 5584426"/>
                    <a:gd name="connsiteX8" fmla="*/ 0 w 3892409"/>
                    <a:gd name="connsiteY8" fmla="*/ 2587818 h 5584426"/>
                    <a:gd name="connsiteX0" fmla="*/ 0 w 3892409"/>
                    <a:gd name="connsiteY0" fmla="*/ 2906283 h 5902891"/>
                    <a:gd name="connsiteX1" fmla="*/ 895328 w 3892409"/>
                    <a:gd name="connsiteY1" fmla="*/ 1764376 h 5902891"/>
                    <a:gd name="connsiteX2" fmla="*/ 1219652 w 3892409"/>
                    <a:gd name="connsiteY2" fmla="*/ 1373958 h 5902891"/>
                    <a:gd name="connsiteX3" fmla="*/ 1693739 w 3892409"/>
                    <a:gd name="connsiteY3" fmla="*/ 50067 h 5902891"/>
                    <a:gd name="connsiteX4" fmla="*/ 3892409 w 3892409"/>
                    <a:gd name="connsiteY4" fmla="*/ 5254143 h 5902891"/>
                    <a:gd name="connsiteX5" fmla="*/ 3243661 w 3892409"/>
                    <a:gd name="connsiteY5" fmla="*/ 5902891 h 5902891"/>
                    <a:gd name="connsiteX6" fmla="*/ 648748 w 3892409"/>
                    <a:gd name="connsiteY6" fmla="*/ 5902891 h 5902891"/>
                    <a:gd name="connsiteX7" fmla="*/ 0 w 3892409"/>
                    <a:gd name="connsiteY7" fmla="*/ 5254143 h 5902891"/>
                    <a:gd name="connsiteX8" fmla="*/ 0 w 3892409"/>
                    <a:gd name="connsiteY8" fmla="*/ 2906283 h 5902891"/>
                    <a:gd name="connsiteX0" fmla="*/ 0 w 3892409"/>
                    <a:gd name="connsiteY0" fmla="*/ 2911278 h 5907886"/>
                    <a:gd name="connsiteX1" fmla="*/ 895328 w 3892409"/>
                    <a:gd name="connsiteY1" fmla="*/ 1769371 h 5907886"/>
                    <a:gd name="connsiteX2" fmla="*/ 1342941 w 3892409"/>
                    <a:gd name="connsiteY2" fmla="*/ 1204292 h 5907886"/>
                    <a:gd name="connsiteX3" fmla="*/ 1693739 w 3892409"/>
                    <a:gd name="connsiteY3" fmla="*/ 55062 h 5907886"/>
                    <a:gd name="connsiteX4" fmla="*/ 3892409 w 3892409"/>
                    <a:gd name="connsiteY4" fmla="*/ 5259138 h 5907886"/>
                    <a:gd name="connsiteX5" fmla="*/ 3243661 w 3892409"/>
                    <a:gd name="connsiteY5" fmla="*/ 5907886 h 5907886"/>
                    <a:gd name="connsiteX6" fmla="*/ 648748 w 3892409"/>
                    <a:gd name="connsiteY6" fmla="*/ 5907886 h 5907886"/>
                    <a:gd name="connsiteX7" fmla="*/ 0 w 3892409"/>
                    <a:gd name="connsiteY7" fmla="*/ 5259138 h 5907886"/>
                    <a:gd name="connsiteX8" fmla="*/ 0 w 3892409"/>
                    <a:gd name="connsiteY8" fmla="*/ 2911278 h 5907886"/>
                    <a:gd name="connsiteX0" fmla="*/ 0 w 3892409"/>
                    <a:gd name="connsiteY0" fmla="*/ 2909709 h 5906317"/>
                    <a:gd name="connsiteX1" fmla="*/ 895328 w 3892409"/>
                    <a:gd name="connsiteY1" fmla="*/ 1767802 h 5906317"/>
                    <a:gd name="connsiteX2" fmla="*/ 1322392 w 3892409"/>
                    <a:gd name="connsiteY2" fmla="*/ 1254094 h 5906317"/>
                    <a:gd name="connsiteX3" fmla="*/ 1693739 w 3892409"/>
                    <a:gd name="connsiteY3" fmla="*/ 53493 h 5906317"/>
                    <a:gd name="connsiteX4" fmla="*/ 3892409 w 3892409"/>
                    <a:gd name="connsiteY4" fmla="*/ 5257569 h 5906317"/>
                    <a:gd name="connsiteX5" fmla="*/ 3243661 w 3892409"/>
                    <a:gd name="connsiteY5" fmla="*/ 5906317 h 5906317"/>
                    <a:gd name="connsiteX6" fmla="*/ 648748 w 3892409"/>
                    <a:gd name="connsiteY6" fmla="*/ 5906317 h 5906317"/>
                    <a:gd name="connsiteX7" fmla="*/ 0 w 3892409"/>
                    <a:gd name="connsiteY7" fmla="*/ 5257569 h 5906317"/>
                    <a:gd name="connsiteX8" fmla="*/ 0 w 3892409"/>
                    <a:gd name="connsiteY8" fmla="*/ 2909709 h 5906317"/>
                    <a:gd name="connsiteX0" fmla="*/ 0 w 3892409"/>
                    <a:gd name="connsiteY0" fmla="*/ 2909709 h 5906317"/>
                    <a:gd name="connsiteX1" fmla="*/ 895328 w 3892409"/>
                    <a:gd name="connsiteY1" fmla="*/ 1767802 h 5906317"/>
                    <a:gd name="connsiteX2" fmla="*/ 1322392 w 3892409"/>
                    <a:gd name="connsiteY2" fmla="*/ 1254094 h 5906317"/>
                    <a:gd name="connsiteX3" fmla="*/ 1693739 w 3892409"/>
                    <a:gd name="connsiteY3" fmla="*/ 53493 h 5906317"/>
                    <a:gd name="connsiteX4" fmla="*/ 3892409 w 3892409"/>
                    <a:gd name="connsiteY4" fmla="*/ 5257569 h 5906317"/>
                    <a:gd name="connsiteX5" fmla="*/ 3243661 w 3892409"/>
                    <a:gd name="connsiteY5" fmla="*/ 5906317 h 5906317"/>
                    <a:gd name="connsiteX6" fmla="*/ 648748 w 3892409"/>
                    <a:gd name="connsiteY6" fmla="*/ 5906317 h 5906317"/>
                    <a:gd name="connsiteX7" fmla="*/ 0 w 3892409"/>
                    <a:gd name="connsiteY7" fmla="*/ 5257569 h 5906317"/>
                    <a:gd name="connsiteX8" fmla="*/ 0 w 3892409"/>
                    <a:gd name="connsiteY8" fmla="*/ 2909709 h 5906317"/>
                    <a:gd name="connsiteX0" fmla="*/ 0 w 3892409"/>
                    <a:gd name="connsiteY0" fmla="*/ 2911528 h 5908136"/>
                    <a:gd name="connsiteX1" fmla="*/ 895328 w 3892409"/>
                    <a:gd name="connsiteY1" fmla="*/ 1769621 h 5908136"/>
                    <a:gd name="connsiteX2" fmla="*/ 1322392 w 3892409"/>
                    <a:gd name="connsiteY2" fmla="*/ 1255913 h 5908136"/>
                    <a:gd name="connsiteX3" fmla="*/ 1693739 w 3892409"/>
                    <a:gd name="connsiteY3" fmla="*/ 55312 h 5908136"/>
                    <a:gd name="connsiteX4" fmla="*/ 3892409 w 3892409"/>
                    <a:gd name="connsiteY4" fmla="*/ 5259388 h 5908136"/>
                    <a:gd name="connsiteX5" fmla="*/ 3243661 w 3892409"/>
                    <a:gd name="connsiteY5" fmla="*/ 5908136 h 5908136"/>
                    <a:gd name="connsiteX6" fmla="*/ 648748 w 3892409"/>
                    <a:gd name="connsiteY6" fmla="*/ 5908136 h 5908136"/>
                    <a:gd name="connsiteX7" fmla="*/ 0 w 3892409"/>
                    <a:gd name="connsiteY7" fmla="*/ 5259388 h 5908136"/>
                    <a:gd name="connsiteX8" fmla="*/ 0 w 3892409"/>
                    <a:gd name="connsiteY8" fmla="*/ 2911528 h 5908136"/>
                    <a:gd name="connsiteX0" fmla="*/ 0 w 3892409"/>
                    <a:gd name="connsiteY0" fmla="*/ 2912861 h 5909469"/>
                    <a:gd name="connsiteX1" fmla="*/ 895328 w 3892409"/>
                    <a:gd name="connsiteY1" fmla="*/ 1770954 h 5909469"/>
                    <a:gd name="connsiteX2" fmla="*/ 1342940 w 3892409"/>
                    <a:gd name="connsiteY2" fmla="*/ 1216149 h 5909469"/>
                    <a:gd name="connsiteX3" fmla="*/ 1693739 w 3892409"/>
                    <a:gd name="connsiteY3" fmla="*/ 56645 h 5909469"/>
                    <a:gd name="connsiteX4" fmla="*/ 3892409 w 3892409"/>
                    <a:gd name="connsiteY4" fmla="*/ 5260721 h 5909469"/>
                    <a:gd name="connsiteX5" fmla="*/ 3243661 w 3892409"/>
                    <a:gd name="connsiteY5" fmla="*/ 5909469 h 5909469"/>
                    <a:gd name="connsiteX6" fmla="*/ 648748 w 3892409"/>
                    <a:gd name="connsiteY6" fmla="*/ 5909469 h 5909469"/>
                    <a:gd name="connsiteX7" fmla="*/ 0 w 3892409"/>
                    <a:gd name="connsiteY7" fmla="*/ 5260721 h 5909469"/>
                    <a:gd name="connsiteX8" fmla="*/ 0 w 3892409"/>
                    <a:gd name="connsiteY8" fmla="*/ 2912861 h 5909469"/>
                    <a:gd name="connsiteX0" fmla="*/ 0 w 3892409"/>
                    <a:gd name="connsiteY0" fmla="*/ 2911856 h 5908464"/>
                    <a:gd name="connsiteX1" fmla="*/ 895328 w 3892409"/>
                    <a:gd name="connsiteY1" fmla="*/ 1769949 h 5908464"/>
                    <a:gd name="connsiteX2" fmla="*/ 1342940 w 3892409"/>
                    <a:gd name="connsiteY2" fmla="*/ 1245967 h 5908464"/>
                    <a:gd name="connsiteX3" fmla="*/ 1693739 w 3892409"/>
                    <a:gd name="connsiteY3" fmla="*/ 55640 h 5908464"/>
                    <a:gd name="connsiteX4" fmla="*/ 3892409 w 3892409"/>
                    <a:gd name="connsiteY4" fmla="*/ 5259716 h 5908464"/>
                    <a:gd name="connsiteX5" fmla="*/ 3243661 w 3892409"/>
                    <a:gd name="connsiteY5" fmla="*/ 5908464 h 5908464"/>
                    <a:gd name="connsiteX6" fmla="*/ 648748 w 3892409"/>
                    <a:gd name="connsiteY6" fmla="*/ 5908464 h 5908464"/>
                    <a:gd name="connsiteX7" fmla="*/ 0 w 3892409"/>
                    <a:gd name="connsiteY7" fmla="*/ 5259716 h 5908464"/>
                    <a:gd name="connsiteX8" fmla="*/ 0 w 3892409"/>
                    <a:gd name="connsiteY8" fmla="*/ 2911856 h 5908464"/>
                    <a:gd name="connsiteX0" fmla="*/ 0 w 3892409"/>
                    <a:gd name="connsiteY0" fmla="*/ 2911856 h 5908464"/>
                    <a:gd name="connsiteX1" fmla="*/ 895328 w 3892409"/>
                    <a:gd name="connsiteY1" fmla="*/ 1769949 h 5908464"/>
                    <a:gd name="connsiteX2" fmla="*/ 1342940 w 3892409"/>
                    <a:gd name="connsiteY2" fmla="*/ 1245967 h 5908464"/>
                    <a:gd name="connsiteX3" fmla="*/ 1693739 w 3892409"/>
                    <a:gd name="connsiteY3" fmla="*/ 55640 h 5908464"/>
                    <a:gd name="connsiteX4" fmla="*/ 3892409 w 3892409"/>
                    <a:gd name="connsiteY4" fmla="*/ 5259716 h 5908464"/>
                    <a:gd name="connsiteX5" fmla="*/ 3243661 w 3892409"/>
                    <a:gd name="connsiteY5" fmla="*/ 5908464 h 5908464"/>
                    <a:gd name="connsiteX6" fmla="*/ 648748 w 3892409"/>
                    <a:gd name="connsiteY6" fmla="*/ 5908464 h 5908464"/>
                    <a:gd name="connsiteX7" fmla="*/ 0 w 3892409"/>
                    <a:gd name="connsiteY7" fmla="*/ 5259716 h 5908464"/>
                    <a:gd name="connsiteX8" fmla="*/ 0 w 3892409"/>
                    <a:gd name="connsiteY8" fmla="*/ 2911856 h 5908464"/>
                    <a:gd name="connsiteX0" fmla="*/ 0 w 3892409"/>
                    <a:gd name="connsiteY0" fmla="*/ 2911856 h 5908464"/>
                    <a:gd name="connsiteX1" fmla="*/ 926150 w 3892409"/>
                    <a:gd name="connsiteY1" fmla="*/ 1728852 h 5908464"/>
                    <a:gd name="connsiteX2" fmla="*/ 1342940 w 3892409"/>
                    <a:gd name="connsiteY2" fmla="*/ 1245967 h 5908464"/>
                    <a:gd name="connsiteX3" fmla="*/ 1693739 w 3892409"/>
                    <a:gd name="connsiteY3" fmla="*/ 55640 h 5908464"/>
                    <a:gd name="connsiteX4" fmla="*/ 3892409 w 3892409"/>
                    <a:gd name="connsiteY4" fmla="*/ 5259716 h 5908464"/>
                    <a:gd name="connsiteX5" fmla="*/ 3243661 w 3892409"/>
                    <a:gd name="connsiteY5" fmla="*/ 5908464 h 5908464"/>
                    <a:gd name="connsiteX6" fmla="*/ 648748 w 3892409"/>
                    <a:gd name="connsiteY6" fmla="*/ 5908464 h 5908464"/>
                    <a:gd name="connsiteX7" fmla="*/ 0 w 3892409"/>
                    <a:gd name="connsiteY7" fmla="*/ 5259716 h 5908464"/>
                    <a:gd name="connsiteX8" fmla="*/ 0 w 3892409"/>
                    <a:gd name="connsiteY8" fmla="*/ 2911856 h 5908464"/>
                    <a:gd name="connsiteX0" fmla="*/ 0 w 3892409"/>
                    <a:gd name="connsiteY0" fmla="*/ 2911856 h 5908464"/>
                    <a:gd name="connsiteX1" fmla="*/ 895328 w 3892409"/>
                    <a:gd name="connsiteY1" fmla="*/ 1800771 h 5908464"/>
                    <a:gd name="connsiteX2" fmla="*/ 1342940 w 3892409"/>
                    <a:gd name="connsiteY2" fmla="*/ 1245967 h 5908464"/>
                    <a:gd name="connsiteX3" fmla="*/ 1693739 w 3892409"/>
                    <a:gd name="connsiteY3" fmla="*/ 55640 h 5908464"/>
                    <a:gd name="connsiteX4" fmla="*/ 3892409 w 3892409"/>
                    <a:gd name="connsiteY4" fmla="*/ 5259716 h 5908464"/>
                    <a:gd name="connsiteX5" fmla="*/ 3243661 w 3892409"/>
                    <a:gd name="connsiteY5" fmla="*/ 5908464 h 5908464"/>
                    <a:gd name="connsiteX6" fmla="*/ 648748 w 3892409"/>
                    <a:gd name="connsiteY6" fmla="*/ 5908464 h 5908464"/>
                    <a:gd name="connsiteX7" fmla="*/ 0 w 3892409"/>
                    <a:gd name="connsiteY7" fmla="*/ 5259716 h 5908464"/>
                    <a:gd name="connsiteX8" fmla="*/ 0 w 3892409"/>
                    <a:gd name="connsiteY8" fmla="*/ 2911856 h 5908464"/>
                    <a:gd name="connsiteX0" fmla="*/ 0 w 3892409"/>
                    <a:gd name="connsiteY0" fmla="*/ 2911856 h 5908464"/>
                    <a:gd name="connsiteX1" fmla="*/ 864506 w 3892409"/>
                    <a:gd name="connsiteY1" fmla="*/ 1862416 h 5908464"/>
                    <a:gd name="connsiteX2" fmla="*/ 1342940 w 3892409"/>
                    <a:gd name="connsiteY2" fmla="*/ 1245967 h 5908464"/>
                    <a:gd name="connsiteX3" fmla="*/ 1693739 w 3892409"/>
                    <a:gd name="connsiteY3" fmla="*/ 55640 h 5908464"/>
                    <a:gd name="connsiteX4" fmla="*/ 3892409 w 3892409"/>
                    <a:gd name="connsiteY4" fmla="*/ 5259716 h 5908464"/>
                    <a:gd name="connsiteX5" fmla="*/ 3243661 w 3892409"/>
                    <a:gd name="connsiteY5" fmla="*/ 5908464 h 5908464"/>
                    <a:gd name="connsiteX6" fmla="*/ 648748 w 3892409"/>
                    <a:gd name="connsiteY6" fmla="*/ 5908464 h 5908464"/>
                    <a:gd name="connsiteX7" fmla="*/ 0 w 3892409"/>
                    <a:gd name="connsiteY7" fmla="*/ 5259716 h 5908464"/>
                    <a:gd name="connsiteX8" fmla="*/ 0 w 3892409"/>
                    <a:gd name="connsiteY8" fmla="*/ 2911856 h 5908464"/>
                    <a:gd name="connsiteX0" fmla="*/ 0 w 3892409"/>
                    <a:gd name="connsiteY0" fmla="*/ 2916652 h 5913260"/>
                    <a:gd name="connsiteX1" fmla="*/ 864506 w 3892409"/>
                    <a:gd name="connsiteY1" fmla="*/ 1867212 h 5913260"/>
                    <a:gd name="connsiteX2" fmla="*/ 1342940 w 3892409"/>
                    <a:gd name="connsiteY2" fmla="*/ 1250763 h 5913260"/>
                    <a:gd name="connsiteX3" fmla="*/ 1693739 w 3892409"/>
                    <a:gd name="connsiteY3" fmla="*/ 60436 h 5913260"/>
                    <a:gd name="connsiteX4" fmla="*/ 3892409 w 3892409"/>
                    <a:gd name="connsiteY4" fmla="*/ 5264512 h 5913260"/>
                    <a:gd name="connsiteX5" fmla="*/ 3243661 w 3892409"/>
                    <a:gd name="connsiteY5" fmla="*/ 5913260 h 5913260"/>
                    <a:gd name="connsiteX6" fmla="*/ 648748 w 3892409"/>
                    <a:gd name="connsiteY6" fmla="*/ 5913260 h 5913260"/>
                    <a:gd name="connsiteX7" fmla="*/ 0 w 3892409"/>
                    <a:gd name="connsiteY7" fmla="*/ 5264512 h 5913260"/>
                    <a:gd name="connsiteX8" fmla="*/ 0 w 3892409"/>
                    <a:gd name="connsiteY8" fmla="*/ 2916652 h 5913260"/>
                    <a:gd name="connsiteX0" fmla="*/ 0 w 3892409"/>
                    <a:gd name="connsiteY0" fmla="*/ 2916652 h 5913260"/>
                    <a:gd name="connsiteX1" fmla="*/ 864506 w 3892409"/>
                    <a:gd name="connsiteY1" fmla="*/ 1867212 h 5913260"/>
                    <a:gd name="connsiteX2" fmla="*/ 1342940 w 3892409"/>
                    <a:gd name="connsiteY2" fmla="*/ 1250763 h 5913260"/>
                    <a:gd name="connsiteX3" fmla="*/ 1693739 w 3892409"/>
                    <a:gd name="connsiteY3" fmla="*/ 60436 h 5913260"/>
                    <a:gd name="connsiteX4" fmla="*/ 1966024 w 3892409"/>
                    <a:gd name="connsiteY4" fmla="*/ 683715 h 5913260"/>
                    <a:gd name="connsiteX5" fmla="*/ 3892409 w 3892409"/>
                    <a:gd name="connsiteY5" fmla="*/ 5264512 h 5913260"/>
                    <a:gd name="connsiteX6" fmla="*/ 3243661 w 3892409"/>
                    <a:gd name="connsiteY6" fmla="*/ 5913260 h 5913260"/>
                    <a:gd name="connsiteX7" fmla="*/ 648748 w 3892409"/>
                    <a:gd name="connsiteY7" fmla="*/ 5913260 h 5913260"/>
                    <a:gd name="connsiteX8" fmla="*/ 0 w 3892409"/>
                    <a:gd name="connsiteY8" fmla="*/ 5264512 h 5913260"/>
                    <a:gd name="connsiteX9" fmla="*/ 0 w 3892409"/>
                    <a:gd name="connsiteY9" fmla="*/ 2916652 h 5913260"/>
                    <a:gd name="connsiteX0" fmla="*/ 0 w 3892409"/>
                    <a:gd name="connsiteY0" fmla="*/ 2916652 h 5913260"/>
                    <a:gd name="connsiteX1" fmla="*/ 864506 w 3892409"/>
                    <a:gd name="connsiteY1" fmla="*/ 1867212 h 5913260"/>
                    <a:gd name="connsiteX2" fmla="*/ 1342940 w 3892409"/>
                    <a:gd name="connsiteY2" fmla="*/ 1250763 h 5913260"/>
                    <a:gd name="connsiteX3" fmla="*/ 1693739 w 3892409"/>
                    <a:gd name="connsiteY3" fmla="*/ 60436 h 5913260"/>
                    <a:gd name="connsiteX4" fmla="*/ 2407812 w 3892409"/>
                    <a:gd name="connsiteY4" fmla="*/ 406312 h 5913260"/>
                    <a:gd name="connsiteX5" fmla="*/ 3892409 w 3892409"/>
                    <a:gd name="connsiteY5" fmla="*/ 5264512 h 5913260"/>
                    <a:gd name="connsiteX6" fmla="*/ 3243661 w 3892409"/>
                    <a:gd name="connsiteY6" fmla="*/ 5913260 h 5913260"/>
                    <a:gd name="connsiteX7" fmla="*/ 648748 w 3892409"/>
                    <a:gd name="connsiteY7" fmla="*/ 5913260 h 5913260"/>
                    <a:gd name="connsiteX8" fmla="*/ 0 w 3892409"/>
                    <a:gd name="connsiteY8" fmla="*/ 5264512 h 5913260"/>
                    <a:gd name="connsiteX9" fmla="*/ 0 w 3892409"/>
                    <a:gd name="connsiteY9" fmla="*/ 2916652 h 5913260"/>
                    <a:gd name="connsiteX0" fmla="*/ 0 w 3892409"/>
                    <a:gd name="connsiteY0" fmla="*/ 2916652 h 5913260"/>
                    <a:gd name="connsiteX1" fmla="*/ 864506 w 3892409"/>
                    <a:gd name="connsiteY1" fmla="*/ 1867212 h 5913260"/>
                    <a:gd name="connsiteX2" fmla="*/ 1342940 w 3892409"/>
                    <a:gd name="connsiteY2" fmla="*/ 1250763 h 5913260"/>
                    <a:gd name="connsiteX3" fmla="*/ 1693739 w 3892409"/>
                    <a:gd name="connsiteY3" fmla="*/ 60436 h 5913260"/>
                    <a:gd name="connsiteX4" fmla="*/ 2407812 w 3892409"/>
                    <a:gd name="connsiteY4" fmla="*/ 406312 h 5913260"/>
                    <a:gd name="connsiteX5" fmla="*/ 3892409 w 3892409"/>
                    <a:gd name="connsiteY5" fmla="*/ 5264512 h 5913260"/>
                    <a:gd name="connsiteX6" fmla="*/ 3243661 w 3892409"/>
                    <a:gd name="connsiteY6" fmla="*/ 5913260 h 5913260"/>
                    <a:gd name="connsiteX7" fmla="*/ 648748 w 3892409"/>
                    <a:gd name="connsiteY7" fmla="*/ 5913260 h 5913260"/>
                    <a:gd name="connsiteX8" fmla="*/ 0 w 3892409"/>
                    <a:gd name="connsiteY8" fmla="*/ 5264512 h 5913260"/>
                    <a:gd name="connsiteX9" fmla="*/ 0 w 3892409"/>
                    <a:gd name="connsiteY9" fmla="*/ 2916652 h 5913260"/>
                    <a:gd name="connsiteX0" fmla="*/ 0 w 3892409"/>
                    <a:gd name="connsiteY0" fmla="*/ 2969018 h 5965626"/>
                    <a:gd name="connsiteX1" fmla="*/ 864506 w 3892409"/>
                    <a:gd name="connsiteY1" fmla="*/ 1919578 h 5965626"/>
                    <a:gd name="connsiteX2" fmla="*/ 1342940 w 3892409"/>
                    <a:gd name="connsiteY2" fmla="*/ 1303129 h 5965626"/>
                    <a:gd name="connsiteX3" fmla="*/ 1693739 w 3892409"/>
                    <a:gd name="connsiteY3" fmla="*/ 112802 h 5965626"/>
                    <a:gd name="connsiteX4" fmla="*/ 2407812 w 3892409"/>
                    <a:gd name="connsiteY4" fmla="*/ 458678 h 5965626"/>
                    <a:gd name="connsiteX5" fmla="*/ 3892409 w 3892409"/>
                    <a:gd name="connsiteY5" fmla="*/ 5316878 h 5965626"/>
                    <a:gd name="connsiteX6" fmla="*/ 3243661 w 3892409"/>
                    <a:gd name="connsiteY6" fmla="*/ 5965626 h 5965626"/>
                    <a:gd name="connsiteX7" fmla="*/ 648748 w 3892409"/>
                    <a:gd name="connsiteY7" fmla="*/ 5965626 h 5965626"/>
                    <a:gd name="connsiteX8" fmla="*/ 0 w 3892409"/>
                    <a:gd name="connsiteY8" fmla="*/ 5316878 h 5965626"/>
                    <a:gd name="connsiteX9" fmla="*/ 0 w 3892409"/>
                    <a:gd name="connsiteY9" fmla="*/ 2969018 h 5965626"/>
                    <a:gd name="connsiteX0" fmla="*/ 0 w 3892409"/>
                    <a:gd name="connsiteY0" fmla="*/ 2986060 h 5982668"/>
                    <a:gd name="connsiteX1" fmla="*/ 864506 w 3892409"/>
                    <a:gd name="connsiteY1" fmla="*/ 1936620 h 5982668"/>
                    <a:gd name="connsiteX2" fmla="*/ 1342940 w 3892409"/>
                    <a:gd name="connsiteY2" fmla="*/ 1320171 h 5982668"/>
                    <a:gd name="connsiteX3" fmla="*/ 1693739 w 3892409"/>
                    <a:gd name="connsiteY3" fmla="*/ 99021 h 5982668"/>
                    <a:gd name="connsiteX4" fmla="*/ 2407812 w 3892409"/>
                    <a:gd name="connsiteY4" fmla="*/ 475720 h 5982668"/>
                    <a:gd name="connsiteX5" fmla="*/ 3892409 w 3892409"/>
                    <a:gd name="connsiteY5" fmla="*/ 5333920 h 5982668"/>
                    <a:gd name="connsiteX6" fmla="*/ 3243661 w 3892409"/>
                    <a:gd name="connsiteY6" fmla="*/ 5982668 h 5982668"/>
                    <a:gd name="connsiteX7" fmla="*/ 648748 w 3892409"/>
                    <a:gd name="connsiteY7" fmla="*/ 5982668 h 5982668"/>
                    <a:gd name="connsiteX8" fmla="*/ 0 w 3892409"/>
                    <a:gd name="connsiteY8" fmla="*/ 5333920 h 5982668"/>
                    <a:gd name="connsiteX9" fmla="*/ 0 w 3892409"/>
                    <a:gd name="connsiteY9" fmla="*/ 2986060 h 5982668"/>
                    <a:gd name="connsiteX0" fmla="*/ 0 w 3892409"/>
                    <a:gd name="connsiteY0" fmla="*/ 2986060 h 5982668"/>
                    <a:gd name="connsiteX1" fmla="*/ 864506 w 3892409"/>
                    <a:gd name="connsiteY1" fmla="*/ 1936620 h 5982668"/>
                    <a:gd name="connsiteX2" fmla="*/ 1342940 w 3892409"/>
                    <a:gd name="connsiteY2" fmla="*/ 1320171 h 5982668"/>
                    <a:gd name="connsiteX3" fmla="*/ 1693739 w 3892409"/>
                    <a:gd name="connsiteY3" fmla="*/ 99021 h 5982668"/>
                    <a:gd name="connsiteX4" fmla="*/ 2407812 w 3892409"/>
                    <a:gd name="connsiteY4" fmla="*/ 475720 h 5982668"/>
                    <a:gd name="connsiteX5" fmla="*/ 3892409 w 3892409"/>
                    <a:gd name="connsiteY5" fmla="*/ 5333920 h 5982668"/>
                    <a:gd name="connsiteX6" fmla="*/ 3243661 w 3892409"/>
                    <a:gd name="connsiteY6" fmla="*/ 5982668 h 5982668"/>
                    <a:gd name="connsiteX7" fmla="*/ 648748 w 3892409"/>
                    <a:gd name="connsiteY7" fmla="*/ 5982668 h 5982668"/>
                    <a:gd name="connsiteX8" fmla="*/ 0 w 3892409"/>
                    <a:gd name="connsiteY8" fmla="*/ 5333920 h 5982668"/>
                    <a:gd name="connsiteX9" fmla="*/ 0 w 3892409"/>
                    <a:gd name="connsiteY9" fmla="*/ 2986060 h 5982668"/>
                    <a:gd name="connsiteX0" fmla="*/ 0 w 3892409"/>
                    <a:gd name="connsiteY0" fmla="*/ 2986060 h 5982668"/>
                    <a:gd name="connsiteX1" fmla="*/ 864506 w 3892409"/>
                    <a:gd name="connsiteY1" fmla="*/ 1936620 h 5982668"/>
                    <a:gd name="connsiteX2" fmla="*/ 1342940 w 3892409"/>
                    <a:gd name="connsiteY2" fmla="*/ 1320171 h 5982668"/>
                    <a:gd name="connsiteX3" fmla="*/ 1693739 w 3892409"/>
                    <a:gd name="connsiteY3" fmla="*/ 99021 h 5982668"/>
                    <a:gd name="connsiteX4" fmla="*/ 2407812 w 3892409"/>
                    <a:gd name="connsiteY4" fmla="*/ 475720 h 5982668"/>
                    <a:gd name="connsiteX5" fmla="*/ 3892409 w 3892409"/>
                    <a:gd name="connsiteY5" fmla="*/ 5333920 h 5982668"/>
                    <a:gd name="connsiteX6" fmla="*/ 3243661 w 3892409"/>
                    <a:gd name="connsiteY6" fmla="*/ 5982668 h 5982668"/>
                    <a:gd name="connsiteX7" fmla="*/ 648748 w 3892409"/>
                    <a:gd name="connsiteY7" fmla="*/ 5982668 h 5982668"/>
                    <a:gd name="connsiteX8" fmla="*/ 0 w 3892409"/>
                    <a:gd name="connsiteY8" fmla="*/ 5333920 h 5982668"/>
                    <a:gd name="connsiteX9" fmla="*/ 0 w 3892409"/>
                    <a:gd name="connsiteY9" fmla="*/ 2986060 h 5982668"/>
                    <a:gd name="connsiteX0" fmla="*/ 0 w 3892409"/>
                    <a:gd name="connsiteY0" fmla="*/ 2961376 h 5957984"/>
                    <a:gd name="connsiteX1" fmla="*/ 864506 w 3892409"/>
                    <a:gd name="connsiteY1" fmla="*/ 1911936 h 5957984"/>
                    <a:gd name="connsiteX2" fmla="*/ 1342940 w 3892409"/>
                    <a:gd name="connsiteY2" fmla="*/ 1295487 h 5957984"/>
                    <a:gd name="connsiteX3" fmla="*/ 1693739 w 3892409"/>
                    <a:gd name="connsiteY3" fmla="*/ 74337 h 5957984"/>
                    <a:gd name="connsiteX4" fmla="*/ 2407812 w 3892409"/>
                    <a:gd name="connsiteY4" fmla="*/ 451036 h 5957984"/>
                    <a:gd name="connsiteX5" fmla="*/ 3892409 w 3892409"/>
                    <a:gd name="connsiteY5" fmla="*/ 5309236 h 5957984"/>
                    <a:gd name="connsiteX6" fmla="*/ 3243661 w 3892409"/>
                    <a:gd name="connsiteY6" fmla="*/ 5957984 h 5957984"/>
                    <a:gd name="connsiteX7" fmla="*/ 648748 w 3892409"/>
                    <a:gd name="connsiteY7" fmla="*/ 5957984 h 5957984"/>
                    <a:gd name="connsiteX8" fmla="*/ 0 w 3892409"/>
                    <a:gd name="connsiteY8" fmla="*/ 5309236 h 5957984"/>
                    <a:gd name="connsiteX9" fmla="*/ 0 w 3892409"/>
                    <a:gd name="connsiteY9" fmla="*/ 2961376 h 5957984"/>
                    <a:gd name="connsiteX0" fmla="*/ 0 w 3892409"/>
                    <a:gd name="connsiteY0" fmla="*/ 2972724 h 5969332"/>
                    <a:gd name="connsiteX1" fmla="*/ 864506 w 3892409"/>
                    <a:gd name="connsiteY1" fmla="*/ 1923284 h 5969332"/>
                    <a:gd name="connsiteX2" fmla="*/ 1342940 w 3892409"/>
                    <a:gd name="connsiteY2" fmla="*/ 1306835 h 5969332"/>
                    <a:gd name="connsiteX3" fmla="*/ 1704014 w 3892409"/>
                    <a:gd name="connsiteY3" fmla="*/ 65137 h 5969332"/>
                    <a:gd name="connsiteX4" fmla="*/ 2407812 w 3892409"/>
                    <a:gd name="connsiteY4" fmla="*/ 462384 h 5969332"/>
                    <a:gd name="connsiteX5" fmla="*/ 3892409 w 3892409"/>
                    <a:gd name="connsiteY5" fmla="*/ 5320584 h 5969332"/>
                    <a:gd name="connsiteX6" fmla="*/ 3243661 w 3892409"/>
                    <a:gd name="connsiteY6" fmla="*/ 5969332 h 5969332"/>
                    <a:gd name="connsiteX7" fmla="*/ 648748 w 3892409"/>
                    <a:gd name="connsiteY7" fmla="*/ 5969332 h 5969332"/>
                    <a:gd name="connsiteX8" fmla="*/ 0 w 3892409"/>
                    <a:gd name="connsiteY8" fmla="*/ 5320584 h 5969332"/>
                    <a:gd name="connsiteX9" fmla="*/ 0 w 3892409"/>
                    <a:gd name="connsiteY9" fmla="*/ 2972724 h 5969332"/>
                    <a:gd name="connsiteX0" fmla="*/ 0 w 3892409"/>
                    <a:gd name="connsiteY0" fmla="*/ 2972724 h 5969332"/>
                    <a:gd name="connsiteX1" fmla="*/ 864506 w 3892409"/>
                    <a:gd name="connsiteY1" fmla="*/ 1923284 h 5969332"/>
                    <a:gd name="connsiteX2" fmla="*/ 1342940 w 3892409"/>
                    <a:gd name="connsiteY2" fmla="*/ 1306835 h 5969332"/>
                    <a:gd name="connsiteX3" fmla="*/ 1704014 w 3892409"/>
                    <a:gd name="connsiteY3" fmla="*/ 65137 h 5969332"/>
                    <a:gd name="connsiteX4" fmla="*/ 2407812 w 3892409"/>
                    <a:gd name="connsiteY4" fmla="*/ 462384 h 5969332"/>
                    <a:gd name="connsiteX5" fmla="*/ 3892409 w 3892409"/>
                    <a:gd name="connsiteY5" fmla="*/ 5320584 h 5969332"/>
                    <a:gd name="connsiteX6" fmla="*/ 3243661 w 3892409"/>
                    <a:gd name="connsiteY6" fmla="*/ 5969332 h 5969332"/>
                    <a:gd name="connsiteX7" fmla="*/ 648748 w 3892409"/>
                    <a:gd name="connsiteY7" fmla="*/ 5969332 h 5969332"/>
                    <a:gd name="connsiteX8" fmla="*/ 0 w 3892409"/>
                    <a:gd name="connsiteY8" fmla="*/ 5320584 h 5969332"/>
                    <a:gd name="connsiteX9" fmla="*/ 0 w 3892409"/>
                    <a:gd name="connsiteY9" fmla="*/ 2972724 h 5969332"/>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3892409 w 3892409"/>
                    <a:gd name="connsiteY5" fmla="*/ 5303742 h 5952490"/>
                    <a:gd name="connsiteX6" fmla="*/ 3243661 w 3892409"/>
                    <a:gd name="connsiteY6" fmla="*/ 5952490 h 5952490"/>
                    <a:gd name="connsiteX7" fmla="*/ 648748 w 3892409"/>
                    <a:gd name="connsiteY7" fmla="*/ 5952490 h 5952490"/>
                    <a:gd name="connsiteX8" fmla="*/ 0 w 3892409"/>
                    <a:gd name="connsiteY8" fmla="*/ 5303742 h 5952490"/>
                    <a:gd name="connsiteX9" fmla="*/ 0 w 3892409"/>
                    <a:gd name="connsiteY9"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962617 w 3892409"/>
                    <a:gd name="connsiteY5" fmla="*/ 2212698 h 5952490"/>
                    <a:gd name="connsiteX6" fmla="*/ 3892409 w 3892409"/>
                    <a:gd name="connsiteY6" fmla="*/ 5303742 h 5952490"/>
                    <a:gd name="connsiteX7" fmla="*/ 3243661 w 3892409"/>
                    <a:gd name="connsiteY7" fmla="*/ 5952490 h 5952490"/>
                    <a:gd name="connsiteX8" fmla="*/ 648748 w 3892409"/>
                    <a:gd name="connsiteY8" fmla="*/ 5952490 h 5952490"/>
                    <a:gd name="connsiteX9" fmla="*/ 0 w 3892409"/>
                    <a:gd name="connsiteY9" fmla="*/ 5303742 h 5952490"/>
                    <a:gd name="connsiteX10" fmla="*/ 0 w 3892409"/>
                    <a:gd name="connsiteY10"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79040 w 3892409"/>
                    <a:gd name="connsiteY5" fmla="*/ 1812006 h 5952490"/>
                    <a:gd name="connsiteX6" fmla="*/ 3892409 w 3892409"/>
                    <a:gd name="connsiteY6" fmla="*/ 5303742 h 5952490"/>
                    <a:gd name="connsiteX7" fmla="*/ 3243661 w 3892409"/>
                    <a:gd name="connsiteY7" fmla="*/ 5952490 h 5952490"/>
                    <a:gd name="connsiteX8" fmla="*/ 648748 w 3892409"/>
                    <a:gd name="connsiteY8" fmla="*/ 5952490 h 5952490"/>
                    <a:gd name="connsiteX9" fmla="*/ 0 w 3892409"/>
                    <a:gd name="connsiteY9" fmla="*/ 5303742 h 5952490"/>
                    <a:gd name="connsiteX10" fmla="*/ 0 w 3892409"/>
                    <a:gd name="connsiteY10"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79040 w 3892409"/>
                    <a:gd name="connsiteY5" fmla="*/ 1812006 h 5952490"/>
                    <a:gd name="connsiteX6" fmla="*/ 3892409 w 3892409"/>
                    <a:gd name="connsiteY6" fmla="*/ 5303742 h 5952490"/>
                    <a:gd name="connsiteX7" fmla="*/ 3243661 w 3892409"/>
                    <a:gd name="connsiteY7" fmla="*/ 5952490 h 5952490"/>
                    <a:gd name="connsiteX8" fmla="*/ 648748 w 3892409"/>
                    <a:gd name="connsiteY8" fmla="*/ 5952490 h 5952490"/>
                    <a:gd name="connsiteX9" fmla="*/ 0 w 3892409"/>
                    <a:gd name="connsiteY9" fmla="*/ 5303742 h 5952490"/>
                    <a:gd name="connsiteX10" fmla="*/ 0 w 3892409"/>
                    <a:gd name="connsiteY10"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79040 w 3892409"/>
                    <a:gd name="connsiteY5" fmla="*/ 1812006 h 5952490"/>
                    <a:gd name="connsiteX6" fmla="*/ 3892409 w 3892409"/>
                    <a:gd name="connsiteY6" fmla="*/ 5303742 h 5952490"/>
                    <a:gd name="connsiteX7" fmla="*/ 3243661 w 3892409"/>
                    <a:gd name="connsiteY7" fmla="*/ 5952490 h 5952490"/>
                    <a:gd name="connsiteX8" fmla="*/ 648748 w 3892409"/>
                    <a:gd name="connsiteY8" fmla="*/ 5952490 h 5952490"/>
                    <a:gd name="connsiteX9" fmla="*/ 0 w 3892409"/>
                    <a:gd name="connsiteY9" fmla="*/ 5303742 h 5952490"/>
                    <a:gd name="connsiteX10" fmla="*/ 0 w 3892409"/>
                    <a:gd name="connsiteY10"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3892409 w 3892409"/>
                    <a:gd name="connsiteY6" fmla="*/ 5303742 h 5952490"/>
                    <a:gd name="connsiteX7" fmla="*/ 3243661 w 3892409"/>
                    <a:gd name="connsiteY7" fmla="*/ 5952490 h 5952490"/>
                    <a:gd name="connsiteX8" fmla="*/ 648748 w 3892409"/>
                    <a:gd name="connsiteY8" fmla="*/ 5952490 h 5952490"/>
                    <a:gd name="connsiteX9" fmla="*/ 0 w 3892409"/>
                    <a:gd name="connsiteY9" fmla="*/ 5303742 h 5952490"/>
                    <a:gd name="connsiteX10" fmla="*/ 0 w 3892409"/>
                    <a:gd name="connsiteY10"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736585 w 3892409"/>
                    <a:gd name="connsiteY6" fmla="*/ 3116823 h 5952490"/>
                    <a:gd name="connsiteX7" fmla="*/ 3892409 w 3892409"/>
                    <a:gd name="connsiteY7" fmla="*/ 5303742 h 5952490"/>
                    <a:gd name="connsiteX8" fmla="*/ 3243661 w 3892409"/>
                    <a:gd name="connsiteY8" fmla="*/ 5952490 h 5952490"/>
                    <a:gd name="connsiteX9" fmla="*/ 648748 w 3892409"/>
                    <a:gd name="connsiteY9" fmla="*/ 5952490 h 5952490"/>
                    <a:gd name="connsiteX10" fmla="*/ 0 w 3892409"/>
                    <a:gd name="connsiteY10" fmla="*/ 5303742 h 5952490"/>
                    <a:gd name="connsiteX11" fmla="*/ 0 w 3892409"/>
                    <a:gd name="connsiteY11"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892409 w 3892409"/>
                    <a:gd name="connsiteY7" fmla="*/ 5303742 h 5952490"/>
                    <a:gd name="connsiteX8" fmla="*/ 3243661 w 3892409"/>
                    <a:gd name="connsiteY8" fmla="*/ 5952490 h 5952490"/>
                    <a:gd name="connsiteX9" fmla="*/ 648748 w 3892409"/>
                    <a:gd name="connsiteY9" fmla="*/ 5952490 h 5952490"/>
                    <a:gd name="connsiteX10" fmla="*/ 0 w 3892409"/>
                    <a:gd name="connsiteY10" fmla="*/ 5303742 h 5952490"/>
                    <a:gd name="connsiteX11" fmla="*/ 0 w 3892409"/>
                    <a:gd name="connsiteY11"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892409 w 3892409"/>
                    <a:gd name="connsiteY7" fmla="*/ 5303742 h 5952490"/>
                    <a:gd name="connsiteX8" fmla="*/ 3243661 w 3892409"/>
                    <a:gd name="connsiteY8" fmla="*/ 5952490 h 5952490"/>
                    <a:gd name="connsiteX9" fmla="*/ 648748 w 3892409"/>
                    <a:gd name="connsiteY9" fmla="*/ 5952490 h 5952490"/>
                    <a:gd name="connsiteX10" fmla="*/ 0 w 3892409"/>
                    <a:gd name="connsiteY10" fmla="*/ 5303742 h 5952490"/>
                    <a:gd name="connsiteX11" fmla="*/ 0 w 3892409"/>
                    <a:gd name="connsiteY11"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892409 w 3892409"/>
                    <a:gd name="connsiteY7" fmla="*/ 5303742 h 5952490"/>
                    <a:gd name="connsiteX8" fmla="*/ 3243661 w 3892409"/>
                    <a:gd name="connsiteY8" fmla="*/ 5952490 h 5952490"/>
                    <a:gd name="connsiteX9" fmla="*/ 648748 w 3892409"/>
                    <a:gd name="connsiteY9" fmla="*/ 5952490 h 5952490"/>
                    <a:gd name="connsiteX10" fmla="*/ 0 w 3892409"/>
                    <a:gd name="connsiteY10" fmla="*/ 5303742 h 5952490"/>
                    <a:gd name="connsiteX11" fmla="*/ 0 w 3892409"/>
                    <a:gd name="connsiteY11"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892409 w 3892409"/>
                    <a:gd name="connsiteY7" fmla="*/ 5303742 h 5952490"/>
                    <a:gd name="connsiteX8" fmla="*/ 3243661 w 3892409"/>
                    <a:gd name="connsiteY8" fmla="*/ 5952490 h 5952490"/>
                    <a:gd name="connsiteX9" fmla="*/ 648748 w 3892409"/>
                    <a:gd name="connsiteY9" fmla="*/ 5952490 h 5952490"/>
                    <a:gd name="connsiteX10" fmla="*/ 0 w 3892409"/>
                    <a:gd name="connsiteY10" fmla="*/ 5303742 h 5952490"/>
                    <a:gd name="connsiteX11" fmla="*/ 0 w 3892409"/>
                    <a:gd name="connsiteY11"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892409 w 3892409"/>
                    <a:gd name="connsiteY7" fmla="*/ 5303742 h 5952490"/>
                    <a:gd name="connsiteX8" fmla="*/ 3243661 w 3892409"/>
                    <a:gd name="connsiteY8" fmla="*/ 5952490 h 5952490"/>
                    <a:gd name="connsiteX9" fmla="*/ 648748 w 3892409"/>
                    <a:gd name="connsiteY9" fmla="*/ 5952490 h 5952490"/>
                    <a:gd name="connsiteX10" fmla="*/ 0 w 3892409"/>
                    <a:gd name="connsiteY10" fmla="*/ 5303742 h 5952490"/>
                    <a:gd name="connsiteX11" fmla="*/ 0 w 3892409"/>
                    <a:gd name="connsiteY11"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106455 w 3892409"/>
                    <a:gd name="connsiteY7" fmla="*/ 3846289 h 5952490"/>
                    <a:gd name="connsiteX8" fmla="*/ 3892409 w 3892409"/>
                    <a:gd name="connsiteY8" fmla="*/ 5303742 h 5952490"/>
                    <a:gd name="connsiteX9" fmla="*/ 3243661 w 3892409"/>
                    <a:gd name="connsiteY9" fmla="*/ 5952490 h 5952490"/>
                    <a:gd name="connsiteX10" fmla="*/ 648748 w 3892409"/>
                    <a:gd name="connsiteY10" fmla="*/ 5952490 h 5952490"/>
                    <a:gd name="connsiteX11" fmla="*/ 0 w 3892409"/>
                    <a:gd name="connsiteY11" fmla="*/ 5303742 h 5952490"/>
                    <a:gd name="connsiteX12" fmla="*/ 0 w 3892409"/>
                    <a:gd name="connsiteY12"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892409 w 3892409"/>
                    <a:gd name="connsiteY8" fmla="*/ 5303742 h 5952490"/>
                    <a:gd name="connsiteX9" fmla="*/ 3243661 w 3892409"/>
                    <a:gd name="connsiteY9" fmla="*/ 5952490 h 5952490"/>
                    <a:gd name="connsiteX10" fmla="*/ 648748 w 3892409"/>
                    <a:gd name="connsiteY10" fmla="*/ 5952490 h 5952490"/>
                    <a:gd name="connsiteX11" fmla="*/ 0 w 3892409"/>
                    <a:gd name="connsiteY11" fmla="*/ 5303742 h 5952490"/>
                    <a:gd name="connsiteX12" fmla="*/ 0 w 3892409"/>
                    <a:gd name="connsiteY12"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630437 w 3892409"/>
                    <a:gd name="connsiteY8" fmla="*/ 3404500 h 5952490"/>
                    <a:gd name="connsiteX9" fmla="*/ 3892409 w 3892409"/>
                    <a:gd name="connsiteY9" fmla="*/ 5303742 h 5952490"/>
                    <a:gd name="connsiteX10" fmla="*/ 3243661 w 3892409"/>
                    <a:gd name="connsiteY10" fmla="*/ 5952490 h 5952490"/>
                    <a:gd name="connsiteX11" fmla="*/ 648748 w 3892409"/>
                    <a:gd name="connsiteY11" fmla="*/ 5952490 h 5952490"/>
                    <a:gd name="connsiteX12" fmla="*/ 0 w 3892409"/>
                    <a:gd name="connsiteY12" fmla="*/ 5303742 h 5952490"/>
                    <a:gd name="connsiteX13" fmla="*/ 0 w 3892409"/>
                    <a:gd name="connsiteY13"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92409 w 3892409"/>
                    <a:gd name="connsiteY9" fmla="*/ 5303742 h 5952490"/>
                    <a:gd name="connsiteX10" fmla="*/ 3243661 w 3892409"/>
                    <a:gd name="connsiteY10" fmla="*/ 5952490 h 5952490"/>
                    <a:gd name="connsiteX11" fmla="*/ 648748 w 3892409"/>
                    <a:gd name="connsiteY11" fmla="*/ 5952490 h 5952490"/>
                    <a:gd name="connsiteX12" fmla="*/ 0 w 3892409"/>
                    <a:gd name="connsiteY12" fmla="*/ 5303742 h 5952490"/>
                    <a:gd name="connsiteX13" fmla="*/ 0 w 3892409"/>
                    <a:gd name="connsiteY13" fmla="*/ 2955882 h 5952490"/>
                    <a:gd name="connsiteX0" fmla="*/ 0 w 3898115"/>
                    <a:gd name="connsiteY0" fmla="*/ 2955882 h 5952490"/>
                    <a:gd name="connsiteX1" fmla="*/ 864506 w 3898115"/>
                    <a:gd name="connsiteY1" fmla="*/ 1906442 h 5952490"/>
                    <a:gd name="connsiteX2" fmla="*/ 1342940 w 3898115"/>
                    <a:gd name="connsiteY2" fmla="*/ 1289993 h 5952490"/>
                    <a:gd name="connsiteX3" fmla="*/ 1704014 w 3898115"/>
                    <a:gd name="connsiteY3" fmla="*/ 48295 h 5952490"/>
                    <a:gd name="connsiteX4" fmla="*/ 2407812 w 3898115"/>
                    <a:gd name="connsiteY4" fmla="*/ 445542 h 5952490"/>
                    <a:gd name="connsiteX5" fmla="*/ 2048217 w 3898115"/>
                    <a:gd name="connsiteY5" fmla="*/ 1801732 h 5952490"/>
                    <a:gd name="connsiteX6" fmla="*/ 2233152 w 3898115"/>
                    <a:gd name="connsiteY6" fmla="*/ 2202423 h 5952490"/>
                    <a:gd name="connsiteX7" fmla="*/ 3476325 w 3898115"/>
                    <a:gd name="connsiteY7" fmla="*/ 2202423 h 5952490"/>
                    <a:gd name="connsiteX8" fmla="*/ 3794824 w 3898115"/>
                    <a:gd name="connsiteY8" fmla="*/ 2962712 h 5952490"/>
                    <a:gd name="connsiteX9" fmla="*/ 3892409 w 3898115"/>
                    <a:gd name="connsiteY9" fmla="*/ 5303742 h 5952490"/>
                    <a:gd name="connsiteX10" fmla="*/ 3243661 w 3898115"/>
                    <a:gd name="connsiteY10" fmla="*/ 5952490 h 5952490"/>
                    <a:gd name="connsiteX11" fmla="*/ 648748 w 3898115"/>
                    <a:gd name="connsiteY11" fmla="*/ 5952490 h 5952490"/>
                    <a:gd name="connsiteX12" fmla="*/ 0 w 3898115"/>
                    <a:gd name="connsiteY12" fmla="*/ 5303742 h 5952490"/>
                    <a:gd name="connsiteX13" fmla="*/ 0 w 3898115"/>
                    <a:gd name="connsiteY13" fmla="*/ 2955882 h 5952490"/>
                    <a:gd name="connsiteX0" fmla="*/ 0 w 3899358"/>
                    <a:gd name="connsiteY0" fmla="*/ 2955882 h 5952490"/>
                    <a:gd name="connsiteX1" fmla="*/ 864506 w 3899358"/>
                    <a:gd name="connsiteY1" fmla="*/ 1906442 h 5952490"/>
                    <a:gd name="connsiteX2" fmla="*/ 1342940 w 3899358"/>
                    <a:gd name="connsiteY2" fmla="*/ 1289993 h 5952490"/>
                    <a:gd name="connsiteX3" fmla="*/ 1704014 w 3899358"/>
                    <a:gd name="connsiteY3" fmla="*/ 48295 h 5952490"/>
                    <a:gd name="connsiteX4" fmla="*/ 2407812 w 3899358"/>
                    <a:gd name="connsiteY4" fmla="*/ 445542 h 5952490"/>
                    <a:gd name="connsiteX5" fmla="*/ 2048217 w 3899358"/>
                    <a:gd name="connsiteY5" fmla="*/ 1801732 h 5952490"/>
                    <a:gd name="connsiteX6" fmla="*/ 2233152 w 3899358"/>
                    <a:gd name="connsiteY6" fmla="*/ 2202423 h 5952490"/>
                    <a:gd name="connsiteX7" fmla="*/ 3476325 w 3899358"/>
                    <a:gd name="connsiteY7" fmla="*/ 2202423 h 5952490"/>
                    <a:gd name="connsiteX8" fmla="*/ 3794824 w 3899358"/>
                    <a:gd name="connsiteY8" fmla="*/ 2962712 h 5952490"/>
                    <a:gd name="connsiteX9" fmla="*/ 3892409 w 3899358"/>
                    <a:gd name="connsiteY9" fmla="*/ 5303742 h 5952490"/>
                    <a:gd name="connsiteX10" fmla="*/ 3243661 w 3899358"/>
                    <a:gd name="connsiteY10" fmla="*/ 5952490 h 5952490"/>
                    <a:gd name="connsiteX11" fmla="*/ 648748 w 3899358"/>
                    <a:gd name="connsiteY11" fmla="*/ 5952490 h 5952490"/>
                    <a:gd name="connsiteX12" fmla="*/ 0 w 3899358"/>
                    <a:gd name="connsiteY12" fmla="*/ 5303742 h 5952490"/>
                    <a:gd name="connsiteX13" fmla="*/ 0 w 3899358"/>
                    <a:gd name="connsiteY13"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92409 w 3892409"/>
                    <a:gd name="connsiteY9" fmla="*/ 5303742 h 5952490"/>
                    <a:gd name="connsiteX10" fmla="*/ 3243661 w 3892409"/>
                    <a:gd name="connsiteY10" fmla="*/ 5952490 h 5952490"/>
                    <a:gd name="connsiteX11" fmla="*/ 648748 w 3892409"/>
                    <a:gd name="connsiteY11" fmla="*/ 5952490 h 5952490"/>
                    <a:gd name="connsiteX12" fmla="*/ 0 w 3892409"/>
                    <a:gd name="connsiteY12" fmla="*/ 5303742 h 5952490"/>
                    <a:gd name="connsiteX13" fmla="*/ 0 w 3892409"/>
                    <a:gd name="connsiteY13"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25646 w 3892409"/>
                    <a:gd name="connsiteY9" fmla="*/ 3609983 h 5952490"/>
                    <a:gd name="connsiteX10" fmla="*/ 3892409 w 3892409"/>
                    <a:gd name="connsiteY10" fmla="*/ 5303742 h 5952490"/>
                    <a:gd name="connsiteX11" fmla="*/ 3243661 w 3892409"/>
                    <a:gd name="connsiteY11" fmla="*/ 5952490 h 5952490"/>
                    <a:gd name="connsiteX12" fmla="*/ 648748 w 3892409"/>
                    <a:gd name="connsiteY12" fmla="*/ 5952490 h 5952490"/>
                    <a:gd name="connsiteX13" fmla="*/ 0 w 3892409"/>
                    <a:gd name="connsiteY13" fmla="*/ 5303742 h 5952490"/>
                    <a:gd name="connsiteX14" fmla="*/ 0 w 3892409"/>
                    <a:gd name="connsiteY14"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05098 w 3892409"/>
                    <a:gd name="connsiteY9" fmla="*/ 3301758 h 5952490"/>
                    <a:gd name="connsiteX10" fmla="*/ 3892409 w 3892409"/>
                    <a:gd name="connsiteY10" fmla="*/ 5303742 h 5952490"/>
                    <a:gd name="connsiteX11" fmla="*/ 3243661 w 3892409"/>
                    <a:gd name="connsiteY11" fmla="*/ 5952490 h 5952490"/>
                    <a:gd name="connsiteX12" fmla="*/ 648748 w 3892409"/>
                    <a:gd name="connsiteY12" fmla="*/ 5952490 h 5952490"/>
                    <a:gd name="connsiteX13" fmla="*/ 0 w 3892409"/>
                    <a:gd name="connsiteY13" fmla="*/ 5303742 h 5952490"/>
                    <a:gd name="connsiteX14" fmla="*/ 0 w 3892409"/>
                    <a:gd name="connsiteY14"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05098 w 3892409"/>
                    <a:gd name="connsiteY9" fmla="*/ 3301758 h 5952490"/>
                    <a:gd name="connsiteX10" fmla="*/ 3892409 w 3892409"/>
                    <a:gd name="connsiteY10" fmla="*/ 5303742 h 5952490"/>
                    <a:gd name="connsiteX11" fmla="*/ 3243661 w 3892409"/>
                    <a:gd name="connsiteY11" fmla="*/ 5952490 h 5952490"/>
                    <a:gd name="connsiteX12" fmla="*/ 648748 w 3892409"/>
                    <a:gd name="connsiteY12" fmla="*/ 5952490 h 5952490"/>
                    <a:gd name="connsiteX13" fmla="*/ 0 w 3892409"/>
                    <a:gd name="connsiteY13" fmla="*/ 5303742 h 5952490"/>
                    <a:gd name="connsiteX14" fmla="*/ 0 w 3892409"/>
                    <a:gd name="connsiteY14"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05098 w 3892409"/>
                    <a:gd name="connsiteY9" fmla="*/ 3301758 h 5952490"/>
                    <a:gd name="connsiteX10" fmla="*/ 3892409 w 3892409"/>
                    <a:gd name="connsiteY10" fmla="*/ 5303742 h 5952490"/>
                    <a:gd name="connsiteX11" fmla="*/ 3243661 w 3892409"/>
                    <a:gd name="connsiteY11" fmla="*/ 5952490 h 5952490"/>
                    <a:gd name="connsiteX12" fmla="*/ 648748 w 3892409"/>
                    <a:gd name="connsiteY12" fmla="*/ 5952490 h 5952490"/>
                    <a:gd name="connsiteX13" fmla="*/ 0 w 3892409"/>
                    <a:gd name="connsiteY13" fmla="*/ 5303742 h 5952490"/>
                    <a:gd name="connsiteX14" fmla="*/ 0 w 3892409"/>
                    <a:gd name="connsiteY14"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805098 w 3892409"/>
                    <a:gd name="connsiteY9" fmla="*/ 3301758 h 5952490"/>
                    <a:gd name="connsiteX10" fmla="*/ 3892409 w 3892409"/>
                    <a:gd name="connsiteY10" fmla="*/ 5303742 h 5952490"/>
                    <a:gd name="connsiteX11" fmla="*/ 3243661 w 3892409"/>
                    <a:gd name="connsiteY11" fmla="*/ 5952490 h 5952490"/>
                    <a:gd name="connsiteX12" fmla="*/ 648748 w 3892409"/>
                    <a:gd name="connsiteY12" fmla="*/ 5952490 h 5952490"/>
                    <a:gd name="connsiteX13" fmla="*/ 0 w 3892409"/>
                    <a:gd name="connsiteY13" fmla="*/ 5303742 h 5952490"/>
                    <a:gd name="connsiteX14" fmla="*/ 0 w 3892409"/>
                    <a:gd name="connsiteY14"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92409 w 3892409"/>
                    <a:gd name="connsiteY10" fmla="*/ 5303742 h 5952490"/>
                    <a:gd name="connsiteX11" fmla="*/ 3243661 w 3892409"/>
                    <a:gd name="connsiteY11" fmla="*/ 5952490 h 5952490"/>
                    <a:gd name="connsiteX12" fmla="*/ 648748 w 3892409"/>
                    <a:gd name="connsiteY12" fmla="*/ 5952490 h 5952490"/>
                    <a:gd name="connsiteX13" fmla="*/ 0 w 3892409"/>
                    <a:gd name="connsiteY13" fmla="*/ 5303742 h 5952490"/>
                    <a:gd name="connsiteX14" fmla="*/ 0 w 3892409"/>
                    <a:gd name="connsiteY14"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19200 w 3892409"/>
                    <a:gd name="connsiteY10" fmla="*/ 3644165 h 5952490"/>
                    <a:gd name="connsiteX11" fmla="*/ 3892409 w 3892409"/>
                    <a:gd name="connsiteY11" fmla="*/ 5303742 h 5952490"/>
                    <a:gd name="connsiteX12" fmla="*/ 3243661 w 3892409"/>
                    <a:gd name="connsiteY12" fmla="*/ 5952490 h 5952490"/>
                    <a:gd name="connsiteX13" fmla="*/ 648748 w 3892409"/>
                    <a:gd name="connsiteY13" fmla="*/ 5952490 h 5952490"/>
                    <a:gd name="connsiteX14" fmla="*/ 0 w 3892409"/>
                    <a:gd name="connsiteY14" fmla="*/ 5303742 h 5952490"/>
                    <a:gd name="connsiteX15" fmla="*/ 0 w 3892409"/>
                    <a:gd name="connsiteY15"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6584 w 3892409"/>
                    <a:gd name="connsiteY10" fmla="*/ 3616350 h 5952490"/>
                    <a:gd name="connsiteX11" fmla="*/ 3892409 w 3892409"/>
                    <a:gd name="connsiteY11" fmla="*/ 5303742 h 5952490"/>
                    <a:gd name="connsiteX12" fmla="*/ 3243661 w 3892409"/>
                    <a:gd name="connsiteY12" fmla="*/ 5952490 h 5952490"/>
                    <a:gd name="connsiteX13" fmla="*/ 648748 w 3892409"/>
                    <a:gd name="connsiteY13" fmla="*/ 5952490 h 5952490"/>
                    <a:gd name="connsiteX14" fmla="*/ 0 w 3892409"/>
                    <a:gd name="connsiteY14" fmla="*/ 5303742 h 5952490"/>
                    <a:gd name="connsiteX15" fmla="*/ 0 w 3892409"/>
                    <a:gd name="connsiteY15" fmla="*/ 2955882 h 5952490"/>
                    <a:gd name="connsiteX0" fmla="*/ 0 w 3897123"/>
                    <a:gd name="connsiteY0" fmla="*/ 2955882 h 5952490"/>
                    <a:gd name="connsiteX1" fmla="*/ 864506 w 3897123"/>
                    <a:gd name="connsiteY1" fmla="*/ 1906442 h 5952490"/>
                    <a:gd name="connsiteX2" fmla="*/ 1342940 w 3897123"/>
                    <a:gd name="connsiteY2" fmla="*/ 1289993 h 5952490"/>
                    <a:gd name="connsiteX3" fmla="*/ 1704014 w 3897123"/>
                    <a:gd name="connsiteY3" fmla="*/ 48295 h 5952490"/>
                    <a:gd name="connsiteX4" fmla="*/ 2407812 w 3897123"/>
                    <a:gd name="connsiteY4" fmla="*/ 445542 h 5952490"/>
                    <a:gd name="connsiteX5" fmla="*/ 2048217 w 3897123"/>
                    <a:gd name="connsiteY5" fmla="*/ 1801732 h 5952490"/>
                    <a:gd name="connsiteX6" fmla="*/ 2233152 w 3897123"/>
                    <a:gd name="connsiteY6" fmla="*/ 2202423 h 5952490"/>
                    <a:gd name="connsiteX7" fmla="*/ 3476325 w 3897123"/>
                    <a:gd name="connsiteY7" fmla="*/ 2202423 h 5952490"/>
                    <a:gd name="connsiteX8" fmla="*/ 3794824 w 3897123"/>
                    <a:gd name="connsiteY8" fmla="*/ 2962712 h 5952490"/>
                    <a:gd name="connsiteX9" fmla="*/ 3798144 w 3897123"/>
                    <a:gd name="connsiteY9" fmla="*/ 3315665 h 5952490"/>
                    <a:gd name="connsiteX10" fmla="*/ 3836584 w 3897123"/>
                    <a:gd name="connsiteY10" fmla="*/ 3616350 h 5952490"/>
                    <a:gd name="connsiteX11" fmla="*/ 3892409 w 3897123"/>
                    <a:gd name="connsiteY11" fmla="*/ 5303742 h 5952490"/>
                    <a:gd name="connsiteX12" fmla="*/ 3243661 w 3897123"/>
                    <a:gd name="connsiteY12" fmla="*/ 5952490 h 5952490"/>
                    <a:gd name="connsiteX13" fmla="*/ 648748 w 3897123"/>
                    <a:gd name="connsiteY13" fmla="*/ 5952490 h 5952490"/>
                    <a:gd name="connsiteX14" fmla="*/ 0 w 3897123"/>
                    <a:gd name="connsiteY14" fmla="*/ 5303742 h 5952490"/>
                    <a:gd name="connsiteX15" fmla="*/ 0 w 3897123"/>
                    <a:gd name="connsiteY15" fmla="*/ 2955882 h 5952490"/>
                    <a:gd name="connsiteX0" fmla="*/ 0 w 3902635"/>
                    <a:gd name="connsiteY0" fmla="*/ 2955882 h 5952490"/>
                    <a:gd name="connsiteX1" fmla="*/ 864506 w 3902635"/>
                    <a:gd name="connsiteY1" fmla="*/ 1906442 h 5952490"/>
                    <a:gd name="connsiteX2" fmla="*/ 1342940 w 3902635"/>
                    <a:gd name="connsiteY2" fmla="*/ 1289993 h 5952490"/>
                    <a:gd name="connsiteX3" fmla="*/ 1704014 w 3902635"/>
                    <a:gd name="connsiteY3" fmla="*/ 48295 h 5952490"/>
                    <a:gd name="connsiteX4" fmla="*/ 2407812 w 3902635"/>
                    <a:gd name="connsiteY4" fmla="*/ 445542 h 5952490"/>
                    <a:gd name="connsiteX5" fmla="*/ 2048217 w 3902635"/>
                    <a:gd name="connsiteY5" fmla="*/ 1801732 h 5952490"/>
                    <a:gd name="connsiteX6" fmla="*/ 2233152 w 3902635"/>
                    <a:gd name="connsiteY6" fmla="*/ 2202423 h 5952490"/>
                    <a:gd name="connsiteX7" fmla="*/ 3476325 w 3902635"/>
                    <a:gd name="connsiteY7" fmla="*/ 2202423 h 5952490"/>
                    <a:gd name="connsiteX8" fmla="*/ 3794824 w 3902635"/>
                    <a:gd name="connsiteY8" fmla="*/ 2962712 h 5952490"/>
                    <a:gd name="connsiteX9" fmla="*/ 3798144 w 3902635"/>
                    <a:gd name="connsiteY9" fmla="*/ 3315665 h 5952490"/>
                    <a:gd name="connsiteX10" fmla="*/ 3836584 w 3902635"/>
                    <a:gd name="connsiteY10" fmla="*/ 3616350 h 5952490"/>
                    <a:gd name="connsiteX11" fmla="*/ 3892409 w 3902635"/>
                    <a:gd name="connsiteY11" fmla="*/ 5303742 h 5952490"/>
                    <a:gd name="connsiteX12" fmla="*/ 3243661 w 3902635"/>
                    <a:gd name="connsiteY12" fmla="*/ 5952490 h 5952490"/>
                    <a:gd name="connsiteX13" fmla="*/ 648748 w 3902635"/>
                    <a:gd name="connsiteY13" fmla="*/ 5952490 h 5952490"/>
                    <a:gd name="connsiteX14" fmla="*/ 0 w 3902635"/>
                    <a:gd name="connsiteY14" fmla="*/ 5303742 h 5952490"/>
                    <a:gd name="connsiteX15" fmla="*/ 0 w 3902635"/>
                    <a:gd name="connsiteY15" fmla="*/ 2955882 h 5952490"/>
                    <a:gd name="connsiteX0" fmla="*/ 0 w 3900021"/>
                    <a:gd name="connsiteY0" fmla="*/ 2955882 h 5952490"/>
                    <a:gd name="connsiteX1" fmla="*/ 864506 w 3900021"/>
                    <a:gd name="connsiteY1" fmla="*/ 1906442 h 5952490"/>
                    <a:gd name="connsiteX2" fmla="*/ 1342940 w 3900021"/>
                    <a:gd name="connsiteY2" fmla="*/ 1289993 h 5952490"/>
                    <a:gd name="connsiteX3" fmla="*/ 1704014 w 3900021"/>
                    <a:gd name="connsiteY3" fmla="*/ 48295 h 5952490"/>
                    <a:gd name="connsiteX4" fmla="*/ 2407812 w 3900021"/>
                    <a:gd name="connsiteY4" fmla="*/ 445542 h 5952490"/>
                    <a:gd name="connsiteX5" fmla="*/ 2048217 w 3900021"/>
                    <a:gd name="connsiteY5" fmla="*/ 1801732 h 5952490"/>
                    <a:gd name="connsiteX6" fmla="*/ 2233152 w 3900021"/>
                    <a:gd name="connsiteY6" fmla="*/ 2202423 h 5952490"/>
                    <a:gd name="connsiteX7" fmla="*/ 3476325 w 3900021"/>
                    <a:gd name="connsiteY7" fmla="*/ 2202423 h 5952490"/>
                    <a:gd name="connsiteX8" fmla="*/ 3794824 w 3900021"/>
                    <a:gd name="connsiteY8" fmla="*/ 2962712 h 5952490"/>
                    <a:gd name="connsiteX9" fmla="*/ 3798144 w 3900021"/>
                    <a:gd name="connsiteY9" fmla="*/ 3315665 h 5952490"/>
                    <a:gd name="connsiteX10" fmla="*/ 3833107 w 3900021"/>
                    <a:gd name="connsiteY10" fmla="*/ 3616350 h 5952490"/>
                    <a:gd name="connsiteX11" fmla="*/ 3892409 w 3900021"/>
                    <a:gd name="connsiteY11" fmla="*/ 5303742 h 5952490"/>
                    <a:gd name="connsiteX12" fmla="*/ 3243661 w 3900021"/>
                    <a:gd name="connsiteY12" fmla="*/ 5952490 h 5952490"/>
                    <a:gd name="connsiteX13" fmla="*/ 648748 w 3900021"/>
                    <a:gd name="connsiteY13" fmla="*/ 5952490 h 5952490"/>
                    <a:gd name="connsiteX14" fmla="*/ 0 w 3900021"/>
                    <a:gd name="connsiteY14" fmla="*/ 5303742 h 5952490"/>
                    <a:gd name="connsiteX15" fmla="*/ 0 w 3900021"/>
                    <a:gd name="connsiteY15"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892409 w 3892409"/>
                    <a:gd name="connsiteY11" fmla="*/ 5303742 h 5952490"/>
                    <a:gd name="connsiteX12" fmla="*/ 3243661 w 3892409"/>
                    <a:gd name="connsiteY12" fmla="*/ 5952490 h 5952490"/>
                    <a:gd name="connsiteX13" fmla="*/ 648748 w 3892409"/>
                    <a:gd name="connsiteY13" fmla="*/ 5952490 h 5952490"/>
                    <a:gd name="connsiteX14" fmla="*/ 0 w 3892409"/>
                    <a:gd name="connsiteY14" fmla="*/ 5303742 h 5952490"/>
                    <a:gd name="connsiteX15" fmla="*/ 0 w 3892409"/>
                    <a:gd name="connsiteY15"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843538 w 3892409"/>
                    <a:gd name="connsiteY11" fmla="*/ 3943170 h 5952490"/>
                    <a:gd name="connsiteX12" fmla="*/ 3892409 w 3892409"/>
                    <a:gd name="connsiteY12" fmla="*/ 5303742 h 5952490"/>
                    <a:gd name="connsiteX13" fmla="*/ 3243661 w 3892409"/>
                    <a:gd name="connsiteY13" fmla="*/ 5952490 h 5952490"/>
                    <a:gd name="connsiteX14" fmla="*/ 648748 w 3892409"/>
                    <a:gd name="connsiteY14" fmla="*/ 5952490 h 5952490"/>
                    <a:gd name="connsiteX15" fmla="*/ 0 w 3892409"/>
                    <a:gd name="connsiteY15" fmla="*/ 5303742 h 5952490"/>
                    <a:gd name="connsiteX16" fmla="*/ 0 w 3892409"/>
                    <a:gd name="connsiteY16"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6651 w 3892409"/>
                    <a:gd name="connsiteY11" fmla="*/ 3995322 h 5952490"/>
                    <a:gd name="connsiteX12" fmla="*/ 3892409 w 3892409"/>
                    <a:gd name="connsiteY12" fmla="*/ 5303742 h 5952490"/>
                    <a:gd name="connsiteX13" fmla="*/ 3243661 w 3892409"/>
                    <a:gd name="connsiteY13" fmla="*/ 5952490 h 5952490"/>
                    <a:gd name="connsiteX14" fmla="*/ 648748 w 3892409"/>
                    <a:gd name="connsiteY14" fmla="*/ 5952490 h 5952490"/>
                    <a:gd name="connsiteX15" fmla="*/ 0 w 3892409"/>
                    <a:gd name="connsiteY15" fmla="*/ 5303742 h 5952490"/>
                    <a:gd name="connsiteX16" fmla="*/ 0 w 3892409"/>
                    <a:gd name="connsiteY16"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6651 w 3892409"/>
                    <a:gd name="connsiteY11" fmla="*/ 3995322 h 5952490"/>
                    <a:gd name="connsiteX12" fmla="*/ 3892409 w 3892409"/>
                    <a:gd name="connsiteY12" fmla="*/ 5303742 h 5952490"/>
                    <a:gd name="connsiteX13" fmla="*/ 3243661 w 3892409"/>
                    <a:gd name="connsiteY13" fmla="*/ 5952490 h 5952490"/>
                    <a:gd name="connsiteX14" fmla="*/ 648748 w 3892409"/>
                    <a:gd name="connsiteY14" fmla="*/ 5952490 h 5952490"/>
                    <a:gd name="connsiteX15" fmla="*/ 0 w 3892409"/>
                    <a:gd name="connsiteY15" fmla="*/ 5303742 h 5952490"/>
                    <a:gd name="connsiteX16" fmla="*/ 0 w 3892409"/>
                    <a:gd name="connsiteY16"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6651 w 3892409"/>
                    <a:gd name="connsiteY11" fmla="*/ 3995322 h 5952490"/>
                    <a:gd name="connsiteX12" fmla="*/ 3892409 w 3892409"/>
                    <a:gd name="connsiteY12" fmla="*/ 5303742 h 5952490"/>
                    <a:gd name="connsiteX13" fmla="*/ 3243661 w 3892409"/>
                    <a:gd name="connsiteY13" fmla="*/ 5952490 h 5952490"/>
                    <a:gd name="connsiteX14" fmla="*/ 648748 w 3892409"/>
                    <a:gd name="connsiteY14" fmla="*/ 5952490 h 5952490"/>
                    <a:gd name="connsiteX15" fmla="*/ 0 w 3892409"/>
                    <a:gd name="connsiteY15" fmla="*/ 5303742 h 5952490"/>
                    <a:gd name="connsiteX16" fmla="*/ 0 w 3892409"/>
                    <a:gd name="connsiteY16"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6651 w 3892409"/>
                    <a:gd name="connsiteY11" fmla="*/ 3995322 h 5952490"/>
                    <a:gd name="connsiteX12" fmla="*/ 3756618 w 3892409"/>
                    <a:gd name="connsiteY12" fmla="*/ 4450784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6651 w 3892409"/>
                    <a:gd name="connsiteY11" fmla="*/ 3995322 h 5952490"/>
                    <a:gd name="connsiteX12" fmla="*/ 3753142 w 3892409"/>
                    <a:gd name="connsiteY12" fmla="*/ 4363864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66220 w 3892409"/>
                    <a:gd name="connsiteY11" fmla="*/ 4019660 h 5952490"/>
                    <a:gd name="connsiteX12" fmla="*/ 3753142 w 3892409"/>
                    <a:gd name="connsiteY12" fmla="*/ 4363864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66220 w 3892409"/>
                    <a:gd name="connsiteY11" fmla="*/ 4019660 h 5952490"/>
                    <a:gd name="connsiteX12" fmla="*/ 3753142 w 3892409"/>
                    <a:gd name="connsiteY12" fmla="*/ 4363864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80127 w 3892409"/>
                    <a:gd name="connsiteY11" fmla="*/ 4019660 h 5952490"/>
                    <a:gd name="connsiteX12" fmla="*/ 3753142 w 3892409"/>
                    <a:gd name="connsiteY12" fmla="*/ 4363864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80127 w 3892409"/>
                    <a:gd name="connsiteY11" fmla="*/ 4019660 h 5952490"/>
                    <a:gd name="connsiteX12" fmla="*/ 3753142 w 3892409"/>
                    <a:gd name="connsiteY12" fmla="*/ 4363864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80127 w 3892409"/>
                    <a:gd name="connsiteY11" fmla="*/ 4019660 h 5952490"/>
                    <a:gd name="connsiteX12" fmla="*/ 3756619 w 3892409"/>
                    <a:gd name="connsiteY12" fmla="*/ 4332573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80127 w 3892409"/>
                    <a:gd name="connsiteY11" fmla="*/ 4019660 h 5952490"/>
                    <a:gd name="connsiteX12" fmla="*/ 3756619 w 3892409"/>
                    <a:gd name="connsiteY12" fmla="*/ 4332573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3173 w 3892409"/>
                    <a:gd name="connsiteY11" fmla="*/ 4050952 h 5952490"/>
                    <a:gd name="connsiteX12" fmla="*/ 3756619 w 3892409"/>
                    <a:gd name="connsiteY12" fmla="*/ 4332573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2409"/>
                    <a:gd name="connsiteY0" fmla="*/ 2955882 h 5952490"/>
                    <a:gd name="connsiteX1" fmla="*/ 864506 w 3892409"/>
                    <a:gd name="connsiteY1" fmla="*/ 1906442 h 5952490"/>
                    <a:gd name="connsiteX2" fmla="*/ 1342940 w 3892409"/>
                    <a:gd name="connsiteY2" fmla="*/ 1289993 h 5952490"/>
                    <a:gd name="connsiteX3" fmla="*/ 1704014 w 3892409"/>
                    <a:gd name="connsiteY3" fmla="*/ 48295 h 5952490"/>
                    <a:gd name="connsiteX4" fmla="*/ 2407812 w 3892409"/>
                    <a:gd name="connsiteY4" fmla="*/ 445542 h 5952490"/>
                    <a:gd name="connsiteX5" fmla="*/ 2048217 w 3892409"/>
                    <a:gd name="connsiteY5" fmla="*/ 1801732 h 5952490"/>
                    <a:gd name="connsiteX6" fmla="*/ 2233152 w 3892409"/>
                    <a:gd name="connsiteY6" fmla="*/ 2202423 h 5952490"/>
                    <a:gd name="connsiteX7" fmla="*/ 3476325 w 3892409"/>
                    <a:gd name="connsiteY7" fmla="*/ 2202423 h 5952490"/>
                    <a:gd name="connsiteX8" fmla="*/ 3794824 w 3892409"/>
                    <a:gd name="connsiteY8" fmla="*/ 2962712 h 5952490"/>
                    <a:gd name="connsiteX9" fmla="*/ 3798144 w 3892409"/>
                    <a:gd name="connsiteY9" fmla="*/ 3315665 h 5952490"/>
                    <a:gd name="connsiteX10" fmla="*/ 3833107 w 3892409"/>
                    <a:gd name="connsiteY10" fmla="*/ 3616350 h 5952490"/>
                    <a:gd name="connsiteX11" fmla="*/ 3673173 w 3892409"/>
                    <a:gd name="connsiteY11" fmla="*/ 4050952 h 5952490"/>
                    <a:gd name="connsiteX12" fmla="*/ 3756619 w 3892409"/>
                    <a:gd name="connsiteY12" fmla="*/ 4332573 h 5952490"/>
                    <a:gd name="connsiteX13" fmla="*/ 3892409 w 3892409"/>
                    <a:gd name="connsiteY13" fmla="*/ 5303742 h 5952490"/>
                    <a:gd name="connsiteX14" fmla="*/ 3243661 w 3892409"/>
                    <a:gd name="connsiteY14" fmla="*/ 5952490 h 5952490"/>
                    <a:gd name="connsiteX15" fmla="*/ 648748 w 3892409"/>
                    <a:gd name="connsiteY15" fmla="*/ 5952490 h 5952490"/>
                    <a:gd name="connsiteX16" fmla="*/ 0 w 3892409"/>
                    <a:gd name="connsiteY16" fmla="*/ 5303742 h 5952490"/>
                    <a:gd name="connsiteX17" fmla="*/ 0 w 3892409"/>
                    <a:gd name="connsiteY17"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40424 w 3890752"/>
                    <a:gd name="connsiteY13" fmla="*/ 4688348 h 5952490"/>
                    <a:gd name="connsiteX14" fmla="*/ 3243661 w 3890752"/>
                    <a:gd name="connsiteY14" fmla="*/ 5952490 h 5952490"/>
                    <a:gd name="connsiteX15" fmla="*/ 648748 w 3890752"/>
                    <a:gd name="connsiteY15" fmla="*/ 5952490 h 5952490"/>
                    <a:gd name="connsiteX16" fmla="*/ 0 w 3890752"/>
                    <a:gd name="connsiteY16" fmla="*/ 5303742 h 5952490"/>
                    <a:gd name="connsiteX17" fmla="*/ 0 w 3890752"/>
                    <a:gd name="connsiteY17"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40424 w 3890752"/>
                    <a:gd name="connsiteY13" fmla="*/ 4688348 h 5952490"/>
                    <a:gd name="connsiteX14" fmla="*/ 3243661 w 3890752"/>
                    <a:gd name="connsiteY14" fmla="*/ 5952490 h 5952490"/>
                    <a:gd name="connsiteX15" fmla="*/ 648748 w 3890752"/>
                    <a:gd name="connsiteY15" fmla="*/ 5952490 h 5952490"/>
                    <a:gd name="connsiteX16" fmla="*/ 0 w 3890752"/>
                    <a:gd name="connsiteY16" fmla="*/ 5303742 h 5952490"/>
                    <a:gd name="connsiteX17" fmla="*/ 0 w 3890752"/>
                    <a:gd name="connsiteY17"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243661 w 3890752"/>
                    <a:gd name="connsiteY14" fmla="*/ 5952490 h 5952490"/>
                    <a:gd name="connsiteX15" fmla="*/ 648748 w 3890752"/>
                    <a:gd name="connsiteY15" fmla="*/ 5952490 h 5952490"/>
                    <a:gd name="connsiteX16" fmla="*/ 0 w 3890752"/>
                    <a:gd name="connsiteY16" fmla="*/ 5303742 h 5952490"/>
                    <a:gd name="connsiteX17" fmla="*/ 0 w 3890752"/>
                    <a:gd name="connsiteY17"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92380 w 3890752"/>
                    <a:gd name="connsiteY14" fmla="*/ 4892338 h 5952490"/>
                    <a:gd name="connsiteX15" fmla="*/ 3243661 w 3890752"/>
                    <a:gd name="connsiteY15" fmla="*/ 5952490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3243661 w 3890752"/>
                    <a:gd name="connsiteY15" fmla="*/ 5952490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3243661 w 3890752"/>
                    <a:gd name="connsiteY15" fmla="*/ 5952490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3243661 w 3890752"/>
                    <a:gd name="connsiteY15" fmla="*/ 5952490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2885550 w 3890752"/>
                    <a:gd name="connsiteY15" fmla="*/ 5469214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2885550 w 3890752"/>
                    <a:gd name="connsiteY15" fmla="*/ 5469214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2850782 w 3890752"/>
                    <a:gd name="connsiteY15" fmla="*/ 5476168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2850782 w 3890752"/>
                    <a:gd name="connsiteY15" fmla="*/ 5476168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952490"/>
                    <a:gd name="connsiteX1" fmla="*/ 864506 w 3890752"/>
                    <a:gd name="connsiteY1" fmla="*/ 1906442 h 5952490"/>
                    <a:gd name="connsiteX2" fmla="*/ 1342940 w 3890752"/>
                    <a:gd name="connsiteY2" fmla="*/ 1289993 h 5952490"/>
                    <a:gd name="connsiteX3" fmla="*/ 1704014 w 3890752"/>
                    <a:gd name="connsiteY3" fmla="*/ 48295 h 5952490"/>
                    <a:gd name="connsiteX4" fmla="*/ 2407812 w 3890752"/>
                    <a:gd name="connsiteY4" fmla="*/ 445542 h 5952490"/>
                    <a:gd name="connsiteX5" fmla="*/ 2048217 w 3890752"/>
                    <a:gd name="connsiteY5" fmla="*/ 1801732 h 5952490"/>
                    <a:gd name="connsiteX6" fmla="*/ 2233152 w 3890752"/>
                    <a:gd name="connsiteY6" fmla="*/ 2202423 h 5952490"/>
                    <a:gd name="connsiteX7" fmla="*/ 3476325 w 3890752"/>
                    <a:gd name="connsiteY7" fmla="*/ 2202423 h 5952490"/>
                    <a:gd name="connsiteX8" fmla="*/ 3794824 w 3890752"/>
                    <a:gd name="connsiteY8" fmla="*/ 2962712 h 5952490"/>
                    <a:gd name="connsiteX9" fmla="*/ 3798144 w 3890752"/>
                    <a:gd name="connsiteY9" fmla="*/ 3315665 h 5952490"/>
                    <a:gd name="connsiteX10" fmla="*/ 3833107 w 3890752"/>
                    <a:gd name="connsiteY10" fmla="*/ 3616350 h 5952490"/>
                    <a:gd name="connsiteX11" fmla="*/ 3673173 w 3890752"/>
                    <a:gd name="connsiteY11" fmla="*/ 4050952 h 5952490"/>
                    <a:gd name="connsiteX12" fmla="*/ 3756619 w 3890752"/>
                    <a:gd name="connsiteY12" fmla="*/ 4332573 h 5952490"/>
                    <a:gd name="connsiteX13" fmla="*/ 3489099 w 3890752"/>
                    <a:gd name="connsiteY13" fmla="*/ 4636196 h 5952490"/>
                    <a:gd name="connsiteX14" fmla="*/ 3443705 w 3890752"/>
                    <a:gd name="connsiteY14" fmla="*/ 5020980 h 5952490"/>
                    <a:gd name="connsiteX15" fmla="*/ 2850782 w 3890752"/>
                    <a:gd name="connsiteY15" fmla="*/ 5476168 h 5952490"/>
                    <a:gd name="connsiteX16" fmla="*/ 648748 w 3890752"/>
                    <a:gd name="connsiteY16" fmla="*/ 5952490 h 5952490"/>
                    <a:gd name="connsiteX17" fmla="*/ 0 w 3890752"/>
                    <a:gd name="connsiteY17" fmla="*/ 5303742 h 5952490"/>
                    <a:gd name="connsiteX18" fmla="*/ 0 w 3890752"/>
                    <a:gd name="connsiteY18" fmla="*/ 2955882 h 5952490"/>
                    <a:gd name="connsiteX0" fmla="*/ 0 w 3890752"/>
                    <a:gd name="connsiteY0" fmla="*/ 2955882 h 5476168"/>
                    <a:gd name="connsiteX1" fmla="*/ 864506 w 3890752"/>
                    <a:gd name="connsiteY1" fmla="*/ 1906442 h 5476168"/>
                    <a:gd name="connsiteX2" fmla="*/ 1342940 w 3890752"/>
                    <a:gd name="connsiteY2" fmla="*/ 1289993 h 5476168"/>
                    <a:gd name="connsiteX3" fmla="*/ 1704014 w 3890752"/>
                    <a:gd name="connsiteY3" fmla="*/ 48295 h 5476168"/>
                    <a:gd name="connsiteX4" fmla="*/ 2407812 w 3890752"/>
                    <a:gd name="connsiteY4" fmla="*/ 445542 h 5476168"/>
                    <a:gd name="connsiteX5" fmla="*/ 2048217 w 3890752"/>
                    <a:gd name="connsiteY5" fmla="*/ 1801732 h 5476168"/>
                    <a:gd name="connsiteX6" fmla="*/ 2233152 w 3890752"/>
                    <a:gd name="connsiteY6" fmla="*/ 2202423 h 5476168"/>
                    <a:gd name="connsiteX7" fmla="*/ 3476325 w 3890752"/>
                    <a:gd name="connsiteY7" fmla="*/ 2202423 h 5476168"/>
                    <a:gd name="connsiteX8" fmla="*/ 3794824 w 3890752"/>
                    <a:gd name="connsiteY8" fmla="*/ 2962712 h 5476168"/>
                    <a:gd name="connsiteX9" fmla="*/ 3798144 w 3890752"/>
                    <a:gd name="connsiteY9" fmla="*/ 3315665 h 5476168"/>
                    <a:gd name="connsiteX10" fmla="*/ 3833107 w 3890752"/>
                    <a:gd name="connsiteY10" fmla="*/ 3616350 h 5476168"/>
                    <a:gd name="connsiteX11" fmla="*/ 3673173 w 3890752"/>
                    <a:gd name="connsiteY11" fmla="*/ 4050952 h 5476168"/>
                    <a:gd name="connsiteX12" fmla="*/ 3756619 w 3890752"/>
                    <a:gd name="connsiteY12" fmla="*/ 4332573 h 5476168"/>
                    <a:gd name="connsiteX13" fmla="*/ 3489099 w 3890752"/>
                    <a:gd name="connsiteY13" fmla="*/ 4636196 h 5476168"/>
                    <a:gd name="connsiteX14" fmla="*/ 3443705 w 3890752"/>
                    <a:gd name="connsiteY14" fmla="*/ 5020980 h 5476168"/>
                    <a:gd name="connsiteX15" fmla="*/ 2850782 w 3890752"/>
                    <a:gd name="connsiteY15" fmla="*/ 5476168 h 5476168"/>
                    <a:gd name="connsiteX16" fmla="*/ 812158 w 3890752"/>
                    <a:gd name="connsiteY16" fmla="*/ 5347526 h 5476168"/>
                    <a:gd name="connsiteX17" fmla="*/ 0 w 3890752"/>
                    <a:gd name="connsiteY17" fmla="*/ 5303742 h 5476168"/>
                    <a:gd name="connsiteX18" fmla="*/ 0 w 3890752"/>
                    <a:gd name="connsiteY18" fmla="*/ 2955882 h 5476168"/>
                    <a:gd name="connsiteX0" fmla="*/ 6953 w 3897705"/>
                    <a:gd name="connsiteY0" fmla="*/ 2955882 h 5476168"/>
                    <a:gd name="connsiteX1" fmla="*/ 871459 w 3897705"/>
                    <a:gd name="connsiteY1" fmla="*/ 1906442 h 5476168"/>
                    <a:gd name="connsiteX2" fmla="*/ 1349893 w 3897705"/>
                    <a:gd name="connsiteY2" fmla="*/ 1289993 h 5476168"/>
                    <a:gd name="connsiteX3" fmla="*/ 1710967 w 3897705"/>
                    <a:gd name="connsiteY3" fmla="*/ 48295 h 5476168"/>
                    <a:gd name="connsiteX4" fmla="*/ 2414765 w 3897705"/>
                    <a:gd name="connsiteY4" fmla="*/ 445542 h 5476168"/>
                    <a:gd name="connsiteX5" fmla="*/ 2055170 w 3897705"/>
                    <a:gd name="connsiteY5" fmla="*/ 1801732 h 5476168"/>
                    <a:gd name="connsiteX6" fmla="*/ 2240105 w 3897705"/>
                    <a:gd name="connsiteY6" fmla="*/ 2202423 h 5476168"/>
                    <a:gd name="connsiteX7" fmla="*/ 3483278 w 3897705"/>
                    <a:gd name="connsiteY7" fmla="*/ 2202423 h 5476168"/>
                    <a:gd name="connsiteX8" fmla="*/ 3801777 w 3897705"/>
                    <a:gd name="connsiteY8" fmla="*/ 2962712 h 5476168"/>
                    <a:gd name="connsiteX9" fmla="*/ 3805097 w 3897705"/>
                    <a:gd name="connsiteY9" fmla="*/ 3315665 h 5476168"/>
                    <a:gd name="connsiteX10" fmla="*/ 3840060 w 3897705"/>
                    <a:gd name="connsiteY10" fmla="*/ 3616350 h 5476168"/>
                    <a:gd name="connsiteX11" fmla="*/ 3680126 w 3897705"/>
                    <a:gd name="connsiteY11" fmla="*/ 4050952 h 5476168"/>
                    <a:gd name="connsiteX12" fmla="*/ 3763572 w 3897705"/>
                    <a:gd name="connsiteY12" fmla="*/ 4332573 h 5476168"/>
                    <a:gd name="connsiteX13" fmla="*/ 3496052 w 3897705"/>
                    <a:gd name="connsiteY13" fmla="*/ 4636196 h 5476168"/>
                    <a:gd name="connsiteX14" fmla="*/ 3450658 w 3897705"/>
                    <a:gd name="connsiteY14" fmla="*/ 5020980 h 5476168"/>
                    <a:gd name="connsiteX15" fmla="*/ 2857735 w 3897705"/>
                    <a:gd name="connsiteY15" fmla="*/ 5476168 h 5476168"/>
                    <a:gd name="connsiteX16" fmla="*/ 819111 w 3897705"/>
                    <a:gd name="connsiteY16" fmla="*/ 5347526 h 5476168"/>
                    <a:gd name="connsiteX17" fmla="*/ 0 w 3897705"/>
                    <a:gd name="connsiteY17" fmla="*/ 5182054 h 5476168"/>
                    <a:gd name="connsiteX18" fmla="*/ 6953 w 3897705"/>
                    <a:gd name="connsiteY18" fmla="*/ 2955882 h 5476168"/>
                    <a:gd name="connsiteX0" fmla="*/ 7413 w 3898165"/>
                    <a:gd name="connsiteY0" fmla="*/ 2955882 h 5476168"/>
                    <a:gd name="connsiteX1" fmla="*/ 871919 w 3898165"/>
                    <a:gd name="connsiteY1" fmla="*/ 1906442 h 5476168"/>
                    <a:gd name="connsiteX2" fmla="*/ 1350353 w 3898165"/>
                    <a:gd name="connsiteY2" fmla="*/ 1289993 h 5476168"/>
                    <a:gd name="connsiteX3" fmla="*/ 1711427 w 3898165"/>
                    <a:gd name="connsiteY3" fmla="*/ 48295 h 5476168"/>
                    <a:gd name="connsiteX4" fmla="*/ 2415225 w 3898165"/>
                    <a:gd name="connsiteY4" fmla="*/ 445542 h 5476168"/>
                    <a:gd name="connsiteX5" fmla="*/ 2055630 w 3898165"/>
                    <a:gd name="connsiteY5" fmla="*/ 1801732 h 5476168"/>
                    <a:gd name="connsiteX6" fmla="*/ 2240565 w 3898165"/>
                    <a:gd name="connsiteY6" fmla="*/ 2202423 h 5476168"/>
                    <a:gd name="connsiteX7" fmla="*/ 3483738 w 3898165"/>
                    <a:gd name="connsiteY7" fmla="*/ 2202423 h 5476168"/>
                    <a:gd name="connsiteX8" fmla="*/ 3802237 w 3898165"/>
                    <a:gd name="connsiteY8" fmla="*/ 2962712 h 5476168"/>
                    <a:gd name="connsiteX9" fmla="*/ 3805557 w 3898165"/>
                    <a:gd name="connsiteY9" fmla="*/ 3315665 h 5476168"/>
                    <a:gd name="connsiteX10" fmla="*/ 3840520 w 3898165"/>
                    <a:gd name="connsiteY10" fmla="*/ 3616350 h 5476168"/>
                    <a:gd name="connsiteX11" fmla="*/ 3680586 w 3898165"/>
                    <a:gd name="connsiteY11" fmla="*/ 4050952 h 5476168"/>
                    <a:gd name="connsiteX12" fmla="*/ 3764032 w 3898165"/>
                    <a:gd name="connsiteY12" fmla="*/ 4332573 h 5476168"/>
                    <a:gd name="connsiteX13" fmla="*/ 3496512 w 3898165"/>
                    <a:gd name="connsiteY13" fmla="*/ 4636196 h 5476168"/>
                    <a:gd name="connsiteX14" fmla="*/ 3451118 w 3898165"/>
                    <a:gd name="connsiteY14" fmla="*/ 5020980 h 5476168"/>
                    <a:gd name="connsiteX15" fmla="*/ 2858195 w 3898165"/>
                    <a:gd name="connsiteY15" fmla="*/ 5476168 h 5476168"/>
                    <a:gd name="connsiteX16" fmla="*/ 819571 w 3898165"/>
                    <a:gd name="connsiteY16" fmla="*/ 5347526 h 5476168"/>
                    <a:gd name="connsiteX17" fmla="*/ 460 w 3898165"/>
                    <a:gd name="connsiteY17" fmla="*/ 5182054 h 5476168"/>
                    <a:gd name="connsiteX18" fmla="*/ 7413 w 3898165"/>
                    <a:gd name="connsiteY18" fmla="*/ 2955882 h 5476168"/>
                    <a:gd name="connsiteX0" fmla="*/ 7463 w 3898215"/>
                    <a:gd name="connsiteY0" fmla="*/ 2955882 h 5476168"/>
                    <a:gd name="connsiteX1" fmla="*/ 871969 w 3898215"/>
                    <a:gd name="connsiteY1" fmla="*/ 1906442 h 5476168"/>
                    <a:gd name="connsiteX2" fmla="*/ 1350403 w 3898215"/>
                    <a:gd name="connsiteY2" fmla="*/ 1289993 h 5476168"/>
                    <a:gd name="connsiteX3" fmla="*/ 1711477 w 3898215"/>
                    <a:gd name="connsiteY3" fmla="*/ 48295 h 5476168"/>
                    <a:gd name="connsiteX4" fmla="*/ 2415275 w 3898215"/>
                    <a:gd name="connsiteY4" fmla="*/ 445542 h 5476168"/>
                    <a:gd name="connsiteX5" fmla="*/ 2055680 w 3898215"/>
                    <a:gd name="connsiteY5" fmla="*/ 1801732 h 5476168"/>
                    <a:gd name="connsiteX6" fmla="*/ 2240615 w 3898215"/>
                    <a:gd name="connsiteY6" fmla="*/ 2202423 h 5476168"/>
                    <a:gd name="connsiteX7" fmla="*/ 3483788 w 3898215"/>
                    <a:gd name="connsiteY7" fmla="*/ 2202423 h 5476168"/>
                    <a:gd name="connsiteX8" fmla="*/ 3802287 w 3898215"/>
                    <a:gd name="connsiteY8" fmla="*/ 2962712 h 5476168"/>
                    <a:gd name="connsiteX9" fmla="*/ 3805607 w 3898215"/>
                    <a:gd name="connsiteY9" fmla="*/ 3315665 h 5476168"/>
                    <a:gd name="connsiteX10" fmla="*/ 3840570 w 3898215"/>
                    <a:gd name="connsiteY10" fmla="*/ 3616350 h 5476168"/>
                    <a:gd name="connsiteX11" fmla="*/ 3680636 w 3898215"/>
                    <a:gd name="connsiteY11" fmla="*/ 4050952 h 5476168"/>
                    <a:gd name="connsiteX12" fmla="*/ 3764082 w 3898215"/>
                    <a:gd name="connsiteY12" fmla="*/ 4332573 h 5476168"/>
                    <a:gd name="connsiteX13" fmla="*/ 3496562 w 3898215"/>
                    <a:gd name="connsiteY13" fmla="*/ 4636196 h 5476168"/>
                    <a:gd name="connsiteX14" fmla="*/ 3451168 w 3898215"/>
                    <a:gd name="connsiteY14" fmla="*/ 5020980 h 5476168"/>
                    <a:gd name="connsiteX15" fmla="*/ 2858245 w 3898215"/>
                    <a:gd name="connsiteY15" fmla="*/ 5476168 h 5476168"/>
                    <a:gd name="connsiteX16" fmla="*/ 819621 w 3898215"/>
                    <a:gd name="connsiteY16" fmla="*/ 5347526 h 5476168"/>
                    <a:gd name="connsiteX17" fmla="*/ 510 w 3898215"/>
                    <a:gd name="connsiteY17" fmla="*/ 5182054 h 5476168"/>
                    <a:gd name="connsiteX18" fmla="*/ 7463 w 3898215"/>
                    <a:gd name="connsiteY18" fmla="*/ 2955882 h 5476168"/>
                    <a:gd name="connsiteX0" fmla="*/ 3991 w 3894743"/>
                    <a:gd name="connsiteY0" fmla="*/ 2955882 h 5476168"/>
                    <a:gd name="connsiteX1" fmla="*/ 868497 w 3894743"/>
                    <a:gd name="connsiteY1" fmla="*/ 1906442 h 5476168"/>
                    <a:gd name="connsiteX2" fmla="*/ 1346931 w 3894743"/>
                    <a:gd name="connsiteY2" fmla="*/ 1289993 h 5476168"/>
                    <a:gd name="connsiteX3" fmla="*/ 1708005 w 3894743"/>
                    <a:gd name="connsiteY3" fmla="*/ 48295 h 5476168"/>
                    <a:gd name="connsiteX4" fmla="*/ 2411803 w 3894743"/>
                    <a:gd name="connsiteY4" fmla="*/ 445542 h 5476168"/>
                    <a:gd name="connsiteX5" fmla="*/ 2052208 w 3894743"/>
                    <a:gd name="connsiteY5" fmla="*/ 1801732 h 5476168"/>
                    <a:gd name="connsiteX6" fmla="*/ 2237143 w 3894743"/>
                    <a:gd name="connsiteY6" fmla="*/ 2202423 h 5476168"/>
                    <a:gd name="connsiteX7" fmla="*/ 3480316 w 3894743"/>
                    <a:gd name="connsiteY7" fmla="*/ 2202423 h 5476168"/>
                    <a:gd name="connsiteX8" fmla="*/ 3798815 w 3894743"/>
                    <a:gd name="connsiteY8" fmla="*/ 2962712 h 5476168"/>
                    <a:gd name="connsiteX9" fmla="*/ 3802135 w 3894743"/>
                    <a:gd name="connsiteY9" fmla="*/ 3315665 h 5476168"/>
                    <a:gd name="connsiteX10" fmla="*/ 3837098 w 3894743"/>
                    <a:gd name="connsiteY10" fmla="*/ 3616350 h 5476168"/>
                    <a:gd name="connsiteX11" fmla="*/ 3677164 w 3894743"/>
                    <a:gd name="connsiteY11" fmla="*/ 4050952 h 5476168"/>
                    <a:gd name="connsiteX12" fmla="*/ 3760610 w 3894743"/>
                    <a:gd name="connsiteY12" fmla="*/ 4332573 h 5476168"/>
                    <a:gd name="connsiteX13" fmla="*/ 3493090 w 3894743"/>
                    <a:gd name="connsiteY13" fmla="*/ 4636196 h 5476168"/>
                    <a:gd name="connsiteX14" fmla="*/ 3447696 w 3894743"/>
                    <a:gd name="connsiteY14" fmla="*/ 5020980 h 5476168"/>
                    <a:gd name="connsiteX15" fmla="*/ 2854773 w 3894743"/>
                    <a:gd name="connsiteY15" fmla="*/ 5476168 h 5476168"/>
                    <a:gd name="connsiteX16" fmla="*/ 816149 w 3894743"/>
                    <a:gd name="connsiteY16" fmla="*/ 5347526 h 5476168"/>
                    <a:gd name="connsiteX17" fmla="*/ 515 w 3894743"/>
                    <a:gd name="connsiteY17" fmla="*/ 5140332 h 5476168"/>
                    <a:gd name="connsiteX18" fmla="*/ 3991 w 3894743"/>
                    <a:gd name="connsiteY18" fmla="*/ 2955882 h 5476168"/>
                    <a:gd name="connsiteX0" fmla="*/ 3811 w 3894563"/>
                    <a:gd name="connsiteY0" fmla="*/ 2955882 h 5476168"/>
                    <a:gd name="connsiteX1" fmla="*/ 868317 w 3894563"/>
                    <a:gd name="connsiteY1" fmla="*/ 1906442 h 5476168"/>
                    <a:gd name="connsiteX2" fmla="*/ 1346751 w 3894563"/>
                    <a:gd name="connsiteY2" fmla="*/ 1289993 h 5476168"/>
                    <a:gd name="connsiteX3" fmla="*/ 1707825 w 3894563"/>
                    <a:gd name="connsiteY3" fmla="*/ 48295 h 5476168"/>
                    <a:gd name="connsiteX4" fmla="*/ 2411623 w 3894563"/>
                    <a:gd name="connsiteY4" fmla="*/ 445542 h 5476168"/>
                    <a:gd name="connsiteX5" fmla="*/ 2052028 w 3894563"/>
                    <a:gd name="connsiteY5" fmla="*/ 1801732 h 5476168"/>
                    <a:gd name="connsiteX6" fmla="*/ 2236963 w 3894563"/>
                    <a:gd name="connsiteY6" fmla="*/ 2202423 h 5476168"/>
                    <a:gd name="connsiteX7" fmla="*/ 3480136 w 3894563"/>
                    <a:gd name="connsiteY7" fmla="*/ 2202423 h 5476168"/>
                    <a:gd name="connsiteX8" fmla="*/ 3798635 w 3894563"/>
                    <a:gd name="connsiteY8" fmla="*/ 2962712 h 5476168"/>
                    <a:gd name="connsiteX9" fmla="*/ 3801955 w 3894563"/>
                    <a:gd name="connsiteY9" fmla="*/ 3315665 h 5476168"/>
                    <a:gd name="connsiteX10" fmla="*/ 3836918 w 3894563"/>
                    <a:gd name="connsiteY10" fmla="*/ 3616350 h 5476168"/>
                    <a:gd name="connsiteX11" fmla="*/ 3676984 w 3894563"/>
                    <a:gd name="connsiteY11" fmla="*/ 4050952 h 5476168"/>
                    <a:gd name="connsiteX12" fmla="*/ 3760430 w 3894563"/>
                    <a:gd name="connsiteY12" fmla="*/ 4332573 h 5476168"/>
                    <a:gd name="connsiteX13" fmla="*/ 3492910 w 3894563"/>
                    <a:gd name="connsiteY13" fmla="*/ 4636196 h 5476168"/>
                    <a:gd name="connsiteX14" fmla="*/ 3447516 w 3894563"/>
                    <a:gd name="connsiteY14" fmla="*/ 5020980 h 5476168"/>
                    <a:gd name="connsiteX15" fmla="*/ 2854593 w 3894563"/>
                    <a:gd name="connsiteY15" fmla="*/ 5476168 h 5476168"/>
                    <a:gd name="connsiteX16" fmla="*/ 815969 w 3894563"/>
                    <a:gd name="connsiteY16" fmla="*/ 5347526 h 5476168"/>
                    <a:gd name="connsiteX17" fmla="*/ 335 w 3894563"/>
                    <a:gd name="connsiteY17" fmla="*/ 5140332 h 5476168"/>
                    <a:gd name="connsiteX18" fmla="*/ 3811 w 3894563"/>
                    <a:gd name="connsiteY18" fmla="*/ 2955882 h 5476168"/>
                    <a:gd name="connsiteX0" fmla="*/ 3775 w 3894527"/>
                    <a:gd name="connsiteY0" fmla="*/ 2955882 h 5476168"/>
                    <a:gd name="connsiteX1" fmla="*/ 868281 w 3894527"/>
                    <a:gd name="connsiteY1" fmla="*/ 1906442 h 5476168"/>
                    <a:gd name="connsiteX2" fmla="*/ 1346715 w 3894527"/>
                    <a:gd name="connsiteY2" fmla="*/ 1289993 h 5476168"/>
                    <a:gd name="connsiteX3" fmla="*/ 1707789 w 3894527"/>
                    <a:gd name="connsiteY3" fmla="*/ 48295 h 5476168"/>
                    <a:gd name="connsiteX4" fmla="*/ 2411587 w 3894527"/>
                    <a:gd name="connsiteY4" fmla="*/ 445542 h 5476168"/>
                    <a:gd name="connsiteX5" fmla="*/ 2051992 w 3894527"/>
                    <a:gd name="connsiteY5" fmla="*/ 1801732 h 5476168"/>
                    <a:gd name="connsiteX6" fmla="*/ 2236927 w 3894527"/>
                    <a:gd name="connsiteY6" fmla="*/ 2202423 h 5476168"/>
                    <a:gd name="connsiteX7" fmla="*/ 3480100 w 3894527"/>
                    <a:gd name="connsiteY7" fmla="*/ 2202423 h 5476168"/>
                    <a:gd name="connsiteX8" fmla="*/ 3798599 w 3894527"/>
                    <a:gd name="connsiteY8" fmla="*/ 2962712 h 5476168"/>
                    <a:gd name="connsiteX9" fmla="*/ 3801919 w 3894527"/>
                    <a:gd name="connsiteY9" fmla="*/ 3315665 h 5476168"/>
                    <a:gd name="connsiteX10" fmla="*/ 3836882 w 3894527"/>
                    <a:gd name="connsiteY10" fmla="*/ 3616350 h 5476168"/>
                    <a:gd name="connsiteX11" fmla="*/ 3676948 w 3894527"/>
                    <a:gd name="connsiteY11" fmla="*/ 4050952 h 5476168"/>
                    <a:gd name="connsiteX12" fmla="*/ 3760394 w 3894527"/>
                    <a:gd name="connsiteY12" fmla="*/ 4332573 h 5476168"/>
                    <a:gd name="connsiteX13" fmla="*/ 3492874 w 3894527"/>
                    <a:gd name="connsiteY13" fmla="*/ 4636196 h 5476168"/>
                    <a:gd name="connsiteX14" fmla="*/ 3447480 w 3894527"/>
                    <a:gd name="connsiteY14" fmla="*/ 5020980 h 5476168"/>
                    <a:gd name="connsiteX15" fmla="*/ 2854557 w 3894527"/>
                    <a:gd name="connsiteY15" fmla="*/ 5476168 h 5476168"/>
                    <a:gd name="connsiteX16" fmla="*/ 868085 w 3894527"/>
                    <a:gd name="connsiteY16" fmla="*/ 5368387 h 5476168"/>
                    <a:gd name="connsiteX17" fmla="*/ 299 w 3894527"/>
                    <a:gd name="connsiteY17" fmla="*/ 5140332 h 5476168"/>
                    <a:gd name="connsiteX18" fmla="*/ 3775 w 3894527"/>
                    <a:gd name="connsiteY18" fmla="*/ 2955882 h 5476168"/>
                    <a:gd name="connsiteX0" fmla="*/ 3476 w 3894228"/>
                    <a:gd name="connsiteY0" fmla="*/ 2955882 h 5476168"/>
                    <a:gd name="connsiteX1" fmla="*/ 867982 w 3894228"/>
                    <a:gd name="connsiteY1" fmla="*/ 1906442 h 5476168"/>
                    <a:gd name="connsiteX2" fmla="*/ 1346416 w 3894228"/>
                    <a:gd name="connsiteY2" fmla="*/ 1289993 h 5476168"/>
                    <a:gd name="connsiteX3" fmla="*/ 1707490 w 3894228"/>
                    <a:gd name="connsiteY3" fmla="*/ 48295 h 5476168"/>
                    <a:gd name="connsiteX4" fmla="*/ 2411288 w 3894228"/>
                    <a:gd name="connsiteY4" fmla="*/ 445542 h 5476168"/>
                    <a:gd name="connsiteX5" fmla="*/ 2051693 w 3894228"/>
                    <a:gd name="connsiteY5" fmla="*/ 1801732 h 5476168"/>
                    <a:gd name="connsiteX6" fmla="*/ 2236628 w 3894228"/>
                    <a:gd name="connsiteY6" fmla="*/ 2202423 h 5476168"/>
                    <a:gd name="connsiteX7" fmla="*/ 3479801 w 3894228"/>
                    <a:gd name="connsiteY7" fmla="*/ 2202423 h 5476168"/>
                    <a:gd name="connsiteX8" fmla="*/ 3798300 w 3894228"/>
                    <a:gd name="connsiteY8" fmla="*/ 2962712 h 5476168"/>
                    <a:gd name="connsiteX9" fmla="*/ 3801620 w 3894228"/>
                    <a:gd name="connsiteY9" fmla="*/ 3315665 h 5476168"/>
                    <a:gd name="connsiteX10" fmla="*/ 3836583 w 3894228"/>
                    <a:gd name="connsiteY10" fmla="*/ 3616350 h 5476168"/>
                    <a:gd name="connsiteX11" fmla="*/ 3676649 w 3894228"/>
                    <a:gd name="connsiteY11" fmla="*/ 4050952 h 5476168"/>
                    <a:gd name="connsiteX12" fmla="*/ 3760095 w 3894228"/>
                    <a:gd name="connsiteY12" fmla="*/ 4332573 h 5476168"/>
                    <a:gd name="connsiteX13" fmla="*/ 3492575 w 3894228"/>
                    <a:gd name="connsiteY13" fmla="*/ 4636196 h 5476168"/>
                    <a:gd name="connsiteX14" fmla="*/ 3447181 w 3894228"/>
                    <a:gd name="connsiteY14" fmla="*/ 5020980 h 5476168"/>
                    <a:gd name="connsiteX15" fmla="*/ 2854258 w 3894228"/>
                    <a:gd name="connsiteY15" fmla="*/ 5476168 h 5476168"/>
                    <a:gd name="connsiteX16" fmla="*/ 0 w 3894228"/>
                    <a:gd name="connsiteY16" fmla="*/ 5140332 h 5476168"/>
                    <a:gd name="connsiteX17" fmla="*/ 3476 w 3894228"/>
                    <a:gd name="connsiteY17" fmla="*/ 2955882 h 5476168"/>
                    <a:gd name="connsiteX0" fmla="*/ 3476 w 3894228"/>
                    <a:gd name="connsiteY0" fmla="*/ 2955882 h 5476168"/>
                    <a:gd name="connsiteX1" fmla="*/ 867982 w 3894228"/>
                    <a:gd name="connsiteY1" fmla="*/ 1906442 h 5476168"/>
                    <a:gd name="connsiteX2" fmla="*/ 1346416 w 3894228"/>
                    <a:gd name="connsiteY2" fmla="*/ 1289993 h 5476168"/>
                    <a:gd name="connsiteX3" fmla="*/ 1707490 w 3894228"/>
                    <a:gd name="connsiteY3" fmla="*/ 48295 h 5476168"/>
                    <a:gd name="connsiteX4" fmla="*/ 2411288 w 3894228"/>
                    <a:gd name="connsiteY4" fmla="*/ 445542 h 5476168"/>
                    <a:gd name="connsiteX5" fmla="*/ 2051693 w 3894228"/>
                    <a:gd name="connsiteY5" fmla="*/ 1801732 h 5476168"/>
                    <a:gd name="connsiteX6" fmla="*/ 2236628 w 3894228"/>
                    <a:gd name="connsiteY6" fmla="*/ 2202423 h 5476168"/>
                    <a:gd name="connsiteX7" fmla="*/ 3479801 w 3894228"/>
                    <a:gd name="connsiteY7" fmla="*/ 2202423 h 5476168"/>
                    <a:gd name="connsiteX8" fmla="*/ 3798300 w 3894228"/>
                    <a:gd name="connsiteY8" fmla="*/ 2962712 h 5476168"/>
                    <a:gd name="connsiteX9" fmla="*/ 3801620 w 3894228"/>
                    <a:gd name="connsiteY9" fmla="*/ 3315665 h 5476168"/>
                    <a:gd name="connsiteX10" fmla="*/ 3836583 w 3894228"/>
                    <a:gd name="connsiteY10" fmla="*/ 3616350 h 5476168"/>
                    <a:gd name="connsiteX11" fmla="*/ 3676649 w 3894228"/>
                    <a:gd name="connsiteY11" fmla="*/ 4050952 h 5476168"/>
                    <a:gd name="connsiteX12" fmla="*/ 3760095 w 3894228"/>
                    <a:gd name="connsiteY12" fmla="*/ 4332573 h 5476168"/>
                    <a:gd name="connsiteX13" fmla="*/ 3492575 w 3894228"/>
                    <a:gd name="connsiteY13" fmla="*/ 4636196 h 5476168"/>
                    <a:gd name="connsiteX14" fmla="*/ 3447181 w 3894228"/>
                    <a:gd name="connsiteY14" fmla="*/ 5020980 h 5476168"/>
                    <a:gd name="connsiteX15" fmla="*/ 2854258 w 3894228"/>
                    <a:gd name="connsiteY15" fmla="*/ 5476168 h 5476168"/>
                    <a:gd name="connsiteX16" fmla="*/ 0 w 3894228"/>
                    <a:gd name="connsiteY16" fmla="*/ 5140332 h 5476168"/>
                    <a:gd name="connsiteX17" fmla="*/ 3476 w 3894228"/>
                    <a:gd name="connsiteY17" fmla="*/ 2955882 h 5476168"/>
                    <a:gd name="connsiteX0" fmla="*/ 3476 w 3894228"/>
                    <a:gd name="connsiteY0" fmla="*/ 2955882 h 5497390"/>
                    <a:gd name="connsiteX1" fmla="*/ 867982 w 3894228"/>
                    <a:gd name="connsiteY1" fmla="*/ 1906442 h 5497390"/>
                    <a:gd name="connsiteX2" fmla="*/ 1346416 w 3894228"/>
                    <a:gd name="connsiteY2" fmla="*/ 1289993 h 5497390"/>
                    <a:gd name="connsiteX3" fmla="*/ 1707490 w 3894228"/>
                    <a:gd name="connsiteY3" fmla="*/ 48295 h 5497390"/>
                    <a:gd name="connsiteX4" fmla="*/ 2411288 w 3894228"/>
                    <a:gd name="connsiteY4" fmla="*/ 445542 h 5497390"/>
                    <a:gd name="connsiteX5" fmla="*/ 2051693 w 3894228"/>
                    <a:gd name="connsiteY5" fmla="*/ 1801732 h 5497390"/>
                    <a:gd name="connsiteX6" fmla="*/ 2236628 w 3894228"/>
                    <a:gd name="connsiteY6" fmla="*/ 2202423 h 5497390"/>
                    <a:gd name="connsiteX7" fmla="*/ 3479801 w 3894228"/>
                    <a:gd name="connsiteY7" fmla="*/ 2202423 h 5497390"/>
                    <a:gd name="connsiteX8" fmla="*/ 3798300 w 3894228"/>
                    <a:gd name="connsiteY8" fmla="*/ 2962712 h 5497390"/>
                    <a:gd name="connsiteX9" fmla="*/ 3801620 w 3894228"/>
                    <a:gd name="connsiteY9" fmla="*/ 3315665 h 5497390"/>
                    <a:gd name="connsiteX10" fmla="*/ 3836583 w 3894228"/>
                    <a:gd name="connsiteY10" fmla="*/ 3616350 h 5497390"/>
                    <a:gd name="connsiteX11" fmla="*/ 3676649 w 3894228"/>
                    <a:gd name="connsiteY11" fmla="*/ 4050952 h 5497390"/>
                    <a:gd name="connsiteX12" fmla="*/ 3760095 w 3894228"/>
                    <a:gd name="connsiteY12" fmla="*/ 4332573 h 5497390"/>
                    <a:gd name="connsiteX13" fmla="*/ 3492575 w 3894228"/>
                    <a:gd name="connsiteY13" fmla="*/ 4636196 h 5497390"/>
                    <a:gd name="connsiteX14" fmla="*/ 3447181 w 3894228"/>
                    <a:gd name="connsiteY14" fmla="*/ 5020980 h 5497390"/>
                    <a:gd name="connsiteX15" fmla="*/ 2854258 w 3894228"/>
                    <a:gd name="connsiteY15" fmla="*/ 5476168 h 5497390"/>
                    <a:gd name="connsiteX16" fmla="*/ 0 w 3894228"/>
                    <a:gd name="connsiteY16" fmla="*/ 5140332 h 5497390"/>
                    <a:gd name="connsiteX17" fmla="*/ 3476 w 3894228"/>
                    <a:gd name="connsiteY17" fmla="*/ 2955882 h 5497390"/>
                    <a:gd name="connsiteX0" fmla="*/ 3476 w 3894228"/>
                    <a:gd name="connsiteY0" fmla="*/ 2955882 h 5497390"/>
                    <a:gd name="connsiteX1" fmla="*/ 867982 w 3894228"/>
                    <a:gd name="connsiteY1" fmla="*/ 1906442 h 5497390"/>
                    <a:gd name="connsiteX2" fmla="*/ 1346416 w 3894228"/>
                    <a:gd name="connsiteY2" fmla="*/ 1289993 h 5497390"/>
                    <a:gd name="connsiteX3" fmla="*/ 1707490 w 3894228"/>
                    <a:gd name="connsiteY3" fmla="*/ 48295 h 5497390"/>
                    <a:gd name="connsiteX4" fmla="*/ 2411288 w 3894228"/>
                    <a:gd name="connsiteY4" fmla="*/ 445542 h 5497390"/>
                    <a:gd name="connsiteX5" fmla="*/ 2051693 w 3894228"/>
                    <a:gd name="connsiteY5" fmla="*/ 1801732 h 5497390"/>
                    <a:gd name="connsiteX6" fmla="*/ 2236628 w 3894228"/>
                    <a:gd name="connsiteY6" fmla="*/ 2202423 h 5497390"/>
                    <a:gd name="connsiteX7" fmla="*/ 3479801 w 3894228"/>
                    <a:gd name="connsiteY7" fmla="*/ 2202423 h 5497390"/>
                    <a:gd name="connsiteX8" fmla="*/ 3798300 w 3894228"/>
                    <a:gd name="connsiteY8" fmla="*/ 2962712 h 5497390"/>
                    <a:gd name="connsiteX9" fmla="*/ 3801620 w 3894228"/>
                    <a:gd name="connsiteY9" fmla="*/ 3315665 h 5497390"/>
                    <a:gd name="connsiteX10" fmla="*/ 3836583 w 3894228"/>
                    <a:gd name="connsiteY10" fmla="*/ 3616350 h 5497390"/>
                    <a:gd name="connsiteX11" fmla="*/ 3676649 w 3894228"/>
                    <a:gd name="connsiteY11" fmla="*/ 4050952 h 5497390"/>
                    <a:gd name="connsiteX12" fmla="*/ 3760095 w 3894228"/>
                    <a:gd name="connsiteY12" fmla="*/ 4332573 h 5497390"/>
                    <a:gd name="connsiteX13" fmla="*/ 3492575 w 3894228"/>
                    <a:gd name="connsiteY13" fmla="*/ 4636196 h 5497390"/>
                    <a:gd name="connsiteX14" fmla="*/ 3447181 w 3894228"/>
                    <a:gd name="connsiteY14" fmla="*/ 5020980 h 5497390"/>
                    <a:gd name="connsiteX15" fmla="*/ 2854258 w 3894228"/>
                    <a:gd name="connsiteY15" fmla="*/ 5476168 h 5497390"/>
                    <a:gd name="connsiteX16" fmla="*/ 0 w 3894228"/>
                    <a:gd name="connsiteY16" fmla="*/ 5140332 h 5497390"/>
                    <a:gd name="connsiteX17" fmla="*/ 3476 w 3894228"/>
                    <a:gd name="connsiteY17" fmla="*/ 2955882 h 5497390"/>
                    <a:gd name="connsiteX0" fmla="*/ 3476 w 3894228"/>
                    <a:gd name="connsiteY0" fmla="*/ 2955882 h 5497390"/>
                    <a:gd name="connsiteX1" fmla="*/ 867982 w 3894228"/>
                    <a:gd name="connsiteY1" fmla="*/ 1906442 h 5497390"/>
                    <a:gd name="connsiteX2" fmla="*/ 1346416 w 3894228"/>
                    <a:gd name="connsiteY2" fmla="*/ 1289993 h 5497390"/>
                    <a:gd name="connsiteX3" fmla="*/ 1707490 w 3894228"/>
                    <a:gd name="connsiteY3" fmla="*/ 48295 h 5497390"/>
                    <a:gd name="connsiteX4" fmla="*/ 2411288 w 3894228"/>
                    <a:gd name="connsiteY4" fmla="*/ 445542 h 5497390"/>
                    <a:gd name="connsiteX5" fmla="*/ 2051693 w 3894228"/>
                    <a:gd name="connsiteY5" fmla="*/ 1801732 h 5497390"/>
                    <a:gd name="connsiteX6" fmla="*/ 2236628 w 3894228"/>
                    <a:gd name="connsiteY6" fmla="*/ 2202423 h 5497390"/>
                    <a:gd name="connsiteX7" fmla="*/ 3479801 w 3894228"/>
                    <a:gd name="connsiteY7" fmla="*/ 2202423 h 5497390"/>
                    <a:gd name="connsiteX8" fmla="*/ 3798300 w 3894228"/>
                    <a:gd name="connsiteY8" fmla="*/ 2962712 h 5497390"/>
                    <a:gd name="connsiteX9" fmla="*/ 3801620 w 3894228"/>
                    <a:gd name="connsiteY9" fmla="*/ 3315665 h 5497390"/>
                    <a:gd name="connsiteX10" fmla="*/ 3836583 w 3894228"/>
                    <a:gd name="connsiteY10" fmla="*/ 3616350 h 5497390"/>
                    <a:gd name="connsiteX11" fmla="*/ 3676649 w 3894228"/>
                    <a:gd name="connsiteY11" fmla="*/ 4050952 h 5497390"/>
                    <a:gd name="connsiteX12" fmla="*/ 3760095 w 3894228"/>
                    <a:gd name="connsiteY12" fmla="*/ 4332573 h 5497390"/>
                    <a:gd name="connsiteX13" fmla="*/ 3492575 w 3894228"/>
                    <a:gd name="connsiteY13" fmla="*/ 4636196 h 5497390"/>
                    <a:gd name="connsiteX14" fmla="*/ 3447181 w 3894228"/>
                    <a:gd name="connsiteY14" fmla="*/ 5020980 h 5497390"/>
                    <a:gd name="connsiteX15" fmla="*/ 2854258 w 3894228"/>
                    <a:gd name="connsiteY15" fmla="*/ 5476168 h 5497390"/>
                    <a:gd name="connsiteX16" fmla="*/ 0 w 3894228"/>
                    <a:gd name="connsiteY16" fmla="*/ 5140332 h 5497390"/>
                    <a:gd name="connsiteX17" fmla="*/ 3476 w 3894228"/>
                    <a:gd name="connsiteY17" fmla="*/ 2955882 h 5497390"/>
                    <a:gd name="connsiteX0" fmla="*/ 3476 w 3894228"/>
                    <a:gd name="connsiteY0" fmla="*/ 2970260 h 5511768"/>
                    <a:gd name="connsiteX1" fmla="*/ 867982 w 3894228"/>
                    <a:gd name="connsiteY1" fmla="*/ 1920820 h 5511768"/>
                    <a:gd name="connsiteX2" fmla="*/ 1346416 w 3894228"/>
                    <a:gd name="connsiteY2" fmla="*/ 1304371 h 5511768"/>
                    <a:gd name="connsiteX3" fmla="*/ 1707490 w 3894228"/>
                    <a:gd name="connsiteY3" fmla="*/ 62673 h 5511768"/>
                    <a:gd name="connsiteX4" fmla="*/ 2411285 w 3894228"/>
                    <a:gd name="connsiteY4" fmla="*/ 425480 h 5511768"/>
                    <a:gd name="connsiteX5" fmla="*/ 2051693 w 3894228"/>
                    <a:gd name="connsiteY5" fmla="*/ 1816110 h 5511768"/>
                    <a:gd name="connsiteX6" fmla="*/ 2236628 w 3894228"/>
                    <a:gd name="connsiteY6" fmla="*/ 2216801 h 5511768"/>
                    <a:gd name="connsiteX7" fmla="*/ 3479801 w 3894228"/>
                    <a:gd name="connsiteY7" fmla="*/ 2216801 h 5511768"/>
                    <a:gd name="connsiteX8" fmla="*/ 3798300 w 3894228"/>
                    <a:gd name="connsiteY8" fmla="*/ 2977090 h 5511768"/>
                    <a:gd name="connsiteX9" fmla="*/ 3801620 w 3894228"/>
                    <a:gd name="connsiteY9" fmla="*/ 3330043 h 5511768"/>
                    <a:gd name="connsiteX10" fmla="*/ 3836583 w 3894228"/>
                    <a:gd name="connsiteY10" fmla="*/ 3630728 h 5511768"/>
                    <a:gd name="connsiteX11" fmla="*/ 3676649 w 3894228"/>
                    <a:gd name="connsiteY11" fmla="*/ 4065330 h 5511768"/>
                    <a:gd name="connsiteX12" fmla="*/ 3760095 w 3894228"/>
                    <a:gd name="connsiteY12" fmla="*/ 4346951 h 5511768"/>
                    <a:gd name="connsiteX13" fmla="*/ 3492575 w 3894228"/>
                    <a:gd name="connsiteY13" fmla="*/ 4650574 h 5511768"/>
                    <a:gd name="connsiteX14" fmla="*/ 3447181 w 3894228"/>
                    <a:gd name="connsiteY14" fmla="*/ 5035358 h 5511768"/>
                    <a:gd name="connsiteX15" fmla="*/ 2854258 w 3894228"/>
                    <a:gd name="connsiteY15" fmla="*/ 5490546 h 5511768"/>
                    <a:gd name="connsiteX16" fmla="*/ 0 w 3894228"/>
                    <a:gd name="connsiteY16" fmla="*/ 5154710 h 5511768"/>
                    <a:gd name="connsiteX17" fmla="*/ 3476 w 3894228"/>
                    <a:gd name="connsiteY17" fmla="*/ 2970260 h 55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94228" h="5511768">
                      <a:moveTo>
                        <a:pt x="3476" y="2970260"/>
                      </a:moveTo>
                      <a:cubicBezTo>
                        <a:pt x="208959" y="3064029"/>
                        <a:pt x="663800" y="2629737"/>
                        <a:pt x="867982" y="1920820"/>
                      </a:cubicBezTo>
                      <a:cubicBezTo>
                        <a:pt x="921295" y="1770132"/>
                        <a:pt x="1087619" y="1516704"/>
                        <a:pt x="1346416" y="1304371"/>
                      </a:cubicBezTo>
                      <a:cubicBezTo>
                        <a:pt x="1735532" y="1098888"/>
                        <a:pt x="1738313" y="-69589"/>
                        <a:pt x="1707490" y="62673"/>
                      </a:cubicBezTo>
                      <a:cubicBezTo>
                        <a:pt x="1678386" y="54674"/>
                        <a:pt x="2070519" y="-213794"/>
                        <a:pt x="2411285" y="425480"/>
                      </a:cubicBezTo>
                      <a:cubicBezTo>
                        <a:pt x="2507178" y="839871"/>
                        <a:pt x="2428412" y="1144865"/>
                        <a:pt x="2051693" y="1816110"/>
                      </a:cubicBezTo>
                      <a:cubicBezTo>
                        <a:pt x="2031145" y="1898303"/>
                        <a:pt x="1866757" y="2247624"/>
                        <a:pt x="2236628" y="2216801"/>
                      </a:cubicBezTo>
                      <a:lnTo>
                        <a:pt x="3479801" y="2216801"/>
                      </a:lnTo>
                      <a:cubicBezTo>
                        <a:pt x="3596241" y="2264748"/>
                        <a:pt x="4093295" y="2672447"/>
                        <a:pt x="3798300" y="2977090"/>
                      </a:cubicBezTo>
                      <a:cubicBezTo>
                        <a:pt x="3740080" y="3018186"/>
                        <a:pt x="3602986" y="3134834"/>
                        <a:pt x="3801620" y="3330043"/>
                      </a:cubicBezTo>
                      <a:cubicBezTo>
                        <a:pt x="3842248" y="3367688"/>
                        <a:pt x="3966319" y="3506164"/>
                        <a:pt x="3836583" y="3630728"/>
                      </a:cubicBezTo>
                      <a:cubicBezTo>
                        <a:pt x="3767047" y="3764006"/>
                        <a:pt x="3586253" y="3792979"/>
                        <a:pt x="3676649" y="4065330"/>
                      </a:cubicBezTo>
                      <a:cubicBezTo>
                        <a:pt x="3702146" y="4169634"/>
                        <a:pt x="3842379" y="4190495"/>
                        <a:pt x="3760095" y="4346951"/>
                      </a:cubicBezTo>
                      <a:cubicBezTo>
                        <a:pt x="3716273" y="4430775"/>
                        <a:pt x="3597973" y="4531982"/>
                        <a:pt x="3492575" y="4650574"/>
                      </a:cubicBezTo>
                      <a:cubicBezTo>
                        <a:pt x="3449491" y="4716153"/>
                        <a:pt x="3408120" y="4680381"/>
                        <a:pt x="3447181" y="5035358"/>
                      </a:cubicBezTo>
                      <a:cubicBezTo>
                        <a:pt x="3423659" y="5119145"/>
                        <a:pt x="3331674" y="5341669"/>
                        <a:pt x="2854258" y="5490546"/>
                      </a:cubicBezTo>
                      <a:cubicBezTo>
                        <a:pt x="1824780" y="5534718"/>
                        <a:pt x="1185595" y="5545436"/>
                        <a:pt x="0" y="5154710"/>
                      </a:cubicBezTo>
                      <a:cubicBezTo>
                        <a:pt x="2318" y="4412653"/>
                        <a:pt x="1158" y="3712317"/>
                        <a:pt x="3476" y="297026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xmlns="" id="{7A73AA93-C515-4328-9605-9F9E48B483D0}"/>
                </a:ext>
              </a:extLst>
            </p:cNvPr>
            <p:cNvGrpSpPr/>
            <p:nvPr/>
          </p:nvGrpSpPr>
          <p:grpSpPr>
            <a:xfrm>
              <a:off x="3865741" y="2862932"/>
              <a:ext cx="1412522" cy="1412522"/>
              <a:chOff x="3795115" y="2792306"/>
              <a:chExt cx="1553774" cy="1553774"/>
            </a:xfrm>
          </p:grpSpPr>
          <p:grpSp>
            <p:nvGrpSpPr>
              <p:cNvPr id="25" name="Group 24"/>
              <p:cNvGrpSpPr/>
              <p:nvPr/>
            </p:nvGrpSpPr>
            <p:grpSpPr>
              <a:xfrm>
                <a:off x="3795115" y="2792306"/>
                <a:ext cx="1553774" cy="1553774"/>
                <a:chOff x="2140858" y="1694543"/>
                <a:chExt cx="2812142" cy="2812142"/>
              </a:xfrm>
            </p:grpSpPr>
            <p:sp>
              <p:nvSpPr>
                <p:cNvPr id="45" name="Donut 44"/>
                <p:cNvSpPr/>
                <p:nvPr/>
              </p:nvSpPr>
              <p:spPr>
                <a:xfrm>
                  <a:off x="2140858" y="1694543"/>
                  <a:ext cx="2812142" cy="2812142"/>
                </a:xfrm>
                <a:prstGeom prst="donut">
                  <a:avLst>
                    <a:gd name="adj" fmla="val 7234"/>
                  </a:avLst>
                </a:prstGeom>
                <a:solidFill>
                  <a:srgbClr val="647C34"/>
                </a:soli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46" name="Oval 45"/>
                <p:cNvSpPr/>
                <p:nvPr/>
              </p:nvSpPr>
              <p:spPr>
                <a:xfrm>
                  <a:off x="2545443" y="2099128"/>
                  <a:ext cx="2002972" cy="200297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26" name="Group 25"/>
              <p:cNvGrpSpPr/>
              <p:nvPr/>
            </p:nvGrpSpPr>
            <p:grpSpPr>
              <a:xfrm>
                <a:off x="4342993" y="3208269"/>
                <a:ext cx="468062" cy="721848"/>
                <a:chOff x="7763316" y="1840691"/>
                <a:chExt cx="419778" cy="647384"/>
              </a:xfrm>
              <a:solidFill>
                <a:srgbClr val="51652A"/>
              </a:solidFill>
            </p:grpSpPr>
            <p:sp>
              <p:nvSpPr>
                <p:cNvPr id="27" name="Freeform 26"/>
                <p:cNvSpPr/>
                <p:nvPr/>
              </p:nvSpPr>
              <p:spPr>
                <a:xfrm>
                  <a:off x="7763316" y="1840691"/>
                  <a:ext cx="419778" cy="647384"/>
                </a:xfrm>
                <a:custGeom>
                  <a:avLst/>
                  <a:gdLst>
                    <a:gd name="connsiteX0" fmla="*/ 29014 w 419778"/>
                    <a:gd name="connsiteY0" fmla="*/ 122559 h 647384"/>
                    <a:gd name="connsiteX1" fmla="*/ 29014 w 419778"/>
                    <a:gd name="connsiteY1" fmla="*/ 611950 h 647384"/>
                    <a:gd name="connsiteX2" fmla="*/ 390765 w 419778"/>
                    <a:gd name="connsiteY2" fmla="*/ 611950 h 647384"/>
                    <a:gd name="connsiteX3" fmla="*/ 390765 w 419778"/>
                    <a:gd name="connsiteY3" fmla="*/ 122559 h 647384"/>
                    <a:gd name="connsiteX4" fmla="*/ 297073 w 419778"/>
                    <a:gd name="connsiteY4" fmla="*/ 122559 h 647384"/>
                    <a:gd name="connsiteX5" fmla="*/ 297073 w 419778"/>
                    <a:gd name="connsiteY5" fmla="*/ 147110 h 647384"/>
                    <a:gd name="connsiteX6" fmla="*/ 122706 w 419778"/>
                    <a:gd name="connsiteY6" fmla="*/ 147110 h 647384"/>
                    <a:gd name="connsiteX7" fmla="*/ 122706 w 419778"/>
                    <a:gd name="connsiteY7" fmla="*/ 122559 h 647384"/>
                    <a:gd name="connsiteX8" fmla="*/ 209889 w 419778"/>
                    <a:gd name="connsiteY8" fmla="*/ 17888 h 647384"/>
                    <a:gd name="connsiteX9" fmla="*/ 176923 w 419778"/>
                    <a:gd name="connsiteY9" fmla="*/ 43426 h 647384"/>
                    <a:gd name="connsiteX10" fmla="*/ 175076 w 419778"/>
                    <a:gd name="connsiteY10" fmla="*/ 48384 h 647384"/>
                    <a:gd name="connsiteX11" fmla="*/ 244703 w 419778"/>
                    <a:gd name="connsiteY11" fmla="*/ 48384 h 647384"/>
                    <a:gd name="connsiteX12" fmla="*/ 242856 w 419778"/>
                    <a:gd name="connsiteY12" fmla="*/ 43426 h 647384"/>
                    <a:gd name="connsiteX13" fmla="*/ 209889 w 419778"/>
                    <a:gd name="connsiteY13" fmla="*/ 17888 h 647384"/>
                    <a:gd name="connsiteX14" fmla="*/ 209889 w 419778"/>
                    <a:gd name="connsiteY14" fmla="*/ 0 h 647384"/>
                    <a:gd name="connsiteX15" fmla="*/ 267304 w 419778"/>
                    <a:gd name="connsiteY15" fmla="*/ 46250 h 647384"/>
                    <a:gd name="connsiteX16" fmla="*/ 267522 w 419778"/>
                    <a:gd name="connsiteY16" fmla="*/ 48384 h 647384"/>
                    <a:gd name="connsiteX17" fmla="*/ 303930 w 419778"/>
                    <a:gd name="connsiteY17" fmla="*/ 48384 h 647384"/>
                    <a:gd name="connsiteX18" fmla="*/ 303930 w 419778"/>
                    <a:gd name="connsiteY18" fmla="*/ 78368 h 647384"/>
                    <a:gd name="connsiteX19" fmla="*/ 379799 w 419778"/>
                    <a:gd name="connsiteY19" fmla="*/ 78368 h 647384"/>
                    <a:gd name="connsiteX20" fmla="*/ 419778 w 419778"/>
                    <a:gd name="connsiteY20" fmla="*/ 118347 h 647384"/>
                    <a:gd name="connsiteX21" fmla="*/ 419778 w 419778"/>
                    <a:gd name="connsiteY21" fmla="*/ 607405 h 647384"/>
                    <a:gd name="connsiteX22" fmla="*/ 379799 w 419778"/>
                    <a:gd name="connsiteY22" fmla="*/ 647384 h 647384"/>
                    <a:gd name="connsiteX23" fmla="*/ 39980 w 419778"/>
                    <a:gd name="connsiteY23" fmla="*/ 647384 h 647384"/>
                    <a:gd name="connsiteX24" fmla="*/ 0 w 419778"/>
                    <a:gd name="connsiteY24" fmla="*/ 607405 h 647384"/>
                    <a:gd name="connsiteX25" fmla="*/ 0 w 419778"/>
                    <a:gd name="connsiteY25" fmla="*/ 118347 h 647384"/>
                    <a:gd name="connsiteX26" fmla="*/ 39980 w 419778"/>
                    <a:gd name="connsiteY26" fmla="*/ 78368 h 647384"/>
                    <a:gd name="connsiteX27" fmla="*/ 115848 w 419778"/>
                    <a:gd name="connsiteY27" fmla="*/ 78368 h 647384"/>
                    <a:gd name="connsiteX28" fmla="*/ 115848 w 419778"/>
                    <a:gd name="connsiteY28" fmla="*/ 48384 h 647384"/>
                    <a:gd name="connsiteX29" fmla="*/ 152257 w 419778"/>
                    <a:gd name="connsiteY29" fmla="*/ 48384 h 647384"/>
                    <a:gd name="connsiteX30" fmla="*/ 152475 w 419778"/>
                    <a:gd name="connsiteY30" fmla="*/ 46250 h 647384"/>
                    <a:gd name="connsiteX31" fmla="*/ 209889 w 419778"/>
                    <a:gd name="connsiteY31" fmla="*/ 0 h 6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9778" h="647384">
                      <a:moveTo>
                        <a:pt x="29014" y="122559"/>
                      </a:moveTo>
                      <a:lnTo>
                        <a:pt x="29014" y="611950"/>
                      </a:lnTo>
                      <a:lnTo>
                        <a:pt x="390765" y="611950"/>
                      </a:lnTo>
                      <a:lnTo>
                        <a:pt x="390765" y="122559"/>
                      </a:lnTo>
                      <a:lnTo>
                        <a:pt x="297073" y="122559"/>
                      </a:lnTo>
                      <a:lnTo>
                        <a:pt x="297073" y="147110"/>
                      </a:lnTo>
                      <a:lnTo>
                        <a:pt x="122706" y="147110"/>
                      </a:lnTo>
                      <a:lnTo>
                        <a:pt x="122706" y="122559"/>
                      </a:lnTo>
                      <a:close/>
                      <a:moveTo>
                        <a:pt x="209889" y="17888"/>
                      </a:moveTo>
                      <a:cubicBezTo>
                        <a:pt x="196166" y="17888"/>
                        <a:pt x="184067" y="28018"/>
                        <a:pt x="176923" y="43426"/>
                      </a:cubicBezTo>
                      <a:lnTo>
                        <a:pt x="175076" y="48384"/>
                      </a:lnTo>
                      <a:lnTo>
                        <a:pt x="244703" y="48384"/>
                      </a:lnTo>
                      <a:lnTo>
                        <a:pt x="242856" y="43426"/>
                      </a:lnTo>
                      <a:cubicBezTo>
                        <a:pt x="235711" y="28018"/>
                        <a:pt x="223612" y="17888"/>
                        <a:pt x="209889" y="17888"/>
                      </a:cubicBezTo>
                      <a:close/>
                      <a:moveTo>
                        <a:pt x="209889" y="0"/>
                      </a:moveTo>
                      <a:cubicBezTo>
                        <a:pt x="238210" y="0"/>
                        <a:pt x="261839" y="19855"/>
                        <a:pt x="267304" y="46250"/>
                      </a:cubicBezTo>
                      <a:lnTo>
                        <a:pt x="267522" y="48384"/>
                      </a:lnTo>
                      <a:lnTo>
                        <a:pt x="303930" y="48384"/>
                      </a:lnTo>
                      <a:lnTo>
                        <a:pt x="303930" y="78368"/>
                      </a:lnTo>
                      <a:lnTo>
                        <a:pt x="379799" y="78368"/>
                      </a:lnTo>
                      <a:cubicBezTo>
                        <a:pt x="401879" y="78368"/>
                        <a:pt x="419778" y="96267"/>
                        <a:pt x="419778" y="118347"/>
                      </a:cubicBezTo>
                      <a:lnTo>
                        <a:pt x="419778" y="607405"/>
                      </a:lnTo>
                      <a:cubicBezTo>
                        <a:pt x="419778" y="629485"/>
                        <a:pt x="401879" y="647384"/>
                        <a:pt x="379799" y="647384"/>
                      </a:cubicBezTo>
                      <a:lnTo>
                        <a:pt x="39980" y="647384"/>
                      </a:lnTo>
                      <a:cubicBezTo>
                        <a:pt x="17900" y="647384"/>
                        <a:pt x="0" y="629485"/>
                        <a:pt x="0" y="607405"/>
                      </a:cubicBezTo>
                      <a:lnTo>
                        <a:pt x="0" y="118347"/>
                      </a:lnTo>
                      <a:cubicBezTo>
                        <a:pt x="0" y="96267"/>
                        <a:pt x="17900" y="78368"/>
                        <a:pt x="39980" y="78368"/>
                      </a:cubicBezTo>
                      <a:lnTo>
                        <a:pt x="115848" y="78368"/>
                      </a:lnTo>
                      <a:lnTo>
                        <a:pt x="115848" y="48384"/>
                      </a:lnTo>
                      <a:lnTo>
                        <a:pt x="152257" y="48384"/>
                      </a:lnTo>
                      <a:lnTo>
                        <a:pt x="152475" y="46250"/>
                      </a:lnTo>
                      <a:cubicBezTo>
                        <a:pt x="157939" y="19855"/>
                        <a:pt x="181568" y="0"/>
                        <a:pt x="20988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anose="020B0604020202020204" pitchFamily="34" charset="0"/>
                    <a:cs typeface="Arial" panose="020B0604020202020204" pitchFamily="34" charset="0"/>
                  </a:endParaRPr>
                </a:p>
              </p:txBody>
            </p:sp>
            <p:sp>
              <p:nvSpPr>
                <p:cNvPr id="28" name="Rectangle 27"/>
                <p:cNvSpPr/>
                <p:nvPr/>
              </p:nvSpPr>
              <p:spPr>
                <a:xfrm>
                  <a:off x="7936145" y="2022677"/>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9" name="Rectangle 28"/>
                <p:cNvSpPr/>
                <p:nvPr/>
              </p:nvSpPr>
              <p:spPr>
                <a:xfrm>
                  <a:off x="7936145" y="2052392"/>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0" name="Rectangle 29"/>
                <p:cNvSpPr/>
                <p:nvPr/>
              </p:nvSpPr>
              <p:spPr>
                <a:xfrm>
                  <a:off x="7936145" y="2082107"/>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1" name="Rectangle 30"/>
                <p:cNvSpPr/>
                <p:nvPr/>
              </p:nvSpPr>
              <p:spPr>
                <a:xfrm>
                  <a:off x="7936145" y="2130113"/>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2" name="Rectangle 31"/>
                <p:cNvSpPr/>
                <p:nvPr/>
              </p:nvSpPr>
              <p:spPr>
                <a:xfrm>
                  <a:off x="7936145" y="2162814"/>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3" name="Rectangle 32"/>
                <p:cNvSpPr/>
                <p:nvPr/>
              </p:nvSpPr>
              <p:spPr>
                <a:xfrm>
                  <a:off x="7936145" y="2191033"/>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4" name="Rectangle 33"/>
                <p:cNvSpPr/>
                <p:nvPr/>
              </p:nvSpPr>
              <p:spPr>
                <a:xfrm>
                  <a:off x="7936145" y="2237317"/>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5" name="Rectangle 34"/>
                <p:cNvSpPr/>
                <p:nvPr/>
              </p:nvSpPr>
              <p:spPr>
                <a:xfrm>
                  <a:off x="7936145" y="2265536"/>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36" name="Rectangle 35"/>
                <p:cNvSpPr/>
                <p:nvPr/>
              </p:nvSpPr>
              <p:spPr>
                <a:xfrm>
                  <a:off x="7936145" y="2295700"/>
                  <a:ext cx="175460" cy="1253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37" name="Group 36"/>
                <p:cNvGrpSpPr/>
                <p:nvPr/>
              </p:nvGrpSpPr>
              <p:grpSpPr>
                <a:xfrm>
                  <a:off x="7834842" y="2022677"/>
                  <a:ext cx="72447" cy="71964"/>
                  <a:chOff x="2857500" y="1901761"/>
                  <a:chExt cx="771525" cy="766381"/>
                </a:xfrm>
                <a:grpFill/>
              </p:grpSpPr>
              <p:sp>
                <p:nvSpPr>
                  <p:cNvPr id="43" name="Freeform 42"/>
                  <p:cNvSpPr/>
                  <p:nvPr/>
                </p:nvSpPr>
                <p:spPr>
                  <a:xfrm>
                    <a:off x="2857500" y="1901761"/>
                    <a:ext cx="771525" cy="766381"/>
                  </a:xfrm>
                  <a:custGeom>
                    <a:avLst/>
                    <a:gdLst>
                      <a:gd name="connsiteX0" fmla="*/ 93803 w 771525"/>
                      <a:gd name="connsiteY0" fmla="*/ 81402 h 766381"/>
                      <a:gd name="connsiteX1" fmla="*/ 93803 w 771525"/>
                      <a:gd name="connsiteY1" fmla="*/ 684978 h 766381"/>
                      <a:gd name="connsiteX2" fmla="*/ 677721 w 771525"/>
                      <a:gd name="connsiteY2" fmla="*/ 684978 h 766381"/>
                      <a:gd name="connsiteX3" fmla="*/ 677721 w 771525"/>
                      <a:gd name="connsiteY3" fmla="*/ 81402 h 766381"/>
                      <a:gd name="connsiteX4" fmla="*/ 0 w 771525"/>
                      <a:gd name="connsiteY4" fmla="*/ 0 h 766381"/>
                      <a:gd name="connsiteX5" fmla="*/ 771525 w 771525"/>
                      <a:gd name="connsiteY5" fmla="*/ 0 h 766381"/>
                      <a:gd name="connsiteX6" fmla="*/ 771525 w 771525"/>
                      <a:gd name="connsiteY6" fmla="*/ 766381 h 766381"/>
                      <a:gd name="connsiteX7" fmla="*/ 0 w 771525"/>
                      <a:gd name="connsiteY7" fmla="*/ 766381 h 76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66381">
                        <a:moveTo>
                          <a:pt x="93803" y="81402"/>
                        </a:moveTo>
                        <a:lnTo>
                          <a:pt x="93803" y="684978"/>
                        </a:lnTo>
                        <a:lnTo>
                          <a:pt x="677721" y="684978"/>
                        </a:lnTo>
                        <a:lnTo>
                          <a:pt x="677721" y="81402"/>
                        </a:lnTo>
                        <a:close/>
                        <a:moveTo>
                          <a:pt x="0" y="0"/>
                        </a:moveTo>
                        <a:lnTo>
                          <a:pt x="771525" y="0"/>
                        </a:lnTo>
                        <a:lnTo>
                          <a:pt x="771525" y="766381"/>
                        </a:lnTo>
                        <a:lnTo>
                          <a:pt x="0" y="76638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4" name="Freeform 43"/>
                  <p:cNvSpPr/>
                  <p:nvPr/>
                </p:nvSpPr>
                <p:spPr>
                  <a:xfrm rot="7715289">
                    <a:off x="3027887" y="2027888"/>
                    <a:ext cx="407808" cy="323091"/>
                  </a:xfrm>
                  <a:custGeom>
                    <a:avLst/>
                    <a:gdLst>
                      <a:gd name="connsiteX0" fmla="*/ 0 w 405850"/>
                      <a:gd name="connsiteY0" fmla="*/ 98408 h 324187"/>
                      <a:gd name="connsiteX1" fmla="*/ 0 w 405850"/>
                      <a:gd name="connsiteY1" fmla="*/ 1096 h 324187"/>
                      <a:gd name="connsiteX2" fmla="*/ 308542 w 405850"/>
                      <a:gd name="connsiteY2" fmla="*/ 1096 h 324187"/>
                      <a:gd name="connsiteX3" fmla="*/ 308571 w 405850"/>
                      <a:gd name="connsiteY3" fmla="*/ 0 h 324187"/>
                      <a:gd name="connsiteX4" fmla="*/ 350376 w 405850"/>
                      <a:gd name="connsiteY4" fmla="*/ 1096 h 324187"/>
                      <a:gd name="connsiteX5" fmla="*/ 404688 w 405850"/>
                      <a:gd name="connsiteY5" fmla="*/ 1096 h 324187"/>
                      <a:gd name="connsiteX6" fmla="*/ 404688 w 405850"/>
                      <a:gd name="connsiteY6" fmla="*/ 2520 h 324187"/>
                      <a:gd name="connsiteX7" fmla="*/ 405850 w 405850"/>
                      <a:gd name="connsiteY7" fmla="*/ 2550 h 324187"/>
                      <a:gd name="connsiteX8" fmla="*/ 404688 w 405850"/>
                      <a:gd name="connsiteY8" fmla="*/ 46867 h 324187"/>
                      <a:gd name="connsiteX9" fmla="*/ 404688 w 405850"/>
                      <a:gd name="connsiteY9" fmla="*/ 98408 h 324187"/>
                      <a:gd name="connsiteX10" fmla="*/ 403337 w 405850"/>
                      <a:gd name="connsiteY10" fmla="*/ 98408 h 324187"/>
                      <a:gd name="connsiteX11" fmla="*/ 397419 w 405850"/>
                      <a:gd name="connsiteY11" fmla="*/ 324187 h 324187"/>
                      <a:gd name="connsiteX12" fmla="*/ 300141 w 405850"/>
                      <a:gd name="connsiteY12" fmla="*/ 321637 h 324187"/>
                      <a:gd name="connsiteX13" fmla="*/ 305992 w 405850"/>
                      <a:gd name="connsiteY13" fmla="*/ 98408 h 324187"/>
                      <a:gd name="connsiteX0" fmla="*/ 0 w 405850"/>
                      <a:gd name="connsiteY0" fmla="*/ 98408 h 324187"/>
                      <a:gd name="connsiteX1" fmla="*/ 0 w 405850"/>
                      <a:gd name="connsiteY1" fmla="*/ 1096 h 324187"/>
                      <a:gd name="connsiteX2" fmla="*/ 308542 w 405850"/>
                      <a:gd name="connsiteY2" fmla="*/ 1096 h 324187"/>
                      <a:gd name="connsiteX3" fmla="*/ 308571 w 405850"/>
                      <a:gd name="connsiteY3" fmla="*/ 0 h 324187"/>
                      <a:gd name="connsiteX4" fmla="*/ 350376 w 405850"/>
                      <a:gd name="connsiteY4" fmla="*/ 1096 h 324187"/>
                      <a:gd name="connsiteX5" fmla="*/ 404688 w 405850"/>
                      <a:gd name="connsiteY5" fmla="*/ 1096 h 324187"/>
                      <a:gd name="connsiteX6" fmla="*/ 404688 w 405850"/>
                      <a:gd name="connsiteY6" fmla="*/ 2520 h 324187"/>
                      <a:gd name="connsiteX7" fmla="*/ 405850 w 405850"/>
                      <a:gd name="connsiteY7" fmla="*/ 2550 h 324187"/>
                      <a:gd name="connsiteX8" fmla="*/ 404688 w 405850"/>
                      <a:gd name="connsiteY8" fmla="*/ 98408 h 324187"/>
                      <a:gd name="connsiteX9" fmla="*/ 403337 w 405850"/>
                      <a:gd name="connsiteY9" fmla="*/ 98408 h 324187"/>
                      <a:gd name="connsiteX10" fmla="*/ 397419 w 405850"/>
                      <a:gd name="connsiteY10" fmla="*/ 324187 h 324187"/>
                      <a:gd name="connsiteX11" fmla="*/ 300141 w 405850"/>
                      <a:gd name="connsiteY11" fmla="*/ 321637 h 324187"/>
                      <a:gd name="connsiteX12" fmla="*/ 305992 w 405850"/>
                      <a:gd name="connsiteY12" fmla="*/ 98408 h 324187"/>
                      <a:gd name="connsiteX13" fmla="*/ 0 w 405850"/>
                      <a:gd name="connsiteY13" fmla="*/ 98408 h 324187"/>
                      <a:gd name="connsiteX0" fmla="*/ 0 w 405850"/>
                      <a:gd name="connsiteY0" fmla="*/ 98408 h 324187"/>
                      <a:gd name="connsiteX1" fmla="*/ 0 w 405850"/>
                      <a:gd name="connsiteY1" fmla="*/ 1096 h 324187"/>
                      <a:gd name="connsiteX2" fmla="*/ 308542 w 405850"/>
                      <a:gd name="connsiteY2" fmla="*/ 1096 h 324187"/>
                      <a:gd name="connsiteX3" fmla="*/ 308571 w 405850"/>
                      <a:gd name="connsiteY3" fmla="*/ 0 h 324187"/>
                      <a:gd name="connsiteX4" fmla="*/ 350376 w 405850"/>
                      <a:gd name="connsiteY4" fmla="*/ 1096 h 324187"/>
                      <a:gd name="connsiteX5" fmla="*/ 404688 w 405850"/>
                      <a:gd name="connsiteY5" fmla="*/ 1096 h 324187"/>
                      <a:gd name="connsiteX6" fmla="*/ 404688 w 405850"/>
                      <a:gd name="connsiteY6" fmla="*/ 2520 h 324187"/>
                      <a:gd name="connsiteX7" fmla="*/ 405850 w 405850"/>
                      <a:gd name="connsiteY7" fmla="*/ 2550 h 324187"/>
                      <a:gd name="connsiteX8" fmla="*/ 404688 w 405850"/>
                      <a:gd name="connsiteY8" fmla="*/ 98408 h 324187"/>
                      <a:gd name="connsiteX9" fmla="*/ 397419 w 405850"/>
                      <a:gd name="connsiteY9" fmla="*/ 324187 h 324187"/>
                      <a:gd name="connsiteX10" fmla="*/ 300141 w 405850"/>
                      <a:gd name="connsiteY10" fmla="*/ 321637 h 324187"/>
                      <a:gd name="connsiteX11" fmla="*/ 305992 w 405850"/>
                      <a:gd name="connsiteY11" fmla="*/ 98408 h 324187"/>
                      <a:gd name="connsiteX12" fmla="*/ 0 w 405850"/>
                      <a:gd name="connsiteY12" fmla="*/ 98408 h 324187"/>
                      <a:gd name="connsiteX0" fmla="*/ 0 w 407808"/>
                      <a:gd name="connsiteY0" fmla="*/ 98408 h 324187"/>
                      <a:gd name="connsiteX1" fmla="*/ 0 w 407808"/>
                      <a:gd name="connsiteY1" fmla="*/ 1096 h 324187"/>
                      <a:gd name="connsiteX2" fmla="*/ 308542 w 407808"/>
                      <a:gd name="connsiteY2" fmla="*/ 1096 h 324187"/>
                      <a:gd name="connsiteX3" fmla="*/ 308571 w 407808"/>
                      <a:gd name="connsiteY3" fmla="*/ 0 h 324187"/>
                      <a:gd name="connsiteX4" fmla="*/ 350376 w 407808"/>
                      <a:gd name="connsiteY4" fmla="*/ 1096 h 324187"/>
                      <a:gd name="connsiteX5" fmla="*/ 404688 w 407808"/>
                      <a:gd name="connsiteY5" fmla="*/ 1096 h 324187"/>
                      <a:gd name="connsiteX6" fmla="*/ 404688 w 407808"/>
                      <a:gd name="connsiteY6" fmla="*/ 2520 h 324187"/>
                      <a:gd name="connsiteX7" fmla="*/ 405850 w 407808"/>
                      <a:gd name="connsiteY7" fmla="*/ 2550 h 324187"/>
                      <a:gd name="connsiteX8" fmla="*/ 397419 w 407808"/>
                      <a:gd name="connsiteY8" fmla="*/ 324187 h 324187"/>
                      <a:gd name="connsiteX9" fmla="*/ 300141 w 407808"/>
                      <a:gd name="connsiteY9" fmla="*/ 321637 h 324187"/>
                      <a:gd name="connsiteX10" fmla="*/ 305992 w 407808"/>
                      <a:gd name="connsiteY10" fmla="*/ 98408 h 324187"/>
                      <a:gd name="connsiteX11" fmla="*/ 0 w 407808"/>
                      <a:gd name="connsiteY11" fmla="*/ 98408 h 324187"/>
                      <a:gd name="connsiteX0" fmla="*/ 0 w 407808"/>
                      <a:gd name="connsiteY0" fmla="*/ 98408 h 324187"/>
                      <a:gd name="connsiteX1" fmla="*/ 0 w 407808"/>
                      <a:gd name="connsiteY1" fmla="*/ 1096 h 324187"/>
                      <a:gd name="connsiteX2" fmla="*/ 308542 w 407808"/>
                      <a:gd name="connsiteY2" fmla="*/ 1096 h 324187"/>
                      <a:gd name="connsiteX3" fmla="*/ 308571 w 407808"/>
                      <a:gd name="connsiteY3" fmla="*/ 0 h 324187"/>
                      <a:gd name="connsiteX4" fmla="*/ 404688 w 407808"/>
                      <a:gd name="connsiteY4" fmla="*/ 1096 h 324187"/>
                      <a:gd name="connsiteX5" fmla="*/ 404688 w 407808"/>
                      <a:gd name="connsiteY5" fmla="*/ 2520 h 324187"/>
                      <a:gd name="connsiteX6" fmla="*/ 405850 w 407808"/>
                      <a:gd name="connsiteY6" fmla="*/ 2550 h 324187"/>
                      <a:gd name="connsiteX7" fmla="*/ 397419 w 407808"/>
                      <a:gd name="connsiteY7" fmla="*/ 324187 h 324187"/>
                      <a:gd name="connsiteX8" fmla="*/ 300141 w 407808"/>
                      <a:gd name="connsiteY8" fmla="*/ 321637 h 324187"/>
                      <a:gd name="connsiteX9" fmla="*/ 305992 w 407808"/>
                      <a:gd name="connsiteY9" fmla="*/ 98408 h 324187"/>
                      <a:gd name="connsiteX10" fmla="*/ 0 w 407808"/>
                      <a:gd name="connsiteY10" fmla="*/ 98408 h 324187"/>
                      <a:gd name="connsiteX0" fmla="*/ 0 w 407808"/>
                      <a:gd name="connsiteY0" fmla="*/ 97312 h 323091"/>
                      <a:gd name="connsiteX1" fmla="*/ 0 w 407808"/>
                      <a:gd name="connsiteY1" fmla="*/ 0 h 323091"/>
                      <a:gd name="connsiteX2" fmla="*/ 308542 w 407808"/>
                      <a:gd name="connsiteY2" fmla="*/ 0 h 323091"/>
                      <a:gd name="connsiteX3" fmla="*/ 404688 w 407808"/>
                      <a:gd name="connsiteY3" fmla="*/ 0 h 323091"/>
                      <a:gd name="connsiteX4" fmla="*/ 404688 w 407808"/>
                      <a:gd name="connsiteY4" fmla="*/ 1424 h 323091"/>
                      <a:gd name="connsiteX5" fmla="*/ 405850 w 407808"/>
                      <a:gd name="connsiteY5" fmla="*/ 1454 h 323091"/>
                      <a:gd name="connsiteX6" fmla="*/ 397419 w 407808"/>
                      <a:gd name="connsiteY6" fmla="*/ 323091 h 323091"/>
                      <a:gd name="connsiteX7" fmla="*/ 300141 w 407808"/>
                      <a:gd name="connsiteY7" fmla="*/ 320541 h 323091"/>
                      <a:gd name="connsiteX8" fmla="*/ 305992 w 407808"/>
                      <a:gd name="connsiteY8" fmla="*/ 97312 h 323091"/>
                      <a:gd name="connsiteX9" fmla="*/ 0 w 407808"/>
                      <a:gd name="connsiteY9" fmla="*/ 97312 h 323091"/>
                      <a:gd name="connsiteX0" fmla="*/ 0 w 407808"/>
                      <a:gd name="connsiteY0" fmla="*/ 97312 h 323091"/>
                      <a:gd name="connsiteX1" fmla="*/ 0 w 407808"/>
                      <a:gd name="connsiteY1" fmla="*/ 0 h 323091"/>
                      <a:gd name="connsiteX2" fmla="*/ 404688 w 407808"/>
                      <a:gd name="connsiteY2" fmla="*/ 0 h 323091"/>
                      <a:gd name="connsiteX3" fmla="*/ 404688 w 407808"/>
                      <a:gd name="connsiteY3" fmla="*/ 1424 h 323091"/>
                      <a:gd name="connsiteX4" fmla="*/ 405850 w 407808"/>
                      <a:gd name="connsiteY4" fmla="*/ 1454 h 323091"/>
                      <a:gd name="connsiteX5" fmla="*/ 397419 w 407808"/>
                      <a:gd name="connsiteY5" fmla="*/ 323091 h 323091"/>
                      <a:gd name="connsiteX6" fmla="*/ 300141 w 407808"/>
                      <a:gd name="connsiteY6" fmla="*/ 320541 h 323091"/>
                      <a:gd name="connsiteX7" fmla="*/ 305992 w 407808"/>
                      <a:gd name="connsiteY7" fmla="*/ 97312 h 323091"/>
                      <a:gd name="connsiteX8" fmla="*/ 0 w 407808"/>
                      <a:gd name="connsiteY8" fmla="*/ 97312 h 3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08" h="323091">
                        <a:moveTo>
                          <a:pt x="0" y="97312"/>
                        </a:moveTo>
                        <a:lnTo>
                          <a:pt x="0" y="0"/>
                        </a:lnTo>
                        <a:lnTo>
                          <a:pt x="404688" y="0"/>
                        </a:lnTo>
                        <a:lnTo>
                          <a:pt x="404688" y="1424"/>
                        </a:lnTo>
                        <a:lnTo>
                          <a:pt x="405850" y="1454"/>
                        </a:lnTo>
                        <a:cubicBezTo>
                          <a:pt x="404639" y="55065"/>
                          <a:pt x="415037" y="269910"/>
                          <a:pt x="397419" y="323091"/>
                        </a:cubicBezTo>
                        <a:lnTo>
                          <a:pt x="300141" y="320541"/>
                        </a:lnTo>
                        <a:lnTo>
                          <a:pt x="305992" y="97312"/>
                        </a:lnTo>
                        <a:lnTo>
                          <a:pt x="0" y="9731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38" name="Group 37"/>
                <p:cNvGrpSpPr/>
                <p:nvPr/>
              </p:nvGrpSpPr>
              <p:grpSpPr>
                <a:xfrm>
                  <a:off x="7834842" y="2130073"/>
                  <a:ext cx="72447" cy="71964"/>
                  <a:chOff x="2857500" y="1901761"/>
                  <a:chExt cx="771525" cy="766381"/>
                </a:xfrm>
                <a:grpFill/>
              </p:grpSpPr>
              <p:sp>
                <p:nvSpPr>
                  <p:cNvPr id="41" name="Freeform 40"/>
                  <p:cNvSpPr/>
                  <p:nvPr/>
                </p:nvSpPr>
                <p:spPr>
                  <a:xfrm>
                    <a:off x="2857500" y="1901761"/>
                    <a:ext cx="771525" cy="766381"/>
                  </a:xfrm>
                  <a:custGeom>
                    <a:avLst/>
                    <a:gdLst>
                      <a:gd name="connsiteX0" fmla="*/ 93803 w 771525"/>
                      <a:gd name="connsiteY0" fmla="*/ 81402 h 766381"/>
                      <a:gd name="connsiteX1" fmla="*/ 93803 w 771525"/>
                      <a:gd name="connsiteY1" fmla="*/ 684978 h 766381"/>
                      <a:gd name="connsiteX2" fmla="*/ 677721 w 771525"/>
                      <a:gd name="connsiteY2" fmla="*/ 684978 h 766381"/>
                      <a:gd name="connsiteX3" fmla="*/ 677721 w 771525"/>
                      <a:gd name="connsiteY3" fmla="*/ 81402 h 766381"/>
                      <a:gd name="connsiteX4" fmla="*/ 0 w 771525"/>
                      <a:gd name="connsiteY4" fmla="*/ 0 h 766381"/>
                      <a:gd name="connsiteX5" fmla="*/ 771525 w 771525"/>
                      <a:gd name="connsiteY5" fmla="*/ 0 h 766381"/>
                      <a:gd name="connsiteX6" fmla="*/ 771525 w 771525"/>
                      <a:gd name="connsiteY6" fmla="*/ 766381 h 766381"/>
                      <a:gd name="connsiteX7" fmla="*/ 0 w 771525"/>
                      <a:gd name="connsiteY7" fmla="*/ 766381 h 76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66381">
                        <a:moveTo>
                          <a:pt x="93803" y="81402"/>
                        </a:moveTo>
                        <a:lnTo>
                          <a:pt x="93803" y="684978"/>
                        </a:lnTo>
                        <a:lnTo>
                          <a:pt x="677721" y="684978"/>
                        </a:lnTo>
                        <a:lnTo>
                          <a:pt x="677721" y="81402"/>
                        </a:lnTo>
                        <a:close/>
                        <a:moveTo>
                          <a:pt x="0" y="0"/>
                        </a:moveTo>
                        <a:lnTo>
                          <a:pt x="771525" y="0"/>
                        </a:lnTo>
                        <a:lnTo>
                          <a:pt x="771525" y="766381"/>
                        </a:lnTo>
                        <a:lnTo>
                          <a:pt x="0" y="76638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2" name="Freeform 41"/>
                  <p:cNvSpPr/>
                  <p:nvPr/>
                </p:nvSpPr>
                <p:spPr>
                  <a:xfrm rot="7715289">
                    <a:off x="3027887" y="2027888"/>
                    <a:ext cx="407808" cy="323091"/>
                  </a:xfrm>
                  <a:custGeom>
                    <a:avLst/>
                    <a:gdLst>
                      <a:gd name="connsiteX0" fmla="*/ 0 w 405850"/>
                      <a:gd name="connsiteY0" fmla="*/ 98408 h 324187"/>
                      <a:gd name="connsiteX1" fmla="*/ 0 w 405850"/>
                      <a:gd name="connsiteY1" fmla="*/ 1096 h 324187"/>
                      <a:gd name="connsiteX2" fmla="*/ 308542 w 405850"/>
                      <a:gd name="connsiteY2" fmla="*/ 1096 h 324187"/>
                      <a:gd name="connsiteX3" fmla="*/ 308571 w 405850"/>
                      <a:gd name="connsiteY3" fmla="*/ 0 h 324187"/>
                      <a:gd name="connsiteX4" fmla="*/ 350376 w 405850"/>
                      <a:gd name="connsiteY4" fmla="*/ 1096 h 324187"/>
                      <a:gd name="connsiteX5" fmla="*/ 404688 w 405850"/>
                      <a:gd name="connsiteY5" fmla="*/ 1096 h 324187"/>
                      <a:gd name="connsiteX6" fmla="*/ 404688 w 405850"/>
                      <a:gd name="connsiteY6" fmla="*/ 2520 h 324187"/>
                      <a:gd name="connsiteX7" fmla="*/ 405850 w 405850"/>
                      <a:gd name="connsiteY7" fmla="*/ 2550 h 324187"/>
                      <a:gd name="connsiteX8" fmla="*/ 404688 w 405850"/>
                      <a:gd name="connsiteY8" fmla="*/ 46867 h 324187"/>
                      <a:gd name="connsiteX9" fmla="*/ 404688 w 405850"/>
                      <a:gd name="connsiteY9" fmla="*/ 98408 h 324187"/>
                      <a:gd name="connsiteX10" fmla="*/ 403337 w 405850"/>
                      <a:gd name="connsiteY10" fmla="*/ 98408 h 324187"/>
                      <a:gd name="connsiteX11" fmla="*/ 397419 w 405850"/>
                      <a:gd name="connsiteY11" fmla="*/ 324187 h 324187"/>
                      <a:gd name="connsiteX12" fmla="*/ 300141 w 405850"/>
                      <a:gd name="connsiteY12" fmla="*/ 321637 h 324187"/>
                      <a:gd name="connsiteX13" fmla="*/ 305992 w 405850"/>
                      <a:gd name="connsiteY13" fmla="*/ 98408 h 324187"/>
                      <a:gd name="connsiteX0" fmla="*/ 0 w 405850"/>
                      <a:gd name="connsiteY0" fmla="*/ 98408 h 324187"/>
                      <a:gd name="connsiteX1" fmla="*/ 0 w 405850"/>
                      <a:gd name="connsiteY1" fmla="*/ 1096 h 324187"/>
                      <a:gd name="connsiteX2" fmla="*/ 308542 w 405850"/>
                      <a:gd name="connsiteY2" fmla="*/ 1096 h 324187"/>
                      <a:gd name="connsiteX3" fmla="*/ 308571 w 405850"/>
                      <a:gd name="connsiteY3" fmla="*/ 0 h 324187"/>
                      <a:gd name="connsiteX4" fmla="*/ 350376 w 405850"/>
                      <a:gd name="connsiteY4" fmla="*/ 1096 h 324187"/>
                      <a:gd name="connsiteX5" fmla="*/ 404688 w 405850"/>
                      <a:gd name="connsiteY5" fmla="*/ 1096 h 324187"/>
                      <a:gd name="connsiteX6" fmla="*/ 404688 w 405850"/>
                      <a:gd name="connsiteY6" fmla="*/ 2520 h 324187"/>
                      <a:gd name="connsiteX7" fmla="*/ 405850 w 405850"/>
                      <a:gd name="connsiteY7" fmla="*/ 2550 h 324187"/>
                      <a:gd name="connsiteX8" fmla="*/ 404688 w 405850"/>
                      <a:gd name="connsiteY8" fmla="*/ 98408 h 324187"/>
                      <a:gd name="connsiteX9" fmla="*/ 403337 w 405850"/>
                      <a:gd name="connsiteY9" fmla="*/ 98408 h 324187"/>
                      <a:gd name="connsiteX10" fmla="*/ 397419 w 405850"/>
                      <a:gd name="connsiteY10" fmla="*/ 324187 h 324187"/>
                      <a:gd name="connsiteX11" fmla="*/ 300141 w 405850"/>
                      <a:gd name="connsiteY11" fmla="*/ 321637 h 324187"/>
                      <a:gd name="connsiteX12" fmla="*/ 305992 w 405850"/>
                      <a:gd name="connsiteY12" fmla="*/ 98408 h 324187"/>
                      <a:gd name="connsiteX13" fmla="*/ 0 w 405850"/>
                      <a:gd name="connsiteY13" fmla="*/ 98408 h 324187"/>
                      <a:gd name="connsiteX0" fmla="*/ 0 w 405850"/>
                      <a:gd name="connsiteY0" fmla="*/ 98408 h 324187"/>
                      <a:gd name="connsiteX1" fmla="*/ 0 w 405850"/>
                      <a:gd name="connsiteY1" fmla="*/ 1096 h 324187"/>
                      <a:gd name="connsiteX2" fmla="*/ 308542 w 405850"/>
                      <a:gd name="connsiteY2" fmla="*/ 1096 h 324187"/>
                      <a:gd name="connsiteX3" fmla="*/ 308571 w 405850"/>
                      <a:gd name="connsiteY3" fmla="*/ 0 h 324187"/>
                      <a:gd name="connsiteX4" fmla="*/ 350376 w 405850"/>
                      <a:gd name="connsiteY4" fmla="*/ 1096 h 324187"/>
                      <a:gd name="connsiteX5" fmla="*/ 404688 w 405850"/>
                      <a:gd name="connsiteY5" fmla="*/ 1096 h 324187"/>
                      <a:gd name="connsiteX6" fmla="*/ 404688 w 405850"/>
                      <a:gd name="connsiteY6" fmla="*/ 2520 h 324187"/>
                      <a:gd name="connsiteX7" fmla="*/ 405850 w 405850"/>
                      <a:gd name="connsiteY7" fmla="*/ 2550 h 324187"/>
                      <a:gd name="connsiteX8" fmla="*/ 404688 w 405850"/>
                      <a:gd name="connsiteY8" fmla="*/ 98408 h 324187"/>
                      <a:gd name="connsiteX9" fmla="*/ 397419 w 405850"/>
                      <a:gd name="connsiteY9" fmla="*/ 324187 h 324187"/>
                      <a:gd name="connsiteX10" fmla="*/ 300141 w 405850"/>
                      <a:gd name="connsiteY10" fmla="*/ 321637 h 324187"/>
                      <a:gd name="connsiteX11" fmla="*/ 305992 w 405850"/>
                      <a:gd name="connsiteY11" fmla="*/ 98408 h 324187"/>
                      <a:gd name="connsiteX12" fmla="*/ 0 w 405850"/>
                      <a:gd name="connsiteY12" fmla="*/ 98408 h 324187"/>
                      <a:gd name="connsiteX0" fmla="*/ 0 w 407808"/>
                      <a:gd name="connsiteY0" fmla="*/ 98408 h 324187"/>
                      <a:gd name="connsiteX1" fmla="*/ 0 w 407808"/>
                      <a:gd name="connsiteY1" fmla="*/ 1096 h 324187"/>
                      <a:gd name="connsiteX2" fmla="*/ 308542 w 407808"/>
                      <a:gd name="connsiteY2" fmla="*/ 1096 h 324187"/>
                      <a:gd name="connsiteX3" fmla="*/ 308571 w 407808"/>
                      <a:gd name="connsiteY3" fmla="*/ 0 h 324187"/>
                      <a:gd name="connsiteX4" fmla="*/ 350376 w 407808"/>
                      <a:gd name="connsiteY4" fmla="*/ 1096 h 324187"/>
                      <a:gd name="connsiteX5" fmla="*/ 404688 w 407808"/>
                      <a:gd name="connsiteY5" fmla="*/ 1096 h 324187"/>
                      <a:gd name="connsiteX6" fmla="*/ 404688 w 407808"/>
                      <a:gd name="connsiteY6" fmla="*/ 2520 h 324187"/>
                      <a:gd name="connsiteX7" fmla="*/ 405850 w 407808"/>
                      <a:gd name="connsiteY7" fmla="*/ 2550 h 324187"/>
                      <a:gd name="connsiteX8" fmla="*/ 397419 w 407808"/>
                      <a:gd name="connsiteY8" fmla="*/ 324187 h 324187"/>
                      <a:gd name="connsiteX9" fmla="*/ 300141 w 407808"/>
                      <a:gd name="connsiteY9" fmla="*/ 321637 h 324187"/>
                      <a:gd name="connsiteX10" fmla="*/ 305992 w 407808"/>
                      <a:gd name="connsiteY10" fmla="*/ 98408 h 324187"/>
                      <a:gd name="connsiteX11" fmla="*/ 0 w 407808"/>
                      <a:gd name="connsiteY11" fmla="*/ 98408 h 324187"/>
                      <a:gd name="connsiteX0" fmla="*/ 0 w 407808"/>
                      <a:gd name="connsiteY0" fmla="*/ 98408 h 324187"/>
                      <a:gd name="connsiteX1" fmla="*/ 0 w 407808"/>
                      <a:gd name="connsiteY1" fmla="*/ 1096 h 324187"/>
                      <a:gd name="connsiteX2" fmla="*/ 308542 w 407808"/>
                      <a:gd name="connsiteY2" fmla="*/ 1096 h 324187"/>
                      <a:gd name="connsiteX3" fmla="*/ 308571 w 407808"/>
                      <a:gd name="connsiteY3" fmla="*/ 0 h 324187"/>
                      <a:gd name="connsiteX4" fmla="*/ 404688 w 407808"/>
                      <a:gd name="connsiteY4" fmla="*/ 1096 h 324187"/>
                      <a:gd name="connsiteX5" fmla="*/ 404688 w 407808"/>
                      <a:gd name="connsiteY5" fmla="*/ 2520 h 324187"/>
                      <a:gd name="connsiteX6" fmla="*/ 405850 w 407808"/>
                      <a:gd name="connsiteY6" fmla="*/ 2550 h 324187"/>
                      <a:gd name="connsiteX7" fmla="*/ 397419 w 407808"/>
                      <a:gd name="connsiteY7" fmla="*/ 324187 h 324187"/>
                      <a:gd name="connsiteX8" fmla="*/ 300141 w 407808"/>
                      <a:gd name="connsiteY8" fmla="*/ 321637 h 324187"/>
                      <a:gd name="connsiteX9" fmla="*/ 305992 w 407808"/>
                      <a:gd name="connsiteY9" fmla="*/ 98408 h 324187"/>
                      <a:gd name="connsiteX10" fmla="*/ 0 w 407808"/>
                      <a:gd name="connsiteY10" fmla="*/ 98408 h 324187"/>
                      <a:gd name="connsiteX0" fmla="*/ 0 w 407808"/>
                      <a:gd name="connsiteY0" fmla="*/ 97312 h 323091"/>
                      <a:gd name="connsiteX1" fmla="*/ 0 w 407808"/>
                      <a:gd name="connsiteY1" fmla="*/ 0 h 323091"/>
                      <a:gd name="connsiteX2" fmla="*/ 308542 w 407808"/>
                      <a:gd name="connsiteY2" fmla="*/ 0 h 323091"/>
                      <a:gd name="connsiteX3" fmla="*/ 404688 w 407808"/>
                      <a:gd name="connsiteY3" fmla="*/ 0 h 323091"/>
                      <a:gd name="connsiteX4" fmla="*/ 404688 w 407808"/>
                      <a:gd name="connsiteY4" fmla="*/ 1424 h 323091"/>
                      <a:gd name="connsiteX5" fmla="*/ 405850 w 407808"/>
                      <a:gd name="connsiteY5" fmla="*/ 1454 h 323091"/>
                      <a:gd name="connsiteX6" fmla="*/ 397419 w 407808"/>
                      <a:gd name="connsiteY6" fmla="*/ 323091 h 323091"/>
                      <a:gd name="connsiteX7" fmla="*/ 300141 w 407808"/>
                      <a:gd name="connsiteY7" fmla="*/ 320541 h 323091"/>
                      <a:gd name="connsiteX8" fmla="*/ 305992 w 407808"/>
                      <a:gd name="connsiteY8" fmla="*/ 97312 h 323091"/>
                      <a:gd name="connsiteX9" fmla="*/ 0 w 407808"/>
                      <a:gd name="connsiteY9" fmla="*/ 97312 h 323091"/>
                      <a:gd name="connsiteX0" fmla="*/ 0 w 407808"/>
                      <a:gd name="connsiteY0" fmla="*/ 97312 h 323091"/>
                      <a:gd name="connsiteX1" fmla="*/ 0 w 407808"/>
                      <a:gd name="connsiteY1" fmla="*/ 0 h 323091"/>
                      <a:gd name="connsiteX2" fmla="*/ 404688 w 407808"/>
                      <a:gd name="connsiteY2" fmla="*/ 0 h 323091"/>
                      <a:gd name="connsiteX3" fmla="*/ 404688 w 407808"/>
                      <a:gd name="connsiteY3" fmla="*/ 1424 h 323091"/>
                      <a:gd name="connsiteX4" fmla="*/ 405850 w 407808"/>
                      <a:gd name="connsiteY4" fmla="*/ 1454 h 323091"/>
                      <a:gd name="connsiteX5" fmla="*/ 397419 w 407808"/>
                      <a:gd name="connsiteY5" fmla="*/ 323091 h 323091"/>
                      <a:gd name="connsiteX6" fmla="*/ 300141 w 407808"/>
                      <a:gd name="connsiteY6" fmla="*/ 320541 h 323091"/>
                      <a:gd name="connsiteX7" fmla="*/ 305992 w 407808"/>
                      <a:gd name="connsiteY7" fmla="*/ 97312 h 323091"/>
                      <a:gd name="connsiteX8" fmla="*/ 0 w 407808"/>
                      <a:gd name="connsiteY8" fmla="*/ 97312 h 3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08" h="323091">
                        <a:moveTo>
                          <a:pt x="0" y="97312"/>
                        </a:moveTo>
                        <a:lnTo>
                          <a:pt x="0" y="0"/>
                        </a:lnTo>
                        <a:lnTo>
                          <a:pt x="404688" y="0"/>
                        </a:lnTo>
                        <a:lnTo>
                          <a:pt x="404688" y="1424"/>
                        </a:lnTo>
                        <a:lnTo>
                          <a:pt x="405850" y="1454"/>
                        </a:lnTo>
                        <a:cubicBezTo>
                          <a:pt x="404639" y="55065"/>
                          <a:pt x="415037" y="269910"/>
                          <a:pt x="397419" y="323091"/>
                        </a:cubicBezTo>
                        <a:lnTo>
                          <a:pt x="300141" y="320541"/>
                        </a:lnTo>
                        <a:lnTo>
                          <a:pt x="305992" y="97312"/>
                        </a:lnTo>
                        <a:lnTo>
                          <a:pt x="0" y="9731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39" name="Freeform 38"/>
                <p:cNvSpPr/>
                <p:nvPr/>
              </p:nvSpPr>
              <p:spPr>
                <a:xfrm>
                  <a:off x="7834842" y="2235821"/>
                  <a:ext cx="72447" cy="71964"/>
                </a:xfrm>
                <a:custGeom>
                  <a:avLst/>
                  <a:gdLst>
                    <a:gd name="connsiteX0" fmla="*/ 93803 w 771525"/>
                    <a:gd name="connsiteY0" fmla="*/ 81402 h 766381"/>
                    <a:gd name="connsiteX1" fmla="*/ 93803 w 771525"/>
                    <a:gd name="connsiteY1" fmla="*/ 684978 h 766381"/>
                    <a:gd name="connsiteX2" fmla="*/ 677721 w 771525"/>
                    <a:gd name="connsiteY2" fmla="*/ 684978 h 766381"/>
                    <a:gd name="connsiteX3" fmla="*/ 677721 w 771525"/>
                    <a:gd name="connsiteY3" fmla="*/ 81402 h 766381"/>
                    <a:gd name="connsiteX4" fmla="*/ 0 w 771525"/>
                    <a:gd name="connsiteY4" fmla="*/ 0 h 766381"/>
                    <a:gd name="connsiteX5" fmla="*/ 771525 w 771525"/>
                    <a:gd name="connsiteY5" fmla="*/ 0 h 766381"/>
                    <a:gd name="connsiteX6" fmla="*/ 771525 w 771525"/>
                    <a:gd name="connsiteY6" fmla="*/ 766381 h 766381"/>
                    <a:gd name="connsiteX7" fmla="*/ 0 w 771525"/>
                    <a:gd name="connsiteY7" fmla="*/ 766381 h 76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66381">
                      <a:moveTo>
                        <a:pt x="93803" y="81402"/>
                      </a:moveTo>
                      <a:lnTo>
                        <a:pt x="93803" y="684978"/>
                      </a:lnTo>
                      <a:lnTo>
                        <a:pt x="677721" y="684978"/>
                      </a:lnTo>
                      <a:lnTo>
                        <a:pt x="677721" y="81402"/>
                      </a:lnTo>
                      <a:close/>
                      <a:moveTo>
                        <a:pt x="0" y="0"/>
                      </a:moveTo>
                      <a:lnTo>
                        <a:pt x="771525" y="0"/>
                      </a:lnTo>
                      <a:lnTo>
                        <a:pt x="771525" y="766381"/>
                      </a:lnTo>
                      <a:lnTo>
                        <a:pt x="0" y="76638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0" name="Freeform 39"/>
                <p:cNvSpPr/>
                <p:nvPr/>
              </p:nvSpPr>
              <p:spPr>
                <a:xfrm rot="17466788">
                  <a:off x="8015888" y="2296347"/>
                  <a:ext cx="32763" cy="172404"/>
                </a:xfrm>
                <a:custGeom>
                  <a:avLst/>
                  <a:gdLst>
                    <a:gd name="connsiteX0" fmla="*/ 278291 w 348907"/>
                    <a:gd name="connsiteY0" fmla="*/ 1535982 h 1836007"/>
                    <a:gd name="connsiteX1" fmla="*/ 54581 w 348907"/>
                    <a:gd name="connsiteY1" fmla="*/ 1527294 h 1836007"/>
                    <a:gd name="connsiteX2" fmla="*/ 46541 w 348907"/>
                    <a:gd name="connsiteY2" fmla="*/ 1734320 h 1836007"/>
                    <a:gd name="connsiteX3" fmla="*/ 82378 w 348907"/>
                    <a:gd name="connsiteY3" fmla="*/ 1773054 h 1836007"/>
                    <a:gd name="connsiteX4" fmla="*/ 231517 w 348907"/>
                    <a:gd name="connsiteY4" fmla="*/ 1778846 h 1836007"/>
                    <a:gd name="connsiteX5" fmla="*/ 270251 w 348907"/>
                    <a:gd name="connsiteY5" fmla="*/ 1743009 h 1836007"/>
                    <a:gd name="connsiteX6" fmla="*/ 301115 w 348907"/>
                    <a:gd name="connsiteY6" fmla="*/ 369438 h 1836007"/>
                    <a:gd name="connsiteX7" fmla="*/ 217150 w 348907"/>
                    <a:gd name="connsiteY7" fmla="*/ 183355 h 1836007"/>
                    <a:gd name="connsiteX8" fmla="*/ 168284 w 348907"/>
                    <a:gd name="connsiteY8" fmla="*/ 181069 h 1836007"/>
                    <a:gd name="connsiteX9" fmla="*/ 87791 w 348907"/>
                    <a:gd name="connsiteY9" fmla="*/ 359458 h 1836007"/>
                    <a:gd name="connsiteX10" fmla="*/ 348907 w 348907"/>
                    <a:gd name="connsiteY10" fmla="*/ 378602 h 1836007"/>
                    <a:gd name="connsiteX11" fmla="*/ 315721 w 348907"/>
                    <a:gd name="connsiteY11" fmla="*/ 1784615 h 1836007"/>
                    <a:gd name="connsiteX12" fmla="*/ 261860 w 348907"/>
                    <a:gd name="connsiteY12" fmla="*/ 1835993 h 1836007"/>
                    <a:gd name="connsiteX13" fmla="*/ 51391 w 348907"/>
                    <a:gd name="connsiteY13" fmla="*/ 1831025 h 1836007"/>
                    <a:gd name="connsiteX14" fmla="*/ 14 w 348907"/>
                    <a:gd name="connsiteY14" fmla="*/ 1777164 h 1836007"/>
                    <a:gd name="connsiteX15" fmla="*/ 33432 w 348907"/>
                    <a:gd name="connsiteY15" fmla="*/ 361330 h 1836007"/>
                    <a:gd name="connsiteX16" fmla="*/ 192199 w 348907"/>
                    <a:gd name="connsiteY16" fmla="*/ 0 h 183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907" h="1836007">
                      <a:moveTo>
                        <a:pt x="278291" y="1535982"/>
                      </a:moveTo>
                      <a:lnTo>
                        <a:pt x="54581" y="1527294"/>
                      </a:lnTo>
                      <a:lnTo>
                        <a:pt x="46541" y="1734320"/>
                      </a:lnTo>
                      <a:cubicBezTo>
                        <a:pt x="45741" y="1754913"/>
                        <a:pt x="61786" y="1772255"/>
                        <a:pt x="82378" y="1773054"/>
                      </a:cubicBezTo>
                      <a:lnTo>
                        <a:pt x="231517" y="1778846"/>
                      </a:lnTo>
                      <a:cubicBezTo>
                        <a:pt x="252110" y="1779646"/>
                        <a:pt x="269451" y="1763601"/>
                        <a:pt x="270251" y="1743009"/>
                      </a:cubicBezTo>
                      <a:close/>
                      <a:moveTo>
                        <a:pt x="301115" y="369438"/>
                      </a:moveTo>
                      <a:lnTo>
                        <a:pt x="217150" y="183355"/>
                      </a:lnTo>
                      <a:lnTo>
                        <a:pt x="168284" y="181069"/>
                      </a:lnTo>
                      <a:lnTo>
                        <a:pt x="87791" y="359458"/>
                      </a:lnTo>
                      <a:close/>
                      <a:moveTo>
                        <a:pt x="348907" y="378602"/>
                      </a:moveTo>
                      <a:lnTo>
                        <a:pt x="315721" y="1784615"/>
                      </a:lnTo>
                      <a:cubicBezTo>
                        <a:pt x="315035" y="1813676"/>
                        <a:pt x="290921" y="1836679"/>
                        <a:pt x="261860" y="1835993"/>
                      </a:cubicBezTo>
                      <a:lnTo>
                        <a:pt x="51391" y="1831025"/>
                      </a:lnTo>
                      <a:cubicBezTo>
                        <a:pt x="22330" y="1830339"/>
                        <a:pt x="-672" y="1806225"/>
                        <a:pt x="14" y="1777164"/>
                      </a:cubicBezTo>
                      <a:lnTo>
                        <a:pt x="33432" y="361330"/>
                      </a:lnTo>
                      <a:lnTo>
                        <a:pt x="192199"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nvGrpSpPr>
            <p:cNvPr id="12" name="Group 11"/>
            <p:cNvGrpSpPr/>
            <p:nvPr/>
          </p:nvGrpSpPr>
          <p:grpSpPr>
            <a:xfrm>
              <a:off x="5586525" y="2862932"/>
              <a:ext cx="1412522" cy="1412522"/>
              <a:chOff x="2140858" y="1694543"/>
              <a:chExt cx="2812142" cy="2812142"/>
            </a:xfrm>
          </p:grpSpPr>
          <p:sp>
            <p:nvSpPr>
              <p:cNvPr id="23" name="Donut 22"/>
              <p:cNvSpPr/>
              <p:nvPr/>
            </p:nvSpPr>
            <p:spPr>
              <a:xfrm>
                <a:off x="2140858" y="1694543"/>
                <a:ext cx="2812142" cy="2812142"/>
              </a:xfrm>
              <a:prstGeom prst="donut">
                <a:avLst>
                  <a:gd name="adj" fmla="val 7234"/>
                </a:avLst>
              </a:prstGeom>
              <a:solidFill>
                <a:srgbClr val="514E5E"/>
              </a:soli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2545443" y="2099128"/>
                <a:ext cx="2002972" cy="200297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13" name="Group 12"/>
            <p:cNvGrpSpPr/>
            <p:nvPr/>
          </p:nvGrpSpPr>
          <p:grpSpPr>
            <a:xfrm>
              <a:off x="459196" y="2854327"/>
              <a:ext cx="1412522" cy="1412522"/>
              <a:chOff x="-11492815" y="1677412"/>
              <a:chExt cx="2812142" cy="2812142"/>
            </a:xfrm>
          </p:grpSpPr>
          <p:sp>
            <p:nvSpPr>
              <p:cNvPr id="21" name="Donut 20"/>
              <p:cNvSpPr/>
              <p:nvPr/>
            </p:nvSpPr>
            <p:spPr>
              <a:xfrm>
                <a:off x="-11492815" y="1677412"/>
                <a:ext cx="2812142" cy="2812142"/>
              </a:xfrm>
              <a:prstGeom prst="donut">
                <a:avLst>
                  <a:gd name="adj" fmla="val 7234"/>
                </a:avLst>
              </a:prstGeom>
              <a:solidFill>
                <a:srgbClr val="B24228"/>
              </a:soli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11088231" y="2099129"/>
                <a:ext cx="2002973" cy="200297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4" name="TextBox 13"/>
            <p:cNvSpPr txBox="1"/>
            <p:nvPr/>
          </p:nvSpPr>
          <p:spPr>
            <a:xfrm>
              <a:off x="2211165" y="1205444"/>
              <a:ext cx="4768381" cy="796341"/>
            </a:xfrm>
            <a:prstGeom prst="rect">
              <a:avLst/>
            </a:prstGeom>
            <a:solidFill>
              <a:srgbClr val="C00000"/>
            </a:solidFill>
          </p:spPr>
          <p:txBody>
            <a:bodyPr wrap="square" rtlCol="0" anchor="ctr">
              <a:spAutoFit/>
            </a:bodyPr>
            <a:lstStyle/>
            <a:p>
              <a:pPr algn="ctr"/>
              <a:r>
                <a:rPr lang="en-US" sz="2400" b="1" dirty="0" smtClean="0">
                  <a:solidFill>
                    <a:schemeClr val="bg1"/>
                  </a:solidFill>
                  <a:effectLst>
                    <a:outerShdw blurRad="38100" dist="38100" dir="2700000" algn="tl">
                      <a:srgbClr val="000000">
                        <a:alpha val="43137"/>
                      </a:srgbClr>
                    </a:outerShdw>
                  </a:effectLst>
                  <a:cs typeface="Arial" panose="020B0604020202020204" pitchFamily="34" charset="0"/>
                </a:rPr>
                <a:t>INABILITY TO GENERATE WORK OPPORTUNITIES  </a:t>
              </a:r>
              <a:endParaRPr lang="en-US" sz="2400" b="1" dirty="0">
                <a:solidFill>
                  <a:schemeClr val="bg1"/>
                </a:solidFill>
                <a:effectLst>
                  <a:outerShdw blurRad="38100" dist="38100" dir="2700000" algn="tl">
                    <a:srgbClr val="000000">
                      <a:alpha val="43137"/>
                    </a:srgbClr>
                  </a:outerShdw>
                </a:effectLst>
                <a:cs typeface="Arial" panose="020B0604020202020204" pitchFamily="34" charset="0"/>
              </a:endParaRPr>
            </a:p>
          </p:txBody>
        </p:sp>
        <p:cxnSp>
          <p:nvCxnSpPr>
            <p:cNvPr id="15" name="Straight Connector 14"/>
            <p:cNvCxnSpPr/>
            <p:nvPr/>
          </p:nvCxnSpPr>
          <p:spPr>
            <a:xfrm>
              <a:off x="1130433" y="2258403"/>
              <a:ext cx="6886575" cy="0"/>
            </a:xfrm>
            <a:prstGeom prst="line">
              <a:avLst/>
            </a:prstGeom>
            <a:ln w="635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4595356" y="1901783"/>
              <a:ext cx="0" cy="769985"/>
            </a:xfrm>
            <a:prstGeom prst="straightConnector1">
              <a:avLst/>
            </a:prstGeom>
            <a:ln w="63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30433" y="2258403"/>
              <a:ext cx="0" cy="413364"/>
            </a:xfrm>
            <a:prstGeom prst="straightConnector1">
              <a:avLst/>
            </a:prstGeom>
            <a:ln w="63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51217" y="2258403"/>
              <a:ext cx="0" cy="413364"/>
            </a:xfrm>
            <a:prstGeom prst="straightConnector1">
              <a:avLst/>
            </a:prstGeom>
            <a:ln w="63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92786" y="2258403"/>
              <a:ext cx="0" cy="413364"/>
            </a:xfrm>
            <a:prstGeom prst="straightConnector1">
              <a:avLst/>
            </a:prstGeom>
            <a:ln w="63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13569" y="2258403"/>
              <a:ext cx="0" cy="413364"/>
            </a:xfrm>
            <a:prstGeom prst="straightConnector1">
              <a:avLst/>
            </a:prstGeom>
            <a:ln w="63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82" name="Picture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3084" y="3630325"/>
            <a:ext cx="548426" cy="701531"/>
          </a:xfrm>
          <a:prstGeom prst="rect">
            <a:avLst/>
          </a:prstGeom>
        </p:spPr>
      </p:pic>
      <p:sp>
        <p:nvSpPr>
          <p:cNvPr id="83" name="Freeform 82"/>
          <p:cNvSpPr/>
          <p:nvPr/>
        </p:nvSpPr>
        <p:spPr>
          <a:xfrm rot="19588578">
            <a:off x="6085606" y="3814567"/>
            <a:ext cx="348972" cy="32965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solidFill>
            <a:srgbClr val="607D8B"/>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84" name="Freeform 83"/>
          <p:cNvSpPr/>
          <p:nvPr/>
        </p:nvSpPr>
        <p:spPr>
          <a:xfrm rot="19588578">
            <a:off x="6233576" y="3991772"/>
            <a:ext cx="442822" cy="366267"/>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solidFill>
            <a:srgbClr val="607D8B"/>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Tree>
    <p:extLst>
      <p:ext uri="{BB962C8B-B14F-4D97-AF65-F5344CB8AC3E}">
        <p14:creationId xmlns:p14="http://schemas.microsoft.com/office/powerpoint/2010/main" xmlns="" val="39926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r>
              <a:rPr lang="en-ZA" b="1" dirty="0" smtClean="0">
                <a:ea typeface="ＭＳ Ｐゴシック"/>
              </a:rPr>
              <a:t/>
            </a:r>
            <a:br>
              <a:rPr lang="en-ZA" b="1" dirty="0" smtClean="0">
                <a:ea typeface="ＭＳ Ｐゴシック"/>
              </a:rPr>
            </a:br>
            <a:r>
              <a:rPr lang="en-ZA" b="1" dirty="0">
                <a:ea typeface="ＭＳ Ｐゴシック"/>
              </a:rPr>
              <a:t/>
            </a:r>
            <a:br>
              <a:rPr lang="en-ZA" b="1" dirty="0">
                <a:ea typeface="ＭＳ Ｐゴシック"/>
              </a:rPr>
            </a:br>
            <a:r>
              <a:rPr lang="en-ZA" b="1" dirty="0" smtClean="0">
                <a:ea typeface="ＭＳ Ｐゴシック"/>
              </a:rPr>
              <a:t>KEY </a:t>
            </a:r>
            <a:endParaRPr lang="en-GB" b="1" dirty="0" smtClean="0">
              <a:ea typeface="ＭＳ Ｐゴシック"/>
            </a:endParaRPr>
          </a:p>
        </p:txBody>
      </p:sp>
      <p:sp>
        <p:nvSpPr>
          <p:cNvPr id="3075" name="Rectangle 3"/>
          <p:cNvSpPr>
            <a:spLocks noGrp="1" noChangeArrowheads="1"/>
          </p:cNvSpPr>
          <p:nvPr>
            <p:ph type="subTitle" idx="4294967295"/>
          </p:nvPr>
        </p:nvSpPr>
        <p:spPr>
          <a:xfrm>
            <a:off x="1111250" y="1443039"/>
            <a:ext cx="7345363" cy="4029074"/>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endParaRPr lang="en-ZA" sz="1400" dirty="0">
              <a:solidFill>
                <a:schemeClr val="tx1"/>
              </a:solidFill>
            </a:endParaRPr>
          </a:p>
          <a:p>
            <a:pPr marL="0" indent="0" algn="ctr">
              <a:lnSpc>
                <a:spcPct val="90000"/>
              </a:lnSpc>
              <a:spcBef>
                <a:spcPts val="600"/>
              </a:spcBef>
              <a:buSzTx/>
              <a:buNone/>
              <a:defRPr sz="2800" b="1"/>
            </a:pPr>
            <a:r>
              <a:rPr lang="en-ZA" sz="2800" dirty="0" smtClean="0">
                <a:solidFill>
                  <a:schemeClr val="tx1"/>
                </a:solidFill>
                <a:latin typeface="Calibri" panose="020F0502020204030204" pitchFamily="34" charset="0"/>
              </a:rPr>
              <a:t>KEY PRIORITY:</a:t>
            </a:r>
            <a:endParaRPr lang="en-ZA" sz="2800" dirty="0">
              <a:solidFill>
                <a:schemeClr val="tx1"/>
              </a:solidFill>
              <a:latin typeface="Calibri" panose="020F0502020204030204" pitchFamily="34" charset="0"/>
            </a:endParaRPr>
          </a:p>
          <a:p>
            <a:pPr marL="0" indent="0" algn="ctr">
              <a:lnSpc>
                <a:spcPct val="90000"/>
              </a:lnSpc>
              <a:spcBef>
                <a:spcPts val="600"/>
              </a:spcBef>
              <a:buSzTx/>
              <a:buNone/>
              <a:defRPr sz="2800" b="1"/>
            </a:pPr>
            <a:r>
              <a:rPr lang="en-ZA" sz="2800" dirty="0">
                <a:solidFill>
                  <a:schemeClr val="tx1"/>
                </a:solidFill>
                <a:latin typeface="Calibri" panose="020F0502020204030204" pitchFamily="34" charset="0"/>
              </a:rPr>
              <a:t>ECONOMIC </a:t>
            </a:r>
            <a:r>
              <a:rPr lang="en-ZA" sz="2800" dirty="0" smtClean="0">
                <a:solidFill>
                  <a:schemeClr val="tx1"/>
                </a:solidFill>
                <a:latin typeface="Calibri" panose="020F0502020204030204" pitchFamily="34" charset="0"/>
              </a:rPr>
              <a:t>GROWTH AND </a:t>
            </a:r>
            <a:r>
              <a:rPr lang="en-ZA" sz="2800" dirty="0">
                <a:solidFill>
                  <a:schemeClr val="tx1"/>
                </a:solidFill>
                <a:latin typeface="Calibri" panose="020F0502020204030204" pitchFamily="34" charset="0"/>
              </a:rPr>
              <a:t>JOB </a:t>
            </a:r>
            <a:r>
              <a:rPr lang="en-ZA" sz="2800" dirty="0" smtClean="0">
                <a:solidFill>
                  <a:schemeClr val="tx1"/>
                </a:solidFill>
                <a:latin typeface="Calibri" panose="020F0502020204030204" pitchFamily="34" charset="0"/>
              </a:rPr>
              <a:t>CREATION</a:t>
            </a:r>
          </a:p>
          <a:p>
            <a:pPr marL="0" indent="0" algn="ctr">
              <a:lnSpc>
                <a:spcPct val="90000"/>
              </a:lnSpc>
              <a:spcBef>
                <a:spcPts val="600"/>
              </a:spcBef>
              <a:buSzTx/>
              <a:buNone/>
              <a:defRPr sz="2800" b="1"/>
            </a:pPr>
            <a:endParaRPr lang="en-ZA" sz="2800" dirty="0" smtClean="0">
              <a:solidFill>
                <a:schemeClr val="tx1"/>
              </a:solidFill>
              <a:latin typeface="Calibri" panose="020F0502020204030204" pitchFamily="34" charset="0"/>
            </a:endParaRPr>
          </a:p>
          <a:p>
            <a:pPr marL="0" indent="0" algn="ctr">
              <a:lnSpc>
                <a:spcPct val="90000"/>
              </a:lnSpc>
              <a:spcBef>
                <a:spcPts val="600"/>
              </a:spcBef>
              <a:buSzTx/>
              <a:buNone/>
              <a:defRPr sz="2800" b="1"/>
            </a:pPr>
            <a:r>
              <a:rPr lang="en-ZA" sz="2800" dirty="0" smtClean="0">
                <a:solidFill>
                  <a:schemeClr val="tx1"/>
                </a:solidFill>
                <a:latin typeface="Calibri" panose="020F0502020204030204" pitchFamily="34" charset="0"/>
              </a:rPr>
              <a:t>KEY PRIORITY: EXPAND PUBLIC AND SOCIAL EMPLOYMENT</a:t>
            </a:r>
            <a:endParaRPr lang="en-ZA" sz="2800" dirty="0">
              <a:solidFill>
                <a:schemeClr val="tx1"/>
              </a:solidFill>
              <a:latin typeface="Calibri" panose="020F0502020204030204" pitchFamily="34" charset="0"/>
            </a:endParaRPr>
          </a:p>
          <a:p>
            <a:pPr marL="0" indent="0" algn="ctr">
              <a:lnSpc>
                <a:spcPct val="90000"/>
              </a:lnSpc>
              <a:spcBef>
                <a:spcPts val="600"/>
              </a:spcBef>
              <a:buNone/>
              <a:defRPr sz="2800" b="1"/>
            </a:pPr>
            <a:endParaRPr lang="en-US" sz="1800" b="1" spc="-4" dirty="0">
              <a:solidFill>
                <a:prstClr val="black"/>
              </a:solidFill>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r>
              <a:rPr lang="en-US" sz="1800" b="1" dirty="0" smtClean="0">
                <a:solidFill>
                  <a:schemeClr val="tx1"/>
                </a:solidFill>
                <a:latin typeface="Calibri" panose="020F0502020204030204" pitchFamily="34" charset="0"/>
                <a:cs typeface="Arial" charset="0"/>
              </a:rPr>
              <a:t>UNEMPLOYMENT INSURANCE FUND (UIF)</a:t>
            </a:r>
          </a:p>
          <a:p>
            <a:pPr marL="0" indent="0" algn="ctr" eaLnBrk="1" hangingPunct="1">
              <a:lnSpc>
                <a:spcPct val="90000"/>
              </a:lnSpc>
              <a:buNone/>
            </a:pPr>
            <a:endParaRPr lang="en-US" sz="1800" b="1" dirty="0">
              <a:solidFill>
                <a:schemeClr val="tx1"/>
              </a:solidFill>
              <a:latin typeface="Calibri" panose="020F0502020204030204" pitchFamily="34" charset="0"/>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xmlns="" val="2495957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57175"/>
            <a:ext cx="7959436" cy="1406818"/>
          </a:xfrm>
        </p:spPr>
        <p:txBody>
          <a:bodyPr/>
          <a:lstStyle/>
          <a:p>
            <a:pPr algn="ct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KEY PRIORITY</a:t>
            </a:r>
            <a:r>
              <a:rPr lang="en-ZA"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EXPAND </a:t>
            </a: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PUBLIC AND SOCIAL </a:t>
            </a:r>
            <a:r>
              <a:rPr lang="en-ZA"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EMPLOYMENT </a:t>
            </a:r>
            <a:r>
              <a:rPr lang="en-ZA" sz="2400" b="1" dirty="0" smtClean="0">
                <a:solidFill>
                  <a:schemeClr val="tx1"/>
                </a:solidFill>
                <a:latin typeface="Calibri" panose="020F0502020204030204" pitchFamily="34" charset="0"/>
              </a:rPr>
              <a:t>LABOUR ACTIVATION PROGRAMMES</a:t>
            </a:r>
            <a:endParaRPr lang="en-ZA" sz="2400" b="1" dirty="0">
              <a:solidFill>
                <a:schemeClr val="tx1"/>
              </a:solidFill>
              <a:latin typeface="Calibri" panose="020F0502020204030204" pitchFamily="34" charset="0"/>
            </a:endParaRPr>
          </a:p>
        </p:txBody>
      </p:sp>
      <p:sp>
        <p:nvSpPr>
          <p:cNvPr id="3" name="Slide Number Placeholder 2"/>
          <p:cNvSpPr>
            <a:spLocks noGrp="1"/>
          </p:cNvSpPr>
          <p:nvPr>
            <p:ph type="sldNum" sz="quarter" idx="12"/>
          </p:nvPr>
        </p:nvSpPr>
        <p:spPr>
          <a:xfrm>
            <a:off x="6835173" y="6560313"/>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4" name="Content Placeholder 3"/>
          <p:cNvSpPr>
            <a:spLocks noGrp="1"/>
          </p:cNvSpPr>
          <p:nvPr>
            <p:ph idx="1"/>
          </p:nvPr>
        </p:nvSpPr>
        <p:spPr>
          <a:xfrm>
            <a:off x="270933" y="1527464"/>
            <a:ext cx="8576733" cy="5093468"/>
          </a:xfrm>
        </p:spPr>
        <p:txBody>
          <a:bodyPr/>
          <a:lstStyle/>
          <a:p>
            <a:pPr algn="just">
              <a:lnSpc>
                <a:spcPct val="107000"/>
              </a:lnSpc>
              <a:spcAft>
                <a:spcPts val="800"/>
              </a:spcAft>
              <a:buFont typeface="Wingdings" panose="05000000000000000000" pitchFamily="2" charset="2"/>
              <a:buChar char="q"/>
            </a:pPr>
            <a:r>
              <a:rPr lang="en-ZA" sz="1800" dirty="0" smtClean="0">
                <a:ea typeface="Calibri" panose="020F0502020204030204" pitchFamily="34" charset="0"/>
                <a:cs typeface="Times New Roman" panose="02020603050405020304" pitchFamily="18" charset="0"/>
              </a:rPr>
              <a:t>Through </a:t>
            </a:r>
            <a:r>
              <a:rPr lang="en-US" sz="1800" dirty="0">
                <a:solidFill>
                  <a:prstClr val="black"/>
                </a:solidFill>
                <a:ea typeface="Calibri" panose="020F0502020204030204" pitchFamily="34" charset="0"/>
                <a:cs typeface="Times New Roman" panose="02020603050405020304" pitchFamily="18" charset="0"/>
              </a:rPr>
              <a:t>the UIF LAP flagship programme, the Department contributes to employability enhancement </a:t>
            </a:r>
            <a:r>
              <a:rPr lang="en-US" sz="1800" dirty="0" smtClean="0">
                <a:solidFill>
                  <a:prstClr val="black"/>
                </a:solidFill>
                <a:ea typeface="Calibri" panose="020F0502020204030204" pitchFamily="34" charset="0"/>
                <a:cs typeface="Times New Roman" panose="02020603050405020304" pitchFamily="18" charset="0"/>
              </a:rPr>
              <a:t> </a:t>
            </a:r>
            <a:r>
              <a:rPr lang="en-US" sz="1800" dirty="0">
                <a:solidFill>
                  <a:prstClr val="black"/>
                </a:solidFill>
                <a:ea typeface="Calibri" panose="020F0502020204030204" pitchFamily="34" charset="0"/>
                <a:cs typeface="Times New Roman" panose="02020603050405020304" pitchFamily="18" charset="0"/>
              </a:rPr>
              <a:t>of the unemployed as part of other government initiatives to stimulate the creation of jobs in the Labour Market</a:t>
            </a:r>
            <a:r>
              <a:rPr lang="en-US" sz="1800" dirty="0" smtClean="0">
                <a:solidFill>
                  <a:prstClr val="black"/>
                </a:solidFill>
                <a:ea typeface="Calibri" panose="020F0502020204030204" pitchFamily="34" charset="0"/>
                <a:cs typeface="Times New Roman" panose="02020603050405020304" pitchFamily="18" charset="0"/>
              </a:rPr>
              <a:t>.</a:t>
            </a:r>
          </a:p>
          <a:p>
            <a:pPr algn="just">
              <a:lnSpc>
                <a:spcPct val="107000"/>
              </a:lnSpc>
              <a:spcAft>
                <a:spcPts val="800"/>
              </a:spcAft>
              <a:buFont typeface="Wingdings" panose="05000000000000000000" pitchFamily="2" charset="2"/>
              <a:buChar char="q"/>
            </a:pPr>
            <a:r>
              <a:rPr lang="en-ZA" sz="1800" dirty="0">
                <a:solidFill>
                  <a:prstClr val="black"/>
                </a:solidFill>
                <a:ea typeface="Calibri" panose="020F0502020204030204" pitchFamily="34" charset="0"/>
                <a:cs typeface="Times New Roman" panose="02020603050405020304" pitchFamily="18" charset="0"/>
              </a:rPr>
              <a:t>During the 2021/2022 financial year, the UIF </a:t>
            </a:r>
            <a:r>
              <a:rPr lang="en-ZA" sz="1800" dirty="0" smtClean="0">
                <a:solidFill>
                  <a:prstClr val="black"/>
                </a:solidFill>
                <a:ea typeface="Calibri" panose="020F0502020204030204" pitchFamily="34" charset="0"/>
                <a:cs typeface="Times New Roman" panose="02020603050405020304" pitchFamily="18" charset="0"/>
              </a:rPr>
              <a:t>has already  </a:t>
            </a:r>
            <a:r>
              <a:rPr lang="en-ZA" sz="1800" dirty="0">
                <a:solidFill>
                  <a:prstClr val="black"/>
                </a:solidFill>
                <a:ea typeface="Calibri" panose="020F0502020204030204" pitchFamily="34" charset="0"/>
                <a:cs typeface="Times New Roman" panose="02020603050405020304" pitchFamily="18" charset="0"/>
              </a:rPr>
              <a:t>prioritised the funding of LAP programmes that will facilitate creation of jobs, establishment of cooperatives and SMMEs which ultimately stimulate job creation and support </a:t>
            </a:r>
            <a:r>
              <a:rPr lang="en-ZA" sz="1800" dirty="0" smtClean="0">
                <a:solidFill>
                  <a:prstClr val="black"/>
                </a:solidFill>
                <a:ea typeface="Calibri" panose="020F0502020204030204" pitchFamily="34" charset="0"/>
                <a:cs typeface="Times New Roman" panose="02020603050405020304" pitchFamily="18" charset="0"/>
              </a:rPr>
              <a:t>livelihoods.</a:t>
            </a:r>
            <a:r>
              <a:rPr lang="en-US" sz="1800" dirty="0" smtClean="0">
                <a:solidFill>
                  <a:prstClr val="black"/>
                </a:solidFill>
                <a:ea typeface="Calibri" panose="020F0502020204030204" pitchFamily="34" charset="0"/>
                <a:cs typeface="Times New Roman" panose="02020603050405020304" pitchFamily="18" charset="0"/>
              </a:rPr>
              <a:t> </a:t>
            </a:r>
            <a:endParaRPr lang="en-ZA" sz="1800" dirty="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en-ZA" sz="1800" dirty="0" smtClean="0">
                <a:solidFill>
                  <a:prstClr val="black"/>
                </a:solidFill>
                <a:ea typeface="Calibri" panose="020F0502020204030204" pitchFamily="34" charset="0"/>
                <a:cs typeface="Times New Roman" panose="02020603050405020304" pitchFamily="18" charset="0"/>
              </a:rPr>
              <a:t>The UIF/LAP reviewed and repurposed LAP funding to target projects that exit beneficiaries into jobs.</a:t>
            </a:r>
          </a:p>
          <a:p>
            <a:pPr algn="just">
              <a:lnSpc>
                <a:spcPct val="107000"/>
              </a:lnSpc>
              <a:spcAft>
                <a:spcPts val="800"/>
              </a:spcAft>
              <a:buFont typeface="Wingdings" panose="05000000000000000000" pitchFamily="2" charset="2"/>
              <a:buChar char="q"/>
            </a:pPr>
            <a:r>
              <a:rPr lang="en-ZA" sz="1800" dirty="0" smtClean="0">
                <a:solidFill>
                  <a:prstClr val="black"/>
                </a:solidFill>
                <a:ea typeface="Calibri" panose="020F0502020204030204" pitchFamily="34" charset="0"/>
                <a:cs typeface="Times New Roman" panose="02020603050405020304" pitchFamily="18" charset="0"/>
              </a:rPr>
              <a:t>The department already</a:t>
            </a:r>
            <a:r>
              <a:rPr lang="en-US" sz="1800" dirty="0">
                <a:solidFill>
                  <a:prstClr val="black"/>
                </a:solidFill>
                <a:ea typeface="Calibri" panose="020F0502020204030204" pitchFamily="34" charset="0"/>
                <a:cs typeface="Times New Roman" panose="02020603050405020304" pitchFamily="18" charset="0"/>
              </a:rPr>
              <a:t> implements projects in partnership with other entities with job absorption guaranteed by both the private sector and government. To this end the KZN Department of Education has already absorbed over 14 000 participants from one of the projects funded through the Labour Activation Programmes</a:t>
            </a:r>
            <a:r>
              <a:rPr lang="en-US" sz="1800" dirty="0" smtClean="0">
                <a:solidFill>
                  <a:prstClr val="black"/>
                </a:solidFill>
                <a:ea typeface="Calibri" panose="020F0502020204030204" pitchFamily="34" charset="0"/>
                <a:cs typeface="Times New Roman" panose="02020603050405020304" pitchFamily="18" charset="0"/>
              </a:rPr>
              <a:t>.</a:t>
            </a:r>
            <a:endParaRPr lang="en-ZA" sz="1800" dirty="0" smtClean="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US" sz="1800" dirty="0" smtClean="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Z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10638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20993"/>
            <a:ext cx="7959436" cy="1143000"/>
          </a:xfrm>
        </p:spPr>
        <p:txBody>
          <a:bodyPr/>
          <a:lstStyle/>
          <a:p>
            <a:pPr algn="ct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KEY PRIORITY:EXPAND PUBLIC AND SOCIAL </a:t>
            </a:r>
            <a:r>
              <a:rPr lang="en-ZA"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EMPLOYMENT </a:t>
            </a:r>
            <a:r>
              <a:rPr lang="en-ZA" sz="2400" b="1" dirty="0" smtClean="0">
                <a:solidFill>
                  <a:schemeClr val="tx1"/>
                </a:solidFill>
                <a:latin typeface="Calibri" panose="020F0502020204030204" pitchFamily="34" charset="0"/>
              </a:rPr>
              <a:t>LABOUR ACTIVATION PROGRAMMES</a:t>
            </a:r>
            <a:endParaRPr lang="en-ZA" sz="2400" b="1" dirty="0">
              <a:solidFill>
                <a:schemeClr val="tx1"/>
              </a:solidFill>
              <a:latin typeface="Calibri" panose="020F0502020204030204" pitchFamily="34" charset="0"/>
            </a:endParaRPr>
          </a:p>
        </p:txBody>
      </p:sp>
      <p:sp>
        <p:nvSpPr>
          <p:cNvPr id="3" name="Slide Number Placeholder 2"/>
          <p:cNvSpPr>
            <a:spLocks noGrp="1"/>
          </p:cNvSpPr>
          <p:nvPr>
            <p:ph type="sldNum" sz="quarter" idx="12"/>
          </p:nvPr>
        </p:nvSpPr>
        <p:spPr>
          <a:xfrm>
            <a:off x="6835173" y="6560313"/>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4" name="Content Placeholder 3"/>
          <p:cNvSpPr>
            <a:spLocks noGrp="1"/>
          </p:cNvSpPr>
          <p:nvPr>
            <p:ph idx="1"/>
          </p:nvPr>
        </p:nvSpPr>
        <p:spPr>
          <a:xfrm>
            <a:off x="270933" y="1527464"/>
            <a:ext cx="8576733" cy="5093468"/>
          </a:xfrm>
        </p:spPr>
        <p:txBody>
          <a:bodyPr/>
          <a:lstStyle/>
          <a:p>
            <a:pPr algn="just">
              <a:lnSpc>
                <a:spcPct val="107000"/>
              </a:lnSpc>
              <a:spcAft>
                <a:spcPts val="800"/>
              </a:spcAft>
              <a:buFont typeface="Wingdings" panose="05000000000000000000" pitchFamily="2" charset="2"/>
              <a:buChar char="q"/>
            </a:pPr>
            <a:r>
              <a:rPr lang="en-ZA" sz="1600" dirty="0">
                <a:ea typeface="Calibri" panose="020F0502020204030204" pitchFamily="34" charset="0"/>
                <a:cs typeface="Times New Roman" panose="02020603050405020304" pitchFamily="18" charset="0"/>
              </a:rPr>
              <a:t>The Temporary employer employee scheme </a:t>
            </a:r>
            <a:r>
              <a:rPr lang="en-US" sz="1600" dirty="0">
                <a:solidFill>
                  <a:prstClr val="black"/>
                </a:solidFill>
                <a:ea typeface="MS PGothic" panose="020B0600070205080204" pitchFamily="34" charset="-128"/>
                <a:cs typeface="Times New Roman" panose="02020603050405020304" pitchFamily="18" charset="0"/>
              </a:rPr>
              <a:t>is available to provide support to distressed companies that seek to retain their employees.</a:t>
            </a:r>
          </a:p>
          <a:p>
            <a:pPr algn="just">
              <a:lnSpc>
                <a:spcPct val="107000"/>
              </a:lnSpc>
              <a:spcAft>
                <a:spcPts val="800"/>
              </a:spcAft>
              <a:buFont typeface="Wingdings" panose="05000000000000000000" pitchFamily="2" charset="2"/>
              <a:buChar char="q"/>
            </a:pPr>
            <a:r>
              <a:rPr lang="en-US" sz="1600" dirty="0" smtClean="0">
                <a:solidFill>
                  <a:prstClr val="black"/>
                </a:solidFill>
                <a:ea typeface="MS PGothic" panose="020B0600070205080204" pitchFamily="34" charset="-128"/>
                <a:cs typeface="Times New Roman" panose="02020603050405020304" pitchFamily="18" charset="0"/>
              </a:rPr>
              <a:t>Under </a:t>
            </a:r>
            <a:r>
              <a:rPr lang="en-US" sz="1600" dirty="0">
                <a:solidFill>
                  <a:prstClr val="black"/>
                </a:solidFill>
                <a:ea typeface="MS PGothic" panose="020B0600070205080204" pitchFamily="34" charset="-128"/>
                <a:cs typeface="Times New Roman" panose="02020603050405020304" pitchFamily="18" charset="0"/>
              </a:rPr>
              <a:t>the scheme, the UIF funds 75% of an employee’s basic salary up to a maximum amount of </a:t>
            </a:r>
            <a:r>
              <a:rPr lang="en-US" sz="1600" dirty="0" smtClean="0">
                <a:solidFill>
                  <a:prstClr val="black"/>
                </a:solidFill>
                <a:ea typeface="MS PGothic" panose="020B0600070205080204" pitchFamily="34" charset="-128"/>
                <a:cs typeface="Times New Roman" panose="02020603050405020304" pitchFamily="18" charset="0"/>
              </a:rPr>
              <a:t>R17119,44 </a:t>
            </a:r>
            <a:r>
              <a:rPr lang="en-US" sz="1600" dirty="0">
                <a:solidFill>
                  <a:prstClr val="black"/>
                </a:solidFill>
                <a:ea typeface="MS PGothic" panose="020B0600070205080204" pitchFamily="34" charset="-128"/>
                <a:cs typeface="Times New Roman" panose="02020603050405020304" pitchFamily="18" charset="0"/>
              </a:rPr>
              <a:t>per month, for a maximum period of twelve months.</a:t>
            </a:r>
          </a:p>
          <a:p>
            <a:pPr algn="just">
              <a:lnSpc>
                <a:spcPct val="107000"/>
              </a:lnSpc>
              <a:spcAft>
                <a:spcPts val="800"/>
              </a:spcAft>
              <a:buFont typeface="Wingdings" panose="05000000000000000000" pitchFamily="2" charset="2"/>
              <a:buChar char="q"/>
            </a:pPr>
            <a:r>
              <a:rPr lang="en-US" sz="1600" dirty="0" smtClean="0">
                <a:solidFill>
                  <a:prstClr val="black"/>
                </a:solidFill>
                <a:ea typeface="MS PGothic" panose="020B0600070205080204" pitchFamily="34" charset="-128"/>
                <a:cs typeface="Times New Roman" panose="02020603050405020304" pitchFamily="18" charset="0"/>
              </a:rPr>
              <a:t>The </a:t>
            </a:r>
            <a:r>
              <a:rPr lang="en-US" sz="1600" dirty="0">
                <a:solidFill>
                  <a:prstClr val="black"/>
                </a:solidFill>
                <a:ea typeface="MS PGothic" panose="020B0600070205080204" pitchFamily="34" charset="-128"/>
                <a:cs typeface="Times New Roman" panose="02020603050405020304" pitchFamily="18" charset="0"/>
              </a:rPr>
              <a:t>Business Turnaround and Recovery Programme is funded by the Unemployment Insurance Fund (UIF) to provide support to enterprises facing economic distress and initiatives aimed at preventing job losses</a:t>
            </a:r>
            <a:r>
              <a:rPr lang="en-US" sz="1600" dirty="0" smtClean="0">
                <a:solidFill>
                  <a:prstClr val="black"/>
                </a:solidFill>
                <a:ea typeface="MS PGothic" panose="020B0600070205080204" pitchFamily="34" charset="-128"/>
                <a:cs typeface="Times New Roman" panose="02020603050405020304" pitchFamily="18" charset="0"/>
              </a:rPr>
              <a:t>.</a:t>
            </a:r>
            <a:r>
              <a:rPr lang="en-US" sz="1600" dirty="0">
                <a:ea typeface="Calibri" panose="020F0502020204030204" pitchFamily="34" charset="0"/>
                <a:cs typeface="Times New Roman" panose="02020603050405020304" pitchFamily="18" charset="0"/>
              </a:rPr>
              <a:t> </a:t>
            </a:r>
            <a:endParaRPr lang="en-US" sz="1600" dirty="0" smtClean="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The </a:t>
            </a:r>
            <a:r>
              <a:rPr lang="en-US" sz="1600" dirty="0">
                <a:ea typeface="Calibri" panose="020F0502020204030204" pitchFamily="34" charset="0"/>
                <a:cs typeface="Times New Roman" panose="02020603050405020304" pitchFamily="18" charset="0"/>
              </a:rPr>
              <a:t>Labour Activation Programme has taken a strategic direction that </a:t>
            </a:r>
            <a:r>
              <a:rPr lang="en-US" sz="1600" dirty="0" smtClean="0">
                <a:ea typeface="Calibri" panose="020F0502020204030204" pitchFamily="34" charset="0"/>
                <a:cs typeface="Times New Roman" panose="02020603050405020304" pitchFamily="18" charset="0"/>
              </a:rPr>
              <a:t>emphasizes </a:t>
            </a:r>
            <a:r>
              <a:rPr lang="en-US" sz="1600" dirty="0">
                <a:ea typeface="Calibri" panose="020F0502020204030204" pitchFamily="34" charset="0"/>
                <a:cs typeface="Times New Roman" panose="02020603050405020304" pitchFamily="18" charset="0"/>
              </a:rPr>
              <a:t>that the training of the unemployed should lead to a guaranteed employment at the end of the training period. </a:t>
            </a:r>
          </a:p>
          <a:p>
            <a:pPr algn="just">
              <a:lnSpc>
                <a:spcPct val="107000"/>
              </a:lnSpc>
              <a:spcAft>
                <a:spcPts val="800"/>
              </a:spcAft>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To ensure this, </a:t>
            </a:r>
            <a:r>
              <a:rPr lang="en-US" sz="1600" dirty="0">
                <a:ea typeface="Calibri" panose="020F0502020204030204" pitchFamily="34" charset="0"/>
                <a:cs typeface="Times New Roman" panose="02020603050405020304" pitchFamily="18" charset="0"/>
              </a:rPr>
              <a:t>the employers and partners who participate in the programme commit to ensuring that the learners who participate in the programme will be absorbed. </a:t>
            </a:r>
          </a:p>
          <a:p>
            <a:pPr algn="just">
              <a:lnSpc>
                <a:spcPct val="107000"/>
              </a:lnSpc>
              <a:spcAft>
                <a:spcPts val="800"/>
              </a:spcAft>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Furthermore</a:t>
            </a:r>
            <a:r>
              <a:rPr lang="en-US" sz="1600" dirty="0">
                <a:ea typeface="Calibri" panose="020F0502020204030204" pitchFamily="34" charset="0"/>
                <a:cs typeface="Times New Roman" panose="02020603050405020304" pitchFamily="18" charset="0"/>
              </a:rPr>
              <a:t>, in the MTEF period, the LAP </a:t>
            </a:r>
            <a:r>
              <a:rPr lang="en-US" sz="1600" dirty="0" smtClean="0">
                <a:ea typeface="Calibri" panose="020F0502020204030204" pitchFamily="34" charset="0"/>
                <a:cs typeface="Times New Roman" panose="02020603050405020304" pitchFamily="18" charset="0"/>
              </a:rPr>
              <a:t>plans to </a:t>
            </a:r>
            <a:r>
              <a:rPr lang="en-US" sz="1600" dirty="0">
                <a:ea typeface="Calibri" panose="020F0502020204030204" pitchFamily="34" charset="0"/>
                <a:cs typeface="Times New Roman" panose="02020603050405020304" pitchFamily="18" charset="0"/>
              </a:rPr>
              <a:t>have 75 000 participants in programmes that enhance their employability</a:t>
            </a:r>
            <a:endParaRPr lang="en-ZA" sz="1600" dirty="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ZA" dirty="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ZA" dirty="0">
              <a:solidFill>
                <a:prstClr val="black"/>
              </a:solidFill>
              <a:ea typeface="MS PGothic" panose="020B0600070205080204" pitchFamily="34" charset="-128"/>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US" sz="1800" dirty="0" smtClean="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Z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90341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94378" y="2264072"/>
            <a:ext cx="7345363" cy="1081357"/>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r>
              <a:rPr lang="en-ZA" sz="2800" dirty="0" smtClean="0">
                <a:solidFill>
                  <a:schemeClr val="tx1"/>
                </a:solidFill>
                <a:latin typeface="Calibri" panose="020F0502020204030204" pitchFamily="34" charset="0"/>
              </a:rPr>
              <a:t>KEY PRIORITY:</a:t>
            </a:r>
            <a:endParaRPr lang="en-ZA" sz="2800" dirty="0">
              <a:solidFill>
                <a:schemeClr val="tx1"/>
              </a:solidFill>
              <a:latin typeface="Calibri" panose="020F0502020204030204" pitchFamily="34" charset="0"/>
            </a:endParaRPr>
          </a:p>
          <a:p>
            <a:pPr marL="0" indent="0" algn="ctr">
              <a:lnSpc>
                <a:spcPct val="90000"/>
              </a:lnSpc>
              <a:spcBef>
                <a:spcPts val="600"/>
              </a:spcBef>
              <a:buSzTx/>
              <a:buNone/>
              <a:defRPr sz="2800" b="1"/>
            </a:pPr>
            <a:r>
              <a:rPr lang="en-ZA" sz="2800" dirty="0">
                <a:solidFill>
                  <a:schemeClr val="tx1"/>
                </a:solidFill>
                <a:latin typeface="Calibri" panose="020F0502020204030204" pitchFamily="34" charset="0"/>
              </a:rPr>
              <a:t>ECONOMIC </a:t>
            </a:r>
            <a:r>
              <a:rPr lang="en-ZA" sz="2800" dirty="0" smtClean="0">
                <a:solidFill>
                  <a:schemeClr val="tx1"/>
                </a:solidFill>
                <a:latin typeface="Calibri" panose="020F0502020204030204" pitchFamily="34" charset="0"/>
              </a:rPr>
              <a:t>GROWTH </a:t>
            </a:r>
            <a:r>
              <a:rPr lang="en-ZA" sz="2800" dirty="0">
                <a:solidFill>
                  <a:schemeClr val="tx1"/>
                </a:solidFill>
                <a:latin typeface="Calibri" panose="020F0502020204030204" pitchFamily="34" charset="0"/>
              </a:rPr>
              <a:t>AND JOB </a:t>
            </a:r>
            <a:r>
              <a:rPr lang="en-ZA" sz="2800" dirty="0" smtClean="0">
                <a:solidFill>
                  <a:schemeClr val="tx1"/>
                </a:solidFill>
                <a:latin typeface="Calibri" panose="020F0502020204030204" pitchFamily="34" charset="0"/>
              </a:rPr>
              <a:t>CREATION</a:t>
            </a:r>
          </a:p>
          <a:p>
            <a:pPr marL="0" indent="0" algn="ctr">
              <a:lnSpc>
                <a:spcPct val="90000"/>
              </a:lnSpc>
              <a:spcBef>
                <a:spcPts val="600"/>
              </a:spcBef>
              <a:buNone/>
              <a:defRPr sz="2800" b="1"/>
            </a:pPr>
            <a:endParaRPr lang="en-US" sz="1800" b="1" spc="-4" dirty="0" smtClean="0">
              <a:solidFill>
                <a:prstClr val="black"/>
              </a:solidFill>
            </a:endParaRPr>
          </a:p>
          <a:p>
            <a:pPr marL="0" indent="0" algn="ctr">
              <a:lnSpc>
                <a:spcPct val="90000"/>
              </a:lnSpc>
              <a:spcBef>
                <a:spcPts val="600"/>
              </a:spcBef>
              <a:buSzTx/>
              <a:buNone/>
              <a:defRPr sz="2800" b="1"/>
            </a:pPr>
            <a:endParaRPr lang="en-ZA" sz="2400" dirty="0">
              <a:solidFill>
                <a:schemeClr val="tx1"/>
              </a:solidFill>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1800" b="1" dirty="0" smtClean="0">
                <a:solidFill>
                  <a:schemeClr val="tx1"/>
                </a:solidFill>
                <a:latin typeface="Calibri" panose="020F0502020204030204" pitchFamily="34" charset="0"/>
                <a:cs typeface="Arial" charset="0"/>
              </a:rPr>
              <a:t>COMPENSATION FUND (CF)</a:t>
            </a:r>
          </a:p>
          <a:p>
            <a:pPr marL="0" indent="0" algn="ctr" eaLnBrk="1" hangingPunct="1">
              <a:lnSpc>
                <a:spcPct val="90000"/>
              </a:lnSpc>
              <a:buNone/>
            </a:pP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xmlns="" val="3950716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528638"/>
            <a:ext cx="8229600" cy="801078"/>
          </a:xfrm>
        </p:spPr>
        <p:txBody>
          <a:bodyPr/>
          <a:lstStyle/>
          <a:p>
            <a:pPr marL="0" indent="0">
              <a:lnSpc>
                <a:spcPct val="90000"/>
              </a:lnSpc>
              <a:spcBef>
                <a:spcPts val="600"/>
              </a:spcBef>
              <a:defRPr sz="2800" b="1"/>
            </a:pPr>
            <a:r>
              <a:rPr lang="en-ZA" sz="2800" dirty="0"/>
              <a:t>KEY PRIORITY:</a:t>
            </a:r>
            <a:br>
              <a:rPr lang="en-ZA" sz="2800" dirty="0"/>
            </a:br>
            <a:r>
              <a:rPr lang="en-ZA" sz="2800" dirty="0"/>
              <a:t>ECONOMIC GROWTH AND JOB CREATION</a:t>
            </a:r>
            <a:br>
              <a:rPr lang="en-ZA" sz="2800" dirty="0"/>
            </a:br>
            <a:endParaRPr lang="en-ZA" sz="2800" b="1" dirty="0"/>
          </a:p>
        </p:txBody>
      </p:sp>
      <p:sp>
        <p:nvSpPr>
          <p:cNvPr id="3" name="Slide Number Placeholder 2"/>
          <p:cNvSpPr>
            <a:spLocks noGrp="1"/>
          </p:cNvSpPr>
          <p:nvPr>
            <p:ph type="sldNum" sz="quarter" idx="12"/>
          </p:nvPr>
        </p:nvSpPr>
        <p:spPr>
          <a:xfrm>
            <a:off x="6835173" y="6560313"/>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4" name="Content Placeholder 3"/>
          <p:cNvSpPr>
            <a:spLocks noGrp="1"/>
          </p:cNvSpPr>
          <p:nvPr>
            <p:ph idx="1"/>
          </p:nvPr>
        </p:nvSpPr>
        <p:spPr/>
        <p:txBody>
          <a:bodyPr/>
          <a:lstStyle/>
          <a:p>
            <a:pPr marL="0" indent="0">
              <a:lnSpc>
                <a:spcPct val="107000"/>
              </a:lnSpc>
              <a:spcAft>
                <a:spcPts val="800"/>
              </a:spcAft>
              <a:buNone/>
            </a:pPr>
            <a:r>
              <a:rPr lang="en-ZA" sz="2000" b="1" dirty="0">
                <a:latin typeface="Calibri" panose="020F0502020204030204" pitchFamily="34" charset="0"/>
                <a:ea typeface="Calibri" panose="020F0502020204030204" pitchFamily="34" charset="0"/>
                <a:cs typeface="Times New Roman" panose="02020603050405020304" pitchFamily="18" charset="0"/>
              </a:rPr>
              <a:t>In order create an environment in which the private sector can invest in the economy, the Compensation Fund </a:t>
            </a:r>
            <a:r>
              <a:rPr lang="en-ZA" sz="2000" b="1" dirty="0" smtClean="0">
                <a:latin typeface="Calibri" panose="020F0502020204030204" pitchFamily="34" charset="0"/>
                <a:ea typeface="Calibri" panose="020F0502020204030204" pitchFamily="34" charset="0"/>
                <a:cs typeface="Times New Roman" panose="02020603050405020304" pitchFamily="18" charset="0"/>
              </a:rPr>
              <a:t>sought </a:t>
            </a:r>
            <a:r>
              <a:rPr lang="en-ZA" sz="2000" b="1" dirty="0">
                <a:latin typeface="Calibri" panose="020F0502020204030204" pitchFamily="34" charset="0"/>
                <a:ea typeface="Calibri" panose="020F0502020204030204" pitchFamily="34" charset="0"/>
                <a:cs typeface="Times New Roman" panose="02020603050405020304" pitchFamily="18" charset="0"/>
              </a:rPr>
              <a:t>to invest in </a:t>
            </a:r>
            <a:r>
              <a:rPr lang="en-ZA" sz="2000" b="1" dirty="0" smtClean="0">
                <a:latin typeface="Calibri" panose="020F0502020204030204" pitchFamily="34" charset="0"/>
                <a:ea typeface="Calibri" panose="020F0502020204030204" pitchFamily="34" charset="0"/>
                <a:cs typeface="Times New Roman" panose="02020603050405020304" pitchFamily="18" charset="0"/>
              </a:rPr>
              <a:t>technology </a:t>
            </a:r>
            <a:r>
              <a:rPr lang="en-ZA" sz="2000" b="1" dirty="0">
                <a:latin typeface="Calibri" panose="020F0502020204030204" pitchFamily="34" charset="0"/>
                <a:ea typeface="Calibri" panose="020F0502020204030204" pitchFamily="34" charset="0"/>
                <a:cs typeface="Times New Roman" panose="02020603050405020304" pitchFamily="18" charset="0"/>
              </a:rPr>
              <a:t>that can ease the burden of compliance and save money for employers. Initiatives carried out in this regard are</a:t>
            </a:r>
            <a:r>
              <a:rPr lang="en-ZA" sz="20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buFont typeface="Wingdings" panose="05000000000000000000" pitchFamily="2" charset="2"/>
              <a:buChar char="q"/>
            </a:pPr>
            <a:r>
              <a:rPr lang="en-ZA" sz="2000" dirty="0" smtClean="0">
                <a:latin typeface="Calibri" panose="020F0502020204030204" pitchFamily="34" charset="0"/>
                <a:ea typeface="Calibri" panose="020F0502020204030204" pitchFamily="34" charset="0"/>
                <a:cs typeface="Times New Roman" panose="02020603050405020304" pitchFamily="18" charset="0"/>
              </a:rPr>
              <a:t>Participation </a:t>
            </a:r>
            <a:r>
              <a:rPr lang="en-ZA" sz="2000" dirty="0">
                <a:latin typeface="Calibri" panose="020F0502020204030204" pitchFamily="34" charset="0"/>
                <a:ea typeface="Calibri" panose="020F0502020204030204" pitchFamily="34" charset="0"/>
                <a:cs typeface="Times New Roman" panose="02020603050405020304" pitchFamily="18" charset="0"/>
              </a:rPr>
              <a:t>in the single registration portal process  project spearheaded by the Companies Intellectual Properties Commission (CIPC). Companies do not have to do multiple registration  in order to formalise themselves. </a:t>
            </a:r>
          </a:p>
          <a:p>
            <a:pPr lvl="0">
              <a:lnSpc>
                <a:spcPct val="107000"/>
              </a:lnSpc>
              <a:spcAft>
                <a:spcPts val="0"/>
              </a:spcAft>
              <a:buFont typeface="Wingdings" panose="05000000000000000000" pitchFamily="2" charset="2"/>
              <a:buChar char="q"/>
            </a:pPr>
            <a:r>
              <a:rPr lang="en-ZA" sz="2000" dirty="0" smtClean="0">
                <a:latin typeface="Calibri" panose="020F0502020204030204" pitchFamily="34" charset="0"/>
                <a:ea typeface="Calibri" panose="020F0502020204030204" pitchFamily="34" charset="0"/>
                <a:cs typeface="Times New Roman" panose="02020603050405020304" pitchFamily="18" charset="0"/>
              </a:rPr>
              <a:t>Introducing </a:t>
            </a:r>
            <a:r>
              <a:rPr lang="en-ZA" sz="2000" dirty="0">
                <a:latin typeface="Calibri" panose="020F0502020204030204" pitchFamily="34" charset="0"/>
                <a:ea typeface="Calibri" panose="020F0502020204030204" pitchFamily="34" charset="0"/>
                <a:cs typeface="Times New Roman" panose="02020603050405020304" pitchFamily="18" charset="0"/>
              </a:rPr>
              <a:t>Online portal for employer registration and Return of Earnings submissions </a:t>
            </a:r>
          </a:p>
          <a:p>
            <a:pPr lvl="0">
              <a:lnSpc>
                <a:spcPct val="107000"/>
              </a:lnSpc>
              <a:spcAft>
                <a:spcPts val="800"/>
              </a:spcAft>
              <a:buFont typeface="Wingdings" panose="05000000000000000000" pitchFamily="2" charset="2"/>
              <a:buChar char="q"/>
            </a:pPr>
            <a:r>
              <a:rPr lang="en-ZA" sz="2000" dirty="0">
                <a:latin typeface="Calibri" panose="020F0502020204030204" pitchFamily="34" charset="0"/>
                <a:ea typeface="Calibri" panose="020F0502020204030204" pitchFamily="34" charset="0"/>
                <a:cs typeface="Times New Roman" panose="02020603050405020304" pitchFamily="18" charset="0"/>
              </a:rPr>
              <a:t>Introduced an online claims registration and medical invoice submission for employers and the healthcare fraternity in general in order to reduce the costs of administering claims and improve turnaround times on claims</a:t>
            </a:r>
          </a:p>
          <a:p>
            <a:endParaRPr lang="en-ZA" dirty="0"/>
          </a:p>
        </p:txBody>
      </p:sp>
    </p:spTree>
    <p:extLst>
      <p:ext uri="{BB962C8B-B14F-4D97-AF65-F5344CB8AC3E}">
        <p14:creationId xmlns:p14="http://schemas.microsoft.com/office/powerpoint/2010/main" xmlns="" val="828098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itle 1"/>
          <p:cNvSpPr txBox="1">
            <a:spLocks/>
          </p:cNvSpPr>
          <p:nvPr/>
        </p:nvSpPr>
        <p:spPr bwMode="auto">
          <a:xfrm>
            <a:off x="775566" y="31692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mj-lt"/>
                <a:ea typeface="ＭＳ Ｐゴシック" pitchFamily="34" charset="-128"/>
                <a:cs typeface="+mn-cs"/>
              </a:rPr>
              <a:t>MANDATE OF DEPARTMENT</a:t>
            </a:r>
            <a:r>
              <a:rPr kumimoji="0" lang="en-US" altLang="en-US" sz="2400" b="1" i="0" u="none" strike="noStrike" kern="1200" cap="none" spc="0" normalizeH="0" noProof="0" dirty="0" smtClean="0">
                <a:ln>
                  <a:noFill/>
                </a:ln>
                <a:solidFill>
                  <a:prstClr val="black"/>
                </a:solidFill>
                <a:effectLst/>
                <a:uLnTx/>
                <a:uFillTx/>
                <a:latin typeface="+mj-lt"/>
                <a:ea typeface="ＭＳ Ｐゴシック" pitchFamily="34" charset="-128"/>
                <a:cs typeface="+mn-cs"/>
              </a:rPr>
              <a:t> OF EMPLOYMENT AND LABOUR</a:t>
            </a:r>
            <a:endParaRPr kumimoji="0" lang="en-US" altLang="en-US" sz="2400" b="1"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5A1E5BE-B0D0-4DBE-87AC-F9180240E92E}"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4" name="Rectangle 3"/>
          <p:cNvSpPr/>
          <p:nvPr/>
        </p:nvSpPr>
        <p:spPr>
          <a:xfrm>
            <a:off x="477981" y="1929221"/>
            <a:ext cx="8109527" cy="535709"/>
          </a:xfrm>
          <a:prstGeom prst="rect">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Department of Employment and Labour strives for a labour market which is conducive to investment, economic growth, employment creation and decent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work</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309419" y="3194050"/>
            <a:ext cx="4223326" cy="291465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t"/>
          <a:lstStyle/>
          <a:p>
            <a:pPr marL="0" marR="0" lvl="0" indent="0" algn="l" defTabSz="457200" rtl="0" eaLnBrk="1" fontAlgn="base" latinLnBrk="0" hangingPunct="1">
              <a:lnSpc>
                <a:spcPct val="115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Promote employment and regulate the South African labour market for sustainable economic growth through:</a:t>
            </a: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Appropriate legislation and regulations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Inspection and enforcement</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Protection of worker rights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Provision of employment services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Promoting equity</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Provision of social protection</a:t>
            </a: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Promote social dialogue</a:t>
            </a:r>
          </a:p>
          <a:p>
            <a:pPr marL="342900" marR="0" lvl="0" indent="-342900" algn="l" defTabSz="457200" rtl="0" eaLnBrk="1" fontAlgn="base" latinLnBrk="0" hangingPunct="1">
              <a:lnSpc>
                <a:spcPct val="115000"/>
              </a:lnSpc>
              <a:spcBef>
                <a:spcPct val="0"/>
              </a:spcBef>
              <a:spcAft>
                <a:spcPts val="1000"/>
              </a:spcAft>
              <a:buClrTx/>
              <a:buSzTx/>
              <a:buFont typeface="Calibri" panose="020F0502020204030204"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4836391" y="3194050"/>
            <a:ext cx="4025034" cy="291465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shall at all times be exemplary in all respect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treat employees with care, dignity and respect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respect and promote</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Client centred services</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Accountability</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Integrity and ethical behaviour</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Learning and development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live the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Batho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Pele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Principles</a:t>
            </a: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live the principles of the Department’s Service Charter</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inculcate these values through our performance management system</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418581" y="1490088"/>
            <a:ext cx="1784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Our  Vision</a:t>
            </a:r>
            <a:endParaRPr kumimoji="0" lang="en-ZA" sz="1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
        <p:nvSpPr>
          <p:cNvPr id="11" name="TextBox 10"/>
          <p:cNvSpPr txBox="1"/>
          <p:nvPr/>
        </p:nvSpPr>
        <p:spPr>
          <a:xfrm>
            <a:off x="418581" y="2743468"/>
            <a:ext cx="1784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Our Mission</a:t>
            </a:r>
            <a:endParaRPr kumimoji="0" lang="en-ZA" sz="1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
        <p:nvSpPr>
          <p:cNvPr id="12" name="TextBox 11"/>
          <p:cNvSpPr txBox="1"/>
          <p:nvPr/>
        </p:nvSpPr>
        <p:spPr>
          <a:xfrm>
            <a:off x="4890366" y="2718871"/>
            <a:ext cx="1784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Our Values</a:t>
            </a:r>
            <a:endParaRPr kumimoji="0" lang="en-ZA" sz="1800" b="1" i="0"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xmlns="" val="3197221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500062"/>
            <a:ext cx="8229600" cy="829653"/>
          </a:xfrm>
        </p:spPr>
        <p:txBody>
          <a:bodyPr/>
          <a:lstStyle/>
          <a:p>
            <a:r>
              <a:rPr lang="en-ZA" sz="2800" b="1" dirty="0"/>
              <a:t>KEY PRIORITY:</a:t>
            </a:r>
            <a:br>
              <a:rPr lang="en-ZA" sz="2800" b="1" dirty="0"/>
            </a:br>
            <a:r>
              <a:rPr lang="en-ZA" sz="2800" b="1" dirty="0"/>
              <a:t>ECONOMIC GROWTH AND JOB CREATION</a:t>
            </a:r>
            <a:r>
              <a:rPr lang="en-ZA" sz="2400" b="1" dirty="0"/>
              <a:t/>
            </a:r>
            <a:br>
              <a:rPr lang="en-ZA" sz="2400" b="1" dirty="0"/>
            </a:br>
            <a:endParaRPr lang="en-ZA" sz="2400" b="1" dirty="0"/>
          </a:p>
        </p:txBody>
      </p:sp>
      <p:sp>
        <p:nvSpPr>
          <p:cNvPr id="3" name="Slide Number Placeholder 2"/>
          <p:cNvSpPr>
            <a:spLocks noGrp="1"/>
          </p:cNvSpPr>
          <p:nvPr>
            <p:ph type="sldNum" sz="quarter" idx="12"/>
          </p:nvPr>
        </p:nvSpPr>
        <p:spPr>
          <a:xfrm>
            <a:off x="6835173" y="6560313"/>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4" name="Content Placeholder 3"/>
          <p:cNvSpPr>
            <a:spLocks noGrp="1"/>
          </p:cNvSpPr>
          <p:nvPr>
            <p:ph idx="1"/>
          </p:nvPr>
        </p:nvSpPr>
        <p:spPr/>
        <p:txBody>
          <a:bodyPr/>
          <a:lstStyle/>
          <a:p>
            <a:pPr algn="just">
              <a:lnSpc>
                <a:spcPct val="107000"/>
              </a:lnSpc>
              <a:spcAft>
                <a:spcPts val="800"/>
              </a:spcAft>
              <a:buFont typeface="Wingdings" panose="05000000000000000000" pitchFamily="2" charset="2"/>
              <a:buChar char="q"/>
            </a:pPr>
            <a:r>
              <a:rPr lang="en-ZA" sz="2800" dirty="0">
                <a:latin typeface="Calibri" panose="020F0502020204030204" pitchFamily="34" charset="0"/>
                <a:ea typeface="Calibri" panose="020F0502020204030204" pitchFamily="34" charset="0"/>
                <a:cs typeface="Times New Roman" panose="02020603050405020304" pitchFamily="18" charset="0"/>
              </a:rPr>
              <a:t>The </a:t>
            </a:r>
            <a:r>
              <a:rPr lang="en-ZA" sz="2800" dirty="0" smtClean="0">
                <a:latin typeface="Calibri" panose="020F0502020204030204" pitchFamily="34" charset="0"/>
                <a:ea typeface="Calibri" panose="020F0502020204030204" pitchFamily="34" charset="0"/>
                <a:cs typeface="Times New Roman" panose="02020603050405020304" pitchFamily="18" charset="0"/>
              </a:rPr>
              <a:t>publication of the  </a:t>
            </a:r>
            <a:r>
              <a:rPr lang="en-ZA" sz="2800" dirty="0">
                <a:latin typeface="Calibri" panose="020F0502020204030204" pitchFamily="34" charset="0"/>
                <a:ea typeface="Calibri" panose="020F0502020204030204" pitchFamily="34" charset="0"/>
                <a:cs typeface="Times New Roman" panose="02020603050405020304" pitchFamily="18" charset="0"/>
              </a:rPr>
              <a:t>new regulation on employer classification </a:t>
            </a:r>
            <a:r>
              <a:rPr lang="en-ZA" sz="2800" dirty="0" smtClean="0">
                <a:latin typeface="Calibri" panose="020F0502020204030204" pitchFamily="34" charset="0"/>
                <a:ea typeface="Calibri" panose="020F0502020204030204" pitchFamily="34" charset="0"/>
                <a:cs typeface="Times New Roman" panose="02020603050405020304" pitchFamily="18" charset="0"/>
              </a:rPr>
              <a:t>which </a:t>
            </a:r>
            <a:r>
              <a:rPr lang="en-ZA" sz="2800" dirty="0">
                <a:latin typeface="Calibri" panose="020F0502020204030204" pitchFamily="34" charset="0"/>
                <a:ea typeface="Calibri" panose="020F0502020204030204" pitchFamily="34" charset="0"/>
                <a:cs typeface="Times New Roman" panose="02020603050405020304" pitchFamily="18" charset="0"/>
              </a:rPr>
              <a:t>aims to simplify the assessment of employers and reclassify the industry </a:t>
            </a:r>
            <a:r>
              <a:rPr lang="en-ZA" sz="2800" dirty="0" smtClean="0">
                <a:latin typeface="Calibri" panose="020F0502020204030204" pitchFamily="34" charset="0"/>
                <a:ea typeface="Calibri" panose="020F0502020204030204" pitchFamily="34" charset="0"/>
                <a:cs typeface="Times New Roman" panose="02020603050405020304" pitchFamily="18" charset="0"/>
              </a:rPr>
              <a:t>risk, has </a:t>
            </a:r>
            <a:r>
              <a:rPr lang="en-ZA" sz="2800" dirty="0">
                <a:latin typeface="Calibri" panose="020F0502020204030204" pitchFamily="34" charset="0"/>
                <a:ea typeface="Calibri" panose="020F0502020204030204" pitchFamily="34" charset="0"/>
                <a:cs typeface="Times New Roman" panose="02020603050405020304" pitchFamily="18" charset="0"/>
              </a:rPr>
              <a:t>resulted in the reduction of assessment rates for a significant number of employers due to the industry risk rerating. </a:t>
            </a:r>
          </a:p>
          <a:p>
            <a:endParaRPr lang="en-ZA" dirty="0"/>
          </a:p>
        </p:txBody>
      </p:sp>
    </p:spTree>
    <p:extLst>
      <p:ext uri="{BB962C8B-B14F-4D97-AF65-F5344CB8AC3E}">
        <p14:creationId xmlns:p14="http://schemas.microsoft.com/office/powerpoint/2010/main" xmlns="" val="4126506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132" y="528638"/>
            <a:ext cx="7323667" cy="889000"/>
          </a:xfrm>
        </p:spPr>
        <p:txBody>
          <a:bodyPr/>
          <a:lstStyle/>
          <a:p>
            <a:r>
              <a:rPr lang="en-ZA" sz="2800" b="1" dirty="0"/>
              <a:t>KEY PRIORITY:</a:t>
            </a:r>
            <a:br>
              <a:rPr lang="en-ZA" sz="2800" b="1" dirty="0"/>
            </a:br>
            <a:r>
              <a:rPr lang="en-ZA" sz="2800" b="1" dirty="0"/>
              <a:t>ECONOMIC GROWTH AND JOB CREATION</a:t>
            </a:r>
            <a:br>
              <a:rPr lang="en-ZA" sz="2800" b="1" dirty="0"/>
            </a:br>
            <a:endParaRPr lang="en-ZA" sz="2800" b="1" dirty="0"/>
          </a:p>
        </p:txBody>
      </p:sp>
      <p:sp>
        <p:nvSpPr>
          <p:cNvPr id="3" name="Content Placeholder 2"/>
          <p:cNvSpPr>
            <a:spLocks noGrp="1"/>
          </p:cNvSpPr>
          <p:nvPr>
            <p:ph idx="1"/>
          </p:nvPr>
        </p:nvSpPr>
        <p:spPr/>
        <p:txBody>
          <a:bodyPr/>
          <a:lstStyle/>
          <a:p>
            <a:pPr algn="just">
              <a:lnSpc>
                <a:spcPct val="107000"/>
              </a:lnSpc>
              <a:spcAft>
                <a:spcPts val="800"/>
              </a:spcAft>
              <a:buFont typeface="Wingdings" panose="05000000000000000000" pitchFamily="2" charset="2"/>
              <a:buChar char="q"/>
            </a:pPr>
            <a:r>
              <a:rPr lang="en-ZA" sz="2400" dirty="0">
                <a:latin typeface="Calibri" panose="020F0502020204030204" pitchFamily="34" charset="0"/>
                <a:ea typeface="Calibri" panose="020F0502020204030204" pitchFamily="34" charset="0"/>
                <a:cs typeface="Times New Roman" panose="02020603050405020304" pitchFamily="18" charset="0"/>
              </a:rPr>
              <a:t>We have before the National Council of Provinces, the COIDA Amendment Bill which has amongst others a new chapter on the Rehabilitation and return to work provisions. </a:t>
            </a:r>
            <a:endParaRPr lang="en-ZA"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en-ZA" sz="2400" dirty="0" smtClean="0">
                <a:latin typeface="Calibri" panose="020F0502020204030204" pitchFamily="34" charset="0"/>
                <a:ea typeface="Calibri" panose="020F0502020204030204" pitchFamily="34" charset="0"/>
                <a:cs typeface="Times New Roman" panose="02020603050405020304" pitchFamily="18" charset="0"/>
              </a:rPr>
              <a:t>The </a:t>
            </a:r>
            <a:r>
              <a:rPr lang="en-ZA" sz="2400" dirty="0">
                <a:latin typeface="Calibri" panose="020F0502020204030204" pitchFamily="34" charset="0"/>
                <a:ea typeface="Calibri" panose="020F0502020204030204" pitchFamily="34" charset="0"/>
                <a:cs typeface="Times New Roman" panose="02020603050405020304" pitchFamily="18" charset="0"/>
              </a:rPr>
              <a:t>Rehabilitation and Return to work is aimed at contributing to employment creation and retention as well as the alleviation of poverty through the rehabilitation  of those injured in workplaces such that they are able to return to the labour market. </a:t>
            </a:r>
          </a:p>
          <a:p>
            <a:endParaRPr lang="en-ZA" dirty="0"/>
          </a:p>
        </p:txBody>
      </p:sp>
      <p:sp>
        <p:nvSpPr>
          <p:cNvPr id="4" name="Slide Number Placeholder 3"/>
          <p:cNvSpPr>
            <a:spLocks noGrp="1"/>
          </p:cNvSpPr>
          <p:nvPr>
            <p:ph type="sldNum" sz="quarter" idx="12"/>
          </p:nvPr>
        </p:nvSpPr>
        <p:spPr/>
        <p:txBody>
          <a:bodyPr/>
          <a:lstStyle/>
          <a:p>
            <a:fld id="{B6D01DFA-62F0-4702-B6E4-FBA5F7F9C748}" type="slidenum">
              <a:rPr lang="en-US" smtClean="0"/>
              <a:pPr/>
              <a:t>31</a:t>
            </a:fld>
            <a:endParaRPr lang="en-US"/>
          </a:p>
        </p:txBody>
      </p:sp>
    </p:spTree>
    <p:extLst>
      <p:ext uri="{BB962C8B-B14F-4D97-AF65-F5344CB8AC3E}">
        <p14:creationId xmlns:p14="http://schemas.microsoft.com/office/powerpoint/2010/main" xmlns="" val="2685164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611168"/>
            <a:ext cx="7345363" cy="1081357"/>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r>
              <a:rPr lang="en-ZA" sz="2800" dirty="0" smtClean="0">
                <a:solidFill>
                  <a:schemeClr val="tx1"/>
                </a:solidFill>
              </a:rPr>
              <a:t>KEY PRIORITY:</a:t>
            </a:r>
            <a:endParaRPr lang="en-ZA" sz="2800" dirty="0">
              <a:solidFill>
                <a:schemeClr val="tx1"/>
              </a:solidFill>
            </a:endParaRPr>
          </a:p>
          <a:p>
            <a:pPr marL="0" indent="0" algn="ctr">
              <a:lnSpc>
                <a:spcPct val="90000"/>
              </a:lnSpc>
              <a:spcBef>
                <a:spcPts val="600"/>
              </a:spcBef>
              <a:buSzTx/>
              <a:buNone/>
              <a:defRPr sz="2800" b="1"/>
            </a:pPr>
            <a:r>
              <a:rPr lang="en-ZA" sz="2800" dirty="0">
                <a:solidFill>
                  <a:schemeClr val="tx1"/>
                </a:solidFill>
              </a:rPr>
              <a:t>ECONOMIC </a:t>
            </a:r>
            <a:r>
              <a:rPr lang="en-ZA" sz="2800" dirty="0" smtClean="0">
                <a:solidFill>
                  <a:schemeClr val="tx1"/>
                </a:solidFill>
              </a:rPr>
              <a:t>GROWTH </a:t>
            </a:r>
            <a:r>
              <a:rPr lang="en-ZA" sz="2800" dirty="0">
                <a:solidFill>
                  <a:schemeClr val="tx1"/>
                </a:solidFill>
              </a:rPr>
              <a:t>AND JOB </a:t>
            </a:r>
            <a:r>
              <a:rPr lang="en-ZA" sz="2800" dirty="0" smtClean="0">
                <a:solidFill>
                  <a:schemeClr val="tx1"/>
                </a:solidFill>
              </a:rPr>
              <a:t>CREATION</a:t>
            </a:r>
          </a:p>
          <a:p>
            <a:pPr marL="0" indent="0" algn="ctr">
              <a:lnSpc>
                <a:spcPct val="90000"/>
              </a:lnSpc>
              <a:spcBef>
                <a:spcPts val="600"/>
              </a:spcBef>
              <a:buSzTx/>
              <a:buNone/>
              <a:defRPr sz="2800" b="1"/>
            </a:pPr>
            <a:endParaRPr lang="en-ZA" sz="1400" dirty="0">
              <a:solidFill>
                <a:schemeClr val="tx1"/>
              </a:solidFill>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1800" b="1" dirty="0" smtClean="0">
                <a:solidFill>
                  <a:schemeClr val="tx1"/>
                </a:solidFill>
                <a:cs typeface="Arial" charset="0"/>
              </a:rPr>
              <a:t>PRODUCTIVITY SOUTH AFRICA</a:t>
            </a: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xmlns="" val="4099126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1098"/>
          </a:xfrm>
        </p:spPr>
        <p:txBody>
          <a:bodyPr/>
          <a:lstStyle/>
          <a:p>
            <a:r>
              <a:rPr lang="en-US" sz="2400" b="1"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KEY PRIORITY: ECONOMIC GROWTH AND </a:t>
            </a:r>
            <a:r>
              <a:rPr lang="en-US" sz="2800" b="1" dirty="0">
                <a:latin typeface="Calibri" panose="020F0502020204030204" pitchFamily="34" charset="0"/>
                <a:cs typeface="Calibri" panose="020F0502020204030204" pitchFamily="34" charset="0"/>
              </a:rPr>
              <a:t>JOB </a:t>
            </a:r>
            <a:r>
              <a:rPr lang="en-US" sz="2800" b="1" dirty="0" smtClean="0">
                <a:latin typeface="Calibri" panose="020F0502020204030204" pitchFamily="34" charset="0"/>
                <a:cs typeface="Calibri" panose="020F0502020204030204" pitchFamily="34" charset="0"/>
              </a:rPr>
              <a:t>CREATION</a:t>
            </a:r>
            <a:endParaRPr lang="en-ZA" sz="2800" dirty="0"/>
          </a:p>
        </p:txBody>
      </p:sp>
      <p:sp>
        <p:nvSpPr>
          <p:cNvPr id="3" name="Content Placeholder 2"/>
          <p:cNvSpPr>
            <a:spLocks noGrp="1"/>
          </p:cNvSpPr>
          <p:nvPr>
            <p:ph idx="1"/>
          </p:nvPr>
        </p:nvSpPr>
        <p:spPr/>
        <p:txBody>
          <a:bodyPr/>
          <a:lstStyle/>
          <a:p>
            <a:pPr marL="0" indent="0">
              <a:buNone/>
            </a:pPr>
            <a:r>
              <a:rPr lang="en-ZA" sz="1800" b="1" i="1" dirty="0"/>
              <a:t>D</a:t>
            </a:r>
            <a:r>
              <a:rPr lang="en-ZA" sz="1800" b="1" i="1" dirty="0" smtClean="0"/>
              <a:t>uring </a:t>
            </a:r>
            <a:r>
              <a:rPr lang="en-ZA" sz="1800" b="1" i="1" dirty="0"/>
              <a:t>the 2022/23 financial year and, during and post </a:t>
            </a:r>
            <a:r>
              <a:rPr lang="en-ZA" sz="1800" b="1" i="1" dirty="0" smtClean="0"/>
              <a:t>COVID-19 pandemic:</a:t>
            </a:r>
          </a:p>
          <a:p>
            <a:pPr>
              <a:buFont typeface="Wingdings" panose="05000000000000000000" pitchFamily="2" charset="2"/>
              <a:buChar char="q"/>
            </a:pPr>
            <a:r>
              <a:rPr lang="en-ZA" sz="1800" dirty="0" smtClean="0"/>
              <a:t>Productivity </a:t>
            </a:r>
            <a:r>
              <a:rPr lang="en-ZA" sz="1800" dirty="0"/>
              <a:t>SA’s Key Areas of Focus and contribution to the socio-economic landscape towards 2030, as we implement the ERRP which is premised on Reimagining Industrial </a:t>
            </a:r>
            <a:r>
              <a:rPr lang="en-ZA" sz="1800" dirty="0" smtClean="0"/>
              <a:t>Strategy  </a:t>
            </a:r>
          </a:p>
          <a:p>
            <a:pPr lvl="1">
              <a:buFont typeface="Wingdings" panose="05000000000000000000" pitchFamily="2" charset="2"/>
              <a:buChar char="Ø"/>
            </a:pPr>
            <a:r>
              <a:rPr lang="en-ZA" sz="1800" dirty="0" smtClean="0"/>
              <a:t>Will be to </a:t>
            </a:r>
            <a:r>
              <a:rPr lang="en-ZA" sz="1800" dirty="0"/>
              <a:t>improve the productivity of the priority sectors through the Sector Master Plans, Special Economic Zones, Industrial Parks and through the District Development Model (DDM), targeting the 44 Districts and 8 metros, </a:t>
            </a:r>
            <a:endParaRPr lang="en-ZA" sz="1800" dirty="0" smtClean="0"/>
          </a:p>
          <a:p>
            <a:pPr lvl="1">
              <a:buFont typeface="Wingdings" panose="05000000000000000000" pitchFamily="2" charset="2"/>
              <a:buChar char="Ø"/>
            </a:pPr>
            <a:r>
              <a:rPr lang="en-ZA" sz="1800" dirty="0" smtClean="0"/>
              <a:t>This will be achieved in </a:t>
            </a:r>
            <a:r>
              <a:rPr lang="en-ZA" sz="1800" dirty="0"/>
              <a:t>collaboration with </a:t>
            </a:r>
            <a:r>
              <a:rPr lang="en-ZA" sz="1800" b="1" dirty="0"/>
              <a:t>the </a:t>
            </a:r>
            <a:r>
              <a:rPr lang="en-ZA" sz="1800" b="1" dirty="0" err="1"/>
              <a:t>dtic</a:t>
            </a:r>
            <a:r>
              <a:rPr lang="en-ZA" sz="1800" b="1" dirty="0"/>
              <a:t> </a:t>
            </a:r>
            <a:r>
              <a:rPr lang="en-ZA" sz="1800" dirty="0"/>
              <a:t>and the Department of Small Business Development and their entities, as well as with the private sector) to achieve the NDP priorities. </a:t>
            </a:r>
            <a:endParaRPr lang="en-ZA" sz="1800" dirty="0" smtClean="0"/>
          </a:p>
          <a:p>
            <a:pPr lvl="1">
              <a:buFont typeface="Wingdings" panose="05000000000000000000" pitchFamily="2" charset="2"/>
              <a:buChar char="Ø"/>
            </a:pPr>
            <a:r>
              <a:rPr lang="en-ZA" sz="1800" dirty="0" smtClean="0"/>
              <a:t>We </a:t>
            </a:r>
            <a:r>
              <a:rPr lang="en-ZA" sz="1800" dirty="0"/>
              <a:t>will prioritise productivity growth programmes and interventions (including upscaling the Workplace Challenge Programme implemented in partnership with </a:t>
            </a:r>
            <a:r>
              <a:rPr lang="en-ZA" sz="1800" b="1" dirty="0"/>
              <a:t>the </a:t>
            </a:r>
            <a:r>
              <a:rPr lang="en-ZA" sz="1800" b="1" dirty="0" err="1"/>
              <a:t>dtic</a:t>
            </a:r>
            <a:r>
              <a:rPr lang="en-ZA" sz="1800" b="1" dirty="0"/>
              <a:t>)</a:t>
            </a:r>
            <a:r>
              <a:rPr lang="en-ZA" sz="1800" dirty="0"/>
              <a:t> to improve long-term competitiveness and sustained inclusive growth to raise employment, reduce poverty, unemployment) and inequality.</a:t>
            </a:r>
          </a:p>
        </p:txBody>
      </p:sp>
      <p:sp>
        <p:nvSpPr>
          <p:cNvPr id="4" name="Slide Number Placeholder 3"/>
          <p:cNvSpPr>
            <a:spLocks noGrp="1"/>
          </p:cNvSpPr>
          <p:nvPr>
            <p:ph type="sldNum" sz="quarter" idx="12"/>
          </p:nvPr>
        </p:nvSpPr>
        <p:spPr/>
        <p:txBody>
          <a:bodyPr/>
          <a:lstStyle/>
          <a:p>
            <a:fld id="{B6D01DFA-62F0-4702-B6E4-FBA5F7F9C748}" type="slidenum">
              <a:rPr lang="en-US" smtClean="0"/>
              <a:pPr/>
              <a:t>33</a:t>
            </a:fld>
            <a:endParaRPr lang="en-US"/>
          </a:p>
        </p:txBody>
      </p:sp>
    </p:spTree>
    <p:extLst>
      <p:ext uri="{BB962C8B-B14F-4D97-AF65-F5344CB8AC3E}">
        <p14:creationId xmlns:p14="http://schemas.microsoft.com/office/powerpoint/2010/main" xmlns="" val="346914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1098"/>
          </a:xfrm>
        </p:spPr>
        <p:txBody>
          <a:bodyPr/>
          <a:lstStyle/>
          <a:p>
            <a:r>
              <a:rPr lang="en-US" sz="2400" b="1"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KEY PRIORITY: ECONOMIC GROWTH AND </a:t>
            </a:r>
            <a:r>
              <a:rPr lang="en-US" sz="2800" b="1" dirty="0">
                <a:latin typeface="Calibri" panose="020F0502020204030204" pitchFamily="34" charset="0"/>
                <a:cs typeface="Calibri" panose="020F0502020204030204" pitchFamily="34" charset="0"/>
              </a:rPr>
              <a:t>JOB </a:t>
            </a:r>
            <a:r>
              <a:rPr lang="en-US" sz="2800" b="1" dirty="0" smtClean="0">
                <a:latin typeface="Calibri" panose="020F0502020204030204" pitchFamily="34" charset="0"/>
                <a:cs typeface="Calibri" panose="020F0502020204030204" pitchFamily="34" charset="0"/>
              </a:rPr>
              <a:t>CREATION</a:t>
            </a:r>
            <a:endParaRPr lang="en-ZA" sz="2800"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ZA" sz="1800" dirty="0"/>
              <a:t>The reality of our growth challenges confirms that South Africa needs to reinforce and drive a productivity growth agenda, which should be led holistically across sectors and at all levels (macro, sector/industry and micro) will be reinforced. </a:t>
            </a:r>
          </a:p>
          <a:p>
            <a:pPr>
              <a:buFont typeface="Wingdings" panose="05000000000000000000" pitchFamily="2" charset="2"/>
              <a:buChar char="q"/>
            </a:pPr>
            <a:r>
              <a:rPr lang="en-ZA" sz="1800" dirty="0" smtClean="0"/>
              <a:t>This</a:t>
            </a:r>
            <a:r>
              <a:rPr lang="en-ZA" sz="1800" dirty="0"/>
              <a:t>, with the conviction that productivity is a crucial determinant and driver of long-term competitiveness and economic growth, and a vehicle towards prosperity and higher standards of living. </a:t>
            </a:r>
          </a:p>
          <a:p>
            <a:pPr>
              <a:buFont typeface="Wingdings" panose="05000000000000000000" pitchFamily="2" charset="2"/>
              <a:buChar char="q"/>
            </a:pPr>
            <a:r>
              <a:rPr lang="en-ZA" sz="1800" dirty="0" smtClean="0"/>
              <a:t>These </a:t>
            </a:r>
            <a:r>
              <a:rPr lang="en-ZA" sz="1800" dirty="0"/>
              <a:t>interventions will assist South Africa to improve its global competitiveness ranking (noting our ranking at 62 out of 64 countries by the IMD in 2021) and to increase the productivity gaps and capability of SMMEs, particularly those operating in the informal economy to create productive employment and decent work. </a:t>
            </a:r>
          </a:p>
          <a:p>
            <a:pPr marL="0" indent="0">
              <a:buNone/>
            </a:pPr>
            <a:endParaRPr lang="en-ZA" sz="1600" dirty="0"/>
          </a:p>
        </p:txBody>
      </p:sp>
      <p:sp>
        <p:nvSpPr>
          <p:cNvPr id="4" name="Slide Number Placeholder 3"/>
          <p:cNvSpPr>
            <a:spLocks noGrp="1"/>
          </p:cNvSpPr>
          <p:nvPr>
            <p:ph type="sldNum" sz="quarter" idx="12"/>
          </p:nvPr>
        </p:nvSpPr>
        <p:spPr/>
        <p:txBody>
          <a:bodyPr/>
          <a:lstStyle/>
          <a:p>
            <a:fld id="{B6D01DFA-62F0-4702-B6E4-FBA5F7F9C748}" type="slidenum">
              <a:rPr lang="en-US" smtClean="0"/>
              <a:pPr/>
              <a:t>34</a:t>
            </a:fld>
            <a:endParaRPr lang="en-US"/>
          </a:p>
        </p:txBody>
      </p:sp>
    </p:spTree>
    <p:extLst>
      <p:ext uri="{BB962C8B-B14F-4D97-AF65-F5344CB8AC3E}">
        <p14:creationId xmlns:p14="http://schemas.microsoft.com/office/powerpoint/2010/main" xmlns="" val="16312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1098"/>
          </a:xfrm>
        </p:spPr>
        <p:txBody>
          <a:bodyPr/>
          <a:lstStyle/>
          <a:p>
            <a:r>
              <a:rPr lang="en-US" sz="2400" b="1"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KEY PRIORITY: ECONOMIC GROWTH AND JOB CREATION</a:t>
            </a:r>
            <a:endParaRPr lang="en-ZA" sz="2800" dirty="0"/>
          </a:p>
        </p:txBody>
      </p:sp>
      <p:sp>
        <p:nvSpPr>
          <p:cNvPr id="3" name="Content Placeholder 2"/>
          <p:cNvSpPr>
            <a:spLocks noGrp="1"/>
          </p:cNvSpPr>
          <p:nvPr>
            <p:ph idx="1"/>
          </p:nvPr>
        </p:nvSpPr>
        <p:spPr>
          <a:xfrm>
            <a:off x="249383" y="1413164"/>
            <a:ext cx="8562108" cy="4525963"/>
          </a:xfrm>
        </p:spPr>
        <p:txBody>
          <a:bodyPr/>
          <a:lstStyle/>
          <a:p>
            <a:pPr>
              <a:buFont typeface="Wingdings" panose="05000000000000000000" pitchFamily="2" charset="2"/>
              <a:buChar char="q"/>
            </a:pPr>
            <a:r>
              <a:rPr lang="en-ZA" sz="1800" dirty="0" smtClean="0"/>
              <a:t>Productivity </a:t>
            </a:r>
            <a:r>
              <a:rPr lang="en-ZA" sz="1800" dirty="0"/>
              <a:t>SA will continue providing turnaround strategies and plans to support enterprises and industries hard hit by the cyclical downturn. </a:t>
            </a:r>
            <a:endParaRPr lang="en-ZA" sz="1800" dirty="0" smtClean="0"/>
          </a:p>
          <a:p>
            <a:pPr>
              <a:buFont typeface="Wingdings" panose="05000000000000000000" pitchFamily="2" charset="2"/>
              <a:buChar char="q"/>
            </a:pPr>
            <a:r>
              <a:rPr lang="en-ZA" sz="1800" dirty="0" smtClean="0"/>
              <a:t>Further </a:t>
            </a:r>
            <a:r>
              <a:rPr lang="en-ZA" sz="1800" dirty="0"/>
              <a:t>to this, we will provide productivity related Research and Statistics as well as world-class system of innovation, which are critical for the country and individual enterprises to anticipate and prepare continuously for the Future of Work (</a:t>
            </a:r>
            <a:r>
              <a:rPr lang="en-ZA" sz="1800" dirty="0" err="1"/>
              <a:t>FoW</a:t>
            </a:r>
            <a:r>
              <a:rPr lang="en-ZA" sz="1800" dirty="0"/>
              <a:t>) and to meet the needs of the future economy and society. </a:t>
            </a:r>
            <a:endParaRPr lang="en-ZA" sz="1800" dirty="0" smtClean="0"/>
          </a:p>
          <a:p>
            <a:pPr>
              <a:buFont typeface="Wingdings" panose="05000000000000000000" pitchFamily="2" charset="2"/>
              <a:buChar char="q"/>
            </a:pPr>
            <a:r>
              <a:rPr lang="en-ZA" sz="1800" dirty="0" smtClean="0"/>
              <a:t>We </a:t>
            </a:r>
            <a:r>
              <a:rPr lang="en-ZA" sz="1800" dirty="0"/>
              <a:t>believe that, measuring and evaluating productivity and overall competitiveness of the economy, and disseminating value-added information and statistics is critical for informing evidence-based planning, and the impact of programmes</a:t>
            </a:r>
            <a:r>
              <a:rPr lang="en-ZA" sz="1800" dirty="0" smtClean="0"/>
              <a:t>.</a:t>
            </a:r>
          </a:p>
          <a:p>
            <a:pPr>
              <a:buFont typeface="Wingdings" panose="05000000000000000000" pitchFamily="2" charset="2"/>
              <a:buChar char="q"/>
            </a:pPr>
            <a:r>
              <a:rPr lang="en-ZA" sz="1800" dirty="0" smtClean="0"/>
              <a:t> </a:t>
            </a:r>
            <a:r>
              <a:rPr lang="en-ZA" sz="1800" dirty="0"/>
              <a:t>Despite its intellectual and leadership capabilities to deliver on its mandate of promoting productivity and employment growth, Productivity SA’s financial challenges persist</a:t>
            </a:r>
            <a:r>
              <a:rPr lang="en-ZA" sz="1800" dirty="0" smtClean="0"/>
              <a:t>, and our request is  </a:t>
            </a:r>
            <a:r>
              <a:rPr lang="en-ZA" sz="1800" dirty="0"/>
              <a:t>for these to be addressed through a “Single source funding model in line with section 12 of the Employment Services Act”, which we reiterate </a:t>
            </a:r>
            <a:r>
              <a:rPr lang="en-ZA" sz="1800" dirty="0" smtClean="0"/>
              <a:t>will enable us to  </a:t>
            </a:r>
            <a:r>
              <a:rPr lang="en-ZA" sz="1800" dirty="0"/>
              <a:t>ensure resilience and sustainability.”</a:t>
            </a:r>
          </a:p>
          <a:p>
            <a:pPr>
              <a:buFont typeface="Wingdings" panose="05000000000000000000" pitchFamily="2" charset="2"/>
              <a:buChar char="q"/>
            </a:pPr>
            <a:endParaRPr lang="en-ZA" sz="1800" dirty="0"/>
          </a:p>
          <a:p>
            <a:pPr>
              <a:buFont typeface="Wingdings" panose="05000000000000000000" pitchFamily="2" charset="2"/>
              <a:buChar char="q"/>
            </a:pPr>
            <a:endParaRPr lang="en-ZA" sz="1800" dirty="0"/>
          </a:p>
        </p:txBody>
      </p:sp>
      <p:sp>
        <p:nvSpPr>
          <p:cNvPr id="4" name="Slide Number Placeholder 3"/>
          <p:cNvSpPr>
            <a:spLocks noGrp="1"/>
          </p:cNvSpPr>
          <p:nvPr>
            <p:ph type="sldNum" sz="quarter" idx="12"/>
          </p:nvPr>
        </p:nvSpPr>
        <p:spPr/>
        <p:txBody>
          <a:bodyPr/>
          <a:lstStyle/>
          <a:p>
            <a:fld id="{B6D01DFA-62F0-4702-B6E4-FBA5F7F9C748}" type="slidenum">
              <a:rPr lang="en-US" smtClean="0"/>
              <a:pPr/>
              <a:t>35</a:t>
            </a:fld>
            <a:endParaRPr lang="en-US"/>
          </a:p>
        </p:txBody>
      </p:sp>
    </p:spTree>
    <p:extLst>
      <p:ext uri="{BB962C8B-B14F-4D97-AF65-F5344CB8AC3E}">
        <p14:creationId xmlns:p14="http://schemas.microsoft.com/office/powerpoint/2010/main" xmlns="" val="769259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611168"/>
            <a:ext cx="7345363" cy="1081357"/>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r>
              <a:rPr lang="en-ZA" sz="2800" dirty="0" smtClean="0">
                <a:solidFill>
                  <a:schemeClr val="tx1"/>
                </a:solidFill>
              </a:rPr>
              <a:t>KEY PRIORITY:</a:t>
            </a:r>
            <a:endParaRPr lang="en-ZA" sz="2800" dirty="0">
              <a:solidFill>
                <a:schemeClr val="tx1"/>
              </a:solidFill>
            </a:endParaRPr>
          </a:p>
          <a:p>
            <a:pPr marL="0" indent="0" algn="ctr">
              <a:lnSpc>
                <a:spcPct val="90000"/>
              </a:lnSpc>
              <a:spcBef>
                <a:spcPts val="600"/>
              </a:spcBef>
              <a:buSzTx/>
              <a:buNone/>
              <a:defRPr sz="2800" b="1"/>
            </a:pPr>
            <a:r>
              <a:rPr lang="en-ZA" sz="2800" dirty="0">
                <a:solidFill>
                  <a:schemeClr val="tx1"/>
                </a:solidFill>
              </a:rPr>
              <a:t>ECONOMIC </a:t>
            </a:r>
            <a:r>
              <a:rPr lang="en-ZA" sz="2800" dirty="0" smtClean="0">
                <a:solidFill>
                  <a:schemeClr val="tx1"/>
                </a:solidFill>
              </a:rPr>
              <a:t>GROWTH AND </a:t>
            </a:r>
            <a:r>
              <a:rPr lang="en-ZA" sz="2800" dirty="0">
                <a:solidFill>
                  <a:schemeClr val="tx1"/>
                </a:solidFill>
              </a:rPr>
              <a:t>JOB </a:t>
            </a:r>
            <a:r>
              <a:rPr lang="en-ZA" sz="2800" dirty="0" smtClean="0">
                <a:solidFill>
                  <a:schemeClr val="tx1"/>
                </a:solidFill>
              </a:rPr>
              <a:t>CREATION</a:t>
            </a:r>
          </a:p>
          <a:p>
            <a:pPr marL="0" indent="0" algn="ctr">
              <a:lnSpc>
                <a:spcPct val="90000"/>
              </a:lnSpc>
              <a:spcBef>
                <a:spcPts val="600"/>
              </a:spcBef>
              <a:buSzTx/>
              <a:buNone/>
              <a:defRPr sz="2800" b="1"/>
            </a:pPr>
            <a:endParaRPr lang="en-ZA" sz="2800" dirty="0">
              <a:solidFill>
                <a:schemeClr val="tx1"/>
              </a:solidFill>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ZA" sz="1800" b="1" dirty="0" smtClean="0">
                <a:solidFill>
                  <a:schemeClr val="tx1"/>
                </a:solidFill>
              </a:rPr>
              <a:t>NATIONAL ECONOMIC DEVELOPMENT AND LABOUR COUNCIL </a:t>
            </a:r>
            <a:r>
              <a:rPr lang="en-US" sz="1800" b="1" dirty="0" smtClean="0">
                <a:solidFill>
                  <a:schemeClr val="tx1"/>
                </a:solidFill>
                <a:cs typeface="Arial" charset="0"/>
              </a:rPr>
              <a:t>(NEDLAC)</a:t>
            </a:r>
          </a:p>
          <a:p>
            <a:pPr marL="0" indent="0" algn="ctr" eaLnBrk="1" hangingPunct="1">
              <a:lnSpc>
                <a:spcPct val="90000"/>
              </a:lnSpc>
              <a:buNone/>
            </a:pPr>
            <a:endParaRPr lang="en-US" sz="1800" b="1" dirty="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xmlns="" val="1192233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1530"/>
            <a:ext cx="8229600" cy="478186"/>
          </a:xfrm>
        </p:spPr>
        <p:txBody>
          <a:bodyPr/>
          <a:lstStyle/>
          <a:p>
            <a:pPr marL="0" indent="0">
              <a:lnSpc>
                <a:spcPct val="90000"/>
              </a:lnSpc>
              <a:spcBef>
                <a:spcPts val="600"/>
              </a:spcBef>
              <a:defRPr sz="2800" b="1"/>
            </a:pPr>
            <a:r>
              <a:rPr lang="en-ZA" sz="2800" dirty="0"/>
              <a:t>KEY PRIORITY:</a:t>
            </a:r>
            <a:br>
              <a:rPr lang="en-ZA" sz="2800" dirty="0"/>
            </a:br>
            <a:r>
              <a:rPr lang="en-ZA" sz="2800" dirty="0"/>
              <a:t>ECONOMIC GROWTH AND JOB CREATION</a:t>
            </a:r>
            <a:br>
              <a:rPr lang="en-ZA" sz="2800" dirty="0"/>
            </a:br>
            <a:r>
              <a:rPr lang="en-ZA" sz="2800" dirty="0"/>
              <a:t/>
            </a:r>
            <a:br>
              <a:rPr lang="en-ZA" sz="2800" dirty="0"/>
            </a:br>
            <a:endParaRPr lang="en-ZA" sz="2800" b="1" dirty="0"/>
          </a:p>
        </p:txBody>
      </p:sp>
      <p:sp>
        <p:nvSpPr>
          <p:cNvPr id="3" name="Slide Number Placeholder 2"/>
          <p:cNvSpPr>
            <a:spLocks noGrp="1"/>
          </p:cNvSpPr>
          <p:nvPr>
            <p:ph type="sldNum" sz="quarter" idx="12"/>
          </p:nvPr>
        </p:nvSpPr>
        <p:spPr>
          <a:xfrm>
            <a:off x="6835173" y="6560313"/>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4" name="Content Placeholder 3"/>
          <p:cNvSpPr>
            <a:spLocks noGrp="1"/>
          </p:cNvSpPr>
          <p:nvPr>
            <p:ph idx="1"/>
          </p:nvPr>
        </p:nvSpPr>
        <p:spPr>
          <a:xfrm>
            <a:off x="311728" y="1442940"/>
            <a:ext cx="8468590" cy="4525963"/>
          </a:xfrm>
        </p:spPr>
        <p:txBody>
          <a:bodyPr/>
          <a:lstStyle/>
          <a:p>
            <a:pPr>
              <a:buFont typeface="Wingdings" panose="05000000000000000000" pitchFamily="2" charset="2"/>
              <a:buChar char="q"/>
            </a:pPr>
            <a:r>
              <a:rPr lang="en-GB" sz="1800" dirty="0" smtClean="0"/>
              <a:t>In </a:t>
            </a:r>
            <a:r>
              <a:rPr lang="en-GB" sz="1800" dirty="0"/>
              <a:t>response to the President’s announcement that a new comprehensive social compact will be announced in a 100 </a:t>
            </a:r>
            <a:r>
              <a:rPr lang="en-GB" sz="1800" dirty="0" smtClean="0"/>
              <a:t>days, </a:t>
            </a:r>
            <a:r>
              <a:rPr lang="en-GB" sz="1800" dirty="0"/>
              <a:t>the Minister of Employment and Labour will be leading the process working closely with the Presidency.  </a:t>
            </a:r>
            <a:endParaRPr lang="en-GB" sz="1800" dirty="0" smtClean="0"/>
          </a:p>
          <a:p>
            <a:pPr>
              <a:buFont typeface="Wingdings" panose="05000000000000000000" pitchFamily="2" charset="2"/>
              <a:buChar char="q"/>
            </a:pPr>
            <a:r>
              <a:rPr lang="en-GB" sz="1800" dirty="0" smtClean="0"/>
              <a:t>Nedlac </a:t>
            </a:r>
            <a:r>
              <a:rPr lang="en-GB" sz="1800" dirty="0"/>
              <a:t>will be facilitating the process and a 100 day programme of action is being developed. </a:t>
            </a:r>
            <a:endParaRPr lang="en-GB" sz="1800" dirty="0" smtClean="0"/>
          </a:p>
          <a:p>
            <a:pPr>
              <a:buFont typeface="Wingdings" panose="05000000000000000000" pitchFamily="2" charset="2"/>
              <a:buChar char="q"/>
            </a:pPr>
            <a:r>
              <a:rPr lang="en-GB" sz="1800" dirty="0" smtClean="0"/>
              <a:t>It is </a:t>
            </a:r>
            <a:r>
              <a:rPr lang="en-GB" sz="1800" dirty="0"/>
              <a:t>expected that the deliberations from bilateral meetings between the social partners as well as work that is taking place in other Nedlac work streams as well as other processes such as the Public Sector Summit will feed into a renewed comprehensive social compact</a:t>
            </a:r>
            <a:r>
              <a:rPr lang="en-GB" sz="1800" dirty="0" smtClean="0"/>
              <a:t>.</a:t>
            </a:r>
            <a:endParaRPr lang="en-ZA" sz="1800" dirty="0"/>
          </a:p>
          <a:p>
            <a:pPr>
              <a:buFont typeface="Wingdings" panose="05000000000000000000" pitchFamily="2" charset="2"/>
              <a:buChar char="q"/>
            </a:pPr>
            <a:r>
              <a:rPr lang="en-GB" sz="1800" dirty="0" smtClean="0"/>
              <a:t>A </a:t>
            </a:r>
            <a:r>
              <a:rPr lang="en-GB" sz="1800" dirty="0"/>
              <a:t>number of the policy and legislative processes announced by the President and Minister of Finance will be considered by the social partners at Nedlac after they have been tabled by government. Among these are</a:t>
            </a:r>
            <a:r>
              <a:rPr lang="en-GB" sz="1800" dirty="0" smtClean="0"/>
              <a:t>:</a:t>
            </a:r>
            <a:endParaRPr lang="en-ZA" sz="1800" dirty="0"/>
          </a:p>
          <a:p>
            <a:pPr lvl="1">
              <a:buFont typeface="Wingdings" panose="05000000000000000000" pitchFamily="2" charset="2"/>
              <a:buChar char="Ø"/>
            </a:pPr>
            <a:r>
              <a:rPr lang="en-GB" sz="1800" dirty="0" smtClean="0"/>
              <a:t>The National </a:t>
            </a:r>
            <a:r>
              <a:rPr lang="en-GB" sz="1800" dirty="0"/>
              <a:t>Migration Policy</a:t>
            </a:r>
            <a:endParaRPr lang="en-ZA" sz="1800" dirty="0"/>
          </a:p>
          <a:p>
            <a:pPr lvl="1">
              <a:buFont typeface="Wingdings" panose="05000000000000000000" pitchFamily="2" charset="2"/>
              <a:buChar char="Ø"/>
            </a:pPr>
            <a:r>
              <a:rPr lang="en-GB" sz="1800" dirty="0"/>
              <a:t>Electricity Amendment Bill</a:t>
            </a:r>
            <a:endParaRPr lang="en-ZA" sz="1800" dirty="0"/>
          </a:p>
          <a:p>
            <a:pPr lvl="1">
              <a:buFont typeface="Wingdings" panose="05000000000000000000" pitchFamily="2" charset="2"/>
              <a:buChar char="Ø"/>
            </a:pPr>
            <a:r>
              <a:rPr lang="en-GB" sz="1800" dirty="0"/>
              <a:t>Labour law reforms.</a:t>
            </a:r>
            <a:endParaRPr lang="en-ZA" sz="1800" dirty="0"/>
          </a:p>
          <a:p>
            <a:pPr>
              <a:buFont typeface="Wingdings" panose="05000000000000000000" pitchFamily="2" charset="2"/>
              <a:buChar char="Ø"/>
            </a:pPr>
            <a:endParaRPr lang="en-ZA" sz="1600" dirty="0"/>
          </a:p>
        </p:txBody>
      </p:sp>
    </p:spTree>
    <p:extLst>
      <p:ext uri="{BB962C8B-B14F-4D97-AF65-F5344CB8AC3E}">
        <p14:creationId xmlns:p14="http://schemas.microsoft.com/office/powerpoint/2010/main" xmlns="" val="3120442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366596"/>
            <a:ext cx="7772400" cy="1308467"/>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1800226"/>
            <a:ext cx="7345363" cy="1892300"/>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US" sz="1400" b="1" dirty="0">
              <a:solidFill>
                <a:schemeClr val="tx1"/>
              </a:solidFill>
              <a:cs typeface="Arial" charset="0"/>
            </a:endParaRPr>
          </a:p>
          <a:p>
            <a:pPr marL="0" indent="0" algn="ctr">
              <a:lnSpc>
                <a:spcPct val="90000"/>
              </a:lnSpc>
              <a:spcBef>
                <a:spcPts val="600"/>
              </a:spcBef>
              <a:buSzTx/>
              <a:buNone/>
              <a:defRPr sz="2800" b="1"/>
            </a:pPr>
            <a:r>
              <a:rPr lang="en-ZA" sz="2800" dirty="0" smtClean="0">
                <a:solidFill>
                  <a:schemeClr val="tx1"/>
                </a:solidFill>
              </a:rPr>
              <a:t>KEY PRIORITY: </a:t>
            </a:r>
            <a:endParaRPr lang="en-ZA" sz="2800" dirty="0">
              <a:solidFill>
                <a:schemeClr val="tx1"/>
              </a:solidFill>
            </a:endParaRPr>
          </a:p>
          <a:p>
            <a:pPr marL="0" indent="0" algn="ctr">
              <a:lnSpc>
                <a:spcPct val="90000"/>
              </a:lnSpc>
              <a:spcBef>
                <a:spcPts val="600"/>
              </a:spcBef>
              <a:buSzTx/>
              <a:buNone/>
              <a:defRPr sz="2800" b="1"/>
            </a:pPr>
            <a:r>
              <a:rPr lang="en-ZA" sz="2800" dirty="0">
                <a:solidFill>
                  <a:schemeClr val="tx1"/>
                </a:solidFill>
              </a:rPr>
              <a:t>ECONOMIC </a:t>
            </a:r>
            <a:r>
              <a:rPr lang="en-ZA" sz="2800" dirty="0" smtClean="0">
                <a:solidFill>
                  <a:schemeClr val="tx1"/>
                </a:solidFill>
              </a:rPr>
              <a:t>GROWTH AND </a:t>
            </a:r>
            <a:r>
              <a:rPr lang="en-ZA" sz="2800" dirty="0">
                <a:solidFill>
                  <a:schemeClr val="tx1"/>
                </a:solidFill>
              </a:rPr>
              <a:t>JOB </a:t>
            </a:r>
            <a:r>
              <a:rPr lang="en-ZA" sz="2800" dirty="0" smtClean="0">
                <a:solidFill>
                  <a:schemeClr val="tx1"/>
                </a:solidFill>
              </a:rPr>
              <a:t>CREATION</a:t>
            </a:r>
          </a:p>
          <a:p>
            <a:pPr marL="0" indent="0" algn="ctr">
              <a:lnSpc>
                <a:spcPct val="90000"/>
              </a:lnSpc>
              <a:spcBef>
                <a:spcPts val="600"/>
              </a:spcBef>
              <a:buSzTx/>
              <a:buNone/>
              <a:defRPr sz="2800" b="1"/>
            </a:pPr>
            <a:endParaRPr lang="en-ZA" sz="1400" dirty="0">
              <a:solidFill>
                <a:schemeClr val="tx1"/>
              </a:solidFill>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r>
              <a:rPr lang="en-GB" sz="1800" b="1" dirty="0" smtClean="0">
                <a:solidFill>
                  <a:schemeClr val="tx1"/>
                </a:solidFill>
              </a:rPr>
              <a:t>THE COMMISSION FOR CONCILIATION, MEDIATION AND ARBITRATION </a:t>
            </a:r>
            <a:r>
              <a:rPr lang="en-US" sz="1800" b="1" dirty="0" smtClean="0">
                <a:solidFill>
                  <a:schemeClr val="tx1"/>
                </a:solidFill>
                <a:cs typeface="Arial" charset="0"/>
              </a:rPr>
              <a:t>(CCMA)</a:t>
            </a: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6" name="Slide Number Placeholder 2">
            <a:extLst>
              <a:ext uri="{FF2B5EF4-FFF2-40B4-BE49-F238E27FC236}">
                <a16:creationId xmlns:a16="http://schemas.microsoft.com/office/drawing/2014/main" xmlns="" id="{A74F4782-C14F-4F99-9330-98AD9332551E}"/>
              </a:ext>
            </a:extLst>
          </p:cNvPr>
          <p:cNvSpPr txBox="1">
            <a:spLocks/>
          </p:cNvSpPr>
          <p:nvPr/>
        </p:nvSpPr>
        <p:spPr>
          <a:xfrm>
            <a:off x="6750627"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fld id="{A3E61E56-4512-48E5-8D69-D25D101C4C69}"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xmlns="" val="2029368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585788"/>
            <a:ext cx="8229600" cy="743928"/>
          </a:xfrm>
        </p:spPr>
        <p:txBody>
          <a:bodyPr/>
          <a:lstStyle/>
          <a:p>
            <a:r>
              <a:rPr lang="en-ZA" sz="2800" b="1" dirty="0" smtClean="0"/>
              <a:t>KEY PRIORITY: </a:t>
            </a:r>
            <a:r>
              <a:rPr lang="en-ZA" sz="2800" b="1" dirty="0"/>
              <a:t>ECONOMIC GROWTH AND JOB CREATION</a:t>
            </a:r>
            <a:r>
              <a:rPr lang="en-ZA" sz="2400" dirty="0"/>
              <a:t/>
            </a:r>
            <a:br>
              <a:rPr lang="en-ZA" sz="2400" dirty="0"/>
            </a:br>
            <a:r>
              <a:rPr lang="en-ZA" sz="2400" b="1" dirty="0" smtClean="0"/>
              <a:t> </a:t>
            </a:r>
            <a:endParaRPr lang="en-ZA" sz="2400" b="1" dirty="0"/>
          </a:p>
        </p:txBody>
      </p:sp>
      <p:sp>
        <p:nvSpPr>
          <p:cNvPr id="3" name="Slide Number Placeholder 2"/>
          <p:cNvSpPr>
            <a:spLocks noGrp="1"/>
          </p:cNvSpPr>
          <p:nvPr>
            <p:ph type="sldNum" sz="quarter" idx="12"/>
          </p:nvPr>
        </p:nvSpPr>
        <p:spPr>
          <a:xfrm>
            <a:off x="6835173" y="6560313"/>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4" name="Content Placeholder 3"/>
          <p:cNvSpPr>
            <a:spLocks noGrp="1"/>
          </p:cNvSpPr>
          <p:nvPr>
            <p:ph idx="1"/>
          </p:nvPr>
        </p:nvSpPr>
        <p:spPr/>
        <p:txBody>
          <a:bodyPr/>
          <a:lstStyle/>
          <a:p>
            <a:pPr marL="0" indent="0">
              <a:buNone/>
            </a:pPr>
            <a:r>
              <a:rPr lang="en-ZA" sz="2400" dirty="0" smtClean="0"/>
              <a:t>In addition to the normal case work the CCMA will:</a:t>
            </a:r>
          </a:p>
          <a:p>
            <a:pPr>
              <a:buFont typeface="Wingdings" panose="05000000000000000000" pitchFamily="2" charset="2"/>
              <a:buChar char="q"/>
            </a:pPr>
            <a:r>
              <a:rPr lang="en-ZA" sz="2400" dirty="0" smtClean="0"/>
              <a:t>Conclude 6 Collective Bargaining Support processes </a:t>
            </a:r>
          </a:p>
          <a:p>
            <a:pPr>
              <a:buFont typeface="Wingdings" panose="05000000000000000000" pitchFamily="2" charset="2"/>
              <a:buChar char="q"/>
            </a:pPr>
            <a:r>
              <a:rPr lang="en-ZA" sz="2400" dirty="0" smtClean="0"/>
              <a:t>8 workplace engagements to implement transformation of workplace relations will take place</a:t>
            </a:r>
          </a:p>
          <a:p>
            <a:pPr>
              <a:buFont typeface="Wingdings" panose="05000000000000000000" pitchFamily="2" charset="2"/>
              <a:buChar char="q"/>
            </a:pPr>
            <a:r>
              <a:rPr lang="en-ZA" sz="2400" dirty="0" smtClean="0"/>
              <a:t>Deliver 8 vulnerable sector projects </a:t>
            </a:r>
          </a:p>
          <a:p>
            <a:pPr>
              <a:buFont typeface="Wingdings" panose="05000000000000000000" pitchFamily="2" charset="2"/>
              <a:buChar char="q"/>
            </a:pPr>
            <a:r>
              <a:rPr lang="en-ZA" sz="2400" dirty="0" smtClean="0"/>
              <a:t>Engage 106 entities to ensure there are minimum standards to be maintained during industrial action in essential services. </a:t>
            </a:r>
            <a:endParaRPr lang="en-ZA" sz="2400" dirty="0"/>
          </a:p>
        </p:txBody>
      </p:sp>
    </p:spTree>
    <p:extLst>
      <p:ext uri="{BB962C8B-B14F-4D97-AF65-F5344CB8AC3E}">
        <p14:creationId xmlns:p14="http://schemas.microsoft.com/office/powerpoint/2010/main" xmlns="" val="1976750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331C1-5F35-421C-838D-DC82C9FEE82D}"/>
              </a:ext>
            </a:extLst>
          </p:cNvPr>
          <p:cNvSpPr>
            <a:spLocks noGrp="1"/>
          </p:cNvSpPr>
          <p:nvPr>
            <p:ph type="title"/>
          </p:nvPr>
        </p:nvSpPr>
        <p:spPr>
          <a:xfrm>
            <a:off x="457200" y="160075"/>
            <a:ext cx="8229600" cy="1143000"/>
          </a:xfrm>
        </p:spPr>
        <p:txBody>
          <a:bodyPr/>
          <a:lstStyle/>
          <a:p>
            <a:r>
              <a:rPr lang="en-US" sz="2800" b="1" dirty="0" smtClean="0"/>
              <a:t>BACKGROUND AND PURPOSE</a:t>
            </a:r>
            <a:endParaRPr lang="en-US" sz="2800" b="1" dirty="0"/>
          </a:p>
        </p:txBody>
      </p:sp>
      <p:sp>
        <p:nvSpPr>
          <p:cNvPr id="3" name="Content Placeholder 2">
            <a:extLst>
              <a:ext uri="{FF2B5EF4-FFF2-40B4-BE49-F238E27FC236}">
                <a16:creationId xmlns:a16="http://schemas.microsoft.com/office/drawing/2014/main" xmlns="" id="{BCF3F228-3E3A-4B49-B43F-C1FD6651CB46}"/>
              </a:ext>
            </a:extLst>
          </p:cNvPr>
          <p:cNvSpPr>
            <a:spLocks noGrp="1"/>
          </p:cNvSpPr>
          <p:nvPr>
            <p:ph idx="1"/>
          </p:nvPr>
        </p:nvSpPr>
        <p:spPr>
          <a:xfrm>
            <a:off x="270165" y="1417638"/>
            <a:ext cx="8697190" cy="3536856"/>
          </a:xfrm>
        </p:spPr>
        <p:txBody>
          <a:bodyPr>
            <a:normAutofit/>
          </a:bodyPr>
          <a:lstStyle/>
          <a:p>
            <a:pPr>
              <a:lnSpc>
                <a:spcPct val="120000"/>
              </a:lnSpc>
            </a:pPr>
            <a:r>
              <a:rPr lang="en-US" sz="1600" dirty="0"/>
              <a:t>The </a:t>
            </a:r>
            <a:r>
              <a:rPr lang="en-US" sz="1600" dirty="0" smtClean="0"/>
              <a:t>President of the Republic of South Africa on 10 </a:t>
            </a:r>
            <a:r>
              <a:rPr lang="en-US" sz="1600" dirty="0"/>
              <a:t>February 2022 </a:t>
            </a:r>
            <a:r>
              <a:rPr lang="en-US" sz="1600" dirty="0" smtClean="0"/>
              <a:t>delivered </a:t>
            </a:r>
            <a:r>
              <a:rPr lang="en-US" sz="1600" dirty="0"/>
              <a:t>the STATE OF THE NATION ADDRESS </a:t>
            </a:r>
            <a:r>
              <a:rPr lang="en-US" sz="1600" dirty="0" smtClean="0"/>
              <a:t>(</a:t>
            </a:r>
            <a:r>
              <a:rPr lang="en-US" sz="1600" dirty="0"/>
              <a:t>SONA</a:t>
            </a:r>
            <a:r>
              <a:rPr lang="en-US" sz="1600" dirty="0" smtClean="0"/>
              <a:t>) </a:t>
            </a:r>
            <a:r>
              <a:rPr lang="en-US" sz="1600" dirty="0"/>
              <a:t>2022 </a:t>
            </a:r>
          </a:p>
          <a:p>
            <a:pPr>
              <a:lnSpc>
                <a:spcPct val="120000"/>
              </a:lnSpc>
            </a:pPr>
            <a:r>
              <a:rPr lang="en-US" sz="1600" dirty="0" smtClean="0"/>
              <a:t>The </a:t>
            </a:r>
            <a:r>
              <a:rPr lang="en-US" sz="1600" dirty="0"/>
              <a:t>DEL has developed </a:t>
            </a:r>
            <a:r>
              <a:rPr lang="en-US" sz="1600" dirty="0" smtClean="0"/>
              <a:t>an annual </a:t>
            </a:r>
            <a:r>
              <a:rPr lang="en-US" sz="1600" dirty="0"/>
              <a:t>programme of action to address  issues raised </a:t>
            </a:r>
            <a:r>
              <a:rPr lang="en-US" sz="1600" dirty="0" smtClean="0"/>
              <a:t>in </a:t>
            </a:r>
            <a:r>
              <a:rPr lang="en-US" sz="1600" dirty="0"/>
              <a:t>the </a:t>
            </a:r>
            <a:r>
              <a:rPr lang="en-US" sz="1600" dirty="0" smtClean="0"/>
              <a:t>SONA</a:t>
            </a:r>
            <a:r>
              <a:rPr lang="en-US" sz="1600" dirty="0"/>
              <a:t> </a:t>
            </a:r>
            <a:r>
              <a:rPr lang="en-US" sz="1600" dirty="0" smtClean="0"/>
              <a:t>2022</a:t>
            </a:r>
            <a:endParaRPr lang="en-US" sz="1600" dirty="0"/>
          </a:p>
          <a:p>
            <a:pPr>
              <a:lnSpc>
                <a:spcPct val="120000"/>
              </a:lnSpc>
            </a:pPr>
            <a:r>
              <a:rPr lang="en-US" sz="1600" dirty="0" smtClean="0"/>
              <a:t>The presentation highlights deliverables arising from the SONA 2022</a:t>
            </a:r>
            <a:endParaRPr lang="en-US" sz="1600" dirty="0"/>
          </a:p>
        </p:txBody>
      </p:sp>
      <p:sp>
        <p:nvSpPr>
          <p:cNvPr id="5" name="Double Wave 4">
            <a:extLst>
              <a:ext uri="{FF2B5EF4-FFF2-40B4-BE49-F238E27FC236}">
                <a16:creationId xmlns:a16="http://schemas.microsoft.com/office/drawing/2014/main" xmlns="" id="{91DD5629-EED9-467A-8395-F67E58D530D2}"/>
              </a:ext>
            </a:extLst>
          </p:cNvPr>
          <p:cNvSpPr/>
          <p:nvPr/>
        </p:nvSpPr>
        <p:spPr>
          <a:xfrm>
            <a:off x="716972" y="3163315"/>
            <a:ext cx="7710055" cy="3096490"/>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t>“We </a:t>
            </a:r>
            <a:r>
              <a:rPr lang="en-ZA" sz="1600" dirty="0"/>
              <a:t>are rebuilding the State and restoring trust and pride in public institutions.</a:t>
            </a:r>
          </a:p>
          <a:p>
            <a:pPr algn="ctr"/>
            <a:r>
              <a:rPr lang="en-ZA" sz="1600" dirty="0"/>
              <a:t>If there is one thing we all agree on, it is that the present situation – of </a:t>
            </a:r>
            <a:endParaRPr lang="en-ZA" sz="1600" dirty="0" smtClean="0"/>
          </a:p>
          <a:p>
            <a:pPr algn="ctr"/>
            <a:r>
              <a:rPr lang="en-ZA" sz="1600" dirty="0" smtClean="0"/>
              <a:t>deep </a:t>
            </a:r>
            <a:r>
              <a:rPr lang="en-ZA" sz="1600" dirty="0"/>
              <a:t>poverty, unemployment and inequality – is unacceptable and unsustainable.</a:t>
            </a:r>
          </a:p>
          <a:p>
            <a:pPr algn="ctr"/>
            <a:r>
              <a:rPr lang="en-ZA" sz="1600" dirty="0"/>
              <a:t>There is agreement among a broad and diverse range of South Africans that fundamental reforms are needed to revive economic growth.</a:t>
            </a:r>
          </a:p>
          <a:p>
            <a:pPr algn="ctr"/>
            <a:r>
              <a:rPr lang="en-ZA" sz="1600" dirty="0"/>
              <a:t>There is a need both to address the immediate crisis and to create conditions for </a:t>
            </a:r>
            <a:endParaRPr lang="en-ZA" sz="1600" dirty="0" smtClean="0"/>
          </a:p>
          <a:p>
            <a:pPr algn="ctr"/>
            <a:r>
              <a:rPr lang="en-ZA" sz="1600" dirty="0" smtClean="0"/>
              <a:t>long-lasting </a:t>
            </a:r>
            <a:r>
              <a:rPr lang="en-ZA" sz="1600" dirty="0"/>
              <a:t>stability and </a:t>
            </a:r>
            <a:r>
              <a:rPr lang="en-ZA" sz="1600" dirty="0" smtClean="0"/>
              <a:t>development”.</a:t>
            </a:r>
            <a:r>
              <a:rPr lang="en-US" sz="1600" i="1" dirty="0"/>
              <a:t> </a:t>
            </a:r>
            <a:endParaRPr lang="en-US" sz="1600" i="1" dirty="0" smtClean="0"/>
          </a:p>
          <a:p>
            <a:pPr algn="ctr"/>
            <a:r>
              <a:rPr lang="en-US" sz="1600" i="1" dirty="0" smtClean="0"/>
              <a:t>President </a:t>
            </a:r>
            <a:r>
              <a:rPr lang="en-US" sz="1600" i="1" dirty="0" err="1"/>
              <a:t>Ramaphosa</a:t>
            </a:r>
            <a:r>
              <a:rPr lang="en-US" sz="1600" i="1" dirty="0"/>
              <a:t>, </a:t>
            </a:r>
            <a:r>
              <a:rPr lang="en-US" sz="1600" i="1" dirty="0" err="1"/>
              <a:t>Sona</a:t>
            </a:r>
            <a:r>
              <a:rPr lang="en-US" sz="1600" i="1" dirty="0"/>
              <a:t> 2022</a:t>
            </a:r>
          </a:p>
          <a:p>
            <a:pPr algn="ctr"/>
            <a:endParaRPr lang="en-ZA" sz="1600" dirty="0"/>
          </a:p>
        </p:txBody>
      </p:sp>
      <p:sp>
        <p:nvSpPr>
          <p:cNvPr id="4" name="Slide Number Placeholder 3">
            <a:extLst>
              <a:ext uri="{FF2B5EF4-FFF2-40B4-BE49-F238E27FC236}">
                <a16:creationId xmlns:a16="http://schemas.microsoft.com/office/drawing/2014/main" xmlns="" id="{2840CF6F-5E28-430B-8562-B2F15AD0F336}"/>
              </a:ext>
            </a:extLst>
          </p:cNvPr>
          <p:cNvSpPr>
            <a:spLocks noGrp="1"/>
          </p:cNvSpPr>
          <p:nvPr>
            <p:ph type="sldNum" sz="quarter" idx="4294967295"/>
          </p:nvPr>
        </p:nvSpPr>
        <p:spPr>
          <a:xfrm>
            <a:off x="6698673" y="6374245"/>
            <a:ext cx="2133600" cy="365125"/>
          </a:xfrm>
        </p:spPr>
        <p:txBody>
          <a:bodyPr/>
          <a:lstStyle/>
          <a:p>
            <a:fld id="{A3E61E56-4512-48E5-8D69-D25D101C4C69}"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xmlns="" val="260662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cs typeface="Arial" charset="0"/>
              </a:rPr>
              <a:t>DEPARTMENT OF EMPLOYMENT &amp; LABOUR</a:t>
            </a:r>
            <a:br>
              <a:rPr lang="en-US" sz="3200" b="1" dirty="0" smtClean="0">
                <a:cs typeface="Arial" charset="0"/>
              </a:rPr>
            </a:br>
            <a:endParaRPr lang="en-ZA" sz="3200" dirty="0"/>
          </a:p>
        </p:txBody>
      </p:sp>
      <p:sp>
        <p:nvSpPr>
          <p:cNvPr id="3" name="Content Placeholder 2"/>
          <p:cNvSpPr>
            <a:spLocks noGrp="1"/>
          </p:cNvSpPr>
          <p:nvPr>
            <p:ph idx="1"/>
          </p:nvPr>
        </p:nvSpPr>
        <p:spPr/>
        <p:txBody>
          <a:bodyPr/>
          <a:lstStyle/>
          <a:p>
            <a:pPr marL="0" indent="0" algn="ctr" eaLnBrk="1" hangingPunct="1">
              <a:lnSpc>
                <a:spcPct val="90000"/>
              </a:lnSpc>
              <a:buNone/>
            </a:pPr>
            <a:endParaRPr lang="en-US" b="1" dirty="0" smtClean="0">
              <a:cs typeface="Arial" charset="0"/>
            </a:endParaRPr>
          </a:p>
          <a:p>
            <a:pPr marL="0" indent="0" algn="ctr" eaLnBrk="1" hangingPunct="1">
              <a:lnSpc>
                <a:spcPct val="90000"/>
              </a:lnSpc>
              <a:buNone/>
            </a:pPr>
            <a:endParaRPr lang="en-US" b="1" dirty="0">
              <a:cs typeface="Arial" charset="0"/>
            </a:endParaRPr>
          </a:p>
          <a:p>
            <a:pPr marL="0" indent="0" algn="ctr" eaLnBrk="1" hangingPunct="1">
              <a:lnSpc>
                <a:spcPct val="90000"/>
              </a:lnSpc>
              <a:buNone/>
            </a:pPr>
            <a:r>
              <a:rPr lang="en-US" sz="2800" b="1" dirty="0" smtClean="0">
                <a:cs typeface="Arial" charset="0"/>
              </a:rPr>
              <a:t>VOTE 31: BUDGET INFORMATION</a:t>
            </a:r>
            <a:endParaRPr lang="en-US" sz="2800" b="1" dirty="0">
              <a:cs typeface="Arial" charset="0"/>
            </a:endParaRPr>
          </a:p>
          <a:p>
            <a:pPr marL="0" indent="0" algn="ctr" eaLnBrk="1" hangingPunct="1">
              <a:lnSpc>
                <a:spcPct val="90000"/>
              </a:lnSpc>
              <a:buNone/>
            </a:pPr>
            <a:r>
              <a:rPr lang="en-US" sz="2800" b="1" dirty="0">
                <a:cs typeface="Arial" charset="0"/>
              </a:rPr>
              <a:t>2022/2023</a:t>
            </a:r>
          </a:p>
          <a:p>
            <a:endParaRPr lang="en-ZA" dirty="0"/>
          </a:p>
        </p:txBody>
      </p:sp>
      <p:sp>
        <p:nvSpPr>
          <p:cNvPr id="4" name="Slide Number Placeholder 3"/>
          <p:cNvSpPr>
            <a:spLocks noGrp="1"/>
          </p:cNvSpPr>
          <p:nvPr>
            <p:ph type="sldNum" sz="quarter" idx="12"/>
          </p:nvPr>
        </p:nvSpPr>
        <p:spPr/>
        <p:txBody>
          <a:bodyPr/>
          <a:lstStyle/>
          <a:p>
            <a:fld id="{B6D01DFA-62F0-4702-B6E4-FBA5F7F9C748}" type="slidenum">
              <a:rPr lang="en-US" smtClean="0"/>
              <a:pPr/>
              <a:t>40</a:t>
            </a:fld>
            <a:endParaRPr lang="en-US"/>
          </a:p>
        </p:txBody>
      </p:sp>
    </p:spTree>
    <p:extLst>
      <p:ext uri="{BB962C8B-B14F-4D97-AF65-F5344CB8AC3E}">
        <p14:creationId xmlns:p14="http://schemas.microsoft.com/office/powerpoint/2010/main" xmlns="" val="1267517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2022/2023</a:t>
            </a:r>
            <a:br>
              <a:rPr lang="en-ZA" sz="2800" b="1" dirty="0" smtClean="0"/>
            </a:br>
            <a:r>
              <a:rPr lang="en-ZA" sz="2800" b="1" dirty="0" smtClean="0"/>
              <a:t>BUDGET INFORMATION</a:t>
            </a:r>
            <a:endParaRPr lang="en-ZA"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Object 7"/>
          <p:cNvGraphicFramePr>
            <a:graphicFrameLocks noChangeAspect="1"/>
          </p:cNvGraphicFramePr>
          <p:nvPr>
            <p:extLst>
              <p:ext uri="{D42A27DB-BD31-4B8C-83A1-F6EECF244321}">
                <p14:modId xmlns:p14="http://schemas.microsoft.com/office/powerpoint/2010/main" xmlns="" val="2327690002"/>
              </p:ext>
            </p:extLst>
          </p:nvPr>
        </p:nvGraphicFramePr>
        <p:xfrm>
          <a:off x="594518" y="1426586"/>
          <a:ext cx="7954963" cy="4930775"/>
        </p:xfrm>
        <a:graphic>
          <a:graphicData uri="http://schemas.openxmlformats.org/presentationml/2006/ole">
            <p:oleObj spid="_x0000_s1046" name="Worksheet" r:id="rId4" imgW="6867588" imgH="2209705" progId="Excel.Sheet.12">
              <p:embed/>
            </p:oleObj>
          </a:graphicData>
        </a:graphic>
      </p:graphicFrame>
    </p:spTree>
    <p:extLst>
      <p:ext uri="{BB962C8B-B14F-4D97-AF65-F5344CB8AC3E}">
        <p14:creationId xmlns:p14="http://schemas.microsoft.com/office/powerpoint/2010/main" xmlns="" val="343202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36" y="170729"/>
            <a:ext cx="8229600" cy="1143000"/>
          </a:xfrm>
        </p:spPr>
        <p:txBody>
          <a:bodyPr/>
          <a:lstStyle/>
          <a:p>
            <a:r>
              <a:rPr lang="en-ZA" sz="2800" b="1" dirty="0" smtClean="0"/>
              <a:t>2022/2023</a:t>
            </a:r>
            <a:br>
              <a:rPr lang="en-ZA" sz="2800" b="1" dirty="0" smtClean="0"/>
            </a:br>
            <a:r>
              <a:rPr lang="en-ZA" sz="2800" b="1" dirty="0" smtClean="0"/>
              <a:t>BUDGET INFORMATION</a:t>
            </a:r>
            <a:endParaRPr lang="en-ZA" sz="2800"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6"/>
          <p:cNvSpPr/>
          <p:nvPr/>
        </p:nvSpPr>
        <p:spPr>
          <a:xfrm>
            <a:off x="622169" y="5122452"/>
            <a:ext cx="7588580" cy="369332"/>
          </a:xfrm>
          <a:prstGeom prst="rect">
            <a:avLst/>
          </a:prstGeom>
        </p:spPr>
        <p:txBody>
          <a:bodyPr wrap="square">
            <a:spAutoFit/>
          </a:bodyPr>
          <a:lstStyle/>
          <a:p>
            <a:pPr lvl="0" algn="just">
              <a:spcAft>
                <a:spcPts val="0"/>
              </a:spcAft>
            </a:pPr>
            <a:r>
              <a:rPr lang="en-GB" dirty="0">
                <a:solidFill>
                  <a:prstClr val="black"/>
                </a:solidFill>
                <a:latin typeface="Times New Roman"/>
                <a:ea typeface="Times New Roman"/>
              </a:rPr>
              <a:t> </a:t>
            </a:r>
            <a:endParaRPr lang="en-ZA" dirty="0">
              <a:solidFill>
                <a:prstClr val="black"/>
              </a:solidFill>
            </a:endParaRPr>
          </a:p>
        </p:txBody>
      </p:sp>
      <p:sp>
        <p:nvSpPr>
          <p:cNvPr id="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2" name="Rectangle 11"/>
          <p:cNvSpPr/>
          <p:nvPr/>
        </p:nvSpPr>
        <p:spPr>
          <a:xfrm>
            <a:off x="359923" y="4714312"/>
            <a:ext cx="7685857" cy="646331"/>
          </a:xfrm>
          <a:prstGeom prst="rect">
            <a:avLst/>
          </a:prstGeom>
        </p:spPr>
        <p:txBody>
          <a:bodyPr wrap="square">
            <a:spAutoFit/>
          </a:bodyPr>
          <a:lstStyle/>
          <a:p>
            <a:pPr algn="just">
              <a:spcAft>
                <a:spcPts val="0"/>
              </a:spcAft>
            </a:pPr>
            <a:r>
              <a:rPr lang="en-GB" dirty="0">
                <a:latin typeface="Times New Roman"/>
                <a:ea typeface="Times New Roman"/>
              </a:rPr>
              <a:t> </a:t>
            </a:r>
            <a:endParaRPr lang="en-ZA" dirty="0">
              <a:latin typeface="Times New Roman"/>
              <a:ea typeface="Times New Roman"/>
            </a:endParaRPr>
          </a:p>
          <a:p>
            <a:pPr lvl="0" algn="just">
              <a:spcAft>
                <a:spcPts val="0"/>
              </a:spcAft>
            </a:pPr>
            <a:endParaRPr lang="en-ZA" dirty="0">
              <a:solidFill>
                <a:prstClr val="black"/>
              </a:solidFill>
            </a:endParaRPr>
          </a:p>
        </p:txBody>
      </p:sp>
      <p:sp>
        <p:nvSpPr>
          <p:cNvPr id="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
          <p:cNvSpPr/>
          <p:nvPr/>
        </p:nvSpPr>
        <p:spPr>
          <a:xfrm>
            <a:off x="622169" y="4714312"/>
            <a:ext cx="7833674" cy="646331"/>
          </a:xfrm>
          <a:prstGeom prst="rect">
            <a:avLst/>
          </a:prstGeom>
        </p:spPr>
        <p:txBody>
          <a:bodyPr wrap="square">
            <a:spAutoFit/>
          </a:bodyPr>
          <a:lstStyle/>
          <a:p>
            <a:endParaRPr lang="en-GB" dirty="0"/>
          </a:p>
          <a:p>
            <a:endParaRPr lang="en-GB" dirty="0"/>
          </a:p>
        </p:txBody>
      </p:sp>
      <p:sp>
        <p:nvSpPr>
          <p:cNvPr id="9" name="Rectangle 7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1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0" name="Object 9"/>
          <p:cNvGraphicFramePr>
            <a:graphicFrameLocks noChangeAspect="1"/>
          </p:cNvGraphicFramePr>
          <p:nvPr>
            <p:extLst>
              <p:ext uri="{D42A27DB-BD31-4B8C-83A1-F6EECF244321}">
                <p14:modId xmlns:p14="http://schemas.microsoft.com/office/powerpoint/2010/main" xmlns="" val="4292682087"/>
              </p:ext>
            </p:extLst>
          </p:nvPr>
        </p:nvGraphicFramePr>
        <p:xfrm>
          <a:off x="346075" y="1484313"/>
          <a:ext cx="8413461" cy="4887134"/>
        </p:xfrm>
        <a:graphic>
          <a:graphicData uri="http://schemas.openxmlformats.org/presentationml/2006/ole">
            <p:oleObj spid="_x0000_s5143" name="Worksheet" r:id="rId4" imgW="6858143" imgH="1809655" progId="Excel.Sheet.12">
              <p:embed/>
            </p:oleObj>
          </a:graphicData>
        </a:graphic>
      </p:graphicFrame>
    </p:spTree>
    <p:extLst>
      <p:ext uri="{BB962C8B-B14F-4D97-AF65-F5344CB8AC3E}">
        <p14:creationId xmlns:p14="http://schemas.microsoft.com/office/powerpoint/2010/main" xmlns="" val="77277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840"/>
            <a:ext cx="8229600" cy="1143000"/>
          </a:xfrm>
        </p:spPr>
        <p:txBody>
          <a:bodyPr/>
          <a:lstStyle/>
          <a:p>
            <a:r>
              <a:rPr lang="en-US" sz="2800" b="1" dirty="0"/>
              <a:t>CURRENT PAYMENTS</a:t>
            </a:r>
            <a:endParaRPr lang="en-ZA" sz="2800" b="1" dirty="0"/>
          </a:p>
        </p:txBody>
      </p:sp>
      <p:sp>
        <p:nvSpPr>
          <p:cNvPr id="5" name="Rectangle 4"/>
          <p:cNvSpPr/>
          <p:nvPr/>
        </p:nvSpPr>
        <p:spPr>
          <a:xfrm>
            <a:off x="457200" y="4985608"/>
            <a:ext cx="8191329" cy="369332"/>
          </a:xfrm>
          <a:prstGeom prst="rect">
            <a:avLst/>
          </a:prstGeom>
        </p:spPr>
        <p:txBody>
          <a:bodyPr wrap="square">
            <a:spAutoFit/>
          </a:bodyPr>
          <a:lstStyle/>
          <a:p>
            <a:r>
              <a:rPr lang="en-GB" dirty="0">
                <a:latin typeface="Times New Roman"/>
                <a:ea typeface="Times New Roman"/>
              </a:rPr>
              <a:t>  </a:t>
            </a:r>
            <a:endParaRPr lang="en-ZA" dirty="0">
              <a:latin typeface="Times New Roman"/>
              <a:ea typeface="Times New Roman"/>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7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9" name="Rectangle 15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6" name="Object 5"/>
          <p:cNvGraphicFramePr>
            <a:graphicFrameLocks noChangeAspect="1"/>
          </p:cNvGraphicFramePr>
          <p:nvPr>
            <p:extLst>
              <p:ext uri="{D42A27DB-BD31-4B8C-83A1-F6EECF244321}">
                <p14:modId xmlns:p14="http://schemas.microsoft.com/office/powerpoint/2010/main" xmlns="" val="1699792859"/>
              </p:ext>
            </p:extLst>
          </p:nvPr>
        </p:nvGraphicFramePr>
        <p:xfrm>
          <a:off x="331788" y="1323975"/>
          <a:ext cx="8355012" cy="4954588"/>
        </p:xfrm>
        <a:graphic>
          <a:graphicData uri="http://schemas.openxmlformats.org/presentationml/2006/ole">
            <p:oleObj spid="_x0000_s3094" name="Worksheet" r:id="rId3" imgW="7191314" imgH="1380961" progId="Excel.Sheet.12">
              <p:embed/>
            </p:oleObj>
          </a:graphicData>
        </a:graphic>
      </p:graphicFrame>
    </p:spTree>
    <p:extLst>
      <p:ext uri="{BB962C8B-B14F-4D97-AF65-F5344CB8AC3E}">
        <p14:creationId xmlns:p14="http://schemas.microsoft.com/office/powerpoint/2010/main" xmlns="" val="14050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70"/>
            <a:ext cx="8229600" cy="1143000"/>
          </a:xfrm>
        </p:spPr>
        <p:txBody>
          <a:bodyPr/>
          <a:lstStyle/>
          <a:p>
            <a:r>
              <a:rPr lang="en-ZA" sz="2800" b="1" dirty="0" smtClean="0"/>
              <a:t>2022/202</a:t>
            </a:r>
            <a:br>
              <a:rPr lang="en-ZA" sz="2800" b="1" dirty="0" smtClean="0"/>
            </a:br>
            <a:r>
              <a:rPr lang="en-ZA" sz="2800" b="1" dirty="0" smtClean="0"/>
              <a:t>TRANSFERS &amp; SUBSIDIES</a:t>
            </a:r>
            <a:endParaRPr lang="en-ZA"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Object 7"/>
          <p:cNvGraphicFramePr>
            <a:graphicFrameLocks noChangeAspect="1"/>
          </p:cNvGraphicFramePr>
          <p:nvPr>
            <p:extLst>
              <p:ext uri="{D42A27DB-BD31-4B8C-83A1-F6EECF244321}">
                <p14:modId xmlns:p14="http://schemas.microsoft.com/office/powerpoint/2010/main" xmlns="" val="1717974010"/>
              </p:ext>
            </p:extLst>
          </p:nvPr>
        </p:nvGraphicFramePr>
        <p:xfrm>
          <a:off x="309563" y="1397000"/>
          <a:ext cx="7994650" cy="5062538"/>
        </p:xfrm>
        <a:graphic>
          <a:graphicData uri="http://schemas.openxmlformats.org/presentationml/2006/ole">
            <p:oleObj spid="_x0000_s6166" name="Worksheet" r:id="rId4" imgW="7096259" imgH="2400300" progId="Excel.Sheet.12">
              <p:embed/>
            </p:oleObj>
          </a:graphicData>
        </a:graphic>
      </p:graphicFrame>
    </p:spTree>
    <p:extLst>
      <p:ext uri="{BB962C8B-B14F-4D97-AF65-F5344CB8AC3E}">
        <p14:creationId xmlns:p14="http://schemas.microsoft.com/office/powerpoint/2010/main" xmlns="" val="224080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2700" b="1">
                <a:solidFill>
                  <a:srgbClr val="FFAB16"/>
                </a:solidFill>
                <a:cs typeface="Arial" charset="0"/>
              </a:rPr>
              <a:t>Thank </a:t>
            </a:r>
            <a:r>
              <a:rPr lang="en-US" sz="2700" b="1">
                <a:solidFill>
                  <a:schemeClr val="bg1"/>
                </a:solidFill>
                <a:cs typeface="Arial" charset="0"/>
              </a:rPr>
              <a:t>You</a:t>
            </a:r>
            <a:r>
              <a:rPr lang="en-US" sz="2700" b="1">
                <a:solidFill>
                  <a:srgbClr val="FFAB16"/>
                </a:solidFill>
                <a:cs typeface="Arial" charset="0"/>
              </a:rPr>
              <a:t>…</a:t>
            </a:r>
          </a:p>
        </p:txBody>
      </p:sp>
      <p:sp>
        <p:nvSpPr>
          <p:cNvPr id="2" name="Slide Number Placeholder 1"/>
          <p:cNvSpPr>
            <a:spLocks noGrp="1"/>
          </p:cNvSpPr>
          <p:nvPr>
            <p:ph type="sldNum" sz="quarter" idx="12"/>
          </p:nvPr>
        </p:nvSpPr>
        <p:spPr>
          <a:xfrm>
            <a:off x="7010400" y="-11834"/>
            <a:ext cx="2133600" cy="365125"/>
          </a:xfrm>
        </p:spPr>
        <p:txBody>
          <a:bodyPr/>
          <a:lstStyle/>
          <a:p>
            <a:fld id="{B6D01DFA-62F0-4702-B6E4-FBA5F7F9C748}" type="slidenum">
              <a:rPr lang="en-US" smtClean="0">
                <a:solidFill>
                  <a:schemeClr val="bg1"/>
                </a:solidFill>
              </a:rPr>
              <a:pPr/>
              <a:t>45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31871-99EA-4A0D-A127-5DE7680917D9}"/>
              </a:ext>
            </a:extLst>
          </p:cNvPr>
          <p:cNvSpPr>
            <a:spLocks noGrp="1"/>
          </p:cNvSpPr>
          <p:nvPr>
            <p:ph type="title"/>
          </p:nvPr>
        </p:nvSpPr>
        <p:spPr>
          <a:xfrm>
            <a:off x="733228" y="223300"/>
            <a:ext cx="7886700" cy="994172"/>
          </a:xfrm>
        </p:spPr>
        <p:txBody>
          <a:bodyPr/>
          <a:lstStyle/>
          <a:p>
            <a:r>
              <a:rPr lang="en-US" sz="2800" b="1" dirty="0" smtClean="0"/>
              <a:t>KEY PRIORITIES RAISED IN THE SONA</a:t>
            </a:r>
            <a:endParaRPr lang="en-US" sz="2800" b="1" dirty="0"/>
          </a:p>
        </p:txBody>
      </p:sp>
      <p:graphicFrame>
        <p:nvGraphicFramePr>
          <p:cNvPr id="4" name="Content Placeholder 3">
            <a:extLst>
              <a:ext uri="{FF2B5EF4-FFF2-40B4-BE49-F238E27FC236}">
                <a16:creationId xmlns:a16="http://schemas.microsoft.com/office/drawing/2014/main" xmlns="" id="{547A4895-0E53-47BA-B15F-046AF60B63AD}"/>
              </a:ext>
            </a:extLst>
          </p:cNvPr>
          <p:cNvGraphicFramePr>
            <a:graphicFrameLocks noGrp="1"/>
          </p:cNvGraphicFramePr>
          <p:nvPr>
            <p:ph idx="1"/>
            <p:extLst>
              <p:ext uri="{D42A27DB-BD31-4B8C-83A1-F6EECF244321}">
                <p14:modId xmlns:p14="http://schemas.microsoft.com/office/powerpoint/2010/main" xmlns="" val="1176122574"/>
              </p:ext>
            </p:extLst>
          </p:nvPr>
        </p:nvGraphicFramePr>
        <p:xfrm>
          <a:off x="359986" y="1705479"/>
          <a:ext cx="8633185" cy="4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A74F4782-C14F-4F99-9330-98AD9332551E}"/>
              </a:ext>
            </a:extLst>
          </p:cNvPr>
          <p:cNvSpPr>
            <a:spLocks noGrp="1"/>
          </p:cNvSpPr>
          <p:nvPr>
            <p:ph type="sldNum" sz="quarter" idx="4294967295"/>
          </p:nvPr>
        </p:nvSpPr>
        <p:spPr>
          <a:xfrm>
            <a:off x="6750627" y="6356350"/>
            <a:ext cx="2133600" cy="365125"/>
          </a:xfrm>
        </p:spPr>
        <p:txBody>
          <a:bodyPr/>
          <a:lstStyle/>
          <a:p>
            <a:fld id="{A3E61E56-4512-48E5-8D69-D25D101C4C69}"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xmlns="" val="215262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C730B420-06F2-3943-B053-391290B3361F}"/>
              </a:ext>
            </a:extLst>
          </p:cNvPr>
          <p:cNvGraphicFramePr>
            <a:graphicFrameLocks/>
          </p:cNvGraphicFramePr>
          <p:nvPr>
            <p:extLst>
              <p:ext uri="{D42A27DB-BD31-4B8C-83A1-F6EECF244321}">
                <p14:modId xmlns:p14="http://schemas.microsoft.com/office/powerpoint/2010/main" xmlns="" val="3740370641"/>
              </p:ext>
            </p:extLst>
          </p:nvPr>
        </p:nvGraphicFramePr>
        <p:xfrm>
          <a:off x="166256" y="1157367"/>
          <a:ext cx="3405424" cy="223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xmlns="" id="{73FEE956-5272-A64A-B87D-B715AF188187}"/>
              </a:ext>
            </a:extLst>
          </p:cNvPr>
          <p:cNvSpPr/>
          <p:nvPr/>
        </p:nvSpPr>
        <p:spPr>
          <a:xfrm>
            <a:off x="4225078" y="1541525"/>
            <a:ext cx="4508157" cy="1037502"/>
          </a:xfrm>
          <a:prstGeom prst="roundRect">
            <a:avLst/>
          </a:prstGeom>
          <a:solidFill>
            <a:schemeClr val="accent2">
              <a:lumMod val="40000"/>
              <a:lumOff val="60000"/>
            </a:schemeClr>
          </a:solidFill>
          <a:ln w="6350" cap="flat" cmpd="sng" algn="ctr">
            <a:solidFill>
              <a:srgbClr val="4472C4"/>
            </a:solidFill>
            <a:prstDash val="solid"/>
            <a:miter lim="800000"/>
          </a:ln>
          <a:effectLst/>
        </p:spPr>
        <p:txBody>
          <a:bodyPr rtlCol="0" anchor="ctr"/>
          <a:lstStyle/>
          <a:p>
            <a:pPr algn="ctr" defTabSz="685800" fontAlgn="auto">
              <a:spcBef>
                <a:spcPts val="0"/>
              </a:spcBef>
              <a:spcAft>
                <a:spcPts val="0"/>
              </a:spcAft>
              <a:defRPr/>
            </a:pPr>
            <a:r>
              <a:rPr lang="en-US" sz="1350" b="1" i="1" kern="0" dirty="0" smtClean="0">
                <a:solidFill>
                  <a:prstClr val="black"/>
                </a:solidFill>
                <a:latin typeface="Calibri" panose="020F0502020204030204"/>
                <a:ea typeface="Calibri" panose="020F0502020204030204" pitchFamily="34" charset="0"/>
                <a:cs typeface="Arial" panose="020B0604020202020204" pitchFamily="34" charset="0"/>
              </a:rPr>
              <a:t>GOAL Statement: </a:t>
            </a:r>
          </a:p>
          <a:p>
            <a:pPr algn="ctr" defTabSz="685800" fontAlgn="auto">
              <a:spcBef>
                <a:spcPts val="0"/>
              </a:spcBef>
              <a:spcAft>
                <a:spcPts val="0"/>
              </a:spcAft>
              <a:defRPr/>
            </a:pPr>
            <a:r>
              <a:rPr lang="en-US" sz="1350" b="1" i="1" kern="0" dirty="0" smtClean="0">
                <a:solidFill>
                  <a:prstClr val="black"/>
                </a:solidFill>
                <a:latin typeface="Calibri" panose="020F0502020204030204"/>
                <a:ea typeface="Calibri" panose="020F0502020204030204" pitchFamily="34" charset="0"/>
                <a:cs typeface="Arial" panose="020B0604020202020204" pitchFamily="34" charset="0"/>
              </a:rPr>
              <a:t>A Labour Market which is conducive to decent employment</a:t>
            </a:r>
            <a:endParaRPr lang="en-US" sz="1350" kern="0" dirty="0">
              <a:solidFill>
                <a:prstClr val="black"/>
              </a:solidFill>
              <a:latin typeface="Calibri" panose="020F0502020204030204"/>
              <a:ea typeface="Calibri" panose="020F0502020204030204" pitchFamily="34" charset="0"/>
              <a:cs typeface="Arial" panose="020B0604020202020204" pitchFamily="34" charset="0"/>
            </a:endParaRPr>
          </a:p>
          <a:p>
            <a:pPr defTabSz="685800" fontAlgn="auto">
              <a:spcBef>
                <a:spcPts val="0"/>
              </a:spcBef>
              <a:spcAft>
                <a:spcPts val="0"/>
              </a:spcAft>
              <a:defRPr/>
            </a:pPr>
            <a:endParaRPr lang="en-US" sz="1200" b="1" kern="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18C01223-DFDF-564E-9A86-11D0A6B17A92}"/>
              </a:ext>
            </a:extLst>
          </p:cNvPr>
          <p:cNvGraphicFramePr>
            <a:graphicFrameLocks noGrp="1"/>
          </p:cNvGraphicFramePr>
          <p:nvPr>
            <p:extLst>
              <p:ext uri="{D42A27DB-BD31-4B8C-83A1-F6EECF244321}">
                <p14:modId xmlns:p14="http://schemas.microsoft.com/office/powerpoint/2010/main" xmlns="" val="4185980273"/>
              </p:ext>
            </p:extLst>
          </p:nvPr>
        </p:nvGraphicFramePr>
        <p:xfrm>
          <a:off x="321470" y="3283527"/>
          <a:ext cx="8515674" cy="3354182"/>
        </p:xfrm>
        <a:graphic>
          <a:graphicData uri="http://schemas.openxmlformats.org/drawingml/2006/table">
            <a:tbl>
              <a:tblPr firstRow="1" firstCol="1" bandRow="1">
                <a:tableStyleId>{C4B1156A-380E-4F78-BDF5-A606A8083BF9}</a:tableStyleId>
              </a:tblPr>
              <a:tblGrid>
                <a:gridCol w="8515674">
                  <a:extLst>
                    <a:ext uri="{9D8B030D-6E8A-4147-A177-3AD203B41FA5}">
                      <a16:colId xmlns:a16="http://schemas.microsoft.com/office/drawing/2014/main" xmlns="" val="1391423782"/>
                    </a:ext>
                  </a:extLst>
                </a:gridCol>
              </a:tblGrid>
              <a:tr h="12455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DEL Public Entities:</a:t>
                      </a:r>
                      <a:endParaRPr kumimoji="0" lang="en-US" sz="12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mn-lt"/>
                          <a:cs typeface="Arial" panose="020B0604020202020204" pitchFamily="34" charset="0"/>
                        </a:rPr>
                        <a:t>Supported Employment Enterprises (SEE)</a:t>
                      </a:r>
                      <a:endParaRPr kumimoji="0" lang="en-US" sz="14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mn-lt"/>
                          <a:cs typeface="Arial" panose="020B0604020202020204" pitchFamily="34" charset="0"/>
                        </a:rPr>
                        <a:t>Productivity-South Africa</a:t>
                      </a:r>
                      <a:endParaRPr kumimoji="0" lang="en-US" sz="14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mn-lt"/>
                          <a:cs typeface="Arial" panose="020B0604020202020204" pitchFamily="34" charset="0"/>
                        </a:rPr>
                        <a:t>CCMA</a:t>
                      </a:r>
                    </a:p>
                    <a:p>
                      <a:pPr marL="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smtClean="0">
                          <a:ln>
                            <a:noFill/>
                          </a:ln>
                          <a:solidFill>
                            <a:prstClr val="black"/>
                          </a:solidFill>
                          <a:effectLst/>
                          <a:uLnTx/>
                          <a:uFillTx/>
                          <a:latin typeface="+mn-lt"/>
                          <a:cs typeface="Arial" panose="020B0604020202020204" pitchFamily="34" charset="0"/>
                        </a:rPr>
                        <a:t>NEDLAC</a:t>
                      </a:r>
                      <a:endParaRPr kumimoji="0" lang="en-US" sz="1400" b="0" i="1" u="none" strike="noStrike" kern="0" cap="none" spc="0" normalizeH="0" baseline="0" noProof="0" dirty="0">
                        <a:ln>
                          <a:noFill/>
                        </a:ln>
                        <a:solidFill>
                          <a:prstClr val="black"/>
                        </a:solidFill>
                        <a:effectLst/>
                        <a:uLnTx/>
                        <a:uFillTx/>
                        <a:latin typeface="+mn-lt"/>
                        <a:cs typeface="Arial" panose="020B0604020202020204" pitchFamily="34" charset="0"/>
                      </a:endParaRPr>
                    </a:p>
                    <a:p>
                      <a:pPr marL="0" indent="0" algn="l">
                        <a:buFont typeface="Wingdings" pitchFamily="2" charset="2"/>
                        <a:buNone/>
                      </a:pPr>
                      <a:endParaRPr lang="en-ZA" sz="1400" b="0" dirty="0">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161961077"/>
                  </a:ext>
                </a:extLst>
              </a:tr>
              <a:tr h="20587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Cluster Priorities: D</a:t>
                      </a:r>
                      <a:r>
                        <a:rPr lang="en-US" sz="1400" b="1" i="1" spc="-4" dirty="0" err="1" smtClean="0">
                          <a:solidFill>
                            <a:prstClr val="black"/>
                          </a:solidFill>
                          <a:cs typeface="Arial"/>
                        </a:rPr>
                        <a:t>erived</a:t>
                      </a:r>
                      <a:r>
                        <a:rPr lang="en-US" sz="1400" b="1" i="1" spc="-4" dirty="0" smtClean="0">
                          <a:solidFill>
                            <a:prstClr val="black"/>
                          </a:solidFill>
                          <a:cs typeface="Arial"/>
                        </a:rPr>
                        <a:t> from the NDP, Electoral Mandate and SONA: </a:t>
                      </a:r>
                    </a:p>
                    <a:p>
                      <a:pPr marL="234728" indent="-229625" defTabSz="258320">
                        <a:lnSpc>
                          <a:spcPct val="100000"/>
                        </a:lnSpc>
                        <a:spcBef>
                          <a:spcPts val="0"/>
                        </a:spcBef>
                        <a:spcAft>
                          <a:spcPts val="300"/>
                        </a:spcAft>
                        <a:buFont typeface="Century Gothic" panose="020B0502020202020204" pitchFamily="34" charset="0"/>
                        <a:buChar char="●"/>
                        <a:tabLst>
                          <a:tab pos="866153" algn="l"/>
                        </a:tabLst>
                        <a:defRPr/>
                      </a:pPr>
                      <a:r>
                        <a:rPr lang="en-US" sz="1400" b="1" spc="-4" dirty="0" smtClean="0">
                          <a:solidFill>
                            <a:prstClr val="black"/>
                          </a:solidFill>
                          <a:cs typeface="Arial"/>
                        </a:rPr>
                        <a:t>Priority 1: </a:t>
                      </a:r>
                      <a:r>
                        <a:rPr lang="en-US" sz="1400" b="0" spc="-4" dirty="0" smtClean="0">
                          <a:solidFill>
                            <a:prstClr val="black"/>
                          </a:solidFill>
                          <a:cs typeface="Arial"/>
                        </a:rPr>
                        <a:t>A Capable, Ethical and Developmental State</a:t>
                      </a:r>
                    </a:p>
                    <a:p>
                      <a:pPr marL="234728" indent="-229625" defTabSz="258320">
                        <a:lnSpc>
                          <a:spcPct val="100000"/>
                        </a:lnSpc>
                        <a:spcBef>
                          <a:spcPts val="0"/>
                        </a:spcBef>
                        <a:spcAft>
                          <a:spcPts val="300"/>
                        </a:spcAft>
                        <a:buFont typeface="Century Gothic" panose="020B0502020202020204" pitchFamily="34" charset="0"/>
                        <a:buChar char="●"/>
                        <a:tabLst>
                          <a:tab pos="866153" algn="l"/>
                        </a:tabLst>
                        <a:defRPr/>
                      </a:pPr>
                      <a:r>
                        <a:rPr lang="en-US" sz="1400" b="1" spc="-4" dirty="0" smtClean="0">
                          <a:solidFill>
                            <a:prstClr val="black"/>
                          </a:solidFill>
                          <a:cs typeface="Arial"/>
                        </a:rPr>
                        <a:t>Priority 2: </a:t>
                      </a:r>
                      <a:r>
                        <a:rPr lang="en-US" sz="1400" b="0" spc="-4" dirty="0" smtClean="0">
                          <a:solidFill>
                            <a:prstClr val="black"/>
                          </a:solidFill>
                          <a:cs typeface="Arial"/>
                        </a:rPr>
                        <a:t>Economic Transformation and Job Creation</a:t>
                      </a:r>
                      <a:endParaRPr lang="en-GB" sz="1400" b="0" spc="-4" dirty="0" smtClean="0">
                        <a:solidFill>
                          <a:prstClr val="black"/>
                        </a:solidFill>
                        <a:cs typeface="Arial"/>
                      </a:endParaRPr>
                    </a:p>
                    <a:p>
                      <a:pPr marL="234728" indent="-229625" defTabSz="258320">
                        <a:lnSpc>
                          <a:spcPct val="100000"/>
                        </a:lnSpc>
                        <a:spcBef>
                          <a:spcPts val="0"/>
                        </a:spcBef>
                        <a:spcAft>
                          <a:spcPts val="300"/>
                        </a:spcAft>
                        <a:buFont typeface="Century Gothic" panose="020B0502020202020204" pitchFamily="34" charset="0"/>
                        <a:buChar char="●"/>
                        <a:tabLst>
                          <a:tab pos="866153" algn="l"/>
                        </a:tabLst>
                        <a:defRPr/>
                      </a:pPr>
                      <a:r>
                        <a:rPr lang="en-US" sz="1400" b="1" spc="-4" dirty="0" smtClean="0">
                          <a:solidFill>
                            <a:prstClr val="black"/>
                          </a:solidFill>
                          <a:cs typeface="Arial"/>
                        </a:rPr>
                        <a:t>Priority 3: </a:t>
                      </a:r>
                      <a:r>
                        <a:rPr lang="en-US" sz="1400" b="0" spc="-4" dirty="0" smtClean="0">
                          <a:solidFill>
                            <a:prstClr val="black"/>
                          </a:solidFill>
                          <a:cs typeface="Arial"/>
                        </a:rPr>
                        <a:t>Education, Skills and Health </a:t>
                      </a:r>
                    </a:p>
                    <a:p>
                      <a:pPr marL="234728" indent="-229625" defTabSz="258320">
                        <a:lnSpc>
                          <a:spcPct val="100000"/>
                        </a:lnSpc>
                        <a:spcBef>
                          <a:spcPts val="0"/>
                        </a:spcBef>
                        <a:spcAft>
                          <a:spcPts val="300"/>
                        </a:spcAft>
                        <a:buFont typeface="Century Gothic" panose="020B0502020202020204" pitchFamily="34" charset="0"/>
                        <a:buChar char="●"/>
                        <a:tabLst>
                          <a:tab pos="142871" algn="l"/>
                        </a:tabLst>
                        <a:defRPr/>
                      </a:pPr>
                      <a:r>
                        <a:rPr lang="en-US" sz="1400" b="1" spc="-4" dirty="0" smtClean="0">
                          <a:solidFill>
                            <a:prstClr val="black"/>
                          </a:solidFill>
                          <a:cs typeface="Arial"/>
                        </a:rPr>
                        <a:t>Priority 4: </a:t>
                      </a:r>
                      <a:r>
                        <a:rPr lang="en-US" sz="1400" b="0" spc="-4" dirty="0" smtClean="0">
                          <a:solidFill>
                            <a:prstClr val="black"/>
                          </a:solidFill>
                          <a:cs typeface="Arial"/>
                        </a:rPr>
                        <a:t>Consolidating the Social Wage through Reliable and Quality Basic Services</a:t>
                      </a:r>
                    </a:p>
                    <a:p>
                      <a:pPr marL="234728" indent="-229625" defTabSz="258320">
                        <a:lnSpc>
                          <a:spcPct val="100000"/>
                        </a:lnSpc>
                        <a:spcBef>
                          <a:spcPts val="0"/>
                        </a:spcBef>
                        <a:spcAft>
                          <a:spcPts val="300"/>
                        </a:spcAft>
                        <a:buFont typeface="Century Gothic" panose="020B0502020202020204" pitchFamily="34" charset="0"/>
                        <a:buChar char="●"/>
                        <a:tabLst>
                          <a:tab pos="142871" algn="l"/>
                        </a:tabLst>
                        <a:defRPr/>
                      </a:pPr>
                      <a:r>
                        <a:rPr lang="en-US" sz="1400" b="1" spc="-4" dirty="0" smtClean="0">
                          <a:solidFill>
                            <a:prstClr val="black"/>
                          </a:solidFill>
                          <a:cs typeface="Arial"/>
                        </a:rPr>
                        <a:t>Priority 6: </a:t>
                      </a:r>
                      <a:r>
                        <a:rPr lang="en-US" sz="1400" b="0" spc="-4" dirty="0" smtClean="0">
                          <a:solidFill>
                            <a:prstClr val="black"/>
                          </a:solidFill>
                          <a:cs typeface="Arial"/>
                        </a:rPr>
                        <a:t>Social Cohesion and Safe Communities</a:t>
                      </a:r>
                    </a:p>
                    <a:p>
                      <a:pPr marL="234728" indent="-229625" defTabSz="258320">
                        <a:lnSpc>
                          <a:spcPct val="100000"/>
                        </a:lnSpc>
                        <a:spcBef>
                          <a:spcPts val="0"/>
                        </a:spcBef>
                        <a:spcAft>
                          <a:spcPts val="300"/>
                        </a:spcAft>
                        <a:buFont typeface="Century Gothic" panose="020B0502020202020204" pitchFamily="34" charset="0"/>
                        <a:buChar char="●"/>
                        <a:tabLst>
                          <a:tab pos="142871" algn="l"/>
                        </a:tabLst>
                        <a:defRPr/>
                      </a:pPr>
                      <a:r>
                        <a:rPr lang="en-US" sz="1400" b="1" spc="-4" dirty="0" smtClean="0">
                          <a:solidFill>
                            <a:prstClr val="black"/>
                          </a:solidFill>
                          <a:cs typeface="Arial"/>
                        </a:rPr>
                        <a:t>Priority 7: </a:t>
                      </a:r>
                      <a:r>
                        <a:rPr lang="en-US" sz="1400" b="0" spc="-4" dirty="0" smtClean="0">
                          <a:solidFill>
                            <a:prstClr val="black"/>
                          </a:solidFill>
                          <a:cs typeface="Arial"/>
                        </a:rPr>
                        <a:t>A better Africa and World</a:t>
                      </a:r>
                    </a:p>
                    <a:p>
                      <a:pPr marL="234728" indent="-229625" defTabSz="258320">
                        <a:lnSpc>
                          <a:spcPct val="100000"/>
                        </a:lnSpc>
                        <a:spcBef>
                          <a:spcPts val="0"/>
                        </a:spcBef>
                        <a:spcAft>
                          <a:spcPts val="300"/>
                        </a:spcAft>
                        <a:buFont typeface="Century Gothic" panose="020B0502020202020204" pitchFamily="34" charset="0"/>
                        <a:buChar char="●"/>
                        <a:tabLst>
                          <a:tab pos="142871" algn="l"/>
                        </a:tabLst>
                        <a:defRPr/>
                      </a:pPr>
                      <a:r>
                        <a:rPr lang="en-US" sz="1400" b="1" spc="-4" dirty="0" smtClean="0">
                          <a:solidFill>
                            <a:srgbClr val="FF0000"/>
                          </a:solidFill>
                          <a:cs typeface="Arial"/>
                        </a:rPr>
                        <a:t>Cross Cutting Focus: Women, Youth &amp; Persons with Disabilities</a:t>
                      </a:r>
                      <a:endParaRPr lang="en-ZA" sz="1400" b="1" dirty="0" smtClean="0">
                        <a:solidFill>
                          <a:srgbClr val="FF0000"/>
                        </a:solidFill>
                      </a:endParaRPr>
                    </a:p>
                  </a:txBody>
                  <a:tcPr marL="51435" marR="51435" marT="0" marB="0"/>
                </a:tc>
                <a:extLst>
                  <a:ext uri="{0D108BD9-81ED-4DB2-BD59-A6C34878D82A}">
                    <a16:rowId xmlns:a16="http://schemas.microsoft.com/office/drawing/2014/main" xmlns="" val="652423953"/>
                  </a:ext>
                </a:extLst>
              </a:tr>
            </a:tbl>
          </a:graphicData>
        </a:graphic>
      </p:graphicFrame>
      <p:grpSp>
        <p:nvGrpSpPr>
          <p:cNvPr id="10" name="Group 9"/>
          <p:cNvGrpSpPr/>
          <p:nvPr/>
        </p:nvGrpSpPr>
        <p:grpSpPr>
          <a:xfrm>
            <a:off x="577380" y="2796001"/>
            <a:ext cx="2994300" cy="373858"/>
            <a:chOff x="556223" y="1431457"/>
            <a:chExt cx="2620868" cy="373858"/>
          </a:xfrm>
        </p:grpSpPr>
        <p:sp>
          <p:nvSpPr>
            <p:cNvPr id="11" name="Rectangle 10"/>
            <p:cNvSpPr/>
            <p:nvPr/>
          </p:nvSpPr>
          <p:spPr>
            <a:xfrm>
              <a:off x="556223" y="1441919"/>
              <a:ext cx="2620868" cy="352934"/>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TextBox 11"/>
            <p:cNvSpPr txBox="1"/>
            <p:nvPr/>
          </p:nvSpPr>
          <p:spPr>
            <a:xfrm>
              <a:off x="556223" y="1431457"/>
              <a:ext cx="2620868" cy="373858"/>
            </a:xfrm>
            <a:prstGeom prst="rect">
              <a:avLst/>
            </a:prstGeom>
            <a:solidFill>
              <a:srgbClr val="FFAB16"/>
            </a:solidFill>
          </p:spPr>
          <p:style>
            <a:lnRef idx="0">
              <a:scrgbClr r="0" g="0" b="0"/>
            </a:lnRef>
            <a:fillRef idx="0">
              <a:scrgbClr r="0" g="0" b="0"/>
            </a:fillRef>
            <a:effectRef idx="0">
              <a:scrgbClr r="0" g="0" b="0"/>
            </a:effectRef>
            <a:fontRef idx="minor">
              <a:schemeClr val="lt1"/>
            </a:fontRef>
          </p:style>
          <p:txBody>
            <a:bodyPr spcFirstLastPara="0" vert="horz" wrap="square" lIns="280142" tIns="40640" rIns="40640" bIns="40640" numCol="1" spcCol="1270" anchor="ctr" anchorCtr="0">
              <a:noAutofit/>
            </a:bodyPr>
            <a:lstStyle/>
            <a:p>
              <a:pPr lvl="0" algn="ctr" defTabSz="711200">
                <a:lnSpc>
                  <a:spcPct val="90000"/>
                </a:lnSpc>
                <a:spcBef>
                  <a:spcPct val="0"/>
                </a:spcBef>
                <a:spcAft>
                  <a:spcPct val="35000"/>
                </a:spcAft>
              </a:pPr>
              <a:r>
                <a:rPr lang="en-US" sz="1400" b="1" kern="1200" dirty="0" err="1" smtClean="0">
                  <a:solidFill>
                    <a:sysClr val="window" lastClr="FFFFFF"/>
                  </a:solidFill>
                  <a:latin typeface="Calibri" panose="020F0502020204030204"/>
                  <a:ea typeface="+mn-ea"/>
                  <a:cs typeface="+mn-cs"/>
                </a:rPr>
                <a:t>Labour</a:t>
              </a:r>
              <a:r>
                <a:rPr lang="en-US" sz="1400" b="1" kern="1200" dirty="0" smtClean="0">
                  <a:solidFill>
                    <a:sysClr val="window" lastClr="FFFFFF"/>
                  </a:solidFill>
                  <a:latin typeface="Calibri" panose="020F0502020204030204"/>
                  <a:ea typeface="+mn-ea"/>
                  <a:cs typeface="+mn-cs"/>
                </a:rPr>
                <a:t> Policy and Industrial Relations</a:t>
              </a:r>
              <a:endParaRPr lang="en-US" sz="1400" b="1" kern="1200" dirty="0">
                <a:solidFill>
                  <a:sysClr val="window" lastClr="FFFFFF"/>
                </a:solidFill>
                <a:latin typeface="Calibri" panose="020F0502020204030204"/>
                <a:ea typeface="+mn-ea"/>
                <a:cs typeface="+mn-cs"/>
              </a:endParaRPr>
            </a:p>
          </p:txBody>
        </p:sp>
      </p:grpSp>
      <p:sp>
        <p:nvSpPr>
          <p:cNvPr id="13" name="Oval 12"/>
          <p:cNvSpPr/>
          <p:nvPr/>
        </p:nvSpPr>
        <p:spPr>
          <a:xfrm>
            <a:off x="400691" y="2831720"/>
            <a:ext cx="226337" cy="338139"/>
          </a:xfrm>
          <a:prstGeom prst="ellipse">
            <a:avLst/>
          </a:prstGeom>
          <a:ln/>
        </p:spPr>
        <p:style>
          <a:lnRef idx="2">
            <a:schemeClr val="accent6"/>
          </a:lnRef>
          <a:fillRef idx="1">
            <a:schemeClr val="lt1"/>
          </a:fillRef>
          <a:effectRef idx="0">
            <a:schemeClr val="accent6"/>
          </a:effectRef>
          <a:fontRef idx="minor">
            <a:schemeClr val="dk1"/>
          </a:fontRef>
        </p:style>
      </p:sp>
      <p:sp>
        <p:nvSpPr>
          <p:cNvPr id="14" name="Title 1"/>
          <p:cNvSpPr>
            <a:spLocks noGrp="1"/>
          </p:cNvSpPr>
          <p:nvPr>
            <p:ph type="title"/>
          </p:nvPr>
        </p:nvSpPr>
        <p:spPr>
          <a:xfrm>
            <a:off x="727364" y="146085"/>
            <a:ext cx="8229600" cy="1143000"/>
          </a:xfrm>
        </p:spPr>
        <p:txBody>
          <a:bodyPr/>
          <a:lstStyle/>
          <a:p>
            <a:r>
              <a:rPr lang="en-ZA" sz="2400" b="1" dirty="0" smtClean="0"/>
              <a:t>DEL PROGRAMMES AND PRIORITIES</a:t>
            </a:r>
            <a:endParaRPr lang="en-ZA" sz="2400" b="1" dirty="0"/>
          </a:p>
        </p:txBody>
      </p:sp>
      <p:graphicFrame>
        <p:nvGraphicFramePr>
          <p:cNvPr id="16" name="Diagram 15"/>
          <p:cNvGraphicFramePr/>
          <p:nvPr>
            <p:extLst>
              <p:ext uri="{D42A27DB-BD31-4B8C-83A1-F6EECF244321}">
                <p14:modId xmlns:p14="http://schemas.microsoft.com/office/powerpoint/2010/main" xmlns="" val="1780217198"/>
              </p:ext>
            </p:extLst>
          </p:nvPr>
        </p:nvGraphicFramePr>
        <p:xfrm>
          <a:off x="5699738" y="3283527"/>
          <a:ext cx="3257226" cy="2649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Slide Number Placeholder 2">
            <a:extLst>
              <a:ext uri="{FF2B5EF4-FFF2-40B4-BE49-F238E27FC236}">
                <a16:creationId xmlns:a16="http://schemas.microsoft.com/office/drawing/2014/main" xmlns="" id="{A74F4782-C14F-4F99-9330-98AD9332551E}"/>
              </a:ext>
            </a:extLst>
          </p:cNvPr>
          <p:cNvSpPr>
            <a:spLocks noGrp="1"/>
          </p:cNvSpPr>
          <p:nvPr>
            <p:ph type="sldNum" sz="quarter" idx="4294967295"/>
          </p:nvPr>
        </p:nvSpPr>
        <p:spPr>
          <a:xfrm>
            <a:off x="6937663" y="6395027"/>
            <a:ext cx="2133600" cy="365125"/>
          </a:xfrm>
        </p:spPr>
        <p:txBody>
          <a:bodyPr/>
          <a:lstStyle/>
          <a:p>
            <a:fld id="{A3E61E56-4512-48E5-8D69-D25D101C4C69}"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xmlns="" val="180440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20250" y="2527156"/>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1443038"/>
            <a:ext cx="7345363" cy="2442979"/>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a:lnSpc>
                <a:spcPct val="90000"/>
              </a:lnSpc>
              <a:spcBef>
                <a:spcPts val="600"/>
              </a:spcBef>
              <a:buSzTx/>
              <a:buNone/>
              <a:defRPr sz="2800" b="1"/>
            </a:pPr>
            <a:endParaRPr lang="en-ZA" dirty="0" smtClean="0">
              <a:solidFill>
                <a:schemeClr val="tx1"/>
              </a:solidFill>
            </a:endParaRPr>
          </a:p>
          <a:p>
            <a:pPr marL="0" indent="0" algn="ctr">
              <a:lnSpc>
                <a:spcPct val="90000"/>
              </a:lnSpc>
              <a:spcBef>
                <a:spcPts val="600"/>
              </a:spcBef>
              <a:buSzTx/>
              <a:buNone/>
              <a:defRPr sz="2800" b="1"/>
            </a:pPr>
            <a:r>
              <a:rPr lang="en-ZA" sz="2800" dirty="0" smtClean="0">
                <a:solidFill>
                  <a:schemeClr val="tx1"/>
                </a:solidFill>
              </a:rPr>
              <a:t>KEY PRIORITY: STATE CAPACITY</a:t>
            </a:r>
            <a:endParaRPr lang="en-ZA" sz="2800" dirty="0">
              <a:solidFill>
                <a:schemeClr val="tx1"/>
              </a:solidFill>
            </a:endParaRPr>
          </a:p>
          <a:p>
            <a:pPr marL="0" indent="0" algn="ctr">
              <a:lnSpc>
                <a:spcPct val="90000"/>
              </a:lnSpc>
              <a:spcBef>
                <a:spcPts val="600"/>
              </a:spcBef>
              <a:buSzTx/>
              <a:buNone/>
              <a:defRPr sz="2800" b="1"/>
            </a:pPr>
            <a:r>
              <a:rPr lang="en-ZA" sz="2800" dirty="0" smtClean="0">
                <a:solidFill>
                  <a:schemeClr val="tx1"/>
                </a:solidFill>
              </a:rPr>
              <a:t>BUILD A </a:t>
            </a:r>
            <a:r>
              <a:rPr lang="en-ZA" sz="2800" dirty="0">
                <a:solidFill>
                  <a:schemeClr val="tx1"/>
                </a:solidFill>
              </a:rPr>
              <a:t>CAPABLE, ETHICAL AND DEVELOPMENTAL </a:t>
            </a:r>
            <a:r>
              <a:rPr lang="en-ZA" sz="2800" dirty="0" smtClean="0">
                <a:solidFill>
                  <a:schemeClr val="tx1"/>
                </a:solidFill>
              </a:rPr>
              <a:t>STATE</a:t>
            </a:r>
          </a:p>
          <a:p>
            <a:pPr marL="0" indent="0" algn="ctr">
              <a:lnSpc>
                <a:spcPct val="90000"/>
              </a:lnSpc>
              <a:spcBef>
                <a:spcPts val="600"/>
              </a:spcBef>
              <a:buSzTx/>
              <a:buNone/>
              <a:defRPr sz="2800" b="1"/>
            </a:pPr>
            <a:endParaRPr lang="en-ZA" sz="2800" dirty="0" smtClean="0">
              <a:solidFill>
                <a:schemeClr val="tx1"/>
              </a:solidFill>
            </a:endParaRPr>
          </a:p>
          <a:p>
            <a:pPr marL="0" indent="0" algn="ctr">
              <a:lnSpc>
                <a:spcPct val="90000"/>
              </a:lnSpc>
              <a:spcBef>
                <a:spcPts val="600"/>
              </a:spcBef>
              <a:buSzTx/>
              <a:buNone/>
              <a:defRPr sz="2800" b="1"/>
            </a:pPr>
            <a:r>
              <a:rPr lang="en-ZA" sz="2800" dirty="0" smtClean="0">
                <a:solidFill>
                  <a:schemeClr val="tx1"/>
                </a:solidFill>
              </a:rPr>
              <a:t>KEY PRIORITY: COMBATING FRAUD AND CORRUPTION</a:t>
            </a:r>
          </a:p>
          <a:p>
            <a:pPr marL="0" indent="0" algn="ctr">
              <a:lnSpc>
                <a:spcPct val="90000"/>
              </a:lnSpc>
              <a:spcBef>
                <a:spcPts val="600"/>
              </a:spcBef>
              <a:buNone/>
              <a:defRPr sz="2800" b="1"/>
            </a:pPr>
            <a:endParaRPr lang="en-US" sz="2400" b="1" dirty="0" smtClean="0">
              <a:solidFill>
                <a:schemeClr val="tx1"/>
              </a:solidFill>
              <a:cs typeface="Arial" charset="0"/>
            </a:endParaRPr>
          </a:p>
          <a:p>
            <a:pPr marL="0" indent="0" algn="ctr">
              <a:lnSpc>
                <a:spcPct val="90000"/>
              </a:lnSpc>
              <a:spcBef>
                <a:spcPts val="600"/>
              </a:spcBef>
              <a:buNone/>
              <a:defRPr sz="2800" b="1"/>
            </a:pPr>
            <a:r>
              <a:rPr lang="en-US" sz="1800" b="1" dirty="0" smtClean="0">
                <a:solidFill>
                  <a:schemeClr val="tx1"/>
                </a:solidFill>
                <a:cs typeface="Arial" charset="0"/>
              </a:rPr>
              <a:t>PROGRAMME </a:t>
            </a:r>
            <a:r>
              <a:rPr lang="en-US" sz="1800" b="1" dirty="0">
                <a:solidFill>
                  <a:schemeClr val="tx1"/>
                </a:solidFill>
                <a:cs typeface="Arial" charset="0"/>
              </a:rPr>
              <a:t>1: ADMINISTRATION</a:t>
            </a:r>
          </a:p>
          <a:p>
            <a:pPr marL="0" indent="0" algn="ctr">
              <a:lnSpc>
                <a:spcPct val="90000"/>
              </a:lnSpc>
              <a:spcBef>
                <a:spcPts val="600"/>
              </a:spcBef>
              <a:buSzTx/>
              <a:buNone/>
              <a:defRPr sz="2800" b="1"/>
            </a:pPr>
            <a:endParaRPr lang="en-ZA" sz="2400" dirty="0">
              <a:solidFill>
                <a:schemeClr val="tx1"/>
              </a:solidFill>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sz="1600" b="1" dirty="0">
              <a:solidFill>
                <a:schemeClr val="tx1"/>
              </a:solidFill>
              <a:cs typeface="Arial" charset="0"/>
            </a:endParaRPr>
          </a:p>
          <a:p>
            <a:pPr marL="0" indent="0" algn="ctr" eaLnBrk="1" hangingPunct="1">
              <a:lnSpc>
                <a:spcPct val="90000"/>
              </a:lnSpc>
              <a:buNone/>
            </a:pPr>
            <a:endParaRPr lang="en-US" sz="12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6"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7</a:t>
            </a:fld>
            <a:endParaRPr lang="en-US" b="1" dirty="0">
              <a:solidFill>
                <a:prstClr val="white"/>
              </a:solidFill>
            </a:endParaRPr>
          </a:p>
        </p:txBody>
      </p:sp>
    </p:spTree>
    <p:extLst>
      <p:ext uri="{BB962C8B-B14F-4D97-AF65-F5344CB8AC3E}">
        <p14:creationId xmlns:p14="http://schemas.microsoft.com/office/powerpoint/2010/main" xmlns="" val="75730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noGrp="1"/>
          </p:cNvSpPr>
          <p:nvPr>
            <p:ph type="body" idx="1"/>
          </p:nvPr>
        </p:nvSpPr>
        <p:spPr>
          <a:xfrm>
            <a:off x="203200" y="1506682"/>
            <a:ext cx="8649856" cy="4958772"/>
          </a:xfrm>
          <a:prstGeom prst="rect">
            <a:avLst/>
          </a:prstGeom>
        </p:spPr>
        <p:txBody>
          <a:bodyPr/>
          <a:lstStyle/>
          <a:p>
            <a:pPr algn="just">
              <a:lnSpc>
                <a:spcPct val="150000"/>
              </a:lnSpc>
              <a:spcBef>
                <a:spcPts val="400"/>
              </a:spcBef>
              <a:buFont typeface="Wingdings" panose="05000000000000000000" pitchFamily="2" charset="2"/>
              <a:buChar char="q"/>
              <a:defRPr sz="2000"/>
            </a:pPr>
            <a:r>
              <a:rPr dirty="0" smtClean="0"/>
              <a:t>The DEL will </a:t>
            </a:r>
            <a:r>
              <a:rPr lang="en-ZA" dirty="0" smtClean="0"/>
              <a:t>report on all cases of detected irregular expenditure and take </a:t>
            </a:r>
            <a:r>
              <a:rPr lang="en-ZA" smtClean="0"/>
              <a:t>appropriate consequential </a:t>
            </a:r>
            <a:r>
              <a:rPr lang="en-ZA" dirty="0" smtClean="0"/>
              <a:t>management action</a:t>
            </a:r>
            <a:endParaRPr dirty="0"/>
          </a:p>
          <a:p>
            <a:pPr algn="just">
              <a:lnSpc>
                <a:spcPct val="150000"/>
              </a:lnSpc>
              <a:spcBef>
                <a:spcPts val="400"/>
              </a:spcBef>
              <a:buFont typeface="Wingdings" panose="05000000000000000000" pitchFamily="2" charset="2"/>
              <a:buChar char="q"/>
              <a:defRPr sz="2000"/>
            </a:pPr>
            <a:r>
              <a:rPr dirty="0" smtClean="0"/>
              <a:t>There </a:t>
            </a:r>
            <a:r>
              <a:rPr lang="en-ZA" dirty="0" smtClean="0"/>
              <a:t>will </a:t>
            </a:r>
            <a:r>
              <a:rPr dirty="0" smtClean="0"/>
              <a:t>be </a:t>
            </a:r>
            <a:r>
              <a:rPr dirty="0"/>
              <a:t>a concerted effort in ensuring that there is alignment of individual </a:t>
            </a:r>
            <a:r>
              <a:rPr dirty="0" smtClean="0"/>
              <a:t>employee </a:t>
            </a:r>
            <a:r>
              <a:rPr lang="en-ZA" dirty="0" smtClean="0"/>
              <a:t>performance agreements</a:t>
            </a:r>
            <a:r>
              <a:rPr dirty="0" smtClean="0"/>
              <a:t> </a:t>
            </a:r>
            <a:r>
              <a:rPr dirty="0"/>
              <a:t>with </a:t>
            </a:r>
            <a:r>
              <a:rPr lang="en-ZA" dirty="0" smtClean="0"/>
              <a:t>the </a:t>
            </a:r>
            <a:r>
              <a:rPr dirty="0" smtClean="0"/>
              <a:t>DEL </a:t>
            </a:r>
            <a:r>
              <a:rPr dirty="0"/>
              <a:t>strategic agenda</a:t>
            </a:r>
          </a:p>
          <a:p>
            <a:pPr algn="just">
              <a:lnSpc>
                <a:spcPct val="150000"/>
              </a:lnSpc>
              <a:spcBef>
                <a:spcPts val="400"/>
              </a:spcBef>
              <a:buFont typeface="Wingdings" panose="05000000000000000000" pitchFamily="2" charset="2"/>
              <a:buChar char="q"/>
              <a:defRPr sz="2000"/>
            </a:pPr>
            <a:r>
              <a:rPr dirty="0"/>
              <a:t>Issues of Youth, Women and persons with disabilities will be </a:t>
            </a:r>
            <a:r>
              <a:rPr lang="en-ZA" dirty="0" smtClean="0"/>
              <a:t>cross cutting priorities</a:t>
            </a:r>
            <a:endParaRPr dirty="0"/>
          </a:p>
          <a:p>
            <a:pPr algn="just">
              <a:lnSpc>
                <a:spcPct val="150000"/>
              </a:lnSpc>
              <a:spcBef>
                <a:spcPts val="400"/>
              </a:spcBef>
              <a:buFont typeface="Wingdings" panose="05000000000000000000" pitchFamily="2" charset="2"/>
              <a:buChar char="q"/>
              <a:defRPr sz="2000"/>
            </a:pPr>
            <a:r>
              <a:rPr dirty="0"/>
              <a:t>Upscale the roll out of the "taking services to the people" </a:t>
            </a:r>
            <a:r>
              <a:rPr dirty="0" smtClean="0"/>
              <a:t>initiative</a:t>
            </a:r>
            <a:endParaRPr lang="en-ZA" dirty="0" smtClean="0"/>
          </a:p>
          <a:p>
            <a:pPr algn="just">
              <a:lnSpc>
                <a:spcPct val="150000"/>
              </a:lnSpc>
              <a:spcBef>
                <a:spcPts val="400"/>
              </a:spcBef>
              <a:buFont typeface="Wingdings" panose="05000000000000000000" pitchFamily="2" charset="2"/>
              <a:buChar char="q"/>
              <a:defRPr sz="2000"/>
            </a:pPr>
            <a:r>
              <a:rPr lang="en-ZA" sz="2000" dirty="0"/>
              <a:t>Strengthening the institutional capacity of the department through reduction in vacancy rate and </a:t>
            </a:r>
            <a:r>
              <a:rPr lang="en-ZA" sz="2000" dirty="0" smtClean="0"/>
              <a:t>the acquisition</a:t>
            </a:r>
            <a:r>
              <a:rPr lang="en-ZA" sz="2000" dirty="0"/>
              <a:t>, maintenance and improvement of ICT services.</a:t>
            </a:r>
          </a:p>
          <a:p>
            <a:pPr algn="just">
              <a:lnSpc>
                <a:spcPct val="150000"/>
              </a:lnSpc>
              <a:spcBef>
                <a:spcPts val="400"/>
              </a:spcBef>
              <a:buFont typeface="Wingdings" panose="05000000000000000000" pitchFamily="2" charset="2"/>
              <a:buChar char="q"/>
              <a:defRPr sz="2000"/>
            </a:pPr>
            <a:endParaRPr dirty="0"/>
          </a:p>
        </p:txBody>
      </p:sp>
      <p:sp>
        <p:nvSpPr>
          <p:cNvPr id="181" name="Title 1"/>
          <p:cNvSpPr txBox="1">
            <a:spLocks noGrp="1"/>
          </p:cNvSpPr>
          <p:nvPr>
            <p:ph type="title"/>
          </p:nvPr>
        </p:nvSpPr>
        <p:spPr>
          <a:xfrm>
            <a:off x="526472" y="487075"/>
            <a:ext cx="8229600" cy="1143000"/>
          </a:xfrm>
          <a:prstGeom prst="rect">
            <a:avLst/>
          </a:prstGeom>
        </p:spPr>
        <p:txBody>
          <a:bodyPr/>
          <a:lstStyle/>
          <a:p>
            <a:pPr marL="0" indent="0">
              <a:lnSpc>
                <a:spcPct val="90000"/>
              </a:lnSpc>
              <a:spcBef>
                <a:spcPts val="600"/>
              </a:spcBef>
              <a:defRPr sz="2800" b="1"/>
            </a:pPr>
            <a:r>
              <a:rPr lang="en-ZA" sz="2800" dirty="0"/>
              <a:t>KEY PRIORITY: STATE CAPACITY</a:t>
            </a:r>
            <a:br>
              <a:rPr lang="en-ZA" sz="2800" dirty="0"/>
            </a:br>
            <a:r>
              <a:rPr lang="en-ZA" sz="2800" dirty="0"/>
              <a:t>BUILD A CAPABLE, ETHICAL AND DEVELOPMENTAL STATE</a:t>
            </a:r>
            <a:br>
              <a:rPr lang="en-ZA" sz="2800" dirty="0"/>
            </a:br>
            <a:endParaRPr sz="2800" dirty="0"/>
          </a:p>
        </p:txBody>
      </p:sp>
      <p:sp>
        <p:nvSpPr>
          <p:cNvPr id="4" name="Slide Number Placeholder 5"/>
          <p:cNvSpPr>
            <a:spLocks noGrp="1"/>
          </p:cNvSpPr>
          <p:nvPr>
            <p:ph type="sldNum" sz="quarter" idx="12"/>
          </p:nvPr>
        </p:nvSpPr>
        <p:spPr bwMode="auto">
          <a:xfrm>
            <a:off x="6968836"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smtClean="0">
                <a:solidFill>
                  <a:schemeClr val="bg1"/>
                </a:solidFill>
              </a:rPr>
              <a:pPr/>
              <a:t>8</a:t>
            </a:fld>
            <a:endParaRPr lang="en-US" altLang="en-US" sz="1200" b="1" dirty="0" smtClean="0">
              <a:solidFill>
                <a:schemeClr val="bg1"/>
              </a:solidFill>
            </a:endParaRPr>
          </a:p>
        </p:txBody>
      </p:sp>
    </p:spTree>
    <p:extLst>
      <p:ext uri="{BB962C8B-B14F-4D97-AF65-F5344CB8AC3E}">
        <p14:creationId xmlns:p14="http://schemas.microsoft.com/office/powerpoint/2010/main" xmlns="" val="36538757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noGrp="1"/>
          </p:cNvSpPr>
          <p:nvPr>
            <p:ph type="body" idx="1"/>
          </p:nvPr>
        </p:nvSpPr>
        <p:spPr>
          <a:xfrm>
            <a:off x="203200" y="1343747"/>
            <a:ext cx="8876145" cy="5121707"/>
          </a:xfrm>
          <a:prstGeom prst="rect">
            <a:avLst/>
          </a:prstGeom>
        </p:spPr>
        <p:txBody>
          <a:bodyPr/>
          <a:lstStyle/>
          <a:p>
            <a:pPr>
              <a:spcBef>
                <a:spcPts val="0"/>
              </a:spcBef>
              <a:buFont typeface="Wingdings" panose="05000000000000000000" pitchFamily="2" charset="2"/>
              <a:buChar char="q"/>
              <a:defRPr sz="2000"/>
            </a:pPr>
            <a:r>
              <a:rPr lang="en-US" sz="2000" kern="0" dirty="0" smtClean="0">
                <a:ea typeface="Times New Roman" panose="02020603050405020304" pitchFamily="18" charset="0"/>
                <a:cs typeface="Calibri" panose="020F0502020204030204" pitchFamily="34" charset="0"/>
              </a:rPr>
              <a:t>DEL will eliminate cases of wasteful </a:t>
            </a:r>
            <a:r>
              <a:rPr lang="en-US" sz="2000" kern="0" dirty="0">
                <a:ea typeface="Times New Roman" panose="02020603050405020304" pitchFamily="18" charset="0"/>
                <a:cs typeface="Calibri" panose="020F0502020204030204" pitchFamily="34" charset="0"/>
              </a:rPr>
              <a:t>and fruitless expenditure by </a:t>
            </a:r>
            <a:r>
              <a:rPr lang="en-US" sz="2000" kern="0" dirty="0" smtClean="0">
                <a:ea typeface="Times New Roman" panose="02020603050405020304" pitchFamily="18" charset="0"/>
                <a:cs typeface="Calibri" panose="020F0502020204030204" pitchFamily="34" charset="0"/>
              </a:rPr>
              <a:t>100% </a:t>
            </a:r>
            <a:r>
              <a:rPr lang="en-US" sz="2000" kern="0" dirty="0">
                <a:ea typeface="Times New Roman" panose="02020603050405020304" pitchFamily="18" charset="0"/>
                <a:cs typeface="Calibri" panose="020F0502020204030204" pitchFamily="34" charset="0"/>
              </a:rPr>
              <a:t>by </a:t>
            </a:r>
            <a:r>
              <a:rPr lang="en-US" sz="2000" kern="0" dirty="0" smtClean="0">
                <a:ea typeface="Times New Roman" panose="02020603050405020304" pitchFamily="18" charset="0"/>
                <a:cs typeface="Calibri" panose="020F0502020204030204" pitchFamily="34" charset="0"/>
              </a:rPr>
              <a:t>2024.</a:t>
            </a:r>
          </a:p>
          <a:p>
            <a:pPr>
              <a:spcBef>
                <a:spcPts val="0"/>
              </a:spcBef>
              <a:buFont typeface="Wingdings" panose="05000000000000000000" pitchFamily="2" charset="2"/>
              <a:buChar char="q"/>
              <a:defRPr sz="2000"/>
            </a:pPr>
            <a:r>
              <a:rPr lang="en-US" sz="2000" kern="0" dirty="0" smtClean="0">
                <a:ea typeface="Times New Roman" panose="02020603050405020304" pitchFamily="18" charset="0"/>
                <a:cs typeface="Calibri" panose="020F0502020204030204" pitchFamily="34" charset="0"/>
              </a:rPr>
              <a:t>100</a:t>
            </a:r>
            <a:r>
              <a:rPr lang="en-US" sz="2000" kern="0" dirty="0">
                <a:ea typeface="Times New Roman" panose="02020603050405020304" pitchFamily="18" charset="0"/>
                <a:cs typeface="Calibri" panose="020F0502020204030204" pitchFamily="34" charset="0"/>
              </a:rPr>
              <a:t>% compliance to e-disclosure of financial </a:t>
            </a:r>
            <a:r>
              <a:rPr lang="en-US" sz="2000" kern="0" dirty="0" smtClean="0">
                <a:ea typeface="Times New Roman" panose="02020603050405020304" pitchFamily="18" charset="0"/>
                <a:cs typeface="Calibri" panose="020F0502020204030204" pitchFamily="34" charset="0"/>
              </a:rPr>
              <a:t>interests by SMS -members.</a:t>
            </a:r>
          </a:p>
          <a:p>
            <a:pPr>
              <a:spcBef>
                <a:spcPts val="0"/>
              </a:spcBef>
              <a:buFont typeface="Wingdings" panose="05000000000000000000" pitchFamily="2" charset="2"/>
              <a:buChar char="q"/>
              <a:defRPr sz="2000"/>
            </a:pPr>
            <a:r>
              <a:rPr lang="en-ZA" sz="2000" dirty="0" smtClean="0"/>
              <a:t>In it’s drive to get a clean audit outcome, all audit action plans will be subjected to auditing by Internal Audit to measure effectiveness thereof. The top management will monitor implementation of the action plans and report to the Audit Committee on progress </a:t>
            </a:r>
          </a:p>
          <a:p>
            <a:pPr>
              <a:spcBef>
                <a:spcPts val="0"/>
              </a:spcBef>
              <a:buFont typeface="Wingdings" panose="05000000000000000000" pitchFamily="2" charset="2"/>
              <a:buChar char="q"/>
              <a:defRPr sz="2000"/>
            </a:pPr>
            <a:r>
              <a:rPr lang="en-US" sz="2000" dirty="0" smtClean="0">
                <a:ea typeface="Calibri" panose="020F0502020204030204" pitchFamily="34" charset="0"/>
              </a:rPr>
              <a:t>The </a:t>
            </a:r>
            <a:r>
              <a:rPr lang="en-US" sz="2000" dirty="0">
                <a:ea typeface="Calibri" panose="020F0502020204030204" pitchFamily="34" charset="0"/>
              </a:rPr>
              <a:t>Department of Employment and Labour will continue to pursue the government’s drive to pay suppliers within 30 calendar days. </a:t>
            </a:r>
            <a:endParaRPr lang="en-US" sz="2000" dirty="0" smtClean="0">
              <a:ea typeface="Calibri" panose="020F0502020204030204" pitchFamily="34" charset="0"/>
            </a:endParaRPr>
          </a:p>
          <a:p>
            <a:pPr>
              <a:spcAft>
                <a:spcPts val="800"/>
              </a:spcAft>
              <a:buFont typeface="Wingdings" panose="05000000000000000000" pitchFamily="2" charset="2"/>
              <a:buChar char="q"/>
            </a:pPr>
            <a:r>
              <a:rPr lang="en-ZA" sz="2000" dirty="0" smtClean="0">
                <a:solidFill>
                  <a:srgbClr val="252525"/>
                </a:solidFill>
                <a:ea typeface="Times New Roman" panose="02020603050405020304" pitchFamily="18" charset="0"/>
                <a:cs typeface="Calibri" panose="020F0502020204030204" pitchFamily="34" charset="0"/>
              </a:rPr>
              <a:t>The </a:t>
            </a:r>
            <a:r>
              <a:rPr lang="en-ZA" sz="2000" dirty="0">
                <a:solidFill>
                  <a:srgbClr val="252525"/>
                </a:solidFill>
                <a:ea typeface="Times New Roman" panose="02020603050405020304" pitchFamily="18" charset="0"/>
                <a:cs typeface="Calibri" panose="020F0502020204030204" pitchFamily="34" charset="0"/>
              </a:rPr>
              <a:t>department has obtained guidance from the DPSA and will be following the practical process as laid out to undertake lifestyle audits. This will be a joint effort </a:t>
            </a:r>
            <a:r>
              <a:rPr lang="en-ZA" sz="2000" dirty="0" smtClean="0">
                <a:solidFill>
                  <a:srgbClr val="252525"/>
                </a:solidFill>
                <a:ea typeface="Times New Roman" panose="02020603050405020304" pitchFamily="18" charset="0"/>
                <a:cs typeface="Calibri" panose="020F0502020204030204" pitchFamily="34" charset="0"/>
              </a:rPr>
              <a:t>between the  </a:t>
            </a:r>
            <a:r>
              <a:rPr lang="en-ZA" sz="2000" dirty="0">
                <a:solidFill>
                  <a:srgbClr val="252525"/>
                </a:solidFill>
                <a:ea typeface="Times New Roman" panose="02020603050405020304" pitchFamily="18" charset="0"/>
                <a:cs typeface="Calibri" panose="020F0502020204030204" pitchFamily="34" charset="0"/>
              </a:rPr>
              <a:t>Ethics unit </a:t>
            </a:r>
            <a:r>
              <a:rPr lang="en-ZA" sz="2000" dirty="0" smtClean="0">
                <a:solidFill>
                  <a:srgbClr val="252525"/>
                </a:solidFill>
                <a:ea typeface="Times New Roman" panose="02020603050405020304" pitchFamily="18" charset="0"/>
                <a:cs typeface="Calibri" panose="020F0502020204030204" pitchFamily="34" charset="0"/>
              </a:rPr>
              <a:t>and </a:t>
            </a:r>
            <a:r>
              <a:rPr lang="en-ZA" sz="2000" dirty="0">
                <a:solidFill>
                  <a:srgbClr val="252525"/>
                </a:solidFill>
                <a:ea typeface="Times New Roman" panose="02020603050405020304" pitchFamily="18" charset="0"/>
                <a:cs typeface="Calibri" panose="020F0502020204030204" pitchFamily="34" charset="0"/>
              </a:rPr>
              <a:t>our Risk and Anti-Fraud unit.</a:t>
            </a:r>
          </a:p>
          <a:p>
            <a:pPr algn="just">
              <a:lnSpc>
                <a:spcPct val="200000"/>
              </a:lnSpc>
              <a:spcBef>
                <a:spcPts val="0"/>
              </a:spcBef>
              <a:buFont typeface="Wingdings" panose="05000000000000000000" pitchFamily="2" charset="2"/>
              <a:buChar char="q"/>
              <a:defRPr sz="2000"/>
            </a:pPr>
            <a:endParaRPr lang="en-US" sz="1800" kern="0" dirty="0">
              <a:solidFill>
                <a:srgbClr val="FF0000"/>
              </a:solidFill>
              <a:latin typeface="Arial Narrow" panose="020B0606020202030204" pitchFamily="34" charset="0"/>
              <a:ea typeface="Times New Roman" panose="02020603050405020304" pitchFamily="18" charset="0"/>
              <a:cs typeface="Calibri" panose="020F0502020204030204" pitchFamily="34" charset="0"/>
            </a:endParaRPr>
          </a:p>
        </p:txBody>
      </p:sp>
      <p:sp>
        <p:nvSpPr>
          <p:cNvPr id="181" name="Title 1"/>
          <p:cNvSpPr txBox="1">
            <a:spLocks noGrp="1"/>
          </p:cNvSpPr>
          <p:nvPr>
            <p:ph type="title"/>
          </p:nvPr>
        </p:nvSpPr>
        <p:spPr>
          <a:xfrm>
            <a:off x="457200" y="450129"/>
            <a:ext cx="8229600" cy="1143000"/>
          </a:xfrm>
          <a:prstGeom prst="rect">
            <a:avLst/>
          </a:prstGeom>
        </p:spPr>
        <p:txBody>
          <a:bodyPr/>
          <a:lstStyle/>
          <a:p>
            <a:pPr defTabSz="406908">
              <a:lnSpc>
                <a:spcPct val="90000"/>
              </a:lnSpc>
              <a:defRPr sz="2492" b="1"/>
            </a:pPr>
            <a:r>
              <a:rPr lang="en-ZA" sz="2800" dirty="0"/>
              <a:t>KEY PRIORITY: STATE CAPACITY</a:t>
            </a:r>
            <a:br>
              <a:rPr lang="en-ZA" sz="2800" dirty="0"/>
            </a:br>
            <a:r>
              <a:rPr lang="en-ZA" sz="2800" dirty="0"/>
              <a:t>BUILD A CAPABLE, ETHICAL AND DEVELOPMENTAL STATE</a:t>
            </a:r>
            <a:br>
              <a:rPr lang="en-ZA" sz="2800" dirty="0"/>
            </a:br>
            <a:endParaRPr sz="2800" dirty="0"/>
          </a:p>
        </p:txBody>
      </p:sp>
      <p:sp>
        <p:nvSpPr>
          <p:cNvPr id="4" name="Slide Number Placeholder 5"/>
          <p:cNvSpPr>
            <a:spLocks noGrp="1"/>
          </p:cNvSpPr>
          <p:nvPr>
            <p:ph type="sldNum" sz="quarter" idx="12"/>
          </p:nvPr>
        </p:nvSpPr>
        <p:spPr bwMode="auto">
          <a:xfrm>
            <a:off x="7010400" y="646545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smtClean="0">
                <a:solidFill>
                  <a:schemeClr val="bg1"/>
                </a:solidFill>
              </a:rPr>
              <a:pPr/>
              <a:t>9</a:t>
            </a:fld>
            <a:endParaRPr lang="en-US" altLang="en-US" sz="1200" b="1" dirty="0" smtClean="0">
              <a:solidFill>
                <a:schemeClr val="bg1"/>
              </a:solidFill>
            </a:endParaRPr>
          </a:p>
        </p:txBody>
      </p:sp>
    </p:spTree>
    <p:extLst>
      <p:ext uri="{BB962C8B-B14F-4D97-AF65-F5344CB8AC3E}">
        <p14:creationId xmlns:p14="http://schemas.microsoft.com/office/powerpoint/2010/main" xmlns="" val="10063391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OH Powerpoint Template 2011 Fina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1680</TotalTime>
  <Words>3208</Words>
  <Application>Microsoft Office PowerPoint</Application>
  <PresentationFormat>On-screen Show (4:3)</PresentationFormat>
  <Paragraphs>437</Paragraphs>
  <Slides>45</Slides>
  <Notes>22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45</vt:i4>
      </vt:variant>
    </vt:vector>
  </HeadingPairs>
  <TitlesOfParts>
    <vt:vector size="51" baseType="lpstr">
      <vt:lpstr>Office Theme</vt:lpstr>
      <vt:lpstr>1_Office Theme</vt:lpstr>
      <vt:lpstr>2_Office Theme</vt:lpstr>
      <vt:lpstr>EOH Powerpoint Template 2011 Final</vt:lpstr>
      <vt:lpstr>3_Office Theme</vt:lpstr>
      <vt:lpstr>Worksheet</vt:lpstr>
      <vt:lpstr>Slide 1</vt:lpstr>
      <vt:lpstr>TABLE OF CONTENTS</vt:lpstr>
      <vt:lpstr>Slide 3</vt:lpstr>
      <vt:lpstr>BACKGROUND AND PURPOSE</vt:lpstr>
      <vt:lpstr>KEY PRIORITIES RAISED IN THE SONA</vt:lpstr>
      <vt:lpstr>DEL PROGRAMMES AND PRIORITIES</vt:lpstr>
      <vt:lpstr> </vt:lpstr>
      <vt:lpstr>KEY PRIORITY: STATE CAPACITY BUILD A CAPABLE, ETHICAL AND DEVELOPMENTAL STATE </vt:lpstr>
      <vt:lpstr>KEY PRIORITY: STATE CAPACITY BUILD A CAPABLE, ETHICAL AND DEVELOPMENTAL STATE </vt:lpstr>
      <vt:lpstr>KEY PRIORITY: COMBATING FRAUD AND CORRUPTION</vt:lpstr>
      <vt:lpstr>KEY PRIORITY: OVERCOMING COVID 19 IN THE DEPARTMENT</vt:lpstr>
      <vt:lpstr>KEY PRIORITY: OVERCOMING COVID 19 IN THE DEPARTMENT</vt:lpstr>
      <vt:lpstr> </vt:lpstr>
      <vt:lpstr>KEY  PRIORITY:ECONOMIC GROWTH AND JOB CREATION</vt:lpstr>
      <vt:lpstr>BREAKDOWN OF VARIOUS INSPECTIONS FOR 2022-2023, PER ACT.</vt:lpstr>
      <vt:lpstr> </vt:lpstr>
      <vt:lpstr>KEY PRIORITY: EXPAND PUBLIC AND SOCIAL EMPLOYMENT </vt:lpstr>
      <vt:lpstr>KEY PRIORITY: EXPAND PUBLIC AND SOCIAL EMPLOYMENT </vt:lpstr>
      <vt:lpstr> </vt:lpstr>
      <vt:lpstr>KEY PRIORITY: ADDRESSING DEEP POVERTY, UNEMPLOYMENT AND INEQUALITY  </vt:lpstr>
      <vt:lpstr> KEY PRIORITY: ADDRESSING DEEP POVERTY, UNEMPLOYMENT AND INEQUALITY  </vt:lpstr>
      <vt:lpstr> </vt:lpstr>
      <vt:lpstr>Slide 23</vt:lpstr>
      <vt:lpstr>SEE KEY CHALLENGES IN ACHIEVING THE KEY PRIORITY </vt:lpstr>
      <vt:lpstr>   KEY </vt:lpstr>
      <vt:lpstr>KEY PRIORITY: EXPAND PUBLIC AND SOCIAL EMPLOYMENT LABOUR ACTIVATION PROGRAMMES</vt:lpstr>
      <vt:lpstr>KEY PRIORITY:EXPAND PUBLIC AND SOCIAL EMPLOYMENT LABOUR ACTIVATION PROGRAMMES</vt:lpstr>
      <vt:lpstr> </vt:lpstr>
      <vt:lpstr>KEY PRIORITY: ECONOMIC GROWTH AND JOB CREATION </vt:lpstr>
      <vt:lpstr>KEY PRIORITY: ECONOMIC GROWTH AND JOB CREATION </vt:lpstr>
      <vt:lpstr>KEY PRIORITY: ECONOMIC GROWTH AND JOB CREATION </vt:lpstr>
      <vt:lpstr> </vt:lpstr>
      <vt:lpstr>      KEY PRIORITY: ECONOMIC GROWTH AND JOB CREATION</vt:lpstr>
      <vt:lpstr>      KEY PRIORITY: ECONOMIC GROWTH AND JOB CREATION</vt:lpstr>
      <vt:lpstr>      KEY PRIORITY: ECONOMIC GROWTH AND JOB CREATION</vt:lpstr>
      <vt:lpstr> </vt:lpstr>
      <vt:lpstr>KEY PRIORITY: ECONOMIC GROWTH AND JOB CREATION  </vt:lpstr>
      <vt:lpstr> </vt:lpstr>
      <vt:lpstr>KEY PRIORITY: ECONOMIC GROWTH AND JOB CREATION  </vt:lpstr>
      <vt:lpstr>DEPARTMENT OF EMPLOYMENT &amp; LABOUR </vt:lpstr>
      <vt:lpstr>2022/2023 BUDGET INFORMATION</vt:lpstr>
      <vt:lpstr>2022/2023 BUDGET INFORMATION</vt:lpstr>
      <vt:lpstr>CURRENT PAYMENTS</vt:lpstr>
      <vt:lpstr>2022/202 TRANSFERS &amp; SUBSIDIES</vt:lpstr>
      <vt:lpstr>Slide 45</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936</cp:revision>
  <cp:lastPrinted>2020-05-26T07:59:32Z</cp:lastPrinted>
  <dcterms:created xsi:type="dcterms:W3CDTF">2011-10-12T13:20:57Z</dcterms:created>
  <dcterms:modified xsi:type="dcterms:W3CDTF">2022-03-14T08:23:17Z</dcterms:modified>
</cp:coreProperties>
</file>