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3" r:id="rId2"/>
    <p:sldMasterId id="2147483656" r:id="rId3"/>
    <p:sldMasterId id="2147483657"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6858000" type="screen4x3"/>
  <p:notesSz cx="6797675" cy="9926638"/>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FranG\AppData\Local\Microsoft\Windows\INetCache\Content.Outlook\J1BJBI98\2020-21%20to%202021-22%20monthly%20totals.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bg1"/>
                </a:solidFill>
              </a:rPr>
              <a:t>Participation in ODeL</a:t>
            </a:r>
            <a:r>
              <a:rPr lang="en-US" baseline="0" dirty="0">
                <a:solidFill>
                  <a:schemeClr val="bg1"/>
                </a:solidFill>
              </a:rPr>
              <a:t> is still growing</a:t>
            </a:r>
            <a:endParaRPr lang="en-US" dirty="0">
              <a:solidFill>
                <a:schemeClr val="bg1"/>
              </a:solidFill>
            </a:endParaRPr>
          </a:p>
        </c:rich>
      </c:tx>
      <c:spPr>
        <a:noFill/>
        <a:ln>
          <a:noFill/>
        </a:ln>
        <a:effectLst/>
      </c:spPr>
    </c:title>
    <c:plotArea>
      <c:layout/>
      <c:barChart>
        <c:barDir val="col"/>
        <c:grouping val="clustered"/>
        <c:ser>
          <c:idx val="0"/>
          <c:order val="0"/>
          <c:tx>
            <c:strRef>
              <c:f>Sheet1!$D$3</c:f>
              <c:strCache>
                <c:ptCount val="1"/>
                <c:pt idx="0">
                  <c:v>2020/21</c:v>
                </c:pt>
              </c:strCache>
            </c:strRef>
          </c:tx>
          <c:spPr>
            <a:solidFill>
              <a:schemeClr val="bg1">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Sheet1!$C$4:$C$14</c:f>
              <c:strCache>
                <c:ptCount val="11"/>
                <c:pt idx="0">
                  <c:v>April</c:v>
                </c:pt>
                <c:pt idx="1">
                  <c:v>May</c:v>
                </c:pt>
                <c:pt idx="2">
                  <c:v>June</c:v>
                </c:pt>
                <c:pt idx="3">
                  <c:v>July</c:v>
                </c:pt>
                <c:pt idx="4">
                  <c:v>August</c:v>
                </c:pt>
                <c:pt idx="5">
                  <c:v>Sept</c:v>
                </c:pt>
                <c:pt idx="6">
                  <c:v>Oct</c:v>
                </c:pt>
                <c:pt idx="7">
                  <c:v>Nov</c:v>
                </c:pt>
                <c:pt idx="8">
                  <c:v>Dec</c:v>
                </c:pt>
                <c:pt idx="9">
                  <c:v>Jan</c:v>
                </c:pt>
                <c:pt idx="10">
                  <c:v>Feb</c:v>
                </c:pt>
              </c:strCache>
            </c:strRef>
          </c:cat>
          <c:val>
            <c:numRef>
              <c:f>Sheet1!$D$4:$D$14</c:f>
              <c:numCache>
                <c:formatCode>General</c:formatCode>
                <c:ptCount val="11"/>
                <c:pt idx="0">
                  <c:v>2771</c:v>
                </c:pt>
                <c:pt idx="1">
                  <c:v>4096</c:v>
                </c:pt>
                <c:pt idx="2">
                  <c:v>6133</c:v>
                </c:pt>
                <c:pt idx="3">
                  <c:v>8362</c:v>
                </c:pt>
                <c:pt idx="4">
                  <c:v>12274</c:v>
                </c:pt>
                <c:pt idx="5">
                  <c:v>17507</c:v>
                </c:pt>
                <c:pt idx="6">
                  <c:v>24319</c:v>
                </c:pt>
                <c:pt idx="7">
                  <c:v>32000</c:v>
                </c:pt>
                <c:pt idx="8">
                  <c:v>36886</c:v>
                </c:pt>
                <c:pt idx="9">
                  <c:v>40054</c:v>
                </c:pt>
                <c:pt idx="10">
                  <c:v>45011</c:v>
                </c:pt>
              </c:numCache>
            </c:numRef>
          </c:val>
          <c:extLst xmlns:c16r2="http://schemas.microsoft.com/office/drawing/2015/06/chart">
            <c:ext xmlns:c16="http://schemas.microsoft.com/office/drawing/2014/chart" uri="{C3380CC4-5D6E-409C-BE32-E72D297353CC}">
              <c16:uniqueId val="{00000000-C249-4240-B77B-02AED6435FCA}"/>
            </c:ext>
          </c:extLst>
        </c:ser>
        <c:ser>
          <c:idx val="1"/>
          <c:order val="1"/>
          <c:tx>
            <c:strRef>
              <c:f>Sheet1!$E$3</c:f>
              <c:strCache>
                <c:ptCount val="1"/>
                <c:pt idx="0">
                  <c:v>2021/22</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Sheet1!$C$4:$C$14</c:f>
              <c:strCache>
                <c:ptCount val="11"/>
                <c:pt idx="0">
                  <c:v>April</c:v>
                </c:pt>
                <c:pt idx="1">
                  <c:v>May</c:v>
                </c:pt>
                <c:pt idx="2">
                  <c:v>June</c:v>
                </c:pt>
                <c:pt idx="3">
                  <c:v>July</c:v>
                </c:pt>
                <c:pt idx="4">
                  <c:v>August</c:v>
                </c:pt>
                <c:pt idx="5">
                  <c:v>Sept</c:v>
                </c:pt>
                <c:pt idx="6">
                  <c:v>Oct</c:v>
                </c:pt>
                <c:pt idx="7">
                  <c:v>Nov</c:v>
                </c:pt>
                <c:pt idx="8">
                  <c:v>Dec</c:v>
                </c:pt>
                <c:pt idx="9">
                  <c:v>Jan</c:v>
                </c:pt>
                <c:pt idx="10">
                  <c:v>Feb</c:v>
                </c:pt>
              </c:strCache>
            </c:strRef>
          </c:cat>
          <c:val>
            <c:numRef>
              <c:f>Sheet1!$E$4:$E$14</c:f>
              <c:numCache>
                <c:formatCode>General</c:formatCode>
                <c:ptCount val="11"/>
                <c:pt idx="0">
                  <c:v>6618</c:v>
                </c:pt>
                <c:pt idx="1">
                  <c:v>12329</c:v>
                </c:pt>
                <c:pt idx="2">
                  <c:v>16628</c:v>
                </c:pt>
                <c:pt idx="3">
                  <c:v>21039</c:v>
                </c:pt>
                <c:pt idx="4">
                  <c:v>31898</c:v>
                </c:pt>
                <c:pt idx="5">
                  <c:v>36090</c:v>
                </c:pt>
                <c:pt idx="6">
                  <c:v>41844</c:v>
                </c:pt>
                <c:pt idx="7">
                  <c:v>46370</c:v>
                </c:pt>
                <c:pt idx="8">
                  <c:v>47810</c:v>
                </c:pt>
                <c:pt idx="9">
                  <c:v>51883</c:v>
                </c:pt>
                <c:pt idx="10">
                  <c:v>62162</c:v>
                </c:pt>
              </c:numCache>
            </c:numRef>
          </c:val>
          <c:extLst xmlns:c16r2="http://schemas.microsoft.com/office/drawing/2015/06/chart">
            <c:ext xmlns:c16="http://schemas.microsoft.com/office/drawing/2014/chart" uri="{C3380CC4-5D6E-409C-BE32-E72D297353CC}">
              <c16:uniqueId val="{00000001-C249-4240-B77B-02AED6435FCA}"/>
            </c:ext>
          </c:extLst>
        </c:ser>
        <c:dLbls>
          <c:showVal val="1"/>
        </c:dLbls>
        <c:gapWidth val="219"/>
        <c:overlap val="-27"/>
        <c:axId val="71701632"/>
        <c:axId val="71703168"/>
      </c:barChart>
      <c:catAx>
        <c:axId val="717016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03168"/>
        <c:crosses val="autoZero"/>
        <c:auto val="1"/>
        <c:lblAlgn val="ctr"/>
        <c:lblOffset val="100"/>
      </c:catAx>
      <c:valAx>
        <c:axId val="7170316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0163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spPr>
        <a:noFill/>
        <a:ln>
          <a:noFill/>
        </a:ln>
        <a:effectLst/>
      </c:spPr>
      <c:txPr>
        <a:bodyPr rot="0" spcFirstLastPara="1" vertOverflow="ellipsis" vert="horz" wrap="square" anchor="ctr" anchorCtr="1"/>
        <a:lstStyle/>
        <a:p>
          <a:pPr>
            <a:defRPr sz="1200" b="1" i="0" u="none" strike="noStrike" kern="1200" spc="0" baseline="0">
              <a:solidFill>
                <a:schemeClr val="accent1">
                  <a:lumMod val="50000"/>
                </a:schemeClr>
              </a:solidFill>
              <a:latin typeface="+mn-lt"/>
              <a:ea typeface="+mn-ea"/>
              <a:cs typeface="+mn-cs"/>
            </a:defRPr>
          </a:pPr>
          <a:endParaRPr lang="en-US"/>
        </a:p>
      </c:txPr>
    </c:title>
    <c:plotArea>
      <c:layout/>
      <c:barChart>
        <c:barDir val="col"/>
        <c:grouping val="stacked"/>
        <c:ser>
          <c:idx val="0"/>
          <c:order val="0"/>
          <c:tx>
            <c:strRef>
              <c:f>Sheet1!$J$1</c:f>
              <c:strCache>
                <c:ptCount val="1"/>
                <c:pt idx="0">
                  <c:v>NUMBER OF PERSONS TRAINED BY GENDER (%)</c:v>
                </c:pt>
              </c:strCache>
            </c:strRef>
          </c:tx>
          <c:spPr>
            <a:solidFill>
              <a:schemeClr val="accent6"/>
            </a:solidFill>
            <a:ln>
              <a:noFill/>
            </a:ln>
            <a:effectLst/>
          </c:spPr>
          <c:dLbls>
            <c:spPr>
              <a:noFill/>
              <a:ln>
                <a:noFill/>
              </a:ln>
              <a:effectLst/>
            </c:spPr>
            <c:txPr>
              <a:bodyPr rot="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dLblPos val="inBase"/>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Sheet1!$I$2:$I$6</c:f>
              <c:strCache>
                <c:ptCount val="5"/>
                <c:pt idx="0">
                  <c:v>Not specified</c:v>
                </c:pt>
                <c:pt idx="1">
                  <c:v>Binary</c:v>
                </c:pt>
                <c:pt idx="2">
                  <c:v>Female</c:v>
                </c:pt>
                <c:pt idx="3">
                  <c:v>Male</c:v>
                </c:pt>
                <c:pt idx="4">
                  <c:v>Other</c:v>
                </c:pt>
              </c:strCache>
            </c:strRef>
          </c:cat>
          <c:val>
            <c:numRef>
              <c:f>Sheet1!$J$2:$J$6</c:f>
              <c:numCache>
                <c:formatCode>#\ ##0%</c:formatCode>
                <c:ptCount val="5"/>
                <c:pt idx="0">
                  <c:v>6.8835573420424571E-3</c:v>
                </c:pt>
                <c:pt idx="1">
                  <c:v>1.6329606833312403E-3</c:v>
                </c:pt>
                <c:pt idx="2">
                  <c:v>0.55251852782313771</c:v>
                </c:pt>
                <c:pt idx="3">
                  <c:v>0.43597537997738989</c:v>
                </c:pt>
                <c:pt idx="4">
                  <c:v>2.7383494535862334E-3</c:v>
                </c:pt>
              </c:numCache>
            </c:numRef>
          </c:val>
          <c:extLst xmlns:c16r2="http://schemas.microsoft.com/office/drawing/2015/06/chart">
            <c:ext xmlns:c16="http://schemas.microsoft.com/office/drawing/2014/chart" uri="{C3380CC4-5D6E-409C-BE32-E72D297353CC}">
              <c16:uniqueId val="{00000000-DD82-4CF0-9577-D89367892165}"/>
            </c:ext>
          </c:extLst>
        </c:ser>
        <c:dLbls>
          <c:showVal val="1"/>
        </c:dLbls>
        <c:overlap val="100"/>
        <c:axId val="106252928"/>
        <c:axId val="106287488"/>
      </c:barChart>
      <c:catAx>
        <c:axId val="1062529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06287488"/>
        <c:crosses val="autoZero"/>
        <c:auto val="1"/>
        <c:lblAlgn val="ctr"/>
        <c:lblOffset val="100"/>
      </c:catAx>
      <c:valAx>
        <c:axId val="106287488"/>
        <c:scaling>
          <c:orientation val="minMax"/>
        </c:scaling>
        <c:axPos val="l"/>
        <c:majorGridlines>
          <c:spPr>
            <a:ln w="9525" cap="flat" cmpd="sng" algn="ctr">
              <a:solidFill>
                <a:schemeClr val="tx1">
                  <a:lumMod val="15000"/>
                  <a:lumOff val="85000"/>
                </a:schemeClr>
              </a:solidFill>
              <a:round/>
            </a:ln>
            <a:effectLst/>
          </c:spPr>
        </c:majorGridlines>
        <c:numFmt formatCode="#\ ##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0625292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50000"/>
            </a:schemeClr>
          </a:solidFil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ZA" dirty="0"/>
          </a:p>
          <a:p>
            <a:pPr>
              <a:defRPr sz="1600" b="1" i="0" u="none" strike="noStrike" kern="1200" cap="all" spc="120" normalizeH="0" baseline="0">
                <a:solidFill>
                  <a:schemeClr val="tx1">
                    <a:lumMod val="65000"/>
                    <a:lumOff val="35000"/>
                  </a:schemeClr>
                </a:solidFill>
                <a:latin typeface="+mn-lt"/>
                <a:ea typeface="+mn-ea"/>
                <a:cs typeface="+mn-cs"/>
              </a:defRPr>
            </a:pPr>
            <a:r>
              <a:rPr lang="en-ZA" sz="1400" b="1" dirty="0">
                <a:solidFill>
                  <a:srgbClr val="FF0000"/>
                </a:solidFill>
                <a:latin typeface="Tahoma" panose="020B0604030504040204" pitchFamily="34" charset="0"/>
                <a:ea typeface="Tahoma" panose="020B0604030504040204" pitchFamily="34" charset="0"/>
                <a:cs typeface="Tahoma" panose="020B0604030504040204" pitchFamily="34" charset="0"/>
              </a:rPr>
              <a:t>Organisational Performance</a:t>
            </a:r>
          </a:p>
        </c:rich>
      </c:tx>
      <c:layout>
        <c:manualLayout>
          <c:xMode val="edge"/>
          <c:yMode val="edge"/>
          <c:x val="0.28873818824935371"/>
          <c:y val="2.5810140336710558E-2"/>
        </c:manualLayout>
      </c:layout>
      <c:spPr>
        <a:noFill/>
        <a:ln>
          <a:noFill/>
        </a:ln>
        <a:effectLst/>
      </c:spPr>
    </c:title>
    <c:plotArea>
      <c:layout>
        <c:manualLayout>
          <c:layoutTarget val="inner"/>
          <c:xMode val="edge"/>
          <c:yMode val="edge"/>
          <c:x val="0.16201667682465842"/>
          <c:y val="0.40210115542717473"/>
          <c:w val="0.82322034348739104"/>
          <c:h val="0.54546454297870806"/>
        </c:manualLayout>
      </c:layout>
      <c:barChart>
        <c:barDir val="bar"/>
        <c:grouping val="percentStacked"/>
        <c:ser>
          <c:idx val="0"/>
          <c:order val="0"/>
          <c:tx>
            <c:strRef>
              <c:f>Sheet1!$D$3</c:f>
              <c:strCache>
                <c:ptCount val="1"/>
                <c:pt idx="0">
                  <c:v>Achieved</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Sheet1!$E$2:$G$2</c:f>
              <c:strCache>
                <c:ptCount val="3"/>
                <c:pt idx="0">
                  <c:v>First Quarter </c:v>
                </c:pt>
                <c:pt idx="1">
                  <c:v>Second Quarter</c:v>
                </c:pt>
                <c:pt idx="2">
                  <c:v>Third Quarter</c:v>
                </c:pt>
              </c:strCache>
            </c:strRef>
          </c:cat>
          <c:val>
            <c:numRef>
              <c:f>Sheet1!$E$3:$G$3</c:f>
              <c:numCache>
                <c:formatCode>0%</c:formatCode>
                <c:ptCount val="3"/>
                <c:pt idx="0">
                  <c:v>0.81</c:v>
                </c:pt>
                <c:pt idx="1">
                  <c:v>0.79</c:v>
                </c:pt>
                <c:pt idx="2">
                  <c:v>0.85000000000000009</c:v>
                </c:pt>
              </c:numCache>
            </c:numRef>
          </c:val>
          <c:extLst xmlns:c16r2="http://schemas.microsoft.com/office/drawing/2015/06/chart">
            <c:ext xmlns:c16="http://schemas.microsoft.com/office/drawing/2014/chart" uri="{C3380CC4-5D6E-409C-BE32-E72D297353CC}">
              <c16:uniqueId val="{00000000-1515-4B02-BF08-F02282666F14}"/>
            </c:ext>
          </c:extLst>
        </c:ser>
        <c:ser>
          <c:idx val="1"/>
          <c:order val="1"/>
          <c:tx>
            <c:strRef>
              <c:f>Sheet1!$D$4</c:f>
              <c:strCache>
                <c:ptCount val="1"/>
                <c:pt idx="0">
                  <c:v>Not Achieved</c:v>
                </c:pt>
              </c:strCache>
            </c:strRef>
          </c:tx>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Sheet1!$E$2:$G$2</c:f>
              <c:strCache>
                <c:ptCount val="3"/>
                <c:pt idx="0">
                  <c:v>First Quarter </c:v>
                </c:pt>
                <c:pt idx="1">
                  <c:v>Second Quarter</c:v>
                </c:pt>
                <c:pt idx="2">
                  <c:v>Third Quarter</c:v>
                </c:pt>
              </c:strCache>
            </c:strRef>
          </c:cat>
          <c:val>
            <c:numRef>
              <c:f>Sheet1!$E$4:$G$4</c:f>
              <c:numCache>
                <c:formatCode>0%</c:formatCode>
                <c:ptCount val="3"/>
                <c:pt idx="0">
                  <c:v>0.19</c:v>
                </c:pt>
                <c:pt idx="1">
                  <c:v>0.21000000000000002</c:v>
                </c:pt>
                <c:pt idx="2">
                  <c:v>0.15000000000000002</c:v>
                </c:pt>
              </c:numCache>
            </c:numRef>
          </c:val>
          <c:extLst xmlns:c16r2="http://schemas.microsoft.com/office/drawing/2015/06/chart">
            <c:ext xmlns:c16="http://schemas.microsoft.com/office/drawing/2014/chart" uri="{C3380CC4-5D6E-409C-BE32-E72D297353CC}">
              <c16:uniqueId val="{00000001-1515-4B02-BF08-F02282666F14}"/>
            </c:ext>
          </c:extLst>
        </c:ser>
        <c:dLbls>
          <c:showVal val="1"/>
        </c:dLbls>
        <c:gapWidth val="79"/>
        <c:overlap val="100"/>
        <c:axId val="110929024"/>
        <c:axId val="110930560"/>
      </c:barChart>
      <c:catAx>
        <c:axId val="1109290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110930560"/>
        <c:crosses val="autoZero"/>
        <c:auto val="1"/>
        <c:lblAlgn val="ctr"/>
        <c:lblOffset val="100"/>
      </c:catAx>
      <c:valAx>
        <c:axId val="110930560"/>
        <c:scaling>
          <c:orientation val="minMax"/>
        </c:scaling>
        <c:delete val="1"/>
        <c:axPos val="b"/>
        <c:numFmt formatCode="0%" sourceLinked="1"/>
        <c:majorTickMark val="none"/>
        <c:tickLblPos val="none"/>
        <c:crossAx val="110929024"/>
        <c:crosses val="autoZero"/>
        <c:crossBetween val="between"/>
      </c:valAx>
      <c:spPr>
        <a:noFill/>
        <a:ln>
          <a:noFill/>
        </a:ln>
        <a:effectLst/>
      </c:spPr>
    </c:plotArea>
    <c:legend>
      <c:legendPos val="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75BD9-2627-449F-9A6A-484716E7B93D}" type="doc">
      <dgm:prSet loTypeId="urn:microsoft.com/office/officeart/2005/8/layout/default#1" loCatId="list" qsTypeId="urn:microsoft.com/office/officeart/2005/8/quickstyle/simple5" qsCatId="simple" csTypeId="urn:microsoft.com/office/officeart/2005/8/colors/accent2_5" csCatId="accent2" phldr="1"/>
      <dgm:spPr/>
      <dgm:t>
        <a:bodyPr/>
        <a:lstStyle/>
        <a:p>
          <a:endParaRPr lang="en-US"/>
        </a:p>
      </dgm:t>
    </dgm:pt>
    <dgm:pt modelId="{24ABE1A8-AC30-4837-AE94-EB5A6E956DA7}">
      <dgm:prSet phldrT="[Text]"/>
      <dgm:spPr/>
      <dgm:t>
        <a:bodyPr/>
        <a:lstStyle/>
        <a:p>
          <a:pPr>
            <a:buFont typeface="+mj-lt"/>
            <a:buAutoNum type="arabicParenR"/>
          </a:pPr>
          <a:r>
            <a:rPr lang="en-GB">
              <a:latin typeface="Tahoma" panose="020B0604030504040204" pitchFamily="34" charset="0"/>
              <a:ea typeface="Tahoma" panose="020B0604030504040204" pitchFamily="34" charset="0"/>
              <a:cs typeface="Tahoma" panose="020B0604030504040204" pitchFamily="34" charset="0"/>
            </a:rPr>
            <a:t>A functional integrated institution (NSG) </a:t>
          </a:r>
          <a:r>
            <a:rPr lang="en-US">
              <a:latin typeface="Tahoma" panose="020B0604030504040204" pitchFamily="34" charset="0"/>
              <a:ea typeface="Tahoma" panose="020B0604030504040204" pitchFamily="34" charset="0"/>
              <a:cs typeface="Tahoma" panose="020B0604030504040204" pitchFamily="34" charset="0"/>
            </a:rPr>
            <a:t>supporting the delivery of ETD interventions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D80C6B29-E250-46E4-8265-701B704615DC}" type="parTrans" cxnId="{F81132FF-A74E-4AF6-9E96-8CF5C427B97F}">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E34A366-7405-4DF2-A4DB-5A1C91F118BB}" type="sibTrans" cxnId="{F81132FF-A74E-4AF6-9E96-8CF5C427B97F}">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8FD2B69-0A3A-4736-B7DA-91B6B566304E}">
      <dgm:prSet phldrT="[Text]"/>
      <dgm:spPr/>
      <dgm:t>
        <a:bodyPr/>
        <a:lstStyle/>
        <a:p>
          <a:r>
            <a:rPr lang="en-GB">
              <a:latin typeface="Tahoma" panose="020B0604030504040204" pitchFamily="34" charset="0"/>
              <a:ea typeface="Tahoma" panose="020B0604030504040204" pitchFamily="34" charset="0"/>
              <a:cs typeface="Tahoma" panose="020B0604030504040204" pitchFamily="34" charset="0"/>
            </a:rPr>
            <a:t>Competent public servants who are empowered to do their jobs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121817E3-5DE1-4C6E-9906-A1EC5907F81B}" type="parTrans" cxnId="{0FB40A1A-946B-4BFD-8CF7-FC25947C3969}">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C2F51DE-90EA-4E35-856C-C4E87A1CF206}" type="sibTrans" cxnId="{0FB40A1A-946B-4BFD-8CF7-FC25947C3969}">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E55CA78-61A0-4350-AA50-5D627B5FC1CB}">
      <dgm:prSet phldrT="[Text]"/>
      <dgm:spPr/>
      <dgm:t>
        <a:bodyPr/>
        <a:lstStyle/>
        <a:p>
          <a:r>
            <a:rPr lang="en-GB">
              <a:latin typeface="Tahoma" panose="020B0604030504040204" pitchFamily="34" charset="0"/>
              <a:ea typeface="Tahoma" panose="020B0604030504040204" pitchFamily="34" charset="0"/>
              <a:cs typeface="Tahoma" panose="020B0604030504040204" pitchFamily="34" charset="0"/>
            </a:rPr>
            <a:t>Sustainable partnerships and collaboration to support </a:t>
          </a:r>
          <a:r>
            <a:rPr lang="en-ZA">
              <a:latin typeface="Tahoma" panose="020B0604030504040204" pitchFamily="34" charset="0"/>
              <a:ea typeface="Tahoma" panose="020B0604030504040204" pitchFamily="34" charset="0"/>
              <a:cs typeface="Tahoma" panose="020B0604030504040204" pitchFamily="34" charset="0"/>
            </a:rPr>
            <a:t>ETD </a:t>
          </a:r>
          <a:r>
            <a:rPr lang="en-GB">
              <a:latin typeface="Tahoma" panose="020B0604030504040204" pitchFamily="34" charset="0"/>
              <a:ea typeface="Tahoma" panose="020B0604030504040204" pitchFamily="34" charset="0"/>
              <a:cs typeface="Tahoma" panose="020B0604030504040204" pitchFamily="34" charset="0"/>
            </a:rPr>
            <a:t>interventions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F3E272A-FCF1-43F5-B645-4B6736058E55}" type="parTrans" cxnId="{A70D3194-0566-4973-A81F-D3407C8C7939}">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3D537E8-4C30-4F75-A2B9-8B48F4CFA5EC}" type="sibTrans" cxnId="{A70D3194-0566-4973-A81F-D3407C8C7939}">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7154DDE-FD8D-4ED2-B151-BD4C5EF82561}">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Quality </a:t>
          </a:r>
          <a:r>
            <a:rPr lang="en-ZA">
              <a:latin typeface="Tahoma" panose="020B0604030504040204" pitchFamily="34" charset="0"/>
              <a:ea typeface="Tahoma" panose="020B0604030504040204" pitchFamily="34" charset="0"/>
              <a:cs typeface="Tahoma" panose="020B0604030504040204" pitchFamily="34" charset="0"/>
            </a:rPr>
            <a:t>ETD </a:t>
          </a:r>
          <a:r>
            <a:rPr lang="en-US">
              <a:latin typeface="Tahoma" panose="020B0604030504040204" pitchFamily="34" charset="0"/>
              <a:ea typeface="Tahoma" panose="020B0604030504040204" pitchFamily="34" charset="0"/>
              <a:cs typeface="Tahoma" panose="020B0604030504040204" pitchFamily="34" charset="0"/>
            </a:rPr>
            <a:t>practitioners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732E9E2-E0C1-49CC-875A-AE9755AE4362}" type="parTrans" cxnId="{9CC2A5CB-A503-489F-A4A4-E32A1BF7650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C03A709-B98E-4D88-8F9A-6DA76A4D519D}" type="sibTrans" cxnId="{9CC2A5CB-A503-489F-A4A4-E32A1BF7650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35A5144-1798-47B8-8EA6-944FAD4A6209}">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Responsive </a:t>
          </a:r>
          <a:r>
            <a:rPr lang="en-ZA">
              <a:latin typeface="Tahoma" panose="020B0604030504040204" pitchFamily="34" charset="0"/>
              <a:ea typeface="Tahoma" panose="020B0604030504040204" pitchFamily="34" charset="0"/>
              <a:cs typeface="Tahoma" panose="020B0604030504040204" pitchFamily="34" charset="0"/>
            </a:rPr>
            <a:t>ETD </a:t>
          </a:r>
          <a:r>
            <a:rPr lang="en-US">
              <a:latin typeface="Tahoma" panose="020B0604030504040204" pitchFamily="34" charset="0"/>
              <a:ea typeface="Tahoma" panose="020B0604030504040204" pitchFamily="34" charset="0"/>
              <a:cs typeface="Tahoma" panose="020B0604030504040204" pitchFamily="34" charset="0"/>
            </a:rPr>
            <a:t>Interventions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E48B4886-EA30-4927-BFAD-81E217B1FE8B}" type="parTrans" cxnId="{B70A3FAC-8C9C-44EA-A7AB-F53BDEADBD4C}">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B95F4AD-B313-4257-89AE-A25612968869}" type="sibTrans" cxnId="{B70A3FAC-8C9C-44EA-A7AB-F53BDEADBD4C}">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2693458-EAC8-4A30-83AC-0911418E80ED}" type="pres">
      <dgm:prSet presAssocID="{8CB75BD9-2627-449F-9A6A-484716E7B93D}" presName="diagram" presStyleCnt="0">
        <dgm:presLayoutVars>
          <dgm:dir/>
          <dgm:resizeHandles val="exact"/>
        </dgm:presLayoutVars>
      </dgm:prSet>
      <dgm:spPr/>
      <dgm:t>
        <a:bodyPr/>
        <a:lstStyle/>
        <a:p>
          <a:endParaRPr lang="en-US"/>
        </a:p>
      </dgm:t>
    </dgm:pt>
    <dgm:pt modelId="{C4706A1A-28A3-47DB-BA76-9129F2B4B199}" type="pres">
      <dgm:prSet presAssocID="{24ABE1A8-AC30-4837-AE94-EB5A6E956DA7}" presName="node" presStyleLbl="node1" presStyleIdx="0" presStyleCnt="5">
        <dgm:presLayoutVars>
          <dgm:bulletEnabled val="1"/>
        </dgm:presLayoutVars>
      </dgm:prSet>
      <dgm:spPr/>
      <dgm:t>
        <a:bodyPr/>
        <a:lstStyle/>
        <a:p>
          <a:endParaRPr lang="en-US"/>
        </a:p>
      </dgm:t>
    </dgm:pt>
    <dgm:pt modelId="{6C4A6765-0D11-485B-9AB5-3B244D79FC68}" type="pres">
      <dgm:prSet presAssocID="{8E34A366-7405-4DF2-A4DB-5A1C91F118BB}" presName="sibTrans" presStyleCnt="0"/>
      <dgm:spPr/>
    </dgm:pt>
    <dgm:pt modelId="{D953629C-F102-457B-A08F-45A4BE8185B7}" type="pres">
      <dgm:prSet presAssocID="{A8FD2B69-0A3A-4736-B7DA-91B6B566304E}" presName="node" presStyleLbl="node1" presStyleIdx="1" presStyleCnt="5">
        <dgm:presLayoutVars>
          <dgm:bulletEnabled val="1"/>
        </dgm:presLayoutVars>
      </dgm:prSet>
      <dgm:spPr/>
      <dgm:t>
        <a:bodyPr/>
        <a:lstStyle/>
        <a:p>
          <a:endParaRPr lang="en-US"/>
        </a:p>
      </dgm:t>
    </dgm:pt>
    <dgm:pt modelId="{F18E1E16-A7F1-4673-8B46-8ADEDEEF7B70}" type="pres">
      <dgm:prSet presAssocID="{5C2F51DE-90EA-4E35-856C-C4E87A1CF206}" presName="sibTrans" presStyleCnt="0"/>
      <dgm:spPr/>
    </dgm:pt>
    <dgm:pt modelId="{C050489B-637E-4893-B63E-0403D721DBD8}" type="pres">
      <dgm:prSet presAssocID="{1E55CA78-61A0-4350-AA50-5D627B5FC1CB}" presName="node" presStyleLbl="node1" presStyleIdx="2" presStyleCnt="5">
        <dgm:presLayoutVars>
          <dgm:bulletEnabled val="1"/>
        </dgm:presLayoutVars>
      </dgm:prSet>
      <dgm:spPr/>
      <dgm:t>
        <a:bodyPr/>
        <a:lstStyle/>
        <a:p>
          <a:endParaRPr lang="en-US"/>
        </a:p>
      </dgm:t>
    </dgm:pt>
    <dgm:pt modelId="{55F48DE6-D119-4AAF-B44B-DCEB843D95AA}" type="pres">
      <dgm:prSet presAssocID="{43D537E8-4C30-4F75-A2B9-8B48F4CFA5EC}" presName="sibTrans" presStyleCnt="0"/>
      <dgm:spPr/>
    </dgm:pt>
    <dgm:pt modelId="{01A4AD6E-81FB-4952-A659-1DEE5180FF55}" type="pres">
      <dgm:prSet presAssocID="{E7154DDE-FD8D-4ED2-B151-BD4C5EF82561}" presName="node" presStyleLbl="node1" presStyleIdx="3" presStyleCnt="5">
        <dgm:presLayoutVars>
          <dgm:bulletEnabled val="1"/>
        </dgm:presLayoutVars>
      </dgm:prSet>
      <dgm:spPr/>
      <dgm:t>
        <a:bodyPr/>
        <a:lstStyle/>
        <a:p>
          <a:endParaRPr lang="en-US"/>
        </a:p>
      </dgm:t>
    </dgm:pt>
    <dgm:pt modelId="{17999920-A795-4E9A-BD11-4B6477633685}" type="pres">
      <dgm:prSet presAssocID="{3C03A709-B98E-4D88-8F9A-6DA76A4D519D}" presName="sibTrans" presStyleCnt="0"/>
      <dgm:spPr/>
    </dgm:pt>
    <dgm:pt modelId="{D6872B75-8CC3-4118-99F3-215106D4999D}" type="pres">
      <dgm:prSet presAssocID="{C35A5144-1798-47B8-8EA6-944FAD4A6209}" presName="node" presStyleLbl="node1" presStyleIdx="4" presStyleCnt="5">
        <dgm:presLayoutVars>
          <dgm:bulletEnabled val="1"/>
        </dgm:presLayoutVars>
      </dgm:prSet>
      <dgm:spPr/>
      <dgm:t>
        <a:bodyPr/>
        <a:lstStyle/>
        <a:p>
          <a:endParaRPr lang="en-US"/>
        </a:p>
      </dgm:t>
    </dgm:pt>
  </dgm:ptLst>
  <dgm:cxnLst>
    <dgm:cxn modelId="{9975DD2B-7F68-4780-B7AC-3B0DF2B7D21A}" type="presOf" srcId="{1E55CA78-61A0-4350-AA50-5D627B5FC1CB}" destId="{C050489B-637E-4893-B63E-0403D721DBD8}" srcOrd="0" destOrd="0" presId="urn:microsoft.com/office/officeart/2005/8/layout/default#1"/>
    <dgm:cxn modelId="{2C67A38A-4222-424F-8A63-343AA62F8C9F}" type="presOf" srcId="{8CB75BD9-2627-449F-9A6A-484716E7B93D}" destId="{E2693458-EAC8-4A30-83AC-0911418E80ED}" srcOrd="0" destOrd="0" presId="urn:microsoft.com/office/officeart/2005/8/layout/default#1"/>
    <dgm:cxn modelId="{9CC2A5CB-A503-489F-A4A4-E32A1BF7650D}" srcId="{8CB75BD9-2627-449F-9A6A-484716E7B93D}" destId="{E7154DDE-FD8D-4ED2-B151-BD4C5EF82561}" srcOrd="3" destOrd="0" parTransId="{6732E9E2-E0C1-49CC-875A-AE9755AE4362}" sibTransId="{3C03A709-B98E-4D88-8F9A-6DA76A4D519D}"/>
    <dgm:cxn modelId="{F81132FF-A74E-4AF6-9E96-8CF5C427B97F}" srcId="{8CB75BD9-2627-449F-9A6A-484716E7B93D}" destId="{24ABE1A8-AC30-4837-AE94-EB5A6E956DA7}" srcOrd="0" destOrd="0" parTransId="{D80C6B29-E250-46E4-8265-701B704615DC}" sibTransId="{8E34A366-7405-4DF2-A4DB-5A1C91F118BB}"/>
    <dgm:cxn modelId="{B70A3FAC-8C9C-44EA-A7AB-F53BDEADBD4C}" srcId="{8CB75BD9-2627-449F-9A6A-484716E7B93D}" destId="{C35A5144-1798-47B8-8EA6-944FAD4A6209}" srcOrd="4" destOrd="0" parTransId="{E48B4886-EA30-4927-BFAD-81E217B1FE8B}" sibTransId="{DB95F4AD-B313-4257-89AE-A25612968869}"/>
    <dgm:cxn modelId="{0FB40A1A-946B-4BFD-8CF7-FC25947C3969}" srcId="{8CB75BD9-2627-449F-9A6A-484716E7B93D}" destId="{A8FD2B69-0A3A-4736-B7DA-91B6B566304E}" srcOrd="1" destOrd="0" parTransId="{121817E3-5DE1-4C6E-9906-A1EC5907F81B}" sibTransId="{5C2F51DE-90EA-4E35-856C-C4E87A1CF206}"/>
    <dgm:cxn modelId="{FEFAC820-AC9E-4289-AD33-EC3E93F049BA}" type="presOf" srcId="{24ABE1A8-AC30-4837-AE94-EB5A6E956DA7}" destId="{C4706A1A-28A3-47DB-BA76-9129F2B4B199}" srcOrd="0" destOrd="0" presId="urn:microsoft.com/office/officeart/2005/8/layout/default#1"/>
    <dgm:cxn modelId="{943C689B-957C-4CB6-8BF2-98456B26C563}" type="presOf" srcId="{A8FD2B69-0A3A-4736-B7DA-91B6B566304E}" destId="{D953629C-F102-457B-A08F-45A4BE8185B7}" srcOrd="0" destOrd="0" presId="urn:microsoft.com/office/officeart/2005/8/layout/default#1"/>
    <dgm:cxn modelId="{C501DE17-0D54-4B65-874D-C1E051227829}" type="presOf" srcId="{E7154DDE-FD8D-4ED2-B151-BD4C5EF82561}" destId="{01A4AD6E-81FB-4952-A659-1DEE5180FF55}" srcOrd="0" destOrd="0" presId="urn:microsoft.com/office/officeart/2005/8/layout/default#1"/>
    <dgm:cxn modelId="{20E1BC98-D7B8-43BF-86D5-4733E791C89E}" type="presOf" srcId="{C35A5144-1798-47B8-8EA6-944FAD4A6209}" destId="{D6872B75-8CC3-4118-99F3-215106D4999D}" srcOrd="0" destOrd="0" presId="urn:microsoft.com/office/officeart/2005/8/layout/default#1"/>
    <dgm:cxn modelId="{A70D3194-0566-4973-A81F-D3407C8C7939}" srcId="{8CB75BD9-2627-449F-9A6A-484716E7B93D}" destId="{1E55CA78-61A0-4350-AA50-5D627B5FC1CB}" srcOrd="2" destOrd="0" parTransId="{3F3E272A-FCF1-43F5-B645-4B6736058E55}" sibTransId="{43D537E8-4C30-4F75-A2B9-8B48F4CFA5EC}"/>
    <dgm:cxn modelId="{67C0A760-F6C9-4057-992B-8841CD18B1FD}" type="presParOf" srcId="{E2693458-EAC8-4A30-83AC-0911418E80ED}" destId="{C4706A1A-28A3-47DB-BA76-9129F2B4B199}" srcOrd="0" destOrd="0" presId="urn:microsoft.com/office/officeart/2005/8/layout/default#1"/>
    <dgm:cxn modelId="{39F36E8B-7724-447F-BF2F-9175A61CD707}" type="presParOf" srcId="{E2693458-EAC8-4A30-83AC-0911418E80ED}" destId="{6C4A6765-0D11-485B-9AB5-3B244D79FC68}" srcOrd="1" destOrd="0" presId="urn:microsoft.com/office/officeart/2005/8/layout/default#1"/>
    <dgm:cxn modelId="{C753D654-C78E-40BF-87E2-511832CD16CB}" type="presParOf" srcId="{E2693458-EAC8-4A30-83AC-0911418E80ED}" destId="{D953629C-F102-457B-A08F-45A4BE8185B7}" srcOrd="2" destOrd="0" presId="urn:microsoft.com/office/officeart/2005/8/layout/default#1"/>
    <dgm:cxn modelId="{C89CE9C5-F1FF-41DE-87DA-FAE618ABAD62}" type="presParOf" srcId="{E2693458-EAC8-4A30-83AC-0911418E80ED}" destId="{F18E1E16-A7F1-4673-8B46-8ADEDEEF7B70}" srcOrd="3" destOrd="0" presId="urn:microsoft.com/office/officeart/2005/8/layout/default#1"/>
    <dgm:cxn modelId="{0628154F-5CCD-428F-944C-08A067B34D90}" type="presParOf" srcId="{E2693458-EAC8-4A30-83AC-0911418E80ED}" destId="{C050489B-637E-4893-B63E-0403D721DBD8}" srcOrd="4" destOrd="0" presId="urn:microsoft.com/office/officeart/2005/8/layout/default#1"/>
    <dgm:cxn modelId="{AC1486C8-F82E-4C40-9530-A9B2B9B52C7D}" type="presParOf" srcId="{E2693458-EAC8-4A30-83AC-0911418E80ED}" destId="{55F48DE6-D119-4AAF-B44B-DCEB843D95AA}" srcOrd="5" destOrd="0" presId="urn:microsoft.com/office/officeart/2005/8/layout/default#1"/>
    <dgm:cxn modelId="{6544DDB7-CFFD-4DD3-9AC1-6B64D491FE6C}" type="presParOf" srcId="{E2693458-EAC8-4A30-83AC-0911418E80ED}" destId="{01A4AD6E-81FB-4952-A659-1DEE5180FF55}" srcOrd="6" destOrd="0" presId="urn:microsoft.com/office/officeart/2005/8/layout/default#1"/>
    <dgm:cxn modelId="{89EC4EAA-5AFF-4F79-BFB8-A3E0A541E0FA}" type="presParOf" srcId="{E2693458-EAC8-4A30-83AC-0911418E80ED}" destId="{17999920-A795-4E9A-BD11-4B6477633685}" srcOrd="7" destOrd="0" presId="urn:microsoft.com/office/officeart/2005/8/layout/default#1"/>
    <dgm:cxn modelId="{5545D142-4175-42C4-B8DC-8922D85C5C20}" type="presParOf" srcId="{E2693458-EAC8-4A30-83AC-0911418E80ED}" destId="{D6872B75-8CC3-4118-99F3-215106D4999D}"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706A1A-28A3-47DB-BA76-9129F2B4B199}">
      <dsp:nvSpPr>
        <dsp:cNvPr id="0" name=""/>
        <dsp:cNvSpPr/>
      </dsp:nvSpPr>
      <dsp:spPr>
        <a:xfrm>
          <a:off x="0" y="149"/>
          <a:ext cx="2658527" cy="1595116"/>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AutoNum type="arabicParenR"/>
          </a:pPr>
          <a:r>
            <a:rPr lang="en-GB" sz="2000" kern="1200">
              <a:latin typeface="Tahoma" panose="020B0604030504040204" pitchFamily="34" charset="0"/>
              <a:ea typeface="Tahoma" panose="020B0604030504040204" pitchFamily="34" charset="0"/>
              <a:cs typeface="Tahoma" panose="020B0604030504040204" pitchFamily="34" charset="0"/>
            </a:rPr>
            <a:t>A functional integrated institution (NSG) </a:t>
          </a:r>
          <a:r>
            <a:rPr lang="en-US" sz="2000" kern="1200">
              <a:latin typeface="Tahoma" panose="020B0604030504040204" pitchFamily="34" charset="0"/>
              <a:ea typeface="Tahoma" panose="020B0604030504040204" pitchFamily="34" charset="0"/>
              <a:cs typeface="Tahoma" panose="020B0604030504040204" pitchFamily="34" charset="0"/>
            </a:rPr>
            <a:t>supporting the delivery of ETD interventions</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0" y="149"/>
        <a:ext cx="2658527" cy="1595116"/>
      </dsp:txXfrm>
    </dsp:sp>
    <dsp:sp modelId="{D953629C-F102-457B-A08F-45A4BE8185B7}">
      <dsp:nvSpPr>
        <dsp:cNvPr id="0" name=""/>
        <dsp:cNvSpPr/>
      </dsp:nvSpPr>
      <dsp:spPr>
        <a:xfrm>
          <a:off x="2924380" y="149"/>
          <a:ext cx="2658527" cy="1595116"/>
        </a:xfrm>
        <a:prstGeom prst="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latin typeface="Tahoma" panose="020B0604030504040204" pitchFamily="34" charset="0"/>
              <a:ea typeface="Tahoma" panose="020B0604030504040204" pitchFamily="34" charset="0"/>
              <a:cs typeface="Tahoma" panose="020B0604030504040204" pitchFamily="34" charset="0"/>
            </a:rPr>
            <a:t>Competent public servants who are empowered to do their jobs</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2924380" y="149"/>
        <a:ext cx="2658527" cy="1595116"/>
      </dsp:txXfrm>
    </dsp:sp>
    <dsp:sp modelId="{C050489B-637E-4893-B63E-0403D721DBD8}">
      <dsp:nvSpPr>
        <dsp:cNvPr id="0" name=""/>
        <dsp:cNvSpPr/>
      </dsp:nvSpPr>
      <dsp:spPr>
        <a:xfrm>
          <a:off x="5848760" y="149"/>
          <a:ext cx="2658527" cy="1595116"/>
        </a:xfrm>
        <a:prstGeom prst="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a:latin typeface="Tahoma" panose="020B0604030504040204" pitchFamily="34" charset="0"/>
              <a:ea typeface="Tahoma" panose="020B0604030504040204" pitchFamily="34" charset="0"/>
              <a:cs typeface="Tahoma" panose="020B0604030504040204" pitchFamily="34" charset="0"/>
            </a:rPr>
            <a:t>Sustainable partnerships and collaboration to support </a:t>
          </a:r>
          <a:r>
            <a:rPr lang="en-ZA" sz="2000" kern="1200">
              <a:latin typeface="Tahoma" panose="020B0604030504040204" pitchFamily="34" charset="0"/>
              <a:ea typeface="Tahoma" panose="020B0604030504040204" pitchFamily="34" charset="0"/>
              <a:cs typeface="Tahoma" panose="020B0604030504040204" pitchFamily="34" charset="0"/>
            </a:rPr>
            <a:t>ETD </a:t>
          </a:r>
          <a:r>
            <a:rPr lang="en-GB" sz="2000" kern="1200">
              <a:latin typeface="Tahoma" panose="020B0604030504040204" pitchFamily="34" charset="0"/>
              <a:ea typeface="Tahoma" panose="020B0604030504040204" pitchFamily="34" charset="0"/>
              <a:cs typeface="Tahoma" panose="020B0604030504040204" pitchFamily="34" charset="0"/>
            </a:rPr>
            <a:t>interventions</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5848760" y="149"/>
        <a:ext cx="2658527" cy="1595116"/>
      </dsp:txXfrm>
    </dsp:sp>
    <dsp:sp modelId="{01A4AD6E-81FB-4952-A659-1DEE5180FF55}">
      <dsp:nvSpPr>
        <dsp:cNvPr id="0" name=""/>
        <dsp:cNvSpPr/>
      </dsp:nvSpPr>
      <dsp:spPr>
        <a:xfrm>
          <a:off x="1462190" y="1861118"/>
          <a:ext cx="2658527" cy="1595116"/>
        </a:xfrm>
        <a:prstGeom prst="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ahoma" panose="020B0604030504040204" pitchFamily="34" charset="0"/>
              <a:ea typeface="Tahoma" panose="020B0604030504040204" pitchFamily="34" charset="0"/>
              <a:cs typeface="Tahoma" panose="020B0604030504040204" pitchFamily="34" charset="0"/>
            </a:rPr>
            <a:t>Quality </a:t>
          </a:r>
          <a:r>
            <a:rPr lang="en-ZA" sz="2000" kern="1200">
              <a:latin typeface="Tahoma" panose="020B0604030504040204" pitchFamily="34" charset="0"/>
              <a:ea typeface="Tahoma" panose="020B0604030504040204" pitchFamily="34" charset="0"/>
              <a:cs typeface="Tahoma" panose="020B0604030504040204" pitchFamily="34" charset="0"/>
            </a:rPr>
            <a:t>ETD </a:t>
          </a:r>
          <a:r>
            <a:rPr lang="en-US" sz="2000" kern="1200">
              <a:latin typeface="Tahoma" panose="020B0604030504040204" pitchFamily="34" charset="0"/>
              <a:ea typeface="Tahoma" panose="020B0604030504040204" pitchFamily="34" charset="0"/>
              <a:cs typeface="Tahoma" panose="020B0604030504040204" pitchFamily="34" charset="0"/>
            </a:rPr>
            <a:t>practitioners</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1462190" y="1861118"/>
        <a:ext cx="2658527" cy="1595116"/>
      </dsp:txXfrm>
    </dsp:sp>
    <dsp:sp modelId="{D6872B75-8CC3-4118-99F3-215106D4999D}">
      <dsp:nvSpPr>
        <dsp:cNvPr id="0" name=""/>
        <dsp:cNvSpPr/>
      </dsp:nvSpPr>
      <dsp:spPr>
        <a:xfrm>
          <a:off x="4386570" y="1861118"/>
          <a:ext cx="2658527" cy="1595116"/>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ahoma" panose="020B0604030504040204" pitchFamily="34" charset="0"/>
              <a:ea typeface="Tahoma" panose="020B0604030504040204" pitchFamily="34" charset="0"/>
              <a:cs typeface="Tahoma" panose="020B0604030504040204" pitchFamily="34" charset="0"/>
            </a:rPr>
            <a:t>Responsive </a:t>
          </a:r>
          <a:r>
            <a:rPr lang="en-ZA" sz="2000" kern="1200">
              <a:latin typeface="Tahoma" panose="020B0604030504040204" pitchFamily="34" charset="0"/>
              <a:ea typeface="Tahoma" panose="020B0604030504040204" pitchFamily="34" charset="0"/>
              <a:cs typeface="Tahoma" panose="020B0604030504040204" pitchFamily="34" charset="0"/>
            </a:rPr>
            <a:t>ETD </a:t>
          </a:r>
          <a:r>
            <a:rPr lang="en-US" sz="2000" kern="1200">
              <a:latin typeface="Tahoma" panose="020B0604030504040204" pitchFamily="34" charset="0"/>
              <a:ea typeface="Tahoma" panose="020B0604030504040204" pitchFamily="34" charset="0"/>
              <a:cs typeface="Tahoma" panose="020B0604030504040204" pitchFamily="34" charset="0"/>
            </a:rPr>
            <a:t>Interventions</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4386570" y="1861118"/>
        <a:ext cx="2658527" cy="15951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pPr/>
              <a:t>2022/03/10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pPr/>
              <a:t>‹#›</a:t>
            </a:fld>
            <a:endParaRPr lang="en-ZA"/>
          </a:p>
        </p:txBody>
      </p:sp>
    </p:spTree>
    <p:extLst>
      <p:ext uri="{BB962C8B-B14F-4D97-AF65-F5344CB8AC3E}">
        <p14:creationId xmlns:p14="http://schemas.microsoft.com/office/powerpoint/2010/main" xmlns=""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957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825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8178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3889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3168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6822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7737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1605DA4-7C1C-4544-9339-03148019208C}" type="slidenum">
              <a:rPr lang="en-ZA" smtClean="0"/>
              <a:pPr/>
              <a:t>8</a:t>
            </a:fld>
            <a:endParaRPr lang="en-ZA" dirty="0"/>
          </a:p>
        </p:txBody>
      </p:sp>
    </p:spTree>
    <p:extLst>
      <p:ext uri="{BB962C8B-B14F-4D97-AF65-F5344CB8AC3E}">
        <p14:creationId xmlns:p14="http://schemas.microsoft.com/office/powerpoint/2010/main" xmlns="" val="322259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8327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3862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9912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9805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1627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76172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410253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175081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E6738C-8955-4CF1-A256-1C49941BBB03}" type="slidenum">
              <a:rPr lang="en-ZA" smtClean="0"/>
              <a:pPr/>
              <a:t>‹#›</a:t>
            </a:fld>
            <a:endParaRPr lang="en-ZA"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107502" y="1124744"/>
            <a:ext cx="9055304" cy="4752016"/>
          </a:xfrm>
          <a:prstGeom prst="rect">
            <a:avLst/>
          </a:prstGeom>
        </p:spPr>
      </p:pic>
    </p:spTree>
    <p:extLst>
      <p:ext uri="{BB962C8B-B14F-4D97-AF65-F5344CB8AC3E}">
        <p14:creationId xmlns:p14="http://schemas.microsoft.com/office/powerpoint/2010/main" xmlns="" val="1013192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105530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170995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139255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39630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64874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91175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E6738C-8955-4CF1-A256-1C49941BBB03}" type="slidenum">
              <a:rPr lang="en-ZA" smtClean="0"/>
              <a:pPr/>
              <a:t>‹#›</a:t>
            </a:fld>
            <a:endParaRPr lang="en-ZA"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107502" y="1124744"/>
            <a:ext cx="9055304" cy="4752016"/>
          </a:xfrm>
          <a:prstGeom prst="rect">
            <a:avLst/>
          </a:prstGeom>
        </p:spPr>
      </p:pic>
    </p:spTree>
    <p:extLst>
      <p:ext uri="{BB962C8B-B14F-4D97-AF65-F5344CB8AC3E}">
        <p14:creationId xmlns:p14="http://schemas.microsoft.com/office/powerpoint/2010/main" xmlns="" val="285420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801017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934227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77690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4283244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948180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80861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05894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53575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21862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11232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68073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96439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03796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104741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emf"/><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emf"/><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emf"/><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pPr/>
              <a:t>‹#›</a:t>
            </a:fld>
            <a:endParaRPr lang="en-ZA"/>
          </a:p>
        </p:txBody>
      </p:sp>
      <p:pic>
        <p:nvPicPr>
          <p:cNvPr id="8" name="Picture 7"/>
          <p:cNvPicPr>
            <a:picLocks/>
          </p:cNvPicPr>
          <p:nvPr userDrawn="1"/>
        </p:nvPicPr>
        <p:blipFill>
          <a:blip r:embed="rId7"/>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Grow</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Serve</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7"/>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510586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fld id="{1CE6738C-8955-4CF1-A256-1C49941BBB03}" type="slidenum">
              <a:rPr lang="en-ZA" smtClean="0"/>
              <a:pPr/>
              <a:t>‹#›</a:t>
            </a:fld>
            <a:endParaRPr lang="en-ZA" dirty="0"/>
          </a:p>
        </p:txBody>
      </p:sp>
      <p:pic>
        <p:nvPicPr>
          <p:cNvPr id="8" name="Picture 7"/>
          <p:cNvPicPr>
            <a:picLocks/>
          </p:cNvPicPr>
          <p:nvPr userDrawn="1"/>
        </p:nvPicPr>
        <p:blipFill>
          <a:blip r:embed="rId9"/>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Serve</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9"/>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414168838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4" r:id="rId6"/>
    <p:sldLayoutId id="2147483659"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fld id="{1CE6738C-8955-4CF1-A256-1C49941BBB03}" type="slidenum">
              <a:rPr lang="en-ZA" smtClean="0"/>
              <a:pPr/>
              <a:t>‹#›</a:t>
            </a:fld>
            <a:endParaRPr lang="en-ZA" dirty="0"/>
          </a:p>
        </p:txBody>
      </p:sp>
      <p:pic>
        <p:nvPicPr>
          <p:cNvPr id="8" name="Picture 7"/>
          <p:cNvPicPr>
            <a:picLocks/>
          </p:cNvPicPr>
          <p:nvPr userDrawn="1"/>
        </p:nvPicPr>
        <p:blipFill>
          <a:blip r:embed="rId9"/>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Serve</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9"/>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34451292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pPr/>
              <a:t>‹#›</a:t>
            </a:fld>
            <a:endParaRPr lang="en-ZA" dirty="0"/>
          </a:p>
        </p:txBody>
      </p:sp>
      <p:pic>
        <p:nvPicPr>
          <p:cNvPr id="8" name="Picture 7"/>
          <p:cNvPicPr>
            <a:picLocks/>
          </p:cNvPicPr>
          <p:nvPr userDrawn="1"/>
        </p:nvPicPr>
        <p:blipFill>
          <a:blip r:embed="rId8"/>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Serve</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8"/>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9628880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xmlns="" val="0"/>
              </a:ext>
            </a:extLst>
          </a:blip>
          <a:srcRect l="1161" t="5035" r="1112" b="2280"/>
          <a:stretch/>
        </p:blipFill>
        <p:spPr>
          <a:xfrm>
            <a:off x="0" y="116632"/>
            <a:ext cx="9144000" cy="5805263"/>
          </a:xfrm>
          <a:prstGeom prst="rect">
            <a:avLst/>
          </a:prstGeom>
        </p:spPr>
      </p:pic>
      <p:sp>
        <p:nvSpPr>
          <p:cNvPr id="2" name="Title 1"/>
          <p:cNvSpPr>
            <a:spLocks noGrp="1"/>
          </p:cNvSpPr>
          <p:nvPr>
            <p:ph type="ctrTitle"/>
          </p:nvPr>
        </p:nvSpPr>
        <p:spPr>
          <a:xfrm>
            <a:off x="107504" y="1412776"/>
            <a:ext cx="8928992" cy="1698325"/>
          </a:xfrm>
        </p:spPr>
        <p:txBody>
          <a:bodyPr>
            <a:normAutofit fontScale="90000"/>
          </a:bodyPr>
          <a:lstStyle/>
          <a:p>
            <a: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t/>
            </a:r>
            <a:b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ZA" sz="3100" b="1" dirty="0">
                <a:solidFill>
                  <a:srgbClr val="C00000"/>
                </a:solidFill>
                <a:latin typeface="Tahoma" panose="020B0604030504040204" pitchFamily="34" charset="0"/>
                <a:ea typeface="Tahoma" panose="020B0604030504040204" pitchFamily="34" charset="0"/>
                <a:cs typeface="Tahoma" panose="020B0604030504040204" pitchFamily="34" charset="0"/>
              </a:rPr>
              <a:t>Third Quarter Organisational Performance for the 2021/22 Financial Year </a:t>
            </a:r>
            <a:r>
              <a:rPr lang="en-ZA" sz="31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ZA" sz="31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31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ZA" sz="31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700" dirty="0">
                <a:solidFill>
                  <a:srgbClr val="C00000"/>
                </a:solidFill>
                <a:latin typeface="Tahoma" panose="020B0604030504040204" pitchFamily="34" charset="0"/>
                <a:ea typeface="Tahoma" panose="020B0604030504040204" pitchFamily="34" charset="0"/>
                <a:cs typeface="Tahoma" panose="020B0604030504040204" pitchFamily="34" charset="0"/>
              </a:rPr>
              <a:t>A presentation to the Portfolio Committee on Public Service and Administration </a:t>
            </a:r>
            <a:r>
              <a:rPr lang="en-ZA" sz="22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ZA" sz="2200"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en-ZA" sz="1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pitchFamily="34" charset="0"/>
                <a:ea typeface="+mj-ea"/>
                <a:cs typeface="Arial" pitchFamily="34" charset="0"/>
              </a:rPr>
              <a:t> </a:t>
            </a:r>
          </a:p>
        </p:txBody>
      </p:sp>
      <p:sp>
        <p:nvSpPr>
          <p:cNvPr id="6" name="Title 1"/>
          <p:cNvSpPr txBox="1">
            <a:spLocks/>
          </p:cNvSpPr>
          <p:nvPr/>
        </p:nvSpPr>
        <p:spPr>
          <a:xfrm>
            <a:off x="939552" y="5072932"/>
            <a:ext cx="8204448" cy="84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ZA" sz="18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939552" y="5072931"/>
            <a:ext cx="8204448" cy="84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ZA"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Prof. Busani Ngcaweni</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ZA"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Principal: National School of Government </a:t>
            </a:r>
          </a:p>
        </p:txBody>
      </p:sp>
    </p:spTree>
    <p:extLst>
      <p:ext uri="{BB962C8B-B14F-4D97-AF65-F5344CB8AC3E}">
        <p14:creationId xmlns:p14="http://schemas.microsoft.com/office/powerpoint/2010/main" xmlns="" val="252988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6858BA5-E8D7-4AD9-A69F-668F5466550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xmlns="" id="{2765ED9E-886E-4238-9EAB-2D24DE4CD20E}"/>
              </a:ext>
            </a:extLst>
          </p:cNvPr>
          <p:cNvSpPr>
            <a:spLocks noGrp="1"/>
          </p:cNvSpPr>
          <p:nvPr>
            <p:ph type="title"/>
          </p:nvPr>
        </p:nvSpPr>
        <p:spPr>
          <a:xfrm>
            <a:off x="179512" y="224254"/>
            <a:ext cx="8784976" cy="79208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Highlights of performance: </a:t>
            </a:r>
            <a:r>
              <a:rPr lang="en-ZA" sz="2800" dirty="0">
                <a:solidFill>
                  <a:schemeClr val="tx1"/>
                </a:solidFill>
                <a:latin typeface="Tahoma" panose="020B0604030504040204" pitchFamily="34" charset="0"/>
                <a:ea typeface="Tahoma" panose="020B0604030504040204" pitchFamily="34" charset="0"/>
                <a:cs typeface="Tahoma" panose="020B0604030504040204" pitchFamily="34" charset="0"/>
              </a:rPr>
              <a:t>Open Distance eLearning uptake (April 2021 to February 2022)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xmlns="" id="{7E443983-EE10-4D68-898C-984E05F3AB89}"/>
              </a:ext>
            </a:extLst>
          </p:cNvPr>
          <p:cNvGrpSpPr/>
          <p:nvPr/>
        </p:nvGrpSpPr>
        <p:grpSpPr>
          <a:xfrm>
            <a:off x="323528" y="1196752"/>
            <a:ext cx="8640960" cy="4608512"/>
            <a:chOff x="4461605" y="1483565"/>
            <a:chExt cx="6696251" cy="4111692"/>
          </a:xfrm>
        </p:grpSpPr>
        <p:sp>
          <p:nvSpPr>
            <p:cNvPr id="13" name="Rectangle 12">
              <a:extLst>
                <a:ext uri="{FF2B5EF4-FFF2-40B4-BE49-F238E27FC236}">
                  <a16:creationId xmlns:a16="http://schemas.microsoft.com/office/drawing/2014/main" xmlns="" id="{5216B32C-EE17-4E7C-AC40-622CB1D6E166}"/>
                </a:ext>
              </a:extLst>
            </p:cNvPr>
            <p:cNvSpPr/>
            <p:nvPr/>
          </p:nvSpPr>
          <p:spPr>
            <a:xfrm>
              <a:off x="4461605" y="1483565"/>
              <a:ext cx="6696251" cy="4111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hart 13">
              <a:extLst>
                <a:ext uri="{FF2B5EF4-FFF2-40B4-BE49-F238E27FC236}">
                  <a16:creationId xmlns:a16="http://schemas.microsoft.com/office/drawing/2014/main" xmlns="" id="{D80591D7-F82D-4A3F-B72A-4F6498E1272B}"/>
                </a:ext>
              </a:extLst>
            </p:cNvPr>
            <p:cNvGraphicFramePr>
              <a:graphicFrameLocks/>
            </p:cNvGraphicFramePr>
            <p:nvPr/>
          </p:nvGraphicFramePr>
          <p:xfrm>
            <a:off x="4693296" y="1669551"/>
            <a:ext cx="6232868" cy="3739721"/>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xmlns="" val="407110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411CC33-BB75-459A-BBFD-4097B6ABFD92}"/>
              </a:ext>
            </a:extLst>
          </p:cNvPr>
          <p:cNvSpPr>
            <a:spLocks noGrp="1"/>
          </p:cNvSpPr>
          <p:nvPr>
            <p:ph type="title"/>
          </p:nvPr>
        </p:nvSpPr>
        <p:spPr>
          <a:xfrm>
            <a:off x="457200" y="257990"/>
            <a:ext cx="8229600" cy="724674"/>
          </a:xfrm>
        </p:spPr>
        <p:txBody>
          <a:bodyPr vert="horz" lIns="91440" tIns="45720" rIns="91440" bIns="45720" rtlCol="0" anchor="ctr">
            <a:normAutofit/>
          </a:bodyPr>
          <a:lstStyle/>
          <a:p>
            <a:pPr marL="0" marR="0" lvl="0" indent="0" fontAlgn="auto">
              <a:lnSpc>
                <a:spcPct val="90000"/>
              </a:lnSpc>
              <a:spcAft>
                <a:spcPts val="0"/>
              </a:spcAft>
              <a:buClrTx/>
              <a:buSzTx/>
              <a:tabLst/>
              <a:defRPr/>
            </a:pPr>
            <a:r>
              <a:rPr kumimoji="0" lang="en-ZA" sz="2800" b="0" i="0" u="none" strike="noStrike"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Highlights of performance: Ethics Enrolments </a:t>
            </a:r>
          </a:p>
        </p:txBody>
      </p:sp>
      <p:sp>
        <p:nvSpPr>
          <p:cNvPr id="4" name="Slide Number Placeholder 3">
            <a:extLst>
              <a:ext uri="{FF2B5EF4-FFF2-40B4-BE49-F238E27FC236}">
                <a16:creationId xmlns:a16="http://schemas.microsoft.com/office/drawing/2014/main" xmlns="" id="{D649B393-23F8-479C-B681-27188FE81150}"/>
              </a:ext>
            </a:extLst>
          </p:cNvPr>
          <p:cNvSpPr>
            <a:spLocks noGrp="1"/>
          </p:cNvSpPr>
          <p:nvPr>
            <p:ph type="sldNum" sz="quarter" idx="12"/>
          </p:nvPr>
        </p:nvSpPr>
        <p:spPr>
          <a:xfrm>
            <a:off x="3273759" y="6234886"/>
            <a:ext cx="2133600" cy="365125"/>
          </a:xfrm>
        </p:spPr>
        <p:txBody>
          <a:bodyPr vert="horz" lIns="91440" tIns="45720" rIns="91440" bIns="45720" rtlCol="0" anchor="ctr">
            <a:normAutofit/>
          </a:bodyPr>
          <a:lstStyle/>
          <a:p>
            <a:pPr>
              <a:spcAft>
                <a:spcPts val="600"/>
              </a:spcAft>
            </a:pPr>
            <a:fld id="{1CE6738C-8955-4CF1-A256-1C49941BBB03}" type="slidenum">
              <a:rPr lang="en-ZA" smtClean="0"/>
              <a:pPr>
                <a:spcAft>
                  <a:spcPts val="600"/>
                </a:spcAft>
              </a:pPr>
              <a:t>11</a:t>
            </a:fld>
            <a:endParaRPr lang="en-ZA"/>
          </a:p>
        </p:txBody>
      </p:sp>
      <p:graphicFrame>
        <p:nvGraphicFramePr>
          <p:cNvPr id="2" name="Table 1">
            <a:extLst>
              <a:ext uri="{FF2B5EF4-FFF2-40B4-BE49-F238E27FC236}">
                <a16:creationId xmlns:a16="http://schemas.microsoft.com/office/drawing/2014/main" xmlns="" id="{A89E07B5-AA20-4969-A279-F08426B11C04}"/>
              </a:ext>
            </a:extLst>
          </p:cNvPr>
          <p:cNvGraphicFramePr>
            <a:graphicFrameLocks noGrp="1"/>
          </p:cNvGraphicFramePr>
          <p:nvPr>
            <p:extLst>
              <p:ext uri="{D42A27DB-BD31-4B8C-83A1-F6EECF244321}">
                <p14:modId xmlns:p14="http://schemas.microsoft.com/office/powerpoint/2010/main" xmlns="" val="3641717916"/>
              </p:ext>
            </p:extLst>
          </p:nvPr>
        </p:nvGraphicFramePr>
        <p:xfrm>
          <a:off x="107504" y="1196752"/>
          <a:ext cx="8856986" cy="3456383"/>
        </p:xfrm>
        <a:graphic>
          <a:graphicData uri="http://schemas.openxmlformats.org/drawingml/2006/table">
            <a:tbl>
              <a:tblPr>
                <a:tableStyleId>{18603FDC-E32A-4AB5-989C-0864C3EAD2B8}</a:tableStyleId>
              </a:tblPr>
              <a:tblGrid>
                <a:gridCol w="1537162">
                  <a:extLst>
                    <a:ext uri="{9D8B030D-6E8A-4147-A177-3AD203B41FA5}">
                      <a16:colId xmlns:a16="http://schemas.microsoft.com/office/drawing/2014/main" xmlns="" val="3414855790"/>
                    </a:ext>
                  </a:extLst>
                </a:gridCol>
                <a:gridCol w="951576">
                  <a:extLst>
                    <a:ext uri="{9D8B030D-6E8A-4147-A177-3AD203B41FA5}">
                      <a16:colId xmlns:a16="http://schemas.microsoft.com/office/drawing/2014/main" xmlns="" val="2112182918"/>
                    </a:ext>
                  </a:extLst>
                </a:gridCol>
                <a:gridCol w="878378">
                  <a:extLst>
                    <a:ext uri="{9D8B030D-6E8A-4147-A177-3AD203B41FA5}">
                      <a16:colId xmlns:a16="http://schemas.microsoft.com/office/drawing/2014/main" xmlns="" val="3221166371"/>
                    </a:ext>
                  </a:extLst>
                </a:gridCol>
                <a:gridCol w="864890">
                  <a:extLst>
                    <a:ext uri="{9D8B030D-6E8A-4147-A177-3AD203B41FA5}">
                      <a16:colId xmlns:a16="http://schemas.microsoft.com/office/drawing/2014/main" xmlns="" val="2501022010"/>
                    </a:ext>
                  </a:extLst>
                </a:gridCol>
                <a:gridCol w="770830">
                  <a:extLst>
                    <a:ext uri="{9D8B030D-6E8A-4147-A177-3AD203B41FA5}">
                      <a16:colId xmlns:a16="http://schemas.microsoft.com/office/drawing/2014/main" xmlns="" val="2504416176"/>
                    </a:ext>
                  </a:extLst>
                </a:gridCol>
                <a:gridCol w="770830">
                  <a:extLst>
                    <a:ext uri="{9D8B030D-6E8A-4147-A177-3AD203B41FA5}">
                      <a16:colId xmlns:a16="http://schemas.microsoft.com/office/drawing/2014/main" xmlns="" val="759061486"/>
                    </a:ext>
                  </a:extLst>
                </a:gridCol>
                <a:gridCol w="770830">
                  <a:extLst>
                    <a:ext uri="{9D8B030D-6E8A-4147-A177-3AD203B41FA5}">
                      <a16:colId xmlns:a16="http://schemas.microsoft.com/office/drawing/2014/main" xmlns="" val="216115386"/>
                    </a:ext>
                  </a:extLst>
                </a:gridCol>
                <a:gridCol w="770830">
                  <a:extLst>
                    <a:ext uri="{9D8B030D-6E8A-4147-A177-3AD203B41FA5}">
                      <a16:colId xmlns:a16="http://schemas.microsoft.com/office/drawing/2014/main" xmlns="" val="215611447"/>
                    </a:ext>
                  </a:extLst>
                </a:gridCol>
                <a:gridCol w="809676">
                  <a:extLst>
                    <a:ext uri="{9D8B030D-6E8A-4147-A177-3AD203B41FA5}">
                      <a16:colId xmlns:a16="http://schemas.microsoft.com/office/drawing/2014/main" xmlns="" val="3223210362"/>
                    </a:ext>
                  </a:extLst>
                </a:gridCol>
                <a:gridCol w="731984">
                  <a:extLst>
                    <a:ext uri="{9D8B030D-6E8A-4147-A177-3AD203B41FA5}">
                      <a16:colId xmlns:a16="http://schemas.microsoft.com/office/drawing/2014/main" xmlns="" val="1072340996"/>
                    </a:ext>
                  </a:extLst>
                </a:gridCol>
              </a:tblGrid>
              <a:tr h="719209">
                <a:tc>
                  <a:txBody>
                    <a:bodyPr/>
                    <a:lstStyle/>
                    <a:p>
                      <a:pPr algn="l" fontAlgn="b"/>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l" fontAlgn="b"/>
                      <a:r>
                        <a:rPr lang="en-GB" sz="1200" b="1" u="none" strike="noStrike" dirty="0">
                          <a:effectLst/>
                          <a:latin typeface="Tahoma" panose="020B0604030504040204" pitchFamily="34" charset="0"/>
                          <a:ea typeface="Tahoma" panose="020B0604030504040204" pitchFamily="34" charset="0"/>
                          <a:cs typeface="Tahoma" panose="020B0604030504040204" pitchFamily="34" charset="0"/>
                        </a:rPr>
                        <a:t>TOTAL</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National</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Provincial</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Local</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Other entities</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Female</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Male</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Other</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Persons with Disability</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extLst>
                  <a:ext uri="{0D108BD9-81ED-4DB2-BD59-A6C34878D82A}">
                    <a16:rowId xmlns:a16="http://schemas.microsoft.com/office/drawing/2014/main" xmlns="" val="4117596298"/>
                  </a:ext>
                </a:extLst>
              </a:tr>
              <a:tr h="639800">
                <a:tc>
                  <a:txBody>
                    <a:bodyPr/>
                    <a:lstStyle/>
                    <a:p>
                      <a:pPr algn="l" fontAlgn="b"/>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Ethics in the Public Service</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b="1" u="none" strike="noStrike" dirty="0">
                          <a:effectLst/>
                          <a:latin typeface="Tahoma" panose="020B0604030504040204" pitchFamily="34" charset="0"/>
                          <a:ea typeface="Tahoma" panose="020B0604030504040204" pitchFamily="34" charset="0"/>
                          <a:cs typeface="Tahoma" panose="020B0604030504040204" pitchFamily="34" charset="0"/>
                        </a:rPr>
                        <a:t>17581</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10597</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4975</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1264</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745</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10169</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7343</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69</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376</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extLst>
                  <a:ext uri="{0D108BD9-81ED-4DB2-BD59-A6C34878D82A}">
                    <a16:rowId xmlns:a16="http://schemas.microsoft.com/office/drawing/2014/main" xmlns="" val="788455063"/>
                  </a:ext>
                </a:extLst>
              </a:tr>
              <a:tr h="454977">
                <a:tc>
                  <a:txBody>
                    <a:bodyPr/>
                    <a:lstStyle/>
                    <a:p>
                      <a:pPr algn="l"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Ethics for Educators</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b="1" u="none" strike="noStrike">
                          <a:effectLst/>
                          <a:latin typeface="Tahoma" panose="020B0604030504040204" pitchFamily="34" charset="0"/>
                          <a:ea typeface="Tahoma" panose="020B0604030504040204" pitchFamily="34" charset="0"/>
                          <a:cs typeface="Tahoma" panose="020B0604030504040204" pitchFamily="34" charset="0"/>
                        </a:rPr>
                        <a:t>1072</a:t>
                      </a:r>
                      <a:endParaRPr lang="en-GB"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1072</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511</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561</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8</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extLst>
                  <a:ext uri="{0D108BD9-81ED-4DB2-BD59-A6C34878D82A}">
                    <a16:rowId xmlns:a16="http://schemas.microsoft.com/office/drawing/2014/main" xmlns="" val="2544575919"/>
                  </a:ext>
                </a:extLst>
              </a:tr>
              <a:tr h="362797">
                <a:tc>
                  <a:txBody>
                    <a:bodyPr/>
                    <a:lstStyle/>
                    <a:p>
                      <a:pPr algn="l"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Ethics in the FSCA</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b="1" u="none" strike="noStrike" dirty="0">
                          <a:effectLst/>
                          <a:latin typeface="Tahoma" panose="020B0604030504040204" pitchFamily="34" charset="0"/>
                          <a:ea typeface="Tahoma" panose="020B0604030504040204" pitchFamily="34" charset="0"/>
                          <a:cs typeface="Tahoma" panose="020B0604030504040204" pitchFamily="34" charset="0"/>
                        </a:rPr>
                        <a:t>36</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36</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22</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14</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extLst>
                  <a:ext uri="{0D108BD9-81ED-4DB2-BD59-A6C34878D82A}">
                    <a16:rowId xmlns:a16="http://schemas.microsoft.com/office/drawing/2014/main" xmlns="" val="3724202143"/>
                  </a:ext>
                </a:extLst>
              </a:tr>
              <a:tr h="639800">
                <a:tc>
                  <a:txBody>
                    <a:bodyPr/>
                    <a:lstStyle/>
                    <a:p>
                      <a:pPr algn="l"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Ethics for Internal Auditors</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b="1" u="none" strike="noStrike">
                          <a:effectLst/>
                          <a:latin typeface="Tahoma" panose="020B0604030504040204" pitchFamily="34" charset="0"/>
                          <a:ea typeface="Tahoma" panose="020B0604030504040204" pitchFamily="34" charset="0"/>
                          <a:cs typeface="Tahoma" panose="020B0604030504040204" pitchFamily="34" charset="0"/>
                        </a:rPr>
                        <a:t>922</a:t>
                      </a:r>
                      <a:endParaRPr lang="en-GB"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323</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328</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154</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117</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512</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410</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0</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14</a:t>
                      </a:r>
                      <a:endParaRPr lang="en-GB"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extLst>
                  <a:ext uri="{0D108BD9-81ED-4DB2-BD59-A6C34878D82A}">
                    <a16:rowId xmlns:a16="http://schemas.microsoft.com/office/drawing/2014/main" xmlns="" val="1976493779"/>
                  </a:ext>
                </a:extLst>
              </a:tr>
              <a:tr h="639800">
                <a:tc>
                  <a:txBody>
                    <a:bodyPr/>
                    <a:lstStyle/>
                    <a:p>
                      <a:pPr algn="l" fontAlgn="b"/>
                      <a:endParaRPr lang="en-GB"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b="1" u="none" strike="noStrike" dirty="0">
                          <a:effectLst/>
                          <a:latin typeface="Tahoma" panose="020B0604030504040204" pitchFamily="34" charset="0"/>
                          <a:ea typeface="Tahoma" panose="020B0604030504040204" pitchFamily="34" charset="0"/>
                          <a:cs typeface="Tahoma" panose="020B0604030504040204" pitchFamily="34" charset="0"/>
                        </a:rPr>
                        <a:t>19611</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10920</a:t>
                      </a:r>
                      <a:endParaRPr lang="en-GB"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6375</a:t>
                      </a:r>
                      <a:endParaRPr lang="en-GB"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1418</a:t>
                      </a:r>
                      <a:endParaRPr lang="en-GB"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898</a:t>
                      </a:r>
                      <a:endParaRPr lang="en-GB"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11214</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a:effectLst/>
                          <a:latin typeface="Tahoma" panose="020B0604030504040204" pitchFamily="34" charset="0"/>
                          <a:ea typeface="Tahoma" panose="020B0604030504040204" pitchFamily="34" charset="0"/>
                          <a:cs typeface="Tahoma" panose="020B0604030504040204" pitchFamily="34" charset="0"/>
                        </a:rPr>
                        <a:t>8328</a:t>
                      </a:r>
                      <a:endParaRPr lang="en-GB"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69</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tc>
                  <a:txBody>
                    <a:bodyPr/>
                    <a:lstStyle/>
                    <a:p>
                      <a:pPr algn="r" fontAlgn="b"/>
                      <a:r>
                        <a:rPr lang="en-GB" sz="1200" u="none" strike="noStrike" dirty="0">
                          <a:effectLst/>
                          <a:latin typeface="Tahoma" panose="020B0604030504040204" pitchFamily="34" charset="0"/>
                          <a:ea typeface="Tahoma" panose="020B0604030504040204" pitchFamily="34" charset="0"/>
                          <a:cs typeface="Tahoma" panose="020B0604030504040204" pitchFamily="34" charset="0"/>
                        </a:rPr>
                        <a:t>398</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486" marR="4486" marT="4486" marB="0" anchor="b"/>
                </a:tc>
                <a:extLst>
                  <a:ext uri="{0D108BD9-81ED-4DB2-BD59-A6C34878D82A}">
                    <a16:rowId xmlns:a16="http://schemas.microsoft.com/office/drawing/2014/main" xmlns="" val="1824805686"/>
                  </a:ext>
                </a:extLst>
              </a:tr>
            </a:tbl>
          </a:graphicData>
        </a:graphic>
      </p:graphicFrame>
    </p:spTree>
    <p:extLst>
      <p:ext uri="{BB962C8B-B14F-4D97-AF65-F5344CB8AC3E}">
        <p14:creationId xmlns:p14="http://schemas.microsoft.com/office/powerpoint/2010/main" xmlns="" val="405992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93103F-5C21-4036-8A77-9D0F9FE04145}"/>
              </a:ext>
            </a:extLst>
          </p:cNvPr>
          <p:cNvSpPr>
            <a:spLocks noGrp="1"/>
          </p:cNvSpPr>
          <p:nvPr>
            <p:ph sz="half" idx="1"/>
          </p:nvPr>
        </p:nvSpPr>
        <p:spPr>
          <a:xfrm>
            <a:off x="107504" y="1200444"/>
            <a:ext cx="8928992" cy="4788532"/>
          </a:xfrm>
        </p:spPr>
        <p:txBody>
          <a:bodyPr>
            <a:noAutofit/>
          </a:bodyPr>
          <a:lstStyle/>
          <a:p>
            <a:pPr marL="0" indent="0">
              <a:lnSpc>
                <a:spcPct val="108000"/>
              </a:lnSpc>
              <a:spcBef>
                <a:spcPts val="0"/>
              </a:spcBef>
              <a:buNone/>
            </a:pPr>
            <a:r>
              <a:rPr lang="en-ZA" sz="1600" b="1" dirty="0" err="1">
                <a:latin typeface="Tahoma" panose="020B0604030504040204" pitchFamily="34" charset="0"/>
                <a:ea typeface="Tahoma" panose="020B0604030504040204" pitchFamily="34" charset="0"/>
                <a:cs typeface="Tahoma" panose="020B0604030504040204" pitchFamily="34" charset="0"/>
              </a:rPr>
              <a:t>Nyukela</a:t>
            </a:r>
            <a:r>
              <a:rPr lang="en-ZA" sz="1600" b="1" dirty="0">
                <a:latin typeface="Tahoma" panose="020B0604030504040204" pitchFamily="34" charset="0"/>
                <a:ea typeface="Tahoma" panose="020B0604030504040204" pitchFamily="34" charset="0"/>
                <a:cs typeface="Tahoma" panose="020B0604030504040204" pitchFamily="34" charset="0"/>
              </a:rPr>
              <a:t> enrolment analysis</a:t>
            </a:r>
          </a:p>
          <a:p>
            <a:pPr>
              <a:lnSpc>
                <a:spcPct val="108000"/>
              </a:lnSpc>
              <a:spcBef>
                <a:spcPts val="0"/>
              </a:spcBef>
              <a:buClr>
                <a:schemeClr val="tx1">
                  <a:lumMod val="50000"/>
                  <a:lumOff val="50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Reflects high enrolment of attendance from both National and Provincial spheres</a:t>
            </a:r>
          </a:p>
          <a:p>
            <a:pPr>
              <a:lnSpc>
                <a:spcPct val="108000"/>
              </a:lnSpc>
              <a:spcBef>
                <a:spcPts val="0"/>
              </a:spcBef>
              <a:buClr>
                <a:schemeClr val="tx1">
                  <a:lumMod val="50000"/>
                  <a:lumOff val="50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provincial breakdown reflects most provinces having significantly lower enrolment in comparison to </a:t>
            </a:r>
            <a:r>
              <a:rPr lang="en-ZA" sz="1600" dirty="0" err="1">
                <a:latin typeface="Tahoma" panose="020B0604030504040204" pitchFamily="34" charset="0"/>
                <a:ea typeface="Tahoma" panose="020B0604030504040204" pitchFamily="34" charset="0"/>
                <a:cs typeface="Tahoma" panose="020B0604030504040204" pitchFamily="34" charset="0"/>
              </a:rPr>
              <a:t>e.g</a:t>
            </a:r>
            <a:r>
              <a:rPr lang="en-ZA" sz="1600" dirty="0">
                <a:latin typeface="Tahoma" panose="020B0604030504040204" pitchFamily="34" charset="0"/>
                <a:ea typeface="Tahoma" panose="020B0604030504040204" pitchFamily="34" charset="0"/>
                <a:cs typeface="Tahoma" panose="020B0604030504040204" pitchFamily="34" charset="0"/>
              </a:rPr>
              <a:t> GP (this might be due to national government departments)</a:t>
            </a:r>
          </a:p>
          <a:p>
            <a:pPr>
              <a:lnSpc>
                <a:spcPct val="108000"/>
              </a:lnSpc>
              <a:spcBef>
                <a:spcPts val="0"/>
              </a:spcBef>
              <a:buClr>
                <a:schemeClr val="tx1">
                  <a:lumMod val="50000"/>
                  <a:lumOff val="50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In terms of target groups there is lower enrolment numbers for the Youth and Persons with disability</a:t>
            </a:r>
          </a:p>
          <a:p>
            <a:pPr>
              <a:lnSpc>
                <a:spcPct val="108000"/>
              </a:lnSpc>
              <a:spcBef>
                <a:spcPts val="0"/>
              </a:spcBef>
              <a:buClr>
                <a:schemeClr val="tx1">
                  <a:lumMod val="50000"/>
                  <a:lumOff val="50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above reflects the need to strengthen awareness and participation of the Provinces, Local Government Sphere, Youth, and Persons with disability.</a:t>
            </a:r>
          </a:p>
          <a:p>
            <a:pPr marL="0" indent="0">
              <a:lnSpc>
                <a:spcPct val="108000"/>
              </a:lnSpc>
              <a:spcBef>
                <a:spcPts val="0"/>
              </a:spcBef>
              <a:buNone/>
            </a:pPr>
            <a:endParaRPr lang="en-ZA"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None/>
            </a:pPr>
            <a:r>
              <a:rPr lang="en-ZA" sz="1600" b="1" dirty="0">
                <a:latin typeface="Tahoma" panose="020B0604030504040204" pitchFamily="34" charset="0"/>
                <a:ea typeface="Tahoma" panose="020B0604030504040204" pitchFamily="34" charset="0"/>
                <a:cs typeface="Tahoma" panose="020B0604030504040204" pitchFamily="34" charset="0"/>
              </a:rPr>
              <a:t>Ethics enrolment analysis</a:t>
            </a:r>
          </a:p>
          <a:p>
            <a:pPr>
              <a:lnSpc>
                <a:spcPct val="108000"/>
              </a:lnSpc>
              <a:spcBef>
                <a:spcPts val="0"/>
              </a:spcBef>
              <a:buClr>
                <a:schemeClr val="tx1">
                  <a:lumMod val="50000"/>
                  <a:lumOff val="50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5 provinces reflect significantly lower numbers of enrolment for the Ethics course, highlighting a need to strengthen participation of those provinces</a:t>
            </a:r>
          </a:p>
          <a:p>
            <a:pPr>
              <a:lnSpc>
                <a:spcPct val="108000"/>
              </a:lnSpc>
              <a:spcBef>
                <a:spcPts val="0"/>
              </a:spcBef>
              <a:buClr>
                <a:schemeClr val="tx1">
                  <a:lumMod val="50000"/>
                  <a:lumOff val="50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In terms of target groups there is higher participation from the Females, lower numbers of enrolment by Persons with disability. </a:t>
            </a:r>
          </a:p>
          <a:p>
            <a:pPr>
              <a:lnSpc>
                <a:spcPct val="108000"/>
              </a:lnSpc>
              <a:spcBef>
                <a:spcPts val="0"/>
              </a:spcBef>
              <a:buClr>
                <a:schemeClr val="tx1">
                  <a:lumMod val="50000"/>
                  <a:lumOff val="50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There above the need to encourage the enrolment of the Ethics course as it is free and would enable the enrolment from the Provinces identified with lower uptake and including persons with disability</a:t>
            </a:r>
          </a:p>
        </p:txBody>
      </p:sp>
      <p:sp>
        <p:nvSpPr>
          <p:cNvPr id="5" name="Slide Number Placeholder 4">
            <a:extLst>
              <a:ext uri="{FF2B5EF4-FFF2-40B4-BE49-F238E27FC236}">
                <a16:creationId xmlns:a16="http://schemas.microsoft.com/office/drawing/2014/main" xmlns="" id="{70FECC9D-C8F9-44FC-A07B-6EDD99AD4BAA}"/>
              </a:ext>
            </a:extLst>
          </p:cNvPr>
          <p:cNvSpPr>
            <a:spLocks noGrp="1"/>
          </p:cNvSpPr>
          <p:nvPr>
            <p:ph type="sldNum" sz="quarter" idx="12"/>
          </p:nvPr>
        </p:nvSpPr>
        <p:spPr/>
        <p:txBody>
          <a:bodyPr/>
          <a:lstStyle/>
          <a:p>
            <a:fld id="{1CE6738C-8955-4CF1-A256-1C49941BBB03}" type="slidenum">
              <a:rPr lang="en-ZA" smtClean="0"/>
              <a:pPr/>
              <a:t>12</a:t>
            </a:fld>
            <a:endParaRPr lang="en-ZA" dirty="0"/>
          </a:p>
        </p:txBody>
      </p:sp>
      <p:sp>
        <p:nvSpPr>
          <p:cNvPr id="6" name="Title 1">
            <a:extLst>
              <a:ext uri="{FF2B5EF4-FFF2-40B4-BE49-F238E27FC236}">
                <a16:creationId xmlns:a16="http://schemas.microsoft.com/office/drawing/2014/main" xmlns="" id="{3DDC64EB-33F5-4DE7-80AB-B1361147D7DB}"/>
              </a:ext>
            </a:extLst>
          </p:cNvPr>
          <p:cNvSpPr>
            <a:spLocks noGrp="1"/>
          </p:cNvSpPr>
          <p:nvPr>
            <p:ph type="title"/>
          </p:nvPr>
        </p:nvSpPr>
        <p:spPr>
          <a:xfrm>
            <a:off x="457200" y="274638"/>
            <a:ext cx="8229600" cy="708025"/>
          </a:xfrm>
        </p:spPr>
        <p:txBody>
          <a:bodyPr vert="horz" lIns="91440" tIns="45720" rIns="91440" bIns="45720" rtlCol="0" anchor="ctr">
            <a:normAutofit/>
          </a:bodyPr>
          <a:lstStyle/>
          <a:p>
            <a:pPr marL="0" marR="0" lvl="0" indent="0" fontAlgn="auto">
              <a:lnSpc>
                <a:spcPct val="90000"/>
              </a:lnSpc>
              <a:spcAft>
                <a:spcPts val="0"/>
              </a:spcAft>
              <a:buClrTx/>
              <a:buSzTx/>
              <a:tabLst/>
              <a:defRPr/>
            </a:pPr>
            <a:r>
              <a:rPr kumimoji="0" lang="en-ZA" sz="2800" b="0" i="0" u="none" strike="noStrike"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Highlights of performance </a:t>
            </a:r>
          </a:p>
        </p:txBody>
      </p:sp>
    </p:spTree>
    <p:extLst>
      <p:ext uri="{BB962C8B-B14F-4D97-AF65-F5344CB8AC3E}">
        <p14:creationId xmlns:p14="http://schemas.microsoft.com/office/powerpoint/2010/main" xmlns="" val="41451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0534B3C-C8EB-40FE-B104-C37D4E74E6A7}"/>
              </a:ext>
            </a:extLst>
          </p:cNvPr>
          <p:cNvSpPr>
            <a:spLocks noGrp="1"/>
          </p:cNvSpPr>
          <p:nvPr>
            <p:ph type="title"/>
          </p:nvPr>
        </p:nvSpPr>
        <p:spPr>
          <a:xfrm>
            <a:off x="457200" y="274638"/>
            <a:ext cx="8229600" cy="708025"/>
          </a:xfrm>
        </p:spPr>
        <p:txBody>
          <a:bodyPr anchor="ctr">
            <a:norm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ZA" sz="28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Highlights of performance: Gender </a:t>
            </a:r>
          </a:p>
        </p:txBody>
      </p:sp>
      <p:sp>
        <p:nvSpPr>
          <p:cNvPr id="3" name="Slide Number Placeholder 2">
            <a:extLst>
              <a:ext uri="{FF2B5EF4-FFF2-40B4-BE49-F238E27FC236}">
                <a16:creationId xmlns:a16="http://schemas.microsoft.com/office/drawing/2014/main" xmlns="" id="{4555BDCB-A9B9-4C14-85BC-AE2854CF3A6E}"/>
              </a:ext>
            </a:extLst>
          </p:cNvPr>
          <p:cNvSpPr>
            <a:spLocks noGrp="1"/>
          </p:cNvSpPr>
          <p:nvPr>
            <p:ph type="sldNum" sz="quarter" idx="12"/>
          </p:nvPr>
        </p:nvSpPr>
        <p:spPr>
          <a:xfrm>
            <a:off x="3273759" y="6234886"/>
            <a:ext cx="21336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13</a:t>
            </a:fld>
            <a:endParaRPr kumimoji="0" lang="en-ZA" sz="1200" b="0"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xmlns="" id="{3F954C7A-5189-4079-8955-785733C63F6D}"/>
              </a:ext>
            </a:extLst>
          </p:cNvPr>
          <p:cNvGraphicFramePr>
            <a:graphicFrameLocks noGrp="1"/>
          </p:cNvGraphicFramePr>
          <p:nvPr>
            <p:ph sz="half" idx="2"/>
            <p:extLst>
              <p:ext uri="{D42A27DB-BD31-4B8C-83A1-F6EECF244321}">
                <p14:modId xmlns:p14="http://schemas.microsoft.com/office/powerpoint/2010/main" xmlns="" val="2937903847"/>
              </p:ext>
            </p:extLst>
          </p:nvPr>
        </p:nvGraphicFramePr>
        <p:xfrm>
          <a:off x="395536" y="1340769"/>
          <a:ext cx="8291264" cy="4248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1903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5EAE5D2-5B88-4A37-B449-246A3925BCE7}"/>
              </a:ext>
            </a:extLst>
          </p:cNvPr>
          <p:cNvSpPr>
            <a:spLocks noGrp="1"/>
          </p:cNvSpPr>
          <p:nvPr>
            <p:ph type="title"/>
          </p:nvPr>
        </p:nvSpPr>
        <p:spPr>
          <a:xfrm>
            <a:off x="390364" y="210584"/>
            <a:ext cx="8363272" cy="708025"/>
          </a:xfrm>
        </p:spPr>
        <p:txBody>
          <a:bodyPr anchor="ctr">
            <a:norm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ZA"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Highlights of performance: Spread of </a:t>
            </a:r>
            <a:r>
              <a:rPr kumimoji="0" lang="en-ZA" sz="3200" b="0"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trainin</a:t>
            </a:r>
            <a:r>
              <a:rPr lang="en-ZA" sz="3200" dirty="0">
                <a:latin typeface="Tahoma" panose="020B0604030504040204" pitchFamily="34" charset="0"/>
                <a:ea typeface="Tahoma" panose="020B0604030504040204" pitchFamily="34" charset="0"/>
                <a:cs typeface="Tahoma" panose="020B0604030504040204" pitchFamily="34" charset="0"/>
              </a:rPr>
              <a:t>g </a:t>
            </a:r>
            <a:endParaRPr kumimoji="0" lang="en-ZA"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BB594DF9-B073-43C7-BC7F-9B542D37BBB5}"/>
              </a:ext>
            </a:extLst>
          </p:cNvPr>
          <p:cNvSpPr>
            <a:spLocks noGrp="1"/>
          </p:cNvSpPr>
          <p:nvPr>
            <p:ph sz="half" idx="2"/>
          </p:nvPr>
        </p:nvSpPr>
        <p:spPr>
          <a:xfrm>
            <a:off x="4644010" y="1268760"/>
            <a:ext cx="4254622" cy="4525963"/>
          </a:xfrm>
        </p:spPr>
        <p:txBody>
          <a:bodyPr>
            <a:normAutofit/>
          </a:bodyPr>
          <a:lstStyle/>
          <a:p>
            <a:pPr>
              <a:buClr>
                <a:schemeClr val="tx1">
                  <a:lumMod val="65000"/>
                  <a:lumOff val="35000"/>
                </a:schemeClr>
              </a:buClr>
              <a:buSzPct val="6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National, GP, EC, NW - highest numbers in terms of training conducted.</a:t>
            </a:r>
          </a:p>
          <a:p>
            <a:pPr>
              <a:buClr>
                <a:schemeClr val="tx1">
                  <a:lumMod val="65000"/>
                  <a:lumOff val="35000"/>
                </a:schemeClr>
              </a:buClr>
              <a:buSzPct val="60000"/>
              <a:buFont typeface="Wingdings" panose="05000000000000000000" pitchFamily="2" charset="2"/>
              <a:buChar char="v"/>
            </a:pPr>
            <a:endParaRPr lang="en-GB" sz="16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6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The NSG is focused at increasing training for revenue generating courses and also conducting training at the Local Government</a:t>
            </a:r>
          </a:p>
          <a:p>
            <a:pPr marL="0" indent="0">
              <a:buNone/>
            </a:pPr>
            <a:endParaRPr lang="en-GB" sz="1600" dirty="0"/>
          </a:p>
          <a:p>
            <a:pPr marL="0" indent="0">
              <a:buNone/>
            </a:pPr>
            <a:endParaRPr lang="en-GB" sz="1800" dirty="0"/>
          </a:p>
        </p:txBody>
      </p:sp>
      <p:sp>
        <p:nvSpPr>
          <p:cNvPr id="4" name="Slide Number Placeholder 3">
            <a:extLst>
              <a:ext uri="{FF2B5EF4-FFF2-40B4-BE49-F238E27FC236}">
                <a16:creationId xmlns:a16="http://schemas.microsoft.com/office/drawing/2014/main" xmlns="" id="{F5502FD4-151F-4BA5-B888-55702119A560}"/>
              </a:ext>
            </a:extLst>
          </p:cNvPr>
          <p:cNvSpPr>
            <a:spLocks noGrp="1"/>
          </p:cNvSpPr>
          <p:nvPr>
            <p:ph type="sldNum" sz="quarter" idx="12"/>
          </p:nvPr>
        </p:nvSpPr>
        <p:spPr>
          <a:xfrm>
            <a:off x="3273759" y="6234886"/>
            <a:ext cx="21336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14</a:t>
            </a:fld>
            <a:endParaRPr kumimoji="0" lang="en-ZA" sz="1200" b="0"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graphicFrame>
        <p:nvGraphicFramePr>
          <p:cNvPr id="8" name="Table 8">
            <a:extLst>
              <a:ext uri="{FF2B5EF4-FFF2-40B4-BE49-F238E27FC236}">
                <a16:creationId xmlns:a16="http://schemas.microsoft.com/office/drawing/2014/main" xmlns="" id="{6FA30CBF-6D3C-4A05-8DD3-D8A684883DAC}"/>
              </a:ext>
            </a:extLst>
          </p:cNvPr>
          <p:cNvGraphicFramePr>
            <a:graphicFrameLocks noGrp="1"/>
          </p:cNvGraphicFramePr>
          <p:nvPr>
            <p:extLst>
              <p:ext uri="{D42A27DB-BD31-4B8C-83A1-F6EECF244321}">
                <p14:modId xmlns:p14="http://schemas.microsoft.com/office/powerpoint/2010/main" xmlns="" val="660044209"/>
              </p:ext>
            </p:extLst>
          </p:nvPr>
        </p:nvGraphicFramePr>
        <p:xfrm>
          <a:off x="245368" y="1136758"/>
          <a:ext cx="4398642" cy="4201554"/>
        </p:xfrm>
        <a:graphic>
          <a:graphicData uri="http://schemas.openxmlformats.org/drawingml/2006/table">
            <a:tbl>
              <a:tblPr firstRow="1" bandRow="1">
                <a:tableStyleId>{72833802-FEF1-4C79-8D5D-14CF1EAF98D9}</a:tableStyleId>
              </a:tblPr>
              <a:tblGrid>
                <a:gridCol w="2212351">
                  <a:extLst>
                    <a:ext uri="{9D8B030D-6E8A-4147-A177-3AD203B41FA5}">
                      <a16:colId xmlns:a16="http://schemas.microsoft.com/office/drawing/2014/main" xmlns="" val="1615488124"/>
                    </a:ext>
                  </a:extLst>
                </a:gridCol>
                <a:gridCol w="2186291">
                  <a:extLst>
                    <a:ext uri="{9D8B030D-6E8A-4147-A177-3AD203B41FA5}">
                      <a16:colId xmlns:a16="http://schemas.microsoft.com/office/drawing/2014/main" xmlns="" val="108960709"/>
                    </a:ext>
                  </a:extLst>
                </a:gridCol>
              </a:tblGrid>
              <a:tr h="746439">
                <a:tc>
                  <a:txBody>
                    <a:bodyPr/>
                    <a:lstStyle/>
                    <a:p>
                      <a:r>
                        <a:rPr lang="en-ZA" sz="1400" dirty="0">
                          <a:latin typeface="Tahoma" panose="020B0604030504040204" pitchFamily="34" charset="0"/>
                          <a:ea typeface="Tahoma" panose="020B0604030504040204" pitchFamily="34" charset="0"/>
                          <a:cs typeface="Tahoma" panose="020B0604030504040204" pitchFamily="34" charset="0"/>
                        </a:rPr>
                        <a:t>Sphere of Government</a:t>
                      </a:r>
                    </a:p>
                  </a:txBody>
                  <a:tcPr marL="86131" marR="86131" marT="43066" marB="43066"/>
                </a:tc>
                <a:tc>
                  <a:txBody>
                    <a:bodyPr/>
                    <a:lstStyle/>
                    <a:p>
                      <a:r>
                        <a:rPr lang="en-ZA" sz="1400" dirty="0">
                          <a:latin typeface="Tahoma" panose="020B0604030504040204" pitchFamily="34" charset="0"/>
                          <a:ea typeface="Tahoma" panose="020B0604030504040204" pitchFamily="34" charset="0"/>
                          <a:cs typeface="Tahoma" panose="020B0604030504040204" pitchFamily="34" charset="0"/>
                        </a:rPr>
                        <a:t>Training Numbers</a:t>
                      </a:r>
                    </a:p>
                  </a:txBody>
                  <a:tcPr marL="86131" marR="86131" marT="43066" marB="43066"/>
                </a:tc>
                <a:extLst>
                  <a:ext uri="{0D108BD9-81ED-4DB2-BD59-A6C34878D82A}">
                    <a16:rowId xmlns:a16="http://schemas.microsoft.com/office/drawing/2014/main" xmlns="" val="419948289"/>
                  </a:ext>
                </a:extLst>
              </a:tr>
              <a:tr h="685176">
                <a:tc>
                  <a:txBody>
                    <a:bodyPr/>
                    <a:lstStyle/>
                    <a:p>
                      <a:r>
                        <a:rPr lang="en-ZA" sz="1700" dirty="0">
                          <a:latin typeface="Tahoma" panose="020B0604030504040204" pitchFamily="34" charset="0"/>
                          <a:ea typeface="Tahoma" panose="020B0604030504040204" pitchFamily="34" charset="0"/>
                          <a:cs typeface="Tahoma" panose="020B0604030504040204" pitchFamily="34" charset="0"/>
                        </a:rPr>
                        <a:t>National Government</a:t>
                      </a:r>
                    </a:p>
                  </a:txBody>
                  <a:tcPr marL="86131" marR="86131" marT="43066" marB="43066"/>
                </a:tc>
                <a:tc>
                  <a:txBody>
                    <a:bodyPr/>
                    <a:lstStyle/>
                    <a:p>
                      <a:pPr algn="ctr"/>
                      <a:r>
                        <a:rPr lang="en-ZA" sz="1700" dirty="0">
                          <a:latin typeface="Tahoma" panose="020B0604030504040204" pitchFamily="34" charset="0"/>
                          <a:ea typeface="Tahoma" panose="020B0604030504040204" pitchFamily="34" charset="0"/>
                          <a:cs typeface="Tahoma" panose="020B0604030504040204" pitchFamily="34" charset="0"/>
                        </a:rPr>
                        <a:t>29 459</a:t>
                      </a:r>
                    </a:p>
                  </a:txBody>
                  <a:tcPr marL="86131" marR="86131" marT="43066" marB="43066"/>
                </a:tc>
                <a:extLst>
                  <a:ext uri="{0D108BD9-81ED-4DB2-BD59-A6C34878D82A}">
                    <a16:rowId xmlns:a16="http://schemas.microsoft.com/office/drawing/2014/main" xmlns="" val="35561431"/>
                  </a:ext>
                </a:extLst>
              </a:tr>
              <a:tr h="714411">
                <a:tc>
                  <a:txBody>
                    <a:bodyPr/>
                    <a:lstStyle/>
                    <a:p>
                      <a:r>
                        <a:rPr lang="en-ZA" sz="1700" dirty="0">
                          <a:latin typeface="Tahoma" panose="020B0604030504040204" pitchFamily="34" charset="0"/>
                          <a:ea typeface="Tahoma" panose="020B0604030504040204" pitchFamily="34" charset="0"/>
                          <a:cs typeface="Tahoma" panose="020B0604030504040204" pitchFamily="34" charset="0"/>
                        </a:rPr>
                        <a:t>Provincial Government</a:t>
                      </a:r>
                    </a:p>
                  </a:txBody>
                  <a:tcPr marL="86131" marR="86131" marT="43066" marB="43066"/>
                </a:tc>
                <a:tc>
                  <a:txBody>
                    <a:bodyPr/>
                    <a:lstStyle/>
                    <a:p>
                      <a:pPr algn="ctr"/>
                      <a:r>
                        <a:rPr lang="en-ZA" sz="1700" dirty="0">
                          <a:latin typeface="Tahoma" panose="020B0604030504040204" pitchFamily="34" charset="0"/>
                          <a:ea typeface="Tahoma" panose="020B0604030504040204" pitchFamily="34" charset="0"/>
                          <a:cs typeface="Tahoma" panose="020B0604030504040204" pitchFamily="34" charset="0"/>
                        </a:rPr>
                        <a:t>9 085</a:t>
                      </a:r>
                    </a:p>
                  </a:txBody>
                  <a:tcPr marL="86131" marR="86131" marT="43066" marB="43066"/>
                </a:tc>
                <a:extLst>
                  <a:ext uri="{0D108BD9-81ED-4DB2-BD59-A6C34878D82A}">
                    <a16:rowId xmlns:a16="http://schemas.microsoft.com/office/drawing/2014/main" xmlns="" val="66220586"/>
                  </a:ext>
                </a:extLst>
              </a:tr>
              <a:tr h="685176">
                <a:tc>
                  <a:txBody>
                    <a:bodyPr/>
                    <a:lstStyle/>
                    <a:p>
                      <a:r>
                        <a:rPr lang="en-ZA" sz="1700" dirty="0">
                          <a:latin typeface="Tahoma" panose="020B0604030504040204" pitchFamily="34" charset="0"/>
                          <a:ea typeface="Tahoma" panose="020B0604030504040204" pitchFamily="34" charset="0"/>
                          <a:cs typeface="Tahoma" panose="020B0604030504040204" pitchFamily="34" charset="0"/>
                        </a:rPr>
                        <a:t>Local Government </a:t>
                      </a:r>
                    </a:p>
                  </a:txBody>
                  <a:tcPr marL="86131" marR="86131" marT="43066" marB="43066"/>
                </a:tc>
                <a:tc>
                  <a:txBody>
                    <a:bodyPr/>
                    <a:lstStyle/>
                    <a:p>
                      <a:pPr algn="ctr"/>
                      <a:r>
                        <a:rPr lang="en-ZA" sz="1700" dirty="0">
                          <a:latin typeface="Tahoma" panose="020B0604030504040204" pitchFamily="34" charset="0"/>
                          <a:ea typeface="Tahoma" panose="020B0604030504040204" pitchFamily="34" charset="0"/>
                          <a:cs typeface="Tahoma" panose="020B0604030504040204" pitchFamily="34" charset="0"/>
                        </a:rPr>
                        <a:t>232</a:t>
                      </a:r>
                    </a:p>
                  </a:txBody>
                  <a:tcPr marL="86131" marR="86131" marT="43066" marB="43066"/>
                </a:tc>
                <a:extLst>
                  <a:ext uri="{0D108BD9-81ED-4DB2-BD59-A6C34878D82A}">
                    <a16:rowId xmlns:a16="http://schemas.microsoft.com/office/drawing/2014/main" xmlns="" val="3863066258"/>
                  </a:ext>
                </a:extLst>
              </a:tr>
              <a:tr h="685176">
                <a:tc>
                  <a:txBody>
                    <a:bodyPr/>
                    <a:lstStyle/>
                    <a:p>
                      <a:r>
                        <a:rPr lang="en-ZA" sz="1700" dirty="0">
                          <a:latin typeface="Tahoma" panose="020B0604030504040204" pitchFamily="34" charset="0"/>
                          <a:ea typeface="Tahoma" panose="020B0604030504040204" pitchFamily="34" charset="0"/>
                          <a:cs typeface="Tahoma" panose="020B0604030504040204" pitchFamily="34" charset="0"/>
                        </a:rPr>
                        <a:t>Public Entities</a:t>
                      </a:r>
                    </a:p>
                  </a:txBody>
                  <a:tcPr marL="86131" marR="86131" marT="43066" marB="43066"/>
                </a:tc>
                <a:tc>
                  <a:txBody>
                    <a:bodyPr/>
                    <a:lstStyle/>
                    <a:p>
                      <a:pPr algn="ctr"/>
                      <a:r>
                        <a:rPr lang="en-ZA" sz="1700" dirty="0">
                          <a:latin typeface="Tahoma" panose="020B0604030504040204" pitchFamily="34" charset="0"/>
                          <a:ea typeface="Tahoma" panose="020B0604030504040204" pitchFamily="34" charset="0"/>
                          <a:cs typeface="Tahoma" panose="020B0604030504040204" pitchFamily="34" charset="0"/>
                        </a:rPr>
                        <a:t>827</a:t>
                      </a:r>
                    </a:p>
                  </a:txBody>
                  <a:tcPr marL="86131" marR="86131" marT="43066" marB="43066"/>
                </a:tc>
                <a:extLst>
                  <a:ext uri="{0D108BD9-81ED-4DB2-BD59-A6C34878D82A}">
                    <a16:rowId xmlns:a16="http://schemas.microsoft.com/office/drawing/2014/main" xmlns="" val="2193868184"/>
                  </a:ext>
                </a:extLst>
              </a:tr>
              <a:tr h="685176">
                <a:tc>
                  <a:txBody>
                    <a:bodyPr/>
                    <a:lstStyle/>
                    <a:p>
                      <a:r>
                        <a:rPr lang="en-ZA" sz="1700" dirty="0">
                          <a:latin typeface="Tahoma" panose="020B0604030504040204" pitchFamily="34" charset="0"/>
                          <a:ea typeface="Tahoma" panose="020B0604030504040204" pitchFamily="34" charset="0"/>
                          <a:cs typeface="Tahoma" panose="020B0604030504040204" pitchFamily="34" charset="0"/>
                        </a:rPr>
                        <a:t>TOTAL</a:t>
                      </a:r>
                    </a:p>
                  </a:txBody>
                  <a:tcPr marL="86131" marR="86131" marT="43066" marB="43066"/>
                </a:tc>
                <a:tc>
                  <a:txBody>
                    <a:bodyPr/>
                    <a:lstStyle/>
                    <a:p>
                      <a:pPr algn="ctr"/>
                      <a:r>
                        <a:rPr lang="en-ZA" sz="1700" dirty="0">
                          <a:latin typeface="Tahoma" panose="020B0604030504040204" pitchFamily="34" charset="0"/>
                          <a:ea typeface="Tahoma" panose="020B0604030504040204" pitchFamily="34" charset="0"/>
                          <a:cs typeface="Tahoma" panose="020B0604030504040204" pitchFamily="34" charset="0"/>
                        </a:rPr>
                        <a:t>39 603 </a:t>
                      </a:r>
                    </a:p>
                  </a:txBody>
                  <a:tcPr marL="86131" marR="86131" marT="43066" marB="43066"/>
                </a:tc>
                <a:extLst>
                  <a:ext uri="{0D108BD9-81ED-4DB2-BD59-A6C34878D82A}">
                    <a16:rowId xmlns:a16="http://schemas.microsoft.com/office/drawing/2014/main" xmlns="" val="1279312111"/>
                  </a:ext>
                </a:extLst>
              </a:tr>
            </a:tbl>
          </a:graphicData>
        </a:graphic>
      </p:graphicFrame>
    </p:spTree>
    <p:extLst>
      <p:ext uri="{BB962C8B-B14F-4D97-AF65-F5344CB8AC3E}">
        <p14:creationId xmlns:p14="http://schemas.microsoft.com/office/powerpoint/2010/main" xmlns="" val="79129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6858BA5-E8D7-4AD9-A69F-668F5466550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xmlns="" id="{2765ED9E-886E-4238-9EAB-2D24DE4CD20E}"/>
              </a:ext>
            </a:extLst>
          </p:cNvPr>
          <p:cNvSpPr>
            <a:spLocks noGrp="1"/>
          </p:cNvSpPr>
          <p:nvPr>
            <p:ph type="title"/>
          </p:nvPr>
        </p:nvSpPr>
        <p:spPr>
          <a:xfrm>
            <a:off x="435140" y="404664"/>
            <a:ext cx="8229600" cy="61167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Highlights of performance </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78D7B3DC-3FCE-47B8-B056-1373E8948B43}"/>
              </a:ext>
            </a:extLst>
          </p:cNvPr>
          <p:cNvPicPr>
            <a:picLocks noChangeAspect="1"/>
          </p:cNvPicPr>
          <p:nvPr/>
        </p:nvPicPr>
        <p:blipFill>
          <a:blip r:embed="rId3"/>
          <a:stretch>
            <a:fillRect/>
          </a:stretch>
        </p:blipFill>
        <p:spPr>
          <a:xfrm>
            <a:off x="0" y="1170968"/>
            <a:ext cx="4572000" cy="2402048"/>
          </a:xfrm>
          <a:prstGeom prst="rect">
            <a:avLst/>
          </a:prstGeom>
        </p:spPr>
      </p:pic>
      <p:pic>
        <p:nvPicPr>
          <p:cNvPr id="8" name="Picture 7">
            <a:extLst>
              <a:ext uri="{FF2B5EF4-FFF2-40B4-BE49-F238E27FC236}">
                <a16:creationId xmlns:a16="http://schemas.microsoft.com/office/drawing/2014/main" xmlns="" id="{45BB6DD2-FA19-4A76-8BA2-3EF8C12D3EE4}"/>
              </a:ext>
            </a:extLst>
          </p:cNvPr>
          <p:cNvPicPr>
            <a:picLocks noChangeAspect="1"/>
          </p:cNvPicPr>
          <p:nvPr/>
        </p:nvPicPr>
        <p:blipFill>
          <a:blip r:embed="rId4"/>
          <a:stretch>
            <a:fillRect/>
          </a:stretch>
        </p:blipFill>
        <p:spPr>
          <a:xfrm>
            <a:off x="4716016" y="1196752"/>
            <a:ext cx="4320480" cy="2376264"/>
          </a:xfrm>
          <a:prstGeom prst="rect">
            <a:avLst/>
          </a:prstGeom>
        </p:spPr>
      </p:pic>
      <p:pic>
        <p:nvPicPr>
          <p:cNvPr id="9" name="Picture 8">
            <a:extLst>
              <a:ext uri="{FF2B5EF4-FFF2-40B4-BE49-F238E27FC236}">
                <a16:creationId xmlns:a16="http://schemas.microsoft.com/office/drawing/2014/main" xmlns="" id="{AA9F3DF3-9469-432E-B65E-6718BBB7D63F}"/>
              </a:ext>
            </a:extLst>
          </p:cNvPr>
          <p:cNvPicPr>
            <a:picLocks noChangeAspect="1"/>
          </p:cNvPicPr>
          <p:nvPr/>
        </p:nvPicPr>
        <p:blipFill>
          <a:blip r:embed="rId5"/>
          <a:stretch>
            <a:fillRect/>
          </a:stretch>
        </p:blipFill>
        <p:spPr>
          <a:xfrm>
            <a:off x="107504" y="3653762"/>
            <a:ext cx="4392488" cy="2225233"/>
          </a:xfrm>
          <a:prstGeom prst="rect">
            <a:avLst/>
          </a:prstGeom>
        </p:spPr>
      </p:pic>
      <p:pic>
        <p:nvPicPr>
          <p:cNvPr id="10" name="Picture 9">
            <a:extLst>
              <a:ext uri="{FF2B5EF4-FFF2-40B4-BE49-F238E27FC236}">
                <a16:creationId xmlns:a16="http://schemas.microsoft.com/office/drawing/2014/main" xmlns="" id="{50F9CFF2-21FC-4BC8-BC9C-743BE9FA1E65}"/>
              </a:ext>
            </a:extLst>
          </p:cNvPr>
          <p:cNvPicPr>
            <a:picLocks noChangeAspect="1"/>
          </p:cNvPicPr>
          <p:nvPr/>
        </p:nvPicPr>
        <p:blipFill>
          <a:blip r:embed="rId6"/>
          <a:stretch>
            <a:fillRect/>
          </a:stretch>
        </p:blipFill>
        <p:spPr>
          <a:xfrm>
            <a:off x="4716016" y="3653762"/>
            <a:ext cx="4320480" cy="2225233"/>
          </a:xfrm>
          <a:prstGeom prst="rect">
            <a:avLst/>
          </a:prstGeom>
        </p:spPr>
      </p:pic>
    </p:spTree>
    <p:extLst>
      <p:ext uri="{BB962C8B-B14F-4D97-AF65-F5344CB8AC3E}">
        <p14:creationId xmlns:p14="http://schemas.microsoft.com/office/powerpoint/2010/main" xmlns="" val="330525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Highlights of performance </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descr="Graphical user interface&#10;&#10;Description automatically generated">
            <a:extLst>
              <a:ext uri="{FF2B5EF4-FFF2-40B4-BE49-F238E27FC236}">
                <a16:creationId xmlns:a16="http://schemas.microsoft.com/office/drawing/2014/main" xmlns="" id="{989ABF08-1524-43FA-9B4B-D602D4D2446B}"/>
              </a:ext>
            </a:extLst>
          </p:cNvPr>
          <p:cNvPicPr/>
          <p:nvPr/>
        </p:nvPicPr>
        <p:blipFill>
          <a:blip r:embed="rId2">
            <a:extLst>
              <a:ext uri="{28A0092B-C50C-407E-A947-70E740481C1C}">
                <a14:useLocalDpi xmlns:a14="http://schemas.microsoft.com/office/drawing/2010/main" xmlns="" val="0"/>
              </a:ext>
            </a:extLst>
          </a:blip>
          <a:stretch>
            <a:fillRect/>
          </a:stretch>
        </p:blipFill>
        <p:spPr>
          <a:xfrm>
            <a:off x="179512" y="1207550"/>
            <a:ext cx="4464496" cy="4597714"/>
          </a:xfrm>
          <a:prstGeom prst="rect">
            <a:avLst/>
          </a:prstGeom>
        </p:spPr>
      </p:pic>
      <p:pic>
        <p:nvPicPr>
          <p:cNvPr id="11" name="Picture 10" descr="Graphical user interface&#10;&#10;Description automatically generated with medium confidence">
            <a:extLst>
              <a:ext uri="{FF2B5EF4-FFF2-40B4-BE49-F238E27FC236}">
                <a16:creationId xmlns:a16="http://schemas.microsoft.com/office/drawing/2014/main" xmlns="" id="{E19AA7BF-8BC2-49DE-8510-5494F36C13A0}"/>
              </a:ext>
            </a:extLst>
          </p:cNvPr>
          <p:cNvPicPr/>
          <p:nvPr/>
        </p:nvPicPr>
        <p:blipFill>
          <a:blip r:embed="rId3">
            <a:extLst>
              <a:ext uri="{28A0092B-C50C-407E-A947-70E740481C1C}">
                <a14:useLocalDpi xmlns:a14="http://schemas.microsoft.com/office/drawing/2010/main" xmlns="" val="0"/>
              </a:ext>
            </a:extLst>
          </a:blip>
          <a:stretch>
            <a:fillRect/>
          </a:stretch>
        </p:blipFill>
        <p:spPr>
          <a:xfrm>
            <a:off x="4716016" y="1186638"/>
            <a:ext cx="4248471" cy="4618626"/>
          </a:xfrm>
          <a:prstGeom prst="rect">
            <a:avLst/>
          </a:prstGeom>
        </p:spPr>
      </p:pic>
    </p:spTree>
    <p:extLst>
      <p:ext uri="{BB962C8B-B14F-4D97-AF65-F5344CB8AC3E}">
        <p14:creationId xmlns:p14="http://schemas.microsoft.com/office/powerpoint/2010/main" xmlns="" val="234366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Highlights of performance </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Text&#10;&#10;Description automatically generated">
            <a:extLst>
              <a:ext uri="{FF2B5EF4-FFF2-40B4-BE49-F238E27FC236}">
                <a16:creationId xmlns:a16="http://schemas.microsoft.com/office/drawing/2014/main" xmlns="" id="{0B3DFD1D-F3C4-4F7F-9A6B-3B8FE5644E8A}"/>
              </a:ext>
            </a:extLst>
          </p:cNvPr>
          <p:cNvPicPr/>
          <p:nvPr/>
        </p:nvPicPr>
        <p:blipFill>
          <a:blip r:embed="rId2">
            <a:extLst>
              <a:ext uri="{28A0092B-C50C-407E-A947-70E740481C1C}">
                <a14:useLocalDpi xmlns:a14="http://schemas.microsoft.com/office/drawing/2010/main" xmlns="" val="0"/>
              </a:ext>
            </a:extLst>
          </a:blip>
          <a:stretch>
            <a:fillRect/>
          </a:stretch>
        </p:blipFill>
        <p:spPr>
          <a:xfrm>
            <a:off x="102094" y="1119855"/>
            <a:ext cx="4238465" cy="4752528"/>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xmlns="" id="{B8608493-9638-49C0-AA85-4F4470770DF8}"/>
              </a:ext>
            </a:extLst>
          </p:cNvPr>
          <p:cNvPicPr/>
          <p:nvPr/>
        </p:nvPicPr>
        <p:blipFill>
          <a:blip r:embed="rId3">
            <a:extLst>
              <a:ext uri="{28A0092B-C50C-407E-A947-70E740481C1C}">
                <a14:useLocalDpi xmlns:a14="http://schemas.microsoft.com/office/drawing/2010/main" xmlns="" val="0"/>
              </a:ext>
            </a:extLst>
          </a:blip>
          <a:stretch>
            <a:fillRect/>
          </a:stretch>
        </p:blipFill>
        <p:spPr>
          <a:xfrm>
            <a:off x="4391472" y="1207550"/>
            <a:ext cx="4752528" cy="4597714"/>
          </a:xfrm>
          <a:prstGeom prst="rect">
            <a:avLst/>
          </a:prstGeom>
        </p:spPr>
      </p:pic>
    </p:spTree>
    <p:extLst>
      <p:ext uri="{BB962C8B-B14F-4D97-AF65-F5344CB8AC3E}">
        <p14:creationId xmlns:p14="http://schemas.microsoft.com/office/powerpoint/2010/main" xmlns="" val="337174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3626"/>
            <a:ext cx="9144000" cy="976812"/>
          </a:xfrm>
        </p:spPr>
        <p:txBody>
          <a:bodyPr>
            <a:normAutofit/>
          </a:bodyPr>
          <a:lstStyle/>
          <a:p>
            <a:r>
              <a:rPr lang="en-ZA" sz="2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
            </a:r>
            <a:br>
              <a:rPr lang="en-ZA" sz="2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br>
            <a:endParaRPr lang="en-ZA" sz="28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1403648" y="764704"/>
            <a:ext cx="7992888" cy="1311128"/>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rPr>
              <a:t>		</a:t>
            </a:r>
          </a:p>
        </p:txBody>
      </p:sp>
      <p:pic>
        <p:nvPicPr>
          <p:cNvPr id="3074" name="Picture 1">
            <a:extLst>
              <a:ext uri="{FF2B5EF4-FFF2-40B4-BE49-F238E27FC236}">
                <a16:creationId xmlns:a16="http://schemas.microsoft.com/office/drawing/2014/main" xmlns="" id="{D461D70F-4804-4280-8BEB-C6A623DF59F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804" y="1182206"/>
            <a:ext cx="3435370" cy="1061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a:extLst>
              <a:ext uri="{FF2B5EF4-FFF2-40B4-BE49-F238E27FC236}">
                <a16:creationId xmlns:a16="http://schemas.microsoft.com/office/drawing/2014/main" xmlns="" id="{9B5E63C4-15F0-4616-A00B-374E2135BD1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176" y="2243655"/>
            <a:ext cx="2813323" cy="1522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2">
            <a:extLst>
              <a:ext uri="{FF2B5EF4-FFF2-40B4-BE49-F238E27FC236}">
                <a16:creationId xmlns:a16="http://schemas.microsoft.com/office/drawing/2014/main" xmlns="" id="{F49C8420-5CF6-4E3B-B8D9-818D73FFBFD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142" y="3806249"/>
            <a:ext cx="2104047" cy="1972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1">
            <a:extLst>
              <a:ext uri="{FF2B5EF4-FFF2-40B4-BE49-F238E27FC236}">
                <a16:creationId xmlns:a16="http://schemas.microsoft.com/office/drawing/2014/main" xmlns="" id="{DF723F9A-BE83-45C8-9D11-16A0BFCE091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3831" y="2871330"/>
            <a:ext cx="5525827" cy="702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1">
            <a:extLst>
              <a:ext uri="{FF2B5EF4-FFF2-40B4-BE49-F238E27FC236}">
                <a16:creationId xmlns:a16="http://schemas.microsoft.com/office/drawing/2014/main" xmlns="" id="{C2E3F0A7-8D4C-4C95-82C4-B20C94C5BAA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02596" y="3800216"/>
            <a:ext cx="2922886" cy="1886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1">
            <a:extLst>
              <a:ext uri="{FF2B5EF4-FFF2-40B4-BE49-F238E27FC236}">
                <a16:creationId xmlns:a16="http://schemas.microsoft.com/office/drawing/2014/main" xmlns="" id="{47F8CA92-E648-4A9C-8D75-BCD3F4F79442}"/>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131840" y="3635204"/>
            <a:ext cx="21336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ivil Service College Singapore - Wikipedia">
            <a:extLst>
              <a:ext uri="{FF2B5EF4-FFF2-40B4-BE49-F238E27FC236}">
                <a16:creationId xmlns:a16="http://schemas.microsoft.com/office/drawing/2014/main" xmlns="" id="{AEA39907-82C0-43DD-BD01-F59DFA437565}"/>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748510" y="1107459"/>
            <a:ext cx="2550879"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xmlns="" id="{B5E0E059-0CF0-4E28-8654-D052552C6BDE}"/>
              </a:ext>
            </a:extLst>
          </p:cNvPr>
          <p:cNvSpPr txBox="1"/>
          <p:nvPr/>
        </p:nvSpPr>
        <p:spPr>
          <a:xfrm>
            <a:off x="1043608" y="394516"/>
            <a:ext cx="705678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Our Partnership Approach</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xmlns="" id="{14E8B1C5-6F23-4353-969A-AA70A8F2A861}"/>
              </a:ext>
            </a:extLst>
          </p:cNvPr>
          <p:cNvPicPr>
            <a:picLocks noChangeAspect="1"/>
          </p:cNvPicPr>
          <p:nvPr/>
        </p:nvPicPr>
        <p:blipFill>
          <a:blip r:embed="rId9"/>
          <a:stretch>
            <a:fillRect/>
          </a:stretch>
        </p:blipFill>
        <p:spPr>
          <a:xfrm>
            <a:off x="6333062" y="1085952"/>
            <a:ext cx="2550879" cy="1311128"/>
          </a:xfrm>
          <a:prstGeom prst="rect">
            <a:avLst/>
          </a:prstGeom>
        </p:spPr>
      </p:pic>
    </p:spTree>
    <p:extLst>
      <p:ext uri="{BB962C8B-B14F-4D97-AF65-F5344CB8AC3E}">
        <p14:creationId xmlns:p14="http://schemas.microsoft.com/office/powerpoint/2010/main" xmlns="" val="152694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DBDC5-EABC-48AA-97F1-D7A8BD7D1CE9}"/>
              </a:ext>
            </a:extLst>
          </p:cNvPr>
          <p:cNvSpPr>
            <a:spLocks noGrp="1"/>
          </p:cNvSpPr>
          <p:nvPr>
            <p:ph type="title"/>
          </p:nvPr>
        </p:nvSpPr>
        <p:spPr>
          <a:xfrm>
            <a:off x="457200" y="404664"/>
            <a:ext cx="8229600" cy="578439"/>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Our Partnership Approach</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xmlns="" id="{35DED6AF-78FD-4669-ABAD-BC77968704C7}"/>
              </a:ext>
            </a:extLst>
          </p:cNvPr>
          <p:cNvSpPr>
            <a:spLocks noGrp="1"/>
          </p:cNvSpPr>
          <p:nvPr>
            <p:ph idx="1"/>
          </p:nvPr>
        </p:nvSpPr>
        <p:spPr>
          <a:xfrm>
            <a:off x="251520" y="1242996"/>
            <a:ext cx="8712968" cy="4538581"/>
          </a:xfrm>
        </p:spPr>
        <p:txBody>
          <a:bodyPr>
            <a:normAutofit/>
          </a:bodyPr>
          <a:lstStyle/>
          <a:p>
            <a:pPr>
              <a:buClr>
                <a:schemeClr val="tx1">
                  <a:lumMod val="65000"/>
                  <a:lumOff val="35000"/>
                </a:schemeClr>
              </a:buClr>
              <a:buSzPct val="60000"/>
              <a:buFont typeface="Wingdings" panose="05000000000000000000" pitchFamily="2" charset="2"/>
              <a:buChar char="v"/>
            </a:pPr>
            <a:r>
              <a:rPr lang="en-GB" sz="1800" dirty="0">
                <a:latin typeface="Tahoma" panose="020B0604030504040204" pitchFamily="34" charset="0"/>
                <a:ea typeface="Tahoma" panose="020B0604030504040204" pitchFamily="34" charset="0"/>
                <a:cs typeface="Tahoma" panose="020B0604030504040204" pitchFamily="34" charset="0"/>
              </a:rPr>
              <a:t>Implemented 5 international partnerships and 6 international collaborations to gain access to external expertise on areas crucial for public sector development and performance but not readily available within the NSG suite of courses.</a:t>
            </a:r>
          </a:p>
          <a:p>
            <a:pPr>
              <a:buClr>
                <a:schemeClr val="tx1">
                  <a:lumMod val="65000"/>
                  <a:lumOff val="35000"/>
                </a:schemeClr>
              </a:buClr>
              <a:buSzPct val="60000"/>
              <a:buFont typeface="Wingdings" panose="05000000000000000000" pitchFamily="2" charset="2"/>
              <a:buChar char="v"/>
            </a:pPr>
            <a:endParaRPr lang="en-GB" sz="18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60000"/>
              <a:buFont typeface="Wingdings" panose="05000000000000000000" pitchFamily="2" charset="2"/>
              <a:buChar char="v"/>
            </a:pPr>
            <a:r>
              <a:rPr lang="en-GB" sz="1800" dirty="0">
                <a:latin typeface="Tahoma" panose="020B0604030504040204" pitchFamily="34" charset="0"/>
                <a:ea typeface="Tahoma" panose="020B0604030504040204" pitchFamily="34" charset="0"/>
                <a:cs typeface="Tahoma" panose="020B0604030504040204" pitchFamily="34" charset="0"/>
              </a:rPr>
              <a:t>26 international exchanges held in the year 2021/22 to support public sector capacity development and performance.</a:t>
            </a:r>
          </a:p>
          <a:p>
            <a:pPr>
              <a:buClr>
                <a:schemeClr val="tx1">
                  <a:lumMod val="65000"/>
                  <a:lumOff val="35000"/>
                </a:schemeClr>
              </a:buClr>
              <a:buSzPct val="60000"/>
              <a:buFont typeface="Wingdings" panose="05000000000000000000" pitchFamily="2" charset="2"/>
              <a:buChar char="v"/>
            </a:pPr>
            <a:endParaRPr lang="en-GB" sz="18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60000"/>
              <a:buFont typeface="Wingdings" panose="05000000000000000000" pitchFamily="2" charset="2"/>
              <a:buChar char="v"/>
            </a:pPr>
            <a:r>
              <a:rPr lang="en-GB" sz="1800" dirty="0">
                <a:latin typeface="Tahoma" panose="020B0604030504040204" pitchFamily="34" charset="0"/>
                <a:ea typeface="Tahoma" panose="020B0604030504040204" pitchFamily="34" charset="0"/>
                <a:cs typeface="Tahoma" panose="020B0604030504040204" pitchFamily="34" charset="0"/>
              </a:rPr>
              <a:t>Of these 5 partnerships, reached 259 public sector officials and generated revenue of ZAR 609,000</a:t>
            </a:r>
          </a:p>
          <a:p>
            <a:pPr marL="0" indent="0" algn="just">
              <a:buNone/>
            </a:pPr>
            <a:endParaRPr lang="en-GB" sz="1800" dirty="0">
              <a:latin typeface="Arial" panose="020B0604020202020204" pitchFamily="34" charset="0"/>
              <a:cs typeface="Arial" panose="020B0604020202020204" pitchFamily="34" charset="0"/>
            </a:endParaRPr>
          </a:p>
          <a:p>
            <a:pPr algn="just"/>
            <a:endParaRPr lang="en-ZA"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FF7D6E0E-C1B9-4ED6-BE5B-D9BD46E787E5}"/>
              </a:ext>
            </a:extLst>
          </p:cNvPr>
          <p:cNvSpPr>
            <a:spLocks noGrp="1"/>
          </p:cNvSpPr>
          <p:nvPr>
            <p:ph type="sldNum" sz="quarter" idx="12"/>
          </p:nvPr>
        </p:nvSpPr>
        <p:spPr/>
        <p:txBody>
          <a:bodyPr/>
          <a:lstStyle/>
          <a:p>
            <a:fld id="{1CE6738C-8955-4CF1-A256-1C49941BBB03}" type="slidenum">
              <a:rPr lang="en-ZA" smtClean="0"/>
              <a:pPr/>
              <a:t>19</a:t>
            </a:fld>
            <a:endParaRPr lang="en-ZA" dirty="0"/>
          </a:p>
        </p:txBody>
      </p:sp>
    </p:spTree>
    <p:extLst>
      <p:ext uri="{BB962C8B-B14F-4D97-AF65-F5344CB8AC3E}">
        <p14:creationId xmlns:p14="http://schemas.microsoft.com/office/powerpoint/2010/main" xmlns="" val="159263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Purpose of the presentation </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0636" y="1123705"/>
            <a:ext cx="8865859" cy="4610589"/>
          </a:xfrm>
        </p:spPr>
        <p:txBody>
          <a:bodyPr>
            <a:noAutofit/>
          </a:bodyPr>
          <a:lstStyle/>
          <a:p>
            <a:pPr>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purpose of the presentation to Portfolio Committee is to present the cumulative third quarter performance of the National School of Government (the NSG) for the 2021/22 financial year</a:t>
            </a:r>
          </a:p>
          <a:p>
            <a:pPr>
              <a:buClr>
                <a:schemeClr val="tx1">
                  <a:lumMod val="65000"/>
                  <a:lumOff val="35000"/>
                </a:schemeClr>
              </a:buClr>
              <a:buSzPct val="80000"/>
              <a:buFont typeface="Wingdings" panose="05000000000000000000"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This performance represents the second year of implementation of the current five-year strategy (2020-2025)</a:t>
            </a:r>
          </a:p>
          <a:p>
            <a:pPr marL="0" indent="0">
              <a:buClr>
                <a:schemeClr val="tx1">
                  <a:lumMod val="65000"/>
                  <a:lumOff val="35000"/>
                </a:schemeClr>
              </a:buClr>
              <a:buSzPct val="80000"/>
              <a:buNone/>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For this purpose, the presentation</a:t>
            </a:r>
            <a:r>
              <a:rPr lang="en-ZA" sz="1800" dirty="0">
                <a:latin typeface="Tahoma" panose="020B0604030504040204" pitchFamily="34" charset="0"/>
                <a:ea typeface="Tahoma" panose="020B0604030504040204" pitchFamily="34" charset="0"/>
                <a:cs typeface="Tahoma" panose="020B0604030504040204" pitchFamily="34" charset="0"/>
              </a:rPr>
              <a:t>: </a:t>
            </a:r>
          </a:p>
          <a:p>
            <a:pPr>
              <a:buClr>
                <a:schemeClr val="tx1">
                  <a:lumMod val="65000"/>
                  <a:lumOff val="35000"/>
                </a:schemeClr>
              </a:buClr>
              <a:buSzPct val="80000"/>
              <a:buFont typeface="Wingdings" panose="05000000000000000000"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lvl="1">
              <a:buClr>
                <a:schemeClr val="tx1">
                  <a:lumMod val="65000"/>
                  <a:lumOff val="35000"/>
                </a:schemeClr>
              </a:buClr>
              <a:buSzPct val="80000"/>
              <a:buFont typeface="Wingdings" panose="05000000000000000000" pitchFamily="2" charset="2"/>
              <a:buChar char="§"/>
            </a:pPr>
            <a:r>
              <a:rPr lang="en-ZA" sz="1600" dirty="0">
                <a:latin typeface="Tahoma" panose="020B0604030504040204" pitchFamily="34" charset="0"/>
                <a:ea typeface="Tahoma" panose="020B0604030504040204" pitchFamily="34" charset="0"/>
                <a:cs typeface="Tahoma" panose="020B0604030504040204" pitchFamily="34" charset="0"/>
              </a:rPr>
              <a:t>Contextualises the work of the National School of Government (the NSG) within the priority strengthening state capacity and building an efficient, capable, ethical and developmental state </a:t>
            </a:r>
          </a:p>
          <a:p>
            <a:pPr lvl="1">
              <a:buClr>
                <a:schemeClr val="tx1">
                  <a:lumMod val="65000"/>
                  <a:lumOff val="35000"/>
                </a:schemeClr>
              </a:buClr>
              <a:buSzPct val="80000"/>
              <a:buFont typeface="Wingdings" panose="05000000000000000000" pitchFamily="2" charset="2"/>
              <a:buChar char="§"/>
            </a:pPr>
            <a:endParaRPr lang="en-ZA" sz="1400" dirty="0">
              <a:latin typeface="Tahoma" panose="020B0604030504040204" pitchFamily="34" charset="0"/>
              <a:ea typeface="Tahoma" panose="020B0604030504040204" pitchFamily="34" charset="0"/>
              <a:cs typeface="Tahoma" panose="020B0604030504040204" pitchFamily="34" charset="0"/>
            </a:endParaRPr>
          </a:p>
          <a:p>
            <a:pPr lvl="1">
              <a:buClr>
                <a:schemeClr val="tx1">
                  <a:lumMod val="65000"/>
                  <a:lumOff val="35000"/>
                </a:schemeClr>
              </a:buClr>
              <a:buSzPct val="80000"/>
              <a:buFont typeface="Wingdings" panose="05000000000000000000" pitchFamily="2" charset="2"/>
              <a:buChar char="§"/>
            </a:pPr>
            <a:r>
              <a:rPr lang="en-ZA" sz="1600" dirty="0">
                <a:latin typeface="Tahoma" panose="020B0604030504040204" pitchFamily="34" charset="0"/>
                <a:ea typeface="Tahoma" panose="020B0604030504040204" pitchFamily="34" charset="0"/>
                <a:cs typeface="Tahoma" panose="020B0604030504040204" pitchFamily="34" charset="0"/>
              </a:rPr>
              <a:t>reflects the implementation of the Annual Performance Plan for the 2021/22 financial year </a:t>
            </a:r>
          </a:p>
          <a:p>
            <a:pPr lvl="1">
              <a:buClr>
                <a:schemeClr val="tx1">
                  <a:lumMod val="65000"/>
                  <a:lumOff val="35000"/>
                </a:schemeClr>
              </a:buClr>
              <a:buSzPct val="80000"/>
              <a:buFont typeface="Wingdings" panose="05000000000000000000" pitchFamily="2" charset="2"/>
              <a:buChar char="§"/>
            </a:pPr>
            <a:endParaRPr lang="en-ZA" sz="1400" dirty="0">
              <a:latin typeface="Tahoma" panose="020B0604030504040204" pitchFamily="34" charset="0"/>
              <a:ea typeface="Tahoma" panose="020B0604030504040204" pitchFamily="34" charset="0"/>
              <a:cs typeface="Tahoma" panose="020B0604030504040204" pitchFamily="34" charset="0"/>
            </a:endParaRPr>
          </a:p>
          <a:p>
            <a:pPr lvl="1">
              <a:buClr>
                <a:schemeClr val="tx1">
                  <a:lumMod val="65000"/>
                  <a:lumOff val="35000"/>
                </a:schemeClr>
              </a:buClr>
              <a:buSzPct val="80000"/>
              <a:buFont typeface="Wingdings" panose="05000000000000000000" pitchFamily="2" charset="2"/>
              <a:buChar char="§"/>
            </a:pPr>
            <a:r>
              <a:rPr lang="en-ZA" sz="1600" dirty="0">
                <a:latin typeface="Tahoma" panose="020B0604030504040204" pitchFamily="34" charset="0"/>
                <a:ea typeface="Tahoma" panose="020B0604030504040204" pitchFamily="34" charset="0"/>
                <a:cs typeface="Tahoma" panose="020B0604030504040204" pitchFamily="34" charset="0"/>
              </a:rPr>
              <a:t>Provides the performance outcomes of the NSG in response to the priorities for the 2021/22 financial year</a:t>
            </a:r>
          </a:p>
          <a:p>
            <a:pPr marL="0" indent="0">
              <a:buClr>
                <a:schemeClr val="tx1">
                  <a:lumMod val="65000"/>
                  <a:lumOff val="35000"/>
                </a:schemeClr>
              </a:buClr>
              <a:buSzPct val="80000"/>
              <a:buNone/>
            </a:pPr>
            <a:endParaRPr lang="en-ZA" sz="16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19748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E2CCE-FABB-48E9-9D1C-4DBFA4990E01}"/>
              </a:ext>
            </a:extLst>
          </p:cNvPr>
          <p:cNvSpPr>
            <a:spLocks noGrp="1"/>
          </p:cNvSpPr>
          <p:nvPr>
            <p:ph type="title"/>
          </p:nvPr>
        </p:nvSpPr>
        <p:spPr>
          <a:xfrm>
            <a:off x="457200" y="404664"/>
            <a:ext cx="8229600" cy="578439"/>
          </a:xfrm>
        </p:spPr>
        <p:txBody>
          <a:bodyPr>
            <a:normAutofit/>
          </a:bodyPr>
          <a:lstStyle/>
          <a:p>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Our Partnership Approach</a:t>
            </a:r>
            <a:endParaRPr lang="en-ZA" sz="28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A7602BD6-AA39-4BB2-9C3E-714BE49564DF}"/>
              </a:ext>
            </a:extLst>
          </p:cNvPr>
          <p:cNvSpPr>
            <a:spLocks noGrp="1"/>
          </p:cNvSpPr>
          <p:nvPr>
            <p:ph idx="1"/>
          </p:nvPr>
        </p:nvSpPr>
        <p:spPr>
          <a:xfrm>
            <a:off x="143508" y="1146658"/>
            <a:ext cx="8856984" cy="4896544"/>
          </a:xfrm>
        </p:spPr>
        <p:txBody>
          <a:bodyPr>
            <a:normAutofit fontScale="92500" lnSpcReduction="20000"/>
          </a:bodyPr>
          <a:lstStyle/>
          <a:p>
            <a:pPr marL="0" indent="0">
              <a:buClr>
                <a:schemeClr val="tx1">
                  <a:lumMod val="65000"/>
                  <a:lumOff val="35000"/>
                </a:schemeClr>
              </a:buClr>
              <a:buSzPct val="60000"/>
              <a:buNone/>
            </a:pPr>
            <a:r>
              <a:rPr lang="en-ZA" sz="1600" b="1" dirty="0">
                <a:latin typeface="Tahoma" panose="020B0604030504040204" pitchFamily="34" charset="0"/>
                <a:ea typeface="Tahoma" panose="020B0604030504040204" pitchFamily="34" charset="0"/>
                <a:cs typeface="Tahoma" panose="020B0604030504040204" pitchFamily="34" charset="0"/>
              </a:rPr>
              <a:t>China-Africa Institute Exchanges</a:t>
            </a:r>
          </a:p>
          <a:p>
            <a:pPr>
              <a:buClr>
                <a:schemeClr val="tx1">
                  <a:lumMod val="65000"/>
                  <a:lumOff val="35000"/>
                </a:schemeClr>
              </a:buClr>
              <a:buSzPct val="6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Economic Governance (May 2021), Poverty Reduction and Sustainable Development (June 2021), Governance Capacity Building (September 2021), China-Africa Cooperation under the Belt &amp; Road Initiative (October 2021)</a:t>
            </a:r>
          </a:p>
          <a:p>
            <a:pPr marL="0" indent="0">
              <a:buClr>
                <a:schemeClr val="tx1">
                  <a:lumMod val="65000"/>
                  <a:lumOff val="35000"/>
                </a:schemeClr>
              </a:buClr>
              <a:buSzPct val="60000"/>
              <a:buNone/>
            </a:pPr>
            <a:endParaRPr lang="en-ZA" sz="1600" b="1"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60000"/>
              <a:buNone/>
            </a:pPr>
            <a:r>
              <a:rPr lang="en-ZA" sz="1600" b="1" dirty="0">
                <a:latin typeface="Tahoma" panose="020B0604030504040204" pitchFamily="34" charset="0"/>
                <a:ea typeface="Tahoma" panose="020B0604030504040204" pitchFamily="34" charset="0"/>
                <a:cs typeface="Tahoma" panose="020B0604030504040204" pitchFamily="34" charset="0"/>
              </a:rPr>
              <a:t>China National Academy of Governance Exchanges</a:t>
            </a:r>
          </a:p>
          <a:p>
            <a:pPr>
              <a:buClr>
                <a:schemeClr val="tx1">
                  <a:lumMod val="65000"/>
                  <a:lumOff val="35000"/>
                </a:schemeClr>
              </a:buClr>
              <a:buSzPct val="6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CNAG Think Tank: The Role &amp; Status of Political Parties in Africa (June 2021)</a:t>
            </a:r>
          </a:p>
          <a:p>
            <a:pPr>
              <a:buClr>
                <a:schemeClr val="tx1">
                  <a:lumMod val="65000"/>
                  <a:lumOff val="35000"/>
                </a:schemeClr>
              </a:buClr>
              <a:buSzPct val="6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Emergency Management (April 2021)</a:t>
            </a:r>
          </a:p>
          <a:p>
            <a:pPr>
              <a:buClr>
                <a:schemeClr val="tx1">
                  <a:lumMod val="65000"/>
                  <a:lumOff val="35000"/>
                </a:schemeClr>
              </a:buClr>
              <a:buSzPct val="6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60000"/>
              <a:buNone/>
            </a:pPr>
            <a:r>
              <a:rPr lang="en-ZA" sz="1600" b="1" dirty="0">
                <a:latin typeface="Tahoma" panose="020B0604030504040204" pitchFamily="34" charset="0"/>
                <a:ea typeface="Tahoma" panose="020B0604030504040204" pitchFamily="34" charset="0"/>
                <a:cs typeface="Tahoma" panose="020B0604030504040204" pitchFamily="34" charset="0"/>
              </a:rPr>
              <a:t>Civil Service College, Singapore</a:t>
            </a:r>
            <a:endParaRPr lang="en-ZA" sz="16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6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Master Class on “The Challenges of Governance in a Complex World” (10 May 2021)</a:t>
            </a:r>
          </a:p>
          <a:p>
            <a:pPr>
              <a:buClr>
                <a:schemeClr val="tx1">
                  <a:lumMod val="65000"/>
                  <a:lumOff val="35000"/>
                </a:schemeClr>
              </a:buClr>
              <a:buSzPct val="6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E-Commerce: An Opportunity To Reinvent The Economy (Sept-Oct 2021); Building A Future Ready Public Service (September 2021); Project Management for the Public Sector (November 2021); Futures Thinking and Complexity (November 2021)</a:t>
            </a:r>
          </a:p>
          <a:p>
            <a:pPr>
              <a:buClr>
                <a:schemeClr val="tx1">
                  <a:lumMod val="65000"/>
                  <a:lumOff val="35000"/>
                </a:schemeClr>
              </a:buClr>
              <a:buSzPct val="60000"/>
              <a:buFont typeface="Wingdings" panose="05000000000000000000" pitchFamily="2" charset="2"/>
              <a:buChar char="v"/>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auto" latinLnBrk="0" hangingPunct="1">
              <a:lnSpc>
                <a:spcPct val="100000"/>
              </a:lnSpc>
              <a:spcBef>
                <a:spcPct val="20000"/>
              </a:spcBef>
              <a:spcAft>
                <a:spcPts val="0"/>
              </a:spcAft>
              <a:buClr>
                <a:schemeClr val="tx1">
                  <a:lumMod val="65000"/>
                  <a:lumOff val="35000"/>
                </a:schemeClr>
              </a:buClr>
              <a:buSzPct val="60000"/>
              <a:buNone/>
              <a:tabLst/>
              <a:defRPr/>
            </a:pPr>
            <a:r>
              <a:rPr kumimoji="0" lang="en-ZA"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INSEAD</a:t>
            </a:r>
          </a:p>
          <a:p>
            <a:pPr marR="0" lvl="0" defTabSz="914400" rtl="0" eaLnBrk="1" fontAlgn="auto" latinLnBrk="0" hangingPunct="1">
              <a:lnSpc>
                <a:spcPct val="100000"/>
              </a:lnSpc>
              <a:spcBef>
                <a:spcPct val="20000"/>
              </a:spcBef>
              <a:spcAft>
                <a:spcPts val="0"/>
              </a:spcAft>
              <a:buClr>
                <a:schemeClr val="tx1">
                  <a:lumMod val="65000"/>
                  <a:lumOff val="35000"/>
                </a:schemeClr>
              </a:buClr>
              <a:buSzPct val="60000"/>
              <a:buFont typeface="Wingdings" panose="05000000000000000000" pitchFamily="2" charset="2"/>
              <a:buChar char="v"/>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15 NSG Officials participated in the INSEAD course on Design Thinking and Creativity (Nov-Dec 2021)</a:t>
            </a: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auto" latinLnBrk="0" hangingPunct="1">
              <a:lnSpc>
                <a:spcPct val="100000"/>
              </a:lnSpc>
              <a:spcBef>
                <a:spcPct val="20000"/>
              </a:spcBef>
              <a:spcAft>
                <a:spcPts val="0"/>
              </a:spcAft>
              <a:buClr>
                <a:schemeClr val="tx1">
                  <a:lumMod val="65000"/>
                  <a:lumOff val="35000"/>
                </a:schemeClr>
              </a:buClr>
              <a:buSzPct val="60000"/>
              <a:buNone/>
              <a:tabLst/>
              <a:defRPr/>
            </a:pPr>
            <a:endParaRPr kumimoji="0" lang="en-ZA"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auto" latinLnBrk="0" hangingPunct="1">
              <a:lnSpc>
                <a:spcPct val="100000"/>
              </a:lnSpc>
              <a:spcBef>
                <a:spcPct val="20000"/>
              </a:spcBef>
              <a:spcAft>
                <a:spcPts val="0"/>
              </a:spcAft>
              <a:buClr>
                <a:schemeClr val="tx1">
                  <a:lumMod val="65000"/>
                  <a:lumOff val="35000"/>
                </a:schemeClr>
              </a:buClr>
              <a:buSzPct val="60000"/>
              <a:buNone/>
              <a:tabLst/>
              <a:defRPr/>
            </a:pPr>
            <a:r>
              <a:rPr kumimoji="0" lang="en-ZA"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India High Commission</a:t>
            </a:r>
          </a:p>
          <a:p>
            <a:pPr marR="0" lvl="0" defTabSz="914400" rtl="0" eaLnBrk="1" fontAlgn="auto" latinLnBrk="0" hangingPunct="1">
              <a:lnSpc>
                <a:spcPct val="100000"/>
              </a:lnSpc>
              <a:spcBef>
                <a:spcPct val="20000"/>
              </a:spcBef>
              <a:spcAft>
                <a:spcPts val="0"/>
              </a:spcAft>
              <a:buClr>
                <a:schemeClr val="tx1">
                  <a:lumMod val="65000"/>
                  <a:lumOff val="35000"/>
                </a:schemeClr>
              </a:buClr>
              <a:buSzPct val="60000"/>
              <a:buFont typeface="Wingdings" panose="05000000000000000000" pitchFamily="2" charset="2"/>
              <a:buChar char="v"/>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Futuristic and Smart Cities; Quality Management, </a:t>
            </a:r>
            <a:r>
              <a:rPr kumimoji="0" lang="en-GB" sz="16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eGovernance</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Data Analytics; and Entrepreneurship</a:t>
            </a:r>
          </a:p>
          <a:p>
            <a:pPr>
              <a:buClr>
                <a:schemeClr val="tx1">
                  <a:lumMod val="65000"/>
                  <a:lumOff val="35000"/>
                </a:schemeClr>
              </a:buClr>
              <a:buSzPct val="60000"/>
              <a:buFont typeface="Wingdings" panose="05000000000000000000" pitchFamily="2" charset="2"/>
              <a:buChar char="v"/>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lgn="just">
              <a:buClr>
                <a:schemeClr val="accent6">
                  <a:lumMod val="75000"/>
                </a:schemeClr>
              </a:buClr>
              <a:buNone/>
            </a:pPr>
            <a:endParaRPr lang="en-ZA"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12E87212-9B58-41B2-AFF4-5337D7386521}"/>
              </a:ext>
            </a:extLst>
          </p:cNvPr>
          <p:cNvSpPr>
            <a:spLocks noGrp="1"/>
          </p:cNvSpPr>
          <p:nvPr>
            <p:ph type="sldNum" sz="quarter" idx="12"/>
          </p:nvPr>
        </p:nvSpPr>
        <p:spPr/>
        <p:txBody>
          <a:bodyPr/>
          <a:lstStyle/>
          <a:p>
            <a:fld id="{1CE6738C-8955-4CF1-A256-1C49941BBB03}" type="slidenum">
              <a:rPr lang="en-ZA" smtClean="0"/>
              <a:pPr/>
              <a:t>20</a:t>
            </a:fld>
            <a:endParaRPr lang="en-ZA" dirty="0"/>
          </a:p>
        </p:txBody>
      </p:sp>
    </p:spTree>
    <p:extLst>
      <p:ext uri="{BB962C8B-B14F-4D97-AF65-F5344CB8AC3E}">
        <p14:creationId xmlns:p14="http://schemas.microsoft.com/office/powerpoint/2010/main" xmlns="" val="283946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E2CCE-FABB-48E9-9D1C-4DBFA4990E01}"/>
              </a:ext>
            </a:extLst>
          </p:cNvPr>
          <p:cNvSpPr>
            <a:spLocks noGrp="1"/>
          </p:cNvSpPr>
          <p:nvPr>
            <p:ph type="title"/>
          </p:nvPr>
        </p:nvSpPr>
        <p:spPr>
          <a:xfrm>
            <a:off x="457200" y="404664"/>
            <a:ext cx="8229600" cy="578439"/>
          </a:xfrm>
        </p:spPr>
        <p:txBody>
          <a:bodyPr>
            <a:normAutofit/>
          </a:bodyPr>
          <a:lstStyle/>
          <a:p>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Our Partnership Approach</a:t>
            </a:r>
            <a:endParaRPr lang="en-ZA" sz="28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A7602BD6-AA39-4BB2-9C3E-714BE49564DF}"/>
              </a:ext>
            </a:extLst>
          </p:cNvPr>
          <p:cNvSpPr>
            <a:spLocks noGrp="1"/>
          </p:cNvSpPr>
          <p:nvPr>
            <p:ph idx="1"/>
          </p:nvPr>
        </p:nvSpPr>
        <p:spPr>
          <a:xfrm>
            <a:off x="143508" y="1160722"/>
            <a:ext cx="8856984" cy="4896544"/>
          </a:xfrm>
        </p:spPr>
        <p:txBody>
          <a:bodyPr>
            <a:normAutofit/>
          </a:bodyPr>
          <a:lstStyle/>
          <a:p>
            <a:pPr marL="0" indent="0">
              <a:buClr>
                <a:schemeClr val="tx1">
                  <a:lumMod val="65000"/>
                  <a:lumOff val="35000"/>
                </a:schemeClr>
              </a:buClr>
              <a:buSzPct val="60000"/>
              <a:buNone/>
            </a:pPr>
            <a:r>
              <a:rPr lang="en-ZA" sz="1600" b="1" dirty="0">
                <a:latin typeface="Tahoma" panose="020B0604030504040204" pitchFamily="34" charset="0"/>
                <a:ea typeface="Tahoma" panose="020B0604030504040204" pitchFamily="34" charset="0"/>
                <a:cs typeface="Tahoma" panose="020B0604030504040204" pitchFamily="34" charset="0"/>
              </a:rPr>
              <a:t>China-Africa Institute Exchanges</a:t>
            </a:r>
          </a:p>
          <a:p>
            <a:pPr>
              <a:buClr>
                <a:schemeClr val="tx1">
                  <a:lumMod val="65000"/>
                  <a:lumOff val="35000"/>
                </a:schemeClr>
              </a:buClr>
              <a:buSzPct val="6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Economic Governance (May 2021), Poverty Reduction and Sustainable Development (June 2021), Governance Capacity Building (September 2021), China-Africa Cooperation under the Belt &amp; Road Initiative (October 2021)</a:t>
            </a:r>
          </a:p>
          <a:p>
            <a:pPr marL="0" indent="0">
              <a:buClr>
                <a:schemeClr val="tx1">
                  <a:lumMod val="65000"/>
                  <a:lumOff val="35000"/>
                </a:schemeClr>
              </a:buClr>
              <a:buSzPct val="60000"/>
              <a:buNone/>
            </a:pPr>
            <a:endParaRPr lang="en-ZA" sz="1400" b="1" dirty="0">
              <a:latin typeface="Tahoma" panose="020B0604030504040204" pitchFamily="34" charset="0"/>
              <a:ea typeface="Tahoma" panose="020B0604030504040204" pitchFamily="34" charset="0"/>
              <a:cs typeface="Tahoma" panose="020B0604030504040204" pitchFamily="34" charset="0"/>
            </a:endParaRPr>
          </a:p>
          <a:p>
            <a:pPr marL="0" indent="0" algn="just">
              <a:buClr>
                <a:schemeClr val="tx1">
                  <a:lumMod val="65000"/>
                  <a:lumOff val="35000"/>
                </a:schemeClr>
              </a:buClr>
              <a:buSzPct val="60000"/>
              <a:buNone/>
              <a:defRPr/>
            </a:pPr>
            <a:r>
              <a:rPr lang="en-GB" sz="1600" b="1" dirty="0">
                <a:solidFill>
                  <a:prstClr val="black"/>
                </a:solidFill>
                <a:latin typeface="Tahoma" panose="020B0604030504040204" pitchFamily="34" charset="0"/>
                <a:ea typeface="Tahoma" panose="020B0604030504040204" pitchFamily="34" charset="0"/>
                <a:cs typeface="Tahoma" panose="020B0604030504040204" pitchFamily="34" charset="0"/>
              </a:rPr>
              <a:t>University of Chile, Chile (South America)</a:t>
            </a:r>
          </a:p>
          <a:p>
            <a:pPr>
              <a:buClr>
                <a:schemeClr val="tx1">
                  <a:lumMod val="65000"/>
                  <a:lumOff val="35000"/>
                </a:schemeClr>
              </a:buClr>
              <a:buSzPct val="60000"/>
              <a:buFont typeface="Wingdings" panose="05000000000000000000" pitchFamily="2" charset="2"/>
              <a:buChar char="v"/>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Six NSG officials attended a Diploma in Public Management in the University of Chile and funded by the Chilean Agency for International Cooperation</a:t>
            </a:r>
          </a:p>
          <a:p>
            <a:pPr>
              <a:buClr>
                <a:schemeClr val="tx1">
                  <a:lumMod val="65000"/>
                  <a:lumOff val="35000"/>
                </a:schemeClr>
              </a:buClr>
              <a:buSzPct val="60000"/>
              <a:buFont typeface="Wingdings" panose="05000000000000000000" pitchFamily="2" charset="2"/>
              <a:buChar char="v"/>
              <a:defRPr/>
            </a:pPr>
            <a:endParaRPr kumimoji="0" lang="en-GB"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60000"/>
              <a:buNone/>
              <a:defRPr/>
            </a:pPr>
            <a:r>
              <a:rPr lang="en-GB" sz="1600" b="1" dirty="0">
                <a:solidFill>
                  <a:prstClr val="black"/>
                </a:solidFill>
                <a:latin typeface="Tahoma" panose="020B0604030504040204" pitchFamily="34" charset="0"/>
                <a:ea typeface="Tahoma" panose="020B0604030504040204" pitchFamily="34" charset="0"/>
                <a:cs typeface="Tahoma" panose="020B0604030504040204" pitchFamily="34" charset="0"/>
              </a:rPr>
              <a:t>Managing Global Governance Academy, Germany</a:t>
            </a:r>
            <a:endPar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6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One NSG Official attended the Manging Global Governance programme from August to December 2021</a:t>
            </a:r>
          </a:p>
          <a:p>
            <a:pPr>
              <a:buClr>
                <a:schemeClr val="tx1">
                  <a:lumMod val="65000"/>
                  <a:lumOff val="35000"/>
                </a:schemeClr>
              </a:buClr>
              <a:buSzPct val="60000"/>
              <a:buFont typeface="Wingdings" panose="05000000000000000000" pitchFamily="2" charset="2"/>
              <a:buChar char="v"/>
            </a:pPr>
            <a:endParaRPr lang="en-GB" sz="12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60000"/>
              <a:buNone/>
            </a:pPr>
            <a:r>
              <a:rPr lang="en-GB" sz="1600" b="1" dirty="0">
                <a:latin typeface="Tahoma" panose="020B0604030504040204" pitchFamily="34" charset="0"/>
                <a:ea typeface="Tahoma" panose="020B0604030504040204" pitchFamily="34" charset="0"/>
                <a:cs typeface="Tahoma" panose="020B0604030504040204" pitchFamily="34" charset="0"/>
              </a:rPr>
              <a:t>Fudan University, China</a:t>
            </a:r>
          </a:p>
          <a:p>
            <a:pPr>
              <a:buClr>
                <a:schemeClr val="tx1">
                  <a:lumMod val="65000"/>
                  <a:lumOff val="35000"/>
                </a:schemeClr>
              </a:buClr>
              <a:buSzPct val="6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Facilitated a Masterclass on “Civilisational States and Meritocracy: Experiences from China” with Prof Zhang Weiwei on 22 November 2021</a:t>
            </a:r>
            <a:endParaRPr lang="en-ZA" sz="16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60000"/>
              <a:buFont typeface="Wingdings" panose="05000000000000000000" pitchFamily="2" charset="2"/>
              <a:buChar char="v"/>
            </a:pPr>
            <a:endParaRPr lang="en-ZA" sz="1600" b="1"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60000"/>
              <a:buFont typeface="Wingdings" panose="05000000000000000000" pitchFamily="2" charset="2"/>
              <a:buChar char="v"/>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lgn="just">
              <a:buClr>
                <a:schemeClr val="accent6">
                  <a:lumMod val="75000"/>
                </a:schemeClr>
              </a:buClr>
              <a:buNone/>
            </a:pPr>
            <a:endParaRPr lang="en-ZA"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12E87212-9B58-41B2-AFF4-5337D7386521}"/>
              </a:ext>
            </a:extLst>
          </p:cNvPr>
          <p:cNvSpPr>
            <a:spLocks noGrp="1"/>
          </p:cNvSpPr>
          <p:nvPr>
            <p:ph type="sldNum" sz="quarter" idx="12"/>
          </p:nvPr>
        </p:nvSpPr>
        <p:spPr/>
        <p:txBody>
          <a:bodyPr/>
          <a:lstStyle/>
          <a:p>
            <a:fld id="{1CE6738C-8955-4CF1-A256-1C49941BBB03}" type="slidenum">
              <a:rPr lang="en-ZA" smtClean="0"/>
              <a:pPr/>
              <a:t>21</a:t>
            </a:fld>
            <a:endParaRPr lang="en-ZA" dirty="0"/>
          </a:p>
        </p:txBody>
      </p:sp>
    </p:spTree>
    <p:extLst>
      <p:ext uri="{BB962C8B-B14F-4D97-AF65-F5344CB8AC3E}">
        <p14:creationId xmlns:p14="http://schemas.microsoft.com/office/powerpoint/2010/main" xmlns="" val="234381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0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Summation of Third Quarter Performance </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398474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2FA96-5B45-4DBF-B8DD-356C1A54042E}"/>
              </a:ext>
            </a:extLst>
          </p:cNvPr>
          <p:cNvSpPr>
            <a:spLocks noGrp="1"/>
          </p:cNvSpPr>
          <p:nvPr>
            <p:ph type="title"/>
          </p:nvPr>
        </p:nvSpPr>
        <p:spPr/>
        <p:txBody>
          <a:bodyPr>
            <a:normAutofit/>
          </a:bodyPr>
          <a:lstStyle/>
          <a:p>
            <a:r>
              <a:rPr lang="en-ZA" sz="2800" dirty="0">
                <a:latin typeface="Tahoma" panose="020B0604030504040204" pitchFamily="34" charset="0"/>
                <a:ea typeface="Tahoma" panose="020B0604030504040204" pitchFamily="34" charset="0"/>
                <a:cs typeface="Tahoma" panose="020B0604030504040204" pitchFamily="34" charset="0"/>
              </a:rPr>
              <a:t>Summation First to Third Quarter Performance</a:t>
            </a:r>
          </a:p>
        </p:txBody>
      </p:sp>
      <p:sp>
        <p:nvSpPr>
          <p:cNvPr id="3" name="Slide Number Placeholder 2">
            <a:extLst>
              <a:ext uri="{FF2B5EF4-FFF2-40B4-BE49-F238E27FC236}">
                <a16:creationId xmlns:a16="http://schemas.microsoft.com/office/drawing/2014/main" xmlns="" id="{205AAB36-3B5B-40B1-B834-BFAC93C2E16E}"/>
              </a:ext>
            </a:extLst>
          </p:cNvPr>
          <p:cNvSpPr>
            <a:spLocks noGrp="1"/>
          </p:cNvSpPr>
          <p:nvPr>
            <p:ph type="sldNum" sz="quarter" idx="10"/>
          </p:nvPr>
        </p:nvSpPr>
        <p:spPr/>
        <p:txBody>
          <a:bodyPr/>
          <a:lstStyle/>
          <a:p>
            <a:fld id="{1CE6738C-8955-4CF1-A256-1C49941BBB03}" type="slidenum">
              <a:rPr lang="en-ZA" smtClean="0"/>
              <a:pPr/>
              <a:t>23</a:t>
            </a:fld>
            <a:endParaRPr lang="en-ZA" dirty="0"/>
          </a:p>
        </p:txBody>
      </p:sp>
      <p:graphicFrame>
        <p:nvGraphicFramePr>
          <p:cNvPr id="5" name="Chart 4">
            <a:extLst>
              <a:ext uri="{FF2B5EF4-FFF2-40B4-BE49-F238E27FC236}">
                <a16:creationId xmlns:a16="http://schemas.microsoft.com/office/drawing/2014/main" xmlns="" id="{609EF824-F573-4F31-9FEA-92921E06058B}"/>
              </a:ext>
            </a:extLst>
          </p:cNvPr>
          <p:cNvGraphicFramePr>
            <a:graphicFrameLocks/>
          </p:cNvGraphicFramePr>
          <p:nvPr>
            <p:extLst>
              <p:ext uri="{D42A27DB-BD31-4B8C-83A1-F6EECF244321}">
                <p14:modId xmlns:p14="http://schemas.microsoft.com/office/powerpoint/2010/main" xmlns="" val="581591775"/>
              </p:ext>
            </p:extLst>
          </p:nvPr>
        </p:nvGraphicFramePr>
        <p:xfrm>
          <a:off x="333770" y="1124744"/>
          <a:ext cx="8630718"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D10ED570-4841-44F4-A815-A6936F66F206}"/>
              </a:ext>
            </a:extLst>
          </p:cNvPr>
          <p:cNvSpPr txBox="1"/>
          <p:nvPr/>
        </p:nvSpPr>
        <p:spPr>
          <a:xfrm>
            <a:off x="77129" y="4170020"/>
            <a:ext cx="9143999" cy="871008"/>
          </a:xfrm>
          <a:prstGeom prst="rect">
            <a:avLst/>
          </a:prstGeom>
          <a:noFill/>
        </p:spPr>
        <p:txBody>
          <a:bodyPr wrap="square" rtlCol="0">
            <a:spAutoFit/>
          </a:bodyPr>
          <a:lstStyle/>
          <a:p>
            <a:pPr marR="0" lvl="0" algn="l" defTabSz="914400" rtl="0" eaLnBrk="1" fontAlgn="auto" latinLnBrk="0" hangingPunct="1">
              <a:lnSpc>
                <a:spcPct val="100000"/>
              </a:lnSpc>
              <a:spcBef>
                <a:spcPct val="20000"/>
              </a:spcBef>
              <a:spcAft>
                <a:spcPts val="0"/>
              </a:spcAft>
              <a:buClr>
                <a:prstClr val="black">
                  <a:lumMod val="65000"/>
                  <a:lumOff val="35000"/>
                </a:prstClr>
              </a:buClr>
              <a:buSzPct val="80000"/>
              <a:tabLst/>
              <a:defRPr/>
            </a:pPr>
            <a:endParaRPr kumimoji="0" lang="en-GB"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lumMod val="65000"/>
                  <a:lumOff val="35000"/>
                </a:prstClr>
              </a:buClr>
              <a:buSzPct val="80000"/>
              <a:buFont typeface="Wingdings" panose="05000000000000000000" pitchFamily="2" charset="2"/>
              <a:buChar char="v"/>
              <a:tabLst/>
              <a:defRPr/>
            </a:pP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performance of the NSG been significantly steady with the majority of the indicators being achieved as compared to those not achieved</a:t>
            </a:r>
          </a:p>
        </p:txBody>
      </p:sp>
    </p:spTree>
    <p:extLst>
      <p:ext uri="{BB962C8B-B14F-4D97-AF65-F5344CB8AC3E}">
        <p14:creationId xmlns:p14="http://schemas.microsoft.com/office/powerpoint/2010/main" xmlns="" val="424454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0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Non-Financial Performance Information </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25657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2" y="6264199"/>
            <a:ext cx="26129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2780399868"/>
              </p:ext>
            </p:extLst>
          </p:nvPr>
        </p:nvGraphicFramePr>
        <p:xfrm>
          <a:off x="225758" y="1158100"/>
          <a:ext cx="8738730" cy="4719172"/>
        </p:xfrm>
        <a:graphic>
          <a:graphicData uri="http://schemas.openxmlformats.org/drawingml/2006/table">
            <a:tbl>
              <a:tblPr firstRow="1" firstCol="1" bandRow="1">
                <a:tableStyleId>{F5AB1C69-6EDB-4FF4-983F-18BD219EF322}</a:tableStyleId>
              </a:tblPr>
              <a:tblGrid>
                <a:gridCol w="1862497">
                  <a:extLst>
                    <a:ext uri="{9D8B030D-6E8A-4147-A177-3AD203B41FA5}">
                      <a16:colId xmlns:a16="http://schemas.microsoft.com/office/drawing/2014/main" xmlns="" val="20000"/>
                    </a:ext>
                  </a:extLst>
                </a:gridCol>
                <a:gridCol w="1531975">
                  <a:extLst>
                    <a:ext uri="{9D8B030D-6E8A-4147-A177-3AD203B41FA5}">
                      <a16:colId xmlns:a16="http://schemas.microsoft.com/office/drawing/2014/main" xmlns="" val="20001"/>
                    </a:ext>
                  </a:extLst>
                </a:gridCol>
                <a:gridCol w="1601610">
                  <a:extLst>
                    <a:ext uri="{9D8B030D-6E8A-4147-A177-3AD203B41FA5}">
                      <a16:colId xmlns:a16="http://schemas.microsoft.com/office/drawing/2014/main" xmlns="" val="20002"/>
                    </a:ext>
                  </a:extLst>
                </a:gridCol>
                <a:gridCol w="2297963">
                  <a:extLst>
                    <a:ext uri="{9D8B030D-6E8A-4147-A177-3AD203B41FA5}">
                      <a16:colId xmlns:a16="http://schemas.microsoft.com/office/drawing/2014/main" xmlns="" val="20003"/>
                    </a:ext>
                  </a:extLst>
                </a:gridCol>
                <a:gridCol w="1444685">
                  <a:extLst>
                    <a:ext uri="{9D8B030D-6E8A-4147-A177-3AD203B41FA5}">
                      <a16:colId xmlns:a16="http://schemas.microsoft.com/office/drawing/2014/main" xmlns="" val="20004"/>
                    </a:ext>
                  </a:extLst>
                </a:gridCol>
              </a:tblGrid>
              <a:tr h="765932">
                <a:tc>
                  <a:txBody>
                    <a:bodyPr/>
                    <a:lstStyle/>
                    <a:p>
                      <a:pPr marL="0" marR="0" algn="l" defTabSz="914400" rtl="0" eaLnBrk="1" latinLnBrk="0" hangingPunct="1">
                        <a:lnSpc>
                          <a:spcPct val="107000"/>
                        </a:lnSpc>
                        <a:spcBef>
                          <a:spcPts val="300"/>
                        </a:spcBef>
                        <a:spcAft>
                          <a:spcPts val="300"/>
                        </a:spcAft>
                      </a:pPr>
                      <a:r>
                        <a:rPr lang="en-ZA"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Planned Target  2021/22</a:t>
                      </a:r>
                    </a:p>
                    <a:p>
                      <a:pPr marL="0" marR="0" algn="l" defTabSz="914400" rtl="0" eaLnBrk="1" latinLnBrk="0" hangingPunct="1">
                        <a:lnSpc>
                          <a:spcPct val="107000"/>
                        </a:lnSpc>
                        <a:spcBef>
                          <a:spcPts val="300"/>
                        </a:spcBef>
                        <a:spcAft>
                          <a:spcPts val="300"/>
                        </a:spcAft>
                      </a:pPr>
                      <a:endPar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Actual Achievement 2021/22</a:t>
                      </a: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Mitigation </a:t>
                      </a:r>
                    </a:p>
                  </a:txBody>
                  <a:tcPr marL="60501" marR="60501" marT="0" marB="0"/>
                </a:tc>
                <a:extLst>
                  <a:ext uri="{0D108BD9-81ED-4DB2-BD59-A6C34878D82A}">
                    <a16:rowId xmlns:a16="http://schemas.microsoft.com/office/drawing/2014/main" xmlns="" val="10000"/>
                  </a:ext>
                </a:extLst>
              </a:tr>
              <a:tr h="1544737">
                <a:tc>
                  <a:txBody>
                    <a:bodyPr/>
                    <a:lstStyle/>
                    <a:p>
                      <a:pPr algn="l" fontAlgn="t"/>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 quality management Plan developed</a:t>
                      </a:r>
                      <a:endPar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TQMS resource requirements report (system, processes, capacity) developed</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TQMS resource requirements (gap analysis) report developed</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gap analysis report is key for ensuring that the TQM interventions that will follow are relevant and specific to the unique NSG environment.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p>
                      <a:pPr indent="457200"/>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4173904826"/>
                  </a:ext>
                </a:extLst>
              </a:tr>
              <a:tr h="1304222">
                <a:tc>
                  <a:txBody>
                    <a:bodyPr/>
                    <a:lstStyle/>
                    <a:p>
                      <a:pPr algn="l" fontAlgn="t"/>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mapped business processes in line with operations management plan implemented</a:t>
                      </a:r>
                      <a:endPar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business process mapped in line with operations management plan</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6 business process mapped in line with operations management plan</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Target was achieved in the previous quarter</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4073219599"/>
                  </a:ext>
                </a:extLst>
              </a:tr>
              <a:tr h="1104281">
                <a:tc>
                  <a:txBody>
                    <a:bodyPr/>
                    <a:lstStyle/>
                    <a:p>
                      <a:pPr algn="l" fontAlgn="t"/>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ICT business</a:t>
                      </a:r>
                      <a:b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solutions projects</a:t>
                      </a:r>
                      <a:b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enabling NSG operations</a:t>
                      </a:r>
                    </a:p>
                  </a:txBody>
                  <a:tcPr marL="7620" marR="7620" marT="7620" marB="0">
                    <a:solidFill>
                      <a:schemeClr val="accent3">
                        <a:lumMod val="20000"/>
                        <a:lumOff val="80000"/>
                      </a:schemeClr>
                    </a:solidFill>
                  </a:tcPr>
                </a:tc>
                <a:tc>
                  <a:txBody>
                    <a:bodyPr/>
                    <a:lstStyle/>
                    <a:p>
                      <a:pPr lvl="0" algn="l" fontAlgn="t"/>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ICT business   solution enabling NSG operations implemented</a:t>
                      </a:r>
                      <a:endPar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algn="l" fontAlgn="t"/>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TMS Virtual application    development and implementation.</a:t>
                      </a:r>
                      <a:endPar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pPr>
                        <a:spcAft>
                          <a:spcPts val="0"/>
                        </a:spcAft>
                      </a:pPr>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a:spcAft>
                          <a:spcPts val="0"/>
                        </a:spcAft>
                      </a:pPr>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1"/>
                  </a:ext>
                </a:extLst>
              </a:tr>
            </a:tbl>
          </a:graphicData>
        </a:graphic>
      </p:graphicFrame>
      <p:sp>
        <p:nvSpPr>
          <p:cNvPr id="9" name="Title 3"/>
          <p:cNvSpPr>
            <a:spLocks noGrp="1"/>
          </p:cNvSpPr>
          <p:nvPr>
            <p:ph type="title"/>
          </p:nvPr>
        </p:nvSpPr>
        <p:spPr>
          <a:xfrm>
            <a:off x="225759" y="381523"/>
            <a:ext cx="8229600" cy="792088"/>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Programme 1: Targets Achieved</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xmlns="" val="313284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2" y="6264199"/>
            <a:ext cx="26129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3293143116"/>
              </p:ext>
            </p:extLst>
          </p:nvPr>
        </p:nvGraphicFramePr>
        <p:xfrm>
          <a:off x="107504" y="1158100"/>
          <a:ext cx="8982744" cy="4498485"/>
        </p:xfrm>
        <a:graphic>
          <a:graphicData uri="http://schemas.openxmlformats.org/drawingml/2006/table">
            <a:tbl>
              <a:tblPr firstRow="1" firstCol="1" bandRow="1">
                <a:tableStyleId>{F5AB1C69-6EDB-4FF4-983F-18BD219EF322}</a:tableStyleId>
              </a:tblPr>
              <a:tblGrid>
                <a:gridCol w="1914504">
                  <a:extLst>
                    <a:ext uri="{9D8B030D-6E8A-4147-A177-3AD203B41FA5}">
                      <a16:colId xmlns:a16="http://schemas.microsoft.com/office/drawing/2014/main" xmlns="" val="20000"/>
                    </a:ext>
                  </a:extLst>
                </a:gridCol>
                <a:gridCol w="1574753">
                  <a:extLst>
                    <a:ext uri="{9D8B030D-6E8A-4147-A177-3AD203B41FA5}">
                      <a16:colId xmlns:a16="http://schemas.microsoft.com/office/drawing/2014/main" xmlns="" val="20001"/>
                    </a:ext>
                  </a:extLst>
                </a:gridCol>
                <a:gridCol w="1932651">
                  <a:extLst>
                    <a:ext uri="{9D8B030D-6E8A-4147-A177-3AD203B41FA5}">
                      <a16:colId xmlns:a16="http://schemas.microsoft.com/office/drawing/2014/main" xmlns="" val="20002"/>
                    </a:ext>
                  </a:extLst>
                </a:gridCol>
                <a:gridCol w="2075810">
                  <a:extLst>
                    <a:ext uri="{9D8B030D-6E8A-4147-A177-3AD203B41FA5}">
                      <a16:colId xmlns:a16="http://schemas.microsoft.com/office/drawing/2014/main" xmlns="" val="20003"/>
                    </a:ext>
                  </a:extLst>
                </a:gridCol>
                <a:gridCol w="1485026">
                  <a:extLst>
                    <a:ext uri="{9D8B030D-6E8A-4147-A177-3AD203B41FA5}">
                      <a16:colId xmlns:a16="http://schemas.microsoft.com/office/drawing/2014/main" xmlns="" val="20004"/>
                    </a:ext>
                  </a:extLst>
                </a:gridCol>
              </a:tblGrid>
              <a:tr h="542708">
                <a:tc>
                  <a:txBody>
                    <a:bodyPr/>
                    <a:lstStyle/>
                    <a:p>
                      <a:pPr marL="0" marR="0" algn="l" defTabSz="914400" rtl="0" eaLnBrk="1" latinLnBrk="0" hangingPunct="1">
                        <a:lnSpc>
                          <a:spcPct val="107000"/>
                        </a:lnSpc>
                        <a:spcBef>
                          <a:spcPts val="300"/>
                        </a:spcBef>
                        <a:spcAft>
                          <a:spcPts val="300"/>
                        </a:spcAft>
                      </a:pPr>
                      <a:r>
                        <a:rPr lang="en-ZA" sz="1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US" sz="1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Planned Target  2021/22</a:t>
                      </a:r>
                    </a:p>
                    <a:p>
                      <a:pPr marL="0" marR="0" algn="l" defTabSz="914400" rtl="0" eaLnBrk="1" latinLnBrk="0" hangingPunct="1">
                        <a:lnSpc>
                          <a:spcPct val="107000"/>
                        </a:lnSpc>
                        <a:spcBef>
                          <a:spcPts val="300"/>
                        </a:spcBef>
                        <a:spcAft>
                          <a:spcPts val="300"/>
                        </a:spcAft>
                      </a:pPr>
                      <a:endParaRPr lang="en-US" sz="1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Actual Achievement 2021/22</a:t>
                      </a: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Mitigation </a:t>
                      </a:r>
                    </a:p>
                  </a:txBody>
                  <a:tcPr marL="60501" marR="60501" marT="0" marB="0"/>
                </a:tc>
                <a:extLst>
                  <a:ext uri="{0D108BD9-81ED-4DB2-BD59-A6C34878D82A}">
                    <a16:rowId xmlns:a16="http://schemas.microsoft.com/office/drawing/2014/main" xmlns="" val="10000"/>
                  </a:ext>
                </a:extLst>
              </a:tr>
              <a:tr h="1222484">
                <a:tc>
                  <a:txBody>
                    <a:bodyPr/>
                    <a:lstStyle/>
                    <a:p>
                      <a:pPr algn="l" fontAlgn="t"/>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Percentage of material audit findings resolved by the end of financial year</a:t>
                      </a:r>
                    </a:p>
                    <a:p>
                      <a:pPr algn="l" fontAlgn="t"/>
                      <a:endPar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40% of the management improvement plan based on previous audit outcome implemented</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76% of the management improvement plan based on previous audit outcome implemented</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spcAft>
                          <a:spcPts val="0"/>
                        </a:spcAft>
                      </a:pPr>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spcAft>
                          <a:spcPts val="0"/>
                        </a:spcAft>
                      </a:pPr>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2"/>
                  </a:ext>
                </a:extLst>
              </a:tr>
              <a:tr h="2477788">
                <a:tc>
                  <a:txBody>
                    <a:bodyPr/>
                    <a:lstStyle/>
                    <a:p>
                      <a:pPr algn="l" fontAlgn="t"/>
                      <a:r>
                        <a:rPr lang="en-ZA" sz="14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communication interventions promoting NSG offerings in the public sector</a:t>
                      </a:r>
                      <a:endPar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 communication interventions promoting NSG offering in the public sector undertaken  (cumulative)</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 media statements developed (SAPAAM, </a:t>
                      </a:r>
                      <a:r>
                        <a:rPr lang="en-ZA" sz="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Nyukela</a:t>
                      </a:r>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and PSTF Conference </a:t>
                      </a:r>
                      <a:endParaRPr lang="en-ZA" sz="1400" dirty="0">
                        <a:effectLst/>
                        <a:latin typeface="Tahoma" panose="020B0604030504040204" pitchFamily="34" charset="0"/>
                        <a:ea typeface="Tahoma" panose="020B0604030504040204" pitchFamily="34" charset="0"/>
                        <a:cs typeface="Tahoma" panose="020B0604030504040204" pitchFamily="34" charset="0"/>
                      </a:endParaRPr>
                    </a:p>
                    <a:p>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400" dirty="0">
                        <a:effectLst/>
                        <a:latin typeface="Tahoma" panose="020B0604030504040204" pitchFamily="34" charset="0"/>
                        <a:ea typeface="Tahoma" panose="020B0604030504040204" pitchFamily="34" charset="0"/>
                        <a:cs typeface="Tahoma" panose="020B0604030504040204" pitchFamily="34" charset="0"/>
                      </a:endParaRPr>
                    </a:p>
                    <a:p>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 total of 19 communication interventions promoting NSG offering in the public sector undertaken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a:spcAft>
                          <a:spcPts val="0"/>
                        </a:spcAft>
                      </a:pPr>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a:spcAft>
                          <a:spcPts val="0"/>
                        </a:spcAft>
                      </a:pPr>
                      <a:r>
                        <a:rPr lang="en-ZA"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9" name="Title 3"/>
          <p:cNvSpPr>
            <a:spLocks noGrp="1"/>
          </p:cNvSpPr>
          <p:nvPr>
            <p:ph type="title"/>
          </p:nvPr>
        </p:nvSpPr>
        <p:spPr>
          <a:xfrm>
            <a:off x="225759" y="381523"/>
            <a:ext cx="8229600" cy="792088"/>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Programme 1: Targets Achieved</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xmlns="" val="271246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3" y="6237312"/>
            <a:ext cx="26129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3207867152"/>
              </p:ext>
            </p:extLst>
          </p:nvPr>
        </p:nvGraphicFramePr>
        <p:xfrm>
          <a:off x="107504" y="1124744"/>
          <a:ext cx="8928991" cy="4700703"/>
        </p:xfrm>
        <a:graphic>
          <a:graphicData uri="http://schemas.openxmlformats.org/drawingml/2006/table">
            <a:tbl>
              <a:tblPr firstRow="1" firstCol="1" bandRow="1">
                <a:tableStyleId>{F5AB1C69-6EDB-4FF4-983F-18BD219EF322}</a:tableStyleId>
              </a:tblPr>
              <a:tblGrid>
                <a:gridCol w="2329955">
                  <a:extLst>
                    <a:ext uri="{9D8B030D-6E8A-4147-A177-3AD203B41FA5}">
                      <a16:colId xmlns:a16="http://schemas.microsoft.com/office/drawing/2014/main" xmlns="" val="20000"/>
                    </a:ext>
                  </a:extLst>
                </a:gridCol>
                <a:gridCol w="1636480">
                  <a:extLst>
                    <a:ext uri="{9D8B030D-6E8A-4147-A177-3AD203B41FA5}">
                      <a16:colId xmlns:a16="http://schemas.microsoft.com/office/drawing/2014/main" xmlns="" val="20001"/>
                    </a:ext>
                  </a:extLst>
                </a:gridCol>
                <a:gridCol w="2347994">
                  <a:extLst>
                    <a:ext uri="{9D8B030D-6E8A-4147-A177-3AD203B41FA5}">
                      <a16:colId xmlns:a16="http://schemas.microsoft.com/office/drawing/2014/main" xmlns="" val="20002"/>
                    </a:ext>
                  </a:extLst>
                </a:gridCol>
                <a:gridCol w="1423027">
                  <a:extLst>
                    <a:ext uri="{9D8B030D-6E8A-4147-A177-3AD203B41FA5}">
                      <a16:colId xmlns:a16="http://schemas.microsoft.com/office/drawing/2014/main" xmlns="" val="20003"/>
                    </a:ext>
                  </a:extLst>
                </a:gridCol>
                <a:gridCol w="1191535">
                  <a:extLst>
                    <a:ext uri="{9D8B030D-6E8A-4147-A177-3AD203B41FA5}">
                      <a16:colId xmlns:a16="http://schemas.microsoft.com/office/drawing/2014/main" xmlns="" val="20004"/>
                    </a:ext>
                  </a:extLst>
                </a:gridCol>
              </a:tblGrid>
              <a:tr h="679952">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Planned Target  2021/22</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Actual Achievement 2021/22</a:t>
                      </a: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p>
                    <a:p>
                      <a:pPr marL="0" marR="0" lvl="0" indent="0" algn="l" defTabSz="914400" rtl="0" eaLnBrk="1" fontAlgn="auto" latinLnBrk="0" hangingPunct="1">
                        <a:lnSpc>
                          <a:spcPct val="107000"/>
                        </a:lnSpc>
                        <a:spcBef>
                          <a:spcPts val="300"/>
                        </a:spcBef>
                        <a:spcAft>
                          <a:spcPts val="300"/>
                        </a:spcAft>
                        <a:buClrTx/>
                        <a:buSzTx/>
                        <a:buFontTx/>
                        <a:buNone/>
                        <a:tabLst/>
                        <a:defRPr/>
                      </a:pP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Mitigation </a:t>
                      </a:r>
                    </a:p>
                  </a:txBody>
                  <a:tcPr marL="60501" marR="60501" marT="0" marB="0"/>
                </a:tc>
                <a:extLst>
                  <a:ext uri="{0D108BD9-81ED-4DB2-BD59-A6C34878D82A}">
                    <a16:rowId xmlns:a16="http://schemas.microsoft.com/office/drawing/2014/main" xmlns="" val="10000"/>
                  </a:ext>
                </a:extLst>
              </a:tr>
              <a:tr h="962857">
                <a:tc>
                  <a:txBody>
                    <a:bodyPr/>
                    <a:lstStyle/>
                    <a:p>
                      <a:pPr>
                        <a:spcAft>
                          <a:spcPts val="0"/>
                        </a:spcAft>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Knowledge management strategy to support ETD interventions implemented</a:t>
                      </a:r>
                    </a:p>
                    <a:p>
                      <a:pPr>
                        <a:spcAft>
                          <a:spcPts val="0"/>
                        </a:spcAft>
                      </a:pP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200" b="0">
                          <a:solidFill>
                            <a:srgbClr val="000000"/>
                          </a:solidFill>
                          <a:effectLst/>
                          <a:latin typeface="Tahoma" panose="020B0604030504040204" pitchFamily="34" charset="0"/>
                          <a:ea typeface="Tahoma" panose="020B0604030504040204" pitchFamily="34" charset="0"/>
                          <a:cs typeface="Tahoma" panose="020B0604030504040204" pitchFamily="34" charset="0"/>
                        </a:rPr>
                        <a:t>1 area of good practice documented to enhance ETD interventions                (cumulative)</a:t>
                      </a:r>
                      <a:endParaRPr lang="en-ZA" sz="12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Good practice on the Structural transformation and industrial policy (ULC EEP: Lecture2) documented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pPr>
                        <a:spcAft>
                          <a:spcPts val="0"/>
                        </a:spcAft>
                      </a:pPr>
                      <a:r>
                        <a:rPr lang="en-ZA" sz="1200" b="0" dirty="0">
                          <a:effectLst/>
                          <a:latin typeface="Tahoma" panose="020B0604030504040204" pitchFamily="34" charset="0"/>
                          <a:ea typeface="Tahoma" panose="020B0604030504040204" pitchFamily="34" charset="0"/>
                          <a:cs typeface="Tahoma" panose="020B0604030504040204" pitchFamily="34" charset="0"/>
                        </a:rPr>
                        <a:t>None </a:t>
                      </a:r>
                    </a:p>
                  </a:txBody>
                  <a:tcPr marL="68580" marR="68580" marT="0" marB="0">
                    <a:solidFill>
                      <a:schemeClr val="accent3">
                        <a:lumMod val="20000"/>
                        <a:lumOff val="80000"/>
                      </a:schemeClr>
                    </a:solidFill>
                  </a:tcPr>
                </a:tc>
                <a:tc>
                  <a:txBody>
                    <a:bodyPr/>
                    <a:lstStyle/>
                    <a:p>
                      <a:pPr>
                        <a:spcAft>
                          <a:spcPts val="0"/>
                        </a:spcAft>
                      </a:pPr>
                      <a:r>
                        <a:rPr lang="en-ZA" sz="1200" b="0" dirty="0">
                          <a:effectLst/>
                          <a:latin typeface="Tahoma" panose="020B0604030504040204" pitchFamily="34" charset="0"/>
                          <a:ea typeface="Tahoma" panose="020B0604030504040204" pitchFamily="34" charset="0"/>
                          <a:cs typeface="Tahoma" panose="020B0604030504040204" pitchFamily="34" charset="0"/>
                        </a:rPr>
                        <a:t>None  </a:t>
                      </a:r>
                    </a:p>
                  </a:txBody>
                  <a:tcPr marL="68580" marR="68580" marT="0" marB="0">
                    <a:solidFill>
                      <a:schemeClr val="accent3">
                        <a:lumMod val="20000"/>
                        <a:lumOff val="80000"/>
                      </a:schemeClr>
                    </a:solidFill>
                  </a:tcPr>
                </a:tc>
                <a:extLst>
                  <a:ext uri="{0D108BD9-81ED-4DB2-BD59-A6C34878D82A}">
                    <a16:rowId xmlns:a16="http://schemas.microsoft.com/office/drawing/2014/main" xmlns="" val="10001"/>
                  </a:ext>
                </a:extLst>
              </a:tr>
              <a:tr h="778310">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skills assessment reports completed on training needs for relevant ETD interventions</a:t>
                      </a:r>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4 skills assessment reports completed (cumulative)</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4 skills assessment reports completed</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spcAft>
                          <a:spcPts val="0"/>
                        </a:spcAft>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spcAft>
                          <a:spcPts val="0"/>
                        </a:spcAft>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2"/>
                  </a:ext>
                </a:extLst>
              </a:tr>
              <a:tr h="1139792">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Annual report on the analysis of Workplace and Sector Skills Plans to inform ETD interventions developed</a:t>
                      </a:r>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Analysis of Workplace and Sector Skills Plans to inform ETD interventions undertaken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Analysis of Workplace and Sector Skills Plans undertaken and draft report available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effectLst/>
                          <a:latin typeface="Tahoma" panose="020B0604030504040204" pitchFamily="34" charset="0"/>
                          <a:ea typeface="Tahoma" panose="020B0604030504040204" pitchFamily="34" charset="0"/>
                          <a:cs typeface="Tahoma" panose="020B0604030504040204" pitchFamily="34" charset="0"/>
                        </a:rPr>
                        <a:t>None </a:t>
                      </a:r>
                    </a:p>
                  </a:txBody>
                  <a:tcPr marL="68580" marR="68580" marT="0" marB="0">
                    <a:solidFill>
                      <a:schemeClr val="accent3">
                        <a:lumMod val="40000"/>
                        <a:lumOff val="60000"/>
                      </a:schemeClr>
                    </a:solidFill>
                  </a:tcPr>
                </a:tc>
                <a:tc>
                  <a:txBody>
                    <a:bodyPr/>
                    <a:lstStyle/>
                    <a:p>
                      <a:r>
                        <a:rPr lang="en-ZA" sz="1200" b="0" dirty="0">
                          <a:effectLst/>
                          <a:latin typeface="Tahoma" panose="020B0604030504040204" pitchFamily="34" charset="0"/>
                          <a:ea typeface="Tahoma" panose="020B0604030504040204" pitchFamily="34" charset="0"/>
                          <a:cs typeface="Tahoma" panose="020B0604030504040204" pitchFamily="34" charset="0"/>
                        </a:rPr>
                        <a:t>None </a:t>
                      </a:r>
                    </a:p>
                  </a:txBody>
                  <a:tcPr marL="68580" marR="68580" marT="0" marB="0">
                    <a:solidFill>
                      <a:schemeClr val="accent3">
                        <a:lumMod val="40000"/>
                        <a:lumOff val="60000"/>
                      </a:schemeClr>
                    </a:solidFill>
                  </a:tcPr>
                </a:tc>
                <a:extLst>
                  <a:ext uri="{0D108BD9-81ED-4DB2-BD59-A6C34878D82A}">
                    <a16:rowId xmlns:a16="http://schemas.microsoft.com/office/drawing/2014/main" xmlns="" val="663753940"/>
                  </a:ext>
                </a:extLst>
              </a:tr>
              <a:tr h="1139792">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courses/ programmes/ interventions responsive to identified   skills gaps and government priorities developed/reviewed</a:t>
                      </a:r>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8 draft courses/ programmes/ interventions developed/ reviewed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8 draft courses/ programmes/ interventions developed/ reviewed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target was achieved in the previous quarter.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739068244"/>
                  </a:ext>
                </a:extLst>
              </a:tr>
            </a:tbl>
          </a:graphicData>
        </a:graphic>
      </p:graphicFrame>
      <p:sp>
        <p:nvSpPr>
          <p:cNvPr id="9" name="Title 3"/>
          <p:cNvSpPr>
            <a:spLocks noGrp="1"/>
          </p:cNvSpPr>
          <p:nvPr>
            <p:ph type="title"/>
          </p:nvPr>
        </p:nvSpPr>
        <p:spPr>
          <a:xfrm>
            <a:off x="225759" y="381523"/>
            <a:ext cx="8229600" cy="792088"/>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Programme 2: Targets Achieved</a:t>
            </a:r>
            <a:endParaRPr lang="en-US" sz="2800" dirty="0">
              <a:solidFill>
                <a:schemeClr val="bg1">
                  <a:lumMod val="50000"/>
                </a:schemeClr>
              </a:solidFill>
            </a:endParaRPr>
          </a:p>
        </p:txBody>
      </p:sp>
    </p:spTree>
    <p:extLst>
      <p:ext uri="{BB962C8B-B14F-4D97-AF65-F5344CB8AC3E}">
        <p14:creationId xmlns:p14="http://schemas.microsoft.com/office/powerpoint/2010/main" xmlns="" val="403254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3" y="6237312"/>
            <a:ext cx="26129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2881489852"/>
              </p:ext>
            </p:extLst>
          </p:nvPr>
        </p:nvGraphicFramePr>
        <p:xfrm>
          <a:off x="107504" y="1173610"/>
          <a:ext cx="8928993" cy="4631654"/>
        </p:xfrm>
        <a:graphic>
          <a:graphicData uri="http://schemas.openxmlformats.org/drawingml/2006/table">
            <a:tbl>
              <a:tblPr firstRow="1" firstCol="1" bandRow="1">
                <a:tableStyleId>{F5AB1C69-6EDB-4FF4-983F-18BD219EF322}</a:tableStyleId>
              </a:tblPr>
              <a:tblGrid>
                <a:gridCol w="2064912">
                  <a:extLst>
                    <a:ext uri="{9D8B030D-6E8A-4147-A177-3AD203B41FA5}">
                      <a16:colId xmlns:a16="http://schemas.microsoft.com/office/drawing/2014/main" xmlns="" val="20000"/>
                    </a:ext>
                  </a:extLst>
                </a:gridCol>
                <a:gridCol w="1972677">
                  <a:extLst>
                    <a:ext uri="{9D8B030D-6E8A-4147-A177-3AD203B41FA5}">
                      <a16:colId xmlns:a16="http://schemas.microsoft.com/office/drawing/2014/main" xmlns="" val="20001"/>
                    </a:ext>
                  </a:extLst>
                </a:gridCol>
                <a:gridCol w="2205692">
                  <a:extLst>
                    <a:ext uri="{9D8B030D-6E8A-4147-A177-3AD203B41FA5}">
                      <a16:colId xmlns:a16="http://schemas.microsoft.com/office/drawing/2014/main" xmlns="" val="20002"/>
                    </a:ext>
                  </a:extLst>
                </a:gridCol>
                <a:gridCol w="1423026">
                  <a:extLst>
                    <a:ext uri="{9D8B030D-6E8A-4147-A177-3AD203B41FA5}">
                      <a16:colId xmlns:a16="http://schemas.microsoft.com/office/drawing/2014/main" xmlns="" val="20003"/>
                    </a:ext>
                  </a:extLst>
                </a:gridCol>
                <a:gridCol w="1262686">
                  <a:extLst>
                    <a:ext uri="{9D8B030D-6E8A-4147-A177-3AD203B41FA5}">
                      <a16:colId xmlns:a16="http://schemas.microsoft.com/office/drawing/2014/main" xmlns="" val="20004"/>
                    </a:ext>
                  </a:extLst>
                </a:gridCol>
              </a:tblGrid>
              <a:tr h="703469">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Output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Planned Target  2021/22</a:t>
                      </a:r>
                    </a:p>
                    <a:p>
                      <a:pPr marL="0" marR="0" algn="l" defTabSz="914400" rtl="0" eaLnBrk="1" latinLnBrk="0" hangingPunct="1">
                        <a:lnSpc>
                          <a:spcPct val="107000"/>
                        </a:lnSpc>
                        <a:spcBef>
                          <a:spcPts val="300"/>
                        </a:spcBef>
                        <a:spcAft>
                          <a:spcPts val="300"/>
                        </a:spcAft>
                      </a:pP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Actual Achievement 2022/22</a:t>
                      </a: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Mitigation </a:t>
                      </a:r>
                    </a:p>
                  </a:txBody>
                  <a:tcPr marL="60501" marR="60501" marT="0" marB="0"/>
                </a:tc>
                <a:extLst>
                  <a:ext uri="{0D108BD9-81ED-4DB2-BD59-A6C34878D82A}">
                    <a16:rowId xmlns:a16="http://schemas.microsoft.com/office/drawing/2014/main" xmlns="" val="10000"/>
                  </a:ext>
                </a:extLst>
              </a:tr>
              <a:tr h="1004460">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Professionalise 2 functional areas of public servants through partnership with professional bodies</a:t>
                      </a:r>
                    </a:p>
                    <a:p>
                      <a:pPr algn="l" fontAlgn="t"/>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20000"/>
                        <a:lumOff val="8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Report on the categories  of employees to be professionalised in the public service developed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Report on the categories  of employees to be professionalised in the public service developed</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10001"/>
                  </a:ext>
                </a:extLst>
              </a:tr>
              <a:tr h="895389">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thought leadership seminars/ platforms in partnership with public and private sectors hosted</a:t>
                      </a:r>
                    </a:p>
                  </a:txBody>
                  <a:tcPr marL="7620" marR="7620" marT="762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thought leadership platform/ seminar hosted</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thought leadership seminars hosted</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None </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2"/>
                  </a:ext>
                </a:extLst>
              </a:tr>
              <a:tr h="10044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Number of  programmes/ courses quality assured by the NSG Quality Assurance Committee</a:t>
                      </a:r>
                      <a:endParaRPr kumimoji="0" lang="en-ZA"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algn="l" fontAlgn="t"/>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programmes/courses quality assured by the NSG Quality Assurance Committee</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3 programmes quality assured by the NSG Quality Assurance Committee</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None </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349789320"/>
                  </a:ext>
                </a:extLst>
              </a:tr>
              <a:tr h="1023876">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learners trained on compulsory and demand- led ETD interventions </a:t>
                      </a:r>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27 625 learners trained on compulsory and demand- led ETD interventions (cumulative)</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effectLst/>
                          <a:latin typeface="Tahoma" panose="020B0604030504040204" pitchFamily="34" charset="0"/>
                          <a:ea typeface="Tahoma" panose="020B0604030504040204" pitchFamily="34" charset="0"/>
                          <a:cs typeface="Tahoma" panose="020B0604030504040204" pitchFamily="34" charset="0"/>
                        </a:rPr>
                        <a:t>33 424 learners trained on compulsory and demand- led ETD interventions                </a:t>
                      </a:r>
                    </a:p>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Increased face to face bookings due to the relaxed Covid regulations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962612559"/>
                  </a:ext>
                </a:extLst>
              </a:tr>
            </a:tbl>
          </a:graphicData>
        </a:graphic>
      </p:graphicFrame>
      <p:sp>
        <p:nvSpPr>
          <p:cNvPr id="9" name="Title 3"/>
          <p:cNvSpPr>
            <a:spLocks noGrp="1"/>
          </p:cNvSpPr>
          <p:nvPr>
            <p:ph type="title"/>
          </p:nvPr>
        </p:nvSpPr>
        <p:spPr>
          <a:xfrm>
            <a:off x="225759" y="381523"/>
            <a:ext cx="8229600" cy="792088"/>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Programme 2: Targets Achieved</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xmlns="" val="206930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3" y="6237312"/>
            <a:ext cx="26129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3928275983"/>
              </p:ext>
            </p:extLst>
          </p:nvPr>
        </p:nvGraphicFramePr>
        <p:xfrm>
          <a:off x="53752" y="1134871"/>
          <a:ext cx="9036496" cy="4726561"/>
        </p:xfrm>
        <a:graphic>
          <a:graphicData uri="http://schemas.openxmlformats.org/drawingml/2006/table">
            <a:tbl>
              <a:tblPr firstRow="1" firstCol="1" bandRow="1">
                <a:tableStyleId>{F5AB1C69-6EDB-4FF4-983F-18BD219EF322}</a:tableStyleId>
              </a:tblPr>
              <a:tblGrid>
                <a:gridCol w="2286000">
                  <a:extLst>
                    <a:ext uri="{9D8B030D-6E8A-4147-A177-3AD203B41FA5}">
                      <a16:colId xmlns:a16="http://schemas.microsoft.com/office/drawing/2014/main" xmlns="" val="20000"/>
                    </a:ext>
                  </a:extLst>
                </a:gridCol>
                <a:gridCol w="1656183">
                  <a:extLst>
                    <a:ext uri="{9D8B030D-6E8A-4147-A177-3AD203B41FA5}">
                      <a16:colId xmlns:a16="http://schemas.microsoft.com/office/drawing/2014/main" xmlns="" val="20001"/>
                    </a:ext>
                  </a:extLst>
                </a:gridCol>
                <a:gridCol w="2232249">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277888">
                  <a:extLst>
                    <a:ext uri="{9D8B030D-6E8A-4147-A177-3AD203B41FA5}">
                      <a16:colId xmlns:a16="http://schemas.microsoft.com/office/drawing/2014/main" xmlns="" val="20004"/>
                    </a:ext>
                  </a:extLst>
                </a:gridCol>
              </a:tblGrid>
              <a:tr h="338919">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Planned Target  2021/22</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Actual Achievement 2021/22</a:t>
                      </a: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Mitigation </a:t>
                      </a:r>
                    </a:p>
                  </a:txBody>
                  <a:tcPr marL="60501" marR="60501" marT="0" marB="0"/>
                </a:tc>
                <a:extLst>
                  <a:ext uri="{0D108BD9-81ED-4DB2-BD59-A6C34878D82A}">
                    <a16:rowId xmlns:a16="http://schemas.microsoft.com/office/drawing/2014/main" xmlns="" val="10000"/>
                  </a:ext>
                </a:extLst>
              </a:tr>
              <a:tr h="1637720">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NSG status as an accredited training provider maintained</a:t>
                      </a:r>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Manage various accreditation process as required by the accrediting bodies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Attended and contributed to the development of the Senior Government Official Occupational Qualification coordinated by the PSETA:</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Knowledge and the practical modules of the occupational qualification have been completed</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3520251029"/>
                  </a:ext>
                </a:extLst>
              </a:tr>
              <a:tr h="1281621">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provincial departments of education trained (</a:t>
                      </a:r>
                      <a:r>
                        <a:rPr lang="en-ZA" sz="1200" b="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ToT</a:t>
                      </a: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by NSG to roll out training on handling diversity and dealing with all forms of discrimination to teachers and School Management Teams</a:t>
                      </a:r>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provincial department of education trained (</a:t>
                      </a:r>
                      <a:r>
                        <a:rPr lang="en-ZA" sz="1200" b="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ToT</a:t>
                      </a: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to roll out training to teachers and School Management Teams</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 training implemented as yet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Delays with programme handover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Programme uploaded, course code and marketing brochure is still to be developed</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4047148606"/>
                  </a:ext>
                </a:extLst>
              </a:tr>
              <a:tr h="900290">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active online learning ETD interventions</a:t>
                      </a:r>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36 active online learning ETD interventions available</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39 online ETD interventions available</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Additional interventions were approved at the end of the previous financial year.</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3246546484"/>
                  </a:ext>
                </a:extLst>
              </a:tr>
            </a:tbl>
          </a:graphicData>
        </a:graphic>
      </p:graphicFrame>
      <p:sp>
        <p:nvSpPr>
          <p:cNvPr id="9" name="Title 3"/>
          <p:cNvSpPr>
            <a:spLocks noGrp="1"/>
          </p:cNvSpPr>
          <p:nvPr>
            <p:ph type="title"/>
          </p:nvPr>
        </p:nvSpPr>
        <p:spPr>
          <a:xfrm>
            <a:off x="225759" y="381523"/>
            <a:ext cx="8229600" cy="792088"/>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Programme 2: Targets Achieved</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xmlns="" val="163573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3200" dirty="0">
                <a:solidFill>
                  <a:srgbClr val="006600"/>
                </a:solidFill>
                <a:latin typeface="Tahoma" panose="020B0604030504040204" pitchFamily="34" charset="0"/>
                <a:ea typeface="Tahoma" panose="020B0604030504040204" pitchFamily="34" charset="0"/>
                <a:cs typeface="Tahoma" panose="020B0604030504040204" pitchFamily="34" charset="0"/>
              </a:rPr>
              <a:t>Five-year Strategy (2020-2025) </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4130511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3" y="6237312"/>
            <a:ext cx="26129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1638322238"/>
              </p:ext>
            </p:extLst>
          </p:nvPr>
        </p:nvGraphicFramePr>
        <p:xfrm>
          <a:off x="107504" y="1124743"/>
          <a:ext cx="8928993" cy="4848056"/>
        </p:xfrm>
        <a:graphic>
          <a:graphicData uri="http://schemas.openxmlformats.org/drawingml/2006/table">
            <a:tbl>
              <a:tblPr firstRow="1" firstCol="1" bandRow="1">
                <a:tableStyleId>{F5AB1C69-6EDB-4FF4-983F-18BD219EF322}</a:tableStyleId>
              </a:tblPr>
              <a:tblGrid>
                <a:gridCol w="1618441">
                  <a:extLst>
                    <a:ext uri="{9D8B030D-6E8A-4147-A177-3AD203B41FA5}">
                      <a16:colId xmlns:a16="http://schemas.microsoft.com/office/drawing/2014/main" xmlns="" val="20000"/>
                    </a:ext>
                  </a:extLst>
                </a:gridCol>
                <a:gridCol w="1423028">
                  <a:extLst>
                    <a:ext uri="{9D8B030D-6E8A-4147-A177-3AD203B41FA5}">
                      <a16:colId xmlns:a16="http://schemas.microsoft.com/office/drawing/2014/main" xmlns="" val="20001"/>
                    </a:ext>
                  </a:extLst>
                </a:gridCol>
                <a:gridCol w="2703751">
                  <a:extLst>
                    <a:ext uri="{9D8B030D-6E8A-4147-A177-3AD203B41FA5}">
                      <a16:colId xmlns:a16="http://schemas.microsoft.com/office/drawing/2014/main" xmlns="" val="20002"/>
                    </a:ext>
                  </a:extLst>
                </a:gridCol>
                <a:gridCol w="1636481">
                  <a:extLst>
                    <a:ext uri="{9D8B030D-6E8A-4147-A177-3AD203B41FA5}">
                      <a16:colId xmlns:a16="http://schemas.microsoft.com/office/drawing/2014/main" xmlns="" val="20003"/>
                    </a:ext>
                  </a:extLst>
                </a:gridCol>
                <a:gridCol w="1547292">
                  <a:extLst>
                    <a:ext uri="{9D8B030D-6E8A-4147-A177-3AD203B41FA5}">
                      <a16:colId xmlns:a16="http://schemas.microsoft.com/office/drawing/2014/main" xmlns="" val="20004"/>
                    </a:ext>
                  </a:extLst>
                </a:gridCol>
              </a:tblGrid>
              <a:tr h="663088">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Performance Indicator</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Planned Target  2021/22</a:t>
                      </a:r>
                    </a:p>
                    <a:p>
                      <a:pPr marL="0" marR="0" algn="l" defTabSz="914400" rtl="0" eaLnBrk="1" latinLnBrk="0" hangingPunct="1">
                        <a:lnSpc>
                          <a:spcPct val="107000"/>
                        </a:lnSpc>
                        <a:spcBef>
                          <a:spcPts val="300"/>
                        </a:spcBef>
                        <a:spcAft>
                          <a:spcPts val="300"/>
                        </a:spcAft>
                      </a:pP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Actual Achievement 2021/22</a:t>
                      </a:r>
                    </a:p>
                    <a:p>
                      <a:pPr marL="0" marR="0" algn="l" defTabSz="914400" rtl="0" eaLnBrk="1" latinLnBrk="0" hangingPunct="1">
                        <a:lnSpc>
                          <a:spcPct val="107000"/>
                        </a:lnSpc>
                        <a:spcBef>
                          <a:spcPts val="300"/>
                        </a:spcBef>
                        <a:spcAft>
                          <a:spcPts val="300"/>
                        </a:spcAft>
                      </a:pPr>
                      <a:endPar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Comment on deviations</a:t>
                      </a:r>
                      <a:endPar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Mitigation </a:t>
                      </a:r>
                    </a:p>
                  </a:txBody>
                  <a:tcPr marL="60501" marR="60501" marT="0" marB="0"/>
                </a:tc>
                <a:extLst>
                  <a:ext uri="{0D108BD9-81ED-4DB2-BD59-A6C34878D82A}">
                    <a16:rowId xmlns:a16="http://schemas.microsoft.com/office/drawing/2014/main" xmlns="" val="10000"/>
                  </a:ext>
                </a:extLst>
              </a:tr>
              <a:tr h="4089441">
                <a:tc>
                  <a:txBody>
                    <a:bodyPr/>
                    <a:lstStyle/>
                    <a:p>
                      <a:pPr algn="l" fontAlgn="t"/>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Number of online courses developed </a:t>
                      </a:r>
                      <a:endParaRPr lang="en-ZA"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25% of the two course materials developed in line with the course development plan</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following courses / interventions were completed: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Rapid Evaluation for the Public Sector</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Industrial Policy and Action Plan for South Africa</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Ethical Leadership and Executive Oversight Programme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Induction Programme for Boards</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Leading Innovation in the Public service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HR Implications of Working Remotely and Virtual Management</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Digital Art of Facilitation: Facilitating Virtual Classrooms (1st draft)</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Advanced writing for Government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buFont typeface="+mj-lt"/>
                        <a:buAutoNum type="arabicPeriod"/>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Chief Information Officer</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Almost all new NSG ETD interventions are either delivered online or have an online component</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nSpc>
                          <a:spcPct val="115000"/>
                        </a:lnSpc>
                      </a:pPr>
                      <a:r>
                        <a:rPr lang="en-ZA"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None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4047148606"/>
                  </a:ext>
                </a:extLst>
              </a:tr>
            </a:tbl>
          </a:graphicData>
        </a:graphic>
      </p:graphicFrame>
      <p:sp>
        <p:nvSpPr>
          <p:cNvPr id="9" name="Title 3"/>
          <p:cNvSpPr>
            <a:spLocks noGrp="1"/>
          </p:cNvSpPr>
          <p:nvPr>
            <p:ph type="title"/>
          </p:nvPr>
        </p:nvSpPr>
        <p:spPr>
          <a:xfrm>
            <a:off x="225759" y="381523"/>
            <a:ext cx="8229600" cy="792088"/>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Programme 2: Targets Achieved</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xmlns="" val="1942359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512" y="6294324"/>
            <a:ext cx="26129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3FEACF-E106-4E85-A281-7448FE8CF4FE}"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3801371310"/>
              </p:ext>
            </p:extLst>
          </p:nvPr>
        </p:nvGraphicFramePr>
        <p:xfrm>
          <a:off x="107504" y="1124744"/>
          <a:ext cx="8928992" cy="4762348"/>
        </p:xfrm>
        <a:graphic>
          <a:graphicData uri="http://schemas.openxmlformats.org/drawingml/2006/table">
            <a:tbl>
              <a:tblPr firstRow="1" firstCol="1" bandRow="1">
                <a:tableStyleId>{21E4AEA4-8DFA-4A89-87EB-49C32662AFE0}</a:tableStyleId>
              </a:tblPr>
              <a:tblGrid>
                <a:gridCol w="172819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gridCol w="2016224">
                  <a:extLst>
                    <a:ext uri="{9D8B030D-6E8A-4147-A177-3AD203B41FA5}">
                      <a16:colId xmlns:a16="http://schemas.microsoft.com/office/drawing/2014/main" xmlns="" val="20004"/>
                    </a:ext>
                  </a:extLst>
                </a:gridCol>
              </a:tblGrid>
              <a:tr h="715916">
                <a:tc>
                  <a:txBody>
                    <a:bodyPr/>
                    <a:lstStyle/>
                    <a:p>
                      <a:pPr marL="0" marR="0" algn="l" defTabSz="914400" rtl="0" eaLnBrk="1" latinLnBrk="0" hangingPunct="1">
                        <a:lnSpc>
                          <a:spcPct val="107000"/>
                        </a:lnSpc>
                        <a:spcBef>
                          <a:spcPts val="300"/>
                        </a:spcBef>
                        <a:spcAft>
                          <a:spcPts val="300"/>
                        </a:spcAft>
                      </a:pPr>
                      <a:r>
                        <a:rPr lang="en-ZA" sz="1100" kern="1200" dirty="0">
                          <a:latin typeface="Tahoma" panose="020B0604030504040204" pitchFamily="34" charset="0"/>
                          <a:ea typeface="Tahoma" panose="020B0604030504040204" pitchFamily="34" charset="0"/>
                          <a:cs typeface="Tahoma" panose="020B0604030504040204" pitchFamily="34" charset="0"/>
                        </a:rPr>
                        <a:t>Performance Indicator</a:t>
                      </a:r>
                      <a:endParaRPr lang="en-US" sz="11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100" kern="1200" dirty="0">
                          <a:latin typeface="Tahoma" panose="020B0604030504040204" pitchFamily="34" charset="0"/>
                          <a:ea typeface="Tahoma" panose="020B0604030504040204" pitchFamily="34" charset="0"/>
                          <a:cs typeface="Tahoma" panose="020B0604030504040204" pitchFamily="34" charset="0"/>
                        </a:rPr>
                        <a:t>Planned Target  2021/22</a:t>
                      </a:r>
                    </a:p>
                    <a:p>
                      <a:pPr marL="0" marR="0" algn="l" defTabSz="914400" rtl="0" eaLnBrk="1" latinLnBrk="0" hangingPunct="1">
                        <a:lnSpc>
                          <a:spcPct val="107000"/>
                        </a:lnSpc>
                        <a:spcBef>
                          <a:spcPts val="300"/>
                        </a:spcBef>
                        <a:spcAft>
                          <a:spcPts val="300"/>
                        </a:spcAft>
                      </a:pPr>
                      <a:endParaRPr lang="en-US" sz="11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ZA" sz="1100" kern="1200" dirty="0">
                          <a:latin typeface="Tahoma" panose="020B0604030504040204" pitchFamily="34" charset="0"/>
                          <a:ea typeface="Tahoma" panose="020B0604030504040204" pitchFamily="34" charset="0"/>
                          <a:cs typeface="Tahoma" panose="020B0604030504040204" pitchFamily="34" charset="0"/>
                        </a:rPr>
                        <a:t>Actual Achievement</a:t>
                      </a:r>
                    </a:p>
                    <a:p>
                      <a:pPr marL="0" marR="0" algn="l" defTabSz="914400" rtl="0" eaLnBrk="1" latinLnBrk="0" hangingPunct="1">
                        <a:lnSpc>
                          <a:spcPct val="107000"/>
                        </a:lnSpc>
                        <a:spcBef>
                          <a:spcPts val="300"/>
                        </a:spcBef>
                        <a:spcAft>
                          <a:spcPts val="300"/>
                        </a:spcAft>
                      </a:pPr>
                      <a:r>
                        <a:rPr lang="en-ZA" sz="1100" kern="1200" dirty="0">
                          <a:latin typeface="Tahoma" panose="020B0604030504040204" pitchFamily="34" charset="0"/>
                          <a:ea typeface="Tahoma" panose="020B0604030504040204" pitchFamily="34" charset="0"/>
                          <a:cs typeface="Tahoma" panose="020B0604030504040204" pitchFamily="34" charset="0"/>
                        </a:rPr>
                        <a:t>2021/22</a:t>
                      </a:r>
                    </a:p>
                  </a:txBody>
                  <a:tcPr marL="60501" marR="60501" marT="0" marB="0"/>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ZA" sz="1100" kern="1200" dirty="0">
                          <a:latin typeface="Tahoma" panose="020B0604030504040204" pitchFamily="34" charset="0"/>
                          <a:ea typeface="Tahoma" panose="020B0604030504040204" pitchFamily="34" charset="0"/>
                          <a:cs typeface="Tahoma" panose="020B0604030504040204" pitchFamily="34" charset="0"/>
                        </a:rPr>
                        <a:t>Comment on deviations</a:t>
                      </a:r>
                      <a:endParaRPr lang="en-US" sz="11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tc>
                  <a:txBody>
                    <a:bodyPr/>
                    <a:lstStyle/>
                    <a:p>
                      <a:pPr marL="0" marR="0" algn="l" defTabSz="914400" rtl="0" eaLnBrk="1" latinLnBrk="0" hangingPunct="1">
                        <a:lnSpc>
                          <a:spcPct val="107000"/>
                        </a:lnSpc>
                        <a:spcBef>
                          <a:spcPts val="300"/>
                        </a:spcBef>
                        <a:spcAft>
                          <a:spcPts val="300"/>
                        </a:spcAft>
                      </a:pPr>
                      <a:r>
                        <a:rPr lang="en-US" sz="1100" kern="1200" dirty="0">
                          <a:latin typeface="Tahoma" panose="020B0604030504040204" pitchFamily="34" charset="0"/>
                          <a:ea typeface="Tahoma" panose="020B0604030504040204" pitchFamily="34" charset="0"/>
                          <a:cs typeface="Tahoma" panose="020B0604030504040204" pitchFamily="34" charset="0"/>
                        </a:rPr>
                        <a:t>Mitigation </a:t>
                      </a:r>
                      <a:endParaRPr lang="en-US" sz="11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0501" marR="60501" marT="0" marB="0"/>
                </a:tc>
                <a:extLst>
                  <a:ext uri="{0D108BD9-81ED-4DB2-BD59-A6C34878D82A}">
                    <a16:rowId xmlns:a16="http://schemas.microsoft.com/office/drawing/2014/main" xmlns="" val="10000"/>
                  </a:ext>
                </a:extLst>
              </a:tr>
              <a:tr h="1082085">
                <a:tc>
                  <a:txBody>
                    <a:bodyPr/>
                    <a:lstStyle/>
                    <a:p>
                      <a:pPr algn="l" fontAlgn="t"/>
                      <a:r>
                        <a:rPr lang="en-ZA"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Amount of revenue generated and other funding sources in TTA as part of the cost-recovery</a:t>
                      </a:r>
                      <a:endParaRPr lang="en-ZA" sz="11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tc>
                <a:tc>
                  <a:txBody>
                    <a:bodyPr/>
                    <a:lstStyle/>
                    <a:p>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R85,7m in revenue and other funding sources generated (cumulative)</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R53,528,716 in revenue and other funding sources generated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low uptake of revenue generating courses which results less revenue being generated.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r>
                        <a:rPr lang="en-ZA" sz="1100" b="0" dirty="0">
                          <a:effectLst/>
                          <a:latin typeface="Tahoma" panose="020B0604030504040204" pitchFamily="34" charset="0"/>
                          <a:ea typeface="Tahoma" panose="020B0604030504040204" pitchFamily="34" charset="0"/>
                          <a:cs typeface="Tahoma" panose="020B0604030504040204" pitchFamily="34" charset="0"/>
                        </a:rPr>
                        <a:t>Strengthen partnerships with departments and signing of MOA for revenue generating courses that will result in an upward trend and increase the revenue generation.</a:t>
                      </a:r>
                    </a:p>
                  </a:txBody>
                  <a:tcPr marL="68580" marR="68580" marT="0" marB="0"/>
                </a:tc>
                <a:extLst>
                  <a:ext uri="{0D108BD9-81ED-4DB2-BD59-A6C34878D82A}">
                    <a16:rowId xmlns:a16="http://schemas.microsoft.com/office/drawing/2014/main" xmlns="" val="10001"/>
                  </a:ext>
                </a:extLst>
              </a:tr>
              <a:tr h="1519150">
                <a:tc>
                  <a:txBody>
                    <a:bodyPr/>
                    <a:lstStyle/>
                    <a:p>
                      <a:pPr>
                        <a:spcAft>
                          <a:spcPts val="0"/>
                        </a:spcAft>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NSG status as an accredited training provider maintained</a:t>
                      </a:r>
                      <a:endParaRPr lang="en-ZA" sz="11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Facilitation of various accreditation process as required by the accrediting bodies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Amendments to the NSG  Accreditation letter requested by PSETA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PSETA reported that the error is caused by the PSETA Communication System. The SETA reported that a replacement accreditation letter will be issued that will include all the unit standards.</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Follow up and finalise the PSETA accreditation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2"/>
                  </a:ext>
                </a:extLst>
              </a:tr>
              <a:tr h="144519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Percentage of senior managers in the public service trained on how to deal with all forms of discrimination</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p>
                      <a:pPr>
                        <a:lnSpc>
                          <a:spcPct val="115000"/>
                        </a:lnSpc>
                      </a:pP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pPr>
                      <a:r>
                        <a:rPr lang="en-ZA" sz="1100" b="0">
                          <a:solidFill>
                            <a:srgbClr val="000000"/>
                          </a:solidFill>
                          <a:effectLst/>
                          <a:latin typeface="Tahoma" panose="020B0604030504040204" pitchFamily="34" charset="0"/>
                          <a:ea typeface="Tahoma" panose="020B0604030504040204" pitchFamily="34" charset="0"/>
                          <a:cs typeface="Tahoma" panose="020B0604030504040204" pitchFamily="34" charset="0"/>
                        </a:rPr>
                        <a:t>20% of senior managers in the public service trained on how to deal with all forms of discrimination </a:t>
                      </a:r>
                      <a:endParaRPr lang="en-ZA" sz="11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07000"/>
                        </a:lnSpc>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 uptake of course as yet.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R="107950"/>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Delays with project handover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DPSA has issued a circular to all national and provincial departments for the uptake of the course Championing Antidiscrimination in the Public Service</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9" name="Title 3"/>
          <p:cNvSpPr>
            <a:spLocks noGrp="1"/>
          </p:cNvSpPr>
          <p:nvPr>
            <p:ph type="title"/>
          </p:nvPr>
        </p:nvSpPr>
        <p:spPr>
          <a:xfrm>
            <a:off x="225759" y="329500"/>
            <a:ext cx="8229600" cy="908720"/>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Programme 2: Targets Not Achieved</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xmlns="" val="324304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Financial Performance </a:t>
            </a:r>
            <a:b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Quarter 3 - 2021/22</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4179364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496944" cy="398512"/>
          </a:xfrm>
        </p:spPr>
        <p:txBody>
          <a:bodyPr>
            <a:noAutofit/>
          </a:bodyPr>
          <a:lstStyle/>
          <a:p>
            <a:r>
              <a:rPr lang="en-ZA" sz="2800" dirty="0">
                <a:latin typeface="Tahoma" panose="020B0604030504040204" pitchFamily="34" charset="0"/>
                <a:ea typeface="Tahoma" panose="020B0604030504040204" pitchFamily="34" charset="0"/>
                <a:cs typeface="Tahoma" panose="020B0604030504040204" pitchFamily="34" charset="0"/>
              </a:rPr>
              <a:t>Financial Performance for NSG: </a:t>
            </a:r>
            <a:r>
              <a:rPr lang="en-US" sz="2800" dirty="0">
                <a:latin typeface="Tahoma" panose="020B0604030504040204" pitchFamily="34" charset="0"/>
                <a:ea typeface="Tahoma" panose="020B0604030504040204" pitchFamily="34" charset="0"/>
                <a:cs typeface="Tahoma" panose="020B0604030504040204" pitchFamily="34" charset="0"/>
              </a:rPr>
              <a:t>Vote Account </a:t>
            </a:r>
          </a:p>
        </p:txBody>
      </p:sp>
      <p:sp>
        <p:nvSpPr>
          <p:cNvPr id="8" name="Slide Number Placeholder 1"/>
          <p:cNvSpPr>
            <a:spLocks noGrp="1"/>
          </p:cNvSpPr>
          <p:nvPr>
            <p:ph type="sldNum" sz="quarter" idx="12"/>
          </p:nvPr>
        </p:nvSpPr>
        <p:spPr>
          <a:xfrm>
            <a:off x="3273759" y="6234886"/>
            <a:ext cx="2133600" cy="365125"/>
          </a:xfrm>
        </p:spPr>
        <p:txBody>
          <a:bodyPr/>
          <a:lstStyle/>
          <a:p>
            <a:pPr algn="ctr"/>
            <a:fld id="{2E4B8DF3-B165-4435-A6A9-7282939DA616}" type="slidenum">
              <a:rPr lang="en-ZA" smtClean="0">
                <a:solidFill>
                  <a:prstClr val="black">
                    <a:tint val="75000"/>
                  </a:prstClr>
                </a:solidFill>
              </a:rPr>
              <a:pPr algn="ctr"/>
              <a:t>33</a:t>
            </a:fld>
            <a:endParaRPr lang="en-ZA" dirty="0">
              <a:solidFill>
                <a:prstClr val="black">
                  <a:tint val="75000"/>
                </a:prstClr>
              </a:solidFill>
            </a:endParaRPr>
          </a:p>
        </p:txBody>
      </p:sp>
      <p:sp>
        <p:nvSpPr>
          <p:cNvPr id="3" name="TextBox 2">
            <a:extLst>
              <a:ext uri="{FF2B5EF4-FFF2-40B4-BE49-F238E27FC236}">
                <a16:creationId xmlns:a16="http://schemas.microsoft.com/office/drawing/2014/main" xmlns="" id="{4A07BF72-9195-425E-B583-3AE75E49010D}"/>
              </a:ext>
            </a:extLst>
          </p:cNvPr>
          <p:cNvSpPr txBox="1"/>
          <p:nvPr/>
        </p:nvSpPr>
        <p:spPr>
          <a:xfrm>
            <a:off x="251520" y="5166173"/>
            <a:ext cx="8594030" cy="523220"/>
          </a:xfrm>
          <a:prstGeom prst="rect">
            <a:avLst/>
          </a:prstGeom>
          <a:noFill/>
        </p:spPr>
        <p:txBody>
          <a:bodyPr wrap="square" rtlCol="0">
            <a:spAutoFit/>
          </a:bodyPr>
          <a:lstStyle/>
          <a:p>
            <a:r>
              <a:rPr lang="en-GB" sz="1400" dirty="0">
                <a:latin typeface="Tahoma" panose="020B0604030504040204" pitchFamily="34" charset="0"/>
                <a:ea typeface="Tahoma" panose="020B0604030504040204" pitchFamily="34" charset="0"/>
                <a:cs typeface="Tahoma" panose="020B0604030504040204" pitchFamily="34" charset="0"/>
              </a:rPr>
              <a:t>Spending for 9 months is at 74% of the annual budget and 99% of the year-to-date budget.  The underspending was on capital assets due to late delivery of computer equipment.</a:t>
            </a:r>
          </a:p>
        </p:txBody>
      </p:sp>
      <p:graphicFrame>
        <p:nvGraphicFramePr>
          <p:cNvPr id="5" name="Table 4">
            <a:extLst>
              <a:ext uri="{FF2B5EF4-FFF2-40B4-BE49-F238E27FC236}">
                <a16:creationId xmlns:a16="http://schemas.microsoft.com/office/drawing/2014/main" xmlns="" id="{466D016D-442E-4765-A6F2-4CEA721BFEE6}"/>
              </a:ext>
            </a:extLst>
          </p:cNvPr>
          <p:cNvGraphicFramePr>
            <a:graphicFrameLocks noGrp="1"/>
          </p:cNvGraphicFramePr>
          <p:nvPr>
            <p:extLst>
              <p:ext uri="{D42A27DB-BD31-4B8C-83A1-F6EECF244321}">
                <p14:modId xmlns:p14="http://schemas.microsoft.com/office/powerpoint/2010/main" xmlns="" val="2253988459"/>
              </p:ext>
            </p:extLst>
          </p:nvPr>
        </p:nvGraphicFramePr>
        <p:xfrm>
          <a:off x="251520" y="1107052"/>
          <a:ext cx="8496944" cy="3880004"/>
        </p:xfrm>
        <a:graphic>
          <a:graphicData uri="http://schemas.openxmlformats.org/drawingml/2006/table">
            <a:tbl>
              <a:tblPr/>
              <a:tblGrid>
                <a:gridCol w="2802811">
                  <a:extLst>
                    <a:ext uri="{9D8B030D-6E8A-4147-A177-3AD203B41FA5}">
                      <a16:colId xmlns:a16="http://schemas.microsoft.com/office/drawing/2014/main" xmlns="" val="3185724805"/>
                    </a:ext>
                  </a:extLst>
                </a:gridCol>
                <a:gridCol w="958857">
                  <a:extLst>
                    <a:ext uri="{9D8B030D-6E8A-4147-A177-3AD203B41FA5}">
                      <a16:colId xmlns:a16="http://schemas.microsoft.com/office/drawing/2014/main" xmlns="" val="574159525"/>
                    </a:ext>
                  </a:extLst>
                </a:gridCol>
                <a:gridCol w="1113531">
                  <a:extLst>
                    <a:ext uri="{9D8B030D-6E8A-4147-A177-3AD203B41FA5}">
                      <a16:colId xmlns:a16="http://schemas.microsoft.com/office/drawing/2014/main" xmlns="" val="2718612485"/>
                    </a:ext>
                  </a:extLst>
                </a:gridCol>
                <a:gridCol w="1207249">
                  <a:extLst>
                    <a:ext uri="{9D8B030D-6E8A-4147-A177-3AD203B41FA5}">
                      <a16:colId xmlns:a16="http://schemas.microsoft.com/office/drawing/2014/main" xmlns="" val="4104274125"/>
                    </a:ext>
                  </a:extLst>
                </a:gridCol>
                <a:gridCol w="1190110">
                  <a:extLst>
                    <a:ext uri="{9D8B030D-6E8A-4147-A177-3AD203B41FA5}">
                      <a16:colId xmlns:a16="http://schemas.microsoft.com/office/drawing/2014/main" xmlns="" val="2043643817"/>
                    </a:ext>
                  </a:extLst>
                </a:gridCol>
                <a:gridCol w="1224386">
                  <a:extLst>
                    <a:ext uri="{9D8B030D-6E8A-4147-A177-3AD203B41FA5}">
                      <a16:colId xmlns:a16="http://schemas.microsoft.com/office/drawing/2014/main" xmlns="" val="2604505662"/>
                    </a:ext>
                  </a:extLst>
                </a:gridCol>
              </a:tblGrid>
              <a:tr h="625204">
                <a:tc>
                  <a:txBody>
                    <a:bodyPr/>
                    <a:lstStyle/>
                    <a:p>
                      <a:pPr algn="l" fontAlgn="b"/>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Programme</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Annual Budget 2021/22</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April to December Pro-rata budget 2021/22</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December  Actual Expenditure 2021/22</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December Variance budget compared to actual (over)/under</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December  Expenditure as % of pro-rata budget </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5077941"/>
                  </a:ext>
                </a:extLst>
              </a:tr>
              <a:tr h="130962">
                <a:tc>
                  <a:txBody>
                    <a:bodyPr/>
                    <a:lstStyle/>
                    <a:p>
                      <a:pPr algn="l"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8487848"/>
                  </a:ext>
                </a:extLst>
              </a:tr>
              <a:tr h="254523">
                <a:tc>
                  <a:txBody>
                    <a:bodyPr/>
                    <a:lstStyle/>
                    <a:p>
                      <a:pPr algn="l"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 Administration</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109,170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81,330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79,761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1,569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98%</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019595646"/>
                  </a:ext>
                </a:extLst>
              </a:tr>
              <a:tr h="254523">
                <a:tc>
                  <a:txBody>
                    <a:bodyPr/>
                    <a:lstStyle/>
                    <a:p>
                      <a:pPr algn="l"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 Public Sector Organisational and Staff Development</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101,019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75,258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75,258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1122075"/>
                  </a:ext>
                </a:extLst>
              </a:tr>
              <a:tr h="207480">
                <a:tc>
                  <a:txBody>
                    <a:bodyPr/>
                    <a:lstStyle/>
                    <a:p>
                      <a:pPr algn="l"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Vote Expenditure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210,189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156,588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155,019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1,569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99%</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7737344"/>
                  </a:ext>
                </a:extLst>
              </a:tr>
              <a:tr h="130962">
                <a:tc>
                  <a:txBody>
                    <a:bodyPr/>
                    <a:lstStyle/>
                    <a:p>
                      <a:pPr algn="l" fontAlgn="b"/>
                      <a:endPar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216" marR="8216" marT="82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216" marR="8216" marT="82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216" marR="8216" marT="82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216" marR="8216" marT="82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216" marR="8216" marT="82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216" marR="8216" marT="821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901517"/>
                  </a:ext>
                </a:extLst>
              </a:tr>
              <a:tr h="558384">
                <a:tc>
                  <a:txBody>
                    <a:bodyPr/>
                    <a:lstStyle/>
                    <a:p>
                      <a:pPr algn="l" fontAlgn="b"/>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Economic Classification</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Annual Budget 2021/22</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December Pro-rata budget 2021/22</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December  Actual Expenditure 2021/22</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April to December Variance budget compared to actual (over)/under</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April to December  Expenditure as % of pro-rata budget </a:t>
                      </a:r>
                    </a:p>
                  </a:txBody>
                  <a:tcPr marL="8216" marR="8216" marT="82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7810184"/>
                  </a:ext>
                </a:extLst>
              </a:tr>
              <a:tr h="130962">
                <a:tc>
                  <a:txBody>
                    <a:bodyPr/>
                    <a:lstStyle/>
                    <a:p>
                      <a:pPr algn="l"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0061719"/>
                  </a:ext>
                </a:extLst>
              </a:tr>
              <a:tr h="254523">
                <a:tc>
                  <a:txBody>
                    <a:bodyPr/>
                    <a:lstStyle/>
                    <a:p>
                      <a:pPr algn="l"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Compensation of Employees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58,057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43,252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42,709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543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99%</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181126845"/>
                  </a:ext>
                </a:extLst>
              </a:tr>
              <a:tr h="254523">
                <a:tc>
                  <a:txBody>
                    <a:bodyPr/>
                    <a:lstStyle/>
                    <a:p>
                      <a:pPr algn="l"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Goods and services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47,492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35,381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35,739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(358)</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101%</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02148062"/>
                  </a:ext>
                </a:extLst>
              </a:tr>
              <a:tr h="254523">
                <a:tc>
                  <a:txBody>
                    <a:bodyPr/>
                    <a:lstStyle/>
                    <a:p>
                      <a:pPr algn="l"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Payments for capital assets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3,621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2,697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1,313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1,384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899020675"/>
                  </a:ext>
                </a:extLst>
              </a:tr>
              <a:tr h="254523">
                <a:tc>
                  <a:txBody>
                    <a:bodyPr/>
                    <a:lstStyle/>
                    <a:p>
                      <a:pPr algn="l"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Transfer to Trading Entity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101,019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75,258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75,258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6325398"/>
                  </a:ext>
                </a:extLst>
              </a:tr>
              <a:tr h="207480">
                <a:tc>
                  <a:txBody>
                    <a:bodyPr/>
                    <a:lstStyle/>
                    <a:p>
                      <a:pPr algn="l"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Vote Expenditure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210,189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156,588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155,019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1,569 </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99%</a:t>
                      </a:r>
                    </a:p>
                  </a:txBody>
                  <a:tcPr marL="8216" marR="8216" marT="8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3562419"/>
                  </a:ext>
                </a:extLst>
              </a:tr>
            </a:tbl>
          </a:graphicData>
        </a:graphic>
      </p:graphicFrame>
    </p:spTree>
    <p:extLst>
      <p:ext uri="{BB962C8B-B14F-4D97-AF65-F5344CB8AC3E}">
        <p14:creationId xmlns:p14="http://schemas.microsoft.com/office/powerpoint/2010/main" xmlns="" val="3310037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3988"/>
            <a:ext cx="8640960" cy="398512"/>
          </a:xfrm>
        </p:spPr>
        <p:txBody>
          <a:bodyPr>
            <a:noAutofit/>
          </a:bodyPr>
          <a:lstStyle/>
          <a:p>
            <a:r>
              <a:rPr lang="en-ZA" sz="2800" dirty="0">
                <a:latin typeface="Tahoma" panose="020B0604030504040204" pitchFamily="34" charset="0"/>
                <a:ea typeface="Tahoma" panose="020B0604030504040204" pitchFamily="34" charset="0"/>
                <a:cs typeface="Tahoma" panose="020B0604030504040204" pitchFamily="34" charset="0"/>
              </a:rPr>
              <a:t>Financial Performance: </a:t>
            </a:r>
            <a:r>
              <a:rPr lang="en-US" sz="2800" dirty="0">
                <a:latin typeface="Tahoma" panose="020B0604030504040204" pitchFamily="34" charset="0"/>
                <a:ea typeface="Tahoma" panose="020B0604030504040204" pitchFamily="34" charset="0"/>
                <a:cs typeface="Tahoma" panose="020B0604030504040204" pitchFamily="34" charset="0"/>
              </a:rPr>
              <a:t>Training Trading Account</a:t>
            </a:r>
          </a:p>
        </p:txBody>
      </p:sp>
      <p:sp>
        <p:nvSpPr>
          <p:cNvPr id="6" name="Slide Number Placeholder 1"/>
          <p:cNvSpPr>
            <a:spLocks noGrp="1"/>
          </p:cNvSpPr>
          <p:nvPr>
            <p:ph type="sldNum" sz="quarter" idx="12"/>
          </p:nvPr>
        </p:nvSpPr>
        <p:spPr>
          <a:xfrm>
            <a:off x="3273759" y="6234886"/>
            <a:ext cx="2133600" cy="365125"/>
          </a:xfrm>
        </p:spPr>
        <p:txBody>
          <a:bodyPr/>
          <a:lstStyle/>
          <a:p>
            <a:pPr algn="ctr"/>
            <a:r>
              <a:rPr lang="en-ZA" dirty="0">
                <a:solidFill>
                  <a:prstClr val="black">
                    <a:tint val="75000"/>
                  </a:prstClr>
                </a:solidFill>
              </a:rPr>
              <a:t>32</a:t>
            </a:r>
          </a:p>
        </p:txBody>
      </p:sp>
      <p:sp>
        <p:nvSpPr>
          <p:cNvPr id="4" name="TextBox 3">
            <a:extLst>
              <a:ext uri="{FF2B5EF4-FFF2-40B4-BE49-F238E27FC236}">
                <a16:creationId xmlns:a16="http://schemas.microsoft.com/office/drawing/2014/main" xmlns="" id="{3BE430BD-600E-46DA-876E-8297841D36E5}"/>
              </a:ext>
            </a:extLst>
          </p:cNvPr>
          <p:cNvSpPr txBox="1"/>
          <p:nvPr/>
        </p:nvSpPr>
        <p:spPr>
          <a:xfrm>
            <a:off x="97921" y="3847744"/>
            <a:ext cx="8866567" cy="206210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Training revenue was at 45% of annual budget as the result of remote working due to the lockdown resulting in face-to-face training being  slow and self learning taken up by our clients. </a:t>
            </a:r>
          </a:p>
          <a:p>
            <a:pPr marL="171450" indent="-171450">
              <a:spcAft>
                <a:spcPts val="600"/>
              </a:spcAft>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Training numbers (39,603) consisted of 15,421 from revenue and 21,621 free courses </a:t>
            </a:r>
          </a:p>
          <a:p>
            <a:pPr marL="171450" indent="-171450">
              <a:spcAft>
                <a:spcPts val="600"/>
              </a:spcAft>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Prepayments from previous year of R31.4 million has been trained in this year and included the revenue. Balance of prepayment still to be trained at end of December were R93.6 million. </a:t>
            </a:r>
          </a:p>
          <a:p>
            <a:pPr marL="171450" indent="-171450">
              <a:spcAft>
                <a:spcPts val="600"/>
              </a:spcAft>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The transfer allocation of R75.2m for the period ensured that the NSG can meet its obligations for compensation of employees and running costs. </a:t>
            </a:r>
          </a:p>
          <a:p>
            <a:pPr marL="171450" indent="-171450">
              <a:spcAft>
                <a:spcPts val="600"/>
              </a:spcAft>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Compensation of employees is under spending by R7.6m due to vacant posts. The NSG is at the final stages of implementation of its new structure. </a:t>
            </a:r>
          </a:p>
        </p:txBody>
      </p:sp>
      <p:graphicFrame>
        <p:nvGraphicFramePr>
          <p:cNvPr id="5" name="Table 4">
            <a:extLst>
              <a:ext uri="{FF2B5EF4-FFF2-40B4-BE49-F238E27FC236}">
                <a16:creationId xmlns:a16="http://schemas.microsoft.com/office/drawing/2014/main" xmlns="" id="{6689385A-F246-4B1D-997A-5046B37AC1A3}"/>
              </a:ext>
            </a:extLst>
          </p:cNvPr>
          <p:cNvGraphicFramePr>
            <a:graphicFrameLocks noGrp="1"/>
          </p:cNvGraphicFramePr>
          <p:nvPr>
            <p:extLst>
              <p:ext uri="{D42A27DB-BD31-4B8C-83A1-F6EECF244321}">
                <p14:modId xmlns:p14="http://schemas.microsoft.com/office/powerpoint/2010/main" xmlns="" val="2872127634"/>
              </p:ext>
            </p:extLst>
          </p:nvPr>
        </p:nvGraphicFramePr>
        <p:xfrm>
          <a:off x="210714" y="1095019"/>
          <a:ext cx="8259689" cy="2752725"/>
        </p:xfrm>
        <a:graphic>
          <a:graphicData uri="http://schemas.openxmlformats.org/drawingml/2006/table">
            <a:tbl>
              <a:tblPr/>
              <a:tblGrid>
                <a:gridCol w="2724550">
                  <a:extLst>
                    <a:ext uri="{9D8B030D-6E8A-4147-A177-3AD203B41FA5}">
                      <a16:colId xmlns:a16="http://schemas.microsoft.com/office/drawing/2014/main" xmlns="" val="4175227540"/>
                    </a:ext>
                  </a:extLst>
                </a:gridCol>
                <a:gridCol w="932083">
                  <a:extLst>
                    <a:ext uri="{9D8B030D-6E8A-4147-A177-3AD203B41FA5}">
                      <a16:colId xmlns:a16="http://schemas.microsoft.com/office/drawing/2014/main" xmlns="" val="4274262736"/>
                    </a:ext>
                  </a:extLst>
                </a:gridCol>
                <a:gridCol w="932083">
                  <a:extLst>
                    <a:ext uri="{9D8B030D-6E8A-4147-A177-3AD203B41FA5}">
                      <a16:colId xmlns:a16="http://schemas.microsoft.com/office/drawing/2014/main" xmlns="" val="374826499"/>
                    </a:ext>
                  </a:extLst>
                </a:gridCol>
                <a:gridCol w="932083">
                  <a:extLst>
                    <a:ext uri="{9D8B030D-6E8A-4147-A177-3AD203B41FA5}">
                      <a16:colId xmlns:a16="http://schemas.microsoft.com/office/drawing/2014/main" xmlns="" val="3775566796"/>
                    </a:ext>
                  </a:extLst>
                </a:gridCol>
                <a:gridCol w="1548692">
                  <a:extLst>
                    <a:ext uri="{9D8B030D-6E8A-4147-A177-3AD203B41FA5}">
                      <a16:colId xmlns:a16="http://schemas.microsoft.com/office/drawing/2014/main" xmlns="" val="666855141"/>
                    </a:ext>
                  </a:extLst>
                </a:gridCol>
                <a:gridCol w="1190198">
                  <a:extLst>
                    <a:ext uri="{9D8B030D-6E8A-4147-A177-3AD203B41FA5}">
                      <a16:colId xmlns:a16="http://schemas.microsoft.com/office/drawing/2014/main" xmlns="" val="3136122859"/>
                    </a:ext>
                  </a:extLst>
                </a:gridCol>
              </a:tblGrid>
              <a:tr h="821813">
                <a:tc>
                  <a:txBody>
                    <a:bodyPr/>
                    <a:lstStyle/>
                    <a:p>
                      <a:pPr algn="l" fontAlgn="b"/>
                      <a:r>
                        <a:rPr lang="en-US" sz="1100" b="1" i="0" u="none" strike="noStrike">
                          <a:solidFill>
                            <a:srgbClr val="000000"/>
                          </a:solidFill>
                          <a:effectLst/>
                          <a:latin typeface="Calibri" panose="020F0502020204030204" pitchFamily="34" charset="0"/>
                        </a:rPr>
                        <a:t>Economic Classification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Annual Budget 2021/22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April to December Pro-rata budget 2021/22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April to December  Actual Expenditure 2021/22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April to December Variance budget compared to actual (over)/under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April to December  Expenditure as % of pro-rata budget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7509721"/>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294766"/>
                  </a:ext>
                </a:extLst>
              </a:tr>
              <a:tr h="190500">
                <a:tc>
                  <a:txBody>
                    <a:bodyPr/>
                    <a:lstStyle/>
                    <a:p>
                      <a:pPr algn="l" fontAlgn="b"/>
                      <a:r>
                        <a:rPr lang="en-US" sz="1100" b="0" i="0" u="none" strike="noStrike" dirty="0">
                          <a:solidFill>
                            <a:srgbClr val="000000"/>
                          </a:solidFill>
                          <a:effectLst/>
                          <a:latin typeface="Calibri" panose="020F0502020204030204" pitchFamily="34" charset="0"/>
                        </a:rPr>
                        <a:t>Training related revenue (course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118,588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85,634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53,529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(32,105)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174652874"/>
                  </a:ext>
                </a:extLst>
              </a:tr>
              <a:tr h="190500">
                <a:tc>
                  <a:txBody>
                    <a:bodyPr/>
                    <a:lstStyle/>
                    <a:p>
                      <a:pPr algn="l" fontAlgn="b"/>
                      <a:r>
                        <a:rPr lang="en-US" sz="1100" b="0" i="0" u="none" strike="noStrike">
                          <a:solidFill>
                            <a:srgbClr val="000000"/>
                          </a:solidFill>
                          <a:effectLst/>
                          <a:latin typeface="Calibri" panose="020F0502020204030204" pitchFamily="34" charset="0"/>
                        </a:rPr>
                        <a:t>Transfer from the Vote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101,019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75,258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75,258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135673412"/>
                  </a:ext>
                </a:extLst>
              </a:tr>
              <a:tr h="190500">
                <a:tc>
                  <a:txBody>
                    <a:bodyPr/>
                    <a:lstStyle/>
                    <a:p>
                      <a:pPr algn="l" fontAlgn="b"/>
                      <a:r>
                        <a:rPr lang="en-US" sz="1100" b="0" i="0" u="none" strike="noStrike">
                          <a:solidFill>
                            <a:srgbClr val="000000"/>
                          </a:solidFill>
                          <a:effectLst/>
                          <a:latin typeface="Calibri" panose="020F0502020204030204" pitchFamily="34" charset="0"/>
                        </a:rPr>
                        <a:t>Other Reveneue (Interest)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7266547"/>
                  </a:ext>
                </a:extLst>
              </a:tr>
              <a:tr h="190500">
                <a:tc>
                  <a:txBody>
                    <a:bodyPr/>
                    <a:lstStyle/>
                    <a:p>
                      <a:pPr algn="l" fontAlgn="b"/>
                      <a:r>
                        <a:rPr lang="en-US" sz="1100" b="1" i="0" u="none" strike="noStrike">
                          <a:solidFill>
                            <a:srgbClr val="000000"/>
                          </a:solidFill>
                          <a:effectLst/>
                          <a:latin typeface="Calibri" panose="020F0502020204030204" pitchFamily="34" charset="0"/>
                        </a:rPr>
                        <a:t>Total Revenue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223,007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163,410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131,221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(32,189)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2638271"/>
                  </a:ext>
                </a:extLst>
              </a:tr>
              <a:tr h="190500">
                <a:tc>
                  <a:txBody>
                    <a:bodyPr/>
                    <a:lstStyle/>
                    <a:p>
                      <a:pPr algn="l" fontAlgn="b"/>
                      <a:r>
                        <a:rPr lang="en-US" sz="1100" b="0" i="0" u="none" strike="noStrike">
                          <a:solidFill>
                            <a:srgbClr val="000000"/>
                          </a:solidFill>
                          <a:effectLst/>
                          <a:latin typeface="Calibri" panose="020F0502020204030204" pitchFamily="34" charset="0"/>
                        </a:rPr>
                        <a:t>Compensation of Employees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(104,219)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(77,643)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(70,051)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7,592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965797864"/>
                  </a:ext>
                </a:extLst>
              </a:tr>
              <a:tr h="190500">
                <a:tc>
                  <a:txBody>
                    <a:bodyPr/>
                    <a:lstStyle/>
                    <a:p>
                      <a:pPr algn="l" fontAlgn="b"/>
                      <a:r>
                        <a:rPr lang="en-US" sz="1100" b="0" i="0" u="none" strike="noStrike">
                          <a:solidFill>
                            <a:srgbClr val="000000"/>
                          </a:solidFill>
                          <a:effectLst/>
                          <a:latin typeface="Calibri" panose="020F0502020204030204" pitchFamily="34" charset="0"/>
                        </a:rPr>
                        <a:t>Goods and services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(118,788)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(91,198)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(46,837)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44,361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726544798"/>
                  </a:ext>
                </a:extLst>
              </a:tr>
              <a:tr h="190500">
                <a:tc>
                  <a:txBody>
                    <a:bodyPr/>
                    <a:lstStyle/>
                    <a:p>
                      <a:pPr algn="l" fontAlgn="b"/>
                      <a:r>
                        <a:rPr lang="en-US" sz="1100" b="0" i="0" u="none" strike="noStrike">
                          <a:solidFill>
                            <a:srgbClr val="000000"/>
                          </a:solidFill>
                          <a:effectLst/>
                          <a:latin typeface="Calibri" panose="020F0502020204030204" pitchFamily="34" charset="0"/>
                        </a:rPr>
                        <a:t>Payments for capital assets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0335457"/>
                  </a:ext>
                </a:extLst>
              </a:tr>
              <a:tr h="190500">
                <a:tc>
                  <a:txBody>
                    <a:bodyPr/>
                    <a:lstStyle/>
                    <a:p>
                      <a:pPr algn="l" fontAlgn="b"/>
                      <a:r>
                        <a:rPr lang="en-US" sz="1100" b="1" i="0" u="none" strike="noStrike">
                          <a:solidFill>
                            <a:srgbClr val="000000"/>
                          </a:solidFill>
                          <a:effectLst/>
                          <a:latin typeface="Calibri" panose="020F0502020204030204" pitchFamily="34" charset="0"/>
                        </a:rPr>
                        <a:t>Total Trade Expenditure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(223,007)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(168,841)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(117,770)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51,071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5159034"/>
                  </a:ext>
                </a:extLst>
              </a:tr>
              <a:tr h="190500">
                <a:tc>
                  <a:txBody>
                    <a:bodyPr/>
                    <a:lstStyle/>
                    <a:p>
                      <a:pPr algn="l" fontAlgn="b"/>
                      <a:r>
                        <a:rPr lang="en-US" sz="1100" b="1" i="0" u="none" strike="noStrike">
                          <a:solidFill>
                            <a:srgbClr val="000000"/>
                          </a:solidFill>
                          <a:effectLst/>
                          <a:latin typeface="Calibri" panose="020F0502020204030204" pitchFamily="34" charset="0"/>
                        </a:rPr>
                        <a:t>Surplus/(Deficit)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(5,431)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13,451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18,882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0304463"/>
                  </a:ext>
                </a:extLst>
              </a:tr>
            </a:tbl>
          </a:graphicData>
        </a:graphic>
      </p:graphicFrame>
    </p:spTree>
    <p:extLst>
      <p:ext uri="{BB962C8B-B14F-4D97-AF65-F5344CB8AC3E}">
        <p14:creationId xmlns:p14="http://schemas.microsoft.com/office/powerpoint/2010/main" xmlns="" val="393826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63FE1-D56D-4756-9C5E-878F8098A98D}"/>
              </a:ext>
            </a:extLst>
          </p:cNvPr>
          <p:cNvSpPr>
            <a:spLocks noGrp="1"/>
          </p:cNvSpPr>
          <p:nvPr>
            <p:ph type="title"/>
          </p:nvPr>
        </p:nvSpPr>
        <p:spPr>
          <a:xfrm>
            <a:off x="457200" y="476672"/>
            <a:ext cx="8229600" cy="506431"/>
          </a:xfrm>
        </p:spPr>
        <p:txBody>
          <a:bodyPr anchor="ctr">
            <a:noAutofit/>
          </a:bodyPr>
          <a:lstStyle/>
          <a:p>
            <a:pPr>
              <a:lnSpc>
                <a:spcPct val="90000"/>
              </a:lnSpc>
            </a:pPr>
            <a:r>
              <a:rPr lang="en-GB" sz="3200" dirty="0">
                <a:latin typeface="Tahoma" panose="020B0604030504040204" pitchFamily="34" charset="0"/>
                <a:ea typeface="Tahoma" panose="020B0604030504040204" pitchFamily="34" charset="0"/>
                <a:cs typeface="Tahoma" panose="020B0604030504040204" pitchFamily="34" charset="0"/>
              </a:rPr>
              <a:t>Average creditors payment days 2021/22</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D99DDB88-0D5A-4D5F-A4A4-8C71A86318C7}"/>
              </a:ext>
            </a:extLst>
          </p:cNvPr>
          <p:cNvSpPr>
            <a:spLocks noGrp="1"/>
          </p:cNvSpPr>
          <p:nvPr>
            <p:ph type="sldNum" sz="quarter" idx="12"/>
          </p:nvPr>
        </p:nvSpPr>
        <p:spPr>
          <a:xfrm>
            <a:off x="3273759" y="6234886"/>
            <a:ext cx="2133600" cy="365125"/>
          </a:xfrm>
        </p:spPr>
        <p:txBody>
          <a:bodyPr anchor="ctr">
            <a:normAutofit/>
          </a:bodyPr>
          <a:lstStyle/>
          <a:p>
            <a:pPr>
              <a:spcAft>
                <a:spcPts val="600"/>
              </a:spcAft>
            </a:pPr>
            <a:fld id="{1CE6738C-8955-4CF1-A256-1C49941BBB03}" type="slidenum">
              <a:rPr lang="en-ZA" smtClean="0"/>
              <a:pPr>
                <a:spcAft>
                  <a:spcPts val="600"/>
                </a:spcAft>
              </a:pPr>
              <a:t>35</a:t>
            </a:fld>
            <a:endParaRPr lang="en-ZA"/>
          </a:p>
        </p:txBody>
      </p:sp>
      <p:graphicFrame>
        <p:nvGraphicFramePr>
          <p:cNvPr id="11" name="Content Placeholder 10">
            <a:extLst>
              <a:ext uri="{FF2B5EF4-FFF2-40B4-BE49-F238E27FC236}">
                <a16:creationId xmlns:a16="http://schemas.microsoft.com/office/drawing/2014/main" xmlns="" id="{C63789FB-DC96-4926-B482-42B3E21C2239}"/>
              </a:ext>
            </a:extLst>
          </p:cNvPr>
          <p:cNvGraphicFramePr>
            <a:graphicFrameLocks noGrp="1"/>
          </p:cNvGraphicFramePr>
          <p:nvPr>
            <p:ph idx="1"/>
            <p:extLst>
              <p:ext uri="{D42A27DB-BD31-4B8C-83A1-F6EECF244321}">
                <p14:modId xmlns:p14="http://schemas.microsoft.com/office/powerpoint/2010/main" xmlns="" val="2512440302"/>
              </p:ext>
            </p:extLst>
          </p:nvPr>
        </p:nvGraphicFramePr>
        <p:xfrm>
          <a:off x="323528" y="1340768"/>
          <a:ext cx="8496944" cy="4107709"/>
        </p:xfrm>
        <a:graphic>
          <a:graphicData uri="http://schemas.openxmlformats.org/drawingml/2006/table">
            <a:tbl>
              <a:tblPr/>
              <a:tblGrid>
                <a:gridCol w="2150459">
                  <a:extLst>
                    <a:ext uri="{9D8B030D-6E8A-4147-A177-3AD203B41FA5}">
                      <a16:colId xmlns:a16="http://schemas.microsoft.com/office/drawing/2014/main" xmlns="" val="2253230562"/>
                    </a:ext>
                  </a:extLst>
                </a:gridCol>
                <a:gridCol w="1573509">
                  <a:extLst>
                    <a:ext uri="{9D8B030D-6E8A-4147-A177-3AD203B41FA5}">
                      <a16:colId xmlns:a16="http://schemas.microsoft.com/office/drawing/2014/main" xmlns="" val="1300757568"/>
                    </a:ext>
                  </a:extLst>
                </a:gridCol>
                <a:gridCol w="1311257">
                  <a:extLst>
                    <a:ext uri="{9D8B030D-6E8A-4147-A177-3AD203B41FA5}">
                      <a16:colId xmlns:a16="http://schemas.microsoft.com/office/drawing/2014/main" xmlns="" val="466171232"/>
                    </a:ext>
                  </a:extLst>
                </a:gridCol>
                <a:gridCol w="1468608">
                  <a:extLst>
                    <a:ext uri="{9D8B030D-6E8A-4147-A177-3AD203B41FA5}">
                      <a16:colId xmlns:a16="http://schemas.microsoft.com/office/drawing/2014/main" xmlns="" val="1340784559"/>
                    </a:ext>
                  </a:extLst>
                </a:gridCol>
                <a:gridCol w="1993111">
                  <a:extLst>
                    <a:ext uri="{9D8B030D-6E8A-4147-A177-3AD203B41FA5}">
                      <a16:colId xmlns:a16="http://schemas.microsoft.com/office/drawing/2014/main" xmlns="" val="2593725704"/>
                    </a:ext>
                  </a:extLst>
                </a:gridCol>
              </a:tblGrid>
              <a:tr h="432048">
                <a:tc>
                  <a:txBody>
                    <a:bodyPr/>
                    <a:lstStyle/>
                    <a:p>
                      <a:pPr algn="ctr" fontAlgn="ctr"/>
                      <a:r>
                        <a:rPr lang="en-ZA"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MONTH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VOTE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TRADE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TOTAL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ZA"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AVERAGE DAYS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xmlns="" val="2174748021"/>
                  </a:ext>
                </a:extLst>
              </a:tr>
              <a:tr h="323339">
                <a:tc>
                  <a:txBody>
                    <a:bodyPr/>
                    <a:lstStyle/>
                    <a:p>
                      <a:pPr algn="ctr" fontAlgn="b"/>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Apr-21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1689280"/>
                  </a:ext>
                </a:extLst>
              </a:tr>
              <a:tr h="323339">
                <a:tc>
                  <a:txBody>
                    <a:bodyPr/>
                    <a:lstStyle/>
                    <a:p>
                      <a:pPr algn="ctr" fontAlgn="b"/>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May-21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6931789"/>
                  </a:ext>
                </a:extLst>
              </a:tr>
              <a:tr h="323339">
                <a:tc>
                  <a:txBody>
                    <a:bodyPr/>
                    <a:lstStyle/>
                    <a:p>
                      <a:pPr algn="ctr" fontAlgn="b"/>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Jun-21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6216731"/>
                  </a:ext>
                </a:extLst>
              </a:tr>
              <a:tr h="323339">
                <a:tc>
                  <a:txBody>
                    <a:bodyPr/>
                    <a:lstStyle/>
                    <a:p>
                      <a:pPr algn="ctr" fontAlgn="b"/>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Jul-21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3708917"/>
                  </a:ext>
                </a:extLst>
              </a:tr>
              <a:tr h="323339">
                <a:tc>
                  <a:txBody>
                    <a:bodyPr/>
                    <a:lstStyle/>
                    <a:p>
                      <a:pPr algn="ctr" fontAlgn="b"/>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Aug-21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3192975"/>
                  </a:ext>
                </a:extLst>
              </a:tr>
              <a:tr h="323339">
                <a:tc>
                  <a:txBody>
                    <a:bodyPr/>
                    <a:lstStyle/>
                    <a:p>
                      <a:pPr algn="ctr" fontAlgn="b"/>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Sep-21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0396783"/>
                  </a:ext>
                </a:extLst>
              </a:tr>
              <a:tr h="323339">
                <a:tc>
                  <a:txBody>
                    <a:bodyPr/>
                    <a:lstStyle/>
                    <a:p>
                      <a:pPr algn="ctr" fontAlgn="b"/>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Oct-21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7.69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4374554"/>
                  </a:ext>
                </a:extLst>
              </a:tr>
              <a:tr h="323339">
                <a:tc>
                  <a:txBody>
                    <a:bodyPr/>
                    <a:lstStyle/>
                    <a:p>
                      <a:pPr algn="ctr" fontAlgn="b"/>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Nov-21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8606322"/>
                  </a:ext>
                </a:extLst>
              </a:tr>
              <a:tr h="509632">
                <a:tc>
                  <a:txBody>
                    <a:bodyPr/>
                    <a:lstStyle/>
                    <a:p>
                      <a:pPr algn="ctr" fontAlgn="b"/>
                      <a:r>
                        <a:rPr lang="en-ZA"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Dec-21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7.54 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706991"/>
                  </a:ext>
                </a:extLst>
              </a:tr>
              <a:tr h="579317">
                <a:tc gridSpan="4">
                  <a:txBody>
                    <a:bodyPr/>
                    <a:lstStyle/>
                    <a:p>
                      <a:pPr algn="ctr" fontAlgn="ctr"/>
                      <a:r>
                        <a:rPr lang="en-ZA"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Average payment days 2021/22 financial 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r>
                        <a:rPr lang="en-ZA"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8.5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xmlns="" val="2955887579"/>
                  </a:ext>
                </a:extLst>
              </a:tr>
            </a:tbl>
          </a:graphicData>
        </a:graphic>
      </p:graphicFrame>
    </p:spTree>
    <p:extLst>
      <p:ext uri="{BB962C8B-B14F-4D97-AF65-F5344CB8AC3E}">
        <p14:creationId xmlns:p14="http://schemas.microsoft.com/office/powerpoint/2010/main" xmlns="" val="3235220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Human Resource Information</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29771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Professionalisation of the Public Sector </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295366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0275"/>
            <a:ext cx="8229600" cy="708465"/>
          </a:xfrm>
        </p:spPr>
        <p:txBody>
          <a:bodyPr>
            <a:normAutofit/>
          </a:bodyPr>
          <a:lstStyle/>
          <a:p>
            <a:r>
              <a:rPr lang="en-ZA" sz="2800" dirty="0">
                <a:latin typeface="Tahoma" panose="020B0604030504040204" pitchFamily="34" charset="0"/>
                <a:ea typeface="Tahoma" panose="020B0604030504040204" pitchFamily="34" charset="0"/>
                <a:cs typeface="Tahoma" panose="020B0604030504040204" pitchFamily="34" charset="0"/>
              </a:rPr>
              <a:t>Professionalisation Framework Journey</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p:cNvSpPr/>
          <p:nvPr/>
        </p:nvSpPr>
        <p:spPr>
          <a:xfrm>
            <a:off x="251519" y="1196752"/>
            <a:ext cx="8640961" cy="1173526"/>
          </a:xfrm>
          <a:prstGeom prst="rect">
            <a:avLst/>
          </a:prstGeom>
        </p:spPr>
        <p:txBody>
          <a:bodyPr wrap="square">
            <a:spAutoFit/>
          </a:bodyPr>
          <a:lstStyle/>
          <a:p>
            <a:pPr marL="0" marR="0" lvl="0" indent="0" algn="l" defTabSz="914400" rtl="0" eaLnBrk="1" fontAlgn="auto" latinLnBrk="0" hangingPunct="1">
              <a:lnSpc>
                <a:spcPct val="108000"/>
              </a:lnSpc>
              <a:spcBef>
                <a:spcPts val="600"/>
              </a:spcBef>
              <a:spcAft>
                <a:spcPts val="600"/>
              </a:spcAft>
              <a:buClr>
                <a:srgbClr val="B61918"/>
              </a:buClr>
              <a:buSzPct val="80000"/>
              <a:buFontTx/>
              <a:buNone/>
              <a:tabLst/>
              <a:defRPr/>
            </a:pPr>
            <a:endPar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8000"/>
              </a:lnSpc>
              <a:spcBef>
                <a:spcPts val="600"/>
              </a:spcBef>
              <a:spcAft>
                <a:spcPts val="600"/>
              </a:spcAft>
              <a:buClr>
                <a:srgbClr val="B61918"/>
              </a:buClr>
              <a:buSzPct val="80000"/>
              <a:buFontTx/>
              <a:buNone/>
              <a:tabLst/>
              <a:defRPr/>
            </a:pPr>
            <a:endPar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8000"/>
              </a:lnSpc>
              <a:spcBef>
                <a:spcPts val="600"/>
              </a:spcBef>
              <a:spcAft>
                <a:spcPts val="600"/>
              </a:spcAft>
              <a:buClr>
                <a:srgbClr val="B61918"/>
              </a:buClr>
              <a:buSzPct val="80000"/>
              <a:buFontTx/>
              <a:buNone/>
              <a:tabLst/>
              <a:defRPr/>
            </a:pPr>
            <a:endPar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reeform 6"/>
          <p:cNvSpPr/>
          <p:nvPr/>
        </p:nvSpPr>
        <p:spPr>
          <a:xfrm>
            <a:off x="155559" y="1109479"/>
            <a:ext cx="1525405" cy="519321"/>
          </a:xfrm>
          <a:custGeom>
            <a:avLst/>
            <a:gdLst>
              <a:gd name="connsiteX0" fmla="*/ 0 w 1439779"/>
              <a:gd name="connsiteY0" fmla="*/ 0 h 519321"/>
              <a:gd name="connsiteX1" fmla="*/ 1439779 w 1439779"/>
              <a:gd name="connsiteY1" fmla="*/ 0 h 519321"/>
              <a:gd name="connsiteX2" fmla="*/ 1439779 w 1439779"/>
              <a:gd name="connsiteY2" fmla="*/ 519321 h 519321"/>
              <a:gd name="connsiteX3" fmla="*/ 0 w 1439779"/>
              <a:gd name="connsiteY3" fmla="*/ 519321 h 519321"/>
              <a:gd name="connsiteX4" fmla="*/ 0 w 1439779"/>
              <a:gd name="connsiteY4" fmla="*/ 0 h 51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79" h="519321">
                <a:moveTo>
                  <a:pt x="0" y="0"/>
                </a:moveTo>
                <a:lnTo>
                  <a:pt x="1439779" y="0"/>
                </a:lnTo>
                <a:lnTo>
                  <a:pt x="1439779" y="519321"/>
                </a:lnTo>
                <a:lnTo>
                  <a:pt x="0" y="519321"/>
                </a:lnTo>
                <a:lnTo>
                  <a:pt x="0" y="0"/>
                </a:lnTo>
                <a:close/>
              </a:path>
            </a:pathLst>
          </a:cu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APRIL – JUNE 2020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8" name="Freeform 7"/>
          <p:cNvSpPr/>
          <p:nvPr/>
        </p:nvSpPr>
        <p:spPr>
          <a:xfrm>
            <a:off x="175727" y="1644065"/>
            <a:ext cx="1505237" cy="4161198"/>
          </a:xfrm>
          <a:custGeom>
            <a:avLst/>
            <a:gdLst>
              <a:gd name="connsiteX0" fmla="*/ 0 w 1399440"/>
              <a:gd name="connsiteY0" fmla="*/ 0 h 4680520"/>
              <a:gd name="connsiteX1" fmla="*/ 1399440 w 1399440"/>
              <a:gd name="connsiteY1" fmla="*/ 0 h 4680520"/>
              <a:gd name="connsiteX2" fmla="*/ 1399440 w 1399440"/>
              <a:gd name="connsiteY2" fmla="*/ 4680520 h 4680520"/>
              <a:gd name="connsiteX3" fmla="*/ 0 w 1399440"/>
              <a:gd name="connsiteY3" fmla="*/ 4680520 h 4680520"/>
              <a:gd name="connsiteX4" fmla="*/ 0 w 1399440"/>
              <a:gd name="connsiteY4" fmla="*/ 0 h 468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440" h="4680520">
                <a:moveTo>
                  <a:pt x="0" y="0"/>
                </a:moveTo>
                <a:lnTo>
                  <a:pt x="1399440" y="0"/>
                </a:lnTo>
                <a:lnTo>
                  <a:pt x="1399440" y="4680520"/>
                </a:lnTo>
                <a:lnTo>
                  <a:pt x="0" y="4680520"/>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srgbClr val="B61918"/>
                </a:solidFill>
                <a:effectLst/>
                <a:uLnTx/>
                <a:uFillTx/>
                <a:latin typeface="Arial" panose="020B0604020202020204" pitchFamily="34" charset="0"/>
                <a:ea typeface="Tahoma" panose="020B0604030504040204" pitchFamily="34" charset="0"/>
                <a:cs typeface="Arial" panose="020B0604020202020204" pitchFamily="34" charset="0"/>
              </a:rPr>
              <a:t>Mandate from MPSA to the National School of Government</a:t>
            </a:r>
            <a:endParaRPr kumimoji="0" lang="en-GB" sz="1400" b="0" i="0" u="none" strike="noStrike" kern="1200" cap="none" spc="0" normalizeH="0" baseline="0" noProof="0" dirty="0">
              <a:ln>
                <a:noFill/>
              </a:ln>
              <a:solidFill>
                <a:srgbClr val="B61918"/>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Outline of a professionalisation concept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Inputs from former and current DGs</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First presentation to GSCID Cluster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Establish Professionalisation Task Team (NSG, DPSA, OPSC)</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9" name="Freeform 8"/>
          <p:cNvSpPr/>
          <p:nvPr/>
        </p:nvSpPr>
        <p:spPr>
          <a:xfrm>
            <a:off x="1776923" y="1124744"/>
            <a:ext cx="1297035" cy="519321"/>
          </a:xfrm>
          <a:custGeom>
            <a:avLst/>
            <a:gdLst>
              <a:gd name="connsiteX0" fmla="*/ 0 w 1297035"/>
              <a:gd name="connsiteY0" fmla="*/ 0 h 519321"/>
              <a:gd name="connsiteX1" fmla="*/ 1297035 w 1297035"/>
              <a:gd name="connsiteY1" fmla="*/ 0 h 519321"/>
              <a:gd name="connsiteX2" fmla="*/ 1297035 w 1297035"/>
              <a:gd name="connsiteY2" fmla="*/ 519321 h 519321"/>
              <a:gd name="connsiteX3" fmla="*/ 0 w 1297035"/>
              <a:gd name="connsiteY3" fmla="*/ 519321 h 519321"/>
              <a:gd name="connsiteX4" fmla="*/ 0 w 1297035"/>
              <a:gd name="connsiteY4" fmla="*/ 0 h 51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519321">
                <a:moveTo>
                  <a:pt x="0" y="0"/>
                </a:moveTo>
                <a:lnTo>
                  <a:pt x="1297035" y="0"/>
                </a:lnTo>
                <a:lnTo>
                  <a:pt x="1297035" y="519321"/>
                </a:lnTo>
                <a:lnTo>
                  <a:pt x="0" y="519321"/>
                </a:lnTo>
                <a:lnTo>
                  <a:pt x="0" y="0"/>
                </a:lnTo>
                <a:close/>
              </a:path>
            </a:pathLst>
          </a:custGeom>
        </p:spPr>
        <p:style>
          <a:lnRef idx="1">
            <a:schemeClr val="accent2">
              <a:hueOff val="936304"/>
              <a:satOff val="-1168"/>
              <a:lumOff val="275"/>
              <a:alphaOff val="0"/>
            </a:schemeClr>
          </a:lnRef>
          <a:fillRef idx="3">
            <a:schemeClr val="accent2">
              <a:hueOff val="936304"/>
              <a:satOff val="-1168"/>
              <a:lumOff val="275"/>
              <a:alphaOff val="0"/>
            </a:schemeClr>
          </a:fillRef>
          <a:effectRef idx="3">
            <a:schemeClr val="accent2">
              <a:hueOff val="936304"/>
              <a:satOff val="-1168"/>
              <a:lumOff val="275"/>
              <a:alphaOff val="0"/>
            </a:schemeClr>
          </a:effectRef>
          <a:fontRef idx="minor">
            <a:schemeClr val="lt1"/>
          </a:fontRef>
        </p:style>
        <p:txBody>
          <a:bodyPr spcFirstLastPara="0" vert="horz" wrap="square" lIns="99568" tIns="56896" rIns="99568" bIns="5689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JULY – SEPTEMBER 2020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0" name="Freeform 9"/>
          <p:cNvSpPr/>
          <p:nvPr/>
        </p:nvSpPr>
        <p:spPr>
          <a:xfrm>
            <a:off x="1776923" y="1644065"/>
            <a:ext cx="1297035" cy="4161198"/>
          </a:xfrm>
          <a:custGeom>
            <a:avLst/>
            <a:gdLst>
              <a:gd name="connsiteX0" fmla="*/ 0 w 1297035"/>
              <a:gd name="connsiteY0" fmla="*/ 0 h 4161198"/>
              <a:gd name="connsiteX1" fmla="*/ 1297035 w 1297035"/>
              <a:gd name="connsiteY1" fmla="*/ 0 h 4161198"/>
              <a:gd name="connsiteX2" fmla="*/ 1297035 w 1297035"/>
              <a:gd name="connsiteY2" fmla="*/ 4161198 h 4161198"/>
              <a:gd name="connsiteX3" fmla="*/ 0 w 1297035"/>
              <a:gd name="connsiteY3" fmla="*/ 4161198 h 4161198"/>
              <a:gd name="connsiteX4" fmla="*/ 0 w 1297035"/>
              <a:gd name="connsiteY4" fmla="*/ 0 h 416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4161198">
                <a:moveTo>
                  <a:pt x="0" y="0"/>
                </a:moveTo>
                <a:lnTo>
                  <a:pt x="1297035" y="0"/>
                </a:lnTo>
                <a:lnTo>
                  <a:pt x="1297035" y="4161198"/>
                </a:lnTo>
                <a:lnTo>
                  <a:pt x="0" y="4161198"/>
                </a:lnTo>
                <a:lnTo>
                  <a:pt x="0" y="0"/>
                </a:lnTo>
                <a:close/>
              </a:path>
            </a:pathLst>
          </a:custGeom>
        </p:spPr>
        <p:style>
          <a:lnRef idx="1">
            <a:schemeClr val="accent2">
              <a:tint val="40000"/>
              <a:alpha val="90000"/>
              <a:hueOff val="1005164"/>
              <a:satOff val="-876"/>
              <a:lumOff val="-1"/>
              <a:alphaOff val="0"/>
            </a:schemeClr>
          </a:lnRef>
          <a:fillRef idx="1">
            <a:schemeClr val="accent2">
              <a:tint val="40000"/>
              <a:alpha val="90000"/>
              <a:hueOff val="1005164"/>
              <a:satOff val="-876"/>
              <a:lumOff val="-1"/>
              <a:alphaOff val="0"/>
            </a:schemeClr>
          </a:fillRef>
          <a:effectRef idx="2">
            <a:schemeClr val="accent2">
              <a:tint val="40000"/>
              <a:alpha val="90000"/>
              <a:hueOff val="1005164"/>
              <a:satOff val="-876"/>
              <a:lumOff val="-1"/>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Further refinement of the Framework</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Update presentation to the GSCID Cluster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Presentation to the Cabinet Committee</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Updated Framework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1" name="Freeform 10"/>
          <p:cNvSpPr/>
          <p:nvPr/>
        </p:nvSpPr>
        <p:spPr>
          <a:xfrm>
            <a:off x="3202957" y="1124744"/>
            <a:ext cx="1297035" cy="519321"/>
          </a:xfrm>
          <a:custGeom>
            <a:avLst/>
            <a:gdLst>
              <a:gd name="connsiteX0" fmla="*/ 0 w 1297035"/>
              <a:gd name="connsiteY0" fmla="*/ 0 h 519321"/>
              <a:gd name="connsiteX1" fmla="*/ 1297035 w 1297035"/>
              <a:gd name="connsiteY1" fmla="*/ 0 h 519321"/>
              <a:gd name="connsiteX2" fmla="*/ 1297035 w 1297035"/>
              <a:gd name="connsiteY2" fmla="*/ 519321 h 519321"/>
              <a:gd name="connsiteX3" fmla="*/ 0 w 1297035"/>
              <a:gd name="connsiteY3" fmla="*/ 519321 h 519321"/>
              <a:gd name="connsiteX4" fmla="*/ 0 w 1297035"/>
              <a:gd name="connsiteY4" fmla="*/ 0 h 51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519321">
                <a:moveTo>
                  <a:pt x="0" y="0"/>
                </a:moveTo>
                <a:lnTo>
                  <a:pt x="1297035" y="0"/>
                </a:lnTo>
                <a:lnTo>
                  <a:pt x="1297035" y="519321"/>
                </a:lnTo>
                <a:lnTo>
                  <a:pt x="0" y="519321"/>
                </a:lnTo>
                <a:lnTo>
                  <a:pt x="0" y="0"/>
                </a:lnTo>
                <a:close/>
              </a:path>
            </a:pathLst>
          </a:custGeom>
        </p:spPr>
        <p:style>
          <a:lnRef idx="1">
            <a:schemeClr val="accent2">
              <a:hueOff val="1872608"/>
              <a:satOff val="-2336"/>
              <a:lumOff val="549"/>
              <a:alphaOff val="0"/>
            </a:schemeClr>
          </a:lnRef>
          <a:fillRef idx="3">
            <a:schemeClr val="accent2">
              <a:hueOff val="1872608"/>
              <a:satOff val="-2336"/>
              <a:lumOff val="549"/>
              <a:alphaOff val="0"/>
            </a:schemeClr>
          </a:fillRef>
          <a:effectRef idx="3">
            <a:schemeClr val="accent2">
              <a:hueOff val="1872608"/>
              <a:satOff val="-2336"/>
              <a:lumOff val="549"/>
              <a:alphaOff val="0"/>
            </a:schemeClr>
          </a:effectRef>
          <a:fontRef idx="minor">
            <a:schemeClr val="lt1"/>
          </a:fontRef>
        </p:style>
        <p:txBody>
          <a:bodyPr spcFirstLastPara="0" vert="horz" wrap="square" lIns="99568" tIns="56896" rIns="99568" bIns="5689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OCTOBER – DECEMBER 2020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2" name="Freeform 11"/>
          <p:cNvSpPr/>
          <p:nvPr/>
        </p:nvSpPr>
        <p:spPr>
          <a:xfrm>
            <a:off x="3202957" y="1644065"/>
            <a:ext cx="1297035" cy="4161198"/>
          </a:xfrm>
          <a:custGeom>
            <a:avLst/>
            <a:gdLst>
              <a:gd name="connsiteX0" fmla="*/ 0 w 1297035"/>
              <a:gd name="connsiteY0" fmla="*/ 0 h 4161198"/>
              <a:gd name="connsiteX1" fmla="*/ 1297035 w 1297035"/>
              <a:gd name="connsiteY1" fmla="*/ 0 h 4161198"/>
              <a:gd name="connsiteX2" fmla="*/ 1297035 w 1297035"/>
              <a:gd name="connsiteY2" fmla="*/ 4161198 h 4161198"/>
              <a:gd name="connsiteX3" fmla="*/ 0 w 1297035"/>
              <a:gd name="connsiteY3" fmla="*/ 4161198 h 4161198"/>
              <a:gd name="connsiteX4" fmla="*/ 0 w 1297035"/>
              <a:gd name="connsiteY4" fmla="*/ 0 h 416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4161198">
                <a:moveTo>
                  <a:pt x="0" y="0"/>
                </a:moveTo>
                <a:lnTo>
                  <a:pt x="1297035" y="0"/>
                </a:lnTo>
                <a:lnTo>
                  <a:pt x="1297035" y="4161198"/>
                </a:lnTo>
                <a:lnTo>
                  <a:pt x="0" y="4161198"/>
                </a:lnTo>
                <a:lnTo>
                  <a:pt x="0" y="0"/>
                </a:lnTo>
                <a:close/>
              </a:path>
            </a:pathLst>
          </a:custGeom>
        </p:spPr>
        <p:style>
          <a:lnRef idx="1">
            <a:schemeClr val="accent2">
              <a:tint val="40000"/>
              <a:alpha val="90000"/>
              <a:hueOff val="2010328"/>
              <a:satOff val="-1751"/>
              <a:lumOff val="-2"/>
              <a:alphaOff val="0"/>
            </a:schemeClr>
          </a:lnRef>
          <a:fillRef idx="1">
            <a:schemeClr val="accent2">
              <a:tint val="40000"/>
              <a:alpha val="90000"/>
              <a:hueOff val="2010328"/>
              <a:satOff val="-1751"/>
              <a:lumOff val="-2"/>
              <a:alphaOff val="0"/>
            </a:schemeClr>
          </a:fillRef>
          <a:effectRef idx="2">
            <a:schemeClr val="accent2">
              <a:tint val="40000"/>
              <a:alpha val="90000"/>
              <a:hueOff val="2010328"/>
              <a:satOff val="-1751"/>
              <a:lumOff val="-2"/>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Tabling of the draft Framework in Cabinet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Cabinet approval to publish the draft Framework for public comment</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rPr>
              <a:t>Government gazette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3" name="Freeform 12"/>
          <p:cNvSpPr/>
          <p:nvPr/>
        </p:nvSpPr>
        <p:spPr>
          <a:xfrm>
            <a:off x="4575785" y="1124744"/>
            <a:ext cx="1455414" cy="519321"/>
          </a:xfrm>
          <a:custGeom>
            <a:avLst/>
            <a:gdLst>
              <a:gd name="connsiteX0" fmla="*/ 0 w 1297035"/>
              <a:gd name="connsiteY0" fmla="*/ 0 h 519321"/>
              <a:gd name="connsiteX1" fmla="*/ 1297035 w 1297035"/>
              <a:gd name="connsiteY1" fmla="*/ 0 h 519321"/>
              <a:gd name="connsiteX2" fmla="*/ 1297035 w 1297035"/>
              <a:gd name="connsiteY2" fmla="*/ 519321 h 519321"/>
              <a:gd name="connsiteX3" fmla="*/ 0 w 1297035"/>
              <a:gd name="connsiteY3" fmla="*/ 519321 h 519321"/>
              <a:gd name="connsiteX4" fmla="*/ 0 w 1297035"/>
              <a:gd name="connsiteY4" fmla="*/ 0 h 51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519321">
                <a:moveTo>
                  <a:pt x="0" y="0"/>
                </a:moveTo>
                <a:lnTo>
                  <a:pt x="1297035" y="0"/>
                </a:lnTo>
                <a:lnTo>
                  <a:pt x="1297035" y="519321"/>
                </a:lnTo>
                <a:lnTo>
                  <a:pt x="0" y="519321"/>
                </a:lnTo>
                <a:lnTo>
                  <a:pt x="0" y="0"/>
                </a:lnTo>
                <a:close/>
              </a:path>
            </a:pathLst>
          </a:custGeom>
        </p:spPr>
        <p:style>
          <a:lnRef idx="1">
            <a:schemeClr val="accent2">
              <a:hueOff val="2808911"/>
              <a:satOff val="-3503"/>
              <a:lumOff val="824"/>
              <a:alphaOff val="0"/>
            </a:schemeClr>
          </a:lnRef>
          <a:fillRef idx="3">
            <a:schemeClr val="accent2">
              <a:hueOff val="2808911"/>
              <a:satOff val="-3503"/>
              <a:lumOff val="824"/>
              <a:alphaOff val="0"/>
            </a:schemeClr>
          </a:fillRef>
          <a:effectRef idx="3">
            <a:schemeClr val="accent2">
              <a:hueOff val="2808911"/>
              <a:satOff val="-3503"/>
              <a:lumOff val="824"/>
              <a:alphaOff val="0"/>
            </a:schemeClr>
          </a:effectRef>
          <a:fontRef idx="minor">
            <a:schemeClr val="lt1"/>
          </a:fontRef>
        </p:style>
        <p:txBody>
          <a:bodyPr spcFirstLastPara="0" vert="horz" wrap="square" lIns="99568" tIns="56896" rIns="99568" bIns="5689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JANUARY -MAY 2021 </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4" name="Freeform 13"/>
          <p:cNvSpPr/>
          <p:nvPr/>
        </p:nvSpPr>
        <p:spPr>
          <a:xfrm>
            <a:off x="4595953" y="1644065"/>
            <a:ext cx="1435246" cy="4161198"/>
          </a:xfrm>
          <a:custGeom>
            <a:avLst/>
            <a:gdLst>
              <a:gd name="connsiteX0" fmla="*/ 0 w 1297035"/>
              <a:gd name="connsiteY0" fmla="*/ 0 h 4161198"/>
              <a:gd name="connsiteX1" fmla="*/ 1297035 w 1297035"/>
              <a:gd name="connsiteY1" fmla="*/ 0 h 4161198"/>
              <a:gd name="connsiteX2" fmla="*/ 1297035 w 1297035"/>
              <a:gd name="connsiteY2" fmla="*/ 4161198 h 4161198"/>
              <a:gd name="connsiteX3" fmla="*/ 0 w 1297035"/>
              <a:gd name="connsiteY3" fmla="*/ 4161198 h 4161198"/>
              <a:gd name="connsiteX4" fmla="*/ 0 w 1297035"/>
              <a:gd name="connsiteY4" fmla="*/ 0 h 416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4161198">
                <a:moveTo>
                  <a:pt x="0" y="0"/>
                </a:moveTo>
                <a:lnTo>
                  <a:pt x="1297035" y="0"/>
                </a:lnTo>
                <a:lnTo>
                  <a:pt x="1297035" y="4161198"/>
                </a:lnTo>
                <a:lnTo>
                  <a:pt x="0" y="4161198"/>
                </a:lnTo>
                <a:lnTo>
                  <a:pt x="0" y="0"/>
                </a:lnTo>
                <a:close/>
              </a:path>
            </a:pathLst>
          </a:custGeom>
        </p:spPr>
        <p:style>
          <a:lnRef idx="1">
            <a:schemeClr val="accent2">
              <a:tint val="40000"/>
              <a:alpha val="90000"/>
              <a:hueOff val="3015493"/>
              <a:satOff val="-2627"/>
              <a:lumOff val="-4"/>
              <a:alphaOff val="0"/>
            </a:schemeClr>
          </a:lnRef>
          <a:fillRef idx="1">
            <a:schemeClr val="accent2">
              <a:tint val="40000"/>
              <a:alpha val="90000"/>
              <a:hueOff val="3015493"/>
              <a:satOff val="-2627"/>
              <a:lumOff val="-4"/>
              <a:alphaOff val="0"/>
            </a:schemeClr>
          </a:fillRef>
          <a:effectRef idx="2">
            <a:schemeClr val="accent2">
              <a:tint val="40000"/>
              <a:alpha val="90000"/>
              <a:hueOff val="3015493"/>
              <a:satOff val="-2627"/>
              <a:lumOff val="-4"/>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MPSA media statements on public consultation</a:t>
            </a:r>
            <a:endParaRPr kumimoji="0" lang="en-GB" sz="13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Virtual public consultations with stakeholders </a:t>
            </a:r>
            <a:endParaRPr kumimoji="0" lang="en-GB" sz="13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Consultations with provincial governments, training academies, HRD Managers</a:t>
            </a:r>
            <a:endParaRPr kumimoji="0" lang="en-GB" sz="13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Appointment of Ministerial Task Team </a:t>
            </a:r>
            <a:endParaRPr kumimoji="0" lang="en-GB" sz="1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GB" sz="13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3 Meetings held </a:t>
            </a:r>
          </a:p>
        </p:txBody>
      </p:sp>
      <p:sp>
        <p:nvSpPr>
          <p:cNvPr id="15" name="Freeform 14"/>
          <p:cNvSpPr/>
          <p:nvPr/>
        </p:nvSpPr>
        <p:spPr>
          <a:xfrm>
            <a:off x="6106991" y="1124744"/>
            <a:ext cx="1488454" cy="519321"/>
          </a:xfrm>
          <a:custGeom>
            <a:avLst/>
            <a:gdLst>
              <a:gd name="connsiteX0" fmla="*/ 0 w 1297035"/>
              <a:gd name="connsiteY0" fmla="*/ 0 h 519321"/>
              <a:gd name="connsiteX1" fmla="*/ 1297035 w 1297035"/>
              <a:gd name="connsiteY1" fmla="*/ 0 h 519321"/>
              <a:gd name="connsiteX2" fmla="*/ 1297035 w 1297035"/>
              <a:gd name="connsiteY2" fmla="*/ 519321 h 519321"/>
              <a:gd name="connsiteX3" fmla="*/ 0 w 1297035"/>
              <a:gd name="connsiteY3" fmla="*/ 519321 h 519321"/>
              <a:gd name="connsiteX4" fmla="*/ 0 w 1297035"/>
              <a:gd name="connsiteY4" fmla="*/ 0 h 51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519321">
                <a:moveTo>
                  <a:pt x="0" y="0"/>
                </a:moveTo>
                <a:lnTo>
                  <a:pt x="1297035" y="0"/>
                </a:lnTo>
                <a:lnTo>
                  <a:pt x="1297035" y="519321"/>
                </a:lnTo>
                <a:lnTo>
                  <a:pt x="0" y="519321"/>
                </a:lnTo>
                <a:lnTo>
                  <a:pt x="0" y="0"/>
                </a:lnTo>
                <a:close/>
              </a:path>
            </a:pathLst>
          </a:custGeom>
        </p:spPr>
        <p:style>
          <a:lnRef idx="1">
            <a:schemeClr val="accent2">
              <a:hueOff val="3745215"/>
              <a:satOff val="-4671"/>
              <a:lumOff val="1098"/>
              <a:alphaOff val="0"/>
            </a:schemeClr>
          </a:lnRef>
          <a:fillRef idx="3">
            <a:schemeClr val="accent2">
              <a:hueOff val="3745215"/>
              <a:satOff val="-4671"/>
              <a:lumOff val="1098"/>
              <a:alphaOff val="0"/>
            </a:schemeClr>
          </a:fillRef>
          <a:effectRef idx="3">
            <a:schemeClr val="accent2">
              <a:hueOff val="3745215"/>
              <a:satOff val="-4671"/>
              <a:lumOff val="1098"/>
              <a:alphaOff val="0"/>
            </a:schemeClr>
          </a:effectRef>
          <a:fontRef idx="minor">
            <a:schemeClr val="lt1"/>
          </a:fontRef>
        </p:style>
        <p:txBody>
          <a:bodyPr spcFirstLastPara="0" vert="horz" wrap="square" lIns="99568" tIns="56896" rIns="99568" bIns="5689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JUNE – AUGUST 2021</a:t>
            </a:r>
          </a:p>
        </p:txBody>
      </p:sp>
      <p:sp>
        <p:nvSpPr>
          <p:cNvPr id="16" name="Freeform 15"/>
          <p:cNvSpPr/>
          <p:nvPr/>
        </p:nvSpPr>
        <p:spPr>
          <a:xfrm>
            <a:off x="6106991" y="1644065"/>
            <a:ext cx="1488454" cy="4161198"/>
          </a:xfrm>
          <a:custGeom>
            <a:avLst/>
            <a:gdLst>
              <a:gd name="connsiteX0" fmla="*/ 0 w 1297035"/>
              <a:gd name="connsiteY0" fmla="*/ 0 h 4161198"/>
              <a:gd name="connsiteX1" fmla="*/ 1297035 w 1297035"/>
              <a:gd name="connsiteY1" fmla="*/ 0 h 4161198"/>
              <a:gd name="connsiteX2" fmla="*/ 1297035 w 1297035"/>
              <a:gd name="connsiteY2" fmla="*/ 4161198 h 4161198"/>
              <a:gd name="connsiteX3" fmla="*/ 0 w 1297035"/>
              <a:gd name="connsiteY3" fmla="*/ 4161198 h 4161198"/>
              <a:gd name="connsiteX4" fmla="*/ 0 w 1297035"/>
              <a:gd name="connsiteY4" fmla="*/ 0 h 416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4161198">
                <a:moveTo>
                  <a:pt x="0" y="0"/>
                </a:moveTo>
                <a:lnTo>
                  <a:pt x="1297035" y="0"/>
                </a:lnTo>
                <a:lnTo>
                  <a:pt x="1297035" y="4161198"/>
                </a:lnTo>
                <a:lnTo>
                  <a:pt x="0" y="4161198"/>
                </a:lnTo>
                <a:lnTo>
                  <a:pt x="0" y="0"/>
                </a:lnTo>
                <a:close/>
              </a:path>
            </a:pathLst>
          </a:custGeom>
        </p:spPr>
        <p:style>
          <a:lnRef idx="1">
            <a:schemeClr val="accent2">
              <a:tint val="40000"/>
              <a:alpha val="90000"/>
              <a:hueOff val="4020657"/>
              <a:satOff val="-3502"/>
              <a:lumOff val="-5"/>
              <a:alphaOff val="0"/>
            </a:schemeClr>
          </a:lnRef>
          <a:fillRef idx="1">
            <a:schemeClr val="accent2">
              <a:tint val="40000"/>
              <a:alpha val="90000"/>
              <a:hueOff val="4020657"/>
              <a:satOff val="-3502"/>
              <a:lumOff val="-5"/>
              <a:alphaOff val="0"/>
            </a:schemeClr>
          </a:fillRef>
          <a:effectRef idx="2">
            <a:schemeClr val="accent2">
              <a:tint val="40000"/>
              <a:alpha val="90000"/>
              <a:hueOff val="4020657"/>
              <a:satOff val="-3502"/>
              <a:lumOff val="-5"/>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GB" sz="1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Inauguration of the task team by the MPSA</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GB" sz="1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Establishment of streams &amp; subthemes led by convenors</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GB" sz="1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NSG Team: Secretariat &amp; Technical Support</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GB" sz="1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Meeting held: DGs DPSA, NSG, OPSC, CPSI</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GB" sz="13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Workshop- Presentation of draft reports 17-18 August 2021</a:t>
            </a:r>
          </a:p>
        </p:txBody>
      </p:sp>
      <p:sp>
        <p:nvSpPr>
          <p:cNvPr id="17" name="Freeform 16"/>
          <p:cNvSpPr/>
          <p:nvPr/>
        </p:nvSpPr>
        <p:spPr>
          <a:xfrm>
            <a:off x="7691403" y="1124744"/>
            <a:ext cx="1297035" cy="519321"/>
          </a:xfrm>
          <a:custGeom>
            <a:avLst/>
            <a:gdLst>
              <a:gd name="connsiteX0" fmla="*/ 0 w 1297035"/>
              <a:gd name="connsiteY0" fmla="*/ 0 h 519321"/>
              <a:gd name="connsiteX1" fmla="*/ 1297035 w 1297035"/>
              <a:gd name="connsiteY1" fmla="*/ 0 h 519321"/>
              <a:gd name="connsiteX2" fmla="*/ 1297035 w 1297035"/>
              <a:gd name="connsiteY2" fmla="*/ 519321 h 519321"/>
              <a:gd name="connsiteX3" fmla="*/ 0 w 1297035"/>
              <a:gd name="connsiteY3" fmla="*/ 519321 h 519321"/>
              <a:gd name="connsiteX4" fmla="*/ 0 w 1297035"/>
              <a:gd name="connsiteY4" fmla="*/ 0 h 51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519321">
                <a:moveTo>
                  <a:pt x="0" y="0"/>
                </a:moveTo>
                <a:lnTo>
                  <a:pt x="1297035" y="0"/>
                </a:lnTo>
                <a:lnTo>
                  <a:pt x="1297035" y="519321"/>
                </a:lnTo>
                <a:lnTo>
                  <a:pt x="0" y="519321"/>
                </a:lnTo>
                <a:lnTo>
                  <a:pt x="0" y="0"/>
                </a:lnTo>
                <a:close/>
              </a:path>
            </a:pathLst>
          </a:custGeom>
        </p:spPr>
        <p:style>
          <a:lnRef idx="1">
            <a:schemeClr val="accent2">
              <a:hueOff val="4681519"/>
              <a:satOff val="-5839"/>
              <a:lumOff val="1373"/>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txBody>
          <a:bodyPr spcFirstLastPara="0" vert="horz" wrap="square" lIns="99568" tIns="56896" rIns="99568" bIns="5689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SEPTEMBER – DECEMBER 2021</a:t>
            </a:r>
          </a:p>
        </p:txBody>
      </p:sp>
      <p:sp>
        <p:nvSpPr>
          <p:cNvPr id="18" name="Freeform 17"/>
          <p:cNvSpPr/>
          <p:nvPr/>
        </p:nvSpPr>
        <p:spPr>
          <a:xfrm>
            <a:off x="7691403" y="1644065"/>
            <a:ext cx="1297035" cy="4161198"/>
          </a:xfrm>
          <a:custGeom>
            <a:avLst/>
            <a:gdLst>
              <a:gd name="connsiteX0" fmla="*/ 0 w 1297035"/>
              <a:gd name="connsiteY0" fmla="*/ 0 h 4161198"/>
              <a:gd name="connsiteX1" fmla="*/ 1297035 w 1297035"/>
              <a:gd name="connsiteY1" fmla="*/ 0 h 4161198"/>
              <a:gd name="connsiteX2" fmla="*/ 1297035 w 1297035"/>
              <a:gd name="connsiteY2" fmla="*/ 4161198 h 4161198"/>
              <a:gd name="connsiteX3" fmla="*/ 0 w 1297035"/>
              <a:gd name="connsiteY3" fmla="*/ 4161198 h 4161198"/>
              <a:gd name="connsiteX4" fmla="*/ 0 w 1297035"/>
              <a:gd name="connsiteY4" fmla="*/ 0 h 4161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035" h="4161198">
                <a:moveTo>
                  <a:pt x="0" y="0"/>
                </a:moveTo>
                <a:lnTo>
                  <a:pt x="1297035" y="0"/>
                </a:lnTo>
                <a:lnTo>
                  <a:pt x="1297035" y="4161198"/>
                </a:lnTo>
                <a:lnTo>
                  <a:pt x="0" y="4161198"/>
                </a:lnTo>
                <a:lnTo>
                  <a:pt x="0" y="0"/>
                </a:lnTo>
                <a:close/>
              </a:path>
            </a:pathLst>
          </a:custGeom>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Submission of the draft report </a:t>
            </a: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Recommendations to the MPSA</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Presentation to the GSCID Cluster </a:t>
            </a: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Presentation to the Cabinet Committee</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Cabinet approval to publish the framework</a:t>
            </a: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Government gazette</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rPr>
              <a:t>MTT request for extension</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lang="en-US" sz="1200"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rPr>
              <a:t>Workshop to finalise report </a:t>
            </a:r>
            <a:endParaRPr kumimoji="0" lang="en-GB" sz="1300" b="0" i="0" u="none" strike="noStrike" kern="1200" cap="none" spc="0" normalizeH="0" baseline="0" noProof="0" dirty="0">
              <a:ln>
                <a:noFill/>
              </a:ln>
              <a:solidFill>
                <a:prstClr val="black">
                  <a:hueOff val="0"/>
                  <a:satOff val="0"/>
                  <a:lumOff val="0"/>
                  <a:alphaOff val="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1875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968" y="1124744"/>
            <a:ext cx="4752528" cy="4680520"/>
          </a:xfrm>
        </p:spPr>
        <p:txBody>
          <a:bodyPr>
            <a:noAutofit/>
          </a:bodyPr>
          <a:lstStyle/>
          <a:p>
            <a:pPr marL="0" indent="0" algn="ctr">
              <a:lnSpc>
                <a:spcPct val="108000"/>
              </a:lnSpc>
              <a:spcBef>
                <a:spcPts val="0"/>
              </a:spcBef>
              <a:buClr>
                <a:srgbClr val="006600"/>
              </a:buClr>
              <a:buSzPct val="75000"/>
              <a:buNone/>
            </a:pPr>
            <a:r>
              <a:rPr lang="en-US" sz="1800" b="1" dirty="0">
                <a:solidFill>
                  <a:srgbClr val="002060"/>
                </a:solidFill>
                <a:latin typeface="Tahoma" panose="020B0604030504040204" pitchFamily="34" charset="0"/>
                <a:ea typeface="Tahoma" panose="020B0604030504040204" pitchFamily="34" charset="0"/>
                <a:cs typeface="Tahoma" panose="020B0604030504040204" pitchFamily="34" charset="0"/>
              </a:rPr>
              <a:t>Vision</a:t>
            </a:r>
          </a:p>
          <a:p>
            <a:pPr marL="0" indent="0" algn="ctr">
              <a:lnSpc>
                <a:spcPct val="107000"/>
              </a:lnSpc>
              <a:spcAft>
                <a:spcPts val="0"/>
              </a:spcAft>
              <a:buNone/>
            </a:pP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Build an Ethical and Capable Public Sector in Service of the People</a:t>
            </a:r>
          </a:p>
          <a:p>
            <a:pPr marL="0" indent="0" algn="ctr">
              <a:lnSpc>
                <a:spcPct val="107000"/>
              </a:lnSpc>
              <a:spcAft>
                <a:spcPts val="0"/>
              </a:spcAft>
              <a:buNone/>
            </a:pPr>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Mission</a:t>
            </a:r>
            <a:r>
              <a:rPr lang="en-GB" sz="1800"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marL="0" indent="0" algn="ctr">
              <a:lnSpc>
                <a:spcPct val="107000"/>
              </a:lnSpc>
              <a:spcAft>
                <a:spcPts val="0"/>
              </a:spcAft>
              <a:buNone/>
            </a:pPr>
            <a:r>
              <a:rPr lang="en-GB" sz="1800" dirty="0">
                <a:latin typeface="Tahoma" panose="020B0604030504040204" pitchFamily="34" charset="0"/>
                <a:ea typeface="Tahoma" panose="020B0604030504040204" pitchFamily="34" charset="0"/>
                <a:cs typeface="Tahoma" panose="020B0604030504040204" pitchFamily="34" charset="0"/>
              </a:rPr>
              <a:t>To Empower Public Servants to be Responsive to Citizen Needs and Government Priorities through Education, Training and Development interventions</a:t>
            </a:r>
            <a:r>
              <a:rPr lang="en-GB" sz="1800" dirty="0">
                <a:latin typeface="Microsoft JhengHei" panose="020B0604030504040204" pitchFamily="34" charset="-120"/>
                <a:ea typeface="Microsoft JhengHei" panose="020B0604030504040204" pitchFamily="34" charset="-120"/>
                <a:cs typeface="Tahoma" panose="020B0604030504040204" pitchFamily="34" charset="0"/>
              </a:rPr>
              <a:t>.</a:t>
            </a:r>
            <a:endParaRPr lang="en-ZA" sz="1800" dirty="0">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US" sz="1800" dirty="0">
              <a:latin typeface="Microsoft JhengHei" panose="020B0604030504040204" pitchFamily="34" charset="-120"/>
              <a:ea typeface="Microsoft JhengHei" panose="020B0604030504040204" pitchFamily="34" charset="-120"/>
            </a:endParaRPr>
          </a:p>
          <a:p>
            <a:pPr>
              <a:lnSpc>
                <a:spcPct val="108000"/>
              </a:lnSpc>
              <a:spcBef>
                <a:spcPts val="0"/>
              </a:spcBef>
              <a:buClr>
                <a:srgbClr val="006600"/>
              </a:buClr>
              <a:buSzPct val="75000"/>
              <a:buFont typeface="Wingdings" panose="05000000000000000000" pitchFamily="2" charset="2"/>
              <a:buChar char="v"/>
            </a:pPr>
            <a:endParaRPr lang="en-US" sz="2000" dirty="0">
              <a:latin typeface="Gill Sans MT" panose="020B0502020104020203"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ZA" sz="2000" dirty="0">
              <a:latin typeface="Gill Sans MT" panose="020B0502020104020203"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24744"/>
            <a:ext cx="4211960" cy="3960440"/>
          </a:xfrm>
          <a:prstGeom prst="rect">
            <a:avLst/>
          </a:prstGeom>
        </p:spPr>
      </p:pic>
      <p:sp>
        <p:nvSpPr>
          <p:cNvPr id="6" name="Title 1"/>
          <p:cNvSpPr>
            <a:spLocks noGrp="1"/>
          </p:cNvSpPr>
          <p:nvPr>
            <p:ph type="title"/>
          </p:nvPr>
        </p:nvSpPr>
        <p:spPr>
          <a:xfrm>
            <a:off x="313184" y="332656"/>
            <a:ext cx="8229600" cy="708465"/>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Background to the NSG 5-year strategy </a:t>
            </a:r>
          </a:p>
        </p:txBody>
      </p:sp>
    </p:spTree>
    <p:extLst>
      <p:ext uri="{BB962C8B-B14F-4D97-AF65-F5344CB8AC3E}">
        <p14:creationId xmlns:p14="http://schemas.microsoft.com/office/powerpoint/2010/main" xmlns="" val="1765664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E2CCE-FABB-48E9-9D1C-4DBFA4990E01}"/>
              </a:ext>
            </a:extLst>
          </p:cNvPr>
          <p:cNvSpPr>
            <a:spLocks noGrp="1"/>
          </p:cNvSpPr>
          <p:nvPr>
            <p:ph type="title"/>
          </p:nvPr>
        </p:nvSpPr>
        <p:spPr>
          <a:xfrm>
            <a:off x="457200" y="404664"/>
            <a:ext cx="8229600" cy="578439"/>
          </a:xfrm>
        </p:spPr>
        <p:txBody>
          <a:bodyPr>
            <a:normAutofit/>
          </a:bodyPr>
          <a:lstStyle/>
          <a:p>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Professionalisation Framework </a:t>
            </a:r>
            <a:endParaRPr lang="en-ZA" sz="28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A7602BD6-AA39-4BB2-9C3E-714BE49564DF}"/>
              </a:ext>
            </a:extLst>
          </p:cNvPr>
          <p:cNvSpPr>
            <a:spLocks noGrp="1"/>
          </p:cNvSpPr>
          <p:nvPr>
            <p:ph idx="1"/>
          </p:nvPr>
        </p:nvSpPr>
        <p:spPr>
          <a:xfrm>
            <a:off x="143508" y="1160722"/>
            <a:ext cx="8856984" cy="4896544"/>
          </a:xfrm>
        </p:spPr>
        <p:txBody>
          <a:bodyPr>
            <a:normAutofit/>
          </a:bodyPr>
          <a:lstStyle/>
          <a:p>
            <a:pPr marL="0" indent="0" algn="l" fontAlgn="base">
              <a:buNone/>
            </a:pPr>
            <a:r>
              <a:rPr lang="en-ZA" sz="1600" dirty="0">
                <a:latin typeface="Tahoma" panose="020B0604030504040204" pitchFamily="34" charset="0"/>
                <a:ea typeface="Tahoma" panose="020B0604030504040204" pitchFamily="34" charset="0"/>
                <a:cs typeface="Tahoma" panose="020B0604030504040204" pitchFamily="34" charset="0"/>
              </a:rPr>
              <a:t>“</a:t>
            </a:r>
            <a:r>
              <a:rPr lang="en-US" sz="1600" i="0" dirty="0">
                <a:solidFill>
                  <a:srgbClr val="252525"/>
                </a:solidFill>
                <a:effectLst/>
                <a:latin typeface="Tahoma" panose="020B0604030504040204" pitchFamily="34" charset="0"/>
                <a:ea typeface="Tahoma" panose="020B0604030504040204" pitchFamily="34" charset="0"/>
                <a:cs typeface="Tahoma" panose="020B0604030504040204" pitchFamily="34" charset="0"/>
              </a:rPr>
              <a:t>T</a:t>
            </a:r>
            <a:r>
              <a:rPr lang="en-US" sz="1600" b="0" i="0" dirty="0">
                <a:solidFill>
                  <a:srgbClr val="252525"/>
                </a:solidFill>
                <a:effectLst/>
                <a:latin typeface="Tahoma" panose="020B0604030504040204" pitchFamily="34" charset="0"/>
                <a:ea typeface="Tahoma" panose="020B0604030504040204" pitchFamily="34" charset="0"/>
                <a:cs typeface="Tahoma" panose="020B0604030504040204" pitchFamily="34" charset="0"/>
              </a:rPr>
              <a:t>hat is why our foremost priority is to build a capable, ethical and developmental state. We will soon be </a:t>
            </a:r>
            <a:r>
              <a:rPr lang="en-US" sz="1600" b="0" i="0" dirty="0" err="1">
                <a:solidFill>
                  <a:srgbClr val="252525"/>
                </a:solidFill>
                <a:effectLst/>
                <a:latin typeface="Tahoma" panose="020B0604030504040204" pitchFamily="34" charset="0"/>
                <a:ea typeface="Tahoma" panose="020B0604030504040204" pitchFamily="34" charset="0"/>
                <a:cs typeface="Tahoma" panose="020B0604030504040204" pitchFamily="34" charset="0"/>
              </a:rPr>
              <a:t>finalising</a:t>
            </a:r>
            <a:r>
              <a:rPr lang="en-US" sz="1600" b="0" i="0" dirty="0">
                <a:solidFill>
                  <a:srgbClr val="252525"/>
                </a:solidFill>
                <a:effectLst/>
                <a:latin typeface="Tahoma" panose="020B0604030504040204" pitchFamily="34" charset="0"/>
                <a:ea typeface="Tahoma" panose="020B0604030504040204" pitchFamily="34" charset="0"/>
                <a:cs typeface="Tahoma" panose="020B0604030504040204" pitchFamily="34" charset="0"/>
              </a:rPr>
              <a:t> a framework for the professionalisation of the public service. This will include tighter measures for recruitment of public servants, continuous professional development through the National School of Government and partnerships between state bodies, professional associations and universities” – </a:t>
            </a:r>
            <a:r>
              <a:rPr lang="en-US" sz="1600" b="0" i="0" dirty="0">
                <a:solidFill>
                  <a:srgbClr val="C00000"/>
                </a:solidFill>
                <a:effectLst/>
                <a:latin typeface="Tahoma" panose="020B0604030504040204" pitchFamily="34" charset="0"/>
                <a:ea typeface="Tahoma" panose="020B0604030504040204" pitchFamily="34" charset="0"/>
                <a:cs typeface="Tahoma" panose="020B0604030504040204" pitchFamily="34" charset="0"/>
              </a:rPr>
              <a:t>Pres. Ramaphosa, SONA 2022</a:t>
            </a:r>
          </a:p>
          <a:p>
            <a:pPr marL="0" indent="0" algn="l" fontAlgn="base">
              <a:buNone/>
            </a:pPr>
            <a:endParaRPr lang="en-US" sz="1600" b="0" i="0" dirty="0">
              <a:solidFill>
                <a:srgbClr val="252525"/>
              </a:solidFill>
              <a:effectLst/>
              <a:latin typeface="Tahoma" panose="020B0604030504040204" pitchFamily="34" charset="0"/>
              <a:ea typeface="Tahoma" panose="020B0604030504040204" pitchFamily="34" charset="0"/>
              <a:cs typeface="Tahoma" panose="020B0604030504040204" pitchFamily="34" charset="0"/>
            </a:endParaRPr>
          </a:p>
          <a:p>
            <a:pPr marL="0" indent="0" algn="l" fontAlgn="base">
              <a:buNone/>
            </a:pPr>
            <a:r>
              <a:rPr lang="en-US" sz="1600" b="0" i="0" dirty="0">
                <a:solidFill>
                  <a:srgbClr val="252525"/>
                </a:solidFill>
                <a:effectLst/>
                <a:latin typeface="Tahoma" panose="020B0604030504040204" pitchFamily="34" charset="0"/>
                <a:ea typeface="Tahoma" panose="020B0604030504040204" pitchFamily="34" charset="0"/>
                <a:cs typeface="Tahoma" panose="020B0604030504040204" pitchFamily="34" charset="0"/>
              </a:rPr>
              <a:t>“</a:t>
            </a:r>
            <a:r>
              <a:rPr lang="en-ZA" sz="1600" dirty="0">
                <a:effectLst/>
                <a:latin typeface="Tahoma" panose="020B0604030504040204" pitchFamily="34" charset="0"/>
                <a:ea typeface="Tahoma" panose="020B0604030504040204" pitchFamily="34" charset="0"/>
                <a:cs typeface="Tahoma" panose="020B0604030504040204" pitchFamily="34" charset="0"/>
              </a:rPr>
              <a:t>The revised Framework will be presented to Cabinet within the next two months and will be proposing fundamental reforms” – </a:t>
            </a:r>
            <a:r>
              <a:rPr lang="en-ZA" sz="1600" dirty="0">
                <a:solidFill>
                  <a:srgbClr val="C00000"/>
                </a:solidFill>
                <a:effectLst/>
                <a:latin typeface="Tahoma" panose="020B0604030504040204" pitchFamily="34" charset="0"/>
                <a:ea typeface="Tahoma" panose="020B0604030504040204" pitchFamily="34" charset="0"/>
                <a:cs typeface="Tahoma" panose="020B0604030504040204" pitchFamily="34" charset="0"/>
              </a:rPr>
              <a:t>Min. </a:t>
            </a:r>
            <a:r>
              <a:rPr lang="en-ZA" sz="1600"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Dlodlo</a:t>
            </a:r>
            <a:r>
              <a:rPr lang="en-ZA" sz="16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GSCID Cluster Briefing </a:t>
            </a:r>
            <a:endParaRPr lang="en-US" sz="1600" b="0" i="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60000"/>
              <a:buNone/>
            </a:pPr>
            <a:endParaRPr lang="en-ZA" sz="1400" b="1"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60000"/>
              <a:buNone/>
            </a:pPr>
            <a:r>
              <a:rPr lang="en-ZA" sz="1600" b="1" dirty="0">
                <a:latin typeface="Tahoma" panose="020B0604030504040204" pitchFamily="34" charset="0"/>
                <a:ea typeface="Tahoma" panose="020B0604030504040204" pitchFamily="34" charset="0"/>
                <a:cs typeface="Tahoma" panose="020B0604030504040204" pitchFamily="34" charset="0"/>
              </a:rPr>
              <a:t>Progress to Date: </a:t>
            </a:r>
          </a:p>
          <a:p>
            <a:pPr marL="0" indent="0">
              <a:buClr>
                <a:schemeClr val="tx1">
                  <a:lumMod val="65000"/>
                  <a:lumOff val="35000"/>
                </a:schemeClr>
              </a:buClr>
              <a:buSzPct val="60000"/>
              <a:buNone/>
            </a:pPr>
            <a:endParaRPr lang="en-ZA" sz="1200" b="1"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60000"/>
              <a:buAutoNum type="arabicPeriod"/>
            </a:pPr>
            <a:r>
              <a:rPr lang="en-ZA" sz="1600" dirty="0">
                <a:latin typeface="Tahoma" panose="020B0604030504040204" pitchFamily="34" charset="0"/>
                <a:ea typeface="Tahoma" panose="020B0604030504040204" pitchFamily="34" charset="0"/>
                <a:cs typeface="Tahoma" panose="020B0604030504040204" pitchFamily="34" charset="0"/>
              </a:rPr>
              <a:t>Peer review process with Ministerial Task Team completed (submitted in January 2022)</a:t>
            </a:r>
          </a:p>
          <a:p>
            <a:pPr>
              <a:buClr>
                <a:schemeClr val="tx1">
                  <a:lumMod val="65000"/>
                  <a:lumOff val="35000"/>
                </a:schemeClr>
              </a:buClr>
              <a:buSzPct val="60000"/>
              <a:buAutoNum type="arabicPeriod"/>
            </a:pPr>
            <a:r>
              <a:rPr lang="en-ZA" sz="1600" dirty="0">
                <a:latin typeface="Tahoma" panose="020B0604030504040204" pitchFamily="34" charset="0"/>
                <a:ea typeface="Tahoma" panose="020B0604030504040204" pitchFamily="34" charset="0"/>
                <a:cs typeface="Tahoma" panose="020B0604030504040204" pitchFamily="34" charset="0"/>
              </a:rPr>
              <a:t>Report and recommendations presented to Minister (January 2022)</a:t>
            </a:r>
          </a:p>
          <a:p>
            <a:pPr>
              <a:buClr>
                <a:schemeClr val="tx1">
                  <a:lumMod val="65000"/>
                  <a:lumOff val="35000"/>
                </a:schemeClr>
              </a:buClr>
              <a:buSzPct val="60000"/>
              <a:buAutoNum type="arabicPeriod"/>
            </a:pPr>
            <a:r>
              <a:rPr lang="en-ZA" sz="1600" dirty="0">
                <a:latin typeface="Tahoma" panose="020B0604030504040204" pitchFamily="34" charset="0"/>
                <a:ea typeface="Tahoma" panose="020B0604030504040204" pitchFamily="34" charset="0"/>
                <a:cs typeface="Tahoma" panose="020B0604030504040204" pitchFamily="34" charset="0"/>
              </a:rPr>
              <a:t>Revision of the draft framework currently being undertaken – further consultation with Cluster before tabling in Cabinet</a:t>
            </a:r>
          </a:p>
          <a:p>
            <a:pPr>
              <a:buClr>
                <a:schemeClr val="tx1">
                  <a:lumMod val="65000"/>
                  <a:lumOff val="35000"/>
                </a:schemeClr>
              </a:buClr>
              <a:buSzPct val="60000"/>
              <a:buFont typeface="Wingdings" panose="05000000000000000000" pitchFamily="2" charset="2"/>
              <a:buChar char="v"/>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lgn="just">
              <a:buClr>
                <a:schemeClr val="accent6">
                  <a:lumMod val="75000"/>
                </a:schemeClr>
              </a:buClr>
              <a:buNone/>
            </a:pPr>
            <a:endParaRPr lang="en-ZA"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12E87212-9B58-41B2-AFF4-5337D7386521}"/>
              </a:ext>
            </a:extLst>
          </p:cNvPr>
          <p:cNvSpPr>
            <a:spLocks noGrp="1"/>
          </p:cNvSpPr>
          <p:nvPr>
            <p:ph type="sldNum" sz="quarter" idx="12"/>
          </p:nvPr>
        </p:nvSpPr>
        <p:spPr/>
        <p:txBody>
          <a:bodyPr/>
          <a:lstStyle/>
          <a:p>
            <a:fld id="{1CE6738C-8955-4CF1-A256-1C49941BBB03}" type="slidenum">
              <a:rPr lang="en-ZA" smtClean="0"/>
              <a:pPr/>
              <a:t>40</a:t>
            </a:fld>
            <a:endParaRPr lang="en-ZA" dirty="0"/>
          </a:p>
        </p:txBody>
      </p:sp>
    </p:spTree>
    <p:extLst>
      <p:ext uri="{BB962C8B-B14F-4D97-AF65-F5344CB8AC3E}">
        <p14:creationId xmlns:p14="http://schemas.microsoft.com/office/powerpoint/2010/main" xmlns="" val="3467302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Progress Report on PC Recommendations</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2671541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xmlns="" id="{5CAF3E43-DFF8-439E-A890-52BD6C803A12}"/>
              </a:ext>
            </a:extLst>
          </p:cNvPr>
          <p:cNvGraphicFramePr>
            <a:graphicFrameLocks noGrp="1"/>
          </p:cNvGraphicFramePr>
          <p:nvPr>
            <p:extLst>
              <p:ext uri="{D42A27DB-BD31-4B8C-83A1-F6EECF244321}">
                <p14:modId xmlns:p14="http://schemas.microsoft.com/office/powerpoint/2010/main" xmlns="" val="2273060945"/>
              </p:ext>
            </p:extLst>
          </p:nvPr>
        </p:nvGraphicFramePr>
        <p:xfrm>
          <a:off x="107504" y="1124744"/>
          <a:ext cx="8928992" cy="4777819"/>
        </p:xfrm>
        <a:graphic>
          <a:graphicData uri="http://schemas.openxmlformats.org/drawingml/2006/table">
            <a:tbl>
              <a:tblPr firstRow="1" firstCol="1" bandRow="1">
                <a:tableStyleId>{5DA37D80-6434-44D0-A028-1B22A696006F}</a:tableStyleId>
              </a:tblPr>
              <a:tblGrid>
                <a:gridCol w="361517">
                  <a:extLst>
                    <a:ext uri="{9D8B030D-6E8A-4147-A177-3AD203B41FA5}">
                      <a16:colId xmlns:a16="http://schemas.microsoft.com/office/drawing/2014/main" xmlns="" val="3722890608"/>
                    </a:ext>
                  </a:extLst>
                </a:gridCol>
                <a:gridCol w="3382899">
                  <a:extLst>
                    <a:ext uri="{9D8B030D-6E8A-4147-A177-3AD203B41FA5}">
                      <a16:colId xmlns:a16="http://schemas.microsoft.com/office/drawing/2014/main" xmlns="" val="3220527288"/>
                    </a:ext>
                  </a:extLst>
                </a:gridCol>
                <a:gridCol w="5184576">
                  <a:extLst>
                    <a:ext uri="{9D8B030D-6E8A-4147-A177-3AD203B41FA5}">
                      <a16:colId xmlns:a16="http://schemas.microsoft.com/office/drawing/2014/main" xmlns="" val="3089182294"/>
                    </a:ext>
                  </a:extLst>
                </a:gridCol>
              </a:tblGrid>
              <a:tr h="264646">
                <a:tc>
                  <a:txBody>
                    <a:bodyPr/>
                    <a:lstStyle/>
                    <a:p>
                      <a:pPr algn="ctr">
                        <a:lnSpc>
                          <a:spcPct val="107000"/>
                        </a:lnSpc>
                        <a:spcBef>
                          <a:spcPts val="200"/>
                        </a:spcBef>
                        <a:spcAft>
                          <a:spcPts val="800"/>
                        </a:spcAft>
                      </a:pPr>
                      <a:r>
                        <a:rPr lang="en-US" sz="1100" dirty="0">
                          <a:effectLst/>
                        </a:rPr>
                        <a:t>NO.</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ctr">
                        <a:lnSpc>
                          <a:spcPct val="107000"/>
                        </a:lnSpc>
                        <a:spcBef>
                          <a:spcPts val="200"/>
                        </a:spcBef>
                        <a:spcAft>
                          <a:spcPts val="800"/>
                        </a:spcAft>
                      </a:pPr>
                      <a:r>
                        <a:rPr lang="en-US" sz="1100" dirty="0">
                          <a:effectLst/>
                          <a:latin typeface="Tahoma" panose="020B0604030504040204" pitchFamily="34" charset="0"/>
                          <a:ea typeface="Tahoma" panose="020B0604030504040204" pitchFamily="34" charset="0"/>
                          <a:cs typeface="Tahoma" panose="020B0604030504040204" pitchFamily="34" charset="0"/>
                        </a:rPr>
                        <a:t>FINDINGS </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ctr">
                        <a:lnSpc>
                          <a:spcPct val="107000"/>
                        </a:lnSpc>
                        <a:spcBef>
                          <a:spcPts val="200"/>
                        </a:spcBef>
                        <a:spcAft>
                          <a:spcPts val="800"/>
                        </a:spcAft>
                      </a:pPr>
                      <a:r>
                        <a:rPr lang="en-US" sz="1100">
                          <a:effectLst/>
                          <a:latin typeface="Tahoma" panose="020B0604030504040204" pitchFamily="34" charset="0"/>
                          <a:ea typeface="Tahoma" panose="020B0604030504040204" pitchFamily="34" charset="0"/>
                          <a:cs typeface="Tahoma" panose="020B0604030504040204" pitchFamily="34" charset="0"/>
                        </a:rPr>
                        <a:t>RESPONSE</a:t>
                      </a:r>
                      <a:endParaRPr lang="en-ZA" sz="110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1012617441"/>
                  </a:ext>
                </a:extLst>
              </a:tr>
              <a:tr h="2236898">
                <a:tc>
                  <a:txBody>
                    <a:bodyPr/>
                    <a:lstStyle/>
                    <a:p>
                      <a:pPr algn="ctr">
                        <a:lnSpc>
                          <a:spcPct val="107000"/>
                        </a:lnSpc>
                        <a:spcBef>
                          <a:spcPts val="200"/>
                        </a:spcBef>
                        <a:spcAft>
                          <a:spcPts val="800"/>
                        </a:spcAft>
                      </a:pPr>
                      <a:r>
                        <a:rPr lang="en-US" sz="1100">
                          <a:effectLst/>
                        </a:rPr>
                        <a:t>6.2</a:t>
                      </a:r>
                      <a:endParaRPr lang="en-ZA" sz="110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l">
                        <a:lnSpc>
                          <a:spcPct val="107000"/>
                        </a:lnSpc>
                        <a:spcBef>
                          <a:spcPts val="200"/>
                        </a:spcBef>
                        <a:spcAft>
                          <a:spcPts val="800"/>
                        </a:spcAft>
                      </a:pPr>
                      <a:r>
                        <a:rPr lang="en-ZA" sz="1200" dirty="0">
                          <a:effectLst/>
                          <a:latin typeface="Tahoma" panose="020B0604030504040204" pitchFamily="34" charset="0"/>
                          <a:ea typeface="Tahoma" panose="020B0604030504040204" pitchFamily="34" charset="0"/>
                          <a:cs typeface="Tahoma" panose="020B0604030504040204" pitchFamily="34" charset="0"/>
                        </a:rPr>
                        <a:t>The Committee welcomed progress made thus far regarding the online Pre-Entry Programme for Senior Management Service, which went live on 15 July 2019, continues to be rolled out. Since the start of the financial year, a total of 5819 learners enrolled for the Programme, with 1883 learners successfully completing. </a:t>
                      </a:r>
                    </a:p>
                    <a:p>
                      <a:pPr algn="l">
                        <a:lnSpc>
                          <a:spcPct val="107000"/>
                        </a:lnSpc>
                        <a:spcBef>
                          <a:spcPts val="200"/>
                        </a:spcBef>
                        <a:spcAft>
                          <a:spcPts val="800"/>
                        </a:spcAft>
                      </a:pPr>
                      <a:r>
                        <a:rPr lang="en-ZA" sz="1200" dirty="0">
                          <a:effectLst/>
                          <a:latin typeface="Tahoma" panose="020B0604030504040204" pitchFamily="34" charset="0"/>
                          <a:ea typeface="Tahoma" panose="020B0604030504040204" pitchFamily="34" charset="0"/>
                          <a:cs typeface="Tahoma" panose="020B0604030504040204" pitchFamily="34" charset="0"/>
                        </a:rPr>
                        <a:t>The School was encouraged to market this training programme to all South Africans aspiring to join the public service in future years.</a:t>
                      </a:r>
                    </a:p>
                  </a:txBody>
                  <a:tcPr marL="14432" marR="14432" marT="0" marB="0"/>
                </a:tc>
                <a:tc>
                  <a:txBody>
                    <a:bodyPr/>
                    <a:lstStyle/>
                    <a:p>
                      <a:pPr algn="l">
                        <a:lnSpc>
                          <a:spcPct val="107000"/>
                        </a:lnSpc>
                        <a:spcBef>
                          <a:spcPts val="200"/>
                        </a:spcBef>
                        <a:spcAft>
                          <a:spcPts val="800"/>
                        </a:spcAft>
                      </a:pPr>
                      <a:r>
                        <a:rPr lang="en-US" sz="1200" dirty="0">
                          <a:effectLst/>
                          <a:latin typeface="Tahoma" panose="020B0604030504040204" pitchFamily="34" charset="0"/>
                          <a:ea typeface="Tahoma" panose="020B0604030504040204" pitchFamily="34" charset="0"/>
                          <a:cs typeface="Tahoma" panose="020B0604030504040204" pitchFamily="34" charset="0"/>
                        </a:rPr>
                        <a:t>The NYUKELA Course is a requirement for the application of all senior management positions in the public service. The advertisements for senior management positions indicate that applicants should have completed a NYUKELA course. The applicants are required to attach the certificate of completion of the course to their applications for senior management positions in the public service.</a:t>
                      </a: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Bef>
                          <a:spcPts val="200"/>
                        </a:spcBef>
                        <a:spcAft>
                          <a:spcPts val="800"/>
                        </a:spcAft>
                      </a:pPr>
                      <a:r>
                        <a:rPr lang="en-US" sz="1200" dirty="0">
                          <a:effectLst/>
                          <a:latin typeface="Tahoma" panose="020B0604030504040204" pitchFamily="34" charset="0"/>
                          <a:ea typeface="Tahoma" panose="020B0604030504040204" pitchFamily="34" charset="0"/>
                          <a:cs typeface="Tahoma" panose="020B0604030504040204" pitchFamily="34" charset="0"/>
                        </a:rPr>
                        <a:t>The NSG continues to market its training interventions, including compulsory courses. The public servants in all three spheres of government, State Owned Entities and the public are informed about these training interventions through social media, advertisements, published media statements, Master-Class and Webinars</a:t>
                      </a:r>
                      <a:r>
                        <a:rPr lang="en-ZA" sz="1200" dirty="0">
                          <a:effectLst/>
                          <a:latin typeface="Tahoma" panose="020B0604030504040204" pitchFamily="34" charset="0"/>
                          <a:ea typeface="Tahoma" panose="020B0604030504040204" pitchFamily="34" charset="0"/>
                          <a:cs typeface="Tahoma" panose="020B0604030504040204" pitchFamily="34" charset="0"/>
                        </a:rPr>
                        <a:t>.</a:t>
                      </a:r>
                    </a:p>
                  </a:txBody>
                  <a:tcPr marL="14432" marR="14432" marT="0" marB="0"/>
                </a:tc>
                <a:extLst>
                  <a:ext uri="{0D108BD9-81ED-4DB2-BD59-A6C34878D82A}">
                    <a16:rowId xmlns:a16="http://schemas.microsoft.com/office/drawing/2014/main" xmlns="" val="1666770838"/>
                  </a:ext>
                </a:extLst>
              </a:tr>
              <a:tr h="2250985">
                <a:tc>
                  <a:txBody>
                    <a:bodyPr/>
                    <a:lstStyle/>
                    <a:p>
                      <a:pPr algn="ctr">
                        <a:lnSpc>
                          <a:spcPct val="107000"/>
                        </a:lnSpc>
                        <a:spcBef>
                          <a:spcPts val="200"/>
                        </a:spcBef>
                        <a:spcAft>
                          <a:spcPts val="800"/>
                        </a:spcAft>
                      </a:pPr>
                      <a:r>
                        <a:rPr lang="en-US" sz="1100" dirty="0">
                          <a:effectLst/>
                        </a:rPr>
                        <a:t>6.3</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l">
                        <a:lnSpc>
                          <a:spcPct val="107000"/>
                        </a:lnSpc>
                        <a:spcBef>
                          <a:spcPts val="200"/>
                        </a:spcBef>
                        <a:spcAft>
                          <a:spcPts val="800"/>
                        </a:spcAft>
                      </a:pPr>
                      <a:r>
                        <a:rPr lang="en-ZA" sz="1200" dirty="0">
                          <a:effectLst/>
                          <a:latin typeface="Tahoma" panose="020B0604030504040204" pitchFamily="34" charset="0"/>
                          <a:ea typeface="Tahoma" panose="020B0604030504040204" pitchFamily="34" charset="0"/>
                          <a:cs typeface="Tahoma" panose="020B0604030504040204" pitchFamily="34" charset="0"/>
                        </a:rPr>
                        <a:t>The Committee encouraged NSG to invest its infrastructure on the virtual and online training programmes in order to empower public servants with necessary training and 56% 44% Target Achieved Targets Not Achieved 23 6 development. The NSG online training programmes should be inclusivity to all public servants irrespective whether officials have laptop and data.</a:t>
                      </a:r>
                    </a:p>
                  </a:txBody>
                  <a:tcPr marL="14432" marR="14432" marT="0" marB="0"/>
                </a:tc>
                <a:tc>
                  <a:txBody>
                    <a:bodyPr/>
                    <a:lstStyle/>
                    <a:p>
                      <a:pPr algn="l">
                        <a:lnSpc>
                          <a:spcPct val="107000"/>
                        </a:lnSpc>
                        <a:spcBef>
                          <a:spcPts val="200"/>
                        </a:spcBef>
                        <a:tabLst>
                          <a:tab pos="810260" algn="l"/>
                          <a:tab pos="1260475" algn="l"/>
                        </a:tabLst>
                      </a:pPr>
                      <a:r>
                        <a:rPr lang="en-GB" sz="1200" dirty="0">
                          <a:effectLst/>
                          <a:latin typeface="Tahoma" panose="020B0604030504040204" pitchFamily="34" charset="0"/>
                          <a:ea typeface="Tahoma" panose="020B0604030504040204" pitchFamily="34" charset="0"/>
                          <a:cs typeface="Tahoma" panose="020B0604030504040204" pitchFamily="34" charset="0"/>
                        </a:rPr>
                        <a:t>Since the COVID-19 pandemic required social distancing, the majority of new ETD interventions developed for rollout by the NSG have an online component. eLearning works in a cross-functional team to make NSG offerings available on its eLearning platform, growing online learning opportunities.</a:t>
                      </a:r>
                    </a:p>
                    <a:p>
                      <a:pPr algn="l">
                        <a:lnSpc>
                          <a:spcPct val="107000"/>
                        </a:lnSpc>
                        <a:spcBef>
                          <a:spcPts val="200"/>
                        </a:spcBef>
                        <a:tabLst>
                          <a:tab pos="810260" algn="l"/>
                          <a:tab pos="1260475" algn="l"/>
                        </a:tabLst>
                      </a:pPr>
                      <a:endParaRPr lang="en-ZA" sz="1200" dirty="0">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Bef>
                          <a:spcPts val="200"/>
                        </a:spcBef>
                        <a:tabLst>
                          <a:tab pos="810260" algn="l"/>
                          <a:tab pos="1260475" algn="l"/>
                        </a:tabLst>
                      </a:pPr>
                      <a:r>
                        <a:rPr lang="en-GB" sz="1200" dirty="0">
                          <a:effectLst/>
                          <a:latin typeface="Tahoma" panose="020B0604030504040204" pitchFamily="34" charset="0"/>
                          <a:ea typeface="Tahoma" panose="020B0604030504040204" pitchFamily="34" charset="0"/>
                          <a:cs typeface="Tahoma" panose="020B0604030504040204" pitchFamily="34" charset="0"/>
                        </a:rPr>
                        <a:t> </a:t>
                      </a:r>
                      <a:r>
                        <a:rPr lang="en-US" sz="1200" dirty="0">
                          <a:effectLst/>
                          <a:latin typeface="Tahoma" panose="020B0604030504040204" pitchFamily="34" charset="0"/>
                          <a:ea typeface="Tahoma" panose="020B0604030504040204" pitchFamily="34" charset="0"/>
                          <a:cs typeface="Tahoma" panose="020B0604030504040204" pitchFamily="34" charset="0"/>
                        </a:rPr>
                        <a:t>Online training, by definition, requires that participants have access to computers and data. While the NSG adheres to design and development principles to promote the accessibility of online learning materials, the School cannot provide the hardware, software and data necessary for participation in the context of implementation. </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483594049"/>
                  </a:ext>
                </a:extLst>
              </a:tr>
            </a:tbl>
          </a:graphicData>
        </a:graphic>
      </p:graphicFrame>
      <p:sp>
        <p:nvSpPr>
          <p:cNvPr id="7" name="Title 1">
            <a:extLst>
              <a:ext uri="{FF2B5EF4-FFF2-40B4-BE49-F238E27FC236}">
                <a16:creationId xmlns:a16="http://schemas.microsoft.com/office/drawing/2014/main" xmlns="" id="{DB8BF7DA-FC46-4D68-91D8-E5E1DC967501}"/>
              </a:ext>
            </a:extLst>
          </p:cNvPr>
          <p:cNvSpPr>
            <a:spLocks noGrp="1"/>
          </p:cNvSpPr>
          <p:nvPr>
            <p:ph type="title"/>
          </p:nvPr>
        </p:nvSpPr>
        <p:spPr>
          <a:xfrm>
            <a:off x="457200" y="385148"/>
            <a:ext cx="8229600" cy="708025"/>
          </a:xfrm>
        </p:spPr>
        <p:txBody>
          <a:bodyPr>
            <a:noAutofit/>
          </a:bodyPr>
          <a:lstStyle/>
          <a:p>
            <a:r>
              <a:rPr lang="en-US" sz="2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Progress Report on PC Recommendations</a:t>
            </a:r>
          </a:p>
        </p:txBody>
      </p:sp>
    </p:spTree>
    <p:extLst>
      <p:ext uri="{BB962C8B-B14F-4D97-AF65-F5344CB8AC3E}">
        <p14:creationId xmlns:p14="http://schemas.microsoft.com/office/powerpoint/2010/main" xmlns="" val="3392220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xmlns="" id="{5CAF3E43-DFF8-439E-A890-52BD6C803A12}"/>
              </a:ext>
            </a:extLst>
          </p:cNvPr>
          <p:cNvGraphicFramePr>
            <a:graphicFrameLocks noGrp="1"/>
          </p:cNvGraphicFramePr>
          <p:nvPr>
            <p:extLst>
              <p:ext uri="{D42A27DB-BD31-4B8C-83A1-F6EECF244321}">
                <p14:modId xmlns:p14="http://schemas.microsoft.com/office/powerpoint/2010/main" xmlns="" val="1182428670"/>
              </p:ext>
            </p:extLst>
          </p:nvPr>
        </p:nvGraphicFramePr>
        <p:xfrm>
          <a:off x="107504" y="1124745"/>
          <a:ext cx="8928992" cy="4725696"/>
        </p:xfrm>
        <a:graphic>
          <a:graphicData uri="http://schemas.openxmlformats.org/drawingml/2006/table">
            <a:tbl>
              <a:tblPr firstRow="1" firstCol="1" bandRow="1">
                <a:tableStyleId>{5DA37D80-6434-44D0-A028-1B22A696006F}</a:tableStyleId>
              </a:tblPr>
              <a:tblGrid>
                <a:gridCol w="361517">
                  <a:extLst>
                    <a:ext uri="{9D8B030D-6E8A-4147-A177-3AD203B41FA5}">
                      <a16:colId xmlns:a16="http://schemas.microsoft.com/office/drawing/2014/main" xmlns="" val="3722890608"/>
                    </a:ext>
                  </a:extLst>
                </a:gridCol>
                <a:gridCol w="3454907">
                  <a:extLst>
                    <a:ext uri="{9D8B030D-6E8A-4147-A177-3AD203B41FA5}">
                      <a16:colId xmlns:a16="http://schemas.microsoft.com/office/drawing/2014/main" xmlns="" val="3220527288"/>
                    </a:ext>
                  </a:extLst>
                </a:gridCol>
                <a:gridCol w="5112568">
                  <a:extLst>
                    <a:ext uri="{9D8B030D-6E8A-4147-A177-3AD203B41FA5}">
                      <a16:colId xmlns:a16="http://schemas.microsoft.com/office/drawing/2014/main" xmlns="" val="3089182294"/>
                    </a:ext>
                  </a:extLst>
                </a:gridCol>
              </a:tblGrid>
              <a:tr h="214973">
                <a:tc>
                  <a:txBody>
                    <a:bodyPr/>
                    <a:lstStyle/>
                    <a:p>
                      <a:pPr algn="ctr">
                        <a:lnSpc>
                          <a:spcPct val="107000"/>
                        </a:lnSpc>
                        <a:spcBef>
                          <a:spcPts val="200"/>
                        </a:spcBef>
                        <a:spcAft>
                          <a:spcPts val="800"/>
                        </a:spcAft>
                      </a:pPr>
                      <a:r>
                        <a:rPr lang="en-US" sz="1100" dirty="0">
                          <a:effectLst/>
                          <a:latin typeface="Tahoma" panose="020B0604030504040204" pitchFamily="34" charset="0"/>
                          <a:ea typeface="Tahoma" panose="020B0604030504040204" pitchFamily="34" charset="0"/>
                          <a:cs typeface="Tahoma" panose="020B0604030504040204" pitchFamily="34" charset="0"/>
                        </a:rPr>
                        <a:t>NO.</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ctr">
                        <a:lnSpc>
                          <a:spcPct val="107000"/>
                        </a:lnSpc>
                        <a:spcBef>
                          <a:spcPts val="200"/>
                        </a:spcBef>
                        <a:spcAft>
                          <a:spcPts val="800"/>
                        </a:spcAft>
                      </a:pPr>
                      <a:r>
                        <a:rPr lang="en-US" sz="1100" dirty="0">
                          <a:effectLst/>
                          <a:latin typeface="Tahoma" panose="020B0604030504040204" pitchFamily="34" charset="0"/>
                          <a:ea typeface="Tahoma" panose="020B0604030504040204" pitchFamily="34" charset="0"/>
                          <a:cs typeface="Tahoma" panose="020B0604030504040204" pitchFamily="34" charset="0"/>
                        </a:rPr>
                        <a:t>FINDINGS </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ctr">
                        <a:lnSpc>
                          <a:spcPct val="107000"/>
                        </a:lnSpc>
                        <a:spcBef>
                          <a:spcPts val="200"/>
                        </a:spcBef>
                        <a:spcAft>
                          <a:spcPts val="800"/>
                        </a:spcAft>
                      </a:pPr>
                      <a:r>
                        <a:rPr lang="en-US" sz="1100">
                          <a:effectLst/>
                          <a:latin typeface="Tahoma" panose="020B0604030504040204" pitchFamily="34" charset="0"/>
                          <a:ea typeface="Tahoma" panose="020B0604030504040204" pitchFamily="34" charset="0"/>
                          <a:cs typeface="Tahoma" panose="020B0604030504040204" pitchFamily="34" charset="0"/>
                        </a:rPr>
                        <a:t>RESPONSE</a:t>
                      </a:r>
                      <a:endParaRPr lang="en-ZA" sz="110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1012617441"/>
                  </a:ext>
                </a:extLst>
              </a:tr>
              <a:tr h="1110689">
                <a:tc>
                  <a:txBody>
                    <a:bodyPr/>
                    <a:lstStyle/>
                    <a:p>
                      <a:pPr algn="ctr">
                        <a:lnSpc>
                          <a:spcPct val="107000"/>
                        </a:lnSpc>
                        <a:spcBef>
                          <a:spcPts val="200"/>
                        </a:spcBef>
                        <a:spcAft>
                          <a:spcPts val="800"/>
                        </a:spcAft>
                      </a:pPr>
                      <a:r>
                        <a:rPr lang="en-US" sz="1100">
                          <a:effectLst/>
                          <a:latin typeface="Tahoma" panose="020B0604030504040204" pitchFamily="34" charset="0"/>
                          <a:ea typeface="Tahoma" panose="020B0604030504040204" pitchFamily="34" charset="0"/>
                          <a:cs typeface="Tahoma" panose="020B0604030504040204" pitchFamily="34" charset="0"/>
                        </a:rPr>
                        <a:t>6.4</a:t>
                      </a:r>
                      <a:endParaRPr lang="en-ZA" sz="110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l">
                        <a:lnSpc>
                          <a:spcPct val="107000"/>
                        </a:lnSpc>
                        <a:spcBef>
                          <a:spcPts val="200"/>
                        </a:spcBef>
                        <a:spcAft>
                          <a:spcPts val="800"/>
                        </a:spcAft>
                      </a:pPr>
                      <a:r>
                        <a:rPr lang="en-ZA" sz="1100" dirty="0">
                          <a:effectLst/>
                          <a:latin typeface="Tahoma" panose="020B0604030504040204" pitchFamily="34" charset="0"/>
                          <a:ea typeface="Tahoma" panose="020B0604030504040204" pitchFamily="34" charset="0"/>
                          <a:cs typeface="Tahoma" panose="020B0604030504040204" pitchFamily="34" charset="0"/>
                        </a:rPr>
                        <a:t>The Committee notes the reduction in Compensation of Employees budget, which place significant strain on the NSG, particularly in light of our expanded mandate to provide education, training and development. Furthermore, key posts in the Vote (Chief Director: Corporate Services and Director: Legal Services) cannot be filled.</a:t>
                      </a:r>
                    </a:p>
                  </a:txBody>
                  <a:tcPr marL="14432" marR="14432" marT="0" marB="0"/>
                </a:tc>
                <a:tc>
                  <a:txBody>
                    <a:bodyPr/>
                    <a:lstStyle/>
                    <a:p>
                      <a:pPr algn="l">
                        <a:lnSpc>
                          <a:spcPct val="107000"/>
                        </a:lnSpc>
                        <a:spcBef>
                          <a:spcPts val="200"/>
                        </a:spcBef>
                        <a:spcAft>
                          <a:spcPts val="800"/>
                        </a:spcAft>
                      </a:pPr>
                      <a:r>
                        <a:rPr lang="en-US" sz="1100" dirty="0">
                          <a:effectLst/>
                          <a:latin typeface="Tahoma" panose="020B0604030504040204" pitchFamily="34" charset="0"/>
                          <a:ea typeface="Tahoma" panose="020B0604030504040204" pitchFamily="34" charset="0"/>
                          <a:cs typeface="Tahoma" panose="020B0604030504040204" pitchFamily="34" charset="0"/>
                        </a:rPr>
                        <a:t>The reduction on the budget of the compensation of employees has affected all departments. The post of the Director: Legal Services has since been filled by a transfer of excess staff from the Department of Sports, Arts and Culture. The transfer came with the budget. The new structure does not have the position of Chief Director: Corporate Services.</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4224105987"/>
                  </a:ext>
                </a:extLst>
              </a:tr>
              <a:tr h="1110689">
                <a:tc>
                  <a:txBody>
                    <a:bodyPr/>
                    <a:lstStyle/>
                    <a:p>
                      <a:pPr algn="ctr">
                        <a:lnSpc>
                          <a:spcPct val="107000"/>
                        </a:lnSpc>
                        <a:spcBef>
                          <a:spcPts val="200"/>
                        </a:spcBef>
                        <a:spcAft>
                          <a:spcPts val="800"/>
                        </a:spcAft>
                      </a:pPr>
                      <a:r>
                        <a:rPr lang="en-ZA" sz="1100" dirty="0">
                          <a:effectLst/>
                          <a:latin typeface="Tahoma" panose="020B0604030504040204" pitchFamily="34" charset="0"/>
                          <a:ea typeface="Tahoma" panose="020B0604030504040204" pitchFamily="34" charset="0"/>
                          <a:cs typeface="Tahoma" panose="020B0604030504040204" pitchFamily="34" charset="0"/>
                        </a:rPr>
                        <a:t>6.5</a:t>
                      </a:r>
                    </a:p>
                  </a:txBody>
                  <a:tcPr marL="14432" marR="14432" marT="0" marB="0"/>
                </a:tc>
                <a:tc>
                  <a:txBody>
                    <a:bodyPr/>
                    <a:lstStyle/>
                    <a:p>
                      <a:pPr algn="l">
                        <a:lnSpc>
                          <a:spcPct val="107000"/>
                        </a:lnSpc>
                        <a:spcBef>
                          <a:spcPts val="200"/>
                        </a:spcBef>
                        <a:spcAft>
                          <a:spcPts val="800"/>
                        </a:spcAft>
                      </a:pPr>
                      <a:r>
                        <a:rPr lang="en-ZA" sz="1100" dirty="0">
                          <a:effectLst/>
                          <a:latin typeface="Tahoma" panose="020B0604030504040204" pitchFamily="34" charset="0"/>
                          <a:ea typeface="Tahoma" panose="020B0604030504040204" pitchFamily="34" charset="0"/>
                          <a:cs typeface="Tahoma" panose="020B0604030504040204" pitchFamily="34" charset="0"/>
                        </a:rPr>
                        <a:t>The Committee was pleased that the Department of Public Service and Administration and National Treasury as well as the School had secured additional funding of R44.3 million from the Department of Public Works &amp; Infrastructure for the current financial year to assist the Trading Account since the programme is funded through collection of funds of training offered and charged.</a:t>
                      </a:r>
                    </a:p>
                  </a:txBody>
                  <a:tcPr marL="14432" marR="14432" marT="0" marB="0"/>
                </a:tc>
                <a:tc>
                  <a:txBody>
                    <a:bodyPr/>
                    <a:lstStyle/>
                    <a:p>
                      <a:pPr algn="l">
                        <a:lnSpc>
                          <a:spcPct val="107000"/>
                        </a:lnSpc>
                        <a:spcBef>
                          <a:spcPts val="200"/>
                        </a:spcBef>
                        <a:spcAft>
                          <a:spcPts val="800"/>
                        </a:spcAft>
                      </a:pPr>
                      <a:r>
                        <a:rPr lang="en-US" sz="1100" dirty="0">
                          <a:effectLst/>
                          <a:latin typeface="Tahoma" panose="020B0604030504040204" pitchFamily="34" charset="0"/>
                          <a:ea typeface="Tahoma" panose="020B0604030504040204" pitchFamily="34" charset="0"/>
                          <a:cs typeface="Tahoma" panose="020B0604030504040204" pitchFamily="34" charset="0"/>
                        </a:rPr>
                        <a:t>The National Treasury has approved that the NSG retain the surplus funds to address the IT infrastructure challenges and augment the low revenue generation.</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3882504129"/>
                  </a:ext>
                </a:extLst>
              </a:tr>
              <a:tr h="1110689">
                <a:tc>
                  <a:txBody>
                    <a:bodyPr/>
                    <a:lstStyle/>
                    <a:p>
                      <a:pPr algn="ctr">
                        <a:lnSpc>
                          <a:spcPct val="107000"/>
                        </a:lnSpc>
                        <a:spcBef>
                          <a:spcPts val="200"/>
                        </a:spcBef>
                        <a:spcAft>
                          <a:spcPts val="800"/>
                        </a:spcAft>
                      </a:pPr>
                      <a:r>
                        <a:rPr lang="en-US" sz="1100" dirty="0">
                          <a:effectLst/>
                          <a:latin typeface="Tahoma" panose="020B0604030504040204" pitchFamily="34" charset="0"/>
                          <a:ea typeface="Tahoma" panose="020B0604030504040204" pitchFamily="34" charset="0"/>
                          <a:cs typeface="Tahoma" panose="020B0604030504040204" pitchFamily="34" charset="0"/>
                        </a:rPr>
                        <a:t>6.6</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l">
                        <a:lnSpc>
                          <a:spcPct val="107000"/>
                        </a:lnSpc>
                        <a:spcBef>
                          <a:spcPts val="200"/>
                        </a:spcBef>
                        <a:spcAft>
                          <a:spcPts val="800"/>
                        </a:spcAft>
                      </a:pPr>
                      <a:r>
                        <a:rPr lang="en-ZA" sz="1100" dirty="0">
                          <a:effectLst/>
                          <a:latin typeface="Tahoma" panose="020B0604030504040204" pitchFamily="34" charset="0"/>
                          <a:ea typeface="Tahoma" panose="020B0604030504040204" pitchFamily="34" charset="0"/>
                          <a:cs typeface="Tahoma" panose="020B0604030504040204" pitchFamily="34" charset="0"/>
                        </a:rPr>
                        <a:t>The Committee was concerned to establish that the School had experienced cybersecurity issues where their system was hacked. The School was advised to collaborate with other departments which have an exceptional cybersecurity system such as Defence Intelligence Services to assist and beef up its security.</a:t>
                      </a:r>
                    </a:p>
                  </a:txBody>
                  <a:tcPr marL="14432" marR="14432" marT="0" marB="0"/>
                </a:tc>
                <a:tc>
                  <a:txBody>
                    <a:bodyPr/>
                    <a:lstStyle/>
                    <a:p>
                      <a:pPr algn="l">
                        <a:lnSpc>
                          <a:spcPct val="107000"/>
                        </a:lnSpc>
                        <a:spcBef>
                          <a:spcPts val="200"/>
                        </a:spcBef>
                        <a:spcAft>
                          <a:spcPts val="800"/>
                        </a:spcAft>
                      </a:pPr>
                      <a:r>
                        <a:rPr lang="en-US" sz="1100" kern="1800" dirty="0">
                          <a:effectLst/>
                          <a:latin typeface="Tahoma" panose="020B0604030504040204" pitchFamily="34" charset="0"/>
                          <a:ea typeface="Tahoma" panose="020B0604030504040204" pitchFamily="34" charset="0"/>
                          <a:cs typeface="Tahoma" panose="020B0604030504040204" pitchFamily="34" charset="0"/>
                        </a:rPr>
                        <a:t>The NSG deployed a new advanced cybersecurity software across the NSG and this includes a new advanced internal firewall (in addition to SITA Government Firewall). </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Bef>
                          <a:spcPts val="200"/>
                        </a:spcBef>
                        <a:spcAft>
                          <a:spcPts val="800"/>
                        </a:spcAft>
                      </a:pPr>
                      <a:r>
                        <a:rPr lang="en-US" sz="1100" kern="1800" dirty="0">
                          <a:effectLst/>
                          <a:latin typeface="Tahoma" panose="020B0604030504040204" pitchFamily="34" charset="0"/>
                          <a:ea typeface="Tahoma" panose="020B0604030504040204" pitchFamily="34" charset="0"/>
                          <a:cs typeface="Tahoma" panose="020B0604030504040204" pitchFamily="34" charset="0"/>
                        </a:rPr>
                        <a:t> The NSG has also appointed a new service provider for ICT outsourced services. Advanced ICT security measures are included in the list of services, including anti-virus; advanced monitoring and safeguarding of the local area network; and cloud-based solutions.</a:t>
                      </a:r>
                      <a:endParaRPr lang="en-ZA" sz="1100" dirty="0">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Bef>
                          <a:spcPts val="200"/>
                        </a:spcBef>
                        <a:spcAft>
                          <a:spcPts val="800"/>
                        </a:spcAft>
                      </a:pPr>
                      <a:r>
                        <a:rPr lang="en-GB" sz="1100" kern="1800" dirty="0">
                          <a:effectLst/>
                          <a:latin typeface="Tahoma" panose="020B0604030504040204" pitchFamily="34" charset="0"/>
                          <a:ea typeface="Tahoma" panose="020B0604030504040204" pitchFamily="34" charset="0"/>
                          <a:cs typeface="Tahoma" panose="020B0604030504040204" pitchFamily="34" charset="0"/>
                        </a:rPr>
                        <a:t>The NSG is engaging with State Security Agency to provide cybersecurity training to all NSG employees, as part of awareness training.</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1042326630"/>
                  </a:ext>
                </a:extLst>
              </a:tr>
            </a:tbl>
          </a:graphicData>
        </a:graphic>
      </p:graphicFrame>
      <p:sp>
        <p:nvSpPr>
          <p:cNvPr id="7" name="Title 1">
            <a:extLst>
              <a:ext uri="{FF2B5EF4-FFF2-40B4-BE49-F238E27FC236}">
                <a16:creationId xmlns:a16="http://schemas.microsoft.com/office/drawing/2014/main" xmlns="" id="{DB8BF7DA-FC46-4D68-91D8-E5E1DC967501}"/>
              </a:ext>
            </a:extLst>
          </p:cNvPr>
          <p:cNvSpPr>
            <a:spLocks noGrp="1"/>
          </p:cNvSpPr>
          <p:nvPr>
            <p:ph type="title"/>
          </p:nvPr>
        </p:nvSpPr>
        <p:spPr>
          <a:xfrm>
            <a:off x="457200" y="476672"/>
            <a:ext cx="8229600" cy="505991"/>
          </a:xfrm>
        </p:spPr>
        <p:txBody>
          <a:bodyPr>
            <a:noAutofit/>
          </a:bodyPr>
          <a:lstStyle/>
          <a:p>
            <a:r>
              <a:rPr lang="en-US" sz="2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Progress Report on PC Recommendations</a:t>
            </a:r>
          </a:p>
        </p:txBody>
      </p:sp>
    </p:spTree>
    <p:extLst>
      <p:ext uri="{BB962C8B-B14F-4D97-AF65-F5344CB8AC3E}">
        <p14:creationId xmlns:p14="http://schemas.microsoft.com/office/powerpoint/2010/main" xmlns="" val="4154234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xmlns="" id="{5CAF3E43-DFF8-439E-A890-52BD6C803A12}"/>
              </a:ext>
            </a:extLst>
          </p:cNvPr>
          <p:cNvGraphicFramePr>
            <a:graphicFrameLocks noGrp="1"/>
          </p:cNvGraphicFramePr>
          <p:nvPr>
            <p:extLst>
              <p:ext uri="{D42A27DB-BD31-4B8C-83A1-F6EECF244321}">
                <p14:modId xmlns:p14="http://schemas.microsoft.com/office/powerpoint/2010/main" xmlns="" val="3929042737"/>
              </p:ext>
            </p:extLst>
          </p:nvPr>
        </p:nvGraphicFramePr>
        <p:xfrm>
          <a:off x="107504" y="1081377"/>
          <a:ext cx="8928993" cy="4760278"/>
        </p:xfrm>
        <a:graphic>
          <a:graphicData uri="http://schemas.openxmlformats.org/drawingml/2006/table">
            <a:tbl>
              <a:tblPr firstRow="1" firstCol="1" bandRow="1">
                <a:tableStyleId>{5DA37D80-6434-44D0-A028-1B22A696006F}</a:tableStyleId>
              </a:tblPr>
              <a:tblGrid>
                <a:gridCol w="435561">
                  <a:extLst>
                    <a:ext uri="{9D8B030D-6E8A-4147-A177-3AD203B41FA5}">
                      <a16:colId xmlns:a16="http://schemas.microsoft.com/office/drawing/2014/main" xmlns="" val="3722890608"/>
                    </a:ext>
                  </a:extLst>
                </a:gridCol>
                <a:gridCol w="3010726">
                  <a:extLst>
                    <a:ext uri="{9D8B030D-6E8A-4147-A177-3AD203B41FA5}">
                      <a16:colId xmlns:a16="http://schemas.microsoft.com/office/drawing/2014/main" xmlns="" val="3220527288"/>
                    </a:ext>
                  </a:extLst>
                </a:gridCol>
                <a:gridCol w="5482706">
                  <a:extLst>
                    <a:ext uri="{9D8B030D-6E8A-4147-A177-3AD203B41FA5}">
                      <a16:colId xmlns:a16="http://schemas.microsoft.com/office/drawing/2014/main" xmlns="" val="3089182294"/>
                    </a:ext>
                  </a:extLst>
                </a:gridCol>
              </a:tblGrid>
              <a:tr h="0">
                <a:tc>
                  <a:txBody>
                    <a:bodyPr/>
                    <a:lstStyle/>
                    <a:p>
                      <a:pPr algn="ctr">
                        <a:lnSpc>
                          <a:spcPct val="107000"/>
                        </a:lnSpc>
                        <a:spcBef>
                          <a:spcPts val="200"/>
                        </a:spcBef>
                        <a:spcAft>
                          <a:spcPts val="800"/>
                        </a:spcAft>
                      </a:pPr>
                      <a:r>
                        <a:rPr lang="en-US" sz="1200" dirty="0">
                          <a:effectLst/>
                          <a:latin typeface="Tahoma" panose="020B0604030504040204" pitchFamily="34" charset="0"/>
                          <a:ea typeface="Tahoma" panose="020B0604030504040204" pitchFamily="34" charset="0"/>
                          <a:cs typeface="Tahoma" panose="020B0604030504040204" pitchFamily="34" charset="0"/>
                        </a:rPr>
                        <a:t>NO.</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ctr">
                        <a:lnSpc>
                          <a:spcPct val="107000"/>
                        </a:lnSpc>
                        <a:spcBef>
                          <a:spcPts val="200"/>
                        </a:spcBef>
                        <a:spcAft>
                          <a:spcPts val="800"/>
                        </a:spcAft>
                      </a:pPr>
                      <a:r>
                        <a:rPr lang="en-US" sz="1200" dirty="0">
                          <a:effectLst/>
                          <a:latin typeface="Tahoma" panose="020B0604030504040204" pitchFamily="34" charset="0"/>
                          <a:ea typeface="Tahoma" panose="020B0604030504040204" pitchFamily="34" charset="0"/>
                          <a:cs typeface="Tahoma" panose="020B0604030504040204" pitchFamily="34" charset="0"/>
                        </a:rPr>
                        <a:t>FINDING</a:t>
                      </a:r>
                    </a:p>
                  </a:txBody>
                  <a:tcPr marL="14432" marR="14432" marT="0" marB="0"/>
                </a:tc>
                <a:tc>
                  <a:txBody>
                    <a:bodyPr/>
                    <a:lstStyle/>
                    <a:p>
                      <a:pPr algn="ctr">
                        <a:lnSpc>
                          <a:spcPct val="107000"/>
                        </a:lnSpc>
                        <a:spcBef>
                          <a:spcPts val="200"/>
                        </a:spcBef>
                        <a:spcAft>
                          <a:spcPts val="800"/>
                        </a:spcAft>
                      </a:pPr>
                      <a:r>
                        <a:rPr lang="en-US" sz="1200" dirty="0">
                          <a:effectLst/>
                          <a:latin typeface="Tahoma" panose="020B0604030504040204" pitchFamily="34" charset="0"/>
                          <a:ea typeface="Tahoma" panose="020B0604030504040204" pitchFamily="34" charset="0"/>
                          <a:cs typeface="Tahoma" panose="020B0604030504040204" pitchFamily="34" charset="0"/>
                        </a:rPr>
                        <a:t>RESPONSE</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1012617441"/>
                  </a:ext>
                </a:extLst>
              </a:tr>
              <a:tr h="1408135">
                <a:tc>
                  <a:txBody>
                    <a:bodyPr/>
                    <a:lstStyle/>
                    <a:p>
                      <a:pPr algn="ctr">
                        <a:lnSpc>
                          <a:spcPct val="107000"/>
                        </a:lnSpc>
                        <a:spcBef>
                          <a:spcPts val="200"/>
                        </a:spcBef>
                        <a:spcAft>
                          <a:spcPts val="800"/>
                        </a:spcAft>
                      </a:pPr>
                      <a:r>
                        <a:rPr lang="en-US" sz="1200">
                          <a:effectLst/>
                          <a:latin typeface="Tahoma" panose="020B0604030504040204" pitchFamily="34" charset="0"/>
                          <a:ea typeface="Tahoma" panose="020B0604030504040204" pitchFamily="34" charset="0"/>
                          <a:cs typeface="Tahoma" panose="020B0604030504040204" pitchFamily="34" charset="0"/>
                        </a:rPr>
                        <a:t>6.7</a:t>
                      </a:r>
                      <a:endParaRPr lang="en-ZA" sz="120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l">
                        <a:lnSpc>
                          <a:spcPct val="107000"/>
                        </a:lnSpc>
                        <a:spcBef>
                          <a:spcPts val="200"/>
                        </a:spcBef>
                        <a:spcAft>
                          <a:spcPts val="800"/>
                        </a:spcAft>
                      </a:pPr>
                      <a:r>
                        <a:rPr lang="en-ZA" sz="1300" dirty="0">
                          <a:effectLst/>
                          <a:latin typeface="Tahoma" panose="020B0604030504040204" pitchFamily="34" charset="0"/>
                          <a:ea typeface="Tahoma" panose="020B0604030504040204" pitchFamily="34" charset="0"/>
                          <a:cs typeface="Tahoma" panose="020B0604030504040204" pitchFamily="34" charset="0"/>
                        </a:rPr>
                        <a:t>The Committee applauds the School for the mandatory courses for all public servants in the public service. The School was encouraged to consider rolling-out mandatory courses to the local government municipalities. </a:t>
                      </a:r>
                    </a:p>
                  </a:txBody>
                  <a:tcPr marL="14432" marR="14432" marT="0" marB="0"/>
                </a:tc>
                <a:tc>
                  <a:txBody>
                    <a:bodyPr/>
                    <a:lstStyle/>
                    <a:p>
                      <a:pPr algn="l">
                        <a:lnSpc>
                          <a:spcPct val="107000"/>
                        </a:lnSpc>
                        <a:spcBef>
                          <a:spcPts val="200"/>
                        </a:spcBef>
                        <a:spcAft>
                          <a:spcPts val="800"/>
                        </a:spcAft>
                      </a:pPr>
                      <a:r>
                        <a:rPr lang="en-US" sz="1300" dirty="0">
                          <a:effectLst/>
                          <a:latin typeface="Tahoma" panose="020B0604030504040204" pitchFamily="34" charset="0"/>
                          <a:ea typeface="Tahoma" panose="020B0604030504040204" pitchFamily="34" charset="0"/>
                          <a:cs typeface="Tahoma" panose="020B0604030504040204" pitchFamily="34" charset="0"/>
                        </a:rPr>
                        <a:t>The NSG engaged the Department of Public Service and Administration (DPSA) to amend the Public Administration Management Act (PAMA) to ensure that the NSG is able to influence capacity building initiatives across the three spheres of government and organs of state. This will enable the NSG to extend mandatory courses to the wider public sector. </a:t>
                      </a:r>
                      <a:endParaRPr lang="en-ZA" sz="1300" dirty="0">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Bef>
                          <a:spcPts val="200"/>
                        </a:spcBef>
                        <a:spcAft>
                          <a:spcPts val="800"/>
                        </a:spcAft>
                      </a:pPr>
                      <a:r>
                        <a:rPr lang="en-US" sz="1300" dirty="0">
                          <a:effectLst/>
                          <a:latin typeface="Tahoma" panose="020B0604030504040204" pitchFamily="34" charset="0"/>
                          <a:ea typeface="Tahoma" panose="020B0604030504040204" pitchFamily="34" charset="0"/>
                          <a:cs typeface="Tahoma" panose="020B0604030504040204" pitchFamily="34" charset="0"/>
                        </a:rPr>
                        <a:t>The NSG has signed MOA with SALGA and various municipalities for the delivery of training programmes. The NSG also engages municipalities on training interventions design for local government.</a:t>
                      </a:r>
                      <a:endParaRPr lang="en-ZA" sz="13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2324779712"/>
                  </a:ext>
                </a:extLst>
              </a:tr>
              <a:tr h="1408135">
                <a:tc>
                  <a:txBody>
                    <a:bodyPr/>
                    <a:lstStyle/>
                    <a:p>
                      <a:pPr algn="ctr">
                        <a:lnSpc>
                          <a:spcPct val="107000"/>
                        </a:lnSpc>
                        <a:spcBef>
                          <a:spcPts val="200"/>
                        </a:spcBef>
                        <a:spcAft>
                          <a:spcPts val="800"/>
                        </a:spcAft>
                      </a:pPr>
                      <a:r>
                        <a:rPr lang="en-US" sz="1200" dirty="0">
                          <a:effectLst/>
                          <a:latin typeface="Tahoma" panose="020B0604030504040204" pitchFamily="34" charset="0"/>
                          <a:ea typeface="Tahoma" panose="020B0604030504040204" pitchFamily="34" charset="0"/>
                          <a:cs typeface="Tahoma" panose="020B0604030504040204" pitchFamily="34" charset="0"/>
                        </a:rPr>
                        <a:t>6.8</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tc>
                  <a:txBody>
                    <a:bodyPr/>
                    <a:lstStyle/>
                    <a:p>
                      <a:pPr algn="l">
                        <a:lnSpc>
                          <a:spcPct val="107000"/>
                        </a:lnSpc>
                        <a:spcBef>
                          <a:spcPts val="200"/>
                        </a:spcBef>
                        <a:spcAft>
                          <a:spcPts val="800"/>
                        </a:spcAft>
                      </a:pPr>
                      <a:r>
                        <a:rPr lang="en-ZA" sz="1300" dirty="0">
                          <a:effectLst/>
                          <a:latin typeface="Tahoma" panose="020B0604030504040204" pitchFamily="34" charset="0"/>
                          <a:ea typeface="Tahoma" panose="020B0604030504040204" pitchFamily="34" charset="0"/>
                          <a:cs typeface="Tahoma" panose="020B0604030504040204" pitchFamily="34" charset="0"/>
                        </a:rPr>
                        <a:t>The Committee encouraged NSG to fill the vacancies at the School, implement salary adjustments and finalize the organisational structure of the school.</a:t>
                      </a:r>
                    </a:p>
                  </a:txBody>
                  <a:tcPr marL="14432" marR="14432" marT="0" marB="0"/>
                </a:tc>
                <a:tc>
                  <a:txBody>
                    <a:bodyPr/>
                    <a:lstStyle/>
                    <a:p>
                      <a:pPr algn="l">
                        <a:lnSpc>
                          <a:spcPct val="107000"/>
                        </a:lnSpc>
                        <a:spcBef>
                          <a:spcPts val="200"/>
                        </a:spcBef>
                        <a:spcAft>
                          <a:spcPts val="800"/>
                        </a:spcAft>
                      </a:pPr>
                      <a:r>
                        <a:rPr lang="en-US" sz="1300" dirty="0">
                          <a:effectLst/>
                          <a:latin typeface="Tahoma" panose="020B0604030504040204" pitchFamily="34" charset="0"/>
                          <a:ea typeface="Tahoma" panose="020B0604030504040204" pitchFamily="34" charset="0"/>
                          <a:cs typeface="Tahoma" panose="020B0604030504040204" pitchFamily="34" charset="0"/>
                        </a:rPr>
                        <a:t>The NSG has finalized its organizational structure and the Minister approved this structure on 31 March 2021. The process for placement of staff against the newly approved structure has been concluded for the SMS echelon, however, it is still underway for salary levels 1-12. The NSG will endeavor to ensure that this process is completed before the end of the 2021/22 financial year.</a:t>
                      </a:r>
                      <a:endParaRPr lang="en-ZA" sz="1300" dirty="0">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Bef>
                          <a:spcPts val="200"/>
                        </a:spcBef>
                        <a:spcAft>
                          <a:spcPts val="800"/>
                        </a:spcAft>
                      </a:pPr>
                      <a:r>
                        <a:rPr lang="en-US" sz="1300" dirty="0">
                          <a:effectLst/>
                          <a:latin typeface="Tahoma" panose="020B0604030504040204" pitchFamily="34" charset="0"/>
                          <a:ea typeface="Tahoma" panose="020B0604030504040204" pitchFamily="34" charset="0"/>
                          <a:cs typeface="Tahoma" panose="020B0604030504040204" pitchFamily="34" charset="0"/>
                        </a:rPr>
                        <a:t>The NSG is </a:t>
                      </a:r>
                      <a:r>
                        <a:rPr lang="en-US" sz="1300" dirty="0" err="1">
                          <a:effectLst/>
                          <a:latin typeface="Tahoma" panose="020B0604030504040204" pitchFamily="34" charset="0"/>
                          <a:ea typeface="Tahoma" panose="020B0604030504040204" pitchFamily="34" charset="0"/>
                          <a:cs typeface="Tahoma" panose="020B0604030504040204" pitchFamily="34" charset="0"/>
                        </a:rPr>
                        <a:t>finalising</a:t>
                      </a:r>
                      <a:r>
                        <a:rPr lang="en-US" sz="1300" dirty="0">
                          <a:effectLst/>
                          <a:latin typeface="Tahoma" panose="020B0604030504040204" pitchFamily="34" charset="0"/>
                          <a:ea typeface="Tahoma" panose="020B0604030504040204" pitchFamily="34" charset="0"/>
                          <a:cs typeface="Tahoma" panose="020B0604030504040204" pitchFamily="34" charset="0"/>
                        </a:rPr>
                        <a:t> the filling of the DDG: Learning and Professional Development and CD: </a:t>
                      </a:r>
                      <a:r>
                        <a:rPr lang="en-ZA" sz="1300" dirty="0">
                          <a:effectLst/>
                          <a:latin typeface="Tahoma" panose="020B0604030504040204" pitchFamily="34" charset="0"/>
                          <a:ea typeface="Tahoma" panose="020B0604030504040204" pitchFamily="34" charset="0"/>
                          <a:cs typeface="Tahoma" panose="020B0604030504040204" pitchFamily="34" charset="0"/>
                        </a:rPr>
                        <a:t>Cadet and Foundational Management posts. The interviews for these posts were held already.</a:t>
                      </a:r>
                    </a:p>
                    <a:p>
                      <a:pPr algn="l">
                        <a:lnSpc>
                          <a:spcPct val="107000"/>
                        </a:lnSpc>
                        <a:spcBef>
                          <a:spcPts val="200"/>
                        </a:spcBef>
                        <a:spcAft>
                          <a:spcPts val="800"/>
                        </a:spcAft>
                      </a:pPr>
                      <a:r>
                        <a:rPr lang="en-ZA" sz="1300" dirty="0">
                          <a:effectLst/>
                          <a:latin typeface="Tahoma" panose="020B0604030504040204" pitchFamily="34" charset="0"/>
                          <a:ea typeface="Tahoma" panose="020B0604030504040204" pitchFamily="34" charset="0"/>
                          <a:cs typeface="Tahoma" panose="020B0604030504040204" pitchFamily="34" charset="0"/>
                        </a:rPr>
                        <a:t> The NSG has also advertised three vacant Director posts. The process for the filling of these posts is underway and shortlisting and interviews will be completed before the end of the financial year.</a:t>
                      </a:r>
                      <a:r>
                        <a:rPr lang="en-US" sz="1300" dirty="0">
                          <a:effectLst/>
                          <a:latin typeface="Tahoma" panose="020B0604030504040204" pitchFamily="34" charset="0"/>
                          <a:ea typeface="Tahoma" panose="020B0604030504040204" pitchFamily="34" charset="0"/>
                          <a:cs typeface="Tahoma" panose="020B0604030504040204" pitchFamily="34" charset="0"/>
                        </a:rPr>
                        <a:t> </a:t>
                      </a:r>
                      <a:endParaRPr lang="en-ZA" sz="1300" dirty="0">
                        <a:effectLst/>
                        <a:latin typeface="Tahoma" panose="020B0604030504040204" pitchFamily="34" charset="0"/>
                        <a:ea typeface="Tahoma" panose="020B0604030504040204" pitchFamily="34" charset="0"/>
                        <a:cs typeface="Tahoma" panose="020B0604030504040204" pitchFamily="34" charset="0"/>
                      </a:endParaRPr>
                    </a:p>
                  </a:txBody>
                  <a:tcPr marL="14432" marR="14432" marT="0" marB="0"/>
                </a:tc>
                <a:extLst>
                  <a:ext uri="{0D108BD9-81ED-4DB2-BD59-A6C34878D82A}">
                    <a16:rowId xmlns:a16="http://schemas.microsoft.com/office/drawing/2014/main" xmlns="" val="941754542"/>
                  </a:ext>
                </a:extLst>
              </a:tr>
            </a:tbl>
          </a:graphicData>
        </a:graphic>
      </p:graphicFrame>
      <p:sp>
        <p:nvSpPr>
          <p:cNvPr id="7" name="Title 1">
            <a:extLst>
              <a:ext uri="{FF2B5EF4-FFF2-40B4-BE49-F238E27FC236}">
                <a16:creationId xmlns:a16="http://schemas.microsoft.com/office/drawing/2014/main" xmlns="" id="{1A912F25-75E5-4D13-A867-60B9D84A41BE}"/>
              </a:ext>
            </a:extLst>
          </p:cNvPr>
          <p:cNvSpPr>
            <a:spLocks noGrp="1"/>
          </p:cNvSpPr>
          <p:nvPr>
            <p:ph type="title"/>
          </p:nvPr>
        </p:nvSpPr>
        <p:spPr>
          <a:xfrm>
            <a:off x="457200" y="332656"/>
            <a:ext cx="8229600" cy="650007"/>
          </a:xfrm>
        </p:spPr>
        <p:txBody>
          <a:bodyPr>
            <a:noAutofit/>
          </a:bodyPr>
          <a:lstStyle/>
          <a:p>
            <a:r>
              <a:rPr lang="en-US" sz="2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Progress Report on PC Recommendations</a:t>
            </a:r>
          </a:p>
        </p:txBody>
      </p:sp>
    </p:spTree>
    <p:extLst>
      <p:ext uri="{BB962C8B-B14F-4D97-AF65-F5344CB8AC3E}">
        <p14:creationId xmlns:p14="http://schemas.microsoft.com/office/powerpoint/2010/main" xmlns="" val="1513554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28800"/>
            <a:ext cx="8784976" cy="1440160"/>
          </a:xfrm>
        </p:spPr>
        <p:txBody>
          <a:bodyPr>
            <a:normAutofit/>
          </a:bodyPr>
          <a:lstStyle/>
          <a:p>
            <a:pPr marL="0" indent="0" algn="ctr">
              <a:buClr>
                <a:srgbClr val="C00000"/>
              </a:buClr>
              <a:buSzPct val="80000"/>
              <a:buNone/>
            </a:pPr>
            <a:r>
              <a:rPr lang="en-ZA" dirty="0">
                <a:solidFill>
                  <a:srgbClr val="006600"/>
                </a:solidFill>
                <a:latin typeface="Tahoma" panose="020B0604030504040204" pitchFamily="34" charset="0"/>
                <a:ea typeface="Tahoma" panose="020B0604030504040204" pitchFamily="34" charset="0"/>
                <a:cs typeface="Tahoma" panose="020B0604030504040204" pitchFamily="34" charset="0"/>
              </a:rPr>
              <a:t>Thank you </a:t>
            </a:r>
          </a:p>
          <a:p>
            <a:pPr marL="0" indent="0" algn="ctr">
              <a:buClr>
                <a:srgbClr val="C00000"/>
              </a:buClr>
              <a:buSzPct val="80000"/>
              <a:buNone/>
            </a:pPr>
            <a:endParaRPr lang="en-ZA" sz="3600" b="1" dirty="0">
              <a:solidFill>
                <a:srgbClr val="006600"/>
              </a:solidFill>
              <a:latin typeface="Microsoft JhengHei" panose="020B0604030504040204" pitchFamily="34" charset="-120"/>
              <a:ea typeface="Microsoft JhengHei" panose="020B0604030504040204" pitchFamily="34" charset="-120"/>
              <a:cs typeface="Tahoma" panose="020B060403050404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539552" y="3573016"/>
            <a:ext cx="8268119" cy="1900777"/>
          </a:xfrm>
          <a:prstGeom prst="rect">
            <a:avLst/>
          </a:prstGeom>
          <a:noFill/>
          <a:ln>
            <a:solidFill>
              <a:schemeClr val="accent6">
                <a:lumMod val="50000"/>
              </a:schemeClr>
            </a:solidFill>
          </a:ln>
          <a:effectLst>
            <a:innerShdw blurRad="63500" dist="50800" dir="18900000">
              <a:prstClr val="black">
                <a:alpha val="50000"/>
              </a:prstClr>
            </a:innerShdw>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a:ea typeface="+mn-ea"/>
                <a:cs typeface="+mn-cs"/>
              </a:rPr>
              <a:t>The NSG: </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Learn</a:t>
            </a:r>
            <a:r>
              <a:rPr kumimoji="0" lang="en-GB" sz="1600" b="0" i="0" u="none" strike="noStrike" kern="1200" cap="none" spc="0" normalizeH="0" baseline="0" noProof="0" dirty="0">
                <a:ln>
                  <a:noFill/>
                </a:ln>
                <a:solidFill>
                  <a:prstClr val="black"/>
                </a:solidFill>
                <a:effectLst/>
                <a:uLnTx/>
                <a:uFillTx/>
                <a:latin typeface="Calibri"/>
                <a:ea typeface="+mn-ea"/>
                <a:cs typeface="+mn-cs"/>
              </a:rPr>
              <a:t>: expanding learning opportunities for public servants to master state craft</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Serve</a:t>
            </a:r>
            <a:r>
              <a:rPr kumimoji="0" lang="en-GB" sz="1600" b="0" i="0" u="none" strike="noStrike" kern="1200" cap="none" spc="0" normalizeH="0" baseline="0" noProof="0" dirty="0">
                <a:ln>
                  <a:noFill/>
                </a:ln>
                <a:solidFill>
                  <a:prstClr val="black"/>
                </a:solidFill>
                <a:effectLst/>
                <a:uLnTx/>
                <a:uFillTx/>
                <a:latin typeface="Calibri"/>
                <a:ea typeface="+mn-ea"/>
                <a:cs typeface="+mn-cs"/>
              </a:rPr>
              <a:t>: building the capacity (and culture) of public servants to serve society effectively</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Grow</a:t>
            </a:r>
            <a:r>
              <a:rPr kumimoji="0" lang="en-GB" sz="1600" b="0" i="0" u="none" strike="noStrike" kern="1200" cap="none" spc="0" normalizeH="0" baseline="0" noProof="0" dirty="0">
                <a:ln>
                  <a:noFill/>
                </a:ln>
                <a:solidFill>
                  <a:prstClr val="black"/>
                </a:solidFill>
                <a:effectLst/>
                <a:uLnTx/>
                <a:uFillTx/>
                <a:latin typeface="Calibri"/>
                <a:ea typeface="+mn-ea"/>
                <a:cs typeface="+mn-cs"/>
              </a:rPr>
              <a:t>: helping public servants to combine learning and service (experience) to grow professionally  </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9884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11960" y="6151498"/>
            <a:ext cx="43204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p:cNvSpPr>
            <a:spLocks noGrp="1"/>
          </p:cNvSpPr>
          <p:nvPr>
            <p:ph type="title"/>
          </p:nvPr>
        </p:nvSpPr>
        <p:spPr>
          <a:xfrm>
            <a:off x="313184" y="434797"/>
            <a:ext cx="8229600" cy="708465"/>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Background to the NSG 5-year strategy </a:t>
            </a:r>
          </a:p>
        </p:txBody>
      </p:sp>
      <p:graphicFrame>
        <p:nvGraphicFramePr>
          <p:cNvPr id="7" name="Content Placeholder 6">
            <a:extLst>
              <a:ext uri="{FF2B5EF4-FFF2-40B4-BE49-F238E27FC236}">
                <a16:creationId xmlns:a16="http://schemas.microsoft.com/office/drawing/2014/main" xmlns="" id="{39BEE967-DDE7-45B8-9337-CEB06DA014A4}"/>
              </a:ext>
            </a:extLst>
          </p:cNvPr>
          <p:cNvGraphicFramePr>
            <a:graphicFrameLocks noGrp="1"/>
          </p:cNvGraphicFramePr>
          <p:nvPr>
            <p:ph idx="1"/>
            <p:extLst>
              <p:ext uri="{D42A27DB-BD31-4B8C-83A1-F6EECF244321}">
                <p14:modId xmlns:p14="http://schemas.microsoft.com/office/powerpoint/2010/main" xmlns="" val="4292312644"/>
              </p:ext>
            </p:extLst>
          </p:nvPr>
        </p:nvGraphicFramePr>
        <p:xfrm>
          <a:off x="313184" y="2132856"/>
          <a:ext cx="8507288"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xmlns="" id="{44C03864-1C43-4DEC-B90F-023644E099EC}"/>
              </a:ext>
            </a:extLst>
          </p:cNvPr>
          <p:cNvSpPr txBox="1">
            <a:spLocks/>
          </p:cNvSpPr>
          <p:nvPr/>
        </p:nvSpPr>
        <p:spPr>
          <a:xfrm>
            <a:off x="395536" y="1143262"/>
            <a:ext cx="8229600" cy="7084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rPr>
              <a:t>Five Strategic Outcomes </a:t>
            </a:r>
          </a:p>
        </p:txBody>
      </p:sp>
    </p:spTree>
    <p:extLst>
      <p:ext uri="{BB962C8B-B14F-4D97-AF65-F5344CB8AC3E}">
        <p14:creationId xmlns:p14="http://schemas.microsoft.com/office/powerpoint/2010/main" xmlns="" val="70607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0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Third quarter performance</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11922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510"/>
            <a:ext cx="8229600" cy="79208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Highlights of performance </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p:cNvSpPr>
            <a:spLocks noGrp="1"/>
          </p:cNvSpPr>
          <p:nvPr>
            <p:ph idx="1"/>
          </p:nvPr>
        </p:nvSpPr>
        <p:spPr>
          <a:xfrm>
            <a:off x="180040" y="1124744"/>
            <a:ext cx="8784448" cy="4774682"/>
          </a:xfrm>
        </p:spPr>
        <p:txBody>
          <a:bodyPr>
            <a:noAutofit/>
          </a:bodyPr>
          <a:lstStyle/>
          <a:p>
            <a:pPr marL="0" indent="0">
              <a:lnSpc>
                <a:spcPct val="108000"/>
              </a:lnSpc>
              <a:spcBef>
                <a:spcPts val="0"/>
              </a:spcBef>
              <a:buClr>
                <a:schemeClr val="tx1">
                  <a:lumMod val="65000"/>
                  <a:lumOff val="35000"/>
                </a:schemeClr>
              </a:buClr>
              <a:buSzPct val="80000"/>
              <a:buNone/>
            </a:pPr>
            <a:r>
              <a:rPr lang="en-US" sz="1800" dirty="0">
                <a:latin typeface="Tahoma" panose="020B0604030504040204" pitchFamily="34" charset="0"/>
                <a:ea typeface="Tahoma" panose="020B0604030504040204" pitchFamily="34" charset="0"/>
                <a:cs typeface="Tahoma" panose="020B0604030504040204" pitchFamily="34" charset="0"/>
              </a:rPr>
              <a:t>As at the end of the third quarter, the following are reflected as highlights of performance: </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US" sz="1600" dirty="0">
                <a:latin typeface="Tahoma" panose="020B0604030504040204" pitchFamily="34" charset="0"/>
                <a:ea typeface="Tahoma" panose="020B0604030504040204" pitchFamily="34" charset="0"/>
                <a:cs typeface="Tahoma" panose="020B0604030504040204" pitchFamily="34" charset="0"/>
              </a:rPr>
              <a:t>A total of 39 603 learners trained against annual target of 38 460 (103% achievement) </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US" sz="1600" dirty="0">
                <a:latin typeface="Tahoma" panose="020B0604030504040204" pitchFamily="34" charset="0"/>
                <a:ea typeface="Tahoma" panose="020B0604030504040204" pitchFamily="34" charset="0"/>
                <a:cs typeface="Tahoma" panose="020B0604030504040204" pitchFamily="34" charset="0"/>
              </a:rPr>
              <a:t>Revenue generated to the amount of R53.5 million (45.2%) of the annual target </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i="1" dirty="0">
                <a:latin typeface="Tahoma" panose="020B0604030504040204" pitchFamily="34" charset="0"/>
                <a:ea typeface="Tahoma" panose="020B0604030504040204" pitchFamily="34" charset="0"/>
                <a:cs typeface="Tahoma" panose="020B0604030504040204" pitchFamily="34" charset="0"/>
              </a:rPr>
              <a:t>Nyukela</a:t>
            </a:r>
            <a:r>
              <a:rPr lang="en-ZA" sz="1600" dirty="0">
                <a:latin typeface="Tahoma" panose="020B0604030504040204" pitchFamily="34" charset="0"/>
                <a:ea typeface="Tahoma" panose="020B0604030504040204" pitchFamily="34" charset="0"/>
                <a:cs typeface="Tahoma" panose="020B0604030504040204" pitchFamily="34" charset="0"/>
              </a:rPr>
              <a:t> programme - total of 7 413 learners enrolled for the course and </a:t>
            </a:r>
            <a:r>
              <a:rPr lang="en-GB" sz="1600" dirty="0">
                <a:latin typeface="Tahoma" panose="020B0604030504040204" pitchFamily="34" charset="0"/>
                <a:ea typeface="Tahoma" panose="020B0604030504040204" pitchFamily="34" charset="0"/>
                <a:cs typeface="Tahoma" panose="020B0604030504040204" pitchFamily="34" charset="0"/>
              </a:rPr>
              <a:t>3602 </a:t>
            </a:r>
            <a:r>
              <a:rPr lang="en-ZA" sz="1600" dirty="0">
                <a:latin typeface="Tahoma" panose="020B0604030504040204" pitchFamily="34" charset="0"/>
                <a:ea typeface="Tahoma" panose="020B0604030504040204" pitchFamily="34" charset="0"/>
                <a:cs typeface="Tahoma" panose="020B0604030504040204" pitchFamily="34" charset="0"/>
              </a:rPr>
              <a:t>successfully completing </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Ethics course (including educators and internal auditors) - total enrolment of 19 611, with 13 830 completing the course (71% achievement) </a:t>
            </a:r>
          </a:p>
          <a:p>
            <a:pPr marL="0" indent="0">
              <a:lnSpc>
                <a:spcPct val="108000"/>
              </a:lnSpc>
              <a:spcBef>
                <a:spcPts val="0"/>
              </a:spcBef>
              <a:buClr>
                <a:schemeClr val="tx1">
                  <a:lumMod val="65000"/>
                  <a:lumOff val="35000"/>
                </a:schemeClr>
              </a:buClr>
              <a:buSzPct val="80000"/>
              <a:buNone/>
            </a:pPr>
            <a:endParaRPr lang="en-ZA" sz="12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Two thought leadership sessions and f</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ive webinars were successfully held for the period under review</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Annual Public Sector Trainers' Forum Conference (PSTF) themed: The Art of Facilitation and Trainer Professionalisation (84 delegates attended in person whilst 162 delegates connected virtually, in total 246 delegates attended the event).</a:t>
            </a:r>
          </a:p>
          <a:p>
            <a:pPr marL="0" indent="0">
              <a:lnSpc>
                <a:spcPct val="108000"/>
              </a:lnSpc>
              <a:spcBef>
                <a:spcPts val="0"/>
              </a:spcBef>
              <a:buClr>
                <a:schemeClr val="tx1">
                  <a:lumMod val="65000"/>
                  <a:lumOff val="35000"/>
                </a:schemeClr>
              </a:buClr>
              <a:buSzPct val="8000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8000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296527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4036"/>
            <a:ext cx="9144000" cy="1025352"/>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Highlights of performance </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6156176" y="6309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1403648" y="764704"/>
            <a:ext cx="7992888" cy="1311128"/>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rPr>
              <a:t>		</a:t>
            </a:r>
          </a:p>
        </p:txBody>
      </p:sp>
      <p:sp>
        <p:nvSpPr>
          <p:cNvPr id="5" name="Subtitle 2"/>
          <p:cNvSpPr txBox="1">
            <a:spLocks/>
          </p:cNvSpPr>
          <p:nvPr/>
        </p:nvSpPr>
        <p:spPr bwMode="auto">
          <a:xfrm>
            <a:off x="170301" y="1206148"/>
            <a:ext cx="8803398" cy="489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GB" sz="1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The NSG continues to engage and strengthen its partnerships, in particular those which contributes to the NSG revenue generation</a:t>
            </a:r>
          </a:p>
          <a:p>
            <a:pPr marL="0" marR="0" lvl="0" indent="0" algn="l" defTabSz="914400" rtl="0" eaLnBrk="0" fontAlgn="auto" latinLnBrk="0" hangingPunct="0">
              <a:lnSpc>
                <a:spcPct val="108000"/>
              </a:lnSpc>
              <a:spcBef>
                <a:spcPts val="0"/>
              </a:spcBef>
              <a:spcAft>
                <a:spcPts val="0"/>
              </a:spcAft>
              <a:buClr>
                <a:schemeClr val="tx1">
                  <a:lumMod val="65000"/>
                  <a:lumOff val="35000"/>
                </a:schemeClr>
              </a:buClr>
              <a:buSzPct val="80000"/>
              <a:tabLst/>
              <a:defRPr/>
            </a:pPr>
            <a:endParaRPr lang="en-GB" sz="1600" dirty="0">
              <a:effectLst/>
              <a:latin typeface="Arial" panose="020B0604020202020204" pitchFamily="34" charset="0"/>
              <a:ea typeface="Times New Roman" panose="02020603050405020304" pitchFamily="18" charset="0"/>
            </a:endParaRP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lang="en-GB" sz="1600" dirty="0">
                <a:latin typeface="Tahoma" panose="020B0604030504040204" pitchFamily="34" charset="0"/>
                <a:ea typeface="Tahoma" panose="020B0604030504040204" pitchFamily="34" charset="0"/>
                <a:cs typeface="Tahoma" panose="020B0604030504040204" pitchFamily="34" charset="0"/>
              </a:rPr>
              <a:t>T</a:t>
            </a:r>
            <a:r>
              <a:rPr kumimoji="0" lang="en-GB" sz="1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he NSG in partnership with the University of Chinese Academy for Social Sciences held a course on China-Africa cooperation under the Belt and Road Initiative. This course covered Participants from South Africa and various AMDIN members.</a:t>
            </a:r>
          </a:p>
          <a:p>
            <a:pPr marL="0" marR="0" lvl="0" indent="0" algn="l" defTabSz="914400" rtl="0" eaLnBrk="0" fontAlgn="auto" latinLnBrk="0" hangingPunct="0">
              <a:lnSpc>
                <a:spcPct val="108000"/>
              </a:lnSpc>
              <a:spcBef>
                <a:spcPts val="0"/>
              </a:spcBef>
              <a:spcAft>
                <a:spcPts val="0"/>
              </a:spcAft>
              <a:buClr>
                <a:schemeClr val="tx1">
                  <a:lumMod val="65000"/>
                  <a:lumOff val="35000"/>
                </a:schemeClr>
              </a:buClr>
              <a:buSzPct val="80000"/>
              <a:tabLst/>
              <a:defRPr/>
            </a:pPr>
            <a:endParaRPr kumimoji="0" lang="en-GB" sz="1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lang="en-GB" sz="1600" dirty="0">
                <a:latin typeface="Tahoma" panose="020B0604030504040204" pitchFamily="34" charset="0"/>
                <a:ea typeface="Tahoma" panose="020B0604030504040204" pitchFamily="34" charset="0"/>
                <a:cs typeface="Tahoma" panose="020B0604030504040204" pitchFamily="34" charset="0"/>
              </a:rPr>
              <a:t>A</a:t>
            </a:r>
            <a:r>
              <a:rPr kumimoji="0" lang="en-GB" sz="1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Masterclass on “Civilisational States and Meritocracy: Experiences from China” with Prof Zhang Weiwei</a:t>
            </a:r>
          </a:p>
          <a:p>
            <a:pPr marL="0" marR="0" lvl="0" indent="0" algn="l" defTabSz="914400" rtl="0" eaLnBrk="0" fontAlgn="auto" latinLnBrk="0" hangingPunct="0">
              <a:lnSpc>
                <a:spcPct val="108000"/>
              </a:lnSpc>
              <a:spcBef>
                <a:spcPts val="0"/>
              </a:spcBef>
              <a:spcAft>
                <a:spcPts val="0"/>
              </a:spcAft>
              <a:buClr>
                <a:schemeClr val="tx1">
                  <a:lumMod val="65000"/>
                  <a:lumOff val="35000"/>
                </a:schemeClr>
              </a:buClr>
              <a:buSzPct val="80000"/>
              <a:tabLst/>
              <a:defRPr/>
            </a:pPr>
            <a:endParaRPr kumimoji="0" lang="en-GB" sz="1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lang="en-GB" sz="1600" dirty="0">
                <a:latin typeface="Tahoma" panose="020B0604030504040204" pitchFamily="34" charset="0"/>
                <a:ea typeface="Tahoma" panose="020B0604030504040204" pitchFamily="34" charset="0"/>
                <a:cs typeface="Tahoma" panose="020B0604030504040204" pitchFamily="34" charset="0"/>
              </a:rPr>
              <a:t>T</a:t>
            </a:r>
            <a:r>
              <a:rPr kumimoji="0" lang="en-GB" sz="1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he NSG collaborated with the Department of Trade, Industry and Competition; and the China Development Institute held a Webinar on Special Economic Zones</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endParaRPr kumimoji="0" lang="en-GB" sz="16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chemeClr val="tx1">
                  <a:lumMod val="65000"/>
                  <a:lumOff val="35000"/>
                </a:schemeClr>
              </a:buClr>
              <a:buSzPct val="80000"/>
              <a:tabLst/>
              <a:defRPr/>
            </a:pPr>
            <a:endPar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chemeClr val="tx1">
                  <a:lumMod val="65000"/>
                  <a:lumOff val="35000"/>
                </a:schemeClr>
              </a:buClr>
              <a:buSzPct val="80000"/>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00050" lvl="1" indent="0">
              <a:lnSpc>
                <a:spcPct val="108000"/>
              </a:lnSpc>
              <a:buClr>
                <a:srgbClr val="C00000"/>
              </a:buClr>
              <a:buSzPct val="75000"/>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75000"/>
              <a:buFontTx/>
              <a:buNone/>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3">
            <a:extLst>
              <a:ext uri="{FF2B5EF4-FFF2-40B4-BE49-F238E27FC236}">
                <a16:creationId xmlns:a16="http://schemas.microsoft.com/office/drawing/2014/main" xmlns="" id="{0D5D804B-14C3-4B52-B1C5-9386809D6CC1}"/>
              </a:ext>
            </a:extLst>
          </p:cNvPr>
          <p:cNvSpPr txBox="1">
            <a:spLocks/>
          </p:cNvSpPr>
          <p:nvPr/>
        </p:nvSpPr>
        <p:spPr>
          <a:xfrm>
            <a:off x="4211960" y="6151498"/>
            <a:ext cx="4320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CE6738C-8955-4CF1-A256-1C49941BBB03}" type="slidenum">
              <a:rPr lang="en-ZA" smtClean="0">
                <a:solidFill>
                  <a:prstClr val="black"/>
                </a:solidFill>
                <a:latin typeface="Calibri"/>
              </a:rPr>
              <a:pPr>
                <a:defRPr/>
              </a:pPr>
              <a:t>8</a:t>
            </a:fld>
            <a:endParaRPr lang="en-ZA" dirty="0">
              <a:solidFill>
                <a:prstClr val="black"/>
              </a:solidFill>
              <a:latin typeface="Calibri"/>
            </a:endParaRPr>
          </a:p>
        </p:txBody>
      </p:sp>
    </p:spTree>
    <p:extLst>
      <p:ext uri="{BB962C8B-B14F-4D97-AF65-F5344CB8AC3E}">
        <p14:creationId xmlns:p14="http://schemas.microsoft.com/office/powerpoint/2010/main" xmlns="" val="423471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4531"/>
            <a:ext cx="8229600" cy="79208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Highlights of performance </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xmlns="" id="{C78A98DA-CF6F-4246-866C-4E57B8065F0F}"/>
              </a:ext>
            </a:extLst>
          </p:cNvPr>
          <p:cNvGraphicFramePr>
            <a:graphicFrameLocks noGrp="1"/>
          </p:cNvGraphicFramePr>
          <p:nvPr>
            <p:extLst>
              <p:ext uri="{D42A27DB-BD31-4B8C-83A1-F6EECF244321}">
                <p14:modId xmlns:p14="http://schemas.microsoft.com/office/powerpoint/2010/main" xmlns="" val="2265551923"/>
              </p:ext>
            </p:extLst>
          </p:nvPr>
        </p:nvGraphicFramePr>
        <p:xfrm>
          <a:off x="107504" y="1092930"/>
          <a:ext cx="8856984" cy="5046724"/>
        </p:xfrm>
        <a:graphic>
          <a:graphicData uri="http://schemas.openxmlformats.org/drawingml/2006/table">
            <a:tbl>
              <a:tblPr firstRow="1" firstCol="1" bandRow="1">
                <a:tableStyleId>{E8B1032C-EA38-4F05-BA0D-38AFFFC7BED3}</a:tableStyleId>
              </a:tblPr>
              <a:tblGrid>
                <a:gridCol w="4854698">
                  <a:extLst>
                    <a:ext uri="{9D8B030D-6E8A-4147-A177-3AD203B41FA5}">
                      <a16:colId xmlns:a16="http://schemas.microsoft.com/office/drawing/2014/main" xmlns="" val="1842570486"/>
                    </a:ext>
                  </a:extLst>
                </a:gridCol>
                <a:gridCol w="2032077">
                  <a:extLst>
                    <a:ext uri="{9D8B030D-6E8A-4147-A177-3AD203B41FA5}">
                      <a16:colId xmlns:a16="http://schemas.microsoft.com/office/drawing/2014/main" xmlns="" val="1142564958"/>
                    </a:ext>
                  </a:extLst>
                </a:gridCol>
                <a:gridCol w="1970209">
                  <a:extLst>
                    <a:ext uri="{9D8B030D-6E8A-4147-A177-3AD203B41FA5}">
                      <a16:colId xmlns:a16="http://schemas.microsoft.com/office/drawing/2014/main" xmlns="" val="4049060763"/>
                    </a:ext>
                  </a:extLst>
                </a:gridCol>
              </a:tblGrid>
              <a:tr h="175830">
                <a:tc>
                  <a:txBody>
                    <a:bodyPr/>
                    <a:lstStyle/>
                    <a:p>
                      <a:pPr marL="457200" indent="-457200" algn="just">
                        <a:lnSpc>
                          <a:spcPct val="107000"/>
                        </a:lnSpc>
                        <a:spcBef>
                          <a:spcPts val="200"/>
                        </a:spcBef>
                        <a:spcAft>
                          <a:spcPts val="0"/>
                        </a:spcAft>
                      </a:pPr>
                      <a:r>
                        <a:rPr lang="en-ZA"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Online Course</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tc>
                  <a:txBody>
                    <a:bodyPr/>
                    <a:lstStyle/>
                    <a:p>
                      <a:pPr marL="457200" indent="-457200" algn="just">
                        <a:lnSpc>
                          <a:spcPct val="107000"/>
                        </a:lnSpc>
                        <a:spcBef>
                          <a:spcPts val="200"/>
                        </a:spcBef>
                        <a:spcAft>
                          <a:spcPts val="0"/>
                        </a:spcAft>
                      </a:pPr>
                      <a:r>
                        <a:rPr lang="en-ZA"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Enrolment</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marL="457200" indent="-457200" algn="just">
                        <a:lnSpc>
                          <a:spcPct val="107000"/>
                        </a:lnSpc>
                        <a:spcBef>
                          <a:spcPts val="200"/>
                        </a:spcBef>
                        <a:spcAft>
                          <a:spcPts val="0"/>
                        </a:spcAft>
                      </a:pPr>
                      <a:r>
                        <a:rPr lang="en-ZA"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Completed </a:t>
                      </a:r>
                      <a:endParaRPr lang="en-ZA" sz="12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582552281"/>
                  </a:ext>
                </a:extLst>
              </a:tr>
              <a:tr h="226009">
                <a:tc>
                  <a:txBody>
                    <a:bodyPr/>
                    <a:lstStyle/>
                    <a:p>
                      <a:pPr>
                        <a:lnSpc>
                          <a:spcPct val="107000"/>
                        </a:lnSpc>
                        <a:spcBef>
                          <a:spcPts val="200"/>
                        </a:spcBef>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Compulsory Induction Programme (Levels 6-12)</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3694</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1770</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1693843319"/>
                  </a:ext>
                </a:extLst>
              </a:tr>
              <a:tr h="223155">
                <a:tc>
                  <a:txBody>
                    <a:bodyPr/>
                    <a:lstStyle/>
                    <a:p>
                      <a:pPr>
                        <a:lnSpc>
                          <a:spcPct val="107000"/>
                        </a:lnSpc>
                        <a:spcBef>
                          <a:spcPts val="200"/>
                        </a:spcBef>
                      </a:pPr>
                      <a:r>
                        <a:rPr lang="en-US"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Ethics for Educators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1072</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246</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819289246"/>
                  </a:ext>
                </a:extLst>
              </a:tr>
              <a:tr h="223155">
                <a:tc>
                  <a:txBody>
                    <a:bodyPr/>
                    <a:lstStyle/>
                    <a:p>
                      <a:pPr>
                        <a:lnSpc>
                          <a:spcPct val="107000"/>
                        </a:lnSpc>
                        <a:spcBef>
                          <a:spcPts val="200"/>
                        </a:spcBef>
                      </a:pPr>
                      <a:r>
                        <a:rPr lang="en-US"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Ethics in the Public Service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17581</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13010</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106603964"/>
                  </a:ext>
                </a:extLst>
              </a:tr>
              <a:tr h="223155">
                <a:tc>
                  <a:txBody>
                    <a:bodyPr/>
                    <a:lstStyle/>
                    <a:p>
                      <a:pPr fontAlgn="b">
                        <a:lnSpc>
                          <a:spcPct val="107000"/>
                        </a:lnSpc>
                        <a:spcBef>
                          <a:spcPts val="200"/>
                        </a:spcBef>
                      </a:pPr>
                      <a:r>
                        <a:rPr lang="en-US"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Ethics in the Financial Sector Conduct Authority (FSCA)</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29</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821819655"/>
                  </a:ext>
                </a:extLst>
              </a:tr>
              <a:tr h="223155">
                <a:tc>
                  <a:txBody>
                    <a:bodyPr/>
                    <a:lstStyle/>
                    <a:p>
                      <a:pPr fontAlgn="b">
                        <a:lnSpc>
                          <a:spcPct val="107000"/>
                        </a:lnSpc>
                        <a:spcBef>
                          <a:spcPts val="200"/>
                        </a:spcBef>
                      </a:pPr>
                      <a:r>
                        <a:rPr lang="en-ZA" sz="1100" b="0" dirty="0">
                          <a:effectLst/>
                          <a:latin typeface="Tahoma" panose="020B0604030504040204" pitchFamily="34" charset="0"/>
                          <a:ea typeface="Tahoma" panose="020B0604030504040204" pitchFamily="34" charset="0"/>
                          <a:cs typeface="Tahoma" panose="020B0604030504040204" pitchFamily="34" charset="0"/>
                        </a:rPr>
                        <a:t>Ethics for Internal Auditors</a:t>
                      </a: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922</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545</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345354140"/>
                  </a:ext>
                </a:extLst>
              </a:tr>
              <a:tr h="230950">
                <a:tc>
                  <a:txBody>
                    <a:bodyPr/>
                    <a:lstStyle/>
                    <a:p>
                      <a:pPr fontAlgn="b">
                        <a:lnSpc>
                          <a:spcPct val="107000"/>
                        </a:lnSpc>
                        <a:spcBef>
                          <a:spcPts val="200"/>
                        </a:spcBef>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Public Service Reorientation Programme</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120</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15</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787625467"/>
                  </a:ext>
                </a:extLst>
              </a:tr>
              <a:tr h="226628">
                <a:tc>
                  <a:txBody>
                    <a:bodyPr/>
                    <a:lstStyle/>
                    <a:p>
                      <a:pPr fontAlgn="b">
                        <a:lnSpc>
                          <a:spcPct val="107000"/>
                        </a:lnSpc>
                        <a:spcBef>
                          <a:spcPts val="200"/>
                        </a:spcBef>
                      </a:pPr>
                      <a:r>
                        <a:rPr lang="en-US"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Nyukela SMS Pre-entry Programme</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7413</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3602</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1627400621"/>
                  </a:ext>
                </a:extLst>
              </a:tr>
              <a:tr h="173195">
                <a:tc>
                  <a:txBody>
                    <a:bodyPr/>
                    <a:lstStyle/>
                    <a:p>
                      <a:pPr fontAlgn="b">
                        <a:lnSpc>
                          <a:spcPct val="107000"/>
                        </a:lnSpc>
                        <a:spcBef>
                          <a:spcPts val="200"/>
                        </a:spcBef>
                      </a:pPr>
                      <a:r>
                        <a:rPr lang="en-US"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GRAP</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1255</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191</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506119420"/>
                  </a:ext>
                </a:extLst>
              </a:tr>
              <a:tr h="205287">
                <a:tc>
                  <a:txBody>
                    <a:bodyPr/>
                    <a:lstStyle/>
                    <a:p>
                      <a:pPr fontAlgn="b">
                        <a:lnSpc>
                          <a:spcPct val="107000"/>
                        </a:lnSpc>
                        <a:spcBef>
                          <a:spcPts val="200"/>
                        </a:spcBef>
                      </a:pPr>
                      <a:r>
                        <a:rPr lang="en-US"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Introduction to Financial Management and Budgeting</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2504</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1209</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038296767"/>
                  </a:ext>
                </a:extLst>
              </a:tr>
              <a:tr h="223155">
                <a:tc>
                  <a:txBody>
                    <a:bodyPr/>
                    <a:lstStyle/>
                    <a:p>
                      <a:pPr fontAlgn="b">
                        <a:lnSpc>
                          <a:spcPct val="107000"/>
                        </a:lnSpc>
                        <a:spcBef>
                          <a:spcPts val="200"/>
                        </a:spcBef>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Introduction to Leading Change</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1428</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824</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1970068290"/>
                  </a:ext>
                </a:extLst>
              </a:tr>
              <a:tr h="236625">
                <a:tc>
                  <a:txBody>
                    <a:bodyPr/>
                    <a:lstStyle/>
                    <a:p>
                      <a:pPr fontAlgn="b">
                        <a:lnSpc>
                          <a:spcPct val="107000"/>
                        </a:lnSpc>
                        <a:spcBef>
                          <a:spcPts val="200"/>
                        </a:spcBef>
                      </a:pPr>
                      <a:r>
                        <a:rPr lang="en-US"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Introduction to Policy Formulation and Implementation</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1564</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935</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070539451"/>
                  </a:ext>
                </a:extLst>
              </a:tr>
              <a:tr h="223857">
                <a:tc>
                  <a:txBody>
                    <a:bodyPr/>
                    <a:lstStyle/>
                    <a:p>
                      <a:pPr fontAlgn="b">
                        <a:lnSpc>
                          <a:spcPct val="107000"/>
                        </a:lnSpc>
                        <a:spcBef>
                          <a:spcPts val="200"/>
                        </a:spcBef>
                      </a:pPr>
                      <a:r>
                        <a:rPr lang="en-US" sz="1100" b="0" dirty="0">
                          <a:effectLst/>
                          <a:latin typeface="Tahoma" panose="020B0604030504040204" pitchFamily="34" charset="0"/>
                          <a:ea typeface="Tahoma" panose="020B0604030504040204" pitchFamily="34" charset="0"/>
                          <a:cs typeface="Tahoma" panose="020B0604030504040204" pitchFamily="34" charset="0"/>
                        </a:rPr>
                        <a:t>Introduction to Strategic Human Resources Management</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1852</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1083</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2881614568"/>
                  </a:ext>
                </a:extLst>
              </a:tr>
              <a:tr h="223155">
                <a:tc>
                  <a:txBody>
                    <a:bodyPr/>
                    <a:lstStyle/>
                    <a:p>
                      <a:pPr fontAlgn="b">
                        <a:lnSpc>
                          <a:spcPct val="107000"/>
                        </a:lnSpc>
                        <a:spcBef>
                          <a:spcPts val="200"/>
                        </a:spcBef>
                      </a:pPr>
                      <a:r>
                        <a:rPr lang="en-US" sz="1100" b="0">
                          <a:solidFill>
                            <a:srgbClr val="000000"/>
                          </a:solidFill>
                          <a:effectLst/>
                          <a:latin typeface="Tahoma" panose="020B0604030504040204" pitchFamily="34" charset="0"/>
                          <a:ea typeface="Tahoma" panose="020B0604030504040204" pitchFamily="34" charset="0"/>
                          <a:cs typeface="Tahoma" panose="020B0604030504040204" pitchFamily="34" charset="0"/>
                        </a:rPr>
                        <a:t>Introduction to Strategic Planning and Management</a:t>
                      </a:r>
                      <a:endParaRPr lang="en-ZA" sz="1100" b="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2095</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1112</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2677592450"/>
                  </a:ext>
                </a:extLst>
              </a:tr>
              <a:tr h="226628">
                <a:tc>
                  <a:txBody>
                    <a:bodyPr/>
                    <a:lstStyle/>
                    <a:p>
                      <a:pPr fontAlgn="b">
                        <a:lnSpc>
                          <a:spcPct val="107000"/>
                        </a:lnSpc>
                        <a:spcBef>
                          <a:spcPts val="200"/>
                        </a:spcBef>
                      </a:pPr>
                      <a:r>
                        <a:rPr lang="en-US" sz="1100" b="0" dirty="0">
                          <a:effectLst/>
                          <a:latin typeface="Tahoma" panose="020B0604030504040204" pitchFamily="34" charset="0"/>
                          <a:ea typeface="Tahoma" panose="020B0604030504040204" pitchFamily="34" charset="0"/>
                          <a:cs typeface="Tahoma" panose="020B0604030504040204" pitchFamily="34" charset="0"/>
                        </a:rPr>
                        <a:t>Know and live our Constitution</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943</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512</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4152924014"/>
                  </a:ext>
                </a:extLst>
              </a:tr>
              <a:tr h="226575">
                <a:tc>
                  <a:txBody>
                    <a:bodyPr/>
                    <a:lstStyle/>
                    <a:p>
                      <a:pPr fontAlgn="b">
                        <a:lnSpc>
                          <a:spcPct val="107000"/>
                        </a:lnSpc>
                        <a:spcBef>
                          <a:spcPts val="200"/>
                        </a:spcBef>
                      </a:pPr>
                      <a:r>
                        <a:rPr lang="en-US"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Policy and Procedure on Incapacity Leave and Ill-health Retirement</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912</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486</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840543926"/>
                  </a:ext>
                </a:extLst>
              </a:tr>
              <a:tr h="226628">
                <a:tc>
                  <a:txBody>
                    <a:bodyPr/>
                    <a:lstStyle/>
                    <a:p>
                      <a:pPr fontAlgn="b">
                        <a:lnSpc>
                          <a:spcPct val="107000"/>
                        </a:lnSpc>
                        <a:spcBef>
                          <a:spcPts val="200"/>
                        </a:spcBef>
                      </a:pPr>
                      <a:r>
                        <a:rPr lang="en-US" sz="1100" b="0" dirty="0">
                          <a:effectLst/>
                          <a:latin typeface="Tahoma" panose="020B0604030504040204" pitchFamily="34" charset="0"/>
                          <a:ea typeface="Tahoma" panose="020B0604030504040204" pitchFamily="34" charset="0"/>
                          <a:cs typeface="Tahoma" panose="020B0604030504040204" pitchFamily="34" charset="0"/>
                        </a:rPr>
                        <a:t>Writing for Government: Basic Writing Skills</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2176</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1252</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90981029"/>
                  </a:ext>
                </a:extLst>
              </a:tr>
              <a:tr h="223155">
                <a:tc>
                  <a:txBody>
                    <a:bodyPr/>
                    <a:lstStyle/>
                    <a:p>
                      <a:pPr fontAlgn="b">
                        <a:lnSpc>
                          <a:spcPct val="107000"/>
                        </a:lnSpc>
                        <a:spcBef>
                          <a:spcPts val="200"/>
                        </a:spcBef>
                      </a:pPr>
                      <a:r>
                        <a:rPr lang="en-ZA" sz="1100" b="0">
                          <a:solidFill>
                            <a:srgbClr val="000000"/>
                          </a:solidFill>
                          <a:effectLst/>
                          <a:latin typeface="Tahoma" panose="020B0604030504040204" pitchFamily="34" charset="0"/>
                          <a:ea typeface="Tahoma" panose="020B0604030504040204" pitchFamily="34" charset="0"/>
                          <a:cs typeface="Tahoma" panose="020B0604030504040204" pitchFamily="34" charset="0"/>
                        </a:rPr>
                        <a:t>Operations Management Framework</a:t>
                      </a:r>
                      <a:endParaRPr lang="en-ZA" sz="1100" b="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1338</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641</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434856211"/>
                  </a:ext>
                </a:extLst>
              </a:tr>
              <a:tr h="200212">
                <a:tc>
                  <a:txBody>
                    <a:bodyPr/>
                    <a:lstStyle/>
                    <a:p>
                      <a:pPr fontAlgn="b">
                        <a:lnSpc>
                          <a:spcPct val="107000"/>
                        </a:lnSpc>
                        <a:spcBef>
                          <a:spcPts val="200"/>
                        </a:spcBef>
                      </a:pPr>
                      <a:r>
                        <a:rPr lang="en-ZA" sz="1100" b="0">
                          <a:effectLst/>
                          <a:latin typeface="Tahoma" panose="020B0604030504040204" pitchFamily="34" charset="0"/>
                          <a:ea typeface="Tahoma" panose="020B0604030504040204" pitchFamily="34" charset="0"/>
                          <a:cs typeface="Tahoma" panose="020B0604030504040204" pitchFamily="34" charset="0"/>
                        </a:rPr>
                        <a:t>Managing Performance in the Public Service </a:t>
                      </a:r>
                    </a:p>
                  </a:txBody>
                  <a:tcPr marL="58329" marR="58329" marT="8101" marB="0" anchor="b"/>
                </a:tc>
                <a:tc>
                  <a:txBody>
                    <a:bodyPr/>
                    <a:lstStyle/>
                    <a:p>
                      <a:pPr fontAlgn="b">
                        <a:lnSpc>
                          <a:spcPct val="107000"/>
                        </a:lnSpc>
                        <a:spcBef>
                          <a:spcPts val="200"/>
                        </a:spcBef>
                      </a:pPr>
                      <a:r>
                        <a:rPr lang="en-ZA" sz="1100" dirty="0">
                          <a:effectLst/>
                          <a:latin typeface="Tahoma" panose="020B0604030504040204" pitchFamily="34" charset="0"/>
                          <a:ea typeface="Tahoma" panose="020B0604030504040204" pitchFamily="34" charset="0"/>
                          <a:cs typeface="Tahoma" panose="020B0604030504040204" pitchFamily="34" charset="0"/>
                        </a:rPr>
                        <a:t>93</a:t>
                      </a:r>
                    </a:p>
                  </a:txBody>
                  <a:tcPr marL="0" marR="0" marT="0" marB="0"/>
                </a:tc>
                <a:tc>
                  <a:txBody>
                    <a:bodyPr/>
                    <a:lstStyle/>
                    <a:p>
                      <a:pPr fontAlgn="b">
                        <a:lnSpc>
                          <a:spcPct val="107000"/>
                        </a:lnSpc>
                        <a:spcBef>
                          <a:spcPts val="200"/>
                        </a:spcBef>
                      </a:pPr>
                      <a:r>
                        <a:rPr lang="en-ZA" sz="1100" dirty="0">
                          <a:effectLst/>
                          <a:latin typeface="Tahoma" panose="020B0604030504040204" pitchFamily="34" charset="0"/>
                          <a:ea typeface="Tahoma" panose="020B0604030504040204" pitchFamily="34" charset="0"/>
                          <a:cs typeface="Tahoma" panose="020B0604030504040204" pitchFamily="34" charset="0"/>
                        </a:rPr>
                        <a:t>14</a:t>
                      </a:r>
                    </a:p>
                  </a:txBody>
                  <a:tcPr marL="58329" marR="58329" marT="8101" marB="0"/>
                </a:tc>
                <a:extLst>
                  <a:ext uri="{0D108BD9-81ED-4DB2-BD59-A6C34878D82A}">
                    <a16:rowId xmlns:a16="http://schemas.microsoft.com/office/drawing/2014/main" xmlns="" val="1714266693"/>
                  </a:ext>
                </a:extLst>
              </a:tr>
              <a:tr h="215942">
                <a:tc>
                  <a:txBody>
                    <a:bodyPr/>
                    <a:lstStyle/>
                    <a:p>
                      <a:pPr fontAlgn="b">
                        <a:lnSpc>
                          <a:spcPct val="107000"/>
                        </a:lnSpc>
                        <a:spcBef>
                          <a:spcPts val="200"/>
                        </a:spcBef>
                      </a:pPr>
                      <a:r>
                        <a:rPr lang="en-GB" sz="1100" b="0" dirty="0">
                          <a:effectLst/>
                          <a:latin typeface="Tahoma" panose="020B0604030504040204" pitchFamily="34" charset="0"/>
                          <a:ea typeface="Tahoma" panose="020B0604030504040204" pitchFamily="34" charset="0"/>
                          <a:cs typeface="Tahoma" panose="020B0604030504040204" pitchFamily="34" charset="0"/>
                        </a:rPr>
                        <a:t>Financial Management Delegations of Authority in the Public Sector </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ZA" sz="1100" dirty="0">
                          <a:effectLst/>
                          <a:latin typeface="Tahoma" panose="020B0604030504040204" pitchFamily="34" charset="0"/>
                          <a:ea typeface="Tahoma" panose="020B0604030504040204" pitchFamily="34" charset="0"/>
                          <a:cs typeface="Tahoma" panose="020B0604030504040204" pitchFamily="34" charset="0"/>
                        </a:rPr>
                        <a:t>137</a:t>
                      </a:r>
                    </a:p>
                  </a:txBody>
                  <a:tcPr marL="0" marR="0" marT="0" marB="0"/>
                </a:tc>
                <a:tc>
                  <a:txBody>
                    <a:bodyPr/>
                    <a:lstStyle/>
                    <a:p>
                      <a:pPr marL="457200" indent="-457200" algn="just">
                        <a:lnSpc>
                          <a:spcPct val="107000"/>
                        </a:lnSpc>
                        <a:spcBef>
                          <a:spcPts val="200"/>
                        </a:spcBef>
                        <a:spcAft>
                          <a:spcPts val="0"/>
                        </a:spcAft>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55 </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626783602"/>
                  </a:ext>
                </a:extLst>
              </a:tr>
              <a:tr h="226628">
                <a:tc>
                  <a:txBody>
                    <a:bodyPr/>
                    <a:lstStyle/>
                    <a:p>
                      <a:pPr marL="0" marR="0" lvl="0" indent="0" algn="l" defTabSz="914400" rtl="0" eaLnBrk="1" fontAlgn="b" latinLnBrk="0" hangingPunct="1">
                        <a:lnSpc>
                          <a:spcPct val="107000"/>
                        </a:lnSpc>
                        <a:spcBef>
                          <a:spcPts val="200"/>
                        </a:spcBef>
                        <a:spcAft>
                          <a:spcPts val="0"/>
                        </a:spcAft>
                        <a:buClrTx/>
                        <a:buSzTx/>
                        <a:buFontTx/>
                        <a:buNone/>
                        <a:tabLst/>
                        <a:defRPr/>
                      </a:pPr>
                      <a:r>
                        <a:rPr lang="en-ZA" sz="11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Covid-19 Resource Repository</a:t>
                      </a: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a:lnSpc>
                          <a:spcPct val="107000"/>
                        </a:lnSpc>
                        <a:spcBef>
                          <a:spcPts val="200"/>
                        </a:spcBef>
                      </a:pPr>
                      <a:r>
                        <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675</a:t>
                      </a:r>
                    </a:p>
                  </a:txBody>
                  <a:tcPr marL="0" marR="0" marT="0" marB="0"/>
                </a:tc>
                <a:tc>
                  <a:txBody>
                    <a:bodyPr/>
                    <a:lstStyle/>
                    <a:p>
                      <a:pPr marL="457200" indent="-457200" algn="just">
                        <a:lnSpc>
                          <a:spcPct val="107000"/>
                        </a:lnSpc>
                        <a:spcBef>
                          <a:spcPts val="200"/>
                        </a:spcBef>
                        <a:spcAft>
                          <a:spcPts val="0"/>
                        </a:spcAft>
                      </a:pPr>
                      <a:endParaRPr lang="en-ZA" sz="1100" b="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2075447260"/>
                  </a:ext>
                </a:extLst>
              </a:tr>
              <a:tr h="226628">
                <a:tc>
                  <a:txBody>
                    <a:bodyPr/>
                    <a:lstStyle/>
                    <a:p>
                      <a:pPr fontAlgn="b">
                        <a:lnSpc>
                          <a:spcPct val="107000"/>
                        </a:lnSpc>
                        <a:spcBef>
                          <a:spcPts val="200"/>
                        </a:spcBef>
                      </a:pPr>
                      <a:r>
                        <a:rPr lang="en-ZA"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nchor="b"/>
                </a:tc>
                <a:tc>
                  <a:txBody>
                    <a:bodyPr/>
                    <a:lstStyle/>
                    <a:p>
                      <a:pPr fontAlgn="b">
                        <a:lnSpc>
                          <a:spcPct val="107000"/>
                        </a:lnSpc>
                        <a:spcBef>
                          <a:spcPts val="200"/>
                        </a:spcBef>
                      </a:pPr>
                      <a:r>
                        <a:rPr lang="en-ZA"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47 810*</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marL="457200" indent="-457200" algn="just">
                        <a:lnSpc>
                          <a:spcPct val="107000"/>
                        </a:lnSpc>
                        <a:spcBef>
                          <a:spcPts val="200"/>
                        </a:spcBef>
                        <a:spcAft>
                          <a:spcPts val="0"/>
                        </a:spcAft>
                      </a:pPr>
                      <a:r>
                        <a:rPr lang="en-ZA"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27 476</a:t>
                      </a: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359210563"/>
                  </a:ext>
                </a:extLst>
              </a:tr>
              <a:tr h="226628">
                <a:tc>
                  <a:txBody>
                    <a:bodyPr/>
                    <a:lstStyle/>
                    <a:p>
                      <a:pPr fontAlgn="b">
                        <a:lnSpc>
                          <a:spcPct val="107000"/>
                        </a:lnSpc>
                        <a:spcBef>
                          <a:spcPts val="200"/>
                        </a:spcBef>
                      </a:pPr>
                      <a:r>
                        <a:rPr lang="en-ZA" sz="1100" b="0" dirty="0">
                          <a:effectLst/>
                          <a:latin typeface="Tahoma" panose="020B0604030504040204" pitchFamily="34" charset="0"/>
                          <a:ea typeface="Tahoma" panose="020B0604030504040204" pitchFamily="34" charset="0"/>
                          <a:cs typeface="Tahoma" panose="020B0604030504040204" pitchFamily="34" charset="0"/>
                        </a:rPr>
                        <a:t>* Excludes “Getting started with eLearning” (19075)</a:t>
                      </a:r>
                    </a:p>
                  </a:txBody>
                  <a:tcPr marL="58329" marR="58329" marT="8101" marB="0" anchor="b"/>
                </a:tc>
                <a:tc>
                  <a:txBody>
                    <a:bodyPr/>
                    <a:lstStyle/>
                    <a:p>
                      <a:pPr fontAlgn="b">
                        <a:lnSpc>
                          <a:spcPct val="107000"/>
                        </a:lnSpc>
                        <a:spcBef>
                          <a:spcPts val="200"/>
                        </a:spcBef>
                      </a:pP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marL="457200" indent="-457200" algn="just">
                        <a:lnSpc>
                          <a:spcPct val="107000"/>
                        </a:lnSpc>
                        <a:spcBef>
                          <a:spcPts val="200"/>
                        </a:spcBef>
                        <a:spcAft>
                          <a:spcPts val="0"/>
                        </a:spcAft>
                      </a:pPr>
                      <a:endParaRPr lang="en-ZA" sz="1100" dirty="0">
                        <a:effectLst/>
                        <a:latin typeface="Tahoma" panose="020B0604030504040204" pitchFamily="34" charset="0"/>
                        <a:ea typeface="Tahoma" panose="020B0604030504040204" pitchFamily="34" charset="0"/>
                        <a:cs typeface="Tahoma" panose="020B0604030504040204" pitchFamily="34" charset="0"/>
                      </a:endParaRPr>
                    </a:p>
                  </a:txBody>
                  <a:tcPr marL="58329" marR="58329" marT="8101" marB="0"/>
                </a:tc>
                <a:extLst>
                  <a:ext uri="{0D108BD9-81ED-4DB2-BD59-A6C34878D82A}">
                    <a16:rowId xmlns:a16="http://schemas.microsoft.com/office/drawing/2014/main" xmlns="" val="3982955046"/>
                  </a:ext>
                </a:extLst>
              </a:tr>
            </a:tbl>
          </a:graphicData>
        </a:graphic>
      </p:graphicFrame>
    </p:spTree>
    <p:extLst>
      <p:ext uri="{BB962C8B-B14F-4D97-AF65-F5344CB8AC3E}">
        <p14:creationId xmlns:p14="http://schemas.microsoft.com/office/powerpoint/2010/main" xmlns="" val="1200327125"/>
      </p:ext>
    </p:extLst>
  </p:cSld>
  <p:clrMapOvr>
    <a:masterClrMapping/>
  </p:clrMapOvr>
</p:sld>
</file>

<file path=ppt/theme/theme1.xml><?xml version="1.0" encoding="utf-8"?>
<a:theme xmlns:a="http://schemas.openxmlformats.org/drawingml/2006/main" name="4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4505</Words>
  <Application>Microsoft Office PowerPoint</Application>
  <PresentationFormat>On-screen Show (4:3)</PresentationFormat>
  <Paragraphs>796</Paragraphs>
  <Slides>45</Slides>
  <Notes>13</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4_Presentation to National HRD Managers (22 November 2013)</vt:lpstr>
      <vt:lpstr>Presentation to National HRD Managers (22 November 2013)</vt:lpstr>
      <vt:lpstr>1_Presentation to National HRD Managers (22 November 2013)</vt:lpstr>
      <vt:lpstr>2_Presentation to National HRD Managers (22 November 2013)</vt:lpstr>
      <vt:lpstr>   Third Quarter Organisational Performance for the 2021/22 Financial Year   A presentation to the Portfolio Committee on Public Service and Administration  </vt:lpstr>
      <vt:lpstr>Purpose of the presentation </vt:lpstr>
      <vt:lpstr>Five-year Strategy (2020-2025) </vt:lpstr>
      <vt:lpstr>Background to the NSG 5-year strategy </vt:lpstr>
      <vt:lpstr>Background to the NSG 5-year strategy </vt:lpstr>
      <vt:lpstr>Third quarter performance</vt:lpstr>
      <vt:lpstr>Highlights of performance </vt:lpstr>
      <vt:lpstr>Highlights of performance </vt:lpstr>
      <vt:lpstr>Highlights of performance </vt:lpstr>
      <vt:lpstr>Highlights of performance: Open Distance eLearning uptake (April 2021 to February 2022)</vt:lpstr>
      <vt:lpstr>Highlights of performance: Ethics Enrolments </vt:lpstr>
      <vt:lpstr>Highlights of performance </vt:lpstr>
      <vt:lpstr>Highlights of performance: Gender </vt:lpstr>
      <vt:lpstr>Highlights of performance: Spread of training </vt:lpstr>
      <vt:lpstr>Highlights of performance </vt:lpstr>
      <vt:lpstr>Highlights of performance </vt:lpstr>
      <vt:lpstr>Highlights of performance </vt:lpstr>
      <vt:lpstr> </vt:lpstr>
      <vt:lpstr>Our Partnership Approach</vt:lpstr>
      <vt:lpstr>Our Partnership Approach</vt:lpstr>
      <vt:lpstr>Our Partnership Approach</vt:lpstr>
      <vt:lpstr>Summation of Third Quarter Performance </vt:lpstr>
      <vt:lpstr>Summation First to Third Quarter Performance</vt:lpstr>
      <vt:lpstr>Non-Financial Performance Information </vt:lpstr>
      <vt:lpstr>Programme 1: Targets Achieved</vt:lpstr>
      <vt:lpstr>Programme 1: Targets Achieved</vt:lpstr>
      <vt:lpstr>Programme 2: Targets Achieved</vt:lpstr>
      <vt:lpstr>Programme 2: Targets Achieved</vt:lpstr>
      <vt:lpstr>Programme 2: Targets Achieved</vt:lpstr>
      <vt:lpstr>Programme 2: Targets Achieved</vt:lpstr>
      <vt:lpstr>Programme 2: Targets Not Achieved</vt:lpstr>
      <vt:lpstr>Financial Performance  Quarter 3 - 2021/22</vt:lpstr>
      <vt:lpstr>Financial Performance for NSG: Vote Account </vt:lpstr>
      <vt:lpstr>Financial Performance: Training Trading Account</vt:lpstr>
      <vt:lpstr>Average creditors payment days 2021/22</vt:lpstr>
      <vt:lpstr>Human Resource Information</vt:lpstr>
      <vt:lpstr>Slide 37</vt:lpstr>
      <vt:lpstr>Professionalisation of the Public Sector </vt:lpstr>
      <vt:lpstr>Professionalisation Framework Journey</vt:lpstr>
      <vt:lpstr>Professionalisation Framework </vt:lpstr>
      <vt:lpstr>Progress Report on PC Recommendations</vt:lpstr>
      <vt:lpstr>Progress Report on PC Recommendations</vt:lpstr>
      <vt:lpstr>Progress Report on PC Recommendations</vt:lpstr>
      <vt:lpstr>Progress Report on PC Recommendations</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Quarter Organisational Performance for the 2021/22 Financial Year   A presentation to the Portfolio Committee on Public Service and Administration</dc:title>
  <dc:creator>Rufus Nchabeleng</dc:creator>
  <cp:lastModifiedBy>USER</cp:lastModifiedBy>
  <cp:revision>1</cp:revision>
  <dcterms:modified xsi:type="dcterms:W3CDTF">2022-03-10T09:44:18Z</dcterms:modified>
</cp:coreProperties>
</file>