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olors1.xml" ContentType="application/vnd.ms-office.chartcolorstyl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4"/>
  </p:sldMasterIdLst>
  <p:notesMasterIdLst>
    <p:notesMasterId r:id="rId51"/>
  </p:notesMasterIdLst>
  <p:handoutMasterIdLst>
    <p:handoutMasterId r:id="rId52"/>
  </p:handoutMasterIdLst>
  <p:sldIdLst>
    <p:sldId id="811" r:id="rId5"/>
    <p:sldId id="990" r:id="rId6"/>
    <p:sldId id="262" r:id="rId7"/>
    <p:sldId id="326" r:id="rId8"/>
    <p:sldId id="940" r:id="rId9"/>
    <p:sldId id="974" r:id="rId10"/>
    <p:sldId id="834" r:id="rId11"/>
    <p:sldId id="991" r:id="rId12"/>
    <p:sldId id="818" r:id="rId13"/>
    <p:sldId id="1009" r:id="rId14"/>
    <p:sldId id="1046" r:id="rId15"/>
    <p:sldId id="982" r:id="rId16"/>
    <p:sldId id="978" r:id="rId17"/>
    <p:sldId id="1023" r:id="rId18"/>
    <p:sldId id="1032" r:id="rId19"/>
    <p:sldId id="1062" r:id="rId20"/>
    <p:sldId id="1033" r:id="rId21"/>
    <p:sldId id="1034" r:id="rId22"/>
    <p:sldId id="1063" r:id="rId23"/>
    <p:sldId id="1061" r:id="rId24"/>
    <p:sldId id="1054" r:id="rId25"/>
    <p:sldId id="996" r:id="rId26"/>
    <p:sldId id="1047" r:id="rId27"/>
    <p:sldId id="1048" r:id="rId28"/>
    <p:sldId id="1049" r:id="rId29"/>
    <p:sldId id="1052" r:id="rId30"/>
    <p:sldId id="1053" r:id="rId31"/>
    <p:sldId id="1067" r:id="rId32"/>
    <p:sldId id="1036" r:id="rId33"/>
    <p:sldId id="1037" r:id="rId34"/>
    <p:sldId id="1038" r:id="rId35"/>
    <p:sldId id="1039" r:id="rId36"/>
    <p:sldId id="1040" r:id="rId37"/>
    <p:sldId id="835" r:id="rId38"/>
    <p:sldId id="986" r:id="rId39"/>
    <p:sldId id="867" r:id="rId40"/>
    <p:sldId id="1058" r:id="rId41"/>
    <p:sldId id="1060" r:id="rId42"/>
    <p:sldId id="1059" r:id="rId43"/>
    <p:sldId id="1042" r:id="rId44"/>
    <p:sldId id="1014" r:id="rId45"/>
    <p:sldId id="1016" r:id="rId46"/>
    <p:sldId id="1057" r:id="rId47"/>
    <p:sldId id="1064" r:id="rId48"/>
    <p:sldId id="1065" r:id="rId49"/>
    <p:sldId id="985" r:id="rId50"/>
  </p:sldIdLst>
  <p:sldSz cx="9144000" cy="6858000" type="screen4x3"/>
  <p:notesSz cx="6797675" cy="9982200"/>
  <p:defaultTextStyle>
    <a:defPPr>
      <a:defRPr lang="en-US"/>
    </a:defPPr>
    <a:lvl1pPr algn="l" rtl="0" fontAlgn="base">
      <a:spcBef>
        <a:spcPct val="0"/>
      </a:spcBef>
      <a:spcAft>
        <a:spcPct val="0"/>
      </a:spcAft>
      <a:defRPr kern="1200">
        <a:solidFill>
          <a:schemeClr val="tx1"/>
        </a:solidFill>
        <a:latin typeface="Calibri" charset="0"/>
        <a:ea typeface="MS PGothic" charset="0"/>
        <a:cs typeface="MS PGothic" charset="0"/>
      </a:defRPr>
    </a:lvl1pPr>
    <a:lvl2pPr marL="457200" algn="l" rtl="0" fontAlgn="base">
      <a:spcBef>
        <a:spcPct val="0"/>
      </a:spcBef>
      <a:spcAft>
        <a:spcPct val="0"/>
      </a:spcAft>
      <a:defRPr kern="1200">
        <a:solidFill>
          <a:schemeClr val="tx1"/>
        </a:solidFill>
        <a:latin typeface="Calibri" charset="0"/>
        <a:ea typeface="MS PGothic" charset="0"/>
        <a:cs typeface="MS PGothic" charset="0"/>
      </a:defRPr>
    </a:lvl2pPr>
    <a:lvl3pPr marL="914400" algn="l" rtl="0" fontAlgn="base">
      <a:spcBef>
        <a:spcPct val="0"/>
      </a:spcBef>
      <a:spcAft>
        <a:spcPct val="0"/>
      </a:spcAft>
      <a:defRPr kern="1200">
        <a:solidFill>
          <a:schemeClr val="tx1"/>
        </a:solidFill>
        <a:latin typeface="Calibri" charset="0"/>
        <a:ea typeface="MS PGothic" charset="0"/>
        <a:cs typeface="MS PGothic" charset="0"/>
      </a:defRPr>
    </a:lvl3pPr>
    <a:lvl4pPr marL="1371600" algn="l" rtl="0" fontAlgn="base">
      <a:spcBef>
        <a:spcPct val="0"/>
      </a:spcBef>
      <a:spcAft>
        <a:spcPct val="0"/>
      </a:spcAft>
      <a:defRPr kern="1200">
        <a:solidFill>
          <a:schemeClr val="tx1"/>
        </a:solidFill>
        <a:latin typeface="Calibri" charset="0"/>
        <a:ea typeface="MS PGothic" charset="0"/>
        <a:cs typeface="MS PGothic" charset="0"/>
      </a:defRPr>
    </a:lvl4pPr>
    <a:lvl5pPr marL="1828800" algn="l" rtl="0" fontAlgn="base">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44"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on Mkhize" initials="SM" lastIdx="7" clrIdx="0">
    <p:extLst>
      <p:ext uri="{19B8F6BF-5375-455C-9EA6-DF929625EA0E}">
        <p15:presenceInfo xmlns:p15="http://schemas.microsoft.com/office/powerpoint/2012/main" xmlns="" userId="S-1-5-21-1182692732-3903378299-612455334-2199" providerId="AD"/>
      </p:ext>
    </p:extLst>
  </p:cmAuthor>
  <p:cmAuthor id="2" name="Nchaupe Maepa" initials="NM" lastIdx="1" clrIdx="1">
    <p:extLst>
      <p:ext uri="{19B8F6BF-5375-455C-9EA6-DF929625EA0E}">
        <p15:presenceInfo xmlns:p15="http://schemas.microsoft.com/office/powerpoint/2012/main" xmlns="" userId="S::Nchaupe.Maepa@cbrta.co.za::4141a6dd-fb4b-4619-997f-a2705c9550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84094"/>
    <a:srgbClr val="BDAA3B"/>
    <a:srgbClr val="F7FFB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17" autoAdjust="0"/>
    <p:restoredTop sz="93600" autoAdjust="0"/>
  </p:normalViewPr>
  <p:slideViewPr>
    <p:cSldViewPr>
      <p:cViewPr>
        <p:scale>
          <a:sx n="62" d="100"/>
          <a:sy n="62" d="100"/>
        </p:scale>
        <p:origin x="66" y="-108"/>
      </p:cViewPr>
      <p:guideLst>
        <p:guide orient="horz" pos="2160"/>
        <p:guide pos="2880"/>
      </p:guideLst>
    </p:cSldViewPr>
  </p:slideViewPr>
  <p:outlineViewPr>
    <p:cViewPr>
      <p:scale>
        <a:sx n="33" d="100"/>
        <a:sy n="33" d="100"/>
      </p:scale>
      <p:origin x="0" y="2560"/>
    </p:cViewPr>
  </p:outlineViewPr>
  <p:notesTextViewPr>
    <p:cViewPr>
      <p:scale>
        <a:sx n="100" d="100"/>
        <a:sy n="100" d="100"/>
      </p:scale>
      <p:origin x="0" y="0"/>
    </p:cViewPr>
  </p:notesTextViewPr>
  <p:sorterViewPr>
    <p:cViewPr>
      <p:scale>
        <a:sx n="150" d="100"/>
        <a:sy n="150" d="100"/>
      </p:scale>
      <p:origin x="0" y="-21832"/>
    </p:cViewPr>
  </p:sorterViewPr>
  <p:notesViewPr>
    <p:cSldViewPr>
      <p:cViewPr varScale="1">
        <p:scale>
          <a:sx n="83" d="100"/>
          <a:sy n="83" d="100"/>
        </p:scale>
        <p:origin x="-1992" y="-84"/>
      </p:cViewPr>
      <p:guideLst>
        <p:guide orient="horz" pos="3144"/>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mmaakana\AppData\Local\Microsoft\Windows\INetCache\Content.Outlook\FS2AT306\Annual%20Report_.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Mkhize\OneDrive%20-%20CBRTA\Documents\2020_21%20Business%20Performance%20Management\Q4%20Evidence\Annexure%20A_%202020-21%20APP%20Performance%20Information%20Dashboard.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SMkhize\AppData\Local\Microsoft\Windows\INetCache\Content.Outlook\ELHEGP34\Copy%20of%20Permits%20Statistic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autoTitleDeleted val="1"/>
    <c:view3D>
      <c:rAngAx val="1"/>
    </c:view3D>
    <c:plotArea>
      <c:layout>
        <c:manualLayout>
          <c:layoutTarget val="inner"/>
          <c:xMode val="edge"/>
          <c:yMode val="edge"/>
          <c:x val="5.8360000739904917E-2"/>
          <c:y val="0.10509086685578388"/>
          <c:w val="0.75535503574796281"/>
          <c:h val="0.61087301268102823"/>
        </c:manualLayout>
      </c:layout>
      <c:bar3DChart>
        <c:barDir val="col"/>
        <c:grouping val="percentStacked"/>
        <c:ser>
          <c:idx val="0"/>
          <c:order val="0"/>
          <c:tx>
            <c:v>Achieved</c:v>
          </c:tx>
          <c:spPr>
            <a:solidFill>
              <a:srgbClr val="008000"/>
            </a:solidFill>
          </c:spPr>
          <c:dLbls>
            <c:dLbl>
              <c:idx val="11"/>
              <c:layout>
                <c:manualLayout>
                  <c:x val="5.0998721618659279E-3"/>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BF6-4FA6-8FF9-769F9ACB32ED}"/>
                </c:ext>
              </c:extLst>
            </c:dLbl>
            <c:dLbl>
              <c:idx val="12"/>
              <c:layout>
                <c:manualLayout>
                  <c:x val="2.5499360809329644E-3"/>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BF6-4FA6-8FF9-769F9ACB32ED}"/>
                </c:ext>
              </c:extLst>
            </c:dLbl>
            <c:dLbl>
              <c:idx val="14"/>
              <c:layout>
                <c:manualLayout>
                  <c:x val="4.7732692412314516E-3"/>
                  <c:y val="-5.8860080763672189E-1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BF6-4FA6-8FF9-769F9ACB32ED}"/>
                </c:ext>
              </c:extLst>
            </c:dLbl>
            <c:spPr>
              <a:noFill/>
              <a:ln>
                <a:noFill/>
              </a:ln>
              <a:effectLst/>
            </c:spPr>
            <c:txPr>
              <a:bodyPr wrap="square" lIns="38100" tIns="19050" rIns="38100" bIns="19050" anchor="ctr">
                <a:spAutoFit/>
              </a:bodyPr>
              <a:lstStyle/>
              <a:p>
                <a:pPr>
                  <a:defRPr sz="1000" b="1">
                    <a:solidFill>
                      <a:schemeClr val="bg1"/>
                    </a:solidFill>
                  </a:defRPr>
                </a:pPr>
                <a:endParaRPr lang="en-US"/>
              </a:p>
            </c:txPr>
            <c:showVal val="1"/>
            <c:extLst xmlns:c16r2="http://schemas.microsoft.com/office/drawing/2015/06/chart">
              <c:ext xmlns:c15="http://schemas.microsoft.com/office/drawing/2012/chart" uri="{CE6537A1-D6FC-4f65-9D91-7224C49458BB}">
                <c15:showLeaderLines val="0"/>
              </c:ext>
            </c:extLst>
          </c:dLbls>
          <c:cat>
            <c:strRef>
              <c:f>'5 Year Performance'!$C$11:$C$15</c:f>
              <c:strCache>
                <c:ptCount val="5"/>
                <c:pt idx="0">
                  <c:v>2016/17 Financial Year</c:v>
                </c:pt>
                <c:pt idx="1">
                  <c:v>2017/18 Financial Year </c:v>
                </c:pt>
                <c:pt idx="2">
                  <c:v>2018/19 Financial  Year </c:v>
                </c:pt>
                <c:pt idx="3">
                  <c:v>2019/20 Financial year </c:v>
                </c:pt>
                <c:pt idx="4">
                  <c:v>2020/21 Financial Year</c:v>
                </c:pt>
              </c:strCache>
            </c:strRef>
          </c:cat>
          <c:val>
            <c:numRef>
              <c:f>'5 Year Performance'!$F$11:$F$15</c:f>
              <c:numCache>
                <c:formatCode>0%</c:formatCode>
                <c:ptCount val="5"/>
                <c:pt idx="0">
                  <c:v>0.66666666666666663</c:v>
                </c:pt>
                <c:pt idx="1">
                  <c:v>0.92307692307692302</c:v>
                </c:pt>
                <c:pt idx="2">
                  <c:v>0.92307692307692302</c:v>
                </c:pt>
                <c:pt idx="3">
                  <c:v>0.9285714285714286</c:v>
                </c:pt>
                <c:pt idx="4">
                  <c:v>0.66666666666666663</c:v>
                </c:pt>
              </c:numCache>
            </c:numRef>
          </c:val>
          <c:extLst xmlns:c16r2="http://schemas.microsoft.com/office/drawing/2015/06/chart">
            <c:ext xmlns:c16="http://schemas.microsoft.com/office/drawing/2014/chart" uri="{C3380CC4-5D6E-409C-BE32-E72D297353CC}">
              <c16:uniqueId val="{00000003-9BF6-4FA6-8FF9-769F9ACB32ED}"/>
            </c:ext>
          </c:extLst>
        </c:ser>
        <c:ser>
          <c:idx val="1"/>
          <c:order val="1"/>
          <c:tx>
            <c:v>Not Achieved</c:v>
          </c:tx>
          <c:spPr>
            <a:solidFill>
              <a:srgbClr val="FF0000"/>
            </a:solidFill>
          </c:spPr>
          <c:dLbls>
            <c:dLbl>
              <c:idx val="11"/>
              <c:layout>
                <c:manualLayout>
                  <c:x val="3.3999147745772855E-3"/>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BF6-4FA6-8FF9-769F9ACB32ED}"/>
                </c:ext>
              </c:extLst>
            </c:dLbl>
            <c:spPr>
              <a:noFill/>
              <a:ln>
                <a:noFill/>
              </a:ln>
              <a:effectLst/>
            </c:spPr>
            <c:txPr>
              <a:bodyPr wrap="square" lIns="38100" tIns="19050" rIns="38100" bIns="19050" anchor="ctr">
                <a:spAutoFit/>
              </a:bodyPr>
              <a:lstStyle/>
              <a:p>
                <a:pPr>
                  <a:defRPr sz="1000" b="1">
                    <a:solidFill>
                      <a:schemeClr val="bg1"/>
                    </a:solidFill>
                  </a:defRPr>
                </a:pPr>
                <a:endParaRPr lang="en-US"/>
              </a:p>
            </c:txPr>
            <c:showVal val="1"/>
            <c:extLst xmlns:c16r2="http://schemas.microsoft.com/office/drawing/2015/06/chart">
              <c:ext xmlns:c15="http://schemas.microsoft.com/office/drawing/2012/chart" uri="{CE6537A1-D6FC-4f65-9D91-7224C49458BB}">
                <c15:showLeaderLines val="0"/>
              </c:ext>
            </c:extLst>
          </c:dLbls>
          <c:cat>
            <c:strRef>
              <c:f>'5 Year Performance'!$C$11:$C$15</c:f>
              <c:strCache>
                <c:ptCount val="5"/>
                <c:pt idx="0">
                  <c:v>2016/17 Financial Year</c:v>
                </c:pt>
                <c:pt idx="1">
                  <c:v>2017/18 Financial Year </c:v>
                </c:pt>
                <c:pt idx="2">
                  <c:v>2018/19 Financial  Year </c:v>
                </c:pt>
                <c:pt idx="3">
                  <c:v>2019/20 Financial year </c:v>
                </c:pt>
                <c:pt idx="4">
                  <c:v>2020/21 Financial Year</c:v>
                </c:pt>
              </c:strCache>
            </c:strRef>
          </c:cat>
          <c:val>
            <c:numRef>
              <c:f>'5 Year Performance'!$G$11:$G$15</c:f>
              <c:numCache>
                <c:formatCode>0%</c:formatCode>
                <c:ptCount val="5"/>
                <c:pt idx="0">
                  <c:v>0.33333333333333337</c:v>
                </c:pt>
                <c:pt idx="1">
                  <c:v>7.6923076923076886E-2</c:v>
                </c:pt>
                <c:pt idx="2">
                  <c:v>7.6923076923076886E-2</c:v>
                </c:pt>
                <c:pt idx="3">
                  <c:v>7.1428571428571411E-2</c:v>
                </c:pt>
                <c:pt idx="4">
                  <c:v>0.33333333333333337</c:v>
                </c:pt>
              </c:numCache>
            </c:numRef>
          </c:val>
          <c:extLst xmlns:c16r2="http://schemas.microsoft.com/office/drawing/2015/06/chart">
            <c:ext xmlns:c16="http://schemas.microsoft.com/office/drawing/2014/chart" uri="{C3380CC4-5D6E-409C-BE32-E72D297353CC}">
              <c16:uniqueId val="{00000005-9BF6-4FA6-8FF9-769F9ACB32ED}"/>
            </c:ext>
          </c:extLst>
        </c:ser>
        <c:dLbls>
          <c:showVal val="1"/>
        </c:dLbls>
        <c:shape val="cylinder"/>
        <c:axId val="151126016"/>
        <c:axId val="151127552"/>
        <c:axId val="0"/>
      </c:bar3DChart>
      <c:catAx>
        <c:axId val="151126016"/>
        <c:scaling>
          <c:orientation val="minMax"/>
        </c:scaling>
        <c:axPos val="b"/>
        <c:numFmt formatCode="General" sourceLinked="0"/>
        <c:tickLblPos val="nextTo"/>
        <c:txPr>
          <a:bodyPr/>
          <a:lstStyle/>
          <a:p>
            <a:pPr>
              <a:defRPr b="1"/>
            </a:pPr>
            <a:endParaRPr lang="en-US"/>
          </a:p>
        </c:txPr>
        <c:crossAx val="151127552"/>
        <c:crosses val="autoZero"/>
        <c:auto val="1"/>
        <c:lblAlgn val="ctr"/>
        <c:lblOffset val="100"/>
      </c:catAx>
      <c:valAx>
        <c:axId val="151127552"/>
        <c:scaling>
          <c:orientation val="minMax"/>
        </c:scaling>
        <c:delete val="1"/>
        <c:axPos val="l"/>
        <c:numFmt formatCode="0%" sourceLinked="1"/>
        <c:tickLblPos val="none"/>
        <c:crossAx val="151126016"/>
        <c:crosses val="autoZero"/>
        <c:crossBetween val="between"/>
      </c:valAx>
    </c:plotArea>
    <c:legend>
      <c:legendPos val="r"/>
      <c:layout>
        <c:manualLayout>
          <c:xMode val="edge"/>
          <c:yMode val="edge"/>
          <c:x val="0.73019210251821631"/>
          <c:y val="0.79548407757991091"/>
          <c:w val="0.11436881773121532"/>
          <c:h val="0.20328615830915869"/>
        </c:manualLayout>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en-US" sz="1600" dirty="0"/>
              <a:t>2020/21 ANNUAL PERFORMANCE</a:t>
            </a:r>
          </a:p>
        </c:rich>
      </c:tx>
      <c:layout>
        <c:manualLayout>
          <c:xMode val="edge"/>
          <c:yMode val="edge"/>
          <c:x val="0.33372415631354585"/>
          <c:y val="4.6911582721728779E-3"/>
        </c:manualLayout>
      </c:layout>
      <c:spPr>
        <a:noFill/>
        <a:ln>
          <a:noFill/>
        </a:ln>
        <a:effectLst/>
      </c:spPr>
    </c:title>
    <c:plotArea>
      <c:layout>
        <c:manualLayout>
          <c:layoutTarget val="inner"/>
          <c:xMode val="edge"/>
          <c:yMode val="edge"/>
          <c:x val="9.9969970935058453E-2"/>
          <c:y val="0.11289237366221021"/>
          <c:w val="0.4976976424891747"/>
          <c:h val="0.88710745614786846"/>
        </c:manualLayout>
      </c:layout>
      <c:pieChart>
        <c:varyColors val="1"/>
        <c:ser>
          <c:idx val="0"/>
          <c:order val="0"/>
          <c:dPt>
            <c:idx val="0"/>
            <c:spPr>
              <a:solidFill>
                <a:srgbClr val="00B05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0D13-4175-AADD-1DAD968238FC}"/>
              </c:ext>
            </c:extLst>
          </c:dPt>
          <c:dPt>
            <c:idx val="1"/>
            <c:spPr>
              <a:solidFill>
                <a:srgbClr val="FF000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0D13-4175-AADD-1DAD968238FC}"/>
              </c:ext>
            </c:extLst>
          </c:dPt>
          <c:dLbls>
            <c:dLbl>
              <c:idx val="0"/>
              <c:layout>
                <c:manualLayout>
                  <c:x val="-0.1843033207805547"/>
                  <c:y val="-0.28644482777560226"/>
                </c:manualLayout>
              </c:layout>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lt1"/>
                      </a:solidFill>
                      <a:latin typeface="+mn-lt"/>
                      <a:ea typeface="+mn-ea"/>
                      <a:cs typeface="+mn-cs"/>
                    </a:defRPr>
                  </a:pPr>
                  <a:endParaRPr lang="en-US"/>
                </a:p>
              </c:txPr>
              <c:dLblPos val="bestFit"/>
              <c:showVal val="1"/>
              <c:extLst xmlns:c16r2="http://schemas.microsoft.com/office/drawing/2015/06/chart">
                <c:ext xmlns:c15="http://schemas.microsoft.com/office/drawing/2012/chart" uri="{CE6537A1-D6FC-4f65-9D91-7224C49458BB}">
                  <c15:layout>
                    <c:manualLayout>
                      <c:w val="0.10473472005881965"/>
                      <c:h val="5.494479118369993E-2"/>
                    </c:manualLayout>
                  </c15:layout>
                </c:ext>
                <c:ext xmlns:c16="http://schemas.microsoft.com/office/drawing/2014/chart" uri="{C3380CC4-5D6E-409C-BE32-E72D297353CC}">
                  <c16:uniqueId val="{00000001-0D13-4175-AADD-1DAD968238FC}"/>
                </c:ext>
              </c:extLst>
            </c:dLbl>
            <c:dLbl>
              <c:idx val="1"/>
              <c:layout>
                <c:manualLayout>
                  <c:x val="0.13034510631823196"/>
                  <c:y val="0.17672832810805231"/>
                </c:manualLayout>
              </c:layout>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lt1"/>
                      </a:solidFill>
                      <a:latin typeface="+mn-lt"/>
                      <a:ea typeface="+mn-ea"/>
                      <a:cs typeface="+mn-cs"/>
                    </a:defRPr>
                  </a:pPr>
                  <a:endParaRPr lang="en-US"/>
                </a:p>
              </c:txPr>
              <c:dLblPos val="bestFit"/>
              <c:showVal val="1"/>
              <c:extLst xmlns:c16r2="http://schemas.microsoft.com/office/drawing/2015/06/chart">
                <c:ext xmlns:c15="http://schemas.microsoft.com/office/drawing/2012/chart" uri="{CE6537A1-D6FC-4f65-9D91-7224C49458BB}">
                  <c15:layout>
                    <c:manualLayout>
                      <c:w val="8.7684881909709481E-2"/>
                      <c:h val="4.8908573401715283E-2"/>
                    </c:manualLayout>
                  </c15:layout>
                </c:ext>
                <c:ext xmlns:c16="http://schemas.microsoft.com/office/drawing/2014/chart" uri="{C3380CC4-5D6E-409C-BE32-E72D297353CC}">
                  <c16:uniqueId val="{00000003-0D13-4175-AADD-1DAD968238FC}"/>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ctr"/>
            <c:showVal val="1"/>
            <c:extLst xmlns:c16r2="http://schemas.microsoft.com/office/drawing/2015/06/chart">
              <c:ext xmlns:c15="http://schemas.microsoft.com/office/drawing/2012/chart" uri="{CE6537A1-D6FC-4f65-9D91-7224C49458BB}"/>
            </c:extLst>
          </c:dLbls>
          <c:cat>
            <c:strRef>
              <c:f>'Q4 - GRAPHS'!$H$20:$H$21</c:f>
              <c:strCache>
                <c:ptCount val="2"/>
                <c:pt idx="0">
                  <c:v>% ACHIEVED</c:v>
                </c:pt>
                <c:pt idx="1">
                  <c:v>% NOT ACHIEVED</c:v>
                </c:pt>
              </c:strCache>
            </c:strRef>
          </c:cat>
          <c:val>
            <c:numRef>
              <c:f>'Q4 - GRAPHS'!$I$20:$I$21</c:f>
              <c:numCache>
                <c:formatCode>0.00%</c:formatCode>
                <c:ptCount val="2"/>
                <c:pt idx="0">
                  <c:v>0.66666666666666663</c:v>
                </c:pt>
                <c:pt idx="1">
                  <c:v>0.33333333333333337</c:v>
                </c:pt>
              </c:numCache>
            </c:numRef>
          </c:val>
          <c:extLst xmlns:c16r2="http://schemas.microsoft.com/office/drawing/2015/06/chart">
            <c:ext xmlns:c16="http://schemas.microsoft.com/office/drawing/2014/chart" uri="{C3380CC4-5D6E-409C-BE32-E72D297353CC}">
              <c16:uniqueId val="{00000004-0D13-4175-AADD-1DAD968238FC}"/>
            </c:ext>
          </c:extLst>
        </c:ser>
        <c:dLbls>
          <c:showVal val="1"/>
        </c:dLbls>
        <c:firstSliceAng val="25"/>
      </c:pieChart>
      <c:spPr>
        <a:noFill/>
        <a:ln>
          <a:noFill/>
        </a:ln>
        <a:effectLst/>
      </c:spPr>
    </c:plotArea>
    <c:legend>
      <c:legendPos val="r"/>
      <c:layout/>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solidFill>
      <a:schemeClr val="accent1">
        <a:lumMod val="20000"/>
        <a:lumOff val="80000"/>
      </a:schemeClr>
    </a:solidFill>
    <a:ln w="9525" cap="flat" cmpd="sng" algn="ctr">
      <a:solidFill>
        <a:schemeClr val="dk1">
          <a:lumMod val="25000"/>
          <a:lumOff val="75000"/>
        </a:schemeClr>
      </a:solidFill>
      <a:round/>
    </a:ln>
    <a:effectLst/>
  </c:spPr>
  <c:txPr>
    <a:bodyPr/>
    <a:lstStyle/>
    <a:p>
      <a:pPr>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style val="18"/>
  <c:chart>
    <c:title>
      <c:tx>
        <c:rich>
          <a:bodyPr/>
          <a:lstStyle/>
          <a:p>
            <a:pPr>
              <a:defRPr sz="1400"/>
            </a:pPr>
            <a:r>
              <a:rPr lang="en-US" sz="1400" dirty="0"/>
              <a:t>2020/21</a:t>
            </a:r>
            <a:r>
              <a:rPr lang="en-US" sz="1400" baseline="0" dirty="0"/>
              <a:t> </a:t>
            </a:r>
            <a:r>
              <a:rPr lang="en-US" sz="1400" dirty="0"/>
              <a:t>ANNUAL</a:t>
            </a:r>
            <a:r>
              <a:rPr lang="en-US" sz="1400" baseline="0" dirty="0"/>
              <a:t> </a:t>
            </a:r>
            <a:r>
              <a:rPr lang="en-US" sz="1400" dirty="0"/>
              <a:t>PERFORMANCE PER PROGRAMME</a:t>
            </a:r>
          </a:p>
        </c:rich>
      </c:tx>
      <c:layout/>
    </c:title>
    <c:view3D>
      <c:rAngAx val="1"/>
    </c:view3D>
    <c:sideWall>
      <c:spPr>
        <a:noFill/>
        <a:ln w="25400">
          <a:noFill/>
        </a:ln>
      </c:spPr>
    </c:sideWall>
    <c:backWall>
      <c:spPr>
        <a:noFill/>
        <a:ln w="25400">
          <a:noFill/>
        </a:ln>
      </c:spPr>
    </c:backWall>
    <c:plotArea>
      <c:layout>
        <c:manualLayout>
          <c:layoutTarget val="inner"/>
          <c:xMode val="edge"/>
          <c:yMode val="edge"/>
          <c:x val="1.7798735920269818E-2"/>
          <c:y val="9.6120356645838026E-2"/>
          <c:w val="0.81219951096157539"/>
          <c:h val="0.80198862182673192"/>
        </c:manualLayout>
      </c:layout>
      <c:bar3DChart>
        <c:barDir val="col"/>
        <c:grouping val="percentStacked"/>
        <c:ser>
          <c:idx val="0"/>
          <c:order val="0"/>
          <c:tx>
            <c:v>% ACHIEVED</c:v>
          </c:tx>
          <c:spPr>
            <a:solidFill>
              <a:srgbClr val="008000"/>
            </a:solidFill>
          </c:spPr>
          <c:dLbls>
            <c:dLbl>
              <c:idx val="0"/>
              <c:layout>
                <c:manualLayout>
                  <c:x val="6.2521712346626946E-3"/>
                  <c:y val="-5.6700352906879208E-1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5C9-48E2-B8E8-6249A1BAA420}"/>
                </c:ext>
              </c:extLst>
            </c:dLbl>
            <c:dLbl>
              <c:idx val="1"/>
              <c:layout>
                <c:manualLayout>
                  <c:x val="6.2521712346626946E-3"/>
                  <c:y val="-5.6700352906879208E-1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5C9-48E2-B8E8-6249A1BAA420}"/>
                </c:ext>
              </c:extLst>
            </c:dLbl>
            <c:dLbl>
              <c:idx val="2"/>
              <c:layout>
                <c:manualLayout>
                  <c:x val="8.3362283128835934E-3"/>
                  <c:y val="-5.6700352906879208E-1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5C9-48E2-B8E8-6249A1BAA420}"/>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5C9-48E2-B8E8-6249A1BAA420}"/>
                </c:ext>
              </c:extLst>
            </c:dLbl>
            <c:dLbl>
              <c:idx val="4"/>
              <c:layout>
                <c:manualLayout>
                  <c:x val="8.3362283128835934E-3"/>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5C9-48E2-B8E8-6249A1BAA420}"/>
                </c:ext>
              </c:extLst>
            </c:dLbl>
            <c:spPr>
              <a:noFill/>
              <a:ln>
                <a:noFill/>
              </a:ln>
              <a:effectLst/>
            </c:spPr>
            <c:txPr>
              <a:bodyPr wrap="square" lIns="38100" tIns="19050" rIns="38100" bIns="19050" anchor="ctr">
                <a:spAutoFit/>
              </a:bodyPr>
              <a:lstStyle/>
              <a:p>
                <a:pPr>
                  <a:defRPr sz="900" b="1">
                    <a:solidFill>
                      <a:schemeClr val="bg1"/>
                    </a:solidFill>
                  </a:defRPr>
                </a:pPr>
                <a:endParaRPr lang="en-US"/>
              </a:p>
            </c:txPr>
            <c:showVal val="1"/>
            <c:extLst xmlns:c16r2="http://schemas.microsoft.com/office/drawing/2015/06/chart">
              <c:ext xmlns:c15="http://schemas.microsoft.com/office/drawing/2012/chart" uri="{CE6537A1-D6FC-4f65-9D91-7224C49458BB}">
                <c15:showLeaderLines val="0"/>
              </c:ext>
            </c:extLst>
          </c:dLbls>
          <c:cat>
            <c:strRef>
              <c:f>'Q4 - GRAPHS'!$B$10:$B$14</c:f>
              <c:strCache>
                <c:ptCount val="5"/>
                <c:pt idx="0">
                  <c:v>REGULATORY SERVICES</c:v>
                </c:pt>
                <c:pt idx="1">
                  <c:v>LAW ENFORCEMENT</c:v>
                </c:pt>
                <c:pt idx="2">
                  <c:v>FACILITATION</c:v>
                </c:pt>
                <c:pt idx="3">
                  <c:v>RESEARCH &amp; ADVISORY</c:v>
                </c:pt>
                <c:pt idx="4">
                  <c:v>ADMINISTRATION</c:v>
                </c:pt>
              </c:strCache>
            </c:strRef>
          </c:cat>
          <c:val>
            <c:numRef>
              <c:f>'Q4 - GRAPHS'!$E$10:$E$14</c:f>
              <c:numCache>
                <c:formatCode>0%</c:formatCode>
                <c:ptCount val="5"/>
                <c:pt idx="0">
                  <c:v>1</c:v>
                </c:pt>
                <c:pt idx="1">
                  <c:v>1</c:v>
                </c:pt>
                <c:pt idx="2">
                  <c:v>1</c:v>
                </c:pt>
                <c:pt idx="3">
                  <c:v>0</c:v>
                </c:pt>
                <c:pt idx="4">
                  <c:v>0.4</c:v>
                </c:pt>
              </c:numCache>
            </c:numRef>
          </c:val>
          <c:extLst xmlns:c16r2="http://schemas.microsoft.com/office/drawing/2015/06/chart">
            <c:ext xmlns:c16="http://schemas.microsoft.com/office/drawing/2014/chart" uri="{C3380CC4-5D6E-409C-BE32-E72D297353CC}">
              <c16:uniqueId val="{00000005-05C9-48E2-B8E8-6249A1BAA420}"/>
            </c:ext>
          </c:extLst>
        </c:ser>
        <c:ser>
          <c:idx val="1"/>
          <c:order val="1"/>
          <c:tx>
            <c:v>% NOT ACHIEVED</c:v>
          </c:tx>
          <c:spPr>
            <a:solidFill>
              <a:srgbClr val="FF0000"/>
            </a:solidFill>
          </c:spPr>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05C9-48E2-B8E8-6249A1BAA420}"/>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5C9-48E2-B8E8-6249A1BAA420}"/>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05C9-48E2-B8E8-6249A1BAA420}"/>
                </c:ext>
              </c:extLst>
            </c:dLbl>
            <c:dLbl>
              <c:idx val="3"/>
              <c:layout>
                <c:manualLayout>
                  <c:x val="1.0420285391104414E-2"/>
                  <c:y val="-5.6700352906879208E-1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5C9-48E2-B8E8-6249A1BAA420}"/>
                </c:ext>
              </c:extLst>
            </c:dLbl>
            <c:dLbl>
              <c:idx val="4"/>
              <c:layout>
                <c:manualLayout>
                  <c:x val="1.0420285391104414E-2"/>
                  <c:y val="6.1855644997302391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05C9-48E2-B8E8-6249A1BAA420}"/>
                </c:ext>
              </c:extLst>
            </c:dLbl>
            <c:spPr>
              <a:noFill/>
              <a:ln>
                <a:noFill/>
              </a:ln>
              <a:effectLst/>
            </c:spPr>
            <c:txPr>
              <a:bodyPr wrap="square" lIns="38100" tIns="19050" rIns="38100" bIns="19050" anchor="ctr">
                <a:spAutoFit/>
              </a:bodyPr>
              <a:lstStyle/>
              <a:p>
                <a:pPr>
                  <a:defRPr sz="900" b="1">
                    <a:solidFill>
                      <a:schemeClr val="bg1"/>
                    </a:solidFill>
                  </a:defRPr>
                </a:pPr>
                <a:endParaRPr lang="en-US"/>
              </a:p>
            </c:txPr>
            <c:showVal val="1"/>
            <c:extLst xmlns:c16r2="http://schemas.microsoft.com/office/drawing/2015/06/chart">
              <c:ext xmlns:c15="http://schemas.microsoft.com/office/drawing/2012/chart" uri="{CE6537A1-D6FC-4f65-9D91-7224C49458BB}">
                <c15:showLeaderLines val="0"/>
              </c:ext>
            </c:extLst>
          </c:dLbls>
          <c:cat>
            <c:strRef>
              <c:f>'Q4 - GRAPHS'!$B$10:$B$14</c:f>
              <c:strCache>
                <c:ptCount val="5"/>
                <c:pt idx="0">
                  <c:v>REGULATORY SERVICES</c:v>
                </c:pt>
                <c:pt idx="1">
                  <c:v>LAW ENFORCEMENT</c:v>
                </c:pt>
                <c:pt idx="2">
                  <c:v>FACILITATION</c:v>
                </c:pt>
                <c:pt idx="3">
                  <c:v>RESEARCH &amp; ADVISORY</c:v>
                </c:pt>
                <c:pt idx="4">
                  <c:v>ADMINISTRATION</c:v>
                </c:pt>
              </c:strCache>
            </c:strRef>
          </c:cat>
          <c:val>
            <c:numRef>
              <c:f>'Q4 - GRAPHS'!$F$10:$F$14</c:f>
              <c:numCache>
                <c:formatCode>0%</c:formatCode>
                <c:ptCount val="5"/>
                <c:pt idx="0">
                  <c:v>0</c:v>
                </c:pt>
                <c:pt idx="1">
                  <c:v>0</c:v>
                </c:pt>
                <c:pt idx="2">
                  <c:v>0</c:v>
                </c:pt>
                <c:pt idx="3">
                  <c:v>1</c:v>
                </c:pt>
                <c:pt idx="4">
                  <c:v>0.60000000000000009</c:v>
                </c:pt>
              </c:numCache>
            </c:numRef>
          </c:val>
          <c:extLst xmlns:c16r2="http://schemas.microsoft.com/office/drawing/2015/06/chart">
            <c:ext xmlns:c16="http://schemas.microsoft.com/office/drawing/2014/chart" uri="{C3380CC4-5D6E-409C-BE32-E72D297353CC}">
              <c16:uniqueId val="{0000000B-05C9-48E2-B8E8-6249A1BAA420}"/>
            </c:ext>
          </c:extLst>
        </c:ser>
        <c:dLbls>
          <c:showVal val="1"/>
        </c:dLbls>
        <c:shape val="cylinder"/>
        <c:axId val="85549440"/>
        <c:axId val="85550976"/>
        <c:axId val="0"/>
      </c:bar3DChart>
      <c:catAx>
        <c:axId val="85549440"/>
        <c:scaling>
          <c:orientation val="minMax"/>
        </c:scaling>
        <c:axPos val="b"/>
        <c:numFmt formatCode="General" sourceLinked="0"/>
        <c:tickLblPos val="nextTo"/>
        <c:crossAx val="85550976"/>
        <c:crosses val="autoZero"/>
        <c:auto val="1"/>
        <c:lblAlgn val="ctr"/>
        <c:lblOffset val="100"/>
      </c:catAx>
      <c:valAx>
        <c:axId val="85550976"/>
        <c:scaling>
          <c:orientation val="minMax"/>
        </c:scaling>
        <c:delete val="1"/>
        <c:axPos val="l"/>
        <c:numFmt formatCode="0%" sourceLinked="1"/>
        <c:tickLblPos val="none"/>
        <c:crossAx val="85549440"/>
        <c:crosses val="autoZero"/>
        <c:crossBetween val="between"/>
      </c:valAx>
    </c:plotArea>
    <c:legend>
      <c:legendPos val="r"/>
      <c:layout>
        <c:manualLayout>
          <c:xMode val="edge"/>
          <c:yMode val="edge"/>
          <c:x val="0.85170811805823832"/>
          <c:y val="0.54911450901638859"/>
          <c:w val="0.14429296337104239"/>
          <c:h val="0.28516085384952866"/>
        </c:manualLayout>
      </c:layout>
    </c:legend>
    <c:plotVisOnly val="1"/>
    <c:dispBlanksAs val="gap"/>
  </c:chart>
  <c:spPr>
    <a:solidFill>
      <a:schemeClr val="accent1">
        <a:lumMod val="20000"/>
        <a:lumOff val="80000"/>
      </a:schemeClr>
    </a:solidFill>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ZA" b="1"/>
              <a:t>Bus Passenger Permit Statistics (Number)</a:t>
            </a:r>
          </a:p>
        </c:rich>
      </c:tx>
      <c:layout/>
      <c:spPr>
        <a:noFill/>
        <a:ln>
          <a:noFill/>
        </a:ln>
        <a:effectLst/>
      </c:spPr>
    </c:title>
    <c:plotArea>
      <c:layout/>
      <c:barChart>
        <c:barDir val="bar"/>
        <c:grouping val="clustered"/>
        <c:ser>
          <c:idx val="0"/>
          <c:order val="0"/>
          <c:tx>
            <c:strRef>
              <c:f>'[Copy of Permits Statistics.xlsx]Sheet1'!$C$37</c:f>
              <c:strCache>
                <c:ptCount val="1"/>
                <c:pt idx="0">
                  <c:v>2019/20</c:v>
                </c:pt>
              </c:strCache>
            </c:strRef>
          </c:tx>
          <c:spPr>
            <a:solidFill>
              <a:schemeClr val="accent3">
                <a:lumMod val="75000"/>
              </a:schemeClr>
            </a:solidFill>
            <a:ln>
              <a:noFill/>
            </a:ln>
            <a:effectLst/>
          </c:spPr>
          <c:cat>
            <c:strRef>
              <c:f>'[Copy of Permits Statistics.xlsx]Sheet1'!$B$38:$B$46</c:f>
              <c:strCache>
                <c:ptCount val="9"/>
                <c:pt idx="0">
                  <c:v>Botswana</c:v>
                </c:pt>
                <c:pt idx="1">
                  <c:v>DRC</c:v>
                </c:pt>
                <c:pt idx="2">
                  <c:v>Lesotho</c:v>
                </c:pt>
                <c:pt idx="3">
                  <c:v>Malawi</c:v>
                </c:pt>
                <c:pt idx="4">
                  <c:v>Mozambique</c:v>
                </c:pt>
                <c:pt idx="5">
                  <c:v>Namibia</c:v>
                </c:pt>
                <c:pt idx="6">
                  <c:v>Eswatini</c:v>
                </c:pt>
                <c:pt idx="7">
                  <c:v>Zambia</c:v>
                </c:pt>
                <c:pt idx="8">
                  <c:v>Zimbabwe</c:v>
                </c:pt>
              </c:strCache>
            </c:strRef>
          </c:cat>
          <c:val>
            <c:numRef>
              <c:f>'[Copy of Permits Statistics.xlsx]Sheet1'!$C$38:$C$46</c:f>
              <c:numCache>
                <c:formatCode>General</c:formatCode>
                <c:ptCount val="9"/>
                <c:pt idx="0">
                  <c:v>164</c:v>
                </c:pt>
                <c:pt idx="1">
                  <c:v>6</c:v>
                </c:pt>
                <c:pt idx="2">
                  <c:v>149</c:v>
                </c:pt>
                <c:pt idx="3">
                  <c:v>131</c:v>
                </c:pt>
                <c:pt idx="4">
                  <c:v>257</c:v>
                </c:pt>
                <c:pt idx="5">
                  <c:v>41</c:v>
                </c:pt>
                <c:pt idx="6">
                  <c:v>50</c:v>
                </c:pt>
                <c:pt idx="7">
                  <c:v>42</c:v>
                </c:pt>
                <c:pt idx="8">
                  <c:v>970</c:v>
                </c:pt>
              </c:numCache>
            </c:numRef>
          </c:val>
          <c:extLst xmlns:c16r2="http://schemas.microsoft.com/office/drawing/2015/06/chart">
            <c:ext xmlns:c16="http://schemas.microsoft.com/office/drawing/2014/chart" uri="{C3380CC4-5D6E-409C-BE32-E72D297353CC}">
              <c16:uniqueId val="{00000000-F564-47FD-BF27-2ACA8074BA9E}"/>
            </c:ext>
          </c:extLst>
        </c:ser>
        <c:ser>
          <c:idx val="1"/>
          <c:order val="1"/>
          <c:tx>
            <c:strRef>
              <c:f>'[Copy of Permits Statistics.xlsx]Sheet1'!$D$37</c:f>
              <c:strCache>
                <c:ptCount val="1"/>
                <c:pt idx="0">
                  <c:v>2020/21</c:v>
                </c:pt>
              </c:strCache>
            </c:strRef>
          </c:tx>
          <c:spPr>
            <a:solidFill>
              <a:schemeClr val="accent6">
                <a:lumMod val="40000"/>
                <a:lumOff val="60000"/>
              </a:schemeClr>
            </a:solidFill>
            <a:ln>
              <a:noFill/>
            </a:ln>
            <a:effectLst/>
          </c:spPr>
          <c:cat>
            <c:strRef>
              <c:f>'[Copy of Permits Statistics.xlsx]Sheet1'!$B$38:$B$46</c:f>
              <c:strCache>
                <c:ptCount val="9"/>
                <c:pt idx="0">
                  <c:v>Botswana</c:v>
                </c:pt>
                <c:pt idx="1">
                  <c:v>DRC</c:v>
                </c:pt>
                <c:pt idx="2">
                  <c:v>Lesotho</c:v>
                </c:pt>
                <c:pt idx="3">
                  <c:v>Malawi</c:v>
                </c:pt>
                <c:pt idx="4">
                  <c:v>Mozambique</c:v>
                </c:pt>
                <c:pt idx="5">
                  <c:v>Namibia</c:v>
                </c:pt>
                <c:pt idx="6">
                  <c:v>Eswatini</c:v>
                </c:pt>
                <c:pt idx="7">
                  <c:v>Zambia</c:v>
                </c:pt>
                <c:pt idx="8">
                  <c:v>Zimbabwe</c:v>
                </c:pt>
              </c:strCache>
            </c:strRef>
          </c:cat>
          <c:val>
            <c:numRef>
              <c:f>'[Copy of Permits Statistics.xlsx]Sheet1'!$D$38:$D$46</c:f>
              <c:numCache>
                <c:formatCode>General</c:formatCode>
                <c:ptCount val="9"/>
                <c:pt idx="0">
                  <c:v>7</c:v>
                </c:pt>
                <c:pt idx="1">
                  <c:v>0</c:v>
                </c:pt>
                <c:pt idx="2">
                  <c:v>2</c:v>
                </c:pt>
                <c:pt idx="3">
                  <c:v>216</c:v>
                </c:pt>
                <c:pt idx="4">
                  <c:v>82</c:v>
                </c:pt>
                <c:pt idx="5">
                  <c:v>21</c:v>
                </c:pt>
                <c:pt idx="6">
                  <c:v>7</c:v>
                </c:pt>
                <c:pt idx="7">
                  <c:v>8</c:v>
                </c:pt>
                <c:pt idx="8">
                  <c:v>277</c:v>
                </c:pt>
              </c:numCache>
            </c:numRef>
          </c:val>
          <c:extLst xmlns:c16r2="http://schemas.microsoft.com/office/drawing/2015/06/chart">
            <c:ext xmlns:c16="http://schemas.microsoft.com/office/drawing/2014/chart" uri="{C3380CC4-5D6E-409C-BE32-E72D297353CC}">
              <c16:uniqueId val="{00000001-F564-47FD-BF27-2ACA8074BA9E}"/>
            </c:ext>
          </c:extLst>
        </c:ser>
        <c:dLbls/>
        <c:gapWidth val="182"/>
        <c:axId val="105021824"/>
        <c:axId val="105023360"/>
      </c:barChart>
      <c:catAx>
        <c:axId val="105021824"/>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5023360"/>
        <c:crosses val="autoZero"/>
        <c:auto val="1"/>
        <c:lblAlgn val="ctr"/>
        <c:lblOffset val="100"/>
      </c:catAx>
      <c:valAx>
        <c:axId val="105023360"/>
        <c:scaling>
          <c:orientation val="minMax"/>
          <c:max val="1000"/>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5021824"/>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CCAD2A-29C5-4DF9-A2AA-25DB08E00F61}" type="doc">
      <dgm:prSet loTypeId="urn:microsoft.com/office/officeart/2005/8/layout/radial5#1" loCatId="relationship" qsTypeId="urn:microsoft.com/office/officeart/2005/8/quickstyle/3d3" qsCatId="3D" csTypeId="urn:microsoft.com/office/officeart/2005/8/colors/accent0_1" csCatId="mainScheme" phldr="1"/>
      <dgm:spPr/>
      <dgm:t>
        <a:bodyPr/>
        <a:lstStyle/>
        <a:p>
          <a:endParaRPr lang="en-US"/>
        </a:p>
      </dgm:t>
    </dgm:pt>
    <dgm:pt modelId="{54842D4C-C363-4395-A05B-811835E9B4AB}">
      <dgm:prSet phldrT="[Text]" custT="1"/>
      <dgm:spPr>
        <a:solidFill>
          <a:srgbClr val="FFC000"/>
        </a:solidFill>
      </dgm:spPr>
      <dgm:t>
        <a:bodyPr/>
        <a:lstStyle/>
        <a:p>
          <a:r>
            <a:rPr lang="en-US" sz="1000" b="1" dirty="0">
              <a:latin typeface="Arial" panose="020B0604020202020204" pitchFamily="34" charset="0"/>
              <a:cs typeface="Arial" panose="020B0604020202020204" pitchFamily="34" charset="0"/>
            </a:rPr>
            <a:t>Cross-Border Road Transport Agency</a:t>
          </a:r>
        </a:p>
      </dgm:t>
    </dgm:pt>
    <dgm:pt modelId="{F8A3E4C5-3C7B-4419-A6D7-3C17411D73FF}" type="parTrans" cxnId="{8CEDC3D7-147D-4FAA-9D68-0B9982CE2E49}">
      <dgm:prSet/>
      <dgm:spPr/>
      <dgm:t>
        <a:bodyPr/>
        <a:lstStyle/>
        <a:p>
          <a:endParaRPr lang="en-US" sz="1000" b="1">
            <a:solidFill>
              <a:schemeClr val="tx1"/>
            </a:solidFill>
            <a:latin typeface="Arial" panose="020B0604020202020204" pitchFamily="34" charset="0"/>
            <a:cs typeface="Arial" panose="020B0604020202020204" pitchFamily="34" charset="0"/>
          </a:endParaRPr>
        </a:p>
      </dgm:t>
    </dgm:pt>
    <dgm:pt modelId="{53FA66DE-8369-4CA7-9B58-7A35BAF3DB27}" type="sibTrans" cxnId="{8CEDC3D7-147D-4FAA-9D68-0B9982CE2E49}">
      <dgm:prSet/>
      <dgm:spPr/>
      <dgm:t>
        <a:bodyPr/>
        <a:lstStyle/>
        <a:p>
          <a:endParaRPr lang="en-US" sz="1000" b="1">
            <a:solidFill>
              <a:schemeClr val="tx1"/>
            </a:solidFill>
            <a:latin typeface="Arial" panose="020B0604020202020204" pitchFamily="34" charset="0"/>
            <a:cs typeface="Arial" panose="020B0604020202020204" pitchFamily="34" charset="0"/>
          </a:endParaRPr>
        </a:p>
      </dgm:t>
    </dgm:pt>
    <dgm:pt modelId="{0AD79526-9B26-48CA-B5A5-C2DF16703364}">
      <dgm:prSet phldrT="[Text]" custT="1"/>
      <dgm:spPr>
        <a:solidFill>
          <a:schemeClr val="tx2">
            <a:lumMod val="40000"/>
            <a:lumOff val="60000"/>
          </a:schemeClr>
        </a:solidFill>
      </dgm:spPr>
      <dgm:t>
        <a:bodyPr/>
        <a:lstStyle/>
        <a:p>
          <a:r>
            <a:rPr lang="en-US" sz="1200" b="0" dirty="0">
              <a:latin typeface="Arial" panose="020B0604020202020204" pitchFamily="34" charset="0"/>
              <a:cs typeface="Arial" panose="020B0604020202020204" pitchFamily="34" charset="0"/>
            </a:rPr>
            <a:t>Facilitating  unimpeded cross-border movements</a:t>
          </a:r>
        </a:p>
      </dgm:t>
    </dgm:pt>
    <dgm:pt modelId="{3000ED51-335C-44AE-9028-B47654A606EE}" type="parTrans" cxnId="{8D8B7ABF-8351-4DD3-B2D9-5505F2F02956}">
      <dgm:prSet/>
      <dgm:spPr>
        <a:solidFill>
          <a:srgbClr val="FFFF00"/>
        </a:solidFill>
      </dgm:spPr>
      <dgm:t>
        <a:bodyPr/>
        <a:lstStyle/>
        <a:p>
          <a:endParaRPr lang="en-US" sz="1000" b="1" dirty="0">
            <a:solidFill>
              <a:schemeClr val="tx1"/>
            </a:solidFill>
            <a:latin typeface="Arial" panose="020B0604020202020204" pitchFamily="34" charset="0"/>
            <a:cs typeface="Arial" panose="020B0604020202020204" pitchFamily="34" charset="0"/>
          </a:endParaRPr>
        </a:p>
      </dgm:t>
    </dgm:pt>
    <dgm:pt modelId="{E07AA056-A1BD-4A56-BB2B-DA1F512D88C5}" type="sibTrans" cxnId="{8D8B7ABF-8351-4DD3-B2D9-5505F2F02956}">
      <dgm:prSet/>
      <dgm:spPr/>
      <dgm:t>
        <a:bodyPr/>
        <a:lstStyle/>
        <a:p>
          <a:endParaRPr lang="en-US" sz="1000" b="1">
            <a:solidFill>
              <a:schemeClr val="tx1"/>
            </a:solidFill>
            <a:latin typeface="Arial" panose="020B0604020202020204" pitchFamily="34" charset="0"/>
            <a:cs typeface="Arial" panose="020B0604020202020204" pitchFamily="34" charset="0"/>
          </a:endParaRPr>
        </a:p>
      </dgm:t>
    </dgm:pt>
    <dgm:pt modelId="{D7FF7106-FAD0-48CB-B725-53218AA3EFEE}">
      <dgm:prSet phldrT="[Text]" custT="1"/>
      <dgm:spPr>
        <a:solidFill>
          <a:schemeClr val="tx2">
            <a:lumMod val="40000"/>
            <a:lumOff val="60000"/>
          </a:schemeClr>
        </a:solidFill>
      </dgm:spPr>
      <dgm:t>
        <a:bodyPr/>
        <a:lstStyle/>
        <a:p>
          <a:r>
            <a:rPr lang="en-US" sz="1200" b="0" dirty="0">
              <a:latin typeface="Arial" panose="020B0604020202020204" pitchFamily="34" charset="0"/>
              <a:cs typeface="Arial" panose="020B0604020202020204" pitchFamily="34" charset="0"/>
            </a:rPr>
            <a:t>Liberalising market access in the cross-border transport sector </a:t>
          </a:r>
          <a:endParaRPr lang="en-US" sz="1200" b="0" dirty="0">
            <a:solidFill>
              <a:srgbClr val="FF0000"/>
            </a:solidFill>
            <a:latin typeface="Arial" panose="020B0604020202020204" pitchFamily="34" charset="0"/>
            <a:cs typeface="Arial" panose="020B0604020202020204" pitchFamily="34" charset="0"/>
          </a:endParaRPr>
        </a:p>
      </dgm:t>
    </dgm:pt>
    <dgm:pt modelId="{18FC6D65-90CC-4D54-A822-141A622DB732}" type="parTrans" cxnId="{C43AAA61-4143-43A4-A42E-1E11A3402586}">
      <dgm:prSet/>
      <dgm:spPr>
        <a:solidFill>
          <a:srgbClr val="FFFF00"/>
        </a:solidFill>
      </dgm:spPr>
      <dgm:t>
        <a:bodyPr/>
        <a:lstStyle/>
        <a:p>
          <a:endParaRPr lang="en-US" sz="1000" b="1" dirty="0">
            <a:solidFill>
              <a:schemeClr val="tx1"/>
            </a:solidFill>
            <a:latin typeface="Arial" panose="020B0604020202020204" pitchFamily="34" charset="0"/>
            <a:cs typeface="Arial" panose="020B0604020202020204" pitchFamily="34" charset="0"/>
          </a:endParaRPr>
        </a:p>
      </dgm:t>
    </dgm:pt>
    <dgm:pt modelId="{E98108CB-48B5-4C5F-BA0B-0F5A40DB10E0}" type="sibTrans" cxnId="{C43AAA61-4143-43A4-A42E-1E11A3402586}">
      <dgm:prSet/>
      <dgm:spPr/>
      <dgm:t>
        <a:bodyPr/>
        <a:lstStyle/>
        <a:p>
          <a:endParaRPr lang="en-US" sz="1000" b="1">
            <a:solidFill>
              <a:schemeClr val="tx1"/>
            </a:solidFill>
            <a:latin typeface="Arial" panose="020B0604020202020204" pitchFamily="34" charset="0"/>
            <a:cs typeface="Arial" panose="020B0604020202020204" pitchFamily="34" charset="0"/>
          </a:endParaRPr>
        </a:p>
      </dgm:t>
    </dgm:pt>
    <dgm:pt modelId="{02F0E822-934C-4F48-BCF0-4234E91D7FFF}">
      <dgm:prSet phldrT="[Text]" custT="1"/>
      <dgm:spPr>
        <a:solidFill>
          <a:schemeClr val="tx2">
            <a:lumMod val="40000"/>
            <a:lumOff val="60000"/>
          </a:schemeClr>
        </a:solidFill>
      </dgm:spPr>
      <dgm:t>
        <a:bodyPr/>
        <a:lstStyle/>
        <a:p>
          <a:r>
            <a:rPr lang="en-US" sz="1200" b="0" dirty="0">
              <a:latin typeface="Arial" panose="020B0604020202020204" pitchFamily="34" charset="0"/>
              <a:cs typeface="Arial" panose="020B0604020202020204" pitchFamily="34" charset="0"/>
            </a:rPr>
            <a:t>Regulating competition to balance supply and demand</a:t>
          </a:r>
          <a:endParaRPr lang="en-US" sz="1200" b="0" dirty="0">
            <a:solidFill>
              <a:srgbClr val="FF0000"/>
            </a:solidFill>
            <a:latin typeface="Arial" panose="020B0604020202020204" pitchFamily="34" charset="0"/>
            <a:cs typeface="Arial" panose="020B0604020202020204" pitchFamily="34" charset="0"/>
          </a:endParaRPr>
        </a:p>
      </dgm:t>
    </dgm:pt>
    <dgm:pt modelId="{37266B1C-CAA9-446D-9177-B47ABEECC585}" type="parTrans" cxnId="{2251DFFB-34A6-4938-B6FA-47A0FA3B97C4}">
      <dgm:prSet/>
      <dgm:spPr>
        <a:solidFill>
          <a:srgbClr val="FFFF00"/>
        </a:solidFill>
      </dgm:spPr>
      <dgm:t>
        <a:bodyPr/>
        <a:lstStyle/>
        <a:p>
          <a:endParaRPr lang="en-US" sz="1000" b="1" dirty="0">
            <a:solidFill>
              <a:schemeClr val="tx1"/>
            </a:solidFill>
            <a:latin typeface="Arial" panose="020B0604020202020204" pitchFamily="34" charset="0"/>
            <a:cs typeface="Arial" panose="020B0604020202020204" pitchFamily="34" charset="0"/>
          </a:endParaRPr>
        </a:p>
      </dgm:t>
    </dgm:pt>
    <dgm:pt modelId="{8CA57635-25B7-4529-8B22-B1F82DF1C1AA}" type="sibTrans" cxnId="{2251DFFB-34A6-4938-B6FA-47A0FA3B97C4}">
      <dgm:prSet/>
      <dgm:spPr/>
      <dgm:t>
        <a:bodyPr/>
        <a:lstStyle/>
        <a:p>
          <a:endParaRPr lang="en-US" sz="1000" b="1">
            <a:solidFill>
              <a:schemeClr val="tx1"/>
            </a:solidFill>
            <a:latin typeface="Arial" panose="020B0604020202020204" pitchFamily="34" charset="0"/>
            <a:cs typeface="Arial" panose="020B0604020202020204" pitchFamily="34" charset="0"/>
          </a:endParaRPr>
        </a:p>
      </dgm:t>
    </dgm:pt>
    <dgm:pt modelId="{1189DD4C-9A23-47FC-9474-C51B04FB8195}">
      <dgm:prSet phldrT="[Text]" custT="1"/>
      <dgm:spPr>
        <a:solidFill>
          <a:schemeClr val="tx2">
            <a:lumMod val="40000"/>
            <a:lumOff val="60000"/>
          </a:schemeClr>
        </a:solidFill>
      </dgm:spPr>
      <dgm:t>
        <a:bodyPr/>
        <a:lstStyle/>
        <a:p>
          <a:r>
            <a:rPr lang="en-US" sz="1200" b="0" dirty="0">
              <a:latin typeface="Arial" panose="020B0604020202020204" pitchFamily="34" charset="0"/>
              <a:cs typeface="Arial" panose="020B0604020202020204" pitchFamily="34" charset="0"/>
            </a:rPr>
            <a:t>Reducing operational constraints and addressing corridor bottlenecks</a:t>
          </a:r>
        </a:p>
      </dgm:t>
    </dgm:pt>
    <dgm:pt modelId="{CB2ADD3A-919D-4E7D-B76C-615CABDCB4AA}" type="parTrans" cxnId="{301ADCCE-908D-407B-A348-2BC41CAB8B85}">
      <dgm:prSet/>
      <dgm:spPr>
        <a:solidFill>
          <a:srgbClr val="FFFF00"/>
        </a:solidFill>
      </dgm:spPr>
      <dgm:t>
        <a:bodyPr/>
        <a:lstStyle/>
        <a:p>
          <a:endParaRPr lang="en-US" sz="1000" b="1" dirty="0">
            <a:solidFill>
              <a:schemeClr val="tx1"/>
            </a:solidFill>
            <a:latin typeface="Arial" panose="020B0604020202020204" pitchFamily="34" charset="0"/>
            <a:cs typeface="Arial" panose="020B0604020202020204" pitchFamily="34" charset="0"/>
          </a:endParaRPr>
        </a:p>
      </dgm:t>
    </dgm:pt>
    <dgm:pt modelId="{36C40839-7851-4BE1-9E52-C971EB1B80CA}" type="sibTrans" cxnId="{301ADCCE-908D-407B-A348-2BC41CAB8B85}">
      <dgm:prSet/>
      <dgm:spPr/>
      <dgm:t>
        <a:bodyPr/>
        <a:lstStyle/>
        <a:p>
          <a:endParaRPr lang="en-US" sz="1000" b="1">
            <a:solidFill>
              <a:schemeClr val="tx1"/>
            </a:solidFill>
            <a:latin typeface="Arial" panose="020B0604020202020204" pitchFamily="34" charset="0"/>
            <a:cs typeface="Arial" panose="020B0604020202020204" pitchFamily="34" charset="0"/>
          </a:endParaRPr>
        </a:p>
      </dgm:t>
    </dgm:pt>
    <dgm:pt modelId="{36952ED2-D53A-495A-AE4C-976A5AFB7DAA}">
      <dgm:prSet phldrT="[Text]" custT="1"/>
      <dgm:spPr>
        <a:solidFill>
          <a:schemeClr val="tx2">
            <a:lumMod val="40000"/>
            <a:lumOff val="60000"/>
          </a:schemeClr>
        </a:solidFill>
      </dgm:spPr>
      <dgm:t>
        <a:bodyPr/>
        <a:lstStyle/>
        <a:p>
          <a:r>
            <a:rPr lang="en-US" sz="1200" b="0" dirty="0">
              <a:latin typeface="Arial" panose="020B0604020202020204" pitchFamily="34" charset="0"/>
              <a:cs typeface="Arial" panose="020B0604020202020204" pitchFamily="34" charset="0"/>
            </a:rPr>
            <a:t>Strengthening public sector capacity</a:t>
          </a:r>
          <a:endParaRPr lang="en-US" sz="1200" b="0" dirty="0">
            <a:solidFill>
              <a:srgbClr val="FF0000"/>
            </a:solidFill>
            <a:latin typeface="Arial" panose="020B0604020202020204" pitchFamily="34" charset="0"/>
            <a:cs typeface="Arial" panose="020B0604020202020204" pitchFamily="34" charset="0"/>
          </a:endParaRPr>
        </a:p>
      </dgm:t>
    </dgm:pt>
    <dgm:pt modelId="{41A1D5EE-19A7-4CBB-BDEB-0176BAE179D0}" type="parTrans" cxnId="{CEB7505D-18B2-41F3-9633-053CB75FAA20}">
      <dgm:prSet/>
      <dgm:spPr>
        <a:solidFill>
          <a:srgbClr val="FFFF00"/>
        </a:solidFill>
      </dgm:spPr>
      <dgm:t>
        <a:bodyPr/>
        <a:lstStyle/>
        <a:p>
          <a:endParaRPr lang="en-US" sz="1000" b="1" dirty="0">
            <a:solidFill>
              <a:schemeClr val="tx1"/>
            </a:solidFill>
            <a:latin typeface="Arial" panose="020B0604020202020204" pitchFamily="34" charset="0"/>
            <a:cs typeface="Arial" panose="020B0604020202020204" pitchFamily="34" charset="0"/>
          </a:endParaRPr>
        </a:p>
      </dgm:t>
    </dgm:pt>
    <dgm:pt modelId="{10460EFE-CB26-4388-9FBD-822AF9844188}" type="sibTrans" cxnId="{CEB7505D-18B2-41F3-9633-053CB75FAA20}">
      <dgm:prSet/>
      <dgm:spPr/>
      <dgm:t>
        <a:bodyPr/>
        <a:lstStyle/>
        <a:p>
          <a:endParaRPr lang="en-US" sz="1000" b="1">
            <a:solidFill>
              <a:schemeClr val="tx1"/>
            </a:solidFill>
            <a:latin typeface="Arial" panose="020B0604020202020204" pitchFamily="34" charset="0"/>
            <a:cs typeface="Arial" panose="020B0604020202020204" pitchFamily="34" charset="0"/>
          </a:endParaRPr>
        </a:p>
      </dgm:t>
    </dgm:pt>
    <dgm:pt modelId="{B2991B33-C6CF-4A68-9C3D-42D1ADDCB98B}">
      <dgm:prSet phldrT="[Text]" custT="1"/>
      <dgm:spPr>
        <a:solidFill>
          <a:schemeClr val="tx2">
            <a:lumMod val="40000"/>
            <a:lumOff val="60000"/>
          </a:schemeClr>
        </a:solidFill>
      </dgm:spPr>
      <dgm:t>
        <a:bodyPr/>
        <a:lstStyle/>
        <a:p>
          <a:r>
            <a:rPr lang="en-US" sz="1200" b="0" dirty="0">
              <a:latin typeface="Arial" panose="020B0604020202020204" pitchFamily="34" charset="0"/>
              <a:cs typeface="Arial" panose="020B0604020202020204" pitchFamily="34" charset="0"/>
            </a:rPr>
            <a:t>Empowering cross-border</a:t>
          </a:r>
        </a:p>
        <a:p>
          <a:r>
            <a:rPr lang="en-US" sz="1200" b="0" dirty="0">
              <a:latin typeface="Arial" panose="020B0604020202020204" pitchFamily="34" charset="0"/>
              <a:cs typeface="Arial" panose="020B0604020202020204" pitchFamily="34" charset="0"/>
            </a:rPr>
            <a:t>Operators to maximize business opportunities</a:t>
          </a:r>
        </a:p>
      </dgm:t>
    </dgm:pt>
    <dgm:pt modelId="{DA34FA1A-3950-4ED0-B725-1101F90C84E1}" type="parTrans" cxnId="{0A1F38A2-A668-4CE3-AA31-69927EF2CE21}">
      <dgm:prSet/>
      <dgm:spPr>
        <a:solidFill>
          <a:srgbClr val="FFFF00"/>
        </a:solidFill>
      </dgm:spPr>
      <dgm:t>
        <a:bodyPr/>
        <a:lstStyle/>
        <a:p>
          <a:endParaRPr lang="en-US" sz="1000" b="1" dirty="0">
            <a:solidFill>
              <a:schemeClr val="tx1"/>
            </a:solidFill>
            <a:latin typeface="Arial" panose="020B0604020202020204" pitchFamily="34" charset="0"/>
            <a:cs typeface="Arial" panose="020B0604020202020204" pitchFamily="34" charset="0"/>
          </a:endParaRPr>
        </a:p>
      </dgm:t>
    </dgm:pt>
    <dgm:pt modelId="{71C68310-DB49-4B6D-B341-037FA974B6A1}" type="sibTrans" cxnId="{0A1F38A2-A668-4CE3-AA31-69927EF2CE21}">
      <dgm:prSet/>
      <dgm:spPr/>
      <dgm:t>
        <a:bodyPr/>
        <a:lstStyle/>
        <a:p>
          <a:endParaRPr lang="en-US" sz="1000" b="1">
            <a:solidFill>
              <a:schemeClr val="tx1"/>
            </a:solidFill>
            <a:latin typeface="Arial" panose="020B0604020202020204" pitchFamily="34" charset="0"/>
            <a:cs typeface="Arial" panose="020B0604020202020204" pitchFamily="34" charset="0"/>
          </a:endParaRPr>
        </a:p>
      </dgm:t>
    </dgm:pt>
    <dgm:pt modelId="{8E42A398-06CB-4F2F-B7EF-A6EB119760C6}" type="pres">
      <dgm:prSet presAssocID="{F4CCAD2A-29C5-4DF9-A2AA-25DB08E00F61}" presName="Name0" presStyleCnt="0">
        <dgm:presLayoutVars>
          <dgm:chMax val="1"/>
          <dgm:dir/>
          <dgm:animLvl val="ctr"/>
          <dgm:resizeHandles val="exact"/>
        </dgm:presLayoutVars>
      </dgm:prSet>
      <dgm:spPr/>
      <dgm:t>
        <a:bodyPr/>
        <a:lstStyle/>
        <a:p>
          <a:endParaRPr lang="en-US"/>
        </a:p>
      </dgm:t>
    </dgm:pt>
    <dgm:pt modelId="{7462A14C-CD33-463A-AFB4-980E88E96217}" type="pres">
      <dgm:prSet presAssocID="{54842D4C-C363-4395-A05B-811835E9B4AB}" presName="centerShape" presStyleLbl="node0" presStyleIdx="0" presStyleCnt="1"/>
      <dgm:spPr/>
      <dgm:t>
        <a:bodyPr/>
        <a:lstStyle/>
        <a:p>
          <a:endParaRPr lang="en-US"/>
        </a:p>
      </dgm:t>
    </dgm:pt>
    <dgm:pt modelId="{86000662-7650-477E-9662-15CAB06A096D}" type="pres">
      <dgm:prSet presAssocID="{3000ED51-335C-44AE-9028-B47654A606EE}" presName="parTrans" presStyleLbl="sibTrans2D1" presStyleIdx="0" presStyleCnt="6"/>
      <dgm:spPr/>
      <dgm:t>
        <a:bodyPr/>
        <a:lstStyle/>
        <a:p>
          <a:endParaRPr lang="en-US"/>
        </a:p>
      </dgm:t>
    </dgm:pt>
    <dgm:pt modelId="{097DC4F8-A07E-42BF-B2EB-AF1D9EC1C1DA}" type="pres">
      <dgm:prSet presAssocID="{3000ED51-335C-44AE-9028-B47654A606EE}" presName="connectorText" presStyleLbl="sibTrans2D1" presStyleIdx="0" presStyleCnt="6"/>
      <dgm:spPr/>
      <dgm:t>
        <a:bodyPr/>
        <a:lstStyle/>
        <a:p>
          <a:endParaRPr lang="en-US"/>
        </a:p>
      </dgm:t>
    </dgm:pt>
    <dgm:pt modelId="{1A79AF26-8DE2-4884-A342-C37832B133DF}" type="pres">
      <dgm:prSet presAssocID="{0AD79526-9B26-48CA-B5A5-C2DF16703364}" presName="node" presStyleLbl="node1" presStyleIdx="0" presStyleCnt="6" custScaleX="133016" custScaleY="90909">
        <dgm:presLayoutVars>
          <dgm:bulletEnabled val="1"/>
        </dgm:presLayoutVars>
      </dgm:prSet>
      <dgm:spPr/>
      <dgm:t>
        <a:bodyPr/>
        <a:lstStyle/>
        <a:p>
          <a:endParaRPr lang="en-US"/>
        </a:p>
      </dgm:t>
    </dgm:pt>
    <dgm:pt modelId="{D2BA7E3F-4BD5-456F-AAE0-F7914975C9F7}" type="pres">
      <dgm:prSet presAssocID="{18FC6D65-90CC-4D54-A822-141A622DB732}" presName="parTrans" presStyleLbl="sibTrans2D1" presStyleIdx="1" presStyleCnt="6"/>
      <dgm:spPr/>
      <dgm:t>
        <a:bodyPr/>
        <a:lstStyle/>
        <a:p>
          <a:endParaRPr lang="en-US"/>
        </a:p>
      </dgm:t>
    </dgm:pt>
    <dgm:pt modelId="{2585E937-0B37-4BC5-A163-8D56A9586EE3}" type="pres">
      <dgm:prSet presAssocID="{18FC6D65-90CC-4D54-A822-141A622DB732}" presName="connectorText" presStyleLbl="sibTrans2D1" presStyleIdx="1" presStyleCnt="6"/>
      <dgm:spPr/>
      <dgm:t>
        <a:bodyPr/>
        <a:lstStyle/>
        <a:p>
          <a:endParaRPr lang="en-US"/>
        </a:p>
      </dgm:t>
    </dgm:pt>
    <dgm:pt modelId="{1611D9F3-C91E-4B62-92D7-43585ABA0854}" type="pres">
      <dgm:prSet presAssocID="{D7FF7106-FAD0-48CB-B725-53218AA3EFEE}" presName="node" presStyleLbl="node1" presStyleIdx="1" presStyleCnt="6">
        <dgm:presLayoutVars>
          <dgm:bulletEnabled val="1"/>
        </dgm:presLayoutVars>
      </dgm:prSet>
      <dgm:spPr/>
      <dgm:t>
        <a:bodyPr/>
        <a:lstStyle/>
        <a:p>
          <a:endParaRPr lang="en-US"/>
        </a:p>
      </dgm:t>
    </dgm:pt>
    <dgm:pt modelId="{44C8E144-F4B3-4D53-8024-D2304CFCED27}" type="pres">
      <dgm:prSet presAssocID="{37266B1C-CAA9-446D-9177-B47ABEECC585}" presName="parTrans" presStyleLbl="sibTrans2D1" presStyleIdx="2" presStyleCnt="6"/>
      <dgm:spPr/>
      <dgm:t>
        <a:bodyPr/>
        <a:lstStyle/>
        <a:p>
          <a:endParaRPr lang="en-US"/>
        </a:p>
      </dgm:t>
    </dgm:pt>
    <dgm:pt modelId="{8C1D6291-5BB1-400D-B77D-F2F137459FCF}" type="pres">
      <dgm:prSet presAssocID="{37266B1C-CAA9-446D-9177-B47ABEECC585}" presName="connectorText" presStyleLbl="sibTrans2D1" presStyleIdx="2" presStyleCnt="6"/>
      <dgm:spPr/>
      <dgm:t>
        <a:bodyPr/>
        <a:lstStyle/>
        <a:p>
          <a:endParaRPr lang="en-US"/>
        </a:p>
      </dgm:t>
    </dgm:pt>
    <dgm:pt modelId="{699DDE97-253C-4F66-B72B-EAD3658C75E6}" type="pres">
      <dgm:prSet presAssocID="{02F0E822-934C-4F48-BCF0-4234E91D7FFF}" presName="node" presStyleLbl="node1" presStyleIdx="2" presStyleCnt="6" custRadScaleRad="100117" custRadScaleInc="-129">
        <dgm:presLayoutVars>
          <dgm:bulletEnabled val="1"/>
        </dgm:presLayoutVars>
      </dgm:prSet>
      <dgm:spPr/>
      <dgm:t>
        <a:bodyPr/>
        <a:lstStyle/>
        <a:p>
          <a:endParaRPr lang="en-US"/>
        </a:p>
      </dgm:t>
    </dgm:pt>
    <dgm:pt modelId="{9837E9F2-9E72-4191-AAD4-BDCA7414CD4A}" type="pres">
      <dgm:prSet presAssocID="{CB2ADD3A-919D-4E7D-B76C-615CABDCB4AA}" presName="parTrans" presStyleLbl="sibTrans2D1" presStyleIdx="3" presStyleCnt="6"/>
      <dgm:spPr/>
      <dgm:t>
        <a:bodyPr/>
        <a:lstStyle/>
        <a:p>
          <a:endParaRPr lang="en-US"/>
        </a:p>
      </dgm:t>
    </dgm:pt>
    <dgm:pt modelId="{BF0C066B-D495-425D-86E9-2FC0881F5ACE}" type="pres">
      <dgm:prSet presAssocID="{CB2ADD3A-919D-4E7D-B76C-615CABDCB4AA}" presName="connectorText" presStyleLbl="sibTrans2D1" presStyleIdx="3" presStyleCnt="6"/>
      <dgm:spPr/>
      <dgm:t>
        <a:bodyPr/>
        <a:lstStyle/>
        <a:p>
          <a:endParaRPr lang="en-US"/>
        </a:p>
      </dgm:t>
    </dgm:pt>
    <dgm:pt modelId="{27CCEB51-65C3-47F8-914C-0E8C011F27C0}" type="pres">
      <dgm:prSet presAssocID="{1189DD4C-9A23-47FC-9474-C51B04FB8195}" presName="node" presStyleLbl="node1" presStyleIdx="3" presStyleCnt="6" custScaleX="125391" custScaleY="113283">
        <dgm:presLayoutVars>
          <dgm:bulletEnabled val="1"/>
        </dgm:presLayoutVars>
      </dgm:prSet>
      <dgm:spPr/>
      <dgm:t>
        <a:bodyPr/>
        <a:lstStyle/>
        <a:p>
          <a:endParaRPr lang="en-US"/>
        </a:p>
      </dgm:t>
    </dgm:pt>
    <dgm:pt modelId="{6C2F6576-0EC2-4CC2-AD4E-441944CED843}" type="pres">
      <dgm:prSet presAssocID="{41A1D5EE-19A7-4CBB-BDEB-0176BAE179D0}" presName="parTrans" presStyleLbl="sibTrans2D1" presStyleIdx="4" presStyleCnt="6"/>
      <dgm:spPr/>
      <dgm:t>
        <a:bodyPr/>
        <a:lstStyle/>
        <a:p>
          <a:endParaRPr lang="en-US"/>
        </a:p>
      </dgm:t>
    </dgm:pt>
    <dgm:pt modelId="{96138C65-ECF3-4233-B29F-8E23387494E0}" type="pres">
      <dgm:prSet presAssocID="{41A1D5EE-19A7-4CBB-BDEB-0176BAE179D0}" presName="connectorText" presStyleLbl="sibTrans2D1" presStyleIdx="4" presStyleCnt="6"/>
      <dgm:spPr/>
      <dgm:t>
        <a:bodyPr/>
        <a:lstStyle/>
        <a:p>
          <a:endParaRPr lang="en-US"/>
        </a:p>
      </dgm:t>
    </dgm:pt>
    <dgm:pt modelId="{A390165D-5359-45AF-A1D9-E01C1472A2CB}" type="pres">
      <dgm:prSet presAssocID="{36952ED2-D53A-495A-AE4C-976A5AFB7DAA}" presName="node" presStyleLbl="node1" presStyleIdx="4" presStyleCnt="6" custRadScaleRad="101522" custRadScaleInc="-5666">
        <dgm:presLayoutVars>
          <dgm:bulletEnabled val="1"/>
        </dgm:presLayoutVars>
      </dgm:prSet>
      <dgm:spPr/>
      <dgm:t>
        <a:bodyPr/>
        <a:lstStyle/>
        <a:p>
          <a:endParaRPr lang="en-US"/>
        </a:p>
      </dgm:t>
    </dgm:pt>
    <dgm:pt modelId="{11F6FB9F-2466-484B-8822-E9286945A71C}" type="pres">
      <dgm:prSet presAssocID="{DA34FA1A-3950-4ED0-B725-1101F90C84E1}" presName="parTrans" presStyleLbl="sibTrans2D1" presStyleIdx="5" presStyleCnt="6"/>
      <dgm:spPr/>
      <dgm:t>
        <a:bodyPr/>
        <a:lstStyle/>
        <a:p>
          <a:endParaRPr lang="en-US"/>
        </a:p>
      </dgm:t>
    </dgm:pt>
    <dgm:pt modelId="{65A8C2E7-A6FB-4819-A01E-0741B336D919}" type="pres">
      <dgm:prSet presAssocID="{DA34FA1A-3950-4ED0-B725-1101F90C84E1}" presName="connectorText" presStyleLbl="sibTrans2D1" presStyleIdx="5" presStyleCnt="6"/>
      <dgm:spPr/>
      <dgm:t>
        <a:bodyPr/>
        <a:lstStyle/>
        <a:p>
          <a:endParaRPr lang="en-US"/>
        </a:p>
      </dgm:t>
    </dgm:pt>
    <dgm:pt modelId="{4D08902A-685F-4846-934E-4C9ECF1BC694}" type="pres">
      <dgm:prSet presAssocID="{B2991B33-C6CF-4A68-9C3D-42D1ADDCB98B}" presName="node" presStyleLbl="node1" presStyleIdx="5" presStyleCnt="6">
        <dgm:presLayoutVars>
          <dgm:bulletEnabled val="1"/>
        </dgm:presLayoutVars>
      </dgm:prSet>
      <dgm:spPr/>
      <dgm:t>
        <a:bodyPr/>
        <a:lstStyle/>
        <a:p>
          <a:endParaRPr lang="en-US"/>
        </a:p>
      </dgm:t>
    </dgm:pt>
  </dgm:ptLst>
  <dgm:cxnLst>
    <dgm:cxn modelId="{B59C626A-BBCE-4EFB-8A53-3F72489834D7}" type="presOf" srcId="{D7FF7106-FAD0-48CB-B725-53218AA3EFEE}" destId="{1611D9F3-C91E-4B62-92D7-43585ABA0854}" srcOrd="0" destOrd="0" presId="urn:microsoft.com/office/officeart/2005/8/layout/radial5#1"/>
    <dgm:cxn modelId="{43689D3B-B6ED-4C37-B124-A5DB0AA8753F}" type="presOf" srcId="{18FC6D65-90CC-4D54-A822-141A622DB732}" destId="{2585E937-0B37-4BC5-A163-8D56A9586EE3}" srcOrd="1" destOrd="0" presId="urn:microsoft.com/office/officeart/2005/8/layout/radial5#1"/>
    <dgm:cxn modelId="{DCE541B3-03E3-41BE-9AA7-32F7563DF0B9}" type="presOf" srcId="{36952ED2-D53A-495A-AE4C-976A5AFB7DAA}" destId="{A390165D-5359-45AF-A1D9-E01C1472A2CB}" srcOrd="0" destOrd="0" presId="urn:microsoft.com/office/officeart/2005/8/layout/radial5#1"/>
    <dgm:cxn modelId="{0A1D3CFC-943B-4C3F-A6D6-BE3EBF3FAB2D}" type="presOf" srcId="{3000ED51-335C-44AE-9028-B47654A606EE}" destId="{097DC4F8-A07E-42BF-B2EB-AF1D9EC1C1DA}" srcOrd="1" destOrd="0" presId="urn:microsoft.com/office/officeart/2005/8/layout/radial5#1"/>
    <dgm:cxn modelId="{2251DFFB-34A6-4938-B6FA-47A0FA3B97C4}" srcId="{54842D4C-C363-4395-A05B-811835E9B4AB}" destId="{02F0E822-934C-4F48-BCF0-4234E91D7FFF}" srcOrd="2" destOrd="0" parTransId="{37266B1C-CAA9-446D-9177-B47ABEECC585}" sibTransId="{8CA57635-25B7-4529-8B22-B1F82DF1C1AA}"/>
    <dgm:cxn modelId="{1CD159CC-D327-4450-B5DA-68F46E2686D4}" type="presOf" srcId="{DA34FA1A-3950-4ED0-B725-1101F90C84E1}" destId="{65A8C2E7-A6FB-4819-A01E-0741B336D919}" srcOrd="1" destOrd="0" presId="urn:microsoft.com/office/officeart/2005/8/layout/radial5#1"/>
    <dgm:cxn modelId="{CC523E0F-B66B-48C1-8583-0C3A40CF464C}" type="presOf" srcId="{37266B1C-CAA9-446D-9177-B47ABEECC585}" destId="{8C1D6291-5BB1-400D-B77D-F2F137459FCF}" srcOrd="1" destOrd="0" presId="urn:microsoft.com/office/officeart/2005/8/layout/radial5#1"/>
    <dgm:cxn modelId="{5ADE4816-153B-43FC-97EF-6A8BBFFA9270}" type="presOf" srcId="{41A1D5EE-19A7-4CBB-BDEB-0176BAE179D0}" destId="{6C2F6576-0EC2-4CC2-AD4E-441944CED843}" srcOrd="0" destOrd="0" presId="urn:microsoft.com/office/officeart/2005/8/layout/radial5#1"/>
    <dgm:cxn modelId="{5AA9F504-95D2-4C81-B66B-79D2E4A7DA26}" type="presOf" srcId="{54842D4C-C363-4395-A05B-811835E9B4AB}" destId="{7462A14C-CD33-463A-AFB4-980E88E96217}" srcOrd="0" destOrd="0" presId="urn:microsoft.com/office/officeart/2005/8/layout/radial5#1"/>
    <dgm:cxn modelId="{52437BA2-18C7-4C15-B9F0-93BDF15A2320}" type="presOf" srcId="{37266B1C-CAA9-446D-9177-B47ABEECC585}" destId="{44C8E144-F4B3-4D53-8024-D2304CFCED27}" srcOrd="0" destOrd="0" presId="urn:microsoft.com/office/officeart/2005/8/layout/radial5#1"/>
    <dgm:cxn modelId="{8339D27A-6878-4D48-BD7F-358820C6A688}" type="presOf" srcId="{18FC6D65-90CC-4D54-A822-141A622DB732}" destId="{D2BA7E3F-4BD5-456F-AAE0-F7914975C9F7}" srcOrd="0" destOrd="0" presId="urn:microsoft.com/office/officeart/2005/8/layout/radial5#1"/>
    <dgm:cxn modelId="{8085219A-5786-41F9-B672-3DF5249C5CBB}" type="presOf" srcId="{41A1D5EE-19A7-4CBB-BDEB-0176BAE179D0}" destId="{96138C65-ECF3-4233-B29F-8E23387494E0}" srcOrd="1" destOrd="0" presId="urn:microsoft.com/office/officeart/2005/8/layout/radial5#1"/>
    <dgm:cxn modelId="{C52E6BD1-81C8-431F-9249-879AB6932621}" type="presOf" srcId="{DA34FA1A-3950-4ED0-B725-1101F90C84E1}" destId="{11F6FB9F-2466-484B-8822-E9286945A71C}" srcOrd="0" destOrd="0" presId="urn:microsoft.com/office/officeart/2005/8/layout/radial5#1"/>
    <dgm:cxn modelId="{8C65AAF5-A7F2-4B68-9C50-B2202DA6942F}" type="presOf" srcId="{B2991B33-C6CF-4A68-9C3D-42D1ADDCB98B}" destId="{4D08902A-685F-4846-934E-4C9ECF1BC694}" srcOrd="0" destOrd="0" presId="urn:microsoft.com/office/officeart/2005/8/layout/radial5#1"/>
    <dgm:cxn modelId="{CEB7505D-18B2-41F3-9633-053CB75FAA20}" srcId="{54842D4C-C363-4395-A05B-811835E9B4AB}" destId="{36952ED2-D53A-495A-AE4C-976A5AFB7DAA}" srcOrd="4" destOrd="0" parTransId="{41A1D5EE-19A7-4CBB-BDEB-0176BAE179D0}" sibTransId="{10460EFE-CB26-4388-9FBD-822AF9844188}"/>
    <dgm:cxn modelId="{8CEDC3D7-147D-4FAA-9D68-0B9982CE2E49}" srcId="{F4CCAD2A-29C5-4DF9-A2AA-25DB08E00F61}" destId="{54842D4C-C363-4395-A05B-811835E9B4AB}" srcOrd="0" destOrd="0" parTransId="{F8A3E4C5-3C7B-4419-A6D7-3C17411D73FF}" sibTransId="{53FA66DE-8369-4CA7-9B58-7A35BAF3DB27}"/>
    <dgm:cxn modelId="{8D8B7ABF-8351-4DD3-B2D9-5505F2F02956}" srcId="{54842D4C-C363-4395-A05B-811835E9B4AB}" destId="{0AD79526-9B26-48CA-B5A5-C2DF16703364}" srcOrd="0" destOrd="0" parTransId="{3000ED51-335C-44AE-9028-B47654A606EE}" sibTransId="{E07AA056-A1BD-4A56-BB2B-DA1F512D88C5}"/>
    <dgm:cxn modelId="{EEA7AD5F-59F4-4463-A085-86540687E599}" type="presOf" srcId="{1189DD4C-9A23-47FC-9474-C51B04FB8195}" destId="{27CCEB51-65C3-47F8-914C-0E8C011F27C0}" srcOrd="0" destOrd="0" presId="urn:microsoft.com/office/officeart/2005/8/layout/radial5#1"/>
    <dgm:cxn modelId="{B2B65854-6D44-4C23-AD24-0ACFF4F1FD8B}" type="presOf" srcId="{0AD79526-9B26-48CA-B5A5-C2DF16703364}" destId="{1A79AF26-8DE2-4884-A342-C37832B133DF}" srcOrd="0" destOrd="0" presId="urn:microsoft.com/office/officeart/2005/8/layout/radial5#1"/>
    <dgm:cxn modelId="{C43AAA61-4143-43A4-A42E-1E11A3402586}" srcId="{54842D4C-C363-4395-A05B-811835E9B4AB}" destId="{D7FF7106-FAD0-48CB-B725-53218AA3EFEE}" srcOrd="1" destOrd="0" parTransId="{18FC6D65-90CC-4D54-A822-141A622DB732}" sibTransId="{E98108CB-48B5-4C5F-BA0B-0F5A40DB10E0}"/>
    <dgm:cxn modelId="{301ADCCE-908D-407B-A348-2BC41CAB8B85}" srcId="{54842D4C-C363-4395-A05B-811835E9B4AB}" destId="{1189DD4C-9A23-47FC-9474-C51B04FB8195}" srcOrd="3" destOrd="0" parTransId="{CB2ADD3A-919D-4E7D-B76C-615CABDCB4AA}" sibTransId="{36C40839-7851-4BE1-9E52-C971EB1B80CA}"/>
    <dgm:cxn modelId="{0A1F38A2-A668-4CE3-AA31-69927EF2CE21}" srcId="{54842D4C-C363-4395-A05B-811835E9B4AB}" destId="{B2991B33-C6CF-4A68-9C3D-42D1ADDCB98B}" srcOrd="5" destOrd="0" parTransId="{DA34FA1A-3950-4ED0-B725-1101F90C84E1}" sibTransId="{71C68310-DB49-4B6D-B341-037FA974B6A1}"/>
    <dgm:cxn modelId="{160E3A49-CF7C-4E98-8467-618C90DFCC74}" type="presOf" srcId="{CB2ADD3A-919D-4E7D-B76C-615CABDCB4AA}" destId="{9837E9F2-9E72-4191-AAD4-BDCA7414CD4A}" srcOrd="0" destOrd="0" presId="urn:microsoft.com/office/officeart/2005/8/layout/radial5#1"/>
    <dgm:cxn modelId="{51CC0F29-2BBD-45F3-A668-07522BFA4BCE}" type="presOf" srcId="{3000ED51-335C-44AE-9028-B47654A606EE}" destId="{86000662-7650-477E-9662-15CAB06A096D}" srcOrd="0" destOrd="0" presId="urn:microsoft.com/office/officeart/2005/8/layout/radial5#1"/>
    <dgm:cxn modelId="{0CFED30C-2397-41D9-82AD-936235F1901E}" type="presOf" srcId="{02F0E822-934C-4F48-BCF0-4234E91D7FFF}" destId="{699DDE97-253C-4F66-B72B-EAD3658C75E6}" srcOrd="0" destOrd="0" presId="urn:microsoft.com/office/officeart/2005/8/layout/radial5#1"/>
    <dgm:cxn modelId="{D9A81504-98D0-4922-B240-5596AEADC2C6}" type="presOf" srcId="{F4CCAD2A-29C5-4DF9-A2AA-25DB08E00F61}" destId="{8E42A398-06CB-4F2F-B7EF-A6EB119760C6}" srcOrd="0" destOrd="0" presId="urn:microsoft.com/office/officeart/2005/8/layout/radial5#1"/>
    <dgm:cxn modelId="{648AFD4C-8A7E-42B5-9EE7-2A7888B06AED}" type="presOf" srcId="{CB2ADD3A-919D-4E7D-B76C-615CABDCB4AA}" destId="{BF0C066B-D495-425D-86E9-2FC0881F5ACE}" srcOrd="1" destOrd="0" presId="urn:microsoft.com/office/officeart/2005/8/layout/radial5#1"/>
    <dgm:cxn modelId="{91BDDBA0-2D86-4DCC-AE60-767B7EC7B07F}" type="presParOf" srcId="{8E42A398-06CB-4F2F-B7EF-A6EB119760C6}" destId="{7462A14C-CD33-463A-AFB4-980E88E96217}" srcOrd="0" destOrd="0" presId="urn:microsoft.com/office/officeart/2005/8/layout/radial5#1"/>
    <dgm:cxn modelId="{70E6EEAB-569D-4DE4-A476-55F248C15D41}" type="presParOf" srcId="{8E42A398-06CB-4F2F-B7EF-A6EB119760C6}" destId="{86000662-7650-477E-9662-15CAB06A096D}" srcOrd="1" destOrd="0" presId="urn:microsoft.com/office/officeart/2005/8/layout/radial5#1"/>
    <dgm:cxn modelId="{719328F5-8927-48F7-BEFE-D4C14E97320E}" type="presParOf" srcId="{86000662-7650-477E-9662-15CAB06A096D}" destId="{097DC4F8-A07E-42BF-B2EB-AF1D9EC1C1DA}" srcOrd="0" destOrd="0" presId="urn:microsoft.com/office/officeart/2005/8/layout/radial5#1"/>
    <dgm:cxn modelId="{24CB6886-2FFE-4AA7-B414-CB16EF4AB4F5}" type="presParOf" srcId="{8E42A398-06CB-4F2F-B7EF-A6EB119760C6}" destId="{1A79AF26-8DE2-4884-A342-C37832B133DF}" srcOrd="2" destOrd="0" presId="urn:microsoft.com/office/officeart/2005/8/layout/radial5#1"/>
    <dgm:cxn modelId="{B1D8EACE-5957-460E-842D-FDC2F7D39036}" type="presParOf" srcId="{8E42A398-06CB-4F2F-B7EF-A6EB119760C6}" destId="{D2BA7E3F-4BD5-456F-AAE0-F7914975C9F7}" srcOrd="3" destOrd="0" presId="urn:microsoft.com/office/officeart/2005/8/layout/radial5#1"/>
    <dgm:cxn modelId="{71B19C58-5900-4CDF-AB47-FB0E8E4F3481}" type="presParOf" srcId="{D2BA7E3F-4BD5-456F-AAE0-F7914975C9F7}" destId="{2585E937-0B37-4BC5-A163-8D56A9586EE3}" srcOrd="0" destOrd="0" presId="urn:microsoft.com/office/officeart/2005/8/layout/radial5#1"/>
    <dgm:cxn modelId="{86274D91-A903-4328-B316-4D0A6AC8F236}" type="presParOf" srcId="{8E42A398-06CB-4F2F-B7EF-A6EB119760C6}" destId="{1611D9F3-C91E-4B62-92D7-43585ABA0854}" srcOrd="4" destOrd="0" presId="urn:microsoft.com/office/officeart/2005/8/layout/radial5#1"/>
    <dgm:cxn modelId="{47A53F4B-BDB4-4374-A592-2555E0339A75}" type="presParOf" srcId="{8E42A398-06CB-4F2F-B7EF-A6EB119760C6}" destId="{44C8E144-F4B3-4D53-8024-D2304CFCED27}" srcOrd="5" destOrd="0" presId="urn:microsoft.com/office/officeart/2005/8/layout/radial5#1"/>
    <dgm:cxn modelId="{ABAB8FE5-4D5D-4A3E-A7B3-9DEC1654F315}" type="presParOf" srcId="{44C8E144-F4B3-4D53-8024-D2304CFCED27}" destId="{8C1D6291-5BB1-400D-B77D-F2F137459FCF}" srcOrd="0" destOrd="0" presId="urn:microsoft.com/office/officeart/2005/8/layout/radial5#1"/>
    <dgm:cxn modelId="{8F6A490D-5842-48A5-B40E-7DAC79A2A066}" type="presParOf" srcId="{8E42A398-06CB-4F2F-B7EF-A6EB119760C6}" destId="{699DDE97-253C-4F66-B72B-EAD3658C75E6}" srcOrd="6" destOrd="0" presId="urn:microsoft.com/office/officeart/2005/8/layout/radial5#1"/>
    <dgm:cxn modelId="{0D8511ED-ABB4-458E-8AFD-498B7ECA66D5}" type="presParOf" srcId="{8E42A398-06CB-4F2F-B7EF-A6EB119760C6}" destId="{9837E9F2-9E72-4191-AAD4-BDCA7414CD4A}" srcOrd="7" destOrd="0" presId="urn:microsoft.com/office/officeart/2005/8/layout/radial5#1"/>
    <dgm:cxn modelId="{E7566188-C285-4BD1-8369-74BE7EBE49C9}" type="presParOf" srcId="{9837E9F2-9E72-4191-AAD4-BDCA7414CD4A}" destId="{BF0C066B-D495-425D-86E9-2FC0881F5ACE}" srcOrd="0" destOrd="0" presId="urn:microsoft.com/office/officeart/2005/8/layout/radial5#1"/>
    <dgm:cxn modelId="{34F56757-CDA6-4991-BA7F-BD110D9BDD9A}" type="presParOf" srcId="{8E42A398-06CB-4F2F-B7EF-A6EB119760C6}" destId="{27CCEB51-65C3-47F8-914C-0E8C011F27C0}" srcOrd="8" destOrd="0" presId="urn:microsoft.com/office/officeart/2005/8/layout/radial5#1"/>
    <dgm:cxn modelId="{E8421E97-1F0E-4A1E-B51C-73CA48DF7D35}" type="presParOf" srcId="{8E42A398-06CB-4F2F-B7EF-A6EB119760C6}" destId="{6C2F6576-0EC2-4CC2-AD4E-441944CED843}" srcOrd="9" destOrd="0" presId="urn:microsoft.com/office/officeart/2005/8/layout/radial5#1"/>
    <dgm:cxn modelId="{17BDEB2B-C919-4F09-8171-FD3E7C49521B}" type="presParOf" srcId="{6C2F6576-0EC2-4CC2-AD4E-441944CED843}" destId="{96138C65-ECF3-4233-B29F-8E23387494E0}" srcOrd="0" destOrd="0" presId="urn:microsoft.com/office/officeart/2005/8/layout/radial5#1"/>
    <dgm:cxn modelId="{50C480AB-1E3A-4563-9F77-37457FB89EF3}" type="presParOf" srcId="{8E42A398-06CB-4F2F-B7EF-A6EB119760C6}" destId="{A390165D-5359-45AF-A1D9-E01C1472A2CB}" srcOrd="10" destOrd="0" presId="urn:microsoft.com/office/officeart/2005/8/layout/radial5#1"/>
    <dgm:cxn modelId="{C88B056D-2FCC-4C12-82B1-DB49A8C3527F}" type="presParOf" srcId="{8E42A398-06CB-4F2F-B7EF-A6EB119760C6}" destId="{11F6FB9F-2466-484B-8822-E9286945A71C}" srcOrd="11" destOrd="0" presId="urn:microsoft.com/office/officeart/2005/8/layout/radial5#1"/>
    <dgm:cxn modelId="{2CFE1290-0F50-41EC-86ED-0AA65ADEB570}" type="presParOf" srcId="{11F6FB9F-2466-484B-8822-E9286945A71C}" destId="{65A8C2E7-A6FB-4819-A01E-0741B336D919}" srcOrd="0" destOrd="0" presId="urn:microsoft.com/office/officeart/2005/8/layout/radial5#1"/>
    <dgm:cxn modelId="{6BF10CBB-FD9E-4CD0-BC7F-2C766BEEA5AE}" type="presParOf" srcId="{8E42A398-06CB-4F2F-B7EF-A6EB119760C6}" destId="{4D08902A-685F-4846-934E-4C9ECF1BC694}" srcOrd="12" destOrd="0" presId="urn:microsoft.com/office/officeart/2005/8/layout/radial5#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62A14C-CD33-463A-AFB4-980E88E96217}">
      <dsp:nvSpPr>
        <dsp:cNvPr id="0" name=""/>
        <dsp:cNvSpPr/>
      </dsp:nvSpPr>
      <dsp:spPr>
        <a:xfrm>
          <a:off x="1808156" y="2035831"/>
          <a:ext cx="1238228" cy="1238228"/>
        </a:xfrm>
        <a:prstGeom prst="ellipse">
          <a:avLst/>
        </a:prstGeom>
        <a:solidFill>
          <a:srgbClr val="FFC0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a:latin typeface="Arial" panose="020B0604020202020204" pitchFamily="34" charset="0"/>
              <a:cs typeface="Arial" panose="020B0604020202020204" pitchFamily="34" charset="0"/>
            </a:rPr>
            <a:t>Cross-Border Road Transport Agency</a:t>
          </a:r>
        </a:p>
      </dsp:txBody>
      <dsp:txXfrm>
        <a:off x="1808156" y="2035831"/>
        <a:ext cx="1238228" cy="1238228"/>
      </dsp:txXfrm>
    </dsp:sp>
    <dsp:sp modelId="{86000662-7650-477E-9662-15CAB06A096D}">
      <dsp:nvSpPr>
        <dsp:cNvPr id="0" name=""/>
        <dsp:cNvSpPr/>
      </dsp:nvSpPr>
      <dsp:spPr>
        <a:xfrm rot="16200000">
          <a:off x="2236386" y="1445906"/>
          <a:ext cx="381769" cy="481140"/>
        </a:xfrm>
        <a:prstGeom prst="rightArrow">
          <a:avLst>
            <a:gd name="adj1" fmla="val 60000"/>
            <a:gd name="adj2" fmla="val 50000"/>
          </a:avLst>
        </a:prstGeom>
        <a:solidFill>
          <a:srgbClr val="FFFF00"/>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b="1" kern="1200" dirty="0">
            <a:solidFill>
              <a:schemeClr val="tx1"/>
            </a:solidFill>
            <a:latin typeface="Arial" panose="020B0604020202020204" pitchFamily="34" charset="0"/>
            <a:cs typeface="Arial" panose="020B0604020202020204" pitchFamily="34" charset="0"/>
          </a:endParaRPr>
        </a:p>
      </dsp:txBody>
      <dsp:txXfrm rot="16200000">
        <a:off x="2236386" y="1445906"/>
        <a:ext cx="381769" cy="481140"/>
      </dsp:txXfrm>
    </dsp:sp>
    <dsp:sp modelId="{1A79AF26-8DE2-4884-A342-C37832B133DF}">
      <dsp:nvSpPr>
        <dsp:cNvPr id="0" name=""/>
        <dsp:cNvSpPr/>
      </dsp:nvSpPr>
      <dsp:spPr>
        <a:xfrm>
          <a:off x="1486104" y="29041"/>
          <a:ext cx="1882333" cy="1286469"/>
        </a:xfrm>
        <a:prstGeom prst="ellipse">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0" kern="1200" dirty="0">
              <a:latin typeface="Arial" panose="020B0604020202020204" pitchFamily="34" charset="0"/>
              <a:cs typeface="Arial" panose="020B0604020202020204" pitchFamily="34" charset="0"/>
            </a:rPr>
            <a:t>Facilitating  unimpeded cross-border movements</a:t>
          </a:r>
        </a:p>
      </dsp:txBody>
      <dsp:txXfrm>
        <a:off x="1486104" y="29041"/>
        <a:ext cx="1882333" cy="1286469"/>
      </dsp:txXfrm>
    </dsp:sp>
    <dsp:sp modelId="{D2BA7E3F-4BD5-456F-AAE0-F7914975C9F7}">
      <dsp:nvSpPr>
        <dsp:cNvPr id="0" name=""/>
        <dsp:cNvSpPr/>
      </dsp:nvSpPr>
      <dsp:spPr>
        <a:xfrm rot="19800000">
          <a:off x="3065133" y="1945739"/>
          <a:ext cx="347677" cy="481140"/>
        </a:xfrm>
        <a:prstGeom prst="rightArrow">
          <a:avLst>
            <a:gd name="adj1" fmla="val 60000"/>
            <a:gd name="adj2" fmla="val 50000"/>
          </a:avLst>
        </a:prstGeom>
        <a:solidFill>
          <a:srgbClr val="FFFF00"/>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b="1" kern="1200" dirty="0">
            <a:solidFill>
              <a:schemeClr val="tx1"/>
            </a:solidFill>
            <a:latin typeface="Arial" panose="020B0604020202020204" pitchFamily="34" charset="0"/>
            <a:cs typeface="Arial" panose="020B0604020202020204" pitchFamily="34" charset="0"/>
          </a:endParaRPr>
        </a:p>
      </dsp:txBody>
      <dsp:txXfrm rot="19800000">
        <a:off x="3065133" y="1945739"/>
        <a:ext cx="347677" cy="481140"/>
      </dsp:txXfrm>
    </dsp:sp>
    <dsp:sp modelId="{1611D9F3-C91E-4B62-92D7-43585ABA0854}">
      <dsp:nvSpPr>
        <dsp:cNvPr id="0" name=""/>
        <dsp:cNvSpPr/>
      </dsp:nvSpPr>
      <dsp:spPr>
        <a:xfrm>
          <a:off x="3436753" y="956051"/>
          <a:ext cx="1415117" cy="1415117"/>
        </a:xfrm>
        <a:prstGeom prst="ellipse">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0" kern="1200" dirty="0">
              <a:latin typeface="Arial" panose="020B0604020202020204" pitchFamily="34" charset="0"/>
              <a:cs typeface="Arial" panose="020B0604020202020204" pitchFamily="34" charset="0"/>
            </a:rPr>
            <a:t>Liberalising market access in the cross-border transport sector </a:t>
          </a:r>
          <a:endParaRPr lang="en-US" sz="1200" b="0" kern="1200" dirty="0">
            <a:solidFill>
              <a:srgbClr val="FF0000"/>
            </a:solidFill>
            <a:latin typeface="Arial" panose="020B0604020202020204" pitchFamily="34" charset="0"/>
            <a:cs typeface="Arial" panose="020B0604020202020204" pitchFamily="34" charset="0"/>
          </a:endParaRPr>
        </a:p>
      </dsp:txBody>
      <dsp:txXfrm>
        <a:off x="3436753" y="956051"/>
        <a:ext cx="1415117" cy="1415117"/>
      </dsp:txXfrm>
    </dsp:sp>
    <dsp:sp modelId="{44C8E144-F4B3-4D53-8024-D2304CFCED27}">
      <dsp:nvSpPr>
        <dsp:cNvPr id="0" name=""/>
        <dsp:cNvSpPr/>
      </dsp:nvSpPr>
      <dsp:spPr>
        <a:xfrm rot="1797685">
          <a:off x="3065807" y="2883024"/>
          <a:ext cx="348903" cy="481140"/>
        </a:xfrm>
        <a:prstGeom prst="rightArrow">
          <a:avLst>
            <a:gd name="adj1" fmla="val 60000"/>
            <a:gd name="adj2" fmla="val 50000"/>
          </a:avLst>
        </a:prstGeom>
        <a:solidFill>
          <a:srgbClr val="FFFF00"/>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b="1" kern="1200" dirty="0">
            <a:solidFill>
              <a:schemeClr val="tx1"/>
            </a:solidFill>
            <a:latin typeface="Arial" panose="020B0604020202020204" pitchFamily="34" charset="0"/>
            <a:cs typeface="Arial" panose="020B0604020202020204" pitchFamily="34" charset="0"/>
          </a:endParaRPr>
        </a:p>
      </dsp:txBody>
      <dsp:txXfrm rot="1797685">
        <a:off x="3065807" y="2883024"/>
        <a:ext cx="348903" cy="481140"/>
      </dsp:txXfrm>
    </dsp:sp>
    <dsp:sp modelId="{699DDE97-253C-4F66-B72B-EAD3658C75E6}">
      <dsp:nvSpPr>
        <dsp:cNvPr id="0" name=""/>
        <dsp:cNvSpPr/>
      </dsp:nvSpPr>
      <dsp:spPr>
        <a:xfrm>
          <a:off x="3439424" y="2938719"/>
          <a:ext cx="1415117" cy="1415117"/>
        </a:xfrm>
        <a:prstGeom prst="ellipse">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0" kern="1200" dirty="0">
              <a:latin typeface="Arial" panose="020B0604020202020204" pitchFamily="34" charset="0"/>
              <a:cs typeface="Arial" panose="020B0604020202020204" pitchFamily="34" charset="0"/>
            </a:rPr>
            <a:t>Regulating competition to balance supply and demand</a:t>
          </a:r>
          <a:endParaRPr lang="en-US" sz="1200" b="0" kern="1200" dirty="0">
            <a:solidFill>
              <a:srgbClr val="FF0000"/>
            </a:solidFill>
            <a:latin typeface="Arial" panose="020B0604020202020204" pitchFamily="34" charset="0"/>
            <a:cs typeface="Arial" panose="020B0604020202020204" pitchFamily="34" charset="0"/>
          </a:endParaRPr>
        </a:p>
      </dsp:txBody>
      <dsp:txXfrm>
        <a:off x="3439424" y="2938719"/>
        <a:ext cx="1415117" cy="1415117"/>
      </dsp:txXfrm>
    </dsp:sp>
    <dsp:sp modelId="{9837E9F2-9E72-4191-AAD4-BDCA7414CD4A}">
      <dsp:nvSpPr>
        <dsp:cNvPr id="0" name=""/>
        <dsp:cNvSpPr/>
      </dsp:nvSpPr>
      <dsp:spPr>
        <a:xfrm rot="5400000">
          <a:off x="2278338" y="3306064"/>
          <a:ext cx="297865" cy="481140"/>
        </a:xfrm>
        <a:prstGeom prst="rightArrow">
          <a:avLst>
            <a:gd name="adj1" fmla="val 60000"/>
            <a:gd name="adj2" fmla="val 50000"/>
          </a:avLst>
        </a:prstGeom>
        <a:solidFill>
          <a:srgbClr val="FFFF00"/>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b="1" kern="1200" dirty="0">
            <a:solidFill>
              <a:schemeClr val="tx1"/>
            </a:solidFill>
            <a:latin typeface="Arial" panose="020B0604020202020204" pitchFamily="34" charset="0"/>
            <a:cs typeface="Arial" panose="020B0604020202020204" pitchFamily="34" charset="0"/>
          </a:endParaRPr>
        </a:p>
      </dsp:txBody>
      <dsp:txXfrm rot="5400000">
        <a:off x="2278338" y="3306064"/>
        <a:ext cx="297865" cy="481140"/>
      </dsp:txXfrm>
    </dsp:sp>
    <dsp:sp modelId="{27CCEB51-65C3-47F8-914C-0E8C011F27C0}">
      <dsp:nvSpPr>
        <dsp:cNvPr id="0" name=""/>
        <dsp:cNvSpPr/>
      </dsp:nvSpPr>
      <dsp:spPr>
        <a:xfrm>
          <a:off x="1540055" y="3836070"/>
          <a:ext cx="1774430" cy="1603088"/>
        </a:xfrm>
        <a:prstGeom prst="ellipse">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0" kern="1200" dirty="0">
              <a:latin typeface="Arial" panose="020B0604020202020204" pitchFamily="34" charset="0"/>
              <a:cs typeface="Arial" panose="020B0604020202020204" pitchFamily="34" charset="0"/>
            </a:rPr>
            <a:t>Reducing operational constraints and addressing corridor bottlenecks</a:t>
          </a:r>
        </a:p>
      </dsp:txBody>
      <dsp:txXfrm>
        <a:off x="1540055" y="3836070"/>
        <a:ext cx="1774430" cy="1603088"/>
      </dsp:txXfrm>
    </dsp:sp>
    <dsp:sp modelId="{6C2F6576-0EC2-4CC2-AD4E-441944CED843}">
      <dsp:nvSpPr>
        <dsp:cNvPr id="0" name=""/>
        <dsp:cNvSpPr/>
      </dsp:nvSpPr>
      <dsp:spPr>
        <a:xfrm rot="8898012">
          <a:off x="1435540" y="2914572"/>
          <a:ext cx="363671" cy="481140"/>
        </a:xfrm>
        <a:prstGeom prst="rightArrow">
          <a:avLst>
            <a:gd name="adj1" fmla="val 60000"/>
            <a:gd name="adj2" fmla="val 50000"/>
          </a:avLst>
        </a:prstGeom>
        <a:solidFill>
          <a:srgbClr val="FFFF00"/>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b="1" kern="1200" dirty="0">
            <a:solidFill>
              <a:schemeClr val="tx1"/>
            </a:solidFill>
            <a:latin typeface="Arial" panose="020B0604020202020204" pitchFamily="34" charset="0"/>
            <a:cs typeface="Arial" panose="020B0604020202020204" pitchFamily="34" charset="0"/>
          </a:endParaRPr>
        </a:p>
      </dsp:txBody>
      <dsp:txXfrm rot="8898012">
        <a:off x="1435540" y="2914572"/>
        <a:ext cx="363671" cy="481140"/>
      </dsp:txXfrm>
    </dsp:sp>
    <dsp:sp modelId="{A390165D-5359-45AF-A1D9-E01C1472A2CB}">
      <dsp:nvSpPr>
        <dsp:cNvPr id="0" name=""/>
        <dsp:cNvSpPr/>
      </dsp:nvSpPr>
      <dsp:spPr>
        <a:xfrm>
          <a:off x="7157" y="3005073"/>
          <a:ext cx="1415117" cy="1415117"/>
        </a:xfrm>
        <a:prstGeom prst="ellipse">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0" kern="1200" dirty="0">
              <a:latin typeface="Arial" panose="020B0604020202020204" pitchFamily="34" charset="0"/>
              <a:cs typeface="Arial" panose="020B0604020202020204" pitchFamily="34" charset="0"/>
            </a:rPr>
            <a:t>Strengthening public sector capacity</a:t>
          </a:r>
          <a:endParaRPr lang="en-US" sz="1200" b="0" kern="1200" dirty="0">
            <a:solidFill>
              <a:srgbClr val="FF0000"/>
            </a:solidFill>
            <a:latin typeface="Arial" panose="020B0604020202020204" pitchFamily="34" charset="0"/>
            <a:cs typeface="Arial" panose="020B0604020202020204" pitchFamily="34" charset="0"/>
          </a:endParaRPr>
        </a:p>
      </dsp:txBody>
      <dsp:txXfrm>
        <a:off x="7157" y="3005073"/>
        <a:ext cx="1415117" cy="1415117"/>
      </dsp:txXfrm>
    </dsp:sp>
    <dsp:sp modelId="{11F6FB9F-2466-484B-8822-E9286945A71C}">
      <dsp:nvSpPr>
        <dsp:cNvPr id="0" name=""/>
        <dsp:cNvSpPr/>
      </dsp:nvSpPr>
      <dsp:spPr>
        <a:xfrm rot="12600000">
          <a:off x="1441730" y="1945739"/>
          <a:ext cx="347677" cy="481140"/>
        </a:xfrm>
        <a:prstGeom prst="rightArrow">
          <a:avLst>
            <a:gd name="adj1" fmla="val 60000"/>
            <a:gd name="adj2" fmla="val 50000"/>
          </a:avLst>
        </a:prstGeom>
        <a:solidFill>
          <a:srgbClr val="FFFF00"/>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b="1" kern="1200" dirty="0">
            <a:solidFill>
              <a:schemeClr val="tx1"/>
            </a:solidFill>
            <a:latin typeface="Arial" panose="020B0604020202020204" pitchFamily="34" charset="0"/>
            <a:cs typeface="Arial" panose="020B0604020202020204" pitchFamily="34" charset="0"/>
          </a:endParaRPr>
        </a:p>
      </dsp:txBody>
      <dsp:txXfrm rot="12600000">
        <a:off x="1441730" y="1945739"/>
        <a:ext cx="347677" cy="481140"/>
      </dsp:txXfrm>
    </dsp:sp>
    <dsp:sp modelId="{4D08902A-685F-4846-934E-4C9ECF1BC694}">
      <dsp:nvSpPr>
        <dsp:cNvPr id="0" name=""/>
        <dsp:cNvSpPr/>
      </dsp:nvSpPr>
      <dsp:spPr>
        <a:xfrm>
          <a:off x="2670" y="956051"/>
          <a:ext cx="1415117" cy="1415117"/>
        </a:xfrm>
        <a:prstGeom prst="ellipse">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0" kern="1200" dirty="0">
              <a:latin typeface="Arial" panose="020B0604020202020204" pitchFamily="34" charset="0"/>
              <a:cs typeface="Arial" panose="020B0604020202020204" pitchFamily="34" charset="0"/>
            </a:rPr>
            <a:t>Empowering cross-border</a:t>
          </a:r>
        </a:p>
        <a:p>
          <a:pPr lvl="0" algn="ctr" defTabSz="533400">
            <a:lnSpc>
              <a:spcPct val="90000"/>
            </a:lnSpc>
            <a:spcBef>
              <a:spcPct val="0"/>
            </a:spcBef>
            <a:spcAft>
              <a:spcPct val="35000"/>
            </a:spcAft>
          </a:pPr>
          <a:r>
            <a:rPr lang="en-US" sz="1200" b="0" kern="1200" dirty="0">
              <a:latin typeface="Arial" panose="020B0604020202020204" pitchFamily="34" charset="0"/>
              <a:cs typeface="Arial" panose="020B0604020202020204" pitchFamily="34" charset="0"/>
            </a:rPr>
            <a:t>Operators to maximize business opportunities</a:t>
          </a:r>
        </a:p>
      </dsp:txBody>
      <dsp:txXfrm>
        <a:off x="2670" y="956051"/>
        <a:ext cx="1415117" cy="1415117"/>
      </dsp:txXfrm>
    </dsp:sp>
  </dsp:spTree>
</dsp:drawing>
</file>

<file path=ppt/diagrams/layout1.xml><?xml version="1.0" encoding="utf-8"?>
<dgm:layoutDef xmlns:dgm="http://schemas.openxmlformats.org/drawingml/2006/diagram" xmlns:a="http://schemas.openxmlformats.org/drawingml/2006/main" uniqueId="urn:microsoft.com/office/officeart/2005/8/layout/radial5#1">
  <dgm:title val=""/>
  <dgm:desc val=""/>
  <dgm:catLst>
    <dgm:cat type="relationship" pri="106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9669"/>
          </a:xfrm>
          <a:prstGeom prst="rect">
            <a:avLst/>
          </a:prstGeom>
        </p:spPr>
        <p:txBody>
          <a:bodyPr vert="horz" lIns="91440" tIns="45720" rIns="91440" bIns="45720" rtlCol="0"/>
          <a:lstStyle>
            <a:lvl1pPr algn="l">
              <a:defRPr sz="1200">
                <a:latin typeface="Calibri" pitchFamily="34" charset="0"/>
                <a:ea typeface="+mn-ea"/>
                <a:cs typeface="Arial" pitchFamily="34" charset="0"/>
              </a:defRPr>
            </a:lvl1pPr>
          </a:lstStyle>
          <a:p>
            <a:pPr>
              <a:defRPr/>
            </a:pPr>
            <a:endParaRPr lang="en-US" dirty="0"/>
          </a:p>
        </p:txBody>
      </p:sp>
      <p:sp>
        <p:nvSpPr>
          <p:cNvPr id="3" name="Date Placeholder 2"/>
          <p:cNvSpPr>
            <a:spLocks noGrp="1"/>
          </p:cNvSpPr>
          <p:nvPr>
            <p:ph type="dt" sz="quarter" idx="1"/>
          </p:nvPr>
        </p:nvSpPr>
        <p:spPr>
          <a:xfrm>
            <a:off x="3849688" y="1"/>
            <a:ext cx="2946400" cy="499669"/>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845B8E06-420F-E747-8993-1499EDE89880}" type="datetimeFigureOut">
              <a:rPr lang="en-US"/>
              <a:pPr>
                <a:defRPr/>
              </a:pPr>
              <a:t>3/9/2022</a:t>
            </a:fld>
            <a:endParaRPr lang="en-US" dirty="0"/>
          </a:p>
        </p:txBody>
      </p:sp>
      <p:sp>
        <p:nvSpPr>
          <p:cNvPr id="4" name="Footer Placeholder 3"/>
          <p:cNvSpPr>
            <a:spLocks noGrp="1"/>
          </p:cNvSpPr>
          <p:nvPr>
            <p:ph type="ftr" sz="quarter" idx="2"/>
          </p:nvPr>
        </p:nvSpPr>
        <p:spPr>
          <a:xfrm>
            <a:off x="0" y="9480935"/>
            <a:ext cx="2946400" cy="499668"/>
          </a:xfrm>
          <a:prstGeom prst="rect">
            <a:avLst/>
          </a:prstGeom>
        </p:spPr>
        <p:txBody>
          <a:bodyPr vert="horz" lIns="91440" tIns="45720" rIns="91440" bIns="45720" rtlCol="0" anchor="b"/>
          <a:lstStyle>
            <a:lvl1pPr algn="l">
              <a:defRPr sz="1200">
                <a:latin typeface="Calibri" pitchFamily="34" charset="0"/>
                <a:ea typeface="+mn-ea"/>
                <a:cs typeface="Arial" pitchFamily="34" charset="0"/>
              </a:defRPr>
            </a:lvl1pPr>
          </a:lstStyle>
          <a:p>
            <a:pPr>
              <a:defRPr/>
            </a:pPr>
            <a:endParaRPr lang="en-US" dirty="0"/>
          </a:p>
        </p:txBody>
      </p:sp>
      <p:sp>
        <p:nvSpPr>
          <p:cNvPr id="5" name="Slide Number Placeholder 4"/>
          <p:cNvSpPr>
            <a:spLocks noGrp="1"/>
          </p:cNvSpPr>
          <p:nvPr>
            <p:ph type="sldNum" sz="quarter" idx="3"/>
          </p:nvPr>
        </p:nvSpPr>
        <p:spPr>
          <a:xfrm>
            <a:off x="3849688" y="9480935"/>
            <a:ext cx="2946400" cy="499668"/>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AC331629-B150-A847-B3A9-CDC21512AF3D}" type="slidenum">
              <a:rPr lang="en-US"/>
              <a:pPr>
                <a:defRPr/>
              </a:pPr>
              <a:t>‹#›</a:t>
            </a:fld>
            <a:endParaRPr lang="en-US" dirty="0"/>
          </a:p>
        </p:txBody>
      </p:sp>
    </p:spTree>
    <p:extLst>
      <p:ext uri="{BB962C8B-B14F-4D97-AF65-F5344CB8AC3E}">
        <p14:creationId xmlns:p14="http://schemas.microsoft.com/office/powerpoint/2010/main" xmlns="" val="3713626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9669"/>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49688" y="1"/>
            <a:ext cx="2946400" cy="499669"/>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CC46EDCF-463E-9348-BFAD-32B28C66E8CE}" type="datetimeFigureOut">
              <a:rPr lang="en-US"/>
              <a:pPr>
                <a:defRPr/>
              </a:pPr>
              <a:t>3/9/2022</a:t>
            </a:fld>
            <a:endParaRPr lang="en-US" dirty="0"/>
          </a:p>
        </p:txBody>
      </p:sp>
      <p:sp>
        <p:nvSpPr>
          <p:cNvPr id="4" name="Slide Image Placeholder 3"/>
          <p:cNvSpPr>
            <a:spLocks noGrp="1" noRot="1" noChangeAspect="1"/>
          </p:cNvSpPr>
          <p:nvPr>
            <p:ph type="sldImg" idx="2"/>
          </p:nvPr>
        </p:nvSpPr>
        <p:spPr>
          <a:xfrm>
            <a:off x="903288" y="747713"/>
            <a:ext cx="4991100" cy="374332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451" y="4741267"/>
            <a:ext cx="5438775" cy="4492229"/>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80935"/>
            <a:ext cx="2946400" cy="49966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49688" y="9480935"/>
            <a:ext cx="2946400" cy="499668"/>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7A562AA0-50CF-6F47-A81B-ACC2F317C825}" type="slidenum">
              <a:rPr lang="en-US"/>
              <a:pPr>
                <a:defRPr/>
              </a:pPr>
              <a:t>‹#›</a:t>
            </a:fld>
            <a:endParaRPr lang="en-US" dirty="0"/>
          </a:p>
        </p:txBody>
      </p:sp>
    </p:spTree>
    <p:extLst>
      <p:ext uri="{BB962C8B-B14F-4D97-AF65-F5344CB8AC3E}">
        <p14:creationId xmlns:p14="http://schemas.microsoft.com/office/powerpoint/2010/main" xmlns="" val="4164596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2A0B65-627B-F046-B5A3-02D3BE19E8F0}" type="slidenum">
              <a:rPr lang="en-US" smtClean="0"/>
              <a:pPr/>
              <a:t>1</a:t>
            </a:fld>
            <a:endParaRPr lang="en-US" dirty="0"/>
          </a:p>
        </p:txBody>
      </p:sp>
    </p:spTree>
    <p:extLst>
      <p:ext uri="{BB962C8B-B14F-4D97-AF65-F5344CB8AC3E}">
        <p14:creationId xmlns:p14="http://schemas.microsoft.com/office/powerpoint/2010/main" xmlns="" val="1247433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1pPr>
            <a:lvl2pPr marL="749265" indent="-288179"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2pPr>
            <a:lvl3pPr marL="1152716"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3pPr>
            <a:lvl4pPr marL="1613802"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4pPr>
            <a:lvl5pPr marL="2074888"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5pPr>
            <a:lvl6pPr marL="2535974"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6pPr>
            <a:lvl7pPr marL="2997060"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7pPr>
            <a:lvl8pPr marL="3458147"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8pPr>
            <a:lvl9pPr marL="3919233"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9pPr>
          </a:lstStyle>
          <a:p>
            <a:pPr eaLnBrk="1"/>
            <a:fld id="{2F9FECB6-2D47-447E-AB55-A3AE1BB7E2D8}" type="slidenum">
              <a:rPr lang="en-GB" smtClean="0">
                <a:solidFill>
                  <a:srgbClr val="000000"/>
                </a:solidFill>
                <a:latin typeface="Times New Roman" pitchFamily="18" charset="0"/>
              </a:rPr>
              <a:pPr eaLnBrk="1"/>
              <a:t>12</a:t>
            </a:fld>
            <a:endParaRPr lang="en-GB" dirty="0">
              <a:solidFill>
                <a:srgbClr val="000000"/>
              </a:solidFill>
              <a:latin typeface="Times New Roman" pitchFamily="18" charset="0"/>
            </a:endParaRPr>
          </a:p>
        </p:txBody>
      </p:sp>
      <p:sp>
        <p:nvSpPr>
          <p:cNvPr id="16387" name="Text Box 1"/>
          <p:cNvSpPr txBox="1">
            <a:spLocks noChangeArrowheads="1"/>
          </p:cNvSpPr>
          <p:nvPr/>
        </p:nvSpPr>
        <p:spPr bwMode="auto">
          <a:xfrm>
            <a:off x="995140" y="754668"/>
            <a:ext cx="4805783" cy="3724077"/>
          </a:xfrm>
          <a:prstGeom prst="rect">
            <a:avLst/>
          </a:prstGeom>
          <a:solidFill>
            <a:srgbClr val="FFFFFF"/>
          </a:solidFill>
          <a:ln w="9525">
            <a:solidFill>
              <a:srgbClr val="000000"/>
            </a:solidFill>
            <a:miter lim="800000"/>
            <a:headEnd/>
            <a:tailEnd/>
          </a:ln>
        </p:spPr>
        <p:txBody>
          <a:bodyPr wrap="none" lIns="83805" tIns="41902" rIns="83805" bIns="41902" anchor="ctr"/>
          <a:lstStyle>
            <a:lvl1pPr eaLnBrk="0">
              <a:defRPr>
                <a:solidFill>
                  <a:schemeClr val="bg1"/>
                </a:solidFill>
                <a:latin typeface="Arial" charset="0"/>
                <a:ea typeface="Arial Unicode MS" pitchFamily="34" charset="-128"/>
                <a:cs typeface="Arial Unicode MS" pitchFamily="34" charset="-128"/>
              </a:defRPr>
            </a:lvl1pPr>
            <a:lvl2pPr marL="742950" indent="-285750" eaLnBrk="0">
              <a:defRPr>
                <a:solidFill>
                  <a:schemeClr val="bg1"/>
                </a:solidFill>
                <a:latin typeface="Arial" charset="0"/>
                <a:ea typeface="Arial Unicode MS" pitchFamily="34" charset="-128"/>
                <a:cs typeface="Arial Unicode MS" pitchFamily="34" charset="-128"/>
              </a:defRPr>
            </a:lvl2pPr>
            <a:lvl3pPr marL="1143000" indent="-228600" eaLnBrk="0">
              <a:defRPr>
                <a:solidFill>
                  <a:schemeClr val="bg1"/>
                </a:solidFill>
                <a:latin typeface="Arial" charset="0"/>
                <a:ea typeface="Arial Unicode MS" pitchFamily="34" charset="-128"/>
                <a:cs typeface="Arial Unicode MS" pitchFamily="34" charset="-128"/>
              </a:defRPr>
            </a:lvl3pPr>
            <a:lvl4pPr marL="1600200" indent="-228600" eaLnBrk="0">
              <a:defRPr>
                <a:solidFill>
                  <a:schemeClr val="bg1"/>
                </a:solidFill>
                <a:latin typeface="Arial" charset="0"/>
                <a:ea typeface="Arial Unicode MS" pitchFamily="34" charset="-128"/>
                <a:cs typeface="Arial Unicode MS" pitchFamily="34" charset="-128"/>
              </a:defRPr>
            </a:lvl4pPr>
            <a:lvl5pPr marL="2057400" indent="-228600" eaLnBrk="0">
              <a:defRPr>
                <a:solidFill>
                  <a:schemeClr val="bg1"/>
                </a:solidFill>
                <a:latin typeface="Arial" charset="0"/>
                <a:ea typeface="Arial Unicode MS" pitchFamily="34" charset="-128"/>
                <a:cs typeface="Arial Unicode MS" pitchFamily="34" charset="-128"/>
              </a:defRPr>
            </a:lvl5pPr>
            <a:lvl6pPr marL="25146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6pPr>
            <a:lvl7pPr marL="29718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7pPr>
            <a:lvl8pPr marL="34290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8pPr>
            <a:lvl9pPr marL="38862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9pPr>
          </a:lstStyle>
          <a:p>
            <a:pPr eaLnBrk="1"/>
            <a:endParaRPr lang="en-ZA" dirty="0">
              <a:solidFill>
                <a:srgbClr val="FFFFFF"/>
              </a:solidFill>
            </a:endParaRPr>
          </a:p>
        </p:txBody>
      </p:sp>
      <p:sp>
        <p:nvSpPr>
          <p:cNvPr id="16388" name="Rectangle 2"/>
          <p:cNvSpPr>
            <a:spLocks noGrp="1" noChangeArrowheads="1"/>
          </p:cNvSpPr>
          <p:nvPr>
            <p:ph type="body"/>
          </p:nvPr>
        </p:nvSpPr>
        <p:spPr>
          <a:xfrm>
            <a:off x="679608" y="4715472"/>
            <a:ext cx="5436845" cy="446603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p>
        </p:txBody>
      </p:sp>
    </p:spTree>
    <p:extLst>
      <p:ext uri="{BB962C8B-B14F-4D97-AF65-F5344CB8AC3E}">
        <p14:creationId xmlns:p14="http://schemas.microsoft.com/office/powerpoint/2010/main" xmlns="" val="2189633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1pPr>
            <a:lvl2pPr marL="749265" indent="-288179"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2pPr>
            <a:lvl3pPr marL="1152716"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3pPr>
            <a:lvl4pPr marL="1613802"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4pPr>
            <a:lvl5pPr marL="2074888"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5pPr>
            <a:lvl6pPr marL="2535974"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6pPr>
            <a:lvl7pPr marL="2997060"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7pPr>
            <a:lvl8pPr marL="3458147"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8pPr>
            <a:lvl9pPr marL="3919233"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9pPr>
          </a:lstStyle>
          <a:p>
            <a:pPr eaLnBrk="1"/>
            <a:fld id="{2F9FECB6-2D47-447E-AB55-A3AE1BB7E2D8}" type="slidenum">
              <a:rPr lang="en-GB" smtClean="0">
                <a:solidFill>
                  <a:srgbClr val="000000"/>
                </a:solidFill>
                <a:latin typeface="Times New Roman" pitchFamily="18" charset="0"/>
              </a:rPr>
              <a:pPr eaLnBrk="1"/>
              <a:t>13</a:t>
            </a:fld>
            <a:endParaRPr lang="en-GB" dirty="0">
              <a:solidFill>
                <a:srgbClr val="000000"/>
              </a:solidFill>
              <a:latin typeface="Times New Roman" pitchFamily="18" charset="0"/>
            </a:endParaRPr>
          </a:p>
        </p:txBody>
      </p:sp>
      <p:sp>
        <p:nvSpPr>
          <p:cNvPr id="16387" name="Text Box 1"/>
          <p:cNvSpPr txBox="1">
            <a:spLocks noChangeArrowheads="1"/>
          </p:cNvSpPr>
          <p:nvPr/>
        </p:nvSpPr>
        <p:spPr bwMode="auto">
          <a:xfrm>
            <a:off x="995140" y="754668"/>
            <a:ext cx="4805783" cy="3724077"/>
          </a:xfrm>
          <a:prstGeom prst="rect">
            <a:avLst/>
          </a:prstGeom>
          <a:solidFill>
            <a:srgbClr val="FFFFFF"/>
          </a:solidFill>
          <a:ln w="9525">
            <a:solidFill>
              <a:srgbClr val="000000"/>
            </a:solidFill>
            <a:miter lim="800000"/>
            <a:headEnd/>
            <a:tailEnd/>
          </a:ln>
        </p:spPr>
        <p:txBody>
          <a:bodyPr wrap="none" lIns="83805" tIns="41902" rIns="83805" bIns="41902" anchor="ctr"/>
          <a:lstStyle>
            <a:lvl1pPr eaLnBrk="0">
              <a:defRPr>
                <a:solidFill>
                  <a:schemeClr val="bg1"/>
                </a:solidFill>
                <a:latin typeface="Arial" charset="0"/>
                <a:ea typeface="Arial Unicode MS" pitchFamily="34" charset="-128"/>
                <a:cs typeface="Arial Unicode MS" pitchFamily="34" charset="-128"/>
              </a:defRPr>
            </a:lvl1pPr>
            <a:lvl2pPr marL="742950" indent="-285750" eaLnBrk="0">
              <a:defRPr>
                <a:solidFill>
                  <a:schemeClr val="bg1"/>
                </a:solidFill>
                <a:latin typeface="Arial" charset="0"/>
                <a:ea typeface="Arial Unicode MS" pitchFamily="34" charset="-128"/>
                <a:cs typeface="Arial Unicode MS" pitchFamily="34" charset="-128"/>
              </a:defRPr>
            </a:lvl2pPr>
            <a:lvl3pPr marL="1143000" indent="-228600" eaLnBrk="0">
              <a:defRPr>
                <a:solidFill>
                  <a:schemeClr val="bg1"/>
                </a:solidFill>
                <a:latin typeface="Arial" charset="0"/>
                <a:ea typeface="Arial Unicode MS" pitchFamily="34" charset="-128"/>
                <a:cs typeface="Arial Unicode MS" pitchFamily="34" charset="-128"/>
              </a:defRPr>
            </a:lvl3pPr>
            <a:lvl4pPr marL="1600200" indent="-228600" eaLnBrk="0">
              <a:defRPr>
                <a:solidFill>
                  <a:schemeClr val="bg1"/>
                </a:solidFill>
                <a:latin typeface="Arial" charset="0"/>
                <a:ea typeface="Arial Unicode MS" pitchFamily="34" charset="-128"/>
                <a:cs typeface="Arial Unicode MS" pitchFamily="34" charset="-128"/>
              </a:defRPr>
            </a:lvl4pPr>
            <a:lvl5pPr marL="2057400" indent="-228600" eaLnBrk="0">
              <a:defRPr>
                <a:solidFill>
                  <a:schemeClr val="bg1"/>
                </a:solidFill>
                <a:latin typeface="Arial" charset="0"/>
                <a:ea typeface="Arial Unicode MS" pitchFamily="34" charset="-128"/>
                <a:cs typeface="Arial Unicode MS" pitchFamily="34" charset="-128"/>
              </a:defRPr>
            </a:lvl5pPr>
            <a:lvl6pPr marL="25146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6pPr>
            <a:lvl7pPr marL="29718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7pPr>
            <a:lvl8pPr marL="34290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8pPr>
            <a:lvl9pPr marL="38862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9pPr>
          </a:lstStyle>
          <a:p>
            <a:pPr eaLnBrk="1"/>
            <a:endParaRPr lang="en-ZA" dirty="0">
              <a:solidFill>
                <a:srgbClr val="FFFFFF"/>
              </a:solidFill>
            </a:endParaRPr>
          </a:p>
        </p:txBody>
      </p:sp>
      <p:sp>
        <p:nvSpPr>
          <p:cNvPr id="16388" name="Rectangle 2"/>
          <p:cNvSpPr>
            <a:spLocks noGrp="1" noChangeArrowheads="1"/>
          </p:cNvSpPr>
          <p:nvPr>
            <p:ph type="body"/>
          </p:nvPr>
        </p:nvSpPr>
        <p:spPr>
          <a:xfrm>
            <a:off x="679608" y="4715472"/>
            <a:ext cx="5436845" cy="446603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p>
        </p:txBody>
      </p:sp>
    </p:spTree>
    <p:extLst>
      <p:ext uri="{BB962C8B-B14F-4D97-AF65-F5344CB8AC3E}">
        <p14:creationId xmlns:p14="http://schemas.microsoft.com/office/powerpoint/2010/main" xmlns="" val="2073428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lnSpcReduction="10000"/>
          </a:bodyPr>
          <a:lstStyle/>
          <a:p>
            <a:r>
              <a:rPr lang="en-ZA" dirty="0"/>
              <a:t>Notes:</a:t>
            </a:r>
          </a:p>
          <a:p>
            <a:endParaRPr lang="en-ZA" dirty="0"/>
          </a:p>
          <a:p>
            <a:r>
              <a:rPr lang="en-ZA" dirty="0"/>
              <a:t>Take into account the foreign count parts if this introduction of Smart law is intended for all</a:t>
            </a:r>
          </a:p>
          <a:p>
            <a:endParaRPr lang="en-ZA" dirty="0"/>
          </a:p>
          <a:p>
            <a:r>
              <a:rPr lang="en-ZA" dirty="0"/>
              <a:t>The purpose of this is to improve compliance looking at both internal and external parties</a:t>
            </a:r>
          </a:p>
          <a:p>
            <a:endParaRPr lang="en-ZA" dirty="0"/>
          </a:p>
          <a:p>
            <a:r>
              <a:rPr lang="en-ZA" dirty="0"/>
              <a:t>Outcome indicator: Add “smart law enforcement”</a:t>
            </a:r>
          </a:p>
          <a:p>
            <a:endParaRPr lang="en-ZA" dirty="0"/>
          </a:p>
          <a:p>
            <a:r>
              <a:rPr lang="en-ZA" dirty="0"/>
              <a:t>The intelligence gathered will guide law enforcement to do their job better</a:t>
            </a:r>
          </a:p>
          <a:p>
            <a:endParaRPr lang="en-ZA" dirty="0"/>
          </a:p>
          <a:p>
            <a:r>
              <a:rPr lang="en-ZA" dirty="0"/>
              <a:t>This can be add in the rational of outcomes and on the technical indicator descriptor</a:t>
            </a:r>
          </a:p>
          <a:p>
            <a:endParaRPr lang="en-ZA" dirty="0"/>
          </a:p>
          <a:p>
            <a:r>
              <a:rPr lang="en-ZA" dirty="0"/>
              <a:t>Revisit</a:t>
            </a:r>
          </a:p>
          <a:p>
            <a:endParaRPr lang="en-ZA" dirty="0"/>
          </a:p>
          <a:p>
            <a:endParaRPr lang="en-ZA" dirty="0"/>
          </a:p>
          <a:p>
            <a:endParaRPr lang="en-ZA" dirty="0"/>
          </a:p>
          <a:p>
            <a:endParaRPr lang="en-ZA" dirty="0"/>
          </a:p>
          <a:p>
            <a:r>
              <a:rPr lang="en-ZA" dirty="0"/>
              <a:t> </a:t>
            </a:r>
            <a:endParaRPr dirty="0"/>
          </a:p>
        </p:txBody>
      </p:sp>
    </p:spTree>
    <p:extLst>
      <p:ext uri="{BB962C8B-B14F-4D97-AF65-F5344CB8AC3E}">
        <p14:creationId xmlns:p14="http://schemas.microsoft.com/office/powerpoint/2010/main" xmlns="" val="617396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lnSpcReduction="10000"/>
          </a:bodyPr>
          <a:lstStyle/>
          <a:p>
            <a:r>
              <a:rPr lang="en-ZA" dirty="0"/>
              <a:t>Notes:</a:t>
            </a:r>
          </a:p>
          <a:p>
            <a:endParaRPr lang="en-ZA" dirty="0"/>
          </a:p>
          <a:p>
            <a:r>
              <a:rPr lang="en-ZA" dirty="0"/>
              <a:t>Take into account the foreign count parts if this introduction of Smart law is intended for all</a:t>
            </a:r>
          </a:p>
          <a:p>
            <a:endParaRPr lang="en-ZA" dirty="0"/>
          </a:p>
          <a:p>
            <a:r>
              <a:rPr lang="en-ZA" dirty="0"/>
              <a:t>The purpose of this is to improve compliance looking at both internal and external parties</a:t>
            </a:r>
          </a:p>
          <a:p>
            <a:endParaRPr lang="en-ZA" dirty="0"/>
          </a:p>
          <a:p>
            <a:r>
              <a:rPr lang="en-ZA" dirty="0"/>
              <a:t>Outcome indicator: Add “smart law enforcement”</a:t>
            </a:r>
          </a:p>
          <a:p>
            <a:endParaRPr lang="en-ZA" dirty="0"/>
          </a:p>
          <a:p>
            <a:r>
              <a:rPr lang="en-ZA" dirty="0"/>
              <a:t>The intelligence gathered will guide law enforcement to do their job better</a:t>
            </a:r>
          </a:p>
          <a:p>
            <a:endParaRPr lang="en-ZA" dirty="0"/>
          </a:p>
          <a:p>
            <a:r>
              <a:rPr lang="en-ZA" dirty="0"/>
              <a:t>This can be add in the rational of outcomes and on the technical indicator descriptor</a:t>
            </a:r>
          </a:p>
          <a:p>
            <a:endParaRPr lang="en-ZA" dirty="0"/>
          </a:p>
          <a:p>
            <a:r>
              <a:rPr lang="en-ZA" dirty="0"/>
              <a:t>Revisit</a:t>
            </a:r>
          </a:p>
          <a:p>
            <a:endParaRPr lang="en-ZA" dirty="0"/>
          </a:p>
          <a:p>
            <a:endParaRPr lang="en-ZA" dirty="0"/>
          </a:p>
          <a:p>
            <a:endParaRPr lang="en-ZA" dirty="0"/>
          </a:p>
          <a:p>
            <a:endParaRPr lang="en-ZA" dirty="0"/>
          </a:p>
          <a:p>
            <a:r>
              <a:rPr lang="en-ZA" dirty="0"/>
              <a:t> </a:t>
            </a:r>
            <a:endParaRPr dirty="0"/>
          </a:p>
        </p:txBody>
      </p:sp>
    </p:spTree>
    <p:extLst>
      <p:ext uri="{BB962C8B-B14F-4D97-AF65-F5344CB8AC3E}">
        <p14:creationId xmlns:p14="http://schemas.microsoft.com/office/powerpoint/2010/main" xmlns="" val="2695751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lnSpcReduction="10000"/>
          </a:bodyPr>
          <a:lstStyle/>
          <a:p>
            <a:r>
              <a:rPr lang="en-ZA" dirty="0"/>
              <a:t>Notes:</a:t>
            </a:r>
          </a:p>
          <a:p>
            <a:endParaRPr lang="en-ZA" dirty="0"/>
          </a:p>
          <a:p>
            <a:r>
              <a:rPr lang="en-ZA" dirty="0"/>
              <a:t>Take into account the foreign count parts if this introduction of Smart law is intended for all</a:t>
            </a:r>
          </a:p>
          <a:p>
            <a:endParaRPr lang="en-ZA" dirty="0"/>
          </a:p>
          <a:p>
            <a:r>
              <a:rPr lang="en-ZA" dirty="0"/>
              <a:t>The purpose of this is to improve compliance looking at both internal and external parties</a:t>
            </a:r>
          </a:p>
          <a:p>
            <a:endParaRPr lang="en-ZA" dirty="0"/>
          </a:p>
          <a:p>
            <a:r>
              <a:rPr lang="en-ZA" dirty="0"/>
              <a:t>Outcome indicator: Add “smart law enforcement”</a:t>
            </a:r>
          </a:p>
          <a:p>
            <a:endParaRPr lang="en-ZA" dirty="0"/>
          </a:p>
          <a:p>
            <a:r>
              <a:rPr lang="en-ZA" dirty="0"/>
              <a:t>The intelligence gathered will guide law enforcement to do their job better</a:t>
            </a:r>
          </a:p>
          <a:p>
            <a:endParaRPr lang="en-ZA" dirty="0"/>
          </a:p>
          <a:p>
            <a:r>
              <a:rPr lang="en-ZA" dirty="0"/>
              <a:t>This can be add in the rational of outcomes and on the technical indicator descriptor</a:t>
            </a:r>
          </a:p>
          <a:p>
            <a:endParaRPr lang="en-ZA" dirty="0"/>
          </a:p>
          <a:p>
            <a:r>
              <a:rPr lang="en-ZA" dirty="0"/>
              <a:t>Revisit</a:t>
            </a:r>
          </a:p>
          <a:p>
            <a:endParaRPr lang="en-ZA" dirty="0"/>
          </a:p>
          <a:p>
            <a:endParaRPr lang="en-ZA" dirty="0"/>
          </a:p>
          <a:p>
            <a:endParaRPr lang="en-ZA" dirty="0"/>
          </a:p>
          <a:p>
            <a:endParaRPr lang="en-ZA" dirty="0"/>
          </a:p>
          <a:p>
            <a:r>
              <a:rPr lang="en-ZA" dirty="0"/>
              <a:t> </a:t>
            </a:r>
            <a:endParaRPr dirty="0"/>
          </a:p>
        </p:txBody>
      </p:sp>
    </p:spTree>
    <p:extLst>
      <p:ext uri="{BB962C8B-B14F-4D97-AF65-F5344CB8AC3E}">
        <p14:creationId xmlns:p14="http://schemas.microsoft.com/office/powerpoint/2010/main" xmlns="" val="463121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lnSpcReduction="10000"/>
          </a:bodyPr>
          <a:lstStyle/>
          <a:p>
            <a:r>
              <a:rPr lang="en-ZA" dirty="0"/>
              <a:t>Notes:</a:t>
            </a:r>
          </a:p>
          <a:p>
            <a:endParaRPr lang="en-ZA" dirty="0"/>
          </a:p>
          <a:p>
            <a:r>
              <a:rPr lang="en-ZA" dirty="0"/>
              <a:t>Take into account the foreign count parts if this introduction of Smart law is intended for all</a:t>
            </a:r>
          </a:p>
          <a:p>
            <a:endParaRPr lang="en-ZA" dirty="0"/>
          </a:p>
          <a:p>
            <a:r>
              <a:rPr lang="en-ZA" dirty="0"/>
              <a:t>The purpose of this is to improve compliance looking at both internal and external parties</a:t>
            </a:r>
          </a:p>
          <a:p>
            <a:endParaRPr lang="en-ZA" dirty="0"/>
          </a:p>
          <a:p>
            <a:r>
              <a:rPr lang="en-ZA" dirty="0"/>
              <a:t>Outcome indicator: Add “smart law enforcement”</a:t>
            </a:r>
          </a:p>
          <a:p>
            <a:endParaRPr lang="en-ZA" dirty="0"/>
          </a:p>
          <a:p>
            <a:r>
              <a:rPr lang="en-ZA" dirty="0"/>
              <a:t>The intelligence gathered will guide law enforcement to do their job better</a:t>
            </a:r>
          </a:p>
          <a:p>
            <a:endParaRPr lang="en-ZA" dirty="0"/>
          </a:p>
          <a:p>
            <a:r>
              <a:rPr lang="en-ZA" dirty="0"/>
              <a:t>This can be add in the rational of outcomes and on the technical indicator descriptor</a:t>
            </a:r>
          </a:p>
          <a:p>
            <a:endParaRPr lang="en-ZA" dirty="0"/>
          </a:p>
          <a:p>
            <a:r>
              <a:rPr lang="en-ZA" dirty="0"/>
              <a:t>Revisit</a:t>
            </a:r>
          </a:p>
          <a:p>
            <a:endParaRPr lang="en-ZA" dirty="0"/>
          </a:p>
          <a:p>
            <a:endParaRPr lang="en-ZA" dirty="0"/>
          </a:p>
          <a:p>
            <a:endParaRPr lang="en-ZA" dirty="0"/>
          </a:p>
          <a:p>
            <a:endParaRPr lang="en-ZA" dirty="0"/>
          </a:p>
          <a:p>
            <a:r>
              <a:rPr lang="en-ZA" dirty="0"/>
              <a:t> </a:t>
            </a:r>
            <a:endParaRPr dirty="0"/>
          </a:p>
        </p:txBody>
      </p:sp>
    </p:spTree>
    <p:extLst>
      <p:ext uri="{BB962C8B-B14F-4D97-AF65-F5344CB8AC3E}">
        <p14:creationId xmlns:p14="http://schemas.microsoft.com/office/powerpoint/2010/main" xmlns="" val="2319386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lnSpcReduction="10000"/>
          </a:bodyPr>
          <a:lstStyle/>
          <a:p>
            <a:r>
              <a:rPr lang="en-ZA" dirty="0"/>
              <a:t>Notes:</a:t>
            </a:r>
          </a:p>
          <a:p>
            <a:endParaRPr lang="en-ZA" dirty="0"/>
          </a:p>
          <a:p>
            <a:r>
              <a:rPr lang="en-ZA" dirty="0"/>
              <a:t>Take into account the foreign count parts if this introduction of Smart law is intended for all</a:t>
            </a:r>
          </a:p>
          <a:p>
            <a:endParaRPr lang="en-ZA" dirty="0"/>
          </a:p>
          <a:p>
            <a:r>
              <a:rPr lang="en-ZA" dirty="0"/>
              <a:t>The purpose of this is to improve compliance looking at both internal and external parties</a:t>
            </a:r>
          </a:p>
          <a:p>
            <a:endParaRPr lang="en-ZA" dirty="0"/>
          </a:p>
          <a:p>
            <a:r>
              <a:rPr lang="en-ZA" dirty="0"/>
              <a:t>Outcome indicator: Add “smart law enforcement”</a:t>
            </a:r>
          </a:p>
          <a:p>
            <a:endParaRPr lang="en-ZA" dirty="0"/>
          </a:p>
          <a:p>
            <a:r>
              <a:rPr lang="en-ZA" dirty="0"/>
              <a:t>The intelligence gathered will guide law enforcement to do their job better</a:t>
            </a:r>
          </a:p>
          <a:p>
            <a:endParaRPr lang="en-ZA" dirty="0"/>
          </a:p>
          <a:p>
            <a:r>
              <a:rPr lang="en-ZA" dirty="0"/>
              <a:t>This can be add in the rational of outcomes and on the technical indicator descriptor</a:t>
            </a:r>
          </a:p>
          <a:p>
            <a:endParaRPr lang="en-ZA" dirty="0"/>
          </a:p>
          <a:p>
            <a:r>
              <a:rPr lang="en-ZA" dirty="0"/>
              <a:t>Revisit</a:t>
            </a:r>
          </a:p>
          <a:p>
            <a:endParaRPr lang="en-ZA" dirty="0"/>
          </a:p>
          <a:p>
            <a:endParaRPr lang="en-ZA" dirty="0"/>
          </a:p>
          <a:p>
            <a:endParaRPr lang="en-ZA" dirty="0"/>
          </a:p>
          <a:p>
            <a:endParaRPr lang="en-ZA" dirty="0"/>
          </a:p>
          <a:p>
            <a:r>
              <a:rPr lang="en-ZA" dirty="0"/>
              <a:t> </a:t>
            </a:r>
            <a:endParaRPr dirty="0"/>
          </a:p>
        </p:txBody>
      </p:sp>
    </p:spTree>
    <p:extLst>
      <p:ext uri="{BB962C8B-B14F-4D97-AF65-F5344CB8AC3E}">
        <p14:creationId xmlns:p14="http://schemas.microsoft.com/office/powerpoint/2010/main" xmlns="" val="2595969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lnSpcReduction="10000"/>
          </a:bodyPr>
          <a:lstStyle/>
          <a:p>
            <a:r>
              <a:rPr lang="en-ZA" dirty="0"/>
              <a:t>Notes:</a:t>
            </a:r>
          </a:p>
          <a:p>
            <a:endParaRPr lang="en-ZA" dirty="0"/>
          </a:p>
          <a:p>
            <a:r>
              <a:rPr lang="en-ZA" dirty="0"/>
              <a:t>Take into account the foreign count parts if this introduction of Smart law is intended for all</a:t>
            </a:r>
          </a:p>
          <a:p>
            <a:endParaRPr lang="en-ZA" dirty="0"/>
          </a:p>
          <a:p>
            <a:r>
              <a:rPr lang="en-ZA" dirty="0"/>
              <a:t>The purpose of this is to improve compliance looking at both internal and external parties</a:t>
            </a:r>
          </a:p>
          <a:p>
            <a:endParaRPr lang="en-ZA" dirty="0"/>
          </a:p>
          <a:p>
            <a:r>
              <a:rPr lang="en-ZA" dirty="0"/>
              <a:t>Outcome indicator: Add “smart law enforcement”</a:t>
            </a:r>
          </a:p>
          <a:p>
            <a:endParaRPr lang="en-ZA" dirty="0"/>
          </a:p>
          <a:p>
            <a:r>
              <a:rPr lang="en-ZA" dirty="0"/>
              <a:t>The intelligence gathered will guide law enforcement to do their job better</a:t>
            </a:r>
          </a:p>
          <a:p>
            <a:endParaRPr lang="en-ZA" dirty="0"/>
          </a:p>
          <a:p>
            <a:r>
              <a:rPr lang="en-ZA" dirty="0"/>
              <a:t>This can be add in the rational of outcomes and on the technical indicator descriptor</a:t>
            </a:r>
          </a:p>
          <a:p>
            <a:endParaRPr lang="en-ZA" dirty="0"/>
          </a:p>
          <a:p>
            <a:r>
              <a:rPr lang="en-ZA" dirty="0"/>
              <a:t>Revisit</a:t>
            </a:r>
          </a:p>
          <a:p>
            <a:endParaRPr lang="en-ZA" dirty="0"/>
          </a:p>
          <a:p>
            <a:endParaRPr lang="en-ZA" dirty="0"/>
          </a:p>
          <a:p>
            <a:endParaRPr lang="en-ZA" dirty="0"/>
          </a:p>
          <a:p>
            <a:endParaRPr lang="en-ZA" dirty="0"/>
          </a:p>
          <a:p>
            <a:r>
              <a:rPr lang="en-ZA" dirty="0"/>
              <a:t> </a:t>
            </a:r>
            <a:endParaRPr dirty="0"/>
          </a:p>
        </p:txBody>
      </p:sp>
    </p:spTree>
    <p:extLst>
      <p:ext uri="{BB962C8B-B14F-4D97-AF65-F5344CB8AC3E}">
        <p14:creationId xmlns:p14="http://schemas.microsoft.com/office/powerpoint/2010/main" xmlns="" val="1635009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21</a:t>
            </a:fld>
            <a:endParaRPr lang="en-US" dirty="0"/>
          </a:p>
        </p:txBody>
      </p:sp>
    </p:spTree>
    <p:extLst>
      <p:ext uri="{BB962C8B-B14F-4D97-AF65-F5344CB8AC3E}">
        <p14:creationId xmlns:p14="http://schemas.microsoft.com/office/powerpoint/2010/main" xmlns="" val="3660969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22</a:t>
            </a:fld>
            <a:endParaRPr lang="en-US" dirty="0"/>
          </a:p>
        </p:txBody>
      </p:sp>
    </p:spTree>
    <p:extLst>
      <p:ext uri="{BB962C8B-B14F-4D97-AF65-F5344CB8AC3E}">
        <p14:creationId xmlns:p14="http://schemas.microsoft.com/office/powerpoint/2010/main" xmlns="" val="1493123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2</a:t>
            </a:fld>
            <a:endParaRPr lang="en-US" dirty="0"/>
          </a:p>
        </p:txBody>
      </p:sp>
    </p:spTree>
    <p:extLst>
      <p:ext uri="{BB962C8B-B14F-4D97-AF65-F5344CB8AC3E}">
        <p14:creationId xmlns:p14="http://schemas.microsoft.com/office/powerpoint/2010/main" xmlns="" val="916919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23</a:t>
            </a:fld>
            <a:endParaRPr lang="en-US" dirty="0"/>
          </a:p>
        </p:txBody>
      </p:sp>
    </p:spTree>
    <p:extLst>
      <p:ext uri="{BB962C8B-B14F-4D97-AF65-F5344CB8AC3E}">
        <p14:creationId xmlns:p14="http://schemas.microsoft.com/office/powerpoint/2010/main" xmlns="" val="3411043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24</a:t>
            </a:fld>
            <a:endParaRPr lang="en-US" dirty="0"/>
          </a:p>
        </p:txBody>
      </p:sp>
    </p:spTree>
    <p:extLst>
      <p:ext uri="{BB962C8B-B14F-4D97-AF65-F5344CB8AC3E}">
        <p14:creationId xmlns:p14="http://schemas.microsoft.com/office/powerpoint/2010/main" xmlns="" val="1817240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25</a:t>
            </a:fld>
            <a:endParaRPr lang="en-US" dirty="0"/>
          </a:p>
        </p:txBody>
      </p:sp>
    </p:spTree>
    <p:extLst>
      <p:ext uri="{BB962C8B-B14F-4D97-AF65-F5344CB8AC3E}">
        <p14:creationId xmlns:p14="http://schemas.microsoft.com/office/powerpoint/2010/main" xmlns="" val="3795128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26</a:t>
            </a:fld>
            <a:endParaRPr lang="en-US" dirty="0"/>
          </a:p>
        </p:txBody>
      </p:sp>
    </p:spTree>
    <p:extLst>
      <p:ext uri="{BB962C8B-B14F-4D97-AF65-F5344CB8AC3E}">
        <p14:creationId xmlns:p14="http://schemas.microsoft.com/office/powerpoint/2010/main" xmlns="" val="1267362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27</a:t>
            </a:fld>
            <a:endParaRPr lang="en-US" dirty="0"/>
          </a:p>
        </p:txBody>
      </p:sp>
    </p:spTree>
    <p:extLst>
      <p:ext uri="{BB962C8B-B14F-4D97-AF65-F5344CB8AC3E}">
        <p14:creationId xmlns:p14="http://schemas.microsoft.com/office/powerpoint/2010/main" xmlns="" val="3154780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ZA" dirty="0"/>
              <a:t>Note:</a:t>
            </a:r>
          </a:p>
          <a:p>
            <a:endParaRPr lang="en-ZA" dirty="0"/>
          </a:p>
          <a:p>
            <a:r>
              <a:rPr lang="en-ZA" dirty="0"/>
              <a:t>Problem statement – resulting in vs resulting from inadequate</a:t>
            </a:r>
          </a:p>
          <a:p>
            <a:endParaRPr lang="en-ZA" dirty="0"/>
          </a:p>
          <a:p>
            <a:endParaRPr dirty="0"/>
          </a:p>
        </p:txBody>
      </p:sp>
    </p:spTree>
    <p:extLst>
      <p:ext uri="{BB962C8B-B14F-4D97-AF65-F5344CB8AC3E}">
        <p14:creationId xmlns:p14="http://schemas.microsoft.com/office/powerpoint/2010/main" xmlns="" val="3484705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35</a:t>
            </a:fld>
            <a:endParaRPr lang="en-US" dirty="0"/>
          </a:p>
        </p:txBody>
      </p:sp>
    </p:spTree>
    <p:extLst>
      <p:ext uri="{BB962C8B-B14F-4D97-AF65-F5344CB8AC3E}">
        <p14:creationId xmlns:p14="http://schemas.microsoft.com/office/powerpoint/2010/main" xmlns="" val="40850263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ZA" dirty="0"/>
              <a:t>Notes:</a:t>
            </a:r>
          </a:p>
          <a:p>
            <a:endParaRPr lang="en-ZA" dirty="0"/>
          </a:p>
          <a:p>
            <a:r>
              <a:rPr lang="en-ZA" dirty="0"/>
              <a:t>Facilitating of unimpeded flow vs facilitation </a:t>
            </a:r>
            <a:endParaRPr dirty="0"/>
          </a:p>
        </p:txBody>
      </p:sp>
    </p:spTree>
    <p:extLst>
      <p:ext uri="{BB962C8B-B14F-4D97-AF65-F5344CB8AC3E}">
        <p14:creationId xmlns:p14="http://schemas.microsoft.com/office/powerpoint/2010/main" xmlns="" val="1188438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37</a:t>
            </a:fld>
            <a:endParaRPr lang="en-US" dirty="0"/>
          </a:p>
        </p:txBody>
      </p:sp>
    </p:spTree>
    <p:extLst>
      <p:ext uri="{BB962C8B-B14F-4D97-AF65-F5344CB8AC3E}">
        <p14:creationId xmlns:p14="http://schemas.microsoft.com/office/powerpoint/2010/main" xmlns="" val="3990944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38</a:t>
            </a:fld>
            <a:endParaRPr lang="en-US" dirty="0"/>
          </a:p>
        </p:txBody>
      </p:sp>
    </p:spTree>
    <p:extLst>
      <p:ext uri="{BB962C8B-B14F-4D97-AF65-F5344CB8AC3E}">
        <p14:creationId xmlns:p14="http://schemas.microsoft.com/office/powerpoint/2010/main" xmlns="" val="1735000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gn="just" eaLnBrk="1" hangingPunct="1">
              <a:defRPr/>
            </a:pPr>
            <a:r>
              <a:rPr lang="en-ZA" sz="1200" b="1" dirty="0">
                <a:solidFill>
                  <a:srgbClr val="FF0000"/>
                </a:solidFill>
                <a:latin typeface="+mn-lt"/>
                <a:cs typeface="Arial" panose="020B0604020202020204" pitchFamily="34" charset="0"/>
              </a:rPr>
              <a:t>Our mandate includes the following:</a:t>
            </a:r>
          </a:p>
          <a:p>
            <a:pPr marL="171450" lvl="1" indent="-171450" algn="just" eaLnBrk="1" hangingPunct="1">
              <a:buFont typeface="Arial" pitchFamily="34" charset="0"/>
              <a:buChar char="•"/>
              <a:defRPr/>
            </a:pPr>
            <a:r>
              <a:rPr lang="en-ZA" sz="1200" dirty="0">
                <a:solidFill>
                  <a:srgbClr val="FF0000"/>
                </a:solidFill>
                <a:latin typeface="+mn-lt"/>
                <a:cs typeface="Arial" panose="020B0604020202020204" pitchFamily="34" charset="0"/>
              </a:rPr>
              <a:t>Improving unimpeded flow of cross-border road transport with a view to enhance intra</a:t>
            </a:r>
            <a:r>
              <a:rPr lang="en-ZA" sz="1200" baseline="0" dirty="0">
                <a:solidFill>
                  <a:srgbClr val="FF0000"/>
                </a:solidFill>
                <a:latin typeface="+mn-lt"/>
                <a:cs typeface="Arial" panose="020B0604020202020204" pitchFamily="34" charset="0"/>
              </a:rPr>
              <a:t> </a:t>
            </a:r>
            <a:r>
              <a:rPr lang="en-ZA" sz="1200" dirty="0">
                <a:solidFill>
                  <a:srgbClr val="FF0000"/>
                </a:solidFill>
                <a:latin typeface="+mn-lt"/>
                <a:cs typeface="Arial" panose="020B0604020202020204" pitchFamily="34" charset="0"/>
              </a:rPr>
              <a:t>and inter-regional</a:t>
            </a:r>
            <a:r>
              <a:rPr lang="en-ZA" sz="1200" baseline="0" dirty="0">
                <a:solidFill>
                  <a:srgbClr val="FF0000"/>
                </a:solidFill>
                <a:latin typeface="+mn-lt"/>
                <a:cs typeface="Arial" panose="020B0604020202020204" pitchFamily="34" charset="0"/>
              </a:rPr>
              <a:t> trade, regional integration and socio-economic development in SADC region.</a:t>
            </a:r>
          </a:p>
          <a:p>
            <a:pPr marL="171450" lvl="1" indent="-171450" algn="just" eaLnBrk="1" hangingPunct="1">
              <a:buFont typeface="Arial" pitchFamily="34" charset="0"/>
              <a:buChar char="•"/>
              <a:defRPr/>
            </a:pPr>
            <a:r>
              <a:rPr lang="en-ZA" sz="1050" i="0" dirty="0">
                <a:solidFill>
                  <a:srgbClr val="FF0000"/>
                </a:solidFill>
                <a:latin typeface="+mn-lt"/>
                <a:cs typeface="Arial" panose="020B0604020202020204" pitchFamily="34" charset="0"/>
              </a:rPr>
              <a:t>Liberalising market access with a view to create more business opportunities and enhance </a:t>
            </a:r>
            <a:r>
              <a:rPr lang="en-ZA" sz="1050" i="0" baseline="0" dirty="0">
                <a:solidFill>
                  <a:srgbClr val="FF0000"/>
                </a:solidFill>
                <a:latin typeface="+mn-lt"/>
                <a:cs typeface="Arial" panose="020B0604020202020204" pitchFamily="34" charset="0"/>
              </a:rPr>
              <a:t>productivity in the cross-border road transport sector.</a:t>
            </a:r>
          </a:p>
          <a:p>
            <a:pPr marL="171450" lvl="1" indent="-171450" algn="just" eaLnBrk="1" hangingPunct="1">
              <a:buFont typeface="Arial" pitchFamily="34" charset="0"/>
              <a:buChar char="•"/>
              <a:defRPr/>
            </a:pPr>
            <a:r>
              <a:rPr lang="en-ZA" sz="1050" i="0" dirty="0">
                <a:solidFill>
                  <a:srgbClr val="FF0000"/>
                </a:solidFill>
                <a:latin typeface="+mn-lt"/>
                <a:cs typeface="Arial" panose="020B0604020202020204" pitchFamily="34" charset="0"/>
              </a:rPr>
              <a:t>Regulating competition  with respect to cross-border road passenger transport, in order to effectively balance the supply and demand of transport services .</a:t>
            </a:r>
          </a:p>
          <a:p>
            <a:pPr marL="171450" lvl="1" indent="-171450" algn="just" eaLnBrk="1" hangingPunct="1">
              <a:buFont typeface="Arial" pitchFamily="34" charset="0"/>
              <a:buChar char="•"/>
              <a:defRPr/>
            </a:pPr>
            <a:r>
              <a:rPr lang="en-ZA" sz="1050" i="0" dirty="0">
                <a:solidFill>
                  <a:srgbClr val="FF0000"/>
                </a:solidFill>
                <a:latin typeface="+mn-lt"/>
                <a:cs typeface="Arial" panose="020B0604020202020204" pitchFamily="34" charset="0"/>
              </a:rPr>
              <a:t>Reducing operational constraints with a view to improve operational efficiency,</a:t>
            </a:r>
            <a:r>
              <a:rPr lang="en-ZA" sz="1050" i="0" baseline="0" dirty="0">
                <a:solidFill>
                  <a:srgbClr val="FF0000"/>
                </a:solidFill>
                <a:latin typeface="+mn-lt"/>
                <a:cs typeface="Arial" panose="020B0604020202020204" pitchFamily="34" charset="0"/>
              </a:rPr>
              <a:t> productivity, and reducing the cost of doing cross-border business to operators.</a:t>
            </a:r>
          </a:p>
          <a:p>
            <a:pPr marL="171450" lvl="1" indent="-171450" algn="just" eaLnBrk="1" hangingPunct="1">
              <a:buFont typeface="Arial" pitchFamily="34" charset="0"/>
              <a:buChar char="•"/>
              <a:defRPr/>
            </a:pPr>
            <a:r>
              <a:rPr lang="en-ZA" sz="1050" i="0" dirty="0">
                <a:solidFill>
                  <a:srgbClr val="FF0000"/>
                </a:solidFill>
                <a:latin typeface="+mn-lt"/>
                <a:cs typeface="Arial" panose="020B0604020202020204" pitchFamily="34" charset="0"/>
              </a:rPr>
              <a:t>Strengthening public sector capacity with a view to enhance delivery of key movement programmes</a:t>
            </a:r>
            <a:r>
              <a:rPr lang="en-ZA" sz="1050" i="0" baseline="0" dirty="0">
                <a:solidFill>
                  <a:srgbClr val="FF0000"/>
                </a:solidFill>
                <a:latin typeface="+mn-lt"/>
                <a:cs typeface="Arial" panose="020B0604020202020204" pitchFamily="34" charset="0"/>
              </a:rPr>
              <a:t> and enabling the country to strategically respond to regional matters.</a:t>
            </a:r>
          </a:p>
          <a:p>
            <a:pPr marL="171450" lvl="1" indent="-171450" algn="just" eaLnBrk="1" hangingPunct="1">
              <a:buFont typeface="Arial" pitchFamily="34" charset="0"/>
              <a:buChar char="•"/>
              <a:defRPr/>
            </a:pPr>
            <a:r>
              <a:rPr lang="en-ZA" sz="1050" i="0" dirty="0">
                <a:solidFill>
                  <a:srgbClr val="FF0000"/>
                </a:solidFill>
                <a:latin typeface="+mn-lt"/>
                <a:cs typeface="Arial" panose="020B0604020202020204" pitchFamily="34" charset="0"/>
              </a:rPr>
              <a:t>Empowering cross-border operators with a view to enable them to maximise business opportunities</a:t>
            </a:r>
            <a:r>
              <a:rPr lang="en-ZA" sz="1050" i="0" baseline="0" dirty="0">
                <a:solidFill>
                  <a:srgbClr val="FF0000"/>
                </a:solidFill>
                <a:latin typeface="+mn-lt"/>
                <a:cs typeface="Arial" panose="020B0604020202020204" pitchFamily="34" charset="0"/>
              </a:rPr>
              <a:t> and improve operational efficiency.</a:t>
            </a:r>
            <a:endParaRPr lang="en-ZA" sz="1050" i="0" dirty="0">
              <a:solidFill>
                <a:srgbClr val="FF0000"/>
              </a:solidFill>
              <a:latin typeface="+mn-lt"/>
              <a:cs typeface="Arial" panose="020B0604020202020204" pitchFamily="34" charset="0"/>
            </a:endParaRPr>
          </a:p>
          <a:p>
            <a:endParaRPr lang="en-ZA" dirty="0"/>
          </a:p>
        </p:txBody>
      </p:sp>
      <p:sp>
        <p:nvSpPr>
          <p:cNvPr id="4" name="Slide Number Placeholder 3"/>
          <p:cNvSpPr>
            <a:spLocks noGrp="1"/>
          </p:cNvSpPr>
          <p:nvPr>
            <p:ph type="sldNum" sz="quarter" idx="10"/>
          </p:nvPr>
        </p:nvSpPr>
        <p:spPr/>
        <p:txBody>
          <a:bodyPr/>
          <a:lstStyle/>
          <a:p>
            <a:fld id="{967C3491-DDB5-4AB0-A469-B89F6CC2A881}" type="slidenum">
              <a:rPr lang="en-ZA" smtClean="0"/>
              <a:pPr/>
              <a:t>3</a:t>
            </a:fld>
            <a:endParaRPr lang="en-ZA" dirty="0"/>
          </a:p>
        </p:txBody>
      </p:sp>
    </p:spTree>
    <p:extLst>
      <p:ext uri="{BB962C8B-B14F-4D97-AF65-F5344CB8AC3E}">
        <p14:creationId xmlns:p14="http://schemas.microsoft.com/office/powerpoint/2010/main" xmlns="" val="42266592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39</a:t>
            </a:fld>
            <a:endParaRPr lang="en-US" dirty="0"/>
          </a:p>
        </p:txBody>
      </p:sp>
    </p:spTree>
    <p:extLst>
      <p:ext uri="{BB962C8B-B14F-4D97-AF65-F5344CB8AC3E}">
        <p14:creationId xmlns:p14="http://schemas.microsoft.com/office/powerpoint/2010/main" xmlns="" val="11791506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40</a:t>
            </a:fld>
            <a:endParaRPr lang="en-US" dirty="0"/>
          </a:p>
        </p:txBody>
      </p:sp>
    </p:spTree>
    <p:extLst>
      <p:ext uri="{BB962C8B-B14F-4D97-AF65-F5344CB8AC3E}">
        <p14:creationId xmlns:p14="http://schemas.microsoft.com/office/powerpoint/2010/main" xmlns="" val="21496962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41</a:t>
            </a:fld>
            <a:endParaRPr lang="en-US" dirty="0"/>
          </a:p>
        </p:txBody>
      </p:sp>
    </p:spTree>
    <p:extLst>
      <p:ext uri="{BB962C8B-B14F-4D97-AF65-F5344CB8AC3E}">
        <p14:creationId xmlns:p14="http://schemas.microsoft.com/office/powerpoint/2010/main" xmlns="" val="6236731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42</a:t>
            </a:fld>
            <a:endParaRPr lang="en-US" dirty="0"/>
          </a:p>
        </p:txBody>
      </p:sp>
    </p:spTree>
    <p:extLst>
      <p:ext uri="{BB962C8B-B14F-4D97-AF65-F5344CB8AC3E}">
        <p14:creationId xmlns:p14="http://schemas.microsoft.com/office/powerpoint/2010/main" xmlns="" val="16663844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ZA" dirty="0"/>
              <a:t>Note:</a:t>
            </a:r>
          </a:p>
          <a:p>
            <a:endParaRPr lang="en-ZA" dirty="0"/>
          </a:p>
          <a:p>
            <a:r>
              <a:rPr lang="en-ZA" dirty="0"/>
              <a:t>Problem statement – resulting in vs resulting from inadequate</a:t>
            </a:r>
          </a:p>
          <a:p>
            <a:endParaRPr lang="en-ZA" dirty="0"/>
          </a:p>
          <a:p>
            <a:endParaRPr dirty="0"/>
          </a:p>
        </p:txBody>
      </p:sp>
    </p:spTree>
    <p:extLst>
      <p:ext uri="{BB962C8B-B14F-4D97-AF65-F5344CB8AC3E}">
        <p14:creationId xmlns:p14="http://schemas.microsoft.com/office/powerpoint/2010/main" xmlns="" val="34847050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45</a:t>
            </a:fld>
            <a:endParaRPr lang="en-US" dirty="0"/>
          </a:p>
        </p:txBody>
      </p:sp>
    </p:spTree>
    <p:extLst>
      <p:ext uri="{BB962C8B-B14F-4D97-AF65-F5344CB8AC3E}">
        <p14:creationId xmlns:p14="http://schemas.microsoft.com/office/powerpoint/2010/main" xmlns="" val="39340798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2400">
                <a:solidFill>
                  <a:schemeClr val="tx1"/>
                </a:solidFill>
                <a:latin typeface="Calibri" charset="0"/>
                <a:ea typeface="MS PGothic" charset="0"/>
                <a:cs typeface="MS PGothic" charset="0"/>
              </a:defRPr>
            </a:lvl1pPr>
            <a:lvl2pPr marL="742950" indent="-285750" eaLnBrk="0" hangingPunct="0">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2400">
                <a:solidFill>
                  <a:schemeClr val="tx1"/>
                </a:solidFill>
                <a:latin typeface="Calibri" charset="0"/>
                <a:ea typeface="MS PGothic" charset="0"/>
                <a:cs typeface="MS PGothic" charset="0"/>
              </a:defRPr>
            </a:lvl2pPr>
            <a:lvl3pPr marL="1143000" indent="-228600" eaLnBrk="0" hangingPunct="0">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2400">
                <a:solidFill>
                  <a:schemeClr val="tx1"/>
                </a:solidFill>
                <a:latin typeface="Calibri" charset="0"/>
                <a:ea typeface="MS PGothic" charset="0"/>
                <a:cs typeface="MS PGothic" charset="0"/>
              </a:defRPr>
            </a:lvl3pPr>
            <a:lvl4pPr marL="1600200" indent="-228600" eaLnBrk="0" hangingPunct="0">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2400">
                <a:solidFill>
                  <a:schemeClr val="tx1"/>
                </a:solidFill>
                <a:latin typeface="Calibri" charset="0"/>
                <a:ea typeface="MS PGothic" charset="0"/>
                <a:cs typeface="MS PGothic" charset="0"/>
              </a:defRPr>
            </a:lvl4pPr>
            <a:lvl5pPr marL="2057400" indent="-228600" eaLnBrk="0" hangingPunct="0">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tabLst>
                <a:tab pos="0" algn="l"/>
                <a:tab pos="407988" algn="l"/>
                <a:tab pos="819150" algn="l"/>
                <a:tab pos="1231900" algn="l"/>
                <a:tab pos="1643063" algn="l"/>
                <a:tab pos="2054225" algn="l"/>
                <a:tab pos="2466975" algn="l"/>
                <a:tab pos="2879725" algn="l"/>
                <a:tab pos="3290888" algn="l"/>
                <a:tab pos="3700463" algn="l"/>
                <a:tab pos="4113213" algn="l"/>
                <a:tab pos="4525963" algn="l"/>
                <a:tab pos="4937125" algn="l"/>
                <a:tab pos="5349875" algn="l"/>
                <a:tab pos="5761038" algn="l"/>
                <a:tab pos="6172200" algn="l"/>
                <a:tab pos="6583363" algn="l"/>
                <a:tab pos="6996113" algn="l"/>
                <a:tab pos="7407275" algn="l"/>
                <a:tab pos="7820025" algn="l"/>
                <a:tab pos="8231188" algn="l"/>
              </a:tabLst>
              <a:defRPr sz="2400">
                <a:solidFill>
                  <a:schemeClr val="tx1"/>
                </a:solidFill>
                <a:latin typeface="Calibri" charset="0"/>
                <a:ea typeface="MS PGothic" charset="0"/>
                <a:cs typeface="MS PGothic" charset="0"/>
              </a:defRPr>
            </a:lvl9pPr>
          </a:lstStyle>
          <a:p>
            <a:pPr eaLnBrk="1" hangingPunct="1"/>
            <a:fld id="{3406AB4D-6BF9-4B45-9811-9041043B8392}" type="slidenum">
              <a:rPr lang="en-GB" sz="1200">
                <a:solidFill>
                  <a:srgbClr val="000000"/>
                </a:solidFill>
                <a:latin typeface="Times New Roman" charset="0"/>
                <a:cs typeface="Arial" charset="0"/>
              </a:rPr>
              <a:pPr eaLnBrk="1" hangingPunct="1"/>
              <a:t>46</a:t>
            </a:fld>
            <a:endParaRPr lang="en-GB" sz="1200" dirty="0">
              <a:solidFill>
                <a:srgbClr val="000000"/>
              </a:solidFill>
              <a:latin typeface="Times New Roman" charset="0"/>
              <a:cs typeface="Arial" charset="0"/>
            </a:endParaRPr>
          </a:p>
        </p:txBody>
      </p:sp>
      <p:sp>
        <p:nvSpPr>
          <p:cNvPr id="83971" name="Text Box 1"/>
          <p:cNvSpPr txBox="1">
            <a:spLocks noChangeArrowheads="1"/>
          </p:cNvSpPr>
          <p:nvPr/>
        </p:nvSpPr>
        <p:spPr bwMode="auto">
          <a:xfrm>
            <a:off x="995363" y="758285"/>
            <a:ext cx="4805362" cy="3745120"/>
          </a:xfrm>
          <a:prstGeom prst="rect">
            <a:avLst/>
          </a:prstGeom>
          <a:solidFill>
            <a:srgbClr val="FFFFFF"/>
          </a:solidFill>
          <a:ln w="9525">
            <a:solidFill>
              <a:srgbClr val="000000"/>
            </a:solidFill>
            <a:miter lim="800000"/>
            <a:headEnd/>
            <a:tailEnd/>
          </a:ln>
        </p:spPr>
        <p:txBody>
          <a:bodyPr wrap="none" lIns="83805" tIns="41902" rIns="83805" bIns="41902" anchor="ct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endParaRPr lang="en-ZA" sz="1800" dirty="0">
              <a:solidFill>
                <a:srgbClr val="FFFFFF"/>
              </a:solidFill>
              <a:latin typeface="Arial" charset="0"/>
            </a:endParaRPr>
          </a:p>
        </p:txBody>
      </p:sp>
      <p:sp>
        <p:nvSpPr>
          <p:cNvPr id="83972" name="Rectangle 2"/>
          <p:cNvSpPr>
            <a:spLocks noGrp="1" noChangeArrowheads="1"/>
          </p:cNvSpPr>
          <p:nvPr>
            <p:ph type="body"/>
          </p:nvPr>
        </p:nvSpPr>
        <p:spPr bwMode="auto">
          <a:xfrm>
            <a:off x="679450" y="4741267"/>
            <a:ext cx="5437188" cy="449222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FAA26D3D-D897-4be2-8F04-BA451C77F1D7}">
              <ma14:placeholderFlag xmlns:ma14="http://schemas.microsoft.com/office/mac/drawingml/2011/main" xmlns="" val="1"/>
            </a:ext>
          </a:extLst>
        </p:spPr>
        <p:txBody>
          <a:bodyPr wrap="none" numCol="1" anchor="ctr" anchorCtr="0" compatLnSpc="1">
            <a:prstTxWarp prst="textNoShape">
              <a:avLst/>
            </a:prstTxWarp>
          </a:bodyPr>
          <a:lstStyle/>
          <a:p>
            <a:endParaRPr lang="en-US" dirty="0">
              <a:latin typeface="Calibri" charset="0"/>
              <a:ea typeface="MS PGothic" charset="0"/>
            </a:endParaRPr>
          </a:p>
        </p:txBody>
      </p:sp>
    </p:spTree>
    <p:extLst>
      <p:ext uri="{BB962C8B-B14F-4D97-AF65-F5344CB8AC3E}">
        <p14:creationId xmlns:p14="http://schemas.microsoft.com/office/powerpoint/2010/main" xmlns="" val="3415478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ZA" b="1" dirty="0">
                <a:latin typeface="Arial" panose="020B0604020202020204" pitchFamily="34" charset="0"/>
                <a:cs typeface="Arial" panose="020B0604020202020204" pitchFamily="34" charset="0"/>
              </a:rPr>
              <a:t>SACU MoU: </a:t>
            </a:r>
            <a:r>
              <a:rPr lang="en-ZA" dirty="0">
                <a:latin typeface="Arial" panose="020B0604020202020204" pitchFamily="34" charset="0"/>
                <a:cs typeface="Arial" panose="020B0604020202020204" pitchFamily="34" charset="0"/>
              </a:rPr>
              <a:t>Consist of RSA, Botswana, eSwatini and Lesotho and provide for the facilitation and maintenance of effective road transport arrangements and in particular equitable share in road transportation with a vie of supporting trade in the Customs Union</a:t>
            </a:r>
          </a:p>
          <a:p>
            <a:r>
              <a:rPr lang="en-ZA" b="1" dirty="0">
                <a:latin typeface="Arial" panose="020B0604020202020204" pitchFamily="34" charset="0"/>
                <a:cs typeface="Arial" panose="020B0604020202020204" pitchFamily="34" charset="0"/>
              </a:rPr>
              <a:t>TKC MoU:</a:t>
            </a:r>
            <a:r>
              <a:rPr lang="en-ZA" dirty="0">
                <a:latin typeface="Arial" panose="020B0604020202020204" pitchFamily="34" charset="0"/>
                <a:cs typeface="Arial" panose="020B0604020202020204" pitchFamily="34" charset="0"/>
              </a:rPr>
              <a:t> Consist of RSA, Botswana and Namibia and was established with a view to improve regional trade and economic development through efficient transportation and the need to eliminate constraints and non-tariff barriers </a:t>
            </a:r>
          </a:p>
          <a:p>
            <a:r>
              <a:rPr lang="en-ZA" b="1" dirty="0">
                <a:latin typeface="Arial" panose="020B0604020202020204" pitchFamily="34" charset="0"/>
                <a:cs typeface="Arial" panose="020B0604020202020204" pitchFamily="34" charset="0"/>
              </a:rPr>
              <a:t>Transport Agreements:</a:t>
            </a:r>
            <a:r>
              <a:rPr lang="en-ZA" dirty="0">
                <a:latin typeface="Arial" panose="020B0604020202020204" pitchFamily="34" charset="0"/>
                <a:cs typeface="Arial" panose="020B0604020202020204" pitchFamily="34" charset="0"/>
              </a:rPr>
              <a:t> with Malawi, Mozambique, Zambia and Zimbabwe and provides for cooperation and coordination , facilitation and regulation of cross-border road transport movements </a:t>
            </a:r>
          </a:p>
          <a:p>
            <a:r>
              <a:rPr lang="en-ZA" b="1" dirty="0">
                <a:latin typeface="Arial" panose="020B0604020202020204" pitchFamily="34" charset="0"/>
                <a:cs typeface="Arial" panose="020B0604020202020204" pitchFamily="34" charset="0"/>
              </a:rPr>
              <a:t>NLTA:</a:t>
            </a:r>
            <a:r>
              <a:rPr lang="en-ZA" dirty="0">
                <a:latin typeface="Arial" panose="020B0604020202020204" pitchFamily="34" charset="0"/>
                <a:cs typeface="Arial" panose="020B0604020202020204" pitchFamily="34" charset="0"/>
              </a:rPr>
              <a:t> Provide for the need for operators intending to undertake cross border road transport operations to have a cross-border permit and regulate cross border road transport movements with regard to 2km radius requirement. This delimits local and inter-provincial operators from operating within 2km radius of a border post </a:t>
            </a:r>
          </a:p>
          <a:p>
            <a:r>
              <a:rPr lang="en-ZA" b="1" dirty="0">
                <a:latin typeface="Arial" panose="020B0604020202020204" pitchFamily="34" charset="0"/>
                <a:cs typeface="Arial" panose="020B0604020202020204" pitchFamily="34" charset="0"/>
              </a:rPr>
              <a:t>NRFA:</a:t>
            </a:r>
            <a:r>
              <a:rPr lang="en-ZA" dirty="0">
                <a:latin typeface="Arial" panose="020B0604020202020204" pitchFamily="34" charset="0"/>
                <a:cs typeface="Arial" panose="020B0604020202020204" pitchFamily="34" charset="0"/>
              </a:rPr>
              <a:t> Provides for road traffic matters which shall apply uniformly throughout the Republic and govern licencing and operations of motor vehicles, vehicle road worthiness, driver licensing and fitness </a:t>
            </a:r>
          </a:p>
          <a:p>
            <a:r>
              <a:rPr lang="en-ZA" b="1" dirty="0">
                <a:latin typeface="Arial" panose="020B0604020202020204" pitchFamily="34" charset="0"/>
                <a:cs typeface="Arial" panose="020B0604020202020204" pitchFamily="34" charset="0"/>
              </a:rPr>
              <a:t>Tourism Act:</a:t>
            </a:r>
            <a:r>
              <a:rPr lang="en-ZA" dirty="0">
                <a:latin typeface="Arial" panose="020B0604020202020204" pitchFamily="34" charset="0"/>
                <a:cs typeface="Arial" panose="020B0604020202020204" pitchFamily="34" charset="0"/>
              </a:rPr>
              <a:t> C-BRTA regulate access to the commercial tourism transport market for RSA operators conducting operations across the borders  </a:t>
            </a:r>
          </a:p>
          <a:p>
            <a:endParaRPr lang="en-ZA" dirty="0">
              <a:latin typeface="Arial" panose="020B0604020202020204" pitchFamily="34" charset="0"/>
              <a:cs typeface="Arial" panose="020B0604020202020204" pitchFamily="34" charset="0"/>
            </a:endParaRPr>
          </a:p>
          <a:p>
            <a:r>
              <a:rPr lang="en-ZA" dirty="0">
                <a:latin typeface="Arial" panose="020B0604020202020204" pitchFamily="34" charset="0"/>
                <a:cs typeface="Arial" panose="020B0604020202020204" pitchFamily="34" charset="0"/>
              </a:rPr>
              <a:t>   </a:t>
            </a:r>
          </a:p>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5</a:t>
            </a:fld>
            <a:endParaRPr lang="en-US" dirty="0"/>
          </a:p>
        </p:txBody>
      </p:sp>
    </p:spTree>
    <p:extLst>
      <p:ext uri="{BB962C8B-B14F-4D97-AF65-F5344CB8AC3E}">
        <p14:creationId xmlns:p14="http://schemas.microsoft.com/office/powerpoint/2010/main" xmlns="" val="625868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1pPr>
            <a:lvl2pPr marL="749265" indent="-288179"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2pPr>
            <a:lvl3pPr marL="1152716"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3pPr>
            <a:lvl4pPr marL="1613802"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4pPr>
            <a:lvl5pPr marL="2074888"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5pPr>
            <a:lvl6pPr marL="2535974"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6pPr>
            <a:lvl7pPr marL="2997060"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7pPr>
            <a:lvl8pPr marL="3458147"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8pPr>
            <a:lvl9pPr marL="3919233"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9pPr>
          </a:lstStyle>
          <a:p>
            <a:pPr eaLnBrk="1"/>
            <a:fld id="{2F9FECB6-2D47-447E-AB55-A3AE1BB7E2D8}" type="slidenum">
              <a:rPr lang="en-GB" smtClean="0">
                <a:solidFill>
                  <a:srgbClr val="000000"/>
                </a:solidFill>
                <a:latin typeface="Times New Roman" pitchFamily="18" charset="0"/>
              </a:rPr>
              <a:pPr eaLnBrk="1"/>
              <a:t>6</a:t>
            </a:fld>
            <a:endParaRPr lang="en-GB" dirty="0">
              <a:solidFill>
                <a:srgbClr val="000000"/>
              </a:solidFill>
              <a:latin typeface="Times New Roman" pitchFamily="18" charset="0"/>
            </a:endParaRPr>
          </a:p>
        </p:txBody>
      </p:sp>
      <p:sp>
        <p:nvSpPr>
          <p:cNvPr id="16387" name="Text Box 1"/>
          <p:cNvSpPr txBox="1">
            <a:spLocks noChangeArrowheads="1"/>
          </p:cNvSpPr>
          <p:nvPr/>
        </p:nvSpPr>
        <p:spPr bwMode="auto">
          <a:xfrm>
            <a:off x="995140" y="754668"/>
            <a:ext cx="4805783" cy="3724077"/>
          </a:xfrm>
          <a:prstGeom prst="rect">
            <a:avLst/>
          </a:prstGeom>
          <a:solidFill>
            <a:srgbClr val="FFFFFF"/>
          </a:solidFill>
          <a:ln w="9525">
            <a:solidFill>
              <a:srgbClr val="000000"/>
            </a:solidFill>
            <a:miter lim="800000"/>
            <a:headEnd/>
            <a:tailEnd/>
          </a:ln>
        </p:spPr>
        <p:txBody>
          <a:bodyPr wrap="none" lIns="83805" tIns="41902" rIns="83805" bIns="41902" anchor="ctr"/>
          <a:lstStyle>
            <a:lvl1pPr eaLnBrk="0">
              <a:defRPr>
                <a:solidFill>
                  <a:schemeClr val="bg1"/>
                </a:solidFill>
                <a:latin typeface="Arial" charset="0"/>
                <a:ea typeface="Arial Unicode MS" pitchFamily="34" charset="-128"/>
                <a:cs typeface="Arial Unicode MS" pitchFamily="34" charset="-128"/>
              </a:defRPr>
            </a:lvl1pPr>
            <a:lvl2pPr marL="742950" indent="-285750" eaLnBrk="0">
              <a:defRPr>
                <a:solidFill>
                  <a:schemeClr val="bg1"/>
                </a:solidFill>
                <a:latin typeface="Arial" charset="0"/>
                <a:ea typeface="Arial Unicode MS" pitchFamily="34" charset="-128"/>
                <a:cs typeface="Arial Unicode MS" pitchFamily="34" charset="-128"/>
              </a:defRPr>
            </a:lvl2pPr>
            <a:lvl3pPr marL="1143000" indent="-228600" eaLnBrk="0">
              <a:defRPr>
                <a:solidFill>
                  <a:schemeClr val="bg1"/>
                </a:solidFill>
                <a:latin typeface="Arial" charset="0"/>
                <a:ea typeface="Arial Unicode MS" pitchFamily="34" charset="-128"/>
                <a:cs typeface="Arial Unicode MS" pitchFamily="34" charset="-128"/>
              </a:defRPr>
            </a:lvl3pPr>
            <a:lvl4pPr marL="1600200" indent="-228600" eaLnBrk="0">
              <a:defRPr>
                <a:solidFill>
                  <a:schemeClr val="bg1"/>
                </a:solidFill>
                <a:latin typeface="Arial" charset="0"/>
                <a:ea typeface="Arial Unicode MS" pitchFamily="34" charset="-128"/>
                <a:cs typeface="Arial Unicode MS" pitchFamily="34" charset="-128"/>
              </a:defRPr>
            </a:lvl4pPr>
            <a:lvl5pPr marL="2057400" indent="-228600" eaLnBrk="0">
              <a:defRPr>
                <a:solidFill>
                  <a:schemeClr val="bg1"/>
                </a:solidFill>
                <a:latin typeface="Arial" charset="0"/>
                <a:ea typeface="Arial Unicode MS" pitchFamily="34" charset="-128"/>
                <a:cs typeface="Arial Unicode MS" pitchFamily="34" charset="-128"/>
              </a:defRPr>
            </a:lvl5pPr>
            <a:lvl6pPr marL="25146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6pPr>
            <a:lvl7pPr marL="29718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7pPr>
            <a:lvl8pPr marL="34290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8pPr>
            <a:lvl9pPr marL="38862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9pPr>
          </a:lstStyle>
          <a:p>
            <a:pPr eaLnBrk="1"/>
            <a:endParaRPr lang="en-ZA" dirty="0">
              <a:solidFill>
                <a:srgbClr val="FFFFFF"/>
              </a:solidFill>
            </a:endParaRPr>
          </a:p>
        </p:txBody>
      </p:sp>
      <p:sp>
        <p:nvSpPr>
          <p:cNvPr id="16388" name="Rectangle 2"/>
          <p:cNvSpPr>
            <a:spLocks noGrp="1" noChangeArrowheads="1"/>
          </p:cNvSpPr>
          <p:nvPr>
            <p:ph type="body"/>
          </p:nvPr>
        </p:nvSpPr>
        <p:spPr>
          <a:xfrm>
            <a:off x="679608" y="4715472"/>
            <a:ext cx="5436845" cy="446603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p>
        </p:txBody>
      </p:sp>
    </p:spTree>
    <p:extLst>
      <p:ext uri="{BB962C8B-B14F-4D97-AF65-F5344CB8AC3E}">
        <p14:creationId xmlns:p14="http://schemas.microsoft.com/office/powerpoint/2010/main" xmlns="" val="2235120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7</a:t>
            </a:fld>
            <a:endParaRPr lang="en-US" dirty="0"/>
          </a:p>
        </p:txBody>
      </p:sp>
    </p:spTree>
    <p:extLst>
      <p:ext uri="{BB962C8B-B14F-4D97-AF65-F5344CB8AC3E}">
        <p14:creationId xmlns:p14="http://schemas.microsoft.com/office/powerpoint/2010/main" xmlns="" val="2808827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8</a:t>
            </a:fld>
            <a:endParaRPr lang="en-US" dirty="0"/>
          </a:p>
        </p:txBody>
      </p:sp>
    </p:spTree>
    <p:extLst>
      <p:ext uri="{BB962C8B-B14F-4D97-AF65-F5344CB8AC3E}">
        <p14:creationId xmlns:p14="http://schemas.microsoft.com/office/powerpoint/2010/main" xmlns="" val="2865406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1pPr>
            <a:lvl2pPr marL="749265" indent="-288179"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2pPr>
            <a:lvl3pPr marL="1152716"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3pPr>
            <a:lvl4pPr marL="1613802"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4pPr>
            <a:lvl5pPr marL="2074888" indent="-230543" eaLnBrk="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5pPr>
            <a:lvl6pPr marL="2535974"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6pPr>
            <a:lvl7pPr marL="2997060"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7pPr>
            <a:lvl8pPr marL="3458147"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8pPr>
            <a:lvl9pPr marL="3919233" indent="-230543" defTabSz="453082" eaLnBrk="0" fontAlgn="base" hangingPunct="0">
              <a:lnSpc>
                <a:spcPct val="89000"/>
              </a:lnSpc>
              <a:spcBef>
                <a:spcPct val="0"/>
              </a:spcBef>
              <a:spcAft>
                <a:spcPct val="0"/>
              </a:spcAft>
              <a:buClr>
                <a:srgbClr val="000000"/>
              </a:buClr>
              <a:buSzPct val="45000"/>
              <a:buFont typeface="StarSymbol" charset="0"/>
              <a:tabLst>
                <a:tab pos="0" algn="l"/>
                <a:tab pos="408254" algn="l"/>
                <a:tab pos="819709" algn="l"/>
                <a:tab pos="1232765" algn="l"/>
                <a:tab pos="1644221" algn="l"/>
                <a:tab pos="2055676" algn="l"/>
                <a:tab pos="2467132" algn="l"/>
                <a:tab pos="2880188" algn="l"/>
                <a:tab pos="3291643" algn="l"/>
                <a:tab pos="3701498" algn="l"/>
                <a:tab pos="4114554" algn="l"/>
                <a:tab pos="4526010" algn="l"/>
                <a:tab pos="4937465" algn="l"/>
                <a:tab pos="5350521" algn="l"/>
                <a:tab pos="5761977" algn="l"/>
                <a:tab pos="6173432" algn="l"/>
                <a:tab pos="6584888" algn="l"/>
                <a:tab pos="6996343" algn="l"/>
                <a:tab pos="7407799" algn="l"/>
                <a:tab pos="7820855" algn="l"/>
                <a:tab pos="8232310" algn="l"/>
              </a:tabLst>
              <a:defRPr>
                <a:solidFill>
                  <a:schemeClr val="bg1"/>
                </a:solidFill>
                <a:latin typeface="Arial" charset="0"/>
                <a:ea typeface="Arial Unicode MS" pitchFamily="34" charset="-128"/>
                <a:cs typeface="Arial Unicode MS" pitchFamily="34" charset="-128"/>
              </a:defRPr>
            </a:lvl9pPr>
          </a:lstStyle>
          <a:p>
            <a:pPr eaLnBrk="1"/>
            <a:fld id="{2F9FECB6-2D47-447E-AB55-A3AE1BB7E2D8}" type="slidenum">
              <a:rPr lang="en-GB" smtClean="0">
                <a:solidFill>
                  <a:srgbClr val="000000"/>
                </a:solidFill>
                <a:latin typeface="Times New Roman" pitchFamily="18" charset="0"/>
              </a:rPr>
              <a:pPr eaLnBrk="1"/>
              <a:t>9</a:t>
            </a:fld>
            <a:endParaRPr lang="en-GB" dirty="0">
              <a:solidFill>
                <a:srgbClr val="000000"/>
              </a:solidFill>
              <a:latin typeface="Times New Roman" pitchFamily="18" charset="0"/>
            </a:endParaRPr>
          </a:p>
        </p:txBody>
      </p:sp>
      <p:sp>
        <p:nvSpPr>
          <p:cNvPr id="16387" name="Text Box 1"/>
          <p:cNvSpPr txBox="1">
            <a:spLocks noChangeArrowheads="1"/>
          </p:cNvSpPr>
          <p:nvPr/>
        </p:nvSpPr>
        <p:spPr bwMode="auto">
          <a:xfrm>
            <a:off x="995140" y="754668"/>
            <a:ext cx="4805783" cy="3724077"/>
          </a:xfrm>
          <a:prstGeom prst="rect">
            <a:avLst/>
          </a:prstGeom>
          <a:solidFill>
            <a:srgbClr val="FFFFFF"/>
          </a:solidFill>
          <a:ln w="9525">
            <a:solidFill>
              <a:srgbClr val="000000"/>
            </a:solidFill>
            <a:miter lim="800000"/>
            <a:headEnd/>
            <a:tailEnd/>
          </a:ln>
        </p:spPr>
        <p:txBody>
          <a:bodyPr wrap="none" lIns="83805" tIns="41902" rIns="83805" bIns="41902" anchor="ctr"/>
          <a:lstStyle>
            <a:lvl1pPr eaLnBrk="0">
              <a:defRPr>
                <a:solidFill>
                  <a:schemeClr val="bg1"/>
                </a:solidFill>
                <a:latin typeface="Arial" charset="0"/>
                <a:ea typeface="Arial Unicode MS" pitchFamily="34" charset="-128"/>
                <a:cs typeface="Arial Unicode MS" pitchFamily="34" charset="-128"/>
              </a:defRPr>
            </a:lvl1pPr>
            <a:lvl2pPr marL="742950" indent="-285750" eaLnBrk="0">
              <a:defRPr>
                <a:solidFill>
                  <a:schemeClr val="bg1"/>
                </a:solidFill>
                <a:latin typeface="Arial" charset="0"/>
                <a:ea typeface="Arial Unicode MS" pitchFamily="34" charset="-128"/>
                <a:cs typeface="Arial Unicode MS" pitchFamily="34" charset="-128"/>
              </a:defRPr>
            </a:lvl2pPr>
            <a:lvl3pPr marL="1143000" indent="-228600" eaLnBrk="0">
              <a:defRPr>
                <a:solidFill>
                  <a:schemeClr val="bg1"/>
                </a:solidFill>
                <a:latin typeface="Arial" charset="0"/>
                <a:ea typeface="Arial Unicode MS" pitchFamily="34" charset="-128"/>
                <a:cs typeface="Arial Unicode MS" pitchFamily="34" charset="-128"/>
              </a:defRPr>
            </a:lvl3pPr>
            <a:lvl4pPr marL="1600200" indent="-228600" eaLnBrk="0">
              <a:defRPr>
                <a:solidFill>
                  <a:schemeClr val="bg1"/>
                </a:solidFill>
                <a:latin typeface="Arial" charset="0"/>
                <a:ea typeface="Arial Unicode MS" pitchFamily="34" charset="-128"/>
                <a:cs typeface="Arial Unicode MS" pitchFamily="34" charset="-128"/>
              </a:defRPr>
            </a:lvl4pPr>
            <a:lvl5pPr marL="2057400" indent="-228600" eaLnBrk="0">
              <a:defRPr>
                <a:solidFill>
                  <a:schemeClr val="bg1"/>
                </a:solidFill>
                <a:latin typeface="Arial" charset="0"/>
                <a:ea typeface="Arial Unicode MS" pitchFamily="34" charset="-128"/>
                <a:cs typeface="Arial Unicode MS" pitchFamily="34" charset="-128"/>
              </a:defRPr>
            </a:lvl5pPr>
            <a:lvl6pPr marL="25146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6pPr>
            <a:lvl7pPr marL="29718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7pPr>
            <a:lvl8pPr marL="34290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8pPr>
            <a:lvl9pPr marL="3886200" indent="-228600" defTabSz="449263" eaLnBrk="0" fontAlgn="base" hangingPunct="0">
              <a:lnSpc>
                <a:spcPct val="89000"/>
              </a:lnSpc>
              <a:spcBef>
                <a:spcPct val="0"/>
              </a:spcBef>
              <a:spcAft>
                <a:spcPct val="0"/>
              </a:spcAft>
              <a:buClr>
                <a:srgbClr val="000000"/>
              </a:buClr>
              <a:buSzPct val="45000"/>
              <a:buFont typeface="StarSymbol" charset="0"/>
              <a:defRPr>
                <a:solidFill>
                  <a:schemeClr val="bg1"/>
                </a:solidFill>
                <a:latin typeface="Arial" charset="0"/>
                <a:ea typeface="Arial Unicode MS" pitchFamily="34" charset="-128"/>
                <a:cs typeface="Arial Unicode MS" pitchFamily="34" charset="-128"/>
              </a:defRPr>
            </a:lvl9pPr>
          </a:lstStyle>
          <a:p>
            <a:pPr eaLnBrk="1"/>
            <a:endParaRPr lang="en-ZA" dirty="0">
              <a:solidFill>
                <a:srgbClr val="FFFFFF"/>
              </a:solidFill>
            </a:endParaRPr>
          </a:p>
        </p:txBody>
      </p:sp>
      <p:sp>
        <p:nvSpPr>
          <p:cNvPr id="16388" name="Rectangle 2"/>
          <p:cNvSpPr>
            <a:spLocks noGrp="1" noChangeArrowheads="1"/>
          </p:cNvSpPr>
          <p:nvPr>
            <p:ph type="body"/>
          </p:nvPr>
        </p:nvSpPr>
        <p:spPr>
          <a:xfrm>
            <a:off x="679608" y="4715472"/>
            <a:ext cx="5436845" cy="446603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p>
        </p:txBody>
      </p:sp>
    </p:spTree>
    <p:extLst>
      <p:ext uri="{BB962C8B-B14F-4D97-AF65-F5344CB8AC3E}">
        <p14:creationId xmlns:p14="http://schemas.microsoft.com/office/powerpoint/2010/main" xmlns="" val="3195727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7A562AA0-50CF-6F47-A81B-ACC2F317C825}" type="slidenum">
              <a:rPr lang="en-US" smtClean="0"/>
              <a:pPr>
                <a:defRPr/>
              </a:pPr>
              <a:t>11</a:t>
            </a:fld>
            <a:endParaRPr lang="en-US" dirty="0"/>
          </a:p>
        </p:txBody>
      </p:sp>
    </p:spTree>
    <p:extLst>
      <p:ext uri="{BB962C8B-B14F-4D97-AF65-F5344CB8AC3E}">
        <p14:creationId xmlns:p14="http://schemas.microsoft.com/office/powerpoint/2010/main" xmlns="" val="3786083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21387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24139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07084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8047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11678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32"/>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1360563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A743867-3775-A34F-A84B-2FBF72E2F87C}" type="datetimeFigureOut">
              <a:rPr lang="en-US" smtClean="0"/>
              <a:pPr/>
              <a:t>3/9/2022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A3295E7-A27F-0840-852B-ABE8B58CB199}" type="slidenum">
              <a:rPr lang="en-US" smtClean="0"/>
              <a:pPr/>
              <a:t>‹#›</a:t>
            </a:fld>
            <a:endParaRPr lang="en-US" dirty="0"/>
          </a:p>
        </p:txBody>
      </p:sp>
    </p:spTree>
    <p:extLst>
      <p:ext uri="{BB962C8B-B14F-4D97-AF65-F5344CB8AC3E}">
        <p14:creationId xmlns:p14="http://schemas.microsoft.com/office/powerpoint/2010/main" xmlns="" val="196766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7A81DF-A647-AB41-95F0-48E9FCC6C0BC}" type="datetime1">
              <a:rPr lang="en-ZA" smtClean="0"/>
              <a:pPr/>
              <a:t>2022/03/09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FFA1E-AED8-D047-8148-B0D1B2152A74}" type="slidenum">
              <a:rPr lang="en-US" smtClean="0"/>
              <a:pPr/>
              <a:t>‹#›</a:t>
            </a:fld>
            <a:endParaRPr lang="en-US"/>
          </a:p>
        </p:txBody>
      </p:sp>
    </p:spTree>
    <p:extLst>
      <p:ext uri="{BB962C8B-B14F-4D97-AF65-F5344CB8AC3E}">
        <p14:creationId xmlns:p14="http://schemas.microsoft.com/office/powerpoint/2010/main" xmlns="" val="2857131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xmlns="" id="{339C0662-94D9-B841-8F58-3F299C8E464D}"/>
              </a:ext>
            </a:extLst>
          </p:cNvPr>
          <p:cNvPicPr>
            <a:picLocks noChangeAspect="1"/>
          </p:cNvPicPr>
          <p:nvPr userDrawn="1"/>
        </p:nvPicPr>
        <p:blipFill>
          <a:blip r:embed="rId10" cstate="print">
            <a:extLst>
              <a:ext uri="{28A0092B-C50C-407E-A947-70E740481C1C}">
                <a14:useLocalDpi xmlns:a14="http://schemas.microsoft.com/office/drawing/2010/main" xmlns="" val="0"/>
              </a:ext>
            </a:extLst>
          </a:blip>
          <a:stretch>
            <a:fillRect/>
          </a:stretch>
        </p:blipFill>
        <p:spPr>
          <a:xfrm>
            <a:off x="-19270" y="12981"/>
            <a:ext cx="9163270" cy="6872453"/>
          </a:xfrm>
          <a:prstGeom prst="rect">
            <a:avLst/>
          </a:prstGeom>
        </p:spPr>
      </p:pic>
    </p:spTree>
  </p:cSld>
  <p:clrMap bg1="lt1" tx1="dk1" bg2="lt2" tx2="dk2" accent1="accent1" accent2="accent2" accent3="accent3" accent4="accent4" accent5="accent5" accent6="accent6" hlink="hlink" folHlink="folHlink"/>
  <p:sldLayoutIdLst>
    <p:sldLayoutId id="2147485567" r:id="rId1"/>
    <p:sldLayoutId id="2147485568" r:id="rId2"/>
    <p:sldLayoutId id="2147485569" r:id="rId3"/>
    <p:sldLayoutId id="2147485563" r:id="rId4"/>
    <p:sldLayoutId id="2147485570" r:id="rId5"/>
    <p:sldLayoutId id="2147485564" r:id="rId6"/>
    <p:sldLayoutId id="2147485571" r:id="rId7"/>
    <p:sldLayoutId id="2147485573" r:id="rId8"/>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package" Target="../embeddings/Microsoft_Office_Excel_Worksheet2.xlsx"/></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package" Target="../embeddings/Microsoft_Office_Excel_Worksheet3.xlsx"/><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 map&#10;&#10;Description automatically generated">
            <a:extLst>
              <a:ext uri="{FF2B5EF4-FFF2-40B4-BE49-F238E27FC236}">
                <a16:creationId xmlns:a16="http://schemas.microsoft.com/office/drawing/2014/main" xmlns="" id="{A67E8B93-629F-EF45-8BB1-4FA29589CE90}"/>
              </a:ext>
            </a:extLst>
          </p:cNvPr>
          <p:cNvPicPr>
            <a:picLocks noChangeAspect="1"/>
          </p:cNvPicPr>
          <p:nvPr/>
        </p:nvPicPr>
        <p:blipFill>
          <a:blip r:embed="rId3" cstate="print"/>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xmlns="" id="{AC5E1C59-C253-4E5B-9F28-DAAF677B00C3}"/>
              </a:ext>
            </a:extLst>
          </p:cNvPr>
          <p:cNvSpPr txBox="1"/>
          <p:nvPr/>
        </p:nvSpPr>
        <p:spPr>
          <a:xfrm>
            <a:off x="5364088" y="2492896"/>
            <a:ext cx="3779912" cy="3108543"/>
          </a:xfrm>
          <a:prstGeom prst="rect">
            <a:avLst/>
          </a:prstGeom>
          <a:noFill/>
        </p:spPr>
        <p:txBody>
          <a:bodyPr wrap="square" rtlCol="0">
            <a:spAutoFit/>
          </a:bodyPr>
          <a:lstStyle/>
          <a:p>
            <a:pPr algn="ctr"/>
            <a:endParaRPr lang="en-ZA" sz="2000" b="1" dirty="0"/>
          </a:p>
          <a:p>
            <a:pPr algn="ctr"/>
            <a:r>
              <a:rPr lang="en-ZA" sz="2000" b="1" dirty="0">
                <a:latin typeface="Arial" panose="020B0604020202020204" pitchFamily="34" charset="0"/>
                <a:cs typeface="Arial" panose="020B0604020202020204" pitchFamily="34" charset="0"/>
              </a:rPr>
              <a:t>Brief to the Select Committee on Transport </a:t>
            </a:r>
          </a:p>
          <a:p>
            <a:pPr algn="ctr"/>
            <a:r>
              <a:rPr lang="en-ZA" sz="2000" b="1" dirty="0">
                <a:latin typeface="Arial" panose="020B0604020202020204" pitchFamily="34" charset="0"/>
                <a:cs typeface="Arial" panose="020B0604020202020204" pitchFamily="34" charset="0"/>
              </a:rPr>
              <a:t> </a:t>
            </a:r>
          </a:p>
          <a:p>
            <a:pPr algn="ctr"/>
            <a:r>
              <a:rPr lang="en-ZA" sz="2000" b="1" dirty="0">
                <a:latin typeface="Arial" panose="020B0604020202020204" pitchFamily="34" charset="0"/>
                <a:cs typeface="Arial" panose="020B0604020202020204" pitchFamily="34" charset="0"/>
              </a:rPr>
              <a:t>Annual Report 2020/2021 </a:t>
            </a:r>
          </a:p>
          <a:p>
            <a:pPr algn="ctr"/>
            <a:endParaRPr lang="en-ZA" sz="2000" b="1" dirty="0"/>
          </a:p>
          <a:p>
            <a:pPr algn="ctr"/>
            <a:endParaRPr lang="en-ZA" sz="2000" b="1" dirty="0"/>
          </a:p>
          <a:p>
            <a:pPr algn="ctr"/>
            <a:r>
              <a:rPr lang="en-ZA" b="1" dirty="0">
                <a:latin typeface="Arial" panose="020B0604020202020204" pitchFamily="34" charset="0"/>
                <a:cs typeface="Arial" panose="020B0604020202020204" pitchFamily="34" charset="0"/>
              </a:rPr>
              <a:t>9 March 2022</a:t>
            </a:r>
          </a:p>
          <a:p>
            <a:pPr algn="ctr"/>
            <a:endParaRPr lang="en-ZA" b="1" dirty="0"/>
          </a:p>
          <a:p>
            <a:pPr algn="r"/>
            <a:endParaRPr lang="en-ZA" b="1" dirty="0"/>
          </a:p>
        </p:txBody>
      </p:sp>
    </p:spTree>
    <p:extLst>
      <p:ext uri="{BB962C8B-B14F-4D97-AF65-F5344CB8AC3E}">
        <p14:creationId xmlns:p14="http://schemas.microsoft.com/office/powerpoint/2010/main" xmlns="" val="971607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F43DD5F4-91BB-8843-8E10-6450F6CC6AE4}"/>
              </a:ext>
            </a:extLst>
          </p:cNvPr>
          <p:cNvSpPr txBox="1">
            <a:spLocks/>
          </p:cNvSpPr>
          <p:nvPr/>
        </p:nvSpPr>
        <p:spPr bwMode="auto">
          <a:xfrm>
            <a:off x="290183" y="1119126"/>
            <a:ext cx="8563633" cy="5400600"/>
          </a:xfrm>
          <a:prstGeom prst="rect">
            <a:avLst/>
          </a:prstGeom>
          <a:ln w="9525">
            <a:noFill/>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pPr>
            <a:r>
              <a:rPr lang="en-US" sz="1600" dirty="0">
                <a:latin typeface="Arial" panose="020B0604020202020204" pitchFamily="34" charset="0"/>
                <a:cs typeface="Arial" panose="020B0604020202020204" pitchFamily="34" charset="0"/>
              </a:rPr>
              <a:t>There are </a:t>
            </a:r>
            <a:r>
              <a:rPr lang="en-US" sz="1600" b="1" dirty="0">
                <a:latin typeface="Arial" panose="020B0604020202020204" pitchFamily="34" charset="0"/>
                <a:cs typeface="Arial" panose="020B0604020202020204" pitchFamily="34" charset="0"/>
              </a:rPr>
              <a:t>53 land border </a:t>
            </a:r>
            <a:r>
              <a:rPr lang="en-US" sz="1600" dirty="0">
                <a:latin typeface="Arial" panose="020B0604020202020204" pitchFamily="34" charset="0"/>
                <a:cs typeface="Arial" panose="020B0604020202020204" pitchFamily="34" charset="0"/>
              </a:rPr>
              <a:t>posts between South Africa and neighboring countries</a:t>
            </a:r>
          </a:p>
          <a:p>
            <a:pPr marL="0" indent="0" algn="just">
              <a:buNone/>
            </a:pPr>
            <a:endParaRPr lang="en-US" sz="12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US" sz="1600" b="1" dirty="0">
                <a:latin typeface="Arial" panose="020B0604020202020204" pitchFamily="34" charset="0"/>
                <a:cs typeface="Arial" panose="020B0604020202020204" pitchFamily="34" charset="0"/>
              </a:rPr>
              <a:t>Nineteen (19</a:t>
            </a:r>
            <a:r>
              <a:rPr lang="en-US" sz="1600" dirty="0">
                <a:latin typeface="Arial" panose="020B0604020202020204" pitchFamily="34" charset="0"/>
                <a:cs typeface="Arial" panose="020B0604020202020204" pitchFamily="34" charset="0"/>
              </a:rPr>
              <a:t>) designated as </a:t>
            </a:r>
            <a:r>
              <a:rPr lang="en-US" sz="1600" b="1" dirty="0">
                <a:latin typeface="Arial" panose="020B0604020202020204" pitchFamily="34" charset="0"/>
                <a:cs typeface="Arial" panose="020B0604020202020204" pitchFamily="34" charset="0"/>
              </a:rPr>
              <a:t>commercial border posts </a:t>
            </a:r>
            <a:r>
              <a:rPr lang="en-US" sz="1600" dirty="0">
                <a:latin typeface="Arial" panose="020B0604020202020204" pitchFamily="34" charset="0"/>
                <a:cs typeface="Arial" panose="020B0604020202020204" pitchFamily="34" charset="0"/>
              </a:rPr>
              <a:t>(will be 20 with the recent decision to declare Kosi Bay a commercial border);</a:t>
            </a:r>
          </a:p>
          <a:p>
            <a:pPr marL="0" indent="0" algn="just">
              <a:buNone/>
            </a:pPr>
            <a:endParaRPr lang="en-US" sz="12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US" sz="1600" dirty="0">
                <a:latin typeface="Arial" panose="020B0604020202020204" pitchFamily="34" charset="0"/>
                <a:cs typeface="Arial" panose="020B0604020202020204" pitchFamily="34" charset="0"/>
              </a:rPr>
              <a:t>There are 4 border posts that carry significant volume of commercial traffic: </a:t>
            </a:r>
            <a:r>
              <a:rPr lang="en-US" sz="1600" b="1" dirty="0">
                <a:latin typeface="Arial" panose="020B0604020202020204" pitchFamily="34" charset="0"/>
                <a:cs typeface="Arial" panose="020B0604020202020204" pitchFamily="34" charset="0"/>
              </a:rPr>
              <a:t>Beitbridge, Lebombo, Maseru and Skilpadshek </a:t>
            </a:r>
            <a:r>
              <a:rPr lang="en-US" sz="1600" dirty="0">
                <a:latin typeface="Arial" panose="020B0604020202020204" pitchFamily="34" charset="0"/>
                <a:cs typeface="Arial" panose="020B0604020202020204" pitchFamily="34" charset="0"/>
              </a:rPr>
              <a:t>(listed by traffic volume);</a:t>
            </a:r>
          </a:p>
          <a:p>
            <a:pPr marL="0" indent="0" algn="just">
              <a:buNone/>
            </a:pPr>
            <a:endParaRPr lang="en-US" sz="12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US" sz="1600" dirty="0">
                <a:latin typeface="Arial" panose="020B0604020202020204" pitchFamily="34" charset="0"/>
                <a:cs typeface="Arial" panose="020B0604020202020204" pitchFamily="34" charset="0"/>
              </a:rPr>
              <a:t>These border posts are located in the busiest corridors linking South Africa to the SADC region namely the </a:t>
            </a:r>
            <a:r>
              <a:rPr lang="en-US" sz="1600" b="1" dirty="0">
                <a:latin typeface="Arial" panose="020B0604020202020204" pitchFamily="34" charset="0"/>
                <a:cs typeface="Arial" panose="020B0604020202020204" pitchFamily="34" charset="0"/>
              </a:rPr>
              <a:t>North-South Corridor, Maputo/ N4 Corridor and Trans-Kalahari Corridor</a:t>
            </a:r>
            <a:r>
              <a:rPr lang="en-US" sz="1600" dirty="0">
                <a:latin typeface="Arial" panose="020B0604020202020204" pitchFamily="34" charset="0"/>
                <a:cs typeface="Arial" panose="020B0604020202020204" pitchFamily="34" charset="0"/>
              </a:rPr>
              <a:t>;</a:t>
            </a:r>
          </a:p>
          <a:p>
            <a:pPr marL="0" indent="0" algn="just">
              <a:buNone/>
            </a:pPr>
            <a:endParaRPr lang="en-US" sz="12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n-US" sz="1600" b="1" dirty="0">
                <a:latin typeface="Arial" panose="020B0604020202020204" pitchFamily="34" charset="0"/>
                <a:cs typeface="Arial" panose="020B0604020202020204" pitchFamily="34" charset="0"/>
              </a:rPr>
              <a:t>Key role players at border posts are:</a:t>
            </a:r>
          </a:p>
          <a:p>
            <a:pPr lvl="1" algn="just">
              <a:buFont typeface="Courier New" panose="02070309020205020404" pitchFamily="49" charset="0"/>
              <a:buChar char="o"/>
            </a:pPr>
            <a:r>
              <a:rPr lang="en-US" sz="1600" dirty="0">
                <a:latin typeface="Arial" panose="020B0604020202020204" pitchFamily="34" charset="0"/>
                <a:cs typeface="Arial" panose="020B0604020202020204" pitchFamily="34" charset="0"/>
              </a:rPr>
              <a:t>DHA (Immigration/ Border Management Authority);</a:t>
            </a:r>
          </a:p>
          <a:p>
            <a:pPr lvl="1" algn="just">
              <a:buFont typeface="Courier New" panose="02070309020205020404" pitchFamily="49" charset="0"/>
              <a:buChar char="o"/>
            </a:pPr>
            <a:r>
              <a:rPr lang="en-US" sz="1600" dirty="0">
                <a:latin typeface="Arial" panose="020B0604020202020204" pitchFamily="34" charset="0"/>
                <a:cs typeface="Arial" panose="020B0604020202020204" pitchFamily="34" charset="0"/>
              </a:rPr>
              <a:t>SARS (Customs);</a:t>
            </a:r>
          </a:p>
          <a:p>
            <a:pPr lvl="1" algn="just">
              <a:buFont typeface="Courier New" panose="02070309020205020404" pitchFamily="49" charset="0"/>
              <a:buChar char="o"/>
            </a:pPr>
            <a:r>
              <a:rPr lang="en-US" sz="1600" dirty="0">
                <a:latin typeface="Arial" panose="020B0604020202020204" pitchFamily="34" charset="0"/>
                <a:cs typeface="Arial" panose="020B0604020202020204" pitchFamily="34" charset="0"/>
              </a:rPr>
              <a:t>SAPS (Border Police);</a:t>
            </a:r>
          </a:p>
          <a:p>
            <a:pPr lvl="1" algn="just">
              <a:buFont typeface="Courier New" panose="02070309020205020404" pitchFamily="49" charset="0"/>
              <a:buChar char="o"/>
            </a:pPr>
            <a:r>
              <a:rPr lang="en-US" sz="1600" dirty="0">
                <a:latin typeface="Arial" panose="020B0604020202020204" pitchFamily="34" charset="0"/>
                <a:cs typeface="Arial" panose="020B0604020202020204" pitchFamily="34" charset="0"/>
              </a:rPr>
              <a:t>Environment, Forestry and Fisheries;</a:t>
            </a:r>
          </a:p>
          <a:p>
            <a:pPr lvl="1" algn="just">
              <a:buFont typeface="Courier New" panose="02070309020205020404" pitchFamily="49" charset="0"/>
              <a:buChar char="o"/>
            </a:pPr>
            <a:r>
              <a:rPr lang="en-US" sz="1600" dirty="0">
                <a:latin typeface="Arial" panose="020B0604020202020204" pitchFamily="34" charset="0"/>
                <a:cs typeface="Arial" panose="020B0604020202020204" pitchFamily="34" charset="0"/>
              </a:rPr>
              <a:t>Agriculture, Land Reform and Rural Development </a:t>
            </a:r>
          </a:p>
          <a:p>
            <a:pPr lvl="1" algn="just">
              <a:buFont typeface="Courier New" panose="02070309020205020404" pitchFamily="49" charset="0"/>
              <a:buChar char="o"/>
            </a:pPr>
            <a:r>
              <a:rPr lang="en-US" sz="1600" dirty="0">
                <a:latin typeface="Arial" panose="020B0604020202020204" pitchFamily="34" charset="0"/>
                <a:cs typeface="Arial" panose="020B0604020202020204" pitchFamily="34" charset="0"/>
              </a:rPr>
              <a:t>DOH (Port  Health); and</a:t>
            </a:r>
          </a:p>
          <a:p>
            <a:pPr lvl="1" algn="just">
              <a:buFont typeface="Courier New" panose="02070309020205020404" pitchFamily="49" charset="0"/>
              <a:buChar char="o"/>
            </a:pPr>
            <a:r>
              <a:rPr lang="en-US" sz="1600" dirty="0">
                <a:latin typeface="Arial" panose="020B0604020202020204" pitchFamily="34" charset="0"/>
                <a:cs typeface="Arial" panose="020B0604020202020204" pitchFamily="34" charset="0"/>
              </a:rPr>
              <a:t>State Security Agency.</a:t>
            </a:r>
          </a:p>
          <a:p>
            <a:pPr marL="0" indent="0" algn="just">
              <a:buNone/>
            </a:pPr>
            <a:endParaRPr lang="en-ZA" sz="1600" dirty="0">
              <a:solidFill>
                <a:srgbClr val="000000"/>
              </a:solidFill>
              <a:latin typeface="Arial" panose="020B0604020202020204" pitchFamily="34" charset="0"/>
              <a:cs typeface="Arial" panose="020B0604020202020204" pitchFamily="34" charset="0"/>
            </a:endParaRPr>
          </a:p>
          <a:p>
            <a:pPr marL="457200" lvl="1" indent="0">
              <a:lnSpc>
                <a:spcPct val="150000"/>
              </a:lnSpc>
              <a:buNone/>
              <a:defRPr/>
            </a:pPr>
            <a:endParaRPr lang="en-US" sz="1800" b="1" dirty="0">
              <a:cs typeface="Arial" pitchFamily="34" charset="0"/>
            </a:endParaRPr>
          </a:p>
          <a:p>
            <a:pPr marL="0" indent="0">
              <a:lnSpc>
                <a:spcPct val="150000"/>
              </a:lnSpc>
              <a:buFont typeface="Arial" charset="0"/>
              <a:buNone/>
              <a:defRPr/>
            </a:pPr>
            <a:endParaRPr lang="en-US" sz="1600" b="1" dirty="0">
              <a:cs typeface="Arial" pitchFamily="34" charset="0"/>
            </a:endParaRPr>
          </a:p>
          <a:p>
            <a:pPr marL="400050" lvl="1" indent="0">
              <a:buFont typeface="Arial" charset="0"/>
              <a:buNone/>
              <a:defRPr/>
            </a:pPr>
            <a:endParaRPr lang="en-US" sz="1800" b="1" dirty="0">
              <a:cs typeface="Arial" pitchFamily="34" charset="0"/>
            </a:endParaRPr>
          </a:p>
          <a:p>
            <a:pPr marL="0" indent="0">
              <a:lnSpc>
                <a:spcPct val="150000"/>
              </a:lnSpc>
              <a:buFont typeface="Arial" charset="0"/>
              <a:buNone/>
              <a:defRPr/>
            </a:pPr>
            <a:endParaRPr lang="en-US" sz="1800" b="1" dirty="0">
              <a:cs typeface="Arial"/>
            </a:endParaRPr>
          </a:p>
          <a:p>
            <a:pPr marL="457200" indent="-457200">
              <a:lnSpc>
                <a:spcPct val="150000"/>
              </a:lnSpc>
              <a:buFont typeface="Calibri" pitchFamily="34" charset="0"/>
              <a:buAutoNum type="arabicPeriod"/>
              <a:defRPr/>
            </a:pPr>
            <a:endParaRPr lang="en-US" sz="1800" b="1" dirty="0">
              <a:cs typeface="Arial"/>
            </a:endParaRPr>
          </a:p>
          <a:p>
            <a:pPr marL="0" indent="0">
              <a:lnSpc>
                <a:spcPct val="150000"/>
              </a:lnSpc>
              <a:buFont typeface="Arial" charset="0"/>
              <a:buNone/>
              <a:defRPr/>
            </a:pPr>
            <a:endParaRPr lang="en-US" sz="1800" b="1" dirty="0">
              <a:cs typeface="Arial"/>
            </a:endParaRPr>
          </a:p>
          <a:p>
            <a:pPr marL="457200" indent="-457200">
              <a:lnSpc>
                <a:spcPct val="150000"/>
              </a:lnSpc>
              <a:buFont typeface="Calibri" pitchFamily="34" charset="0"/>
              <a:buAutoNum type="arabicPeriod"/>
              <a:defRPr/>
            </a:pPr>
            <a:endParaRPr lang="en-US" sz="1800" b="1" dirty="0">
              <a:cs typeface="Arial"/>
            </a:endParaRPr>
          </a:p>
          <a:p>
            <a:pPr marL="457200" indent="-457200">
              <a:lnSpc>
                <a:spcPct val="150000"/>
              </a:lnSpc>
              <a:buFont typeface="Calibri" pitchFamily="34" charset="0"/>
              <a:buAutoNum type="arabicPeriod"/>
              <a:defRPr/>
            </a:pPr>
            <a:endParaRPr lang="en-US" sz="1800" b="1" dirty="0">
              <a:cs typeface="Arial"/>
            </a:endParaRPr>
          </a:p>
          <a:p>
            <a:pPr marL="457200" indent="-457200">
              <a:lnSpc>
                <a:spcPct val="150000"/>
              </a:lnSpc>
              <a:buFont typeface="Calibri" pitchFamily="34" charset="0"/>
              <a:buAutoNum type="arabicPeriod"/>
              <a:defRPr/>
            </a:pPr>
            <a:endParaRPr lang="en-US" sz="1800" b="1" dirty="0">
              <a:cs typeface="Arial"/>
            </a:endParaRPr>
          </a:p>
          <a:p>
            <a:pPr marL="457200" indent="-457200">
              <a:lnSpc>
                <a:spcPct val="150000"/>
              </a:lnSpc>
              <a:buFont typeface="Calibri" pitchFamily="34" charset="0"/>
              <a:buAutoNum type="arabicPeriod"/>
              <a:defRPr/>
            </a:pPr>
            <a:endParaRPr lang="en-US" sz="1800" b="1" dirty="0">
              <a:cs typeface="Arial"/>
            </a:endParaRPr>
          </a:p>
        </p:txBody>
      </p:sp>
      <p:sp>
        <p:nvSpPr>
          <p:cNvPr id="3" name="Rectangle 2">
            <a:extLst>
              <a:ext uri="{FF2B5EF4-FFF2-40B4-BE49-F238E27FC236}">
                <a16:creationId xmlns:a16="http://schemas.microsoft.com/office/drawing/2014/main" xmlns="" id="{649FFED8-5A4B-BD4D-8EE8-82000E69B197}"/>
              </a:ext>
            </a:extLst>
          </p:cNvPr>
          <p:cNvSpPr>
            <a:spLocks noChangeArrowheads="1"/>
          </p:cNvSpPr>
          <p:nvPr/>
        </p:nvSpPr>
        <p:spPr bwMode="auto">
          <a:xfrm>
            <a:off x="1547664" y="207529"/>
            <a:ext cx="7416824" cy="311736"/>
          </a:xfrm>
          <a:prstGeom prst="rect">
            <a:avLst/>
          </a:prstGeom>
          <a:noFill/>
          <a:ln w="9525">
            <a:noFill/>
            <a:miter lim="800000"/>
            <a:headEnd/>
            <a:tailEnd/>
          </a:ln>
          <a:effectLst/>
        </p:spPr>
        <p:txBody>
          <a:bodyPr anchor="ctr"/>
          <a:lstStyle/>
          <a:p>
            <a:pPr fontAlgn="auto">
              <a:spcBef>
                <a:spcPts val="0"/>
              </a:spcBef>
              <a:spcAft>
                <a:spcPts val="0"/>
              </a:spcAft>
              <a:defRPr/>
            </a:pPr>
            <a:r>
              <a:rPr lang="en-US" sz="2400" b="1" dirty="0">
                <a:solidFill>
                  <a:srgbClr val="0070C0"/>
                </a:solidFill>
                <a:latin typeface="Arial" pitchFamily="34" charset="0"/>
                <a:cs typeface="Arial" pitchFamily="34" charset="0"/>
              </a:rPr>
              <a:t>Table of Contents</a:t>
            </a:r>
          </a:p>
        </p:txBody>
      </p:sp>
      <p:sp>
        <p:nvSpPr>
          <p:cNvPr id="4" name="Title 1">
            <a:extLst>
              <a:ext uri="{FF2B5EF4-FFF2-40B4-BE49-F238E27FC236}">
                <a16:creationId xmlns:a16="http://schemas.microsoft.com/office/drawing/2014/main" xmlns="" id="{7FE26AB1-9549-490A-9F6C-2B28E981D0F1}"/>
              </a:ext>
            </a:extLst>
          </p:cNvPr>
          <p:cNvSpPr txBox="1">
            <a:spLocks/>
          </p:cNvSpPr>
          <p:nvPr/>
        </p:nvSpPr>
        <p:spPr>
          <a:xfrm>
            <a:off x="1547665" y="146951"/>
            <a:ext cx="6624736" cy="689761"/>
          </a:xfrm>
          <a:prstGeom prst="rect">
            <a:avLst/>
          </a:prstGeom>
          <a:solidFill>
            <a:schemeClr val="tx2"/>
          </a:solidFill>
        </p:spPr>
        <p:txBody>
          <a:bodyPr>
            <a:normAutofit/>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400" b="1" dirty="0">
                <a:solidFill>
                  <a:schemeClr val="bg1"/>
                </a:solidFill>
                <a:latin typeface="Arial" panose="020B0604020202020204" pitchFamily="34" charset="0"/>
                <a:cs typeface="Arial" panose="020B0604020202020204" pitchFamily="34" charset="0"/>
              </a:rPr>
              <a:t>OPERATING ENVIRONMENT </a:t>
            </a:r>
            <a:endParaRPr lang="en-ZA" sz="24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6B000B6D-18DD-2E44-BFB3-085D39874865}"/>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10</a:t>
            </a:fld>
            <a:endParaRPr lang="en-US" dirty="0"/>
          </a:p>
        </p:txBody>
      </p:sp>
    </p:spTree>
    <p:extLst>
      <p:ext uri="{BB962C8B-B14F-4D97-AF65-F5344CB8AC3E}">
        <p14:creationId xmlns:p14="http://schemas.microsoft.com/office/powerpoint/2010/main" xmlns="" val="3945136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2AFC794-29B9-47D2-AA18-DF7308A301F3}"/>
              </a:ext>
            </a:extLst>
          </p:cNvPr>
          <p:cNvPicPr>
            <a:picLocks noChangeAspect="1"/>
          </p:cNvPicPr>
          <p:nvPr/>
        </p:nvPicPr>
        <p:blipFill rotWithShape="1">
          <a:blip r:embed="rId3" cstate="email">
            <a:extLst>
              <a:ext uri="{28A0092B-C50C-407E-A947-70E740481C1C}">
                <a14:useLocalDpi xmlns:a14="http://schemas.microsoft.com/office/drawing/2010/main" xmlns="" val="0"/>
              </a:ext>
            </a:extLst>
          </a:blip>
          <a:srcRect l="932" r="-2" b="-2"/>
          <a:stretch/>
        </p:blipFill>
        <p:spPr>
          <a:xfrm>
            <a:off x="227871" y="1052736"/>
            <a:ext cx="8688257" cy="5243913"/>
          </a:xfrm>
          <a:prstGeom prst="rect">
            <a:avLst/>
          </a:prstGeom>
          <a:effectLst/>
        </p:spPr>
      </p:pic>
      <p:sp>
        <p:nvSpPr>
          <p:cNvPr id="3" name="Rectangle 2">
            <a:extLst>
              <a:ext uri="{FF2B5EF4-FFF2-40B4-BE49-F238E27FC236}">
                <a16:creationId xmlns:a16="http://schemas.microsoft.com/office/drawing/2014/main" xmlns="" id="{E370C4B0-95E8-48EB-BCF4-44CB36FA6C16}"/>
              </a:ext>
            </a:extLst>
          </p:cNvPr>
          <p:cNvSpPr/>
          <p:nvPr/>
        </p:nvSpPr>
        <p:spPr>
          <a:xfrm>
            <a:off x="1547664" y="129304"/>
            <a:ext cx="6696744" cy="720080"/>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400" b="1" dirty="0">
                <a:solidFill>
                  <a:schemeClr val="bg1"/>
                </a:solidFill>
                <a:latin typeface="Arial" pitchFamily="34" charset="0"/>
                <a:cs typeface="Arial" pitchFamily="34" charset="0"/>
              </a:rPr>
              <a:t>CROSS BORDER ROUTES AND BORDER POSTS</a:t>
            </a:r>
            <a:endParaRPr lang="en-ZA" sz="2400" b="1" dirty="0">
              <a:solidFill>
                <a:schemeClr val="bg1"/>
              </a:solidFill>
              <a:latin typeface="Arial Rounded MT Bold" panose="020F0704030504030204" pitchFamily="34" charset="0"/>
            </a:endParaRPr>
          </a:p>
        </p:txBody>
      </p:sp>
      <p:sp>
        <p:nvSpPr>
          <p:cNvPr id="2" name="TextBox 1">
            <a:extLst>
              <a:ext uri="{FF2B5EF4-FFF2-40B4-BE49-F238E27FC236}">
                <a16:creationId xmlns:a16="http://schemas.microsoft.com/office/drawing/2014/main" xmlns="" id="{92479585-D78F-7C41-BDC7-5F63F0EEF080}"/>
              </a:ext>
            </a:extLst>
          </p:cNvPr>
          <p:cNvSpPr txBox="1"/>
          <p:nvPr/>
        </p:nvSpPr>
        <p:spPr>
          <a:xfrm>
            <a:off x="8035056" y="6500001"/>
            <a:ext cx="418704" cy="369332"/>
          </a:xfrm>
          <a:prstGeom prst="rect">
            <a:avLst/>
          </a:prstGeom>
          <a:noFill/>
        </p:spPr>
        <p:txBody>
          <a:bodyPr wrap="none" rtlCol="0">
            <a:spAutoFit/>
          </a:bodyPr>
          <a:lstStyle/>
          <a:p>
            <a:fld id="{12113E94-8B4C-0A44-8944-BC0ACB77EDAB}" type="slidenum">
              <a:rPr lang="en-US" smtClean="0"/>
              <a:pPr/>
              <a:t>11</a:t>
            </a:fld>
            <a:endParaRPr lang="en-US" dirty="0"/>
          </a:p>
        </p:txBody>
      </p:sp>
    </p:spTree>
    <p:extLst>
      <p:ext uri="{BB962C8B-B14F-4D97-AF65-F5344CB8AC3E}">
        <p14:creationId xmlns:p14="http://schemas.microsoft.com/office/powerpoint/2010/main" xmlns="" val="2717618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6256" y="6309320"/>
            <a:ext cx="184666" cy="369332"/>
          </a:xfrm>
          <a:prstGeom prst="rect">
            <a:avLst/>
          </a:prstGeom>
          <a:noFill/>
        </p:spPr>
        <p:txBody>
          <a:bodyPr wrap="none" rtlCol="0">
            <a:spAutoFit/>
          </a:bodyPr>
          <a:lstStyle/>
          <a:p>
            <a:endParaRPr lang="en-GB" dirty="0"/>
          </a:p>
        </p:txBody>
      </p:sp>
      <p:sp>
        <p:nvSpPr>
          <p:cNvPr id="8" name="TextBox 7">
            <a:extLst>
              <a:ext uri="{FF2B5EF4-FFF2-40B4-BE49-F238E27FC236}">
                <a16:creationId xmlns:a16="http://schemas.microsoft.com/office/drawing/2014/main" xmlns="" id="{F28A305B-E156-BD4E-B113-80ACACFE4BB4}"/>
              </a:ext>
            </a:extLst>
          </p:cNvPr>
          <p:cNvSpPr txBox="1"/>
          <p:nvPr/>
        </p:nvSpPr>
        <p:spPr>
          <a:xfrm>
            <a:off x="6011890" y="3235042"/>
            <a:ext cx="2557091"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Heading goes here</a:t>
            </a:r>
          </a:p>
        </p:txBody>
      </p:sp>
      <p:pic>
        <p:nvPicPr>
          <p:cNvPr id="9" name="Picture 8" descr="A picture containing text, sign, yellow&#10;&#10;Description automatically generated">
            <a:extLst>
              <a:ext uri="{FF2B5EF4-FFF2-40B4-BE49-F238E27FC236}">
                <a16:creationId xmlns:a16="http://schemas.microsoft.com/office/drawing/2014/main" xmlns="" id="{287C69F3-FD76-6E4A-8528-1B6976E6F68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06" y="0"/>
            <a:ext cx="9144000" cy="6858000"/>
          </a:xfrm>
          <a:prstGeom prst="rect">
            <a:avLst/>
          </a:prstGeom>
        </p:spPr>
      </p:pic>
      <p:sp>
        <p:nvSpPr>
          <p:cNvPr id="5" name="Rectangle 4">
            <a:extLst>
              <a:ext uri="{FF2B5EF4-FFF2-40B4-BE49-F238E27FC236}">
                <a16:creationId xmlns:a16="http://schemas.microsoft.com/office/drawing/2014/main" xmlns="" id="{4B34DB9C-A8A6-456C-8CA6-EF2900B01C8A}"/>
              </a:ext>
            </a:extLst>
          </p:cNvPr>
          <p:cNvSpPr/>
          <p:nvPr/>
        </p:nvSpPr>
        <p:spPr>
          <a:xfrm>
            <a:off x="1763688" y="196771"/>
            <a:ext cx="6480720" cy="567933"/>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sz="2400" b="1" dirty="0">
              <a:solidFill>
                <a:schemeClr val="bg1"/>
              </a:solidFill>
              <a:latin typeface="Arial Rounded MT Bold" panose="020F0704030504030204" pitchFamily="34" charset="0"/>
            </a:endParaRPr>
          </a:p>
          <a:p>
            <a:r>
              <a:rPr lang="en-US" sz="2400" b="1" dirty="0">
                <a:solidFill>
                  <a:schemeClr val="bg1"/>
                </a:solidFill>
                <a:latin typeface="Arial" pitchFamily="34" charset="0"/>
                <a:cs typeface="Arial" pitchFamily="34" charset="0"/>
              </a:rPr>
              <a:t>PROBLEM AND IMPACT STATEMENTS</a:t>
            </a:r>
          </a:p>
          <a:p>
            <a:endParaRPr lang="en-ZA" sz="2400" b="1"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xmlns="" val="22141266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76256" y="6309320"/>
            <a:ext cx="184666" cy="369332"/>
          </a:xfrm>
          <a:prstGeom prst="rect">
            <a:avLst/>
          </a:prstGeom>
          <a:noFill/>
        </p:spPr>
        <p:txBody>
          <a:bodyPr wrap="none" rtlCol="0">
            <a:spAutoFit/>
          </a:bodyPr>
          <a:lstStyle/>
          <a:p>
            <a:endParaRPr lang="en-GB" dirty="0"/>
          </a:p>
        </p:txBody>
      </p:sp>
      <p:pic>
        <p:nvPicPr>
          <p:cNvPr id="7" name="Picture 6" descr="A group of vehicles on a road&#10;&#10;Description automatically generated with low confidence">
            <a:extLst>
              <a:ext uri="{FF2B5EF4-FFF2-40B4-BE49-F238E27FC236}">
                <a16:creationId xmlns:a16="http://schemas.microsoft.com/office/drawing/2014/main" xmlns="" id="{92609A72-8150-C245-8ED0-E18EA697E21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xmlns="" id="{8799C3F8-FAF6-4AEC-8877-1B14AC5A28F1}"/>
              </a:ext>
            </a:extLst>
          </p:cNvPr>
          <p:cNvSpPr txBox="1"/>
          <p:nvPr/>
        </p:nvSpPr>
        <p:spPr>
          <a:xfrm>
            <a:off x="5004048" y="3198167"/>
            <a:ext cx="4139952" cy="830997"/>
          </a:xfrm>
          <a:prstGeom prst="rect">
            <a:avLst/>
          </a:prstGeom>
          <a:noFill/>
        </p:spPr>
        <p:txBody>
          <a:bodyPr wrap="square" rtlCol="0">
            <a:spAutoFit/>
          </a:bodyPr>
          <a:lstStyle/>
          <a:p>
            <a:pPr marL="0" lvl="1" indent="0" algn="ctr" eaLnBrk="1" hangingPunct="1"/>
            <a:r>
              <a:rPr lang="en-ZA" sz="2400" b="1" dirty="0">
                <a:solidFill>
                  <a:schemeClr val="bg1"/>
                </a:solidFill>
                <a:latin typeface="Arial" panose="020B0604020202020204" pitchFamily="34" charset="0"/>
                <a:cs typeface="Arial" panose="020B0604020202020204" pitchFamily="34" charset="0"/>
              </a:rPr>
              <a:t>Organisational Performance</a:t>
            </a:r>
          </a:p>
        </p:txBody>
      </p:sp>
    </p:spTree>
    <p:extLst>
      <p:ext uri="{BB962C8B-B14F-4D97-AF65-F5344CB8AC3E}">
        <p14:creationId xmlns:p14="http://schemas.microsoft.com/office/powerpoint/2010/main" xmlns="" val="29734901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2C802EC-527E-4945-A575-58AA45552033}"/>
              </a:ext>
            </a:extLst>
          </p:cNvPr>
          <p:cNvSpPr/>
          <p:nvPr/>
        </p:nvSpPr>
        <p:spPr>
          <a:xfrm>
            <a:off x="1619672" y="110774"/>
            <a:ext cx="6552728" cy="792088"/>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300" b="1" dirty="0">
                <a:solidFill>
                  <a:schemeClr val="bg1"/>
                </a:solidFill>
                <a:latin typeface="Arial" pitchFamily="34" charset="0"/>
                <a:ea typeface="MS PGothic" charset="0"/>
                <a:cs typeface="Arial" pitchFamily="34" charset="0"/>
              </a:rPr>
              <a:t>PROGRESS MADE TOWARDS ACHIEVEMENT OF OUTCOMES</a:t>
            </a:r>
            <a:endParaRPr lang="en-ZA" sz="2300" b="1" dirty="0">
              <a:solidFill>
                <a:schemeClr val="bg1"/>
              </a:solidFill>
              <a:latin typeface="Arial Rounded MT Bold" panose="020F0704030504030204" pitchFamily="34" charset="0"/>
            </a:endParaRPr>
          </a:p>
        </p:txBody>
      </p:sp>
      <p:graphicFrame>
        <p:nvGraphicFramePr>
          <p:cNvPr id="10" name="Table 10">
            <a:extLst>
              <a:ext uri="{FF2B5EF4-FFF2-40B4-BE49-F238E27FC236}">
                <a16:creationId xmlns:a16="http://schemas.microsoft.com/office/drawing/2014/main" xmlns="" id="{A3F06B6F-DBDA-45FE-A1C9-DE350F269941}"/>
              </a:ext>
            </a:extLst>
          </p:cNvPr>
          <p:cNvGraphicFramePr>
            <a:graphicFrameLocks noGrp="1"/>
          </p:cNvGraphicFramePr>
          <p:nvPr>
            <p:extLst>
              <p:ext uri="{D42A27DB-BD31-4B8C-83A1-F6EECF244321}">
                <p14:modId xmlns:p14="http://schemas.microsoft.com/office/powerpoint/2010/main" xmlns="" val="1423173912"/>
              </p:ext>
            </p:extLst>
          </p:nvPr>
        </p:nvGraphicFramePr>
        <p:xfrm>
          <a:off x="179512" y="908720"/>
          <a:ext cx="8784976" cy="5634960"/>
        </p:xfrm>
        <a:graphic>
          <a:graphicData uri="http://schemas.openxmlformats.org/drawingml/2006/table">
            <a:tbl>
              <a:tblPr firstRow="1" bandRow="1">
                <a:tableStyleId>{5C22544A-7EE6-4342-B048-85BDC9FD1C3A}</a:tableStyleId>
              </a:tblPr>
              <a:tblGrid>
                <a:gridCol w="2172339">
                  <a:extLst>
                    <a:ext uri="{9D8B030D-6E8A-4147-A177-3AD203B41FA5}">
                      <a16:colId xmlns:a16="http://schemas.microsoft.com/office/drawing/2014/main" xmlns="" val="3358881577"/>
                    </a:ext>
                  </a:extLst>
                </a:gridCol>
                <a:gridCol w="2049535">
                  <a:extLst>
                    <a:ext uri="{9D8B030D-6E8A-4147-A177-3AD203B41FA5}">
                      <a16:colId xmlns:a16="http://schemas.microsoft.com/office/drawing/2014/main" xmlns="" val="233451883"/>
                    </a:ext>
                  </a:extLst>
                </a:gridCol>
                <a:gridCol w="4563102">
                  <a:extLst>
                    <a:ext uri="{9D8B030D-6E8A-4147-A177-3AD203B41FA5}">
                      <a16:colId xmlns:a16="http://schemas.microsoft.com/office/drawing/2014/main" xmlns="" val="3385322619"/>
                    </a:ext>
                  </a:extLst>
                </a:gridCol>
              </a:tblGrid>
              <a:tr h="669659">
                <a:tc>
                  <a:txBody>
                    <a:bodyPr/>
                    <a:lstStyle/>
                    <a:p>
                      <a:pPr marL="0" algn="ctr" defTabSz="914400" rtl="0" eaLnBrk="1" latinLnBrk="0" hangingPunct="1">
                        <a:lnSpc>
                          <a:spcPct val="100000"/>
                        </a:lnSpc>
                        <a:spcAft>
                          <a:spcPts val="800"/>
                        </a:spcAft>
                      </a:pPr>
                      <a:r>
                        <a:rPr lang="en-US"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OUTCOMES</a:t>
                      </a:r>
                      <a:endParaRPr lang="en-ZA"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0000"/>
                        </a:lnSpc>
                        <a:spcAft>
                          <a:spcPts val="80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FIVE-YEAR TARGETS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PROGRESS MADE TOWARDS ACHIEVEMENT OF OUTCOMES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6814172"/>
                  </a:ext>
                </a:extLst>
              </a:tr>
              <a:tr h="1490581">
                <a:tc>
                  <a:txBody>
                    <a:bodyPr/>
                    <a:lstStyle/>
                    <a:p>
                      <a:pPr algn="just">
                        <a:lnSpc>
                          <a:spcPct val="100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Enhanced regulatory regime by implementing quality regulation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Implemented Operator Compliance Accreditation System (OCAS)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indent="-285750" algn="just">
                        <a:lnSpc>
                          <a:spcPct val="100000"/>
                        </a:lnSpc>
                        <a:spcAft>
                          <a:spcPts val="800"/>
                        </a:spcAft>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On-going development of OCAS. </a:t>
                      </a:r>
                    </a:p>
                    <a:p>
                      <a:pPr marL="285750" indent="-285750" algn="just">
                        <a:lnSpc>
                          <a:spcPct val="100000"/>
                        </a:lnSpc>
                        <a:spcAft>
                          <a:spcPts val="800"/>
                        </a:spcAft>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Registration module developed and piloted and the module refined with outcomes of the pilot. </a:t>
                      </a:r>
                    </a:p>
                    <a:p>
                      <a:pPr marL="285750" indent="-285750" algn="just">
                        <a:lnSpc>
                          <a:spcPct val="100000"/>
                        </a:lnSpc>
                        <a:spcAft>
                          <a:spcPts val="800"/>
                        </a:spcAft>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IT OCAS system being developed in the current financial year.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67266727"/>
                  </a:ext>
                </a:extLst>
              </a:tr>
              <a:tr h="3311124">
                <a:tc>
                  <a:txBody>
                    <a:bodyPr/>
                    <a:lstStyle/>
                    <a:p>
                      <a:pPr algn="just">
                        <a:lnSpc>
                          <a:spcPct val="100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Improved compliance to cross border road transport regulation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 smart law enforcement</a:t>
                      </a:r>
                      <a:endPar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indent="-285750" algn="just">
                        <a:lnSpc>
                          <a:spcPct val="100000"/>
                        </a:lnSpc>
                        <a:spcAft>
                          <a:spcPts val="800"/>
                        </a:spcAft>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Acquired and deployed smart law enforcement tool in the form of a </a:t>
                      </a:r>
                      <a:r>
                        <a:rPr lang="en-US" sz="1600" b="1" dirty="0">
                          <a:effectLst/>
                          <a:latin typeface="Calibri" panose="020F0502020204030204" pitchFamily="34" charset="0"/>
                          <a:ea typeface="Calibri" panose="020F0502020204030204" pitchFamily="34" charset="0"/>
                          <a:cs typeface="Calibri" panose="020F0502020204030204" pitchFamily="34" charset="0"/>
                        </a:rPr>
                        <a:t>smart law enforcement vehicle</a:t>
                      </a:r>
                      <a:r>
                        <a:rPr lang="en-US" sz="1600" dirty="0">
                          <a:effectLst/>
                          <a:latin typeface="Calibri" panose="020F0502020204030204" pitchFamily="34" charset="0"/>
                          <a:ea typeface="Calibri" panose="020F0502020204030204" pitchFamily="34" charset="0"/>
                          <a:cs typeface="Calibri" panose="020F0502020204030204" pitchFamily="34" charset="0"/>
                        </a:rPr>
                        <a:t>.  Vehicle </a:t>
                      </a:r>
                      <a:r>
                        <a:rPr lang="en-US" sz="16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 fitted with a Number Plate Recognition System (APNR) which is used to </a:t>
                      </a:r>
                      <a:r>
                        <a:rPr lang="en-US" sz="1600" dirty="0">
                          <a:effectLst/>
                          <a:latin typeface="Calibri" panose="020F0502020204030204" pitchFamily="34" charset="0"/>
                          <a:ea typeface="Calibri" panose="020F0502020204030204" pitchFamily="34" charset="0"/>
                          <a:cs typeface="Calibri" panose="020F0502020204030204" pitchFamily="34" charset="0"/>
                        </a:rPr>
                        <a:t>collect intelligence.</a:t>
                      </a:r>
                    </a:p>
                    <a:p>
                      <a:pPr marL="285750" indent="-285750" algn="just">
                        <a:lnSpc>
                          <a:spcPct val="100000"/>
                        </a:lnSpc>
                        <a:spcAft>
                          <a:spcPts val="800"/>
                        </a:spcAft>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Enables cross referencing of vehicle registration with various data bases (CBRTS, ENATIS &amp; SAPS circulations).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0000"/>
                        </a:lnSpc>
                        <a:spcAft>
                          <a:spcPts val="800"/>
                        </a:spcAft>
                        <a:buFont typeface="Wingdings" panose="05000000000000000000" pitchFamily="2" charset="2"/>
                        <a:buChar char="§"/>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Piloted through deployment at Beitbridge (next to the Musina TCC) and at multiple points along the Lebombo Border Post. </a:t>
                      </a:r>
                    </a:p>
                    <a:p>
                      <a:pPr marL="285750" indent="-285750" algn="just">
                        <a:lnSpc>
                          <a:spcPct val="100000"/>
                        </a:lnSpc>
                        <a:spcAft>
                          <a:spcPts val="800"/>
                        </a:spcAft>
                        <a:buFont typeface="Wingdings" panose="05000000000000000000" pitchFamily="2" charset="2"/>
                        <a:buChar char="§"/>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On-going deployment in the current financial year.</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41103945"/>
                  </a:ext>
                </a:extLst>
              </a:tr>
            </a:tbl>
          </a:graphicData>
        </a:graphic>
      </p:graphicFrame>
      <p:sp>
        <p:nvSpPr>
          <p:cNvPr id="4" name="TextBox 3">
            <a:extLst>
              <a:ext uri="{FF2B5EF4-FFF2-40B4-BE49-F238E27FC236}">
                <a16:creationId xmlns:a16="http://schemas.microsoft.com/office/drawing/2014/main" xmlns="" id="{647DD551-73E3-E242-85B4-08B85A4EDFAB}"/>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14</a:t>
            </a:fld>
            <a:endParaRPr lang="en-US" dirty="0"/>
          </a:p>
        </p:txBody>
      </p:sp>
    </p:spTree>
    <p:extLst>
      <p:ext uri="{BB962C8B-B14F-4D97-AF65-F5344CB8AC3E}">
        <p14:creationId xmlns:p14="http://schemas.microsoft.com/office/powerpoint/2010/main" xmlns="" val="1390066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2C802EC-527E-4945-A575-58AA45552033}"/>
              </a:ext>
            </a:extLst>
          </p:cNvPr>
          <p:cNvSpPr/>
          <p:nvPr/>
        </p:nvSpPr>
        <p:spPr>
          <a:xfrm>
            <a:off x="1619672" y="106359"/>
            <a:ext cx="6624736" cy="792088"/>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300" b="1" dirty="0">
                <a:solidFill>
                  <a:schemeClr val="bg1"/>
                </a:solidFill>
                <a:latin typeface="Arial" pitchFamily="34" charset="0"/>
                <a:ea typeface="MS PGothic" charset="0"/>
                <a:cs typeface="Arial" pitchFamily="34" charset="0"/>
              </a:rPr>
              <a:t>PROGRESS MADE TOWARDS ACHIEVEMENT OF OUTCOMES</a:t>
            </a:r>
            <a:endParaRPr lang="en-ZA" sz="2300" b="1" dirty="0">
              <a:solidFill>
                <a:schemeClr val="bg1"/>
              </a:solidFill>
              <a:latin typeface="Arial Rounded MT Bold" panose="020F0704030504030204" pitchFamily="34" charset="0"/>
            </a:endParaRPr>
          </a:p>
        </p:txBody>
      </p:sp>
      <p:graphicFrame>
        <p:nvGraphicFramePr>
          <p:cNvPr id="10" name="Table 10">
            <a:extLst>
              <a:ext uri="{FF2B5EF4-FFF2-40B4-BE49-F238E27FC236}">
                <a16:creationId xmlns:a16="http://schemas.microsoft.com/office/drawing/2014/main" xmlns="" id="{A3F06B6F-DBDA-45FE-A1C9-DE350F269941}"/>
              </a:ext>
            </a:extLst>
          </p:cNvPr>
          <p:cNvGraphicFramePr>
            <a:graphicFrameLocks noGrp="1"/>
          </p:cNvGraphicFramePr>
          <p:nvPr>
            <p:extLst>
              <p:ext uri="{D42A27DB-BD31-4B8C-83A1-F6EECF244321}">
                <p14:modId xmlns:p14="http://schemas.microsoft.com/office/powerpoint/2010/main" xmlns="" val="3596305791"/>
              </p:ext>
            </p:extLst>
          </p:nvPr>
        </p:nvGraphicFramePr>
        <p:xfrm>
          <a:off x="179512" y="908721"/>
          <a:ext cx="8784975" cy="5633706"/>
        </p:xfrm>
        <a:graphic>
          <a:graphicData uri="http://schemas.openxmlformats.org/drawingml/2006/table">
            <a:tbl>
              <a:tblPr firstRow="1" bandRow="1">
                <a:tableStyleId>{5C22544A-7EE6-4342-B048-85BDC9FD1C3A}</a:tableStyleId>
              </a:tblPr>
              <a:tblGrid>
                <a:gridCol w="2129691">
                  <a:extLst>
                    <a:ext uri="{9D8B030D-6E8A-4147-A177-3AD203B41FA5}">
                      <a16:colId xmlns:a16="http://schemas.microsoft.com/office/drawing/2014/main" xmlns="" val="3358881577"/>
                    </a:ext>
                  </a:extLst>
                </a:gridCol>
                <a:gridCol w="2342660">
                  <a:extLst>
                    <a:ext uri="{9D8B030D-6E8A-4147-A177-3AD203B41FA5}">
                      <a16:colId xmlns:a16="http://schemas.microsoft.com/office/drawing/2014/main" xmlns="" val="233451883"/>
                    </a:ext>
                  </a:extLst>
                </a:gridCol>
                <a:gridCol w="4312624">
                  <a:extLst>
                    <a:ext uri="{9D8B030D-6E8A-4147-A177-3AD203B41FA5}">
                      <a16:colId xmlns:a16="http://schemas.microsoft.com/office/drawing/2014/main" xmlns="" val="3385322619"/>
                    </a:ext>
                  </a:extLst>
                </a:gridCol>
              </a:tblGrid>
              <a:tr h="599952">
                <a:tc>
                  <a:txBody>
                    <a:bodyPr/>
                    <a:lstStyle/>
                    <a:p>
                      <a:pPr marL="0" algn="ctr" defTabSz="914400" rtl="0" eaLnBrk="1" latinLnBrk="0" hangingPunct="1">
                        <a:lnSpc>
                          <a:spcPct val="107000"/>
                        </a:lnSpc>
                        <a:spcAft>
                          <a:spcPts val="800"/>
                        </a:spcAft>
                      </a:pPr>
                      <a:r>
                        <a:rPr lang="en-US"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OUTCOMES</a:t>
                      </a:r>
                      <a:endParaRPr lang="en-ZA"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80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FIVE-YEAR TARGETS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PROGRESS MADE TOWARDS ACHIEVEMENT OF OUTCOMES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6814172"/>
                  </a:ext>
                </a:extLst>
              </a:tr>
              <a:tr h="1847578">
                <a:tc>
                  <a:txBody>
                    <a:bodyPr/>
                    <a:lstStyle/>
                    <a:p>
                      <a:pPr algn="just">
                        <a:lnSpc>
                          <a:spcPct val="115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Safe and reliable cross border road transport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Implemented cross border road safety strategy</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indent="-285750" algn="just">
                        <a:lnSpc>
                          <a:spcPct val="115000"/>
                        </a:lnSpc>
                        <a:spcAft>
                          <a:spcPts val="800"/>
                        </a:spcAft>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Agency developed a Cross- Border Road Safety Strategy which serve as a roadmap towards achieving safe and reliable cross-border road transport operations.  </a:t>
                      </a:r>
                    </a:p>
                    <a:p>
                      <a:pPr marL="285750" indent="-285750" algn="just">
                        <a:lnSpc>
                          <a:spcPct val="115000"/>
                        </a:lnSpc>
                        <a:spcAft>
                          <a:spcPts val="800"/>
                        </a:spcAft>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Strategy outlines various road safety programmes for on-going implementation.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67266727"/>
                  </a:ext>
                </a:extLst>
              </a:tr>
              <a:tr h="3097085">
                <a:tc>
                  <a:txBody>
                    <a:bodyPr/>
                    <a:lstStyle/>
                    <a:p>
                      <a:pPr algn="just">
                        <a:lnSpc>
                          <a:spcPct val="115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Harmonized economic regulations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90% compliance to cross border road transport policies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indent="-285750" algn="just">
                        <a:lnSpc>
                          <a:spcPct val="115000"/>
                        </a:lnSpc>
                        <a:spcAft>
                          <a:spcPts val="800"/>
                        </a:spcAft>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The Agency chairs a Cross Border Road Transport-Regulators’ Forum and developed the Forum’s Workplan with focus on harmonizing the region.</a:t>
                      </a:r>
                    </a:p>
                    <a:p>
                      <a:pPr marL="285750" indent="-285750" algn="just">
                        <a:lnSpc>
                          <a:spcPct val="115000"/>
                        </a:lnSpc>
                        <a:spcAft>
                          <a:spcPts val="800"/>
                        </a:spcAft>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70% implementation of the C-BRTF workplan was achieved, which contained amongst other activities relating to institutional arrangements and coordination of Route Management Groups, Road Transport Law Enforcement, Road Transport and Trade facilitation and Passenger Regulation.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41103945"/>
                  </a:ext>
                </a:extLst>
              </a:tr>
            </a:tbl>
          </a:graphicData>
        </a:graphic>
      </p:graphicFrame>
      <p:sp>
        <p:nvSpPr>
          <p:cNvPr id="4" name="TextBox 3">
            <a:extLst>
              <a:ext uri="{FF2B5EF4-FFF2-40B4-BE49-F238E27FC236}">
                <a16:creationId xmlns:a16="http://schemas.microsoft.com/office/drawing/2014/main" xmlns="" id="{8A0C24AD-007E-A348-B2CF-3A7D1217F138}"/>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15</a:t>
            </a:fld>
            <a:endParaRPr lang="en-US" dirty="0"/>
          </a:p>
        </p:txBody>
      </p:sp>
    </p:spTree>
    <p:extLst>
      <p:ext uri="{BB962C8B-B14F-4D97-AF65-F5344CB8AC3E}">
        <p14:creationId xmlns:p14="http://schemas.microsoft.com/office/powerpoint/2010/main" xmlns="" val="3598452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2C802EC-527E-4945-A575-58AA45552033}"/>
              </a:ext>
            </a:extLst>
          </p:cNvPr>
          <p:cNvSpPr/>
          <p:nvPr/>
        </p:nvSpPr>
        <p:spPr>
          <a:xfrm>
            <a:off x="1619672" y="106359"/>
            <a:ext cx="6552728" cy="792088"/>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300" b="1" dirty="0">
                <a:solidFill>
                  <a:schemeClr val="bg1"/>
                </a:solidFill>
                <a:latin typeface="Arial" pitchFamily="34" charset="0"/>
                <a:ea typeface="MS PGothic" charset="0"/>
                <a:cs typeface="Arial" pitchFamily="34" charset="0"/>
              </a:rPr>
              <a:t>PROGRESS MADE TOWARDS ACHIEVEMENT OF OUTCOMES</a:t>
            </a:r>
            <a:endParaRPr lang="en-ZA" sz="2300" b="1" dirty="0">
              <a:solidFill>
                <a:schemeClr val="bg1"/>
              </a:solidFill>
              <a:latin typeface="Arial Rounded MT Bold" panose="020F0704030504030204" pitchFamily="34" charset="0"/>
            </a:endParaRPr>
          </a:p>
        </p:txBody>
      </p:sp>
      <p:graphicFrame>
        <p:nvGraphicFramePr>
          <p:cNvPr id="10" name="Table 10">
            <a:extLst>
              <a:ext uri="{FF2B5EF4-FFF2-40B4-BE49-F238E27FC236}">
                <a16:creationId xmlns:a16="http://schemas.microsoft.com/office/drawing/2014/main" xmlns="" id="{A3F06B6F-DBDA-45FE-A1C9-DE350F269941}"/>
              </a:ext>
            </a:extLst>
          </p:cNvPr>
          <p:cNvGraphicFramePr>
            <a:graphicFrameLocks noGrp="1"/>
          </p:cNvGraphicFramePr>
          <p:nvPr>
            <p:extLst>
              <p:ext uri="{D42A27DB-BD31-4B8C-83A1-F6EECF244321}">
                <p14:modId xmlns:p14="http://schemas.microsoft.com/office/powerpoint/2010/main" xmlns="" val="4161616806"/>
              </p:ext>
            </p:extLst>
          </p:nvPr>
        </p:nvGraphicFramePr>
        <p:xfrm>
          <a:off x="215516" y="927449"/>
          <a:ext cx="8712968" cy="5504193"/>
        </p:xfrm>
        <a:graphic>
          <a:graphicData uri="http://schemas.openxmlformats.org/drawingml/2006/table">
            <a:tbl>
              <a:tblPr firstRow="1" bandRow="1">
                <a:tableStyleId>{5C22544A-7EE6-4342-B048-85BDC9FD1C3A}</a:tableStyleId>
              </a:tblPr>
              <a:tblGrid>
                <a:gridCol w="2112235">
                  <a:extLst>
                    <a:ext uri="{9D8B030D-6E8A-4147-A177-3AD203B41FA5}">
                      <a16:colId xmlns:a16="http://schemas.microsoft.com/office/drawing/2014/main" xmlns="" val="3358881577"/>
                    </a:ext>
                  </a:extLst>
                </a:gridCol>
                <a:gridCol w="2323458">
                  <a:extLst>
                    <a:ext uri="{9D8B030D-6E8A-4147-A177-3AD203B41FA5}">
                      <a16:colId xmlns:a16="http://schemas.microsoft.com/office/drawing/2014/main" xmlns="" val="233451883"/>
                    </a:ext>
                  </a:extLst>
                </a:gridCol>
                <a:gridCol w="4277275">
                  <a:extLst>
                    <a:ext uri="{9D8B030D-6E8A-4147-A177-3AD203B41FA5}">
                      <a16:colId xmlns:a16="http://schemas.microsoft.com/office/drawing/2014/main" xmlns="" val="3385322619"/>
                    </a:ext>
                  </a:extLst>
                </a:gridCol>
              </a:tblGrid>
              <a:tr h="635521">
                <a:tc>
                  <a:txBody>
                    <a:bodyPr/>
                    <a:lstStyle/>
                    <a:p>
                      <a:pPr marL="0" algn="ctr" defTabSz="914400" rtl="0" eaLnBrk="1" latinLnBrk="0" hangingPunct="1">
                        <a:lnSpc>
                          <a:spcPct val="107000"/>
                        </a:lnSpc>
                        <a:spcAft>
                          <a:spcPts val="800"/>
                        </a:spcAft>
                      </a:pPr>
                      <a:r>
                        <a:rPr lang="en-US"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OUTCOMES</a:t>
                      </a:r>
                      <a:endParaRPr lang="en-ZA"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80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FIVE-YEAR TARGETS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PROGRESS MADE TOWARDS ACHIEVEMENT OF OUTCOMES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6814172"/>
                  </a:ext>
                </a:extLst>
              </a:tr>
              <a:tr h="2155102">
                <a:tc>
                  <a:txBody>
                    <a:bodyPr/>
                    <a:lstStyle/>
                    <a:p>
                      <a:pPr algn="just">
                        <a:lnSpc>
                          <a:spcPct val="115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Increased participation by historically disadvantaged individuals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5% increase in the number of participating target groups freight &amp; tourism cross border road transport industry: Women = 3%, Youth = 2% and People with disabilities = 1%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indent="-285750" algn="just">
                        <a:lnSpc>
                          <a:spcPct val="115000"/>
                        </a:lnSpc>
                        <a:spcAft>
                          <a:spcPts val="800"/>
                        </a:spcAft>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Database on the participation by HDI’s in cross-border freight and tourism operations was determined to enable professional measurement of progress made towards transformation of the cross-border road transport industry.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67266727"/>
                  </a:ext>
                </a:extLst>
              </a:tr>
              <a:tr h="2393952">
                <a:tc>
                  <a:txBody>
                    <a:bodyPr/>
                    <a:lstStyle/>
                    <a:p>
                      <a:pPr algn="just">
                        <a:lnSpc>
                          <a:spcPct val="115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Fair operating environment for cross border road transport operators;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Implemented cross border road transport charges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indent="-285750" algn="just">
                        <a:lnSpc>
                          <a:spcPct val="115000"/>
                        </a:lnSpc>
                        <a:spcAft>
                          <a:spcPts val="800"/>
                        </a:spcAft>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Developed a Cross-Border Pricing Model that would be used for determining the cross-border charges that would be levied on foreign commercial cross-border transport operators.  </a:t>
                      </a:r>
                    </a:p>
                    <a:p>
                      <a:pPr marL="285750" indent="-285750" algn="just">
                        <a:lnSpc>
                          <a:spcPct val="115000"/>
                        </a:lnSpc>
                        <a:spcAft>
                          <a:spcPts val="800"/>
                        </a:spcAft>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On-going engagements with the various stakeholders including DoT and National Treasury on the levying of cross-border charges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41103945"/>
                  </a:ext>
                </a:extLst>
              </a:tr>
            </a:tbl>
          </a:graphicData>
        </a:graphic>
      </p:graphicFrame>
      <p:sp>
        <p:nvSpPr>
          <p:cNvPr id="4" name="TextBox 3">
            <a:extLst>
              <a:ext uri="{FF2B5EF4-FFF2-40B4-BE49-F238E27FC236}">
                <a16:creationId xmlns:a16="http://schemas.microsoft.com/office/drawing/2014/main" xmlns="" id="{D3DE1BD1-E96D-3D48-85BB-6C916CA0564E}"/>
              </a:ext>
            </a:extLst>
          </p:cNvPr>
          <p:cNvSpPr txBox="1"/>
          <p:nvPr/>
        </p:nvSpPr>
        <p:spPr>
          <a:xfrm>
            <a:off x="8021557" y="6398750"/>
            <a:ext cx="301686" cy="369332"/>
          </a:xfrm>
          <a:prstGeom prst="rect">
            <a:avLst/>
          </a:prstGeom>
          <a:noFill/>
        </p:spPr>
        <p:txBody>
          <a:bodyPr wrap="none" rtlCol="0">
            <a:spAutoFit/>
          </a:bodyPr>
          <a:lstStyle/>
          <a:p>
            <a:fld id="{4BC8558F-7A11-6147-B7FE-416F46713AA6}" type="slidenum">
              <a:rPr lang="en-US" smtClean="0"/>
              <a:pPr/>
              <a:t>16</a:t>
            </a:fld>
            <a:endParaRPr lang="en-US" dirty="0"/>
          </a:p>
        </p:txBody>
      </p:sp>
    </p:spTree>
    <p:extLst>
      <p:ext uri="{BB962C8B-B14F-4D97-AF65-F5344CB8AC3E}">
        <p14:creationId xmlns:p14="http://schemas.microsoft.com/office/powerpoint/2010/main" xmlns="" val="1529781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2C802EC-527E-4945-A575-58AA45552033}"/>
              </a:ext>
            </a:extLst>
          </p:cNvPr>
          <p:cNvSpPr/>
          <p:nvPr/>
        </p:nvSpPr>
        <p:spPr>
          <a:xfrm>
            <a:off x="1619672" y="116631"/>
            <a:ext cx="6696744" cy="673781"/>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300" b="1" dirty="0">
                <a:solidFill>
                  <a:schemeClr val="bg1"/>
                </a:solidFill>
                <a:latin typeface="Arial" pitchFamily="34" charset="0"/>
                <a:ea typeface="MS PGothic" charset="0"/>
                <a:cs typeface="Arial" pitchFamily="34" charset="0"/>
              </a:rPr>
              <a:t>PROGRESS MADE TOWARDS ACHIEVEMENT OF OUTCOMES</a:t>
            </a:r>
            <a:endParaRPr lang="en-ZA" sz="2300" b="1" dirty="0">
              <a:solidFill>
                <a:schemeClr val="bg1"/>
              </a:solidFill>
              <a:latin typeface="Arial Rounded MT Bold" panose="020F0704030504030204" pitchFamily="34" charset="0"/>
            </a:endParaRPr>
          </a:p>
        </p:txBody>
      </p:sp>
      <p:graphicFrame>
        <p:nvGraphicFramePr>
          <p:cNvPr id="10" name="Table 10">
            <a:extLst>
              <a:ext uri="{FF2B5EF4-FFF2-40B4-BE49-F238E27FC236}">
                <a16:creationId xmlns:a16="http://schemas.microsoft.com/office/drawing/2014/main" xmlns="" id="{A3F06B6F-DBDA-45FE-A1C9-DE350F269941}"/>
              </a:ext>
            </a:extLst>
          </p:cNvPr>
          <p:cNvGraphicFramePr>
            <a:graphicFrameLocks noGrp="1"/>
          </p:cNvGraphicFramePr>
          <p:nvPr>
            <p:extLst>
              <p:ext uri="{D42A27DB-BD31-4B8C-83A1-F6EECF244321}">
                <p14:modId xmlns:p14="http://schemas.microsoft.com/office/powerpoint/2010/main" xmlns="" val="145627714"/>
              </p:ext>
            </p:extLst>
          </p:nvPr>
        </p:nvGraphicFramePr>
        <p:xfrm>
          <a:off x="107504" y="908721"/>
          <a:ext cx="8712968" cy="5472607"/>
        </p:xfrm>
        <a:graphic>
          <a:graphicData uri="http://schemas.openxmlformats.org/drawingml/2006/table">
            <a:tbl>
              <a:tblPr firstRow="1" bandRow="1">
                <a:tableStyleId>{5C22544A-7EE6-4342-B048-85BDC9FD1C3A}</a:tableStyleId>
              </a:tblPr>
              <a:tblGrid>
                <a:gridCol w="2193913">
                  <a:extLst>
                    <a:ext uri="{9D8B030D-6E8A-4147-A177-3AD203B41FA5}">
                      <a16:colId xmlns:a16="http://schemas.microsoft.com/office/drawing/2014/main" xmlns="" val="3358881577"/>
                    </a:ext>
                  </a:extLst>
                </a:gridCol>
                <a:gridCol w="2413303">
                  <a:extLst>
                    <a:ext uri="{9D8B030D-6E8A-4147-A177-3AD203B41FA5}">
                      <a16:colId xmlns:a16="http://schemas.microsoft.com/office/drawing/2014/main" xmlns="" val="233451883"/>
                    </a:ext>
                  </a:extLst>
                </a:gridCol>
                <a:gridCol w="4105752">
                  <a:extLst>
                    <a:ext uri="{9D8B030D-6E8A-4147-A177-3AD203B41FA5}">
                      <a16:colId xmlns:a16="http://schemas.microsoft.com/office/drawing/2014/main" xmlns="" val="3385322619"/>
                    </a:ext>
                  </a:extLst>
                </a:gridCol>
              </a:tblGrid>
              <a:tr h="628750">
                <a:tc>
                  <a:txBody>
                    <a:bodyPr/>
                    <a:lstStyle/>
                    <a:p>
                      <a:pPr marL="0" algn="ctr" defTabSz="914400" rtl="0" eaLnBrk="1" latinLnBrk="0" hangingPunct="1">
                        <a:lnSpc>
                          <a:spcPct val="107000"/>
                        </a:lnSpc>
                        <a:spcAft>
                          <a:spcPts val="800"/>
                        </a:spcAft>
                      </a:pPr>
                      <a:r>
                        <a:rPr lang="en-US"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OUTCOMES</a:t>
                      </a:r>
                      <a:endParaRPr lang="en-ZA"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80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FIVE-YEAR TARGETS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PROGRESS MADE TOWARDS ACHIEVEMENT OF OUTCOMES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6814172"/>
                  </a:ext>
                </a:extLst>
              </a:tr>
              <a:tr h="4843857">
                <a:tc>
                  <a:txBody>
                    <a:bodyPr/>
                    <a:lstStyle/>
                    <a:p>
                      <a:pPr algn="just">
                        <a:lnSpc>
                          <a:spcPct val="115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Functional and reliable cross border road transport trade facilitation information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Functional cross border road transport trade facilitation information platform</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indent="-285750" algn="just">
                        <a:lnSpc>
                          <a:spcPct val="115000"/>
                        </a:lnSpc>
                        <a:buFont typeface="Wingdings" panose="05000000000000000000" pitchFamily="2" charset="2"/>
                        <a:buChar char="§"/>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Conducted research on several cross-border matters and produced research reports with recommendation for implementation by relevant role-players. </a:t>
                      </a:r>
                    </a:p>
                    <a:p>
                      <a:pPr marL="285750" indent="-285750" algn="just">
                        <a:lnSpc>
                          <a:spcPct val="115000"/>
                        </a:lnSpc>
                        <a:buFont typeface="Wingdings" panose="05000000000000000000" pitchFamily="2" charset="2"/>
                        <a:buChar char="§"/>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Amongst these reports are the Comparative Assessment of Cross Border Trade Volumes and Values, Annual State of Cross-Border Operations, Economic Impact Assessment Report for the Trans Kalahari Corridor and various Country Profiles. </a:t>
                      </a:r>
                    </a:p>
                    <a:p>
                      <a:pPr marL="285750" indent="-285750" algn="just">
                        <a:lnSpc>
                          <a:spcPct val="115000"/>
                        </a:lnSpc>
                        <a:buFont typeface="Wingdings" panose="05000000000000000000" pitchFamily="2"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Target of establishing a platform that would serve as a repository for various research documents was not achieved in the year under review, however the process of developing the platform is underway and will kick off with a wealth of information that will be uploaded once it is established.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41103945"/>
                  </a:ext>
                </a:extLst>
              </a:tr>
            </a:tbl>
          </a:graphicData>
        </a:graphic>
      </p:graphicFrame>
      <p:sp>
        <p:nvSpPr>
          <p:cNvPr id="4" name="TextBox 3">
            <a:extLst>
              <a:ext uri="{FF2B5EF4-FFF2-40B4-BE49-F238E27FC236}">
                <a16:creationId xmlns:a16="http://schemas.microsoft.com/office/drawing/2014/main" xmlns="" id="{EF65239D-0337-124D-AF3A-1A9C61234245}"/>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17</a:t>
            </a:fld>
            <a:endParaRPr lang="en-US" dirty="0"/>
          </a:p>
        </p:txBody>
      </p:sp>
    </p:spTree>
    <p:extLst>
      <p:ext uri="{BB962C8B-B14F-4D97-AF65-F5344CB8AC3E}">
        <p14:creationId xmlns:p14="http://schemas.microsoft.com/office/powerpoint/2010/main" xmlns="" val="3420100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2C802EC-527E-4945-A575-58AA45552033}"/>
              </a:ext>
            </a:extLst>
          </p:cNvPr>
          <p:cNvSpPr/>
          <p:nvPr/>
        </p:nvSpPr>
        <p:spPr>
          <a:xfrm>
            <a:off x="1619672" y="116632"/>
            <a:ext cx="6624736" cy="705301"/>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300" b="1" dirty="0">
                <a:solidFill>
                  <a:schemeClr val="bg1"/>
                </a:solidFill>
                <a:latin typeface="Arial" pitchFamily="34" charset="0"/>
                <a:ea typeface="MS PGothic" charset="0"/>
                <a:cs typeface="Arial" pitchFamily="34" charset="0"/>
              </a:rPr>
              <a:t>PROGRESS MADE TOWARDS ACHIEVEMENT OF OUTCOMES</a:t>
            </a:r>
            <a:endParaRPr lang="en-ZA" sz="2300" b="1" dirty="0">
              <a:solidFill>
                <a:schemeClr val="bg1"/>
              </a:solidFill>
              <a:latin typeface="Arial Rounded MT Bold" panose="020F0704030504030204" pitchFamily="34" charset="0"/>
            </a:endParaRPr>
          </a:p>
        </p:txBody>
      </p:sp>
      <p:graphicFrame>
        <p:nvGraphicFramePr>
          <p:cNvPr id="10" name="Table 10">
            <a:extLst>
              <a:ext uri="{FF2B5EF4-FFF2-40B4-BE49-F238E27FC236}">
                <a16:creationId xmlns:a16="http://schemas.microsoft.com/office/drawing/2014/main" xmlns="" id="{A3F06B6F-DBDA-45FE-A1C9-DE350F269941}"/>
              </a:ext>
            </a:extLst>
          </p:cNvPr>
          <p:cNvGraphicFramePr>
            <a:graphicFrameLocks noGrp="1"/>
          </p:cNvGraphicFramePr>
          <p:nvPr>
            <p:extLst>
              <p:ext uri="{D42A27DB-BD31-4B8C-83A1-F6EECF244321}">
                <p14:modId xmlns:p14="http://schemas.microsoft.com/office/powerpoint/2010/main" xmlns="" val="77301062"/>
              </p:ext>
            </p:extLst>
          </p:nvPr>
        </p:nvGraphicFramePr>
        <p:xfrm>
          <a:off x="215516" y="821933"/>
          <a:ext cx="8712968" cy="5631403"/>
        </p:xfrm>
        <a:graphic>
          <a:graphicData uri="http://schemas.openxmlformats.org/drawingml/2006/table">
            <a:tbl>
              <a:tblPr firstRow="1" bandRow="1">
                <a:tableStyleId>{5C22544A-7EE6-4342-B048-85BDC9FD1C3A}</a:tableStyleId>
              </a:tblPr>
              <a:tblGrid>
                <a:gridCol w="2176184">
                  <a:extLst>
                    <a:ext uri="{9D8B030D-6E8A-4147-A177-3AD203B41FA5}">
                      <a16:colId xmlns:a16="http://schemas.microsoft.com/office/drawing/2014/main" xmlns="" val="3358881577"/>
                    </a:ext>
                  </a:extLst>
                </a:gridCol>
                <a:gridCol w="2393801">
                  <a:extLst>
                    <a:ext uri="{9D8B030D-6E8A-4147-A177-3AD203B41FA5}">
                      <a16:colId xmlns:a16="http://schemas.microsoft.com/office/drawing/2014/main" xmlns="" val="233451883"/>
                    </a:ext>
                  </a:extLst>
                </a:gridCol>
                <a:gridCol w="4142983">
                  <a:extLst>
                    <a:ext uri="{9D8B030D-6E8A-4147-A177-3AD203B41FA5}">
                      <a16:colId xmlns:a16="http://schemas.microsoft.com/office/drawing/2014/main" xmlns="" val="3385322619"/>
                    </a:ext>
                  </a:extLst>
                </a:gridCol>
              </a:tblGrid>
              <a:tr h="581000">
                <a:tc>
                  <a:txBody>
                    <a:bodyPr/>
                    <a:lstStyle/>
                    <a:p>
                      <a:pPr marL="0" algn="ctr" defTabSz="914400" rtl="0" eaLnBrk="1" latinLnBrk="0" hangingPunct="1">
                        <a:lnSpc>
                          <a:spcPct val="100000"/>
                        </a:lnSpc>
                        <a:spcAft>
                          <a:spcPts val="800"/>
                        </a:spcAft>
                      </a:pPr>
                      <a:r>
                        <a:rPr lang="en-US"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OUTCOMES</a:t>
                      </a:r>
                      <a:endParaRPr lang="en-ZA"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0000"/>
                        </a:lnSpc>
                        <a:spcAft>
                          <a:spcPts val="80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FIVE-YEAR TARGETS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PROGRESS MADE TOWARDS ACHIEVEMENT OF OUTCOMES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6814172"/>
                  </a:ext>
                </a:extLst>
              </a:tr>
              <a:tr h="5050403">
                <a:tc>
                  <a:txBody>
                    <a:bodyPr/>
                    <a:lstStyle/>
                    <a:p>
                      <a:pPr algn="just">
                        <a:lnSpc>
                          <a:spcPct val="115000"/>
                        </a:lnSpc>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Viable cross border road transport economic regulator</a:t>
                      </a:r>
                      <a:endPar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Implemented new revenue streams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marL="207010"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marL="207010"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marL="207010"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  </a:t>
                      </a:r>
                    </a:p>
                    <a:p>
                      <a:pPr algn="just">
                        <a:lnSpc>
                          <a:spcPct val="115000"/>
                        </a:lnSpc>
                      </a:pP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Functional iCBMS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 </a:t>
                      </a:r>
                    </a:p>
                    <a:p>
                      <a:pPr algn="just">
                        <a:lnSpc>
                          <a:spcPct val="115000"/>
                        </a:lnSpc>
                      </a:pP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buFont typeface="Symbol" panose="05050102010706020507" pitchFamily="18" charset="2"/>
                        <a:buChar char=""/>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Agency drafted the Cross-Border Law Enforcement Training Curriculum as part of its efforts towards the establishment of a Cross-Border Training Academy. The draft curriculum on the training of law enforcement inspectorates will be enhanced for accreditation by the relevant training authorities.   </a:t>
                      </a:r>
                      <a:endPar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Agency continued with the development of the Integrated Cross-Border Management System. Although the development of the system could not be finalized in the financial year ended March 2021, a progress has been made with respect to its development and the system is expected to be operational in the 2021-22 financial year. </a:t>
                      </a:r>
                      <a:endPar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67266727"/>
                  </a:ext>
                </a:extLst>
              </a:tr>
            </a:tbl>
          </a:graphicData>
        </a:graphic>
      </p:graphicFrame>
      <p:sp>
        <p:nvSpPr>
          <p:cNvPr id="4" name="TextBox 3">
            <a:extLst>
              <a:ext uri="{FF2B5EF4-FFF2-40B4-BE49-F238E27FC236}">
                <a16:creationId xmlns:a16="http://schemas.microsoft.com/office/drawing/2014/main" xmlns="" id="{0912BEE7-BC05-954E-8C2D-26210D5011EF}"/>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18</a:t>
            </a:fld>
            <a:endParaRPr lang="en-US" dirty="0"/>
          </a:p>
        </p:txBody>
      </p:sp>
    </p:spTree>
    <p:extLst>
      <p:ext uri="{BB962C8B-B14F-4D97-AF65-F5344CB8AC3E}">
        <p14:creationId xmlns:p14="http://schemas.microsoft.com/office/powerpoint/2010/main" xmlns="" val="3671134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2C802EC-527E-4945-A575-58AA45552033}"/>
              </a:ext>
            </a:extLst>
          </p:cNvPr>
          <p:cNvSpPr/>
          <p:nvPr/>
        </p:nvSpPr>
        <p:spPr>
          <a:xfrm>
            <a:off x="1619672" y="116631"/>
            <a:ext cx="6480720" cy="673781"/>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000" b="1" dirty="0">
                <a:solidFill>
                  <a:schemeClr val="bg1"/>
                </a:solidFill>
                <a:latin typeface="Arial" pitchFamily="34" charset="0"/>
                <a:ea typeface="MS PGothic" charset="0"/>
                <a:cs typeface="Arial" pitchFamily="34" charset="0"/>
              </a:rPr>
              <a:t>PROGRESS MADE TOWARDS ACHIEVEMENT OF OUTCOMES</a:t>
            </a:r>
            <a:endParaRPr lang="en-ZA" sz="2000" b="1" dirty="0">
              <a:solidFill>
                <a:schemeClr val="bg1"/>
              </a:solidFill>
              <a:latin typeface="Arial Rounded MT Bold" panose="020F0704030504030204" pitchFamily="34" charset="0"/>
            </a:endParaRPr>
          </a:p>
        </p:txBody>
      </p:sp>
      <p:graphicFrame>
        <p:nvGraphicFramePr>
          <p:cNvPr id="10" name="Table 10">
            <a:extLst>
              <a:ext uri="{FF2B5EF4-FFF2-40B4-BE49-F238E27FC236}">
                <a16:creationId xmlns:a16="http://schemas.microsoft.com/office/drawing/2014/main" xmlns="" id="{A3F06B6F-DBDA-45FE-A1C9-DE350F269941}"/>
              </a:ext>
            </a:extLst>
          </p:cNvPr>
          <p:cNvGraphicFramePr>
            <a:graphicFrameLocks noGrp="1"/>
          </p:cNvGraphicFramePr>
          <p:nvPr>
            <p:extLst>
              <p:ext uri="{D42A27DB-BD31-4B8C-83A1-F6EECF244321}">
                <p14:modId xmlns:p14="http://schemas.microsoft.com/office/powerpoint/2010/main" xmlns="" val="3886254003"/>
              </p:ext>
            </p:extLst>
          </p:nvPr>
        </p:nvGraphicFramePr>
        <p:xfrm>
          <a:off x="179513" y="908721"/>
          <a:ext cx="8712968" cy="5328591"/>
        </p:xfrm>
        <a:graphic>
          <a:graphicData uri="http://schemas.openxmlformats.org/drawingml/2006/table">
            <a:tbl>
              <a:tblPr firstRow="1" bandRow="1">
                <a:tableStyleId>{5C22544A-7EE6-4342-B048-85BDC9FD1C3A}</a:tableStyleId>
              </a:tblPr>
              <a:tblGrid>
                <a:gridCol w="2112235">
                  <a:extLst>
                    <a:ext uri="{9D8B030D-6E8A-4147-A177-3AD203B41FA5}">
                      <a16:colId xmlns:a16="http://schemas.microsoft.com/office/drawing/2014/main" xmlns="" val="3358881577"/>
                    </a:ext>
                  </a:extLst>
                </a:gridCol>
                <a:gridCol w="2323458">
                  <a:extLst>
                    <a:ext uri="{9D8B030D-6E8A-4147-A177-3AD203B41FA5}">
                      <a16:colId xmlns:a16="http://schemas.microsoft.com/office/drawing/2014/main" xmlns="" val="233451883"/>
                    </a:ext>
                  </a:extLst>
                </a:gridCol>
                <a:gridCol w="4277275">
                  <a:extLst>
                    <a:ext uri="{9D8B030D-6E8A-4147-A177-3AD203B41FA5}">
                      <a16:colId xmlns:a16="http://schemas.microsoft.com/office/drawing/2014/main" xmlns="" val="3385322619"/>
                    </a:ext>
                  </a:extLst>
                </a:gridCol>
              </a:tblGrid>
              <a:tr h="938599">
                <a:tc>
                  <a:txBody>
                    <a:bodyPr/>
                    <a:lstStyle/>
                    <a:p>
                      <a:pPr marL="0" algn="ctr" defTabSz="914400" rtl="0" eaLnBrk="1" latinLnBrk="0" hangingPunct="1">
                        <a:lnSpc>
                          <a:spcPct val="107000"/>
                        </a:lnSpc>
                        <a:spcAft>
                          <a:spcPts val="800"/>
                        </a:spcAft>
                      </a:pPr>
                      <a:r>
                        <a:rPr lang="en-US"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OUTCOMES</a:t>
                      </a:r>
                      <a:endParaRPr lang="en-ZA" sz="1800" b="1"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algn="ctr">
                        <a:lnSpc>
                          <a:spcPct val="107000"/>
                        </a:lnSpc>
                        <a:spcAft>
                          <a:spcPts val="80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FIVE-YEAR TARGETS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800"/>
                        </a:spcAft>
                      </a:pPr>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PROGRESS MADE TOWARDS ACHIEVEMENT OF OUTCOMES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6814172"/>
                  </a:ext>
                </a:extLst>
              </a:tr>
              <a:tr h="4389992">
                <a:tc>
                  <a:txBody>
                    <a:bodyPr/>
                    <a:lstStyle/>
                    <a:p>
                      <a:pPr algn="just">
                        <a:lnSpc>
                          <a:spcPct val="115000"/>
                        </a:lnSpc>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Viable cross border road transport economic regulator</a:t>
                      </a:r>
                      <a:endPar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GB"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Implemented organisational practice and culture strategy</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 </a:t>
                      </a:r>
                    </a:p>
                    <a:p>
                      <a:pPr algn="just">
                        <a:lnSpc>
                          <a:spcPct val="115000"/>
                        </a:lnSpc>
                      </a:pP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pPr>
                      <a:r>
                        <a:rPr lang="en-US" sz="1600" dirty="0">
                          <a:effectLst/>
                          <a:latin typeface="Calibri" panose="020F0502020204030204" pitchFamily="34" charset="0"/>
                          <a:ea typeface="Calibri" panose="020F0502020204030204" pitchFamily="34" charset="0"/>
                          <a:cs typeface="Calibri" panose="020F0502020204030204" pitchFamily="34" charset="0"/>
                        </a:rPr>
                        <a:t>Implemented 100% of communication strategy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15000"/>
                        </a:lnSpc>
                        <a:buFont typeface="Symbol" panose="05050102010706020507" pitchFamily="18" charset="2"/>
                        <a:buChar char=""/>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 implementation plan was developed and approved to guide the implementation of various culture enhancement initiatives. Various initiatives were implemented in line with the plan. Initiatives that fell short of implementation in the financial year ended March 2021 were carried through to the next financial year.   </a:t>
                      </a:r>
                      <a:endPar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pPr>
                      <a:endPar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An integrated communication strategy was developed to serve as a roadmap to enhance the C-BRTA brand and visibility.</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567266727"/>
                  </a:ext>
                </a:extLst>
              </a:tr>
            </a:tbl>
          </a:graphicData>
        </a:graphic>
      </p:graphicFrame>
      <p:sp>
        <p:nvSpPr>
          <p:cNvPr id="4" name="TextBox 3">
            <a:extLst>
              <a:ext uri="{FF2B5EF4-FFF2-40B4-BE49-F238E27FC236}">
                <a16:creationId xmlns:a16="http://schemas.microsoft.com/office/drawing/2014/main" xmlns="" id="{3A274598-77BD-F546-B87F-33AFC2E2B226}"/>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19</a:t>
            </a:fld>
            <a:endParaRPr lang="en-US" dirty="0"/>
          </a:p>
        </p:txBody>
      </p:sp>
    </p:spTree>
    <p:extLst>
      <p:ext uri="{BB962C8B-B14F-4D97-AF65-F5344CB8AC3E}">
        <p14:creationId xmlns:p14="http://schemas.microsoft.com/office/powerpoint/2010/main" xmlns="" val="1164595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xmlns="" id="{142680F6-708F-4B79-936E-EEB746D88C18}"/>
              </a:ext>
            </a:extLst>
          </p:cNvPr>
          <p:cNvSpPr>
            <a:spLocks noGrp="1"/>
          </p:cNvSpPr>
          <p:nvPr>
            <p:ph idx="1"/>
          </p:nvPr>
        </p:nvSpPr>
        <p:spPr>
          <a:xfrm>
            <a:off x="179512" y="1104206"/>
            <a:ext cx="8784976" cy="5544616"/>
          </a:xfrm>
        </p:spPr>
        <p:txBody>
          <a:bodyPr/>
          <a:lstStyle/>
          <a:p>
            <a:pPr algn="just">
              <a:lnSpc>
                <a:spcPct val="150000"/>
              </a:lnSpc>
              <a:buAutoNum type="arabicPeriod"/>
            </a:pPr>
            <a:r>
              <a:rPr lang="en-ZA" sz="1800" b="1" dirty="0">
                <a:cs typeface="Arial" pitchFamily="34" charset="0"/>
              </a:rPr>
              <a:t>C-BRTA Mandate, Vision and Mission </a:t>
            </a:r>
          </a:p>
          <a:p>
            <a:pPr algn="just">
              <a:lnSpc>
                <a:spcPct val="150000"/>
              </a:lnSpc>
              <a:buFont typeface="Arial" charset="0"/>
              <a:buAutoNum type="arabicPeriod"/>
            </a:pPr>
            <a:r>
              <a:rPr lang="en-ZA" sz="1800" b="1" dirty="0">
                <a:cs typeface="Arial" pitchFamily="34" charset="0"/>
              </a:rPr>
              <a:t>Core Functional Areas and Organisational Structure</a:t>
            </a:r>
          </a:p>
          <a:p>
            <a:pPr algn="just">
              <a:lnSpc>
                <a:spcPct val="150000"/>
              </a:lnSpc>
              <a:buAutoNum type="arabicPeriod"/>
            </a:pPr>
            <a:r>
              <a:rPr lang="en-ZA" sz="1800" b="1" dirty="0">
                <a:cs typeface="Arial" pitchFamily="34" charset="0"/>
              </a:rPr>
              <a:t>Operating environment  </a:t>
            </a:r>
          </a:p>
          <a:p>
            <a:pPr algn="just">
              <a:lnSpc>
                <a:spcPct val="150000"/>
              </a:lnSpc>
              <a:buAutoNum type="arabicPeriod"/>
            </a:pPr>
            <a:r>
              <a:rPr lang="en-ZA" sz="1800" b="1" dirty="0">
                <a:cs typeface="Arial" pitchFamily="34" charset="0"/>
              </a:rPr>
              <a:t>Problem and impact statements </a:t>
            </a:r>
          </a:p>
          <a:p>
            <a:pPr algn="just">
              <a:lnSpc>
                <a:spcPct val="150000"/>
              </a:lnSpc>
              <a:buAutoNum type="arabicPeriod"/>
            </a:pPr>
            <a:r>
              <a:rPr lang="en-ZA" sz="1800" b="1" dirty="0">
                <a:cs typeface="Arial" pitchFamily="34" charset="0"/>
              </a:rPr>
              <a:t>Organisational Performance – March 2020/21</a:t>
            </a:r>
          </a:p>
          <a:p>
            <a:pPr algn="just">
              <a:lnSpc>
                <a:spcPct val="150000"/>
              </a:lnSpc>
              <a:buAutoNum type="arabicPeriod"/>
            </a:pPr>
            <a:r>
              <a:rPr lang="en-ZA" sz="1800" b="1" dirty="0">
                <a:cs typeface="Arial" pitchFamily="34" charset="0"/>
              </a:rPr>
              <a:t>Social Responsibility Initiatives</a:t>
            </a:r>
          </a:p>
          <a:p>
            <a:pPr algn="just">
              <a:lnSpc>
                <a:spcPct val="150000"/>
              </a:lnSpc>
              <a:buAutoNum type="arabicPeriod"/>
            </a:pPr>
            <a:r>
              <a:rPr lang="en-ZA" sz="1800" b="1" dirty="0">
                <a:cs typeface="Arial" pitchFamily="34" charset="0"/>
              </a:rPr>
              <a:t>Annual Financial Statements – March 2020/21 </a:t>
            </a:r>
          </a:p>
          <a:p>
            <a:pPr algn="just">
              <a:lnSpc>
                <a:spcPct val="150000"/>
              </a:lnSpc>
              <a:buAutoNum type="arabicPeriod"/>
            </a:pPr>
            <a:r>
              <a:rPr lang="en-ZA" sz="1800" b="1" dirty="0">
                <a:cs typeface="Arial" pitchFamily="34" charset="0"/>
              </a:rPr>
              <a:t>Audit Outcomes </a:t>
            </a:r>
          </a:p>
          <a:p>
            <a:pPr algn="just">
              <a:lnSpc>
                <a:spcPct val="150000"/>
              </a:lnSpc>
              <a:buAutoNum type="arabicPeriod"/>
            </a:pPr>
            <a:r>
              <a:rPr lang="en-ZA" sz="1800" b="1" dirty="0">
                <a:cs typeface="Arial" pitchFamily="34" charset="0"/>
              </a:rPr>
              <a:t>Conclusion</a:t>
            </a:r>
          </a:p>
        </p:txBody>
      </p:sp>
      <p:sp>
        <p:nvSpPr>
          <p:cNvPr id="4" name="Rectangle 3">
            <a:extLst>
              <a:ext uri="{FF2B5EF4-FFF2-40B4-BE49-F238E27FC236}">
                <a16:creationId xmlns:a16="http://schemas.microsoft.com/office/drawing/2014/main" xmlns="" id="{19208738-B8F8-8048-8807-37E808EC568B}"/>
              </a:ext>
            </a:extLst>
          </p:cNvPr>
          <p:cNvSpPr/>
          <p:nvPr/>
        </p:nvSpPr>
        <p:spPr>
          <a:xfrm>
            <a:off x="1619646" y="188640"/>
            <a:ext cx="6192713" cy="576362"/>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a:latin typeface="Arial" pitchFamily="34" charset="0"/>
                <a:cs typeface="Arial" pitchFamily="34" charset="0"/>
              </a:rPr>
              <a:t>TABLE OF CONTENTS</a:t>
            </a:r>
          </a:p>
        </p:txBody>
      </p:sp>
    </p:spTree>
    <p:extLst>
      <p:ext uri="{BB962C8B-B14F-4D97-AF65-F5344CB8AC3E}">
        <p14:creationId xmlns:p14="http://schemas.microsoft.com/office/powerpoint/2010/main" xmlns="" val="3319513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A1A0A77-2C17-4355-A970-7D787B425885}"/>
              </a:ext>
            </a:extLst>
          </p:cNvPr>
          <p:cNvSpPr>
            <a:spLocks noGrp="1"/>
          </p:cNvSpPr>
          <p:nvPr>
            <p:ph type="title"/>
          </p:nvPr>
        </p:nvSpPr>
        <p:spPr>
          <a:xfrm>
            <a:off x="1619672" y="260648"/>
            <a:ext cx="6552728" cy="528066"/>
          </a:xfrm>
          <a:solidFill>
            <a:schemeClr val="tx2"/>
          </a:solidFill>
        </p:spPr>
        <p:txBody>
          <a:bodyPr>
            <a:normAutofit fontScale="90000"/>
          </a:bodyPr>
          <a:lstStyle/>
          <a:p>
            <a:r>
              <a:rPr lang="en-US" sz="3000" b="1" dirty="0">
                <a:solidFill>
                  <a:schemeClr val="bg1"/>
                </a:solidFill>
              </a:rPr>
              <a:t>PERFORMANCE OVER  5 YEAR PERIOD</a:t>
            </a:r>
            <a:endParaRPr lang="en-ZA" sz="3000" b="1" dirty="0">
              <a:solidFill>
                <a:schemeClr val="bg1"/>
              </a:solidFill>
            </a:endParaRPr>
          </a:p>
        </p:txBody>
      </p:sp>
      <p:graphicFrame>
        <p:nvGraphicFramePr>
          <p:cNvPr id="5" name="Chart 4">
            <a:extLst>
              <a:ext uri="{FF2B5EF4-FFF2-40B4-BE49-F238E27FC236}">
                <a16:creationId xmlns:a16="http://schemas.microsoft.com/office/drawing/2014/main" xmlns="" id="{00000000-0008-0000-1900-000003000000}"/>
              </a:ext>
            </a:extLst>
          </p:cNvPr>
          <p:cNvGraphicFramePr>
            <a:graphicFrameLocks/>
          </p:cNvGraphicFramePr>
          <p:nvPr>
            <p:extLst>
              <p:ext uri="{D42A27DB-BD31-4B8C-83A1-F6EECF244321}">
                <p14:modId xmlns:p14="http://schemas.microsoft.com/office/powerpoint/2010/main" xmlns="" val="1481594415"/>
              </p:ext>
            </p:extLst>
          </p:nvPr>
        </p:nvGraphicFramePr>
        <p:xfrm>
          <a:off x="467544" y="980728"/>
          <a:ext cx="8424935"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xmlns="" id="{7A032004-E819-FC43-9BA1-3E330B6322A1}"/>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20</a:t>
            </a:fld>
            <a:endParaRPr lang="en-US" dirty="0"/>
          </a:p>
        </p:txBody>
      </p:sp>
    </p:spTree>
    <p:extLst>
      <p:ext uri="{BB962C8B-B14F-4D97-AF65-F5344CB8AC3E}">
        <p14:creationId xmlns:p14="http://schemas.microsoft.com/office/powerpoint/2010/main" xmlns="" val="860187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9208738-B8F8-8048-8807-37E808EC568B}"/>
              </a:ext>
            </a:extLst>
          </p:cNvPr>
          <p:cNvSpPr/>
          <p:nvPr/>
        </p:nvSpPr>
        <p:spPr>
          <a:xfrm>
            <a:off x="1619647" y="188640"/>
            <a:ext cx="6408738" cy="720080"/>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C-BRTA’s ANNUAL ORGANISATIONAL PERFORMANCE</a:t>
            </a:r>
            <a:endParaRPr lang="en-ZA" sz="1800" b="1"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graphicFrame>
        <p:nvGraphicFramePr>
          <p:cNvPr id="6" name="Chart 5">
            <a:extLst>
              <a:ext uri="{FF2B5EF4-FFF2-40B4-BE49-F238E27FC236}">
                <a16:creationId xmlns:a16="http://schemas.microsoft.com/office/drawing/2014/main" xmlns="" id="{00000000-0008-0000-1C00-00000B000000}"/>
              </a:ext>
            </a:extLst>
          </p:cNvPr>
          <p:cNvGraphicFramePr/>
          <p:nvPr>
            <p:extLst>
              <p:ext uri="{D42A27DB-BD31-4B8C-83A1-F6EECF244321}">
                <p14:modId xmlns:p14="http://schemas.microsoft.com/office/powerpoint/2010/main" xmlns="" val="2027277781"/>
              </p:ext>
            </p:extLst>
          </p:nvPr>
        </p:nvGraphicFramePr>
        <p:xfrm>
          <a:off x="755576" y="1628800"/>
          <a:ext cx="7272808" cy="489654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xmlns="" id="{E95236CF-2685-4F2A-BD7A-D480ACF2F75E}"/>
              </a:ext>
            </a:extLst>
          </p:cNvPr>
          <p:cNvSpPr txBox="1"/>
          <p:nvPr/>
        </p:nvSpPr>
        <p:spPr>
          <a:xfrm>
            <a:off x="407140" y="1196752"/>
            <a:ext cx="8724706" cy="307777"/>
          </a:xfrm>
          <a:prstGeom prst="rect">
            <a:avLst/>
          </a:prstGeom>
          <a:noFill/>
        </p:spPr>
        <p:txBody>
          <a:bodyPr wrap="square" rtlCol="0">
            <a:spAutoFit/>
          </a:bodyPr>
          <a:lstStyle/>
          <a:p>
            <a:r>
              <a:rPr lang="en-ZA" sz="1400" b="1" dirty="0">
                <a:solidFill>
                  <a:schemeClr val="tx2">
                    <a:lumMod val="75000"/>
                  </a:schemeClr>
                </a:solidFill>
              </a:rPr>
              <a:t>66.67</a:t>
            </a:r>
            <a:r>
              <a:rPr lang="en-ZA" sz="1400" b="1" dirty="0">
                <a:solidFill>
                  <a:schemeClr val="tx2">
                    <a:lumMod val="75000"/>
                  </a:schemeClr>
                </a:solidFill>
                <a:latin typeface="Arial" pitchFamily="34" charset="0"/>
                <a:cs typeface="Arial" pitchFamily="34" charset="0"/>
              </a:rPr>
              <a:t>% of the predetermined targets (8 out of 12 targets) for the financial year were achieved</a:t>
            </a:r>
          </a:p>
        </p:txBody>
      </p:sp>
      <p:sp>
        <p:nvSpPr>
          <p:cNvPr id="5" name="TextBox 4">
            <a:extLst>
              <a:ext uri="{FF2B5EF4-FFF2-40B4-BE49-F238E27FC236}">
                <a16:creationId xmlns:a16="http://schemas.microsoft.com/office/drawing/2014/main" xmlns="" id="{2D210903-3363-CC44-9ACF-A5A255967C9C}"/>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21</a:t>
            </a:fld>
            <a:endParaRPr lang="en-US" dirty="0"/>
          </a:p>
        </p:txBody>
      </p:sp>
    </p:spTree>
    <p:extLst>
      <p:ext uri="{BB962C8B-B14F-4D97-AF65-F5344CB8AC3E}">
        <p14:creationId xmlns:p14="http://schemas.microsoft.com/office/powerpoint/2010/main" xmlns="" val="392946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9208738-B8F8-8048-8807-37E808EC568B}"/>
              </a:ext>
            </a:extLst>
          </p:cNvPr>
          <p:cNvSpPr/>
          <p:nvPr/>
        </p:nvSpPr>
        <p:spPr>
          <a:xfrm>
            <a:off x="1547664" y="181002"/>
            <a:ext cx="6696770" cy="727717"/>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a:solidFill>
                  <a:schemeClr val="bg1"/>
                </a:solidFill>
              </a:rPr>
              <a:t>2020/21 PERFORMANCE PER PROGRAMME</a:t>
            </a:r>
            <a:endParaRPr lang="en-US" sz="2400" b="1" dirty="0">
              <a:solidFill>
                <a:schemeClr val="bg1"/>
              </a:solidFill>
              <a:latin typeface="Arial" pitchFamily="34" charset="0"/>
              <a:cs typeface="Arial" pitchFamily="34" charset="0"/>
            </a:endParaRPr>
          </a:p>
        </p:txBody>
      </p:sp>
      <p:graphicFrame>
        <p:nvGraphicFramePr>
          <p:cNvPr id="12" name="Chart 11">
            <a:extLst>
              <a:ext uri="{FF2B5EF4-FFF2-40B4-BE49-F238E27FC236}">
                <a16:creationId xmlns:a16="http://schemas.microsoft.com/office/drawing/2014/main" xmlns="" id="{00000000-0008-0000-1C00-000009000000}"/>
              </a:ext>
            </a:extLst>
          </p:cNvPr>
          <p:cNvGraphicFramePr/>
          <p:nvPr>
            <p:extLst>
              <p:ext uri="{D42A27DB-BD31-4B8C-83A1-F6EECF244321}">
                <p14:modId xmlns:p14="http://schemas.microsoft.com/office/powerpoint/2010/main" xmlns="" val="600498642"/>
              </p:ext>
            </p:extLst>
          </p:nvPr>
        </p:nvGraphicFramePr>
        <p:xfrm>
          <a:off x="683568" y="1612900"/>
          <a:ext cx="7848872" cy="476842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xmlns="" id="{0E64CDD9-2066-A54B-B93B-76392A871917}"/>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22</a:t>
            </a:fld>
            <a:endParaRPr lang="en-US" dirty="0"/>
          </a:p>
        </p:txBody>
      </p:sp>
    </p:spTree>
    <p:extLst>
      <p:ext uri="{BB962C8B-B14F-4D97-AF65-F5344CB8AC3E}">
        <p14:creationId xmlns:p14="http://schemas.microsoft.com/office/powerpoint/2010/main" xmlns="" val="3444760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1C0EA77-387B-4ADA-8832-E0413873EFB6}"/>
              </a:ext>
            </a:extLst>
          </p:cNvPr>
          <p:cNvSpPr/>
          <p:nvPr/>
        </p:nvSpPr>
        <p:spPr>
          <a:xfrm>
            <a:off x="1547664" y="44624"/>
            <a:ext cx="6624736" cy="864096"/>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bg1"/>
                </a:solidFill>
              </a:rPr>
              <a:t>2020/21 PERFORMANCE AGAINST APP TARGETS</a:t>
            </a:r>
          </a:p>
          <a:p>
            <a:pPr algn="ctr" fontAlgn="auto">
              <a:spcBef>
                <a:spcPts val="0"/>
              </a:spcBef>
              <a:spcAft>
                <a:spcPts val="0"/>
              </a:spcAft>
              <a:defRPr/>
            </a:pPr>
            <a:r>
              <a:rPr lang="en-US" sz="2400" b="1" dirty="0">
                <a:solidFill>
                  <a:srgbClr val="92D050"/>
                </a:solidFill>
                <a:latin typeface="Arial" pitchFamily="34" charset="0"/>
                <a:cs typeface="Arial" pitchFamily="34" charset="0"/>
              </a:rPr>
              <a:t>Achieved Targets</a:t>
            </a:r>
          </a:p>
        </p:txBody>
      </p:sp>
      <p:graphicFrame>
        <p:nvGraphicFramePr>
          <p:cNvPr id="2" name="Table 1">
            <a:extLst>
              <a:ext uri="{FF2B5EF4-FFF2-40B4-BE49-F238E27FC236}">
                <a16:creationId xmlns:a16="http://schemas.microsoft.com/office/drawing/2014/main" xmlns="" id="{9D3B5D4D-5252-44E5-8DD7-A119EE8BB1FE}"/>
              </a:ext>
            </a:extLst>
          </p:cNvPr>
          <p:cNvGraphicFramePr>
            <a:graphicFrameLocks noGrp="1"/>
          </p:cNvGraphicFramePr>
          <p:nvPr>
            <p:extLst>
              <p:ext uri="{D42A27DB-BD31-4B8C-83A1-F6EECF244321}">
                <p14:modId xmlns:p14="http://schemas.microsoft.com/office/powerpoint/2010/main" xmlns="" val="3192527187"/>
              </p:ext>
            </p:extLst>
          </p:nvPr>
        </p:nvGraphicFramePr>
        <p:xfrm>
          <a:off x="251521" y="1124744"/>
          <a:ext cx="8712968" cy="5293944"/>
        </p:xfrm>
        <a:graphic>
          <a:graphicData uri="http://schemas.openxmlformats.org/drawingml/2006/table">
            <a:tbl>
              <a:tblPr firstRow="1" firstCol="1" bandRow="1">
                <a:tableStyleId>{5C22544A-7EE6-4342-B048-85BDC9FD1C3A}</a:tableStyleId>
              </a:tblPr>
              <a:tblGrid>
                <a:gridCol w="1454984">
                  <a:extLst>
                    <a:ext uri="{9D8B030D-6E8A-4147-A177-3AD203B41FA5}">
                      <a16:colId xmlns:a16="http://schemas.microsoft.com/office/drawing/2014/main" xmlns="" val="1148548877"/>
                    </a:ext>
                  </a:extLst>
                </a:gridCol>
                <a:gridCol w="2073930">
                  <a:extLst>
                    <a:ext uri="{9D8B030D-6E8A-4147-A177-3AD203B41FA5}">
                      <a16:colId xmlns:a16="http://schemas.microsoft.com/office/drawing/2014/main" xmlns="" val="3331431196"/>
                    </a:ext>
                  </a:extLst>
                </a:gridCol>
                <a:gridCol w="2592027">
                  <a:extLst>
                    <a:ext uri="{9D8B030D-6E8A-4147-A177-3AD203B41FA5}">
                      <a16:colId xmlns:a16="http://schemas.microsoft.com/office/drawing/2014/main" xmlns="" val="2531951037"/>
                    </a:ext>
                  </a:extLst>
                </a:gridCol>
                <a:gridCol w="2592027">
                  <a:extLst>
                    <a:ext uri="{9D8B030D-6E8A-4147-A177-3AD203B41FA5}">
                      <a16:colId xmlns:a16="http://schemas.microsoft.com/office/drawing/2014/main" xmlns="" val="2413066438"/>
                    </a:ext>
                  </a:extLst>
                </a:gridCol>
              </a:tblGrid>
              <a:tr h="1068022">
                <a:tc>
                  <a:txBody>
                    <a:bodyPr/>
                    <a:lstStyle/>
                    <a:p>
                      <a:pPr algn="ctr">
                        <a:lnSpc>
                          <a:spcPct val="115000"/>
                        </a:lnSpc>
                        <a:spcAft>
                          <a:spcPts val="800"/>
                        </a:spcAft>
                      </a:pPr>
                      <a:r>
                        <a:rPr lang="en-ZA" sz="1600" dirty="0">
                          <a:effectLst/>
                        </a:rPr>
                        <a:t> </a:t>
                      </a:r>
                    </a:p>
                    <a:p>
                      <a:pPr algn="ctr">
                        <a:lnSpc>
                          <a:spcPct val="115000"/>
                        </a:lnSpc>
                        <a:spcAft>
                          <a:spcPts val="800"/>
                        </a:spcAft>
                      </a:pPr>
                      <a:r>
                        <a:rPr lang="en-ZA" sz="1600" dirty="0">
                          <a:effectLst/>
                        </a:rPr>
                        <a:t>PROGRAMME </a:t>
                      </a:r>
                    </a:p>
                    <a:p>
                      <a:pPr algn="ctr">
                        <a:lnSpc>
                          <a:spcPct val="115000"/>
                        </a:lnSpc>
                        <a:spcAft>
                          <a:spcPts val="800"/>
                        </a:spcAft>
                      </a:pPr>
                      <a:r>
                        <a:rPr lang="en-ZA" sz="1600" dirty="0">
                          <a:effectLst/>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a:tc>
                <a:tc>
                  <a:txBody>
                    <a:bodyPr/>
                    <a:lstStyle/>
                    <a:p>
                      <a:pPr algn="ctr">
                        <a:lnSpc>
                          <a:spcPct val="115000"/>
                        </a:lnSpc>
                        <a:spcAft>
                          <a:spcPts val="800"/>
                        </a:spcAft>
                      </a:pPr>
                      <a:r>
                        <a:rPr lang="en-ZA" sz="1600" dirty="0">
                          <a:effectLst/>
                        </a:rPr>
                        <a:t> </a:t>
                      </a:r>
                    </a:p>
                    <a:p>
                      <a:pPr algn="ctr">
                        <a:lnSpc>
                          <a:spcPct val="115000"/>
                        </a:lnSpc>
                        <a:spcAft>
                          <a:spcPts val="800"/>
                        </a:spcAft>
                      </a:pPr>
                      <a:r>
                        <a:rPr lang="en-ZA" sz="1600" dirty="0">
                          <a:effectLst/>
                        </a:rPr>
                        <a:t>OUTPUT INDICATOR</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a:tc>
                <a:tc>
                  <a:txBody>
                    <a:bodyPr/>
                    <a:lstStyle/>
                    <a:p>
                      <a:pPr algn="ctr">
                        <a:lnSpc>
                          <a:spcPct val="115000"/>
                        </a:lnSpc>
                        <a:spcAft>
                          <a:spcPts val="800"/>
                        </a:spcAft>
                        <a:tabLst>
                          <a:tab pos="638175" algn="l"/>
                        </a:tabLst>
                      </a:pPr>
                      <a:r>
                        <a:rPr lang="en-ZA" sz="1600" dirty="0">
                          <a:effectLst/>
                        </a:rPr>
                        <a:t> </a:t>
                      </a:r>
                    </a:p>
                    <a:p>
                      <a:pPr algn="ctr">
                        <a:lnSpc>
                          <a:spcPct val="115000"/>
                        </a:lnSpc>
                        <a:spcAft>
                          <a:spcPts val="800"/>
                        </a:spcAft>
                        <a:tabLst>
                          <a:tab pos="638175" algn="l"/>
                        </a:tabLst>
                      </a:pPr>
                      <a:r>
                        <a:rPr lang="en-ZA" sz="1600" dirty="0">
                          <a:effectLst/>
                        </a:rPr>
                        <a:t>ANNUAL TARGET</a:t>
                      </a:r>
                    </a:p>
                    <a:p>
                      <a:pPr algn="ctr">
                        <a:lnSpc>
                          <a:spcPct val="115000"/>
                        </a:lnSpc>
                        <a:spcAft>
                          <a:spcPts val="800"/>
                        </a:spcAft>
                      </a:pPr>
                      <a:r>
                        <a:rPr lang="en-ZA" sz="1600" dirty="0">
                          <a:effectLst/>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a:tc>
                <a:tc>
                  <a:txBody>
                    <a:bodyPr/>
                    <a:lstStyle/>
                    <a:p>
                      <a:pPr algn="ctr">
                        <a:lnSpc>
                          <a:spcPct val="115000"/>
                        </a:lnSpc>
                        <a:spcAft>
                          <a:spcPts val="800"/>
                        </a:spcAft>
                        <a:tabLst>
                          <a:tab pos="638175" algn="l"/>
                        </a:tabLst>
                      </a:pPr>
                      <a:r>
                        <a:rPr lang="en-ZA" sz="1600" dirty="0">
                          <a:effectLst/>
                        </a:rPr>
                        <a:t> </a:t>
                      </a:r>
                    </a:p>
                    <a:p>
                      <a:pPr algn="ctr">
                        <a:lnSpc>
                          <a:spcPct val="115000"/>
                        </a:lnSpc>
                        <a:spcAft>
                          <a:spcPts val="800"/>
                        </a:spcAft>
                        <a:tabLst>
                          <a:tab pos="638175" algn="l"/>
                        </a:tabLst>
                      </a:pPr>
                      <a:r>
                        <a:rPr lang="en-ZA" sz="1600" dirty="0">
                          <a:effectLst/>
                        </a:rPr>
                        <a:t>ACTUAL ACHIEVEMENT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a:tc>
                <a:extLst>
                  <a:ext uri="{0D108BD9-81ED-4DB2-BD59-A6C34878D82A}">
                    <a16:rowId xmlns:a16="http://schemas.microsoft.com/office/drawing/2014/main" xmlns="" val="2901771159"/>
                  </a:ext>
                </a:extLst>
              </a:tr>
              <a:tr h="1700168">
                <a:tc>
                  <a:txBody>
                    <a:bodyPr/>
                    <a:lstStyle/>
                    <a:p>
                      <a:pPr marL="71755" marR="71755" algn="ctr">
                        <a:lnSpc>
                          <a:spcPct val="115000"/>
                        </a:lnSpc>
                        <a:spcAft>
                          <a:spcPts val="800"/>
                        </a:spcAft>
                      </a:pPr>
                      <a:r>
                        <a:rPr lang="en-ZA" sz="1600" dirty="0">
                          <a:effectLst/>
                        </a:rPr>
                        <a:t> </a:t>
                      </a:r>
                    </a:p>
                    <a:p>
                      <a:pPr marL="71755" marR="71755" algn="ctr">
                        <a:lnSpc>
                          <a:spcPct val="115000"/>
                        </a:lnSpc>
                        <a:spcAft>
                          <a:spcPts val="800"/>
                        </a:spcAft>
                      </a:pPr>
                      <a:r>
                        <a:rPr lang="en-ZA" sz="1600" dirty="0">
                          <a:effectLst/>
                        </a:rPr>
                        <a:t>REGULATORY SERVICES</a:t>
                      </a:r>
                    </a:p>
                    <a:p>
                      <a:pPr marL="71755" marR="71755">
                        <a:lnSpc>
                          <a:spcPct val="115000"/>
                        </a:lnSpc>
                        <a:spcAft>
                          <a:spcPts val="800"/>
                        </a:spcAft>
                      </a:pPr>
                      <a:r>
                        <a:rPr lang="en-ZA" sz="1600" dirty="0">
                          <a:effectLst/>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vert="vert270"/>
                </a:tc>
                <a:tc>
                  <a:txBody>
                    <a:bodyPr/>
                    <a:lstStyle/>
                    <a:p>
                      <a:pPr>
                        <a:lnSpc>
                          <a:spcPct val="115000"/>
                        </a:lnSpc>
                        <a:spcAft>
                          <a:spcPts val="800"/>
                        </a:spcAft>
                      </a:pPr>
                      <a:r>
                        <a:rPr lang="en-ZA" sz="1600" dirty="0">
                          <a:effectLst/>
                        </a:rPr>
                        <a:t>1.1. Developed and implemented Operator Compliance Accreditation System (OCAS)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a:tc>
                <a:tc>
                  <a:txBody>
                    <a:bodyPr/>
                    <a:lstStyle/>
                    <a:p>
                      <a:pPr algn="just">
                        <a:lnSpc>
                          <a:spcPct val="115000"/>
                        </a:lnSpc>
                      </a:pPr>
                      <a:r>
                        <a:rPr lang="en-ZA" sz="1600" dirty="0">
                          <a:effectLst/>
                        </a:rPr>
                        <a:t>Refined OCAS registration module</a:t>
                      </a:r>
                    </a:p>
                    <a:p>
                      <a:pPr algn="just">
                        <a:lnSpc>
                          <a:spcPct val="115000"/>
                        </a:lnSpc>
                      </a:pPr>
                      <a:r>
                        <a:rPr lang="en-ZA" sz="1600" dirty="0">
                          <a:effectLst/>
                        </a:rPr>
                        <a:t> </a:t>
                      </a:r>
                    </a:p>
                    <a:p>
                      <a:pPr algn="just">
                        <a:lnSpc>
                          <a:spcPct val="115000"/>
                        </a:lnSpc>
                      </a:pPr>
                      <a:r>
                        <a:rPr lang="en-ZA" sz="1600" dirty="0">
                          <a:effectLst/>
                        </a:rPr>
                        <a:t> </a:t>
                      </a:r>
                    </a:p>
                    <a:p>
                      <a:pPr>
                        <a:lnSpc>
                          <a:spcPct val="115000"/>
                        </a:lnSpc>
                        <a:spcAft>
                          <a:spcPts val="800"/>
                        </a:spcAft>
                      </a:pPr>
                      <a:r>
                        <a:rPr lang="en-ZA" sz="1600" dirty="0">
                          <a:effectLst/>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a:tc>
                <a:tc>
                  <a:txBody>
                    <a:bodyPr/>
                    <a:lstStyle/>
                    <a:p>
                      <a:pPr algn="just">
                        <a:lnSpc>
                          <a:spcPct val="115000"/>
                        </a:lnSpc>
                      </a:pPr>
                      <a:r>
                        <a:rPr lang="en-ZA" sz="1600" dirty="0">
                          <a:effectLst/>
                        </a:rPr>
                        <a:t>OCAS registration module piloted and refined.</a:t>
                      </a:r>
                      <a:endPar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9789" marR="59789" marT="0" marB="0"/>
                </a:tc>
                <a:extLst>
                  <a:ext uri="{0D108BD9-81ED-4DB2-BD59-A6C34878D82A}">
                    <a16:rowId xmlns:a16="http://schemas.microsoft.com/office/drawing/2014/main" xmlns="" val="3011469320"/>
                  </a:ext>
                </a:extLst>
              </a:tr>
              <a:tr h="1264258">
                <a:tc rowSpan="2">
                  <a:txBody>
                    <a:bodyPr/>
                    <a:lstStyle/>
                    <a:p>
                      <a:pPr marL="71755" marR="71755" algn="ctr">
                        <a:lnSpc>
                          <a:spcPct val="115000"/>
                        </a:lnSpc>
                        <a:spcAft>
                          <a:spcPts val="800"/>
                        </a:spcAft>
                      </a:pPr>
                      <a:r>
                        <a:rPr lang="en-ZA" sz="1600" dirty="0">
                          <a:effectLst/>
                        </a:rPr>
                        <a:t> </a:t>
                      </a:r>
                    </a:p>
                    <a:p>
                      <a:pPr marL="71755" marR="71755" algn="ctr">
                        <a:lnSpc>
                          <a:spcPct val="115000"/>
                        </a:lnSpc>
                        <a:spcAft>
                          <a:spcPts val="800"/>
                        </a:spcAft>
                      </a:pPr>
                      <a:r>
                        <a:rPr lang="en-ZA" sz="1600" dirty="0">
                          <a:effectLst/>
                        </a:rPr>
                        <a:t>LAW </a:t>
                      </a:r>
                    </a:p>
                    <a:p>
                      <a:pPr marL="71755" marR="71755" algn="ctr">
                        <a:lnSpc>
                          <a:spcPct val="115000"/>
                        </a:lnSpc>
                        <a:spcAft>
                          <a:spcPts val="800"/>
                        </a:spcAft>
                      </a:pPr>
                      <a:r>
                        <a:rPr lang="en-ZA" sz="1600" dirty="0">
                          <a:effectLst/>
                        </a:rPr>
                        <a:t>ENFORCEMENT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vert="vert270"/>
                </a:tc>
                <a:tc>
                  <a:txBody>
                    <a:bodyPr/>
                    <a:lstStyle/>
                    <a:p>
                      <a:pPr algn="just">
                        <a:lnSpc>
                          <a:spcPct val="115000"/>
                        </a:lnSpc>
                      </a:pPr>
                      <a:r>
                        <a:rPr lang="en-ZA" sz="1600" dirty="0">
                          <a:effectLst/>
                        </a:rPr>
                        <a:t>2.1. Efficient smart law enforcement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a:tc>
                <a:tc>
                  <a:txBody>
                    <a:bodyPr/>
                    <a:lstStyle/>
                    <a:p>
                      <a:pPr algn="just">
                        <a:lnSpc>
                          <a:spcPct val="115000"/>
                        </a:lnSpc>
                      </a:pPr>
                      <a:r>
                        <a:rPr lang="en-ZA" sz="1600" dirty="0">
                          <a:effectLst/>
                        </a:rPr>
                        <a:t>Piloted smart law enforcement vehicle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a:tc>
                <a:tc>
                  <a:txBody>
                    <a:bodyPr/>
                    <a:lstStyle/>
                    <a:p>
                      <a:pPr algn="just">
                        <a:lnSpc>
                          <a:spcPct val="115000"/>
                        </a:lnSpc>
                      </a:pPr>
                      <a:r>
                        <a:rPr lang="en-ZA" sz="1600" dirty="0">
                          <a:effectLst/>
                        </a:rPr>
                        <a:t>Smart Law Enforcement vehicle piloted at two (2) border posts.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a:tc>
                <a:extLst>
                  <a:ext uri="{0D108BD9-81ED-4DB2-BD59-A6C34878D82A}">
                    <a16:rowId xmlns:a16="http://schemas.microsoft.com/office/drawing/2014/main" xmlns="" val="1311319489"/>
                  </a:ext>
                </a:extLst>
              </a:tr>
              <a:tr h="1261496">
                <a:tc vMerge="1">
                  <a:txBody>
                    <a:bodyPr/>
                    <a:lstStyle/>
                    <a:p>
                      <a:endParaRPr lang="en-ZA"/>
                    </a:p>
                  </a:txBody>
                  <a:tcPr/>
                </a:tc>
                <a:tc>
                  <a:txBody>
                    <a:bodyPr/>
                    <a:lstStyle/>
                    <a:p>
                      <a:pPr algn="just">
                        <a:lnSpc>
                          <a:spcPct val="115000"/>
                        </a:lnSpc>
                      </a:pPr>
                      <a:r>
                        <a:rPr lang="en-ZA" sz="1600" dirty="0">
                          <a:effectLst/>
                        </a:rPr>
                        <a:t>2.2. Developed and implemented C-BRTA road safety strategy</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a:tc>
                <a:tc>
                  <a:txBody>
                    <a:bodyPr/>
                    <a:lstStyle/>
                    <a:p>
                      <a:pPr algn="just">
                        <a:lnSpc>
                          <a:spcPct val="115000"/>
                        </a:lnSpc>
                      </a:pPr>
                      <a:r>
                        <a:rPr lang="en-ZA" sz="1600" dirty="0">
                          <a:effectLst/>
                        </a:rPr>
                        <a:t>Approved C-BRTA road safety strategy</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a:tc>
                <a:tc>
                  <a:txBody>
                    <a:bodyPr/>
                    <a:lstStyle/>
                    <a:p>
                      <a:pPr algn="just">
                        <a:lnSpc>
                          <a:spcPct val="115000"/>
                        </a:lnSpc>
                      </a:pPr>
                      <a:r>
                        <a:rPr lang="en-ZA" sz="1600" dirty="0">
                          <a:effectLst/>
                        </a:rPr>
                        <a:t>Cross-Border Road Safety Strategy developed and approved.</a:t>
                      </a:r>
                      <a:endParaRPr lang="en-Z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9789" marR="59789" marT="0" marB="0"/>
                </a:tc>
                <a:extLst>
                  <a:ext uri="{0D108BD9-81ED-4DB2-BD59-A6C34878D82A}">
                    <a16:rowId xmlns:a16="http://schemas.microsoft.com/office/drawing/2014/main" xmlns="" val="4010337864"/>
                  </a:ext>
                </a:extLst>
              </a:tr>
            </a:tbl>
          </a:graphicData>
        </a:graphic>
      </p:graphicFrame>
      <p:sp>
        <p:nvSpPr>
          <p:cNvPr id="4" name="TextBox 3">
            <a:extLst>
              <a:ext uri="{FF2B5EF4-FFF2-40B4-BE49-F238E27FC236}">
                <a16:creationId xmlns:a16="http://schemas.microsoft.com/office/drawing/2014/main" xmlns="" id="{A652D3CE-CFE6-D546-95D3-1A91DD277550}"/>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23</a:t>
            </a:fld>
            <a:endParaRPr lang="en-US" dirty="0"/>
          </a:p>
        </p:txBody>
      </p:sp>
    </p:spTree>
    <p:extLst>
      <p:ext uri="{BB962C8B-B14F-4D97-AF65-F5344CB8AC3E}">
        <p14:creationId xmlns:p14="http://schemas.microsoft.com/office/powerpoint/2010/main" xmlns="" val="1389282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9D3B5D4D-5252-44E5-8DD7-A119EE8BB1FE}"/>
              </a:ext>
            </a:extLst>
          </p:cNvPr>
          <p:cNvGraphicFramePr>
            <a:graphicFrameLocks noGrp="1"/>
          </p:cNvGraphicFramePr>
          <p:nvPr>
            <p:extLst>
              <p:ext uri="{D42A27DB-BD31-4B8C-83A1-F6EECF244321}">
                <p14:modId xmlns:p14="http://schemas.microsoft.com/office/powerpoint/2010/main" xmlns="" val="158626668"/>
              </p:ext>
            </p:extLst>
          </p:nvPr>
        </p:nvGraphicFramePr>
        <p:xfrm>
          <a:off x="179513" y="836712"/>
          <a:ext cx="8784976" cy="5601511"/>
        </p:xfrm>
        <a:graphic>
          <a:graphicData uri="http://schemas.openxmlformats.org/drawingml/2006/table">
            <a:tbl>
              <a:tblPr firstRow="1" firstCol="1" bandRow="1">
                <a:tableStyleId>{5C22544A-7EE6-4342-B048-85BDC9FD1C3A}</a:tableStyleId>
              </a:tblPr>
              <a:tblGrid>
                <a:gridCol w="1467008">
                  <a:extLst>
                    <a:ext uri="{9D8B030D-6E8A-4147-A177-3AD203B41FA5}">
                      <a16:colId xmlns:a16="http://schemas.microsoft.com/office/drawing/2014/main" xmlns="" val="1148548877"/>
                    </a:ext>
                  </a:extLst>
                </a:gridCol>
                <a:gridCol w="2091070">
                  <a:extLst>
                    <a:ext uri="{9D8B030D-6E8A-4147-A177-3AD203B41FA5}">
                      <a16:colId xmlns:a16="http://schemas.microsoft.com/office/drawing/2014/main" xmlns="" val="3331431196"/>
                    </a:ext>
                  </a:extLst>
                </a:gridCol>
                <a:gridCol w="2613449">
                  <a:extLst>
                    <a:ext uri="{9D8B030D-6E8A-4147-A177-3AD203B41FA5}">
                      <a16:colId xmlns:a16="http://schemas.microsoft.com/office/drawing/2014/main" xmlns="" val="2531951037"/>
                    </a:ext>
                  </a:extLst>
                </a:gridCol>
                <a:gridCol w="2613449">
                  <a:extLst>
                    <a:ext uri="{9D8B030D-6E8A-4147-A177-3AD203B41FA5}">
                      <a16:colId xmlns:a16="http://schemas.microsoft.com/office/drawing/2014/main" xmlns="" val="2413066438"/>
                    </a:ext>
                  </a:extLst>
                </a:gridCol>
              </a:tblGrid>
              <a:tr h="987553">
                <a:tc>
                  <a:txBody>
                    <a:bodyPr/>
                    <a:lstStyle/>
                    <a:p>
                      <a:pPr algn="ctr">
                        <a:lnSpc>
                          <a:spcPct val="115000"/>
                        </a:lnSpc>
                        <a:spcAft>
                          <a:spcPts val="800"/>
                        </a:spcAft>
                      </a:pPr>
                      <a:r>
                        <a:rPr lang="en-ZA" sz="1400" dirty="0">
                          <a:effectLst/>
                        </a:rPr>
                        <a:t> </a:t>
                      </a:r>
                    </a:p>
                    <a:p>
                      <a:pPr algn="ctr">
                        <a:lnSpc>
                          <a:spcPct val="115000"/>
                        </a:lnSpc>
                        <a:spcAft>
                          <a:spcPts val="800"/>
                        </a:spcAft>
                      </a:pPr>
                      <a:r>
                        <a:rPr lang="en-ZA" sz="1400" dirty="0">
                          <a:effectLst/>
                        </a:rPr>
                        <a:t>PROGRAMME </a:t>
                      </a:r>
                    </a:p>
                    <a:p>
                      <a:pPr algn="ctr">
                        <a:lnSpc>
                          <a:spcPct val="115000"/>
                        </a:lnSpc>
                        <a:spcAft>
                          <a:spcPts val="800"/>
                        </a:spcAft>
                      </a:pPr>
                      <a:r>
                        <a:rPr lang="en-ZA" sz="14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a:tc>
                <a:tc>
                  <a:txBody>
                    <a:bodyPr/>
                    <a:lstStyle/>
                    <a:p>
                      <a:pPr algn="ctr">
                        <a:lnSpc>
                          <a:spcPct val="115000"/>
                        </a:lnSpc>
                        <a:spcAft>
                          <a:spcPts val="800"/>
                        </a:spcAft>
                      </a:pPr>
                      <a:r>
                        <a:rPr lang="en-ZA" sz="1600" dirty="0">
                          <a:effectLst/>
                        </a:rPr>
                        <a:t> </a:t>
                      </a:r>
                    </a:p>
                    <a:p>
                      <a:pPr algn="ctr">
                        <a:lnSpc>
                          <a:spcPct val="115000"/>
                        </a:lnSpc>
                        <a:spcAft>
                          <a:spcPts val="800"/>
                        </a:spcAft>
                      </a:pPr>
                      <a:r>
                        <a:rPr lang="en-ZA" sz="1600" dirty="0">
                          <a:effectLst/>
                        </a:rPr>
                        <a:t>OUTPUT INDICATOR</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a:tc>
                <a:tc>
                  <a:txBody>
                    <a:bodyPr/>
                    <a:lstStyle/>
                    <a:p>
                      <a:pPr algn="ctr">
                        <a:lnSpc>
                          <a:spcPct val="115000"/>
                        </a:lnSpc>
                        <a:spcAft>
                          <a:spcPts val="800"/>
                        </a:spcAft>
                        <a:tabLst>
                          <a:tab pos="638175" algn="l"/>
                        </a:tabLst>
                      </a:pPr>
                      <a:r>
                        <a:rPr lang="en-ZA" sz="1600" dirty="0">
                          <a:effectLst/>
                        </a:rPr>
                        <a:t> </a:t>
                      </a:r>
                    </a:p>
                    <a:p>
                      <a:pPr algn="ctr">
                        <a:lnSpc>
                          <a:spcPct val="115000"/>
                        </a:lnSpc>
                        <a:spcAft>
                          <a:spcPts val="800"/>
                        </a:spcAft>
                        <a:tabLst>
                          <a:tab pos="638175" algn="l"/>
                        </a:tabLst>
                      </a:pPr>
                      <a:r>
                        <a:rPr lang="en-ZA" sz="1600" dirty="0">
                          <a:effectLst/>
                        </a:rPr>
                        <a:t>ANNUAL TARGET</a:t>
                      </a:r>
                    </a:p>
                    <a:p>
                      <a:pPr algn="ctr">
                        <a:lnSpc>
                          <a:spcPct val="115000"/>
                        </a:lnSpc>
                        <a:spcAft>
                          <a:spcPts val="800"/>
                        </a:spcAft>
                      </a:pPr>
                      <a:r>
                        <a:rPr lang="en-ZA" sz="1600" dirty="0">
                          <a:effectLst/>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a:tc>
                <a:tc>
                  <a:txBody>
                    <a:bodyPr/>
                    <a:lstStyle/>
                    <a:p>
                      <a:pPr algn="ctr">
                        <a:lnSpc>
                          <a:spcPct val="115000"/>
                        </a:lnSpc>
                        <a:spcAft>
                          <a:spcPts val="800"/>
                        </a:spcAft>
                        <a:tabLst>
                          <a:tab pos="638175" algn="l"/>
                        </a:tabLst>
                      </a:pPr>
                      <a:r>
                        <a:rPr lang="en-ZA" sz="1600" dirty="0">
                          <a:effectLst/>
                        </a:rPr>
                        <a:t> </a:t>
                      </a:r>
                    </a:p>
                    <a:p>
                      <a:pPr algn="ctr">
                        <a:lnSpc>
                          <a:spcPct val="115000"/>
                        </a:lnSpc>
                        <a:spcAft>
                          <a:spcPts val="800"/>
                        </a:spcAft>
                        <a:tabLst>
                          <a:tab pos="638175" algn="l"/>
                        </a:tabLst>
                      </a:pPr>
                      <a:r>
                        <a:rPr lang="en-ZA" sz="1600" dirty="0">
                          <a:effectLst/>
                        </a:rPr>
                        <a:t>ACTUAL ACHIEVEMENT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a:tc>
                <a:extLst>
                  <a:ext uri="{0D108BD9-81ED-4DB2-BD59-A6C34878D82A}">
                    <a16:rowId xmlns:a16="http://schemas.microsoft.com/office/drawing/2014/main" xmlns="" val="2901771159"/>
                  </a:ext>
                </a:extLst>
              </a:tr>
              <a:tr h="1578283">
                <a:tc rowSpan="3">
                  <a:txBody>
                    <a:bodyPr/>
                    <a:lstStyle/>
                    <a:p>
                      <a:pPr marL="71755" marR="71755" algn="ctr">
                        <a:lnSpc>
                          <a:spcPct val="115000"/>
                        </a:lnSpc>
                        <a:spcAft>
                          <a:spcPts val="800"/>
                        </a:spcAft>
                      </a:pPr>
                      <a:r>
                        <a:rPr lang="en-ZA" sz="12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ctr">
                        <a:lnSpc>
                          <a:spcPct val="115000"/>
                        </a:lnSpc>
                        <a:spcAft>
                          <a:spcPts val="800"/>
                        </a:spcAft>
                      </a:pPr>
                      <a:r>
                        <a:rPr lang="en-ZA" sz="18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FACILITATION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marL="0" algn="l" defTabSz="914400" rtl="0" eaLnBrk="1" latinLnBrk="0" hangingPunct="1">
                        <a:lnSpc>
                          <a:spcPct val="115000"/>
                        </a:lnSpc>
                        <a:spcAft>
                          <a:spcPts val="800"/>
                        </a:spcAft>
                      </a:pPr>
                      <a:r>
                        <a:rPr lang="en-GB"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 Percentage implementation of   harmonised cross border road transport policies</a:t>
                      </a:r>
                      <a:endParaRPr lang="en-ZA"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algn="l" defTabSz="914400" rtl="0" eaLnBrk="1" latinLnBrk="0" hangingPunct="1">
                        <a:lnSpc>
                          <a:spcPct val="115000"/>
                        </a:lnSpc>
                      </a:pPr>
                      <a:r>
                        <a:rPr lang="en-ZA"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just" defTabSz="914400" rtl="0" eaLnBrk="1" latinLnBrk="0" hangingPunct="1">
                        <a:lnSpc>
                          <a:spcPct val="115000"/>
                        </a:lnSpc>
                        <a:spcAft>
                          <a:spcPts val="800"/>
                        </a:spcAft>
                      </a:pPr>
                      <a:r>
                        <a:rPr lang="en-ZA"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 20% of the SADC Protocol and other agreements on cross border related matters </a:t>
                      </a:r>
                      <a:endParaRPr lang="en-ZA"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just" defTabSz="914400" rtl="0" eaLnBrk="1" latinLnBrk="0" hangingPunct="1">
                        <a:lnSpc>
                          <a:spcPct val="115000"/>
                        </a:lnSpc>
                      </a:pPr>
                      <a:r>
                        <a:rPr lang="en-GB"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 70% of the SADC Protocol and other agreements on cross border matters through the CBRT-RF</a:t>
                      </a:r>
                      <a:endParaRPr lang="en-ZA"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11469320"/>
                  </a:ext>
                </a:extLst>
              </a:tr>
              <a:tr h="1578283">
                <a:tc vMerge="1">
                  <a:txBody>
                    <a:bodyPr/>
                    <a:lstStyle/>
                    <a:p>
                      <a:endParaRPr lang="en-ZA"/>
                    </a:p>
                  </a:txBody>
                  <a:tcPr/>
                </a:tc>
                <a:tc>
                  <a:txBody>
                    <a:bodyPr/>
                    <a:lstStyle/>
                    <a:p>
                      <a:pPr algn="just">
                        <a:lnSpc>
                          <a:spcPct val="115000"/>
                        </a:lnSpc>
                      </a:pPr>
                      <a:r>
                        <a:rPr lang="en-ZA"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 Number of participating target groups in the freight and tourism cross border road transport industry</a:t>
                      </a: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ZA"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Established baseline of participating target groups in the freight and tourism cross border road transport industry</a:t>
                      </a: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pPr>
                      <a:r>
                        <a:rPr lang="en-ZA"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ZA"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Baseline of the participating target groups in the freight and tourism cross border road transport industry established</a:t>
                      </a: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11319489"/>
                  </a:ext>
                </a:extLst>
              </a:tr>
              <a:tr h="1400497">
                <a:tc vMerge="1">
                  <a:txBody>
                    <a:bodyPr/>
                    <a:lstStyle/>
                    <a:p>
                      <a:endParaRPr lang="en-ZA"/>
                    </a:p>
                  </a:txBody>
                  <a:tcPr/>
                </a:tc>
                <a:tc>
                  <a:txBody>
                    <a:bodyPr/>
                    <a:lstStyle/>
                    <a:p>
                      <a:pPr>
                        <a:lnSpc>
                          <a:spcPct val="115000"/>
                        </a:lnSpc>
                      </a:pPr>
                      <a:r>
                        <a:rPr lang="en-ZA"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 Developed and implemented cross border road transport charges model</a:t>
                      </a: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ZA"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Developed cross border road transport charges pricing model</a:t>
                      </a:r>
                      <a:endParaRPr lang="en-ZA"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pPr>
                      <a:r>
                        <a:rPr lang="en-ZA"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Cross-Border Road Transport Charges Pricing Model developed and submitted to the DoT and the National Treasury</a:t>
                      </a:r>
                    </a:p>
                  </a:txBody>
                  <a:tcPr marL="68580" marR="68580" marT="0" marB="0"/>
                </a:tc>
                <a:extLst>
                  <a:ext uri="{0D108BD9-81ED-4DB2-BD59-A6C34878D82A}">
                    <a16:rowId xmlns:a16="http://schemas.microsoft.com/office/drawing/2014/main" xmlns="" val="4010337864"/>
                  </a:ext>
                </a:extLst>
              </a:tr>
            </a:tbl>
          </a:graphicData>
        </a:graphic>
      </p:graphicFrame>
      <p:sp>
        <p:nvSpPr>
          <p:cNvPr id="4" name="Rectangle 3">
            <a:extLst>
              <a:ext uri="{FF2B5EF4-FFF2-40B4-BE49-F238E27FC236}">
                <a16:creationId xmlns:a16="http://schemas.microsoft.com/office/drawing/2014/main" xmlns="" id="{28B9A158-F302-4D9C-8BC0-A4BF181A43F4}"/>
              </a:ext>
            </a:extLst>
          </p:cNvPr>
          <p:cNvSpPr/>
          <p:nvPr/>
        </p:nvSpPr>
        <p:spPr>
          <a:xfrm>
            <a:off x="1547664" y="44624"/>
            <a:ext cx="6624736" cy="720080"/>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bg1"/>
                </a:solidFill>
              </a:rPr>
              <a:t>2020/21 PERFORMANCE AGAINST APP TARGETS</a:t>
            </a:r>
          </a:p>
          <a:p>
            <a:pPr algn="ctr" fontAlgn="auto">
              <a:spcBef>
                <a:spcPts val="0"/>
              </a:spcBef>
              <a:spcAft>
                <a:spcPts val="0"/>
              </a:spcAft>
              <a:defRPr/>
            </a:pPr>
            <a:r>
              <a:rPr lang="en-US" sz="2400" b="1" dirty="0">
                <a:solidFill>
                  <a:srgbClr val="92D050"/>
                </a:solidFill>
                <a:latin typeface="Arial" pitchFamily="34" charset="0"/>
                <a:cs typeface="Arial" pitchFamily="34" charset="0"/>
              </a:rPr>
              <a:t>Achieved Targets</a:t>
            </a:r>
          </a:p>
        </p:txBody>
      </p:sp>
      <p:sp>
        <p:nvSpPr>
          <p:cNvPr id="5" name="TextBox 4">
            <a:extLst>
              <a:ext uri="{FF2B5EF4-FFF2-40B4-BE49-F238E27FC236}">
                <a16:creationId xmlns:a16="http://schemas.microsoft.com/office/drawing/2014/main" xmlns="" id="{3B8B8811-BAB1-ED44-B44E-5CD5A9DFE703}"/>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24</a:t>
            </a:fld>
            <a:endParaRPr lang="en-US" dirty="0"/>
          </a:p>
        </p:txBody>
      </p:sp>
    </p:spTree>
    <p:extLst>
      <p:ext uri="{BB962C8B-B14F-4D97-AF65-F5344CB8AC3E}">
        <p14:creationId xmlns:p14="http://schemas.microsoft.com/office/powerpoint/2010/main" xmlns="" val="1446079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9D3B5D4D-5252-44E5-8DD7-A119EE8BB1FE}"/>
              </a:ext>
            </a:extLst>
          </p:cNvPr>
          <p:cNvGraphicFramePr>
            <a:graphicFrameLocks noGrp="1"/>
          </p:cNvGraphicFramePr>
          <p:nvPr>
            <p:extLst>
              <p:ext uri="{D42A27DB-BD31-4B8C-83A1-F6EECF244321}">
                <p14:modId xmlns:p14="http://schemas.microsoft.com/office/powerpoint/2010/main" xmlns="" val="2701115487"/>
              </p:ext>
            </p:extLst>
          </p:nvPr>
        </p:nvGraphicFramePr>
        <p:xfrm>
          <a:off x="251519" y="980728"/>
          <a:ext cx="8640961" cy="5184576"/>
        </p:xfrm>
        <a:graphic>
          <a:graphicData uri="http://schemas.openxmlformats.org/drawingml/2006/table">
            <a:tbl>
              <a:tblPr firstRow="1" firstCol="1" bandRow="1">
                <a:tableStyleId>{5C22544A-7EE6-4342-B048-85BDC9FD1C3A}</a:tableStyleId>
              </a:tblPr>
              <a:tblGrid>
                <a:gridCol w="1442958">
                  <a:extLst>
                    <a:ext uri="{9D8B030D-6E8A-4147-A177-3AD203B41FA5}">
                      <a16:colId xmlns:a16="http://schemas.microsoft.com/office/drawing/2014/main" xmlns="" val="1148548877"/>
                    </a:ext>
                  </a:extLst>
                </a:gridCol>
                <a:gridCol w="2056789">
                  <a:extLst>
                    <a:ext uri="{9D8B030D-6E8A-4147-A177-3AD203B41FA5}">
                      <a16:colId xmlns:a16="http://schemas.microsoft.com/office/drawing/2014/main" xmlns="" val="3331431196"/>
                    </a:ext>
                  </a:extLst>
                </a:gridCol>
                <a:gridCol w="2570607">
                  <a:extLst>
                    <a:ext uri="{9D8B030D-6E8A-4147-A177-3AD203B41FA5}">
                      <a16:colId xmlns:a16="http://schemas.microsoft.com/office/drawing/2014/main" xmlns="" val="2531951037"/>
                    </a:ext>
                  </a:extLst>
                </a:gridCol>
                <a:gridCol w="2570607">
                  <a:extLst>
                    <a:ext uri="{9D8B030D-6E8A-4147-A177-3AD203B41FA5}">
                      <a16:colId xmlns:a16="http://schemas.microsoft.com/office/drawing/2014/main" xmlns="" val="2413066438"/>
                    </a:ext>
                  </a:extLst>
                </a:gridCol>
              </a:tblGrid>
              <a:tr h="1241809">
                <a:tc>
                  <a:txBody>
                    <a:bodyPr/>
                    <a:lstStyle/>
                    <a:p>
                      <a:pPr algn="ctr">
                        <a:lnSpc>
                          <a:spcPct val="115000"/>
                        </a:lnSpc>
                        <a:spcAft>
                          <a:spcPts val="800"/>
                        </a:spcAft>
                      </a:pPr>
                      <a:r>
                        <a:rPr lang="en-ZA" sz="1600" dirty="0">
                          <a:effectLst/>
                        </a:rPr>
                        <a:t> </a:t>
                      </a:r>
                    </a:p>
                    <a:p>
                      <a:pPr algn="ctr">
                        <a:lnSpc>
                          <a:spcPct val="115000"/>
                        </a:lnSpc>
                        <a:spcAft>
                          <a:spcPts val="800"/>
                        </a:spcAft>
                      </a:pPr>
                      <a:r>
                        <a:rPr lang="en-ZA" sz="1600" dirty="0">
                          <a:effectLst/>
                        </a:rPr>
                        <a:t>PROGRAMME </a:t>
                      </a:r>
                    </a:p>
                    <a:p>
                      <a:pPr algn="ctr">
                        <a:lnSpc>
                          <a:spcPct val="115000"/>
                        </a:lnSpc>
                        <a:spcAft>
                          <a:spcPts val="800"/>
                        </a:spcAft>
                      </a:pPr>
                      <a:r>
                        <a:rPr lang="en-ZA" sz="1600" dirty="0">
                          <a:effectLst/>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a:tc>
                <a:tc>
                  <a:txBody>
                    <a:bodyPr/>
                    <a:lstStyle/>
                    <a:p>
                      <a:pPr algn="ctr">
                        <a:lnSpc>
                          <a:spcPct val="115000"/>
                        </a:lnSpc>
                        <a:spcAft>
                          <a:spcPts val="800"/>
                        </a:spcAft>
                      </a:pPr>
                      <a:r>
                        <a:rPr lang="en-ZA" sz="1600" dirty="0">
                          <a:effectLst/>
                        </a:rPr>
                        <a:t> </a:t>
                      </a:r>
                    </a:p>
                    <a:p>
                      <a:pPr algn="ctr">
                        <a:lnSpc>
                          <a:spcPct val="115000"/>
                        </a:lnSpc>
                        <a:spcAft>
                          <a:spcPts val="800"/>
                        </a:spcAft>
                      </a:pPr>
                      <a:r>
                        <a:rPr lang="en-ZA" sz="1600" dirty="0">
                          <a:effectLst/>
                        </a:rPr>
                        <a:t>OUTPUT INDICATOR</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a:tc>
                <a:tc>
                  <a:txBody>
                    <a:bodyPr/>
                    <a:lstStyle/>
                    <a:p>
                      <a:pPr algn="ctr">
                        <a:lnSpc>
                          <a:spcPct val="115000"/>
                        </a:lnSpc>
                        <a:spcAft>
                          <a:spcPts val="800"/>
                        </a:spcAft>
                        <a:tabLst>
                          <a:tab pos="638175" algn="l"/>
                        </a:tabLst>
                      </a:pPr>
                      <a:r>
                        <a:rPr lang="en-ZA" sz="1600" dirty="0">
                          <a:effectLst/>
                        </a:rPr>
                        <a:t> </a:t>
                      </a:r>
                    </a:p>
                    <a:p>
                      <a:pPr algn="ctr">
                        <a:lnSpc>
                          <a:spcPct val="115000"/>
                        </a:lnSpc>
                        <a:spcAft>
                          <a:spcPts val="800"/>
                        </a:spcAft>
                        <a:tabLst>
                          <a:tab pos="638175" algn="l"/>
                        </a:tabLst>
                      </a:pPr>
                      <a:r>
                        <a:rPr lang="en-ZA" sz="1600" dirty="0">
                          <a:effectLst/>
                        </a:rPr>
                        <a:t>ANNUAL TARGET</a:t>
                      </a:r>
                    </a:p>
                    <a:p>
                      <a:pPr algn="ctr">
                        <a:lnSpc>
                          <a:spcPct val="115000"/>
                        </a:lnSpc>
                        <a:spcAft>
                          <a:spcPts val="800"/>
                        </a:spcAft>
                      </a:pPr>
                      <a:r>
                        <a:rPr lang="en-ZA" sz="1600" dirty="0">
                          <a:effectLst/>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a:tc>
                <a:tc>
                  <a:txBody>
                    <a:bodyPr/>
                    <a:lstStyle/>
                    <a:p>
                      <a:pPr algn="ctr">
                        <a:lnSpc>
                          <a:spcPct val="115000"/>
                        </a:lnSpc>
                        <a:spcAft>
                          <a:spcPts val="800"/>
                        </a:spcAft>
                        <a:tabLst>
                          <a:tab pos="638175" algn="l"/>
                        </a:tabLst>
                      </a:pPr>
                      <a:r>
                        <a:rPr lang="en-ZA" sz="1600" dirty="0">
                          <a:effectLst/>
                        </a:rPr>
                        <a:t> </a:t>
                      </a:r>
                    </a:p>
                    <a:p>
                      <a:pPr algn="ctr">
                        <a:lnSpc>
                          <a:spcPct val="115000"/>
                        </a:lnSpc>
                        <a:spcAft>
                          <a:spcPts val="800"/>
                        </a:spcAft>
                        <a:tabLst>
                          <a:tab pos="638175" algn="l"/>
                        </a:tabLst>
                      </a:pPr>
                      <a:r>
                        <a:rPr lang="en-ZA" sz="1600" dirty="0">
                          <a:effectLst/>
                        </a:rPr>
                        <a:t>ACTUAL ACHIEVEMENT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a:tc>
                <a:extLst>
                  <a:ext uri="{0D108BD9-81ED-4DB2-BD59-A6C34878D82A}">
                    <a16:rowId xmlns:a16="http://schemas.microsoft.com/office/drawing/2014/main" xmlns="" val="2901771159"/>
                  </a:ext>
                </a:extLst>
              </a:tr>
              <a:tr h="1953009">
                <a:tc rowSpan="2">
                  <a:txBody>
                    <a:bodyPr/>
                    <a:lstStyle/>
                    <a:p>
                      <a:pPr marL="71755" marR="71755" algn="ctr">
                        <a:lnSpc>
                          <a:spcPct val="115000"/>
                        </a:lnSpc>
                        <a:spcAft>
                          <a:spcPts val="800"/>
                        </a:spcAft>
                      </a:pPr>
                      <a:r>
                        <a:rPr lang="en-ZA" sz="16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ctr">
                        <a:lnSpc>
                          <a:spcPct val="115000"/>
                        </a:lnSpc>
                        <a:spcAft>
                          <a:spcPts val="800"/>
                        </a:spcAft>
                      </a:pPr>
                      <a:r>
                        <a:rPr lang="en-ZA" sz="16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ADMINISTRATION</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marL="0" algn="l" defTabSz="914400" rtl="0" eaLnBrk="1" latinLnBrk="0" hangingPunct="1">
                        <a:lnSpc>
                          <a:spcPct val="115000"/>
                        </a:lnSpc>
                        <a:spcAft>
                          <a:spcPts val="800"/>
                        </a:spcAft>
                      </a:pP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5.4 Developed and implemented Integrated Communication Strategy</a:t>
                      </a:r>
                      <a:endParaRPr lang="en-ZA"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l" defTabSz="914400" rtl="0" eaLnBrk="1" latinLnBrk="0" hangingPunct="1">
                        <a:lnSpc>
                          <a:spcPct val="115000"/>
                        </a:lnSpc>
                        <a:spcAft>
                          <a:spcPts val="800"/>
                        </a:spcAft>
                      </a:pP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 approved Integrated Communication Strategy</a:t>
                      </a:r>
                      <a:endParaRPr lang="en-ZA"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l" defTabSz="914400" rtl="0" eaLnBrk="1" latinLnBrk="0" hangingPunct="1">
                        <a:lnSpc>
                          <a:spcPct val="115000"/>
                        </a:lnSpc>
                        <a:spcAft>
                          <a:spcPts val="800"/>
                        </a:spcAft>
                      </a:pP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 the approved Integrated Communication strategy</a:t>
                      </a:r>
                      <a:endParaRPr lang="en-ZA"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11469320"/>
                  </a:ext>
                </a:extLst>
              </a:tr>
              <a:tr h="1989758">
                <a:tc vMerge="1">
                  <a:txBody>
                    <a:bodyPr/>
                    <a:lstStyle/>
                    <a:p>
                      <a:endParaRPr lang="en-ZA" dirty="0"/>
                    </a:p>
                  </a:txBody>
                  <a:tcPr marL="68580" marR="68580" marT="0" marB="0" vert="vert270"/>
                </a:tc>
                <a:tc>
                  <a:txBody>
                    <a:bodyPr/>
                    <a:lstStyle/>
                    <a:p>
                      <a:pPr marL="0" algn="l" defTabSz="914400" rtl="0" eaLnBrk="1" latinLnBrk="0" hangingPunct="1">
                        <a:lnSpc>
                          <a:spcPct val="115000"/>
                        </a:lnSpc>
                        <a:spcAft>
                          <a:spcPts val="800"/>
                        </a:spcAft>
                      </a:pP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5.5. Implemented COVID 19 response plan initiatives</a:t>
                      </a:r>
                      <a:endParaRPr lang="en-ZA"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l" defTabSz="914400" rtl="0" eaLnBrk="1" latinLnBrk="0" hangingPunct="1">
                        <a:lnSpc>
                          <a:spcPct val="115000"/>
                        </a:lnSpc>
                        <a:spcAft>
                          <a:spcPts val="800"/>
                        </a:spcAft>
                      </a:pP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Monitored implementation of COVID 19 response plan </a:t>
                      </a:r>
                      <a:endParaRPr lang="en-ZA"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algn="l" defTabSz="914400" rtl="0" eaLnBrk="1" latinLnBrk="0" hangingPunct="1">
                        <a:lnSpc>
                          <a:spcPct val="115000"/>
                        </a:lnSpc>
                        <a:spcAft>
                          <a:spcPts val="800"/>
                        </a:spcAft>
                      </a:pP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l" defTabSz="914400" rtl="0" eaLnBrk="1" latinLnBrk="0" hangingPunct="1">
                        <a:lnSpc>
                          <a:spcPct val="115000"/>
                        </a:lnSpc>
                        <a:spcAft>
                          <a:spcPts val="800"/>
                        </a:spcAft>
                      </a:pPr>
                      <a:r>
                        <a:rPr lang="en-ZA" sz="16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Monitored the implementation of the COVID- 19 response plan during the financial year.</a:t>
                      </a:r>
                      <a:endParaRPr lang="en-ZA"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11319489"/>
                  </a:ext>
                </a:extLst>
              </a:tr>
            </a:tbl>
          </a:graphicData>
        </a:graphic>
      </p:graphicFrame>
      <p:sp>
        <p:nvSpPr>
          <p:cNvPr id="4" name="Rectangle 3">
            <a:extLst>
              <a:ext uri="{FF2B5EF4-FFF2-40B4-BE49-F238E27FC236}">
                <a16:creationId xmlns:a16="http://schemas.microsoft.com/office/drawing/2014/main" xmlns="" id="{653022C7-14E0-4412-ACA7-2CF1B1FE50F5}"/>
              </a:ext>
            </a:extLst>
          </p:cNvPr>
          <p:cNvSpPr/>
          <p:nvPr/>
        </p:nvSpPr>
        <p:spPr>
          <a:xfrm>
            <a:off x="1547664" y="44624"/>
            <a:ext cx="6624736" cy="792088"/>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bg1"/>
                </a:solidFill>
              </a:rPr>
              <a:t>2020/21 PERFORMANCE AGAINST APP TARGETS</a:t>
            </a:r>
          </a:p>
          <a:p>
            <a:pPr algn="ctr" fontAlgn="auto">
              <a:spcBef>
                <a:spcPts val="0"/>
              </a:spcBef>
              <a:spcAft>
                <a:spcPts val="0"/>
              </a:spcAft>
              <a:defRPr/>
            </a:pPr>
            <a:r>
              <a:rPr lang="en-US" sz="2400" b="1" dirty="0">
                <a:solidFill>
                  <a:srgbClr val="92D050"/>
                </a:solidFill>
                <a:latin typeface="Arial" pitchFamily="34" charset="0"/>
                <a:cs typeface="Arial" pitchFamily="34" charset="0"/>
              </a:rPr>
              <a:t>Achieved Targets</a:t>
            </a:r>
          </a:p>
        </p:txBody>
      </p:sp>
      <p:sp>
        <p:nvSpPr>
          <p:cNvPr id="5" name="TextBox 4">
            <a:extLst>
              <a:ext uri="{FF2B5EF4-FFF2-40B4-BE49-F238E27FC236}">
                <a16:creationId xmlns:a16="http://schemas.microsoft.com/office/drawing/2014/main" xmlns="" id="{EBD3898E-652D-3A4F-A23E-63EB16757CC4}"/>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25</a:t>
            </a:fld>
            <a:endParaRPr lang="en-US" dirty="0"/>
          </a:p>
        </p:txBody>
      </p:sp>
    </p:spTree>
    <p:extLst>
      <p:ext uri="{BB962C8B-B14F-4D97-AF65-F5344CB8AC3E}">
        <p14:creationId xmlns:p14="http://schemas.microsoft.com/office/powerpoint/2010/main" xmlns="" val="134859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1C0EA77-387B-4ADA-8832-E0413873EFB6}"/>
              </a:ext>
            </a:extLst>
          </p:cNvPr>
          <p:cNvSpPr/>
          <p:nvPr/>
        </p:nvSpPr>
        <p:spPr>
          <a:xfrm>
            <a:off x="1619672" y="188640"/>
            <a:ext cx="6696744" cy="792088"/>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bg1"/>
                </a:solidFill>
              </a:rPr>
              <a:t>2020/21 PERFORMANCE AGAINST APP TARGETS</a:t>
            </a:r>
          </a:p>
          <a:p>
            <a:pPr algn="ctr" fontAlgn="auto">
              <a:spcBef>
                <a:spcPts val="0"/>
              </a:spcBef>
              <a:spcAft>
                <a:spcPts val="0"/>
              </a:spcAft>
              <a:defRPr/>
            </a:pPr>
            <a:r>
              <a:rPr lang="en-US" sz="2400" b="1" dirty="0">
                <a:solidFill>
                  <a:srgbClr val="FF0000"/>
                </a:solidFill>
                <a:latin typeface="Arial" pitchFamily="34" charset="0"/>
                <a:cs typeface="Arial" pitchFamily="34" charset="0"/>
              </a:rPr>
              <a:t>Unachieved Targets</a:t>
            </a:r>
          </a:p>
        </p:txBody>
      </p:sp>
      <p:graphicFrame>
        <p:nvGraphicFramePr>
          <p:cNvPr id="2" name="Table 1">
            <a:extLst>
              <a:ext uri="{FF2B5EF4-FFF2-40B4-BE49-F238E27FC236}">
                <a16:creationId xmlns:a16="http://schemas.microsoft.com/office/drawing/2014/main" xmlns="" id="{9D3B5D4D-5252-44E5-8DD7-A119EE8BB1FE}"/>
              </a:ext>
            </a:extLst>
          </p:cNvPr>
          <p:cNvGraphicFramePr>
            <a:graphicFrameLocks noGrp="1"/>
          </p:cNvGraphicFramePr>
          <p:nvPr>
            <p:extLst>
              <p:ext uri="{D42A27DB-BD31-4B8C-83A1-F6EECF244321}">
                <p14:modId xmlns:p14="http://schemas.microsoft.com/office/powerpoint/2010/main" xmlns="" val="1104747218"/>
              </p:ext>
            </p:extLst>
          </p:nvPr>
        </p:nvGraphicFramePr>
        <p:xfrm>
          <a:off x="179511" y="1114634"/>
          <a:ext cx="8640960" cy="5389492"/>
        </p:xfrm>
        <a:graphic>
          <a:graphicData uri="http://schemas.openxmlformats.org/drawingml/2006/table">
            <a:tbl>
              <a:tblPr firstRow="1" firstCol="1" bandRow="1">
                <a:tableStyleId>{5C22544A-7EE6-4342-B048-85BDC9FD1C3A}</a:tableStyleId>
              </a:tblPr>
              <a:tblGrid>
                <a:gridCol w="1362475">
                  <a:extLst>
                    <a:ext uri="{9D8B030D-6E8A-4147-A177-3AD203B41FA5}">
                      <a16:colId xmlns:a16="http://schemas.microsoft.com/office/drawing/2014/main" xmlns="" val="1148548877"/>
                    </a:ext>
                  </a:extLst>
                </a:gridCol>
                <a:gridCol w="2030609">
                  <a:extLst>
                    <a:ext uri="{9D8B030D-6E8A-4147-A177-3AD203B41FA5}">
                      <a16:colId xmlns:a16="http://schemas.microsoft.com/office/drawing/2014/main" xmlns="" val="3331431196"/>
                    </a:ext>
                  </a:extLst>
                </a:gridCol>
                <a:gridCol w="1554852">
                  <a:extLst>
                    <a:ext uri="{9D8B030D-6E8A-4147-A177-3AD203B41FA5}">
                      <a16:colId xmlns:a16="http://schemas.microsoft.com/office/drawing/2014/main" xmlns="" val="2531951037"/>
                    </a:ext>
                  </a:extLst>
                </a:gridCol>
                <a:gridCol w="3693024">
                  <a:extLst>
                    <a:ext uri="{9D8B030D-6E8A-4147-A177-3AD203B41FA5}">
                      <a16:colId xmlns:a16="http://schemas.microsoft.com/office/drawing/2014/main" xmlns="" val="2413066438"/>
                    </a:ext>
                  </a:extLst>
                </a:gridCol>
              </a:tblGrid>
              <a:tr h="691508">
                <a:tc>
                  <a:txBody>
                    <a:bodyPr/>
                    <a:lstStyle/>
                    <a:p>
                      <a:pPr algn="ctr">
                        <a:lnSpc>
                          <a:spcPct val="115000"/>
                        </a:lnSpc>
                        <a:spcAft>
                          <a:spcPts val="800"/>
                        </a:spcAft>
                      </a:pPr>
                      <a:r>
                        <a:rPr lang="en-ZA" sz="1600" dirty="0">
                          <a:effectLst/>
                        </a:rPr>
                        <a:t> PROGRAMME </a:t>
                      </a:r>
                    </a:p>
                  </a:txBody>
                  <a:tcPr marL="59789" marR="59789" marT="0" marB="0"/>
                </a:tc>
                <a:tc>
                  <a:txBody>
                    <a:bodyPr/>
                    <a:lstStyle/>
                    <a:p>
                      <a:pPr algn="ctr">
                        <a:lnSpc>
                          <a:spcPct val="115000"/>
                        </a:lnSpc>
                        <a:spcAft>
                          <a:spcPts val="800"/>
                        </a:spcAft>
                      </a:pPr>
                      <a:r>
                        <a:rPr lang="en-ZA" sz="1600" dirty="0">
                          <a:effectLst/>
                        </a:rPr>
                        <a:t>OUTPUT INDICATOR</a:t>
                      </a:r>
                      <a:endParaRPr lang="en-ZA" sz="1600" dirty="0">
                        <a:effectLst/>
                        <a:latin typeface="Calibri" panose="020F0502020204030204" pitchFamily="34" charset="0"/>
                        <a:ea typeface="+mn-ea"/>
                        <a:cs typeface="Times New Roman" panose="02020603050405020304" pitchFamily="18" charset="0"/>
                      </a:endParaRPr>
                    </a:p>
                  </a:txBody>
                  <a:tcPr marL="59789" marR="59789" marT="0" marB="0"/>
                </a:tc>
                <a:tc>
                  <a:txBody>
                    <a:bodyPr/>
                    <a:lstStyle/>
                    <a:p>
                      <a:pPr algn="ctr">
                        <a:lnSpc>
                          <a:spcPct val="115000"/>
                        </a:lnSpc>
                        <a:spcAft>
                          <a:spcPts val="800"/>
                        </a:spcAft>
                        <a:tabLst>
                          <a:tab pos="638175" algn="l"/>
                        </a:tabLst>
                      </a:pPr>
                      <a:r>
                        <a:rPr lang="en-ZA" sz="1600" dirty="0">
                          <a:effectLst/>
                        </a:rPr>
                        <a:t>ANNUAL TARGET</a:t>
                      </a:r>
                    </a:p>
                    <a:p>
                      <a:pPr algn="ctr">
                        <a:lnSpc>
                          <a:spcPct val="115000"/>
                        </a:lnSpc>
                        <a:spcAft>
                          <a:spcPts val="800"/>
                        </a:spcAft>
                      </a:pPr>
                      <a:r>
                        <a:rPr lang="en-ZA" sz="1600" dirty="0">
                          <a:effectLst/>
                        </a:rPr>
                        <a:t> </a:t>
                      </a:r>
                      <a:endParaRPr lang="en-ZA" sz="1600" dirty="0">
                        <a:effectLst/>
                        <a:latin typeface="Calibri" panose="020F0502020204030204" pitchFamily="34" charset="0"/>
                        <a:ea typeface="+mn-ea"/>
                        <a:cs typeface="Times New Roman" panose="02020603050405020304" pitchFamily="18" charset="0"/>
                      </a:endParaRPr>
                    </a:p>
                  </a:txBody>
                  <a:tcPr marL="59789" marR="59789" marT="0" marB="0"/>
                </a:tc>
                <a:tc>
                  <a:txBody>
                    <a:bodyPr/>
                    <a:lstStyle/>
                    <a:p>
                      <a:pPr algn="ctr">
                        <a:lnSpc>
                          <a:spcPct val="115000"/>
                        </a:lnSpc>
                        <a:spcAft>
                          <a:spcPts val="800"/>
                        </a:spcAft>
                        <a:tabLst>
                          <a:tab pos="638175" algn="l"/>
                        </a:tabLst>
                      </a:pPr>
                      <a:r>
                        <a:rPr lang="en-US" sz="1600" b="1" dirty="0">
                          <a:solidFill>
                            <a:schemeClr val="bg1"/>
                          </a:solidFill>
                          <a:ea typeface="MS PGothic" charset="0"/>
                        </a:rPr>
                        <a:t>REASON FOR NO-ACHIEVEMENT</a:t>
                      </a:r>
                      <a:endParaRPr lang="en-ZA"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789" marR="59789" marT="0" marB="0"/>
                </a:tc>
                <a:extLst>
                  <a:ext uri="{0D108BD9-81ED-4DB2-BD59-A6C34878D82A}">
                    <a16:rowId xmlns:a16="http://schemas.microsoft.com/office/drawing/2014/main" xmlns="" val="2901771159"/>
                  </a:ext>
                </a:extLst>
              </a:tr>
              <a:tr h="2526662">
                <a:tc>
                  <a:txBody>
                    <a:bodyPr/>
                    <a:lstStyle/>
                    <a:p>
                      <a:pPr marL="71755" marR="71755" algn="ctr">
                        <a:lnSpc>
                          <a:spcPct val="115000"/>
                        </a:lnSpc>
                        <a:spcAft>
                          <a:spcPts val="800"/>
                        </a:spcAft>
                      </a:pPr>
                      <a:r>
                        <a:rPr lang="en-ZA" sz="14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ctr">
                        <a:lnSpc>
                          <a:spcPct val="115000"/>
                        </a:lnSpc>
                        <a:spcAft>
                          <a:spcPts val="800"/>
                        </a:spcAft>
                      </a:pPr>
                      <a:r>
                        <a:rPr lang="en-ZA" sz="14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RESEARCH AND ADVISORY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600" b="0" dirty="0">
                          <a:solidFill>
                            <a:srgbClr val="000000"/>
                          </a:solidFill>
                          <a:ea typeface="MS PGothic" charset="0"/>
                        </a:rPr>
                        <a:t>4.1. </a:t>
                      </a:r>
                      <a:r>
                        <a:rPr lang="en-ZA" sz="1600" b="0" dirty="0">
                          <a:solidFill>
                            <a:prstClr val="black"/>
                          </a:solidFill>
                          <a:ea typeface="+mn-ea"/>
                        </a:rPr>
                        <a:t>Developed and implemented cross border road transport and trade facilitation information platform</a:t>
                      </a:r>
                    </a:p>
                    <a:p>
                      <a:pPr marL="0" algn="l" defTabSz="914400" rtl="0" eaLnBrk="1" latinLnBrk="0" hangingPunct="1">
                        <a:lnSpc>
                          <a:spcPct val="115000"/>
                        </a:lnSpc>
                        <a:spcAft>
                          <a:spcPts val="800"/>
                        </a:spcAft>
                      </a:pPr>
                      <a:endParaRPr lang="en-ZA" sz="1600" b="0" kern="1200" dirty="0">
                        <a:solidFill>
                          <a:srgbClr val="000000"/>
                        </a:solidFill>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ZA" sz="1600" dirty="0">
                          <a:solidFill>
                            <a:prstClr val="black"/>
                          </a:solidFill>
                          <a:ea typeface="MS PGothic" charset="0"/>
                        </a:rPr>
                        <a:t>Established information platform </a:t>
                      </a:r>
                    </a:p>
                    <a:p>
                      <a:pPr marL="0" algn="l" defTabSz="914400" rtl="0" eaLnBrk="1" latinLnBrk="0" hangingPunct="1">
                        <a:lnSpc>
                          <a:spcPct val="115000"/>
                        </a:lnSpc>
                        <a:spcAft>
                          <a:spcPts val="800"/>
                        </a:spcAft>
                      </a:pPr>
                      <a:endParaRPr lang="en-ZA" sz="1600" kern="1200" dirty="0">
                        <a:solidFill>
                          <a:srgbClr val="000000"/>
                        </a:solidFill>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marL="285750" marR="0" lvl="0" indent="-285750" algn="just" defTabSz="914400" rtl="0" eaLnBrk="1" fontAlgn="auto" latinLnBrk="0" hangingPunct="1">
                        <a:lnSpc>
                          <a:spcPct val="120000"/>
                        </a:lnSpc>
                        <a:spcBef>
                          <a:spcPct val="0"/>
                        </a:spcBef>
                        <a:spcAft>
                          <a:spcPts val="0"/>
                        </a:spcAft>
                        <a:buClrTx/>
                        <a:buSzTx/>
                        <a:buFont typeface="Wingdings" panose="05000000000000000000" pitchFamily="2" charset="2"/>
                        <a:buChar char="§"/>
                        <a:tabLst/>
                        <a:defRPr/>
                      </a:pPr>
                      <a:r>
                        <a:rPr lang="en-ZA" sz="1600" dirty="0">
                          <a:solidFill>
                            <a:prstClr val="black"/>
                          </a:solidFill>
                          <a:ea typeface="MS PGothic" charset="0"/>
                        </a:rPr>
                        <a:t>Target not achieved due to delays in the procurement processes experienced early in the financial year. Delays were experienced in the first quarter under strict Covid-19 lockdown.   </a:t>
                      </a:r>
                    </a:p>
                    <a:p>
                      <a:pPr marL="285750" marR="0" lvl="0" indent="-285750" algn="just" defTabSz="914400" rtl="0" eaLnBrk="1" fontAlgn="auto" latinLnBrk="0" hangingPunct="1">
                        <a:lnSpc>
                          <a:spcPct val="120000"/>
                        </a:lnSpc>
                        <a:spcBef>
                          <a:spcPct val="0"/>
                        </a:spcBef>
                        <a:spcAft>
                          <a:spcPts val="0"/>
                        </a:spcAft>
                        <a:buClrTx/>
                        <a:buSzTx/>
                        <a:buFont typeface="Wingdings" panose="05000000000000000000" pitchFamily="2" charset="2"/>
                        <a:buChar char="§"/>
                        <a:tabLst/>
                        <a:defRPr/>
                      </a:pPr>
                      <a:r>
                        <a:rPr lang="en-ZA" sz="1600" dirty="0">
                          <a:solidFill>
                            <a:prstClr val="black"/>
                          </a:solidFill>
                          <a:ea typeface="MS PGothic" charset="0"/>
                        </a:rPr>
                        <a:t>Bid </a:t>
                      </a:r>
                      <a:r>
                        <a:rPr lang="en-ZA" sz="1600" dirty="0">
                          <a:solidFill>
                            <a:prstClr val="black"/>
                          </a:solidFill>
                          <a:ea typeface="Calibri" panose="020F0502020204030204" pitchFamily="34" charset="0"/>
                        </a:rPr>
                        <a:t>evaluation process was subsequently finalized and the platform is being developed. </a:t>
                      </a:r>
                    </a:p>
                  </a:txBody>
                  <a:tcPr marL="68580" marR="68580" marT="0" marB="0"/>
                </a:tc>
                <a:extLst>
                  <a:ext uri="{0D108BD9-81ED-4DB2-BD59-A6C34878D82A}">
                    <a16:rowId xmlns:a16="http://schemas.microsoft.com/office/drawing/2014/main" xmlns="" val="3011469320"/>
                  </a:ext>
                </a:extLst>
              </a:tr>
              <a:tr h="2033216">
                <a:tc>
                  <a:txBody>
                    <a:bodyPr/>
                    <a:lstStyle/>
                    <a:p>
                      <a:pPr marL="71755" marR="71755" algn="ctr">
                        <a:lnSpc>
                          <a:spcPct val="115000"/>
                        </a:lnSpc>
                        <a:spcAft>
                          <a:spcPts val="800"/>
                        </a:spcAft>
                      </a:pPr>
                      <a:r>
                        <a:rPr lang="en-ZA" sz="14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ctr">
                        <a:lnSpc>
                          <a:spcPct val="115000"/>
                        </a:lnSpc>
                        <a:spcAft>
                          <a:spcPts val="800"/>
                        </a:spcAft>
                      </a:pPr>
                      <a:r>
                        <a:rPr lang="en-ZA" sz="14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ADMINISTRATION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71755" marR="71755" algn="ctr">
                        <a:lnSpc>
                          <a:spcPct val="115000"/>
                        </a:lnSpc>
                        <a:spcAft>
                          <a:spcPts val="800"/>
                        </a:spcAf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600" b="0" dirty="0">
                          <a:solidFill>
                            <a:srgbClr val="000000"/>
                          </a:solidFill>
                          <a:ea typeface="MS PGothic" charset="0"/>
                        </a:rPr>
                        <a:t>5.1. </a:t>
                      </a:r>
                      <a:r>
                        <a:rPr lang="en-ZA" sz="1600" b="0" dirty="0">
                          <a:solidFill>
                            <a:prstClr val="black"/>
                          </a:solidFill>
                          <a:ea typeface="MS PGothic" charset="0"/>
                        </a:rPr>
                        <a:t>Implemented strategy on commercialised information</a:t>
                      </a:r>
                    </a:p>
                    <a:p>
                      <a:pPr marL="0" algn="l" defTabSz="914400" rtl="0" eaLnBrk="1" latinLnBrk="0" hangingPunct="1">
                        <a:lnSpc>
                          <a:spcPct val="115000"/>
                        </a:lnSpc>
                        <a:spcAft>
                          <a:spcPts val="800"/>
                        </a:spcAft>
                      </a:pPr>
                      <a:endParaRPr lang="en-ZA" sz="1600" b="0" kern="1200" dirty="0">
                        <a:solidFill>
                          <a:srgbClr val="000000"/>
                        </a:solidFill>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ZA" sz="1600" dirty="0">
                          <a:solidFill>
                            <a:prstClr val="black"/>
                          </a:solidFill>
                          <a:ea typeface="+mn-ea"/>
                        </a:rPr>
                        <a:t>Approved Curriculum</a:t>
                      </a:r>
                    </a:p>
                    <a:p>
                      <a:pPr marL="0" algn="l" defTabSz="914400" rtl="0" eaLnBrk="1" latinLnBrk="0" hangingPunct="1">
                        <a:lnSpc>
                          <a:spcPct val="115000"/>
                        </a:lnSpc>
                        <a:spcAft>
                          <a:spcPts val="800"/>
                        </a:spcAft>
                      </a:pPr>
                      <a:endParaRPr lang="en-ZA" sz="1600" kern="1200" dirty="0">
                        <a:solidFill>
                          <a:srgbClr val="000000"/>
                        </a:solidFill>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marL="285750" marR="0" lvl="0" indent="-285750" algn="just" defTabSz="914400" rtl="0" eaLnBrk="1" fontAlgn="auto" latinLnBrk="0" hangingPunct="1">
                        <a:lnSpc>
                          <a:spcPct val="115000"/>
                        </a:lnSpc>
                        <a:spcBef>
                          <a:spcPts val="0"/>
                        </a:spcBef>
                        <a:spcAft>
                          <a:spcPts val="800"/>
                        </a:spcAft>
                        <a:buClrTx/>
                        <a:buSzTx/>
                        <a:buFont typeface="Wingdings" panose="05000000000000000000" pitchFamily="2" charset="2"/>
                        <a:buChar char="§"/>
                        <a:tabLst/>
                        <a:defRPr/>
                      </a:pPr>
                      <a:r>
                        <a:rPr lang="en-ZA" sz="1600" dirty="0">
                          <a:solidFill>
                            <a:prstClr val="black"/>
                          </a:solidFill>
                        </a:rPr>
                        <a:t>Inability to attract a suitable service provider, and consequently the curriculum could not be developed for approval by the relevant authority.</a:t>
                      </a:r>
                    </a:p>
                    <a:p>
                      <a:pPr marL="285750" marR="0" lvl="0" indent="-285750" algn="just" defTabSz="914400" rtl="0" eaLnBrk="1" fontAlgn="auto" latinLnBrk="0" hangingPunct="1">
                        <a:lnSpc>
                          <a:spcPct val="115000"/>
                        </a:lnSpc>
                        <a:spcBef>
                          <a:spcPts val="0"/>
                        </a:spcBef>
                        <a:spcAft>
                          <a:spcPts val="800"/>
                        </a:spcAft>
                        <a:buClrTx/>
                        <a:buSzTx/>
                        <a:buFont typeface="Wingdings" panose="05000000000000000000" pitchFamily="2" charset="2"/>
                        <a:buChar char="§"/>
                        <a:tabLst/>
                        <a:defRPr/>
                      </a:pPr>
                      <a:r>
                        <a:rPr lang="en-ZA" sz="1600" dirty="0">
                          <a:solidFill>
                            <a:prstClr val="black"/>
                          </a:solidFill>
                        </a:rPr>
                        <a:t>Various recovery strategies are being pursued towards the development of the curriculum. </a:t>
                      </a:r>
                    </a:p>
                  </a:txBody>
                  <a:tcPr marL="68580" marR="68580" marT="0" marB="0"/>
                </a:tc>
                <a:extLst>
                  <a:ext uri="{0D108BD9-81ED-4DB2-BD59-A6C34878D82A}">
                    <a16:rowId xmlns:a16="http://schemas.microsoft.com/office/drawing/2014/main" xmlns="" val="3476695356"/>
                  </a:ext>
                </a:extLst>
              </a:tr>
            </a:tbl>
          </a:graphicData>
        </a:graphic>
      </p:graphicFrame>
      <p:sp>
        <p:nvSpPr>
          <p:cNvPr id="4" name="TextBox 3">
            <a:extLst>
              <a:ext uri="{FF2B5EF4-FFF2-40B4-BE49-F238E27FC236}">
                <a16:creationId xmlns:a16="http://schemas.microsoft.com/office/drawing/2014/main" xmlns="" id="{4B7E1E44-BDB7-984F-A356-056F28CA838D}"/>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26</a:t>
            </a:fld>
            <a:endParaRPr lang="en-US" dirty="0"/>
          </a:p>
        </p:txBody>
      </p:sp>
    </p:spTree>
    <p:extLst>
      <p:ext uri="{BB962C8B-B14F-4D97-AF65-F5344CB8AC3E}">
        <p14:creationId xmlns:p14="http://schemas.microsoft.com/office/powerpoint/2010/main" xmlns="" val="3681106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1C0EA77-387B-4ADA-8832-E0413873EFB6}"/>
              </a:ext>
            </a:extLst>
          </p:cNvPr>
          <p:cNvSpPr/>
          <p:nvPr/>
        </p:nvSpPr>
        <p:spPr>
          <a:xfrm>
            <a:off x="1619672" y="116632"/>
            <a:ext cx="6624736" cy="792088"/>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schemeClr val="bg1"/>
                </a:solidFill>
              </a:rPr>
              <a:t>2020/21 PERFORMANCE AGAINST APP TARGETS</a:t>
            </a:r>
          </a:p>
          <a:p>
            <a:pPr algn="ctr" fontAlgn="auto">
              <a:spcBef>
                <a:spcPts val="0"/>
              </a:spcBef>
              <a:spcAft>
                <a:spcPts val="0"/>
              </a:spcAft>
              <a:defRPr/>
            </a:pPr>
            <a:r>
              <a:rPr lang="en-US" sz="2400" b="1" dirty="0">
                <a:solidFill>
                  <a:srgbClr val="FF0000"/>
                </a:solidFill>
                <a:latin typeface="Arial" pitchFamily="34" charset="0"/>
                <a:cs typeface="Arial" pitchFamily="34" charset="0"/>
              </a:rPr>
              <a:t>Unachieved Targets</a:t>
            </a:r>
          </a:p>
        </p:txBody>
      </p:sp>
      <p:graphicFrame>
        <p:nvGraphicFramePr>
          <p:cNvPr id="2" name="Table 1">
            <a:extLst>
              <a:ext uri="{FF2B5EF4-FFF2-40B4-BE49-F238E27FC236}">
                <a16:creationId xmlns:a16="http://schemas.microsoft.com/office/drawing/2014/main" xmlns="" id="{9D3B5D4D-5252-44E5-8DD7-A119EE8BB1FE}"/>
              </a:ext>
            </a:extLst>
          </p:cNvPr>
          <p:cNvGraphicFramePr>
            <a:graphicFrameLocks noGrp="1"/>
          </p:cNvGraphicFramePr>
          <p:nvPr>
            <p:extLst>
              <p:ext uri="{D42A27DB-BD31-4B8C-83A1-F6EECF244321}">
                <p14:modId xmlns:p14="http://schemas.microsoft.com/office/powerpoint/2010/main" xmlns="" val="699751090"/>
              </p:ext>
            </p:extLst>
          </p:nvPr>
        </p:nvGraphicFramePr>
        <p:xfrm>
          <a:off x="143509" y="980729"/>
          <a:ext cx="8748971" cy="5622446"/>
        </p:xfrm>
        <a:graphic>
          <a:graphicData uri="http://schemas.openxmlformats.org/drawingml/2006/table">
            <a:tbl>
              <a:tblPr firstRow="1" firstCol="1" bandRow="1">
                <a:tableStyleId>{5C22544A-7EE6-4342-B048-85BDC9FD1C3A}</a:tableStyleId>
              </a:tblPr>
              <a:tblGrid>
                <a:gridCol w="1409864">
                  <a:extLst>
                    <a:ext uri="{9D8B030D-6E8A-4147-A177-3AD203B41FA5}">
                      <a16:colId xmlns:a16="http://schemas.microsoft.com/office/drawing/2014/main" xmlns="" val="1148548877"/>
                    </a:ext>
                  </a:extLst>
                </a:gridCol>
                <a:gridCol w="1699067">
                  <a:extLst>
                    <a:ext uri="{9D8B030D-6E8A-4147-A177-3AD203B41FA5}">
                      <a16:colId xmlns:a16="http://schemas.microsoft.com/office/drawing/2014/main" xmlns="" val="3331431196"/>
                    </a:ext>
                  </a:extLst>
                </a:gridCol>
                <a:gridCol w="1573499">
                  <a:extLst>
                    <a:ext uri="{9D8B030D-6E8A-4147-A177-3AD203B41FA5}">
                      <a16:colId xmlns:a16="http://schemas.microsoft.com/office/drawing/2014/main" xmlns="" val="2531951037"/>
                    </a:ext>
                  </a:extLst>
                </a:gridCol>
                <a:gridCol w="4066541">
                  <a:extLst>
                    <a:ext uri="{9D8B030D-6E8A-4147-A177-3AD203B41FA5}">
                      <a16:colId xmlns:a16="http://schemas.microsoft.com/office/drawing/2014/main" xmlns="" val="2413066438"/>
                    </a:ext>
                  </a:extLst>
                </a:gridCol>
              </a:tblGrid>
              <a:tr h="504055">
                <a:tc>
                  <a:txBody>
                    <a:bodyPr/>
                    <a:lstStyle/>
                    <a:p>
                      <a:pPr algn="ctr">
                        <a:lnSpc>
                          <a:spcPct val="100000"/>
                        </a:lnSpc>
                        <a:spcAft>
                          <a:spcPts val="800"/>
                        </a:spcAft>
                      </a:pPr>
                      <a:r>
                        <a:rPr lang="en-ZA" sz="1600" dirty="0">
                          <a:effectLst/>
                          <a:latin typeface="+mj-lt"/>
                        </a:rPr>
                        <a:t> PROGRAMME </a:t>
                      </a:r>
                    </a:p>
                    <a:p>
                      <a:pPr algn="ctr">
                        <a:lnSpc>
                          <a:spcPct val="100000"/>
                        </a:lnSpc>
                        <a:spcAft>
                          <a:spcPts val="800"/>
                        </a:spcAft>
                      </a:pPr>
                      <a:r>
                        <a:rPr lang="en-ZA" sz="1600" dirty="0">
                          <a:effectLst/>
                          <a:latin typeface="+mj-lt"/>
                        </a:rPr>
                        <a:t> </a:t>
                      </a:r>
                      <a:endParaRPr lang="en-ZA" sz="1600" dirty="0">
                        <a:effectLst/>
                        <a:latin typeface="+mj-lt"/>
                        <a:ea typeface="Calibri" panose="020F0502020204030204" pitchFamily="34" charset="0"/>
                        <a:cs typeface="Times New Roman" panose="02020603050405020304" pitchFamily="18" charset="0"/>
                      </a:endParaRPr>
                    </a:p>
                  </a:txBody>
                  <a:tcPr marL="59789" marR="59789" marT="0" marB="0"/>
                </a:tc>
                <a:tc>
                  <a:txBody>
                    <a:bodyPr/>
                    <a:lstStyle/>
                    <a:p>
                      <a:pPr algn="ctr">
                        <a:lnSpc>
                          <a:spcPct val="100000"/>
                        </a:lnSpc>
                        <a:spcAft>
                          <a:spcPts val="800"/>
                        </a:spcAft>
                      </a:pPr>
                      <a:r>
                        <a:rPr lang="en-ZA" sz="1600" dirty="0">
                          <a:effectLst/>
                          <a:latin typeface="+mj-lt"/>
                        </a:rPr>
                        <a:t>OUTPUT INDICATOR</a:t>
                      </a:r>
                      <a:endParaRPr lang="en-ZA" sz="1600" dirty="0">
                        <a:effectLst/>
                        <a:latin typeface="+mj-lt"/>
                        <a:ea typeface="Calibri" panose="020F0502020204030204" pitchFamily="34" charset="0"/>
                        <a:cs typeface="Times New Roman" panose="02020603050405020304" pitchFamily="18" charset="0"/>
                      </a:endParaRPr>
                    </a:p>
                  </a:txBody>
                  <a:tcPr marL="59789" marR="59789" marT="0" marB="0"/>
                </a:tc>
                <a:tc>
                  <a:txBody>
                    <a:bodyPr/>
                    <a:lstStyle/>
                    <a:p>
                      <a:pPr algn="ctr">
                        <a:lnSpc>
                          <a:spcPct val="100000"/>
                        </a:lnSpc>
                        <a:spcAft>
                          <a:spcPts val="800"/>
                        </a:spcAft>
                        <a:tabLst>
                          <a:tab pos="638175" algn="l"/>
                        </a:tabLst>
                      </a:pPr>
                      <a:r>
                        <a:rPr lang="en-ZA" sz="1600" dirty="0">
                          <a:effectLst/>
                          <a:latin typeface="+mj-lt"/>
                        </a:rPr>
                        <a:t>ANNUAL TARGET</a:t>
                      </a:r>
                    </a:p>
                    <a:p>
                      <a:pPr algn="ctr">
                        <a:lnSpc>
                          <a:spcPct val="100000"/>
                        </a:lnSpc>
                        <a:spcAft>
                          <a:spcPts val="800"/>
                        </a:spcAft>
                      </a:pPr>
                      <a:r>
                        <a:rPr lang="en-ZA" sz="1600" dirty="0">
                          <a:effectLst/>
                          <a:latin typeface="+mj-lt"/>
                        </a:rPr>
                        <a:t> </a:t>
                      </a:r>
                      <a:endParaRPr lang="en-ZA" sz="1600" dirty="0">
                        <a:effectLst/>
                        <a:latin typeface="+mj-lt"/>
                        <a:ea typeface="Calibri" panose="020F0502020204030204" pitchFamily="34" charset="0"/>
                        <a:cs typeface="Times New Roman" panose="02020603050405020304" pitchFamily="18" charset="0"/>
                      </a:endParaRPr>
                    </a:p>
                  </a:txBody>
                  <a:tcPr marL="59789" marR="59789" marT="0" marB="0"/>
                </a:tc>
                <a:tc>
                  <a:txBody>
                    <a:bodyPr/>
                    <a:lstStyle/>
                    <a:p>
                      <a:pPr algn="ctr">
                        <a:lnSpc>
                          <a:spcPct val="100000"/>
                        </a:lnSpc>
                        <a:spcAft>
                          <a:spcPts val="800"/>
                        </a:spcAft>
                        <a:tabLst>
                          <a:tab pos="638175" algn="l"/>
                        </a:tabLst>
                      </a:pPr>
                      <a:r>
                        <a:rPr lang="en-US" sz="1600" b="1" dirty="0">
                          <a:solidFill>
                            <a:schemeClr val="bg1"/>
                          </a:solidFill>
                          <a:latin typeface="+mj-lt"/>
                          <a:ea typeface="MS PGothic" charset="0"/>
                        </a:rPr>
                        <a:t>REASON FOR NO-ACHIEVEMENT</a:t>
                      </a:r>
                      <a:endParaRPr lang="en-ZA" sz="1600" dirty="0">
                        <a:solidFill>
                          <a:schemeClr val="bg1"/>
                        </a:solidFill>
                        <a:effectLst/>
                        <a:latin typeface="+mj-lt"/>
                        <a:ea typeface="Calibri" panose="020F0502020204030204" pitchFamily="34" charset="0"/>
                        <a:cs typeface="Times New Roman" panose="02020603050405020304" pitchFamily="18" charset="0"/>
                      </a:endParaRPr>
                    </a:p>
                  </a:txBody>
                  <a:tcPr marL="59789" marR="59789" marT="0" marB="0"/>
                </a:tc>
                <a:extLst>
                  <a:ext uri="{0D108BD9-81ED-4DB2-BD59-A6C34878D82A}">
                    <a16:rowId xmlns:a16="http://schemas.microsoft.com/office/drawing/2014/main" xmlns="" val="2901771159"/>
                  </a:ext>
                </a:extLst>
              </a:tr>
              <a:tr h="2692302">
                <a:tc rowSpan="2">
                  <a:txBody>
                    <a:bodyPr/>
                    <a:lstStyle/>
                    <a:p>
                      <a:pPr marL="71755" marR="71755" algn="ctr">
                        <a:lnSpc>
                          <a:spcPct val="115000"/>
                        </a:lnSpc>
                        <a:spcAft>
                          <a:spcPts val="800"/>
                        </a:spcAft>
                      </a:pPr>
                      <a:r>
                        <a:rPr lang="en-ZA" sz="1600" dirty="0">
                          <a:solidFill>
                            <a:srgbClr val="FFFFFF"/>
                          </a:solidFill>
                          <a:effectLst/>
                          <a:latin typeface="+mj-lt"/>
                          <a:ea typeface="Times New Roman" panose="02020603050405020304" pitchFamily="18" charset="0"/>
                          <a:cs typeface="Calibri" panose="020F0502020204030204" pitchFamily="34" charset="0"/>
                        </a:rPr>
                        <a:t> </a:t>
                      </a:r>
                      <a:endParaRPr lang="en-ZA" sz="1600" dirty="0">
                        <a:effectLst/>
                        <a:latin typeface="+mj-lt"/>
                        <a:ea typeface="Calibri" panose="020F0502020204030204" pitchFamily="34" charset="0"/>
                        <a:cs typeface="Times New Roman" panose="02020603050405020304" pitchFamily="18" charset="0"/>
                      </a:endParaRPr>
                    </a:p>
                    <a:p>
                      <a:pPr marL="71755" marR="71755" algn="ctr">
                        <a:lnSpc>
                          <a:spcPct val="115000"/>
                        </a:lnSpc>
                        <a:spcAft>
                          <a:spcPts val="800"/>
                        </a:spcAft>
                      </a:pPr>
                      <a:r>
                        <a:rPr lang="en-ZA" sz="1600" b="1" dirty="0">
                          <a:solidFill>
                            <a:srgbClr val="FFFFFF"/>
                          </a:solidFill>
                          <a:effectLst/>
                          <a:latin typeface="+mj-lt"/>
                          <a:ea typeface="Times New Roman" panose="02020603050405020304" pitchFamily="18" charset="0"/>
                          <a:cs typeface="Calibri" panose="020F0502020204030204" pitchFamily="34" charset="0"/>
                        </a:rPr>
                        <a:t>ADMINISTRATION</a:t>
                      </a:r>
                      <a:endParaRPr lang="en-ZA" sz="1600" dirty="0">
                        <a:effectLst/>
                        <a:latin typeface="+mj-lt"/>
                        <a:ea typeface="Calibri" panose="020F0502020204030204" pitchFamily="34" charset="0"/>
                        <a:cs typeface="Times New Roman" panose="02020603050405020304" pitchFamily="18" charset="0"/>
                      </a:endParaRPr>
                    </a:p>
                  </a:txBody>
                  <a:tcPr marL="68580" marR="68580" marT="0" marB="0" vert="vert270"/>
                </a:tc>
                <a:tc>
                  <a:txBody>
                    <a:bodyPr/>
                    <a:lstStyle/>
                    <a:p>
                      <a:pPr marL="0" lvl="0" indent="0" algn="just" eaLnBrk="1" hangingPunct="1">
                        <a:lnSpc>
                          <a:spcPct val="120000"/>
                        </a:lnSpc>
                        <a:spcBef>
                          <a:spcPct val="0"/>
                        </a:spcBef>
                        <a:buNone/>
                      </a:pPr>
                      <a:r>
                        <a:rPr lang="en-US" sz="1600" b="0" dirty="0">
                          <a:solidFill>
                            <a:srgbClr val="000000"/>
                          </a:solidFill>
                          <a:latin typeface="+mj-lt"/>
                          <a:ea typeface="MS PGothic" charset="0"/>
                        </a:rPr>
                        <a:t>5.2 </a:t>
                      </a:r>
                      <a:r>
                        <a:rPr lang="en-ZA" sz="1600" dirty="0">
                          <a:solidFill>
                            <a:prstClr val="black"/>
                          </a:solidFill>
                          <a:latin typeface="+mj-lt"/>
                          <a:ea typeface="Calibri" panose="020F0502020204030204" pitchFamily="34" charset="0"/>
                        </a:rPr>
                        <a:t>Implemented cross border management system</a:t>
                      </a: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ZA" sz="1600" dirty="0">
                          <a:solidFill>
                            <a:prstClr val="black"/>
                          </a:solidFill>
                          <a:latin typeface="+mj-lt"/>
                          <a:ea typeface="Calibri" panose="020F0502020204030204" pitchFamily="34" charset="0"/>
                        </a:rPr>
                        <a:t>Operational iCBMS (Online and front office permits issued via new iCBMS) and integrated platform implemented</a:t>
                      </a:r>
                    </a:p>
                    <a:p>
                      <a:pPr marL="0" algn="l" defTabSz="914400" rtl="0" eaLnBrk="1" latinLnBrk="0" hangingPunct="1">
                        <a:lnSpc>
                          <a:spcPct val="115000"/>
                        </a:lnSpc>
                        <a:spcAft>
                          <a:spcPts val="800"/>
                        </a:spcAft>
                      </a:pPr>
                      <a:endParaRPr lang="en-ZA" sz="16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285750" marR="0" lvl="0" indent="-285750" algn="just" defTabSz="914400" rtl="0" eaLnBrk="1" fontAlgn="auto" latinLnBrk="0" hangingPunct="1">
                        <a:lnSpc>
                          <a:spcPct val="115000"/>
                        </a:lnSpc>
                        <a:spcBef>
                          <a:spcPts val="0"/>
                        </a:spcBef>
                        <a:spcAft>
                          <a:spcPts val="800"/>
                        </a:spcAft>
                        <a:buClrTx/>
                        <a:buSzTx/>
                        <a:buFont typeface="Wingdings" panose="05000000000000000000" pitchFamily="2" charset="2"/>
                        <a:buChar char="§"/>
                        <a:tabLst/>
                        <a:defRPr/>
                      </a:pPr>
                      <a:r>
                        <a:rPr lang="en-ZA" sz="1600" dirty="0">
                          <a:solidFill>
                            <a:prstClr val="black"/>
                          </a:solidFill>
                          <a:latin typeface="+mj-lt"/>
                          <a:ea typeface="Calibri" panose="020F0502020204030204" pitchFamily="34" charset="0"/>
                        </a:rPr>
                        <a:t>The target could not be achieved due to contractual and performance challenges with regard to the appointed service provider. The contract was subsequently terminated.  </a:t>
                      </a:r>
                    </a:p>
                    <a:p>
                      <a:pPr marL="285750" marR="0" lvl="0" indent="-285750" algn="just" defTabSz="914400" rtl="0" eaLnBrk="1" fontAlgn="auto" latinLnBrk="0" hangingPunct="1">
                        <a:lnSpc>
                          <a:spcPct val="115000"/>
                        </a:lnSpc>
                        <a:spcBef>
                          <a:spcPts val="0"/>
                        </a:spcBef>
                        <a:spcAft>
                          <a:spcPts val="800"/>
                        </a:spcAft>
                        <a:buClrTx/>
                        <a:buSzTx/>
                        <a:buFont typeface="Wingdings" panose="05000000000000000000" pitchFamily="2" charset="2"/>
                        <a:buChar char="§"/>
                        <a:tabLst/>
                        <a:defRPr/>
                      </a:pPr>
                      <a:r>
                        <a:rPr lang="en-ZA" sz="1600" dirty="0">
                          <a:solidFill>
                            <a:prstClr val="black"/>
                          </a:solidFill>
                          <a:latin typeface="+mj-lt"/>
                          <a:ea typeface="Calibri" panose="020F0502020204030204" pitchFamily="34" charset="0"/>
                        </a:rPr>
                        <a:t>As at the end of the financial year, resources were appointed to finalize phase one of the development of the system for go-live in the new financial year.</a:t>
                      </a:r>
                      <a:r>
                        <a:rPr lang="en-ZA" sz="1600" dirty="0">
                          <a:latin typeface="+mj-lt"/>
                          <a:ea typeface="Calibri" panose="020F0502020204030204" pitchFamily="34" charset="0"/>
                        </a:rPr>
                        <a:t> </a:t>
                      </a:r>
                      <a:r>
                        <a:rPr lang="en-ZA" sz="1600" dirty="0">
                          <a:solidFill>
                            <a:srgbClr val="000000"/>
                          </a:solidFill>
                          <a:latin typeface="+mj-lt"/>
                          <a:ea typeface="Calibri" panose="020F0502020204030204" pitchFamily="34" charset="0"/>
                        </a:rPr>
                        <a:t>   </a:t>
                      </a:r>
                    </a:p>
                  </a:txBody>
                  <a:tcPr marL="68580" marR="68580" marT="0" marB="0"/>
                </a:tc>
                <a:extLst>
                  <a:ext uri="{0D108BD9-81ED-4DB2-BD59-A6C34878D82A}">
                    <a16:rowId xmlns:a16="http://schemas.microsoft.com/office/drawing/2014/main" xmlns="" val="3011469320"/>
                  </a:ext>
                </a:extLst>
              </a:tr>
              <a:tr h="1905344">
                <a:tc vMerge="1">
                  <a:txBody>
                    <a:bodyPr/>
                    <a:lstStyle/>
                    <a:p>
                      <a:endParaRPr lang="en-ZA" dirty="0"/>
                    </a:p>
                  </a:txBody>
                  <a:tcPr marL="68580" marR="68580" marT="0" marB="0" vert="vert27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600" b="0" dirty="0">
                          <a:solidFill>
                            <a:srgbClr val="000000"/>
                          </a:solidFill>
                          <a:latin typeface="+mj-lt"/>
                        </a:rPr>
                        <a:t>5.3. </a:t>
                      </a:r>
                      <a:r>
                        <a:rPr lang="en-ZA" sz="1600" dirty="0">
                          <a:solidFill>
                            <a:prstClr val="black"/>
                          </a:solidFill>
                          <a:latin typeface="+mj-lt"/>
                          <a:ea typeface="Calibri" panose="020F0502020204030204" pitchFamily="34" charset="0"/>
                        </a:rPr>
                        <a:t>Implemented culture enhancements initiatives</a:t>
                      </a:r>
                    </a:p>
                    <a:p>
                      <a:pPr marL="0" algn="l" defTabSz="914400" rtl="0" eaLnBrk="1" latinLnBrk="0" hangingPunct="1">
                        <a:lnSpc>
                          <a:spcPct val="115000"/>
                        </a:lnSpc>
                        <a:spcAft>
                          <a:spcPts val="800"/>
                        </a:spcAft>
                      </a:pPr>
                      <a:endParaRPr lang="en-ZA" sz="16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ZA" sz="1600" dirty="0">
                          <a:solidFill>
                            <a:prstClr val="black"/>
                          </a:solidFill>
                          <a:latin typeface="+mj-lt"/>
                          <a:ea typeface="Calibri" panose="020F0502020204030204" pitchFamily="34" charset="0"/>
                        </a:rPr>
                        <a:t>Implemented prioritised culture initiatives</a:t>
                      </a:r>
                    </a:p>
                    <a:p>
                      <a:pPr marL="0" algn="l" defTabSz="914400" rtl="0" eaLnBrk="1" latinLnBrk="0" hangingPunct="1">
                        <a:lnSpc>
                          <a:spcPct val="115000"/>
                        </a:lnSpc>
                        <a:spcAft>
                          <a:spcPts val="800"/>
                        </a:spcAft>
                      </a:pPr>
                      <a:endParaRPr lang="en-ZA" sz="16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285750" lvl="0" indent="-285750" algn="just" eaLnBrk="1" hangingPunct="1">
                        <a:lnSpc>
                          <a:spcPct val="120000"/>
                        </a:lnSpc>
                        <a:spcBef>
                          <a:spcPct val="0"/>
                        </a:spcBef>
                        <a:buFont typeface="Wingdings" panose="05000000000000000000" pitchFamily="2" charset="2"/>
                        <a:buChar char="§"/>
                      </a:pPr>
                      <a:r>
                        <a:rPr lang="en-ZA" sz="1600" dirty="0">
                          <a:solidFill>
                            <a:prstClr val="black"/>
                          </a:solidFill>
                          <a:latin typeface="+mj-lt"/>
                          <a:ea typeface="Calibri" panose="020F0502020204030204" pitchFamily="34" charset="0"/>
                        </a:rPr>
                        <a:t>Target not achieved as some planned </a:t>
                      </a:r>
                      <a:r>
                        <a:rPr lang="en-ZA" sz="1600" dirty="0">
                          <a:latin typeface="+mj-lt"/>
                          <a:ea typeface="Calibri" panose="020F0502020204030204" pitchFamily="34" charset="0"/>
                        </a:rPr>
                        <a:t> training interventions could not be rolled-out for some employees. </a:t>
                      </a:r>
                      <a:r>
                        <a:rPr lang="en-ZA" sz="1600" dirty="0">
                          <a:solidFill>
                            <a:prstClr val="black"/>
                          </a:solidFill>
                          <a:latin typeface="+mj-lt"/>
                          <a:ea typeface="Calibri" panose="020F0502020204030204" pitchFamily="34" charset="0"/>
                        </a:rPr>
                        <a:t>The training plan was negatively impact by Covid-19 restrictions.  </a:t>
                      </a:r>
                    </a:p>
                    <a:p>
                      <a:pPr marL="285750" lvl="0" indent="-285750" algn="just" eaLnBrk="1" hangingPunct="1">
                        <a:lnSpc>
                          <a:spcPct val="120000"/>
                        </a:lnSpc>
                        <a:spcBef>
                          <a:spcPct val="0"/>
                        </a:spcBef>
                        <a:buFont typeface="Wingdings" panose="05000000000000000000" pitchFamily="2" charset="2"/>
                        <a:buChar char="§"/>
                      </a:pPr>
                      <a:r>
                        <a:rPr lang="en-ZA" sz="1600" dirty="0">
                          <a:solidFill>
                            <a:prstClr val="black"/>
                          </a:solidFill>
                          <a:latin typeface="+mj-lt"/>
                          <a:ea typeface="Calibri" panose="020F0502020204030204" pitchFamily="34" charset="0"/>
                        </a:rPr>
                        <a:t>The learning and development interventions were prioritized for the new financial year. </a:t>
                      </a:r>
                      <a:endParaRPr lang="en-ZA" sz="1600" kern="1200" dirty="0">
                        <a:solidFill>
                          <a:srgbClr val="000000"/>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11319489"/>
                  </a:ext>
                </a:extLst>
              </a:tr>
            </a:tbl>
          </a:graphicData>
        </a:graphic>
      </p:graphicFrame>
      <p:sp>
        <p:nvSpPr>
          <p:cNvPr id="4" name="TextBox 3">
            <a:extLst>
              <a:ext uri="{FF2B5EF4-FFF2-40B4-BE49-F238E27FC236}">
                <a16:creationId xmlns:a16="http://schemas.microsoft.com/office/drawing/2014/main" xmlns="" id="{FC9C039B-6FBD-7B4C-8AB4-3969B5F9ECDD}"/>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27</a:t>
            </a:fld>
            <a:endParaRPr lang="en-US" dirty="0"/>
          </a:p>
        </p:txBody>
      </p:sp>
    </p:spTree>
    <p:extLst>
      <p:ext uri="{BB962C8B-B14F-4D97-AF65-F5344CB8AC3E}">
        <p14:creationId xmlns:p14="http://schemas.microsoft.com/office/powerpoint/2010/main" xmlns="" val="2370312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xmlns="" id="{6FD0DE90-FD57-487E-97D4-B48F9E91C56E}"/>
              </a:ext>
            </a:extLst>
          </p:cNvPr>
          <p:cNvGraphicFramePr>
            <a:graphicFrameLocks noGrp="1"/>
          </p:cNvGraphicFramePr>
          <p:nvPr>
            <p:ph idx="1"/>
            <p:extLst>
              <p:ext uri="{D42A27DB-BD31-4B8C-83A1-F6EECF244321}">
                <p14:modId xmlns:p14="http://schemas.microsoft.com/office/powerpoint/2010/main" xmlns="" val="336425419"/>
              </p:ext>
            </p:extLst>
          </p:nvPr>
        </p:nvGraphicFramePr>
        <p:xfrm>
          <a:off x="316545" y="790413"/>
          <a:ext cx="4854542" cy="546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1">
            <a:extLst>
              <a:ext uri="{FF2B5EF4-FFF2-40B4-BE49-F238E27FC236}">
                <a16:creationId xmlns:a16="http://schemas.microsoft.com/office/drawing/2014/main" xmlns="" id="{6D2FD965-D0C8-41B0-91D1-DC1B198CB6BE}"/>
              </a:ext>
            </a:extLst>
          </p:cNvPr>
          <p:cNvSpPr txBox="1">
            <a:spLocks noChangeArrowheads="1"/>
          </p:cNvSpPr>
          <p:nvPr/>
        </p:nvSpPr>
        <p:spPr bwMode="auto">
          <a:xfrm>
            <a:off x="5171087" y="963725"/>
            <a:ext cx="3759766" cy="529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lvl="1" indent="0" algn="just" eaLnBrk="1" hangingPunct="1">
              <a:lnSpc>
                <a:spcPct val="130000"/>
              </a:lnSpc>
              <a:defRPr/>
            </a:pPr>
            <a:r>
              <a:rPr lang="en-ZA" sz="1560" dirty="0">
                <a:latin typeface="Arial" panose="020B0604020202020204" pitchFamily="34" charset="0"/>
                <a:cs typeface="Arial" panose="020B0604020202020204" pitchFamily="34" charset="0"/>
              </a:rPr>
              <a:t>As per the Cross-Border Road Transport Act (Act No. 4 of 1998) as amended. </a:t>
            </a:r>
          </a:p>
          <a:p>
            <a:pPr marL="0" lvl="1" indent="0" algn="just" eaLnBrk="1" hangingPunct="1">
              <a:defRPr/>
            </a:pPr>
            <a:endParaRPr lang="en-ZA" sz="1560" dirty="0">
              <a:latin typeface="Arial" panose="020B0604020202020204" pitchFamily="34" charset="0"/>
              <a:cs typeface="Arial" panose="020B0604020202020204" pitchFamily="34" charset="0"/>
            </a:endParaRPr>
          </a:p>
          <a:p>
            <a:pPr marL="0" lvl="1" indent="0" algn="ctr" eaLnBrk="1" hangingPunct="1">
              <a:defRPr/>
            </a:pPr>
            <a:r>
              <a:rPr lang="en-ZA" sz="1560" b="1" dirty="0">
                <a:latin typeface="Arial" panose="020B0604020202020204" pitchFamily="34" charset="0"/>
                <a:cs typeface="Arial" panose="020B0604020202020204" pitchFamily="34" charset="0"/>
              </a:rPr>
              <a:t>Vision: </a:t>
            </a:r>
          </a:p>
          <a:p>
            <a:pPr marL="0" lvl="1" indent="0" algn="ctr" eaLnBrk="1" hangingPunct="1">
              <a:defRPr/>
            </a:pPr>
            <a:endParaRPr lang="en-ZA" sz="900" b="1" dirty="0">
              <a:latin typeface="Arial" panose="020B0604020202020204" pitchFamily="34" charset="0"/>
              <a:cs typeface="Arial" panose="020B0604020202020204" pitchFamily="34" charset="0"/>
            </a:endParaRPr>
          </a:p>
          <a:p>
            <a:pPr marL="0" lvl="1" indent="0" algn="ctr" eaLnBrk="1" hangingPunct="1">
              <a:lnSpc>
                <a:spcPct val="130000"/>
              </a:lnSpc>
              <a:defRPr/>
            </a:pPr>
            <a:r>
              <a:rPr lang="en-ZA" sz="1560" dirty="0">
                <a:latin typeface="Arial" panose="020B0604020202020204" pitchFamily="34" charset="0"/>
                <a:cs typeface="Arial" panose="020B0604020202020204" pitchFamily="34" charset="0"/>
              </a:rPr>
              <a:t>To be the leading economic cross-border road transport regulator facilitating unimpeded flow of goods and people across the African continent.  </a:t>
            </a:r>
          </a:p>
          <a:p>
            <a:pPr marL="0" lvl="1" indent="0" algn="just" eaLnBrk="1" hangingPunct="1">
              <a:defRPr/>
            </a:pPr>
            <a:endParaRPr lang="en-ZA" sz="1560" dirty="0">
              <a:latin typeface="Arial" panose="020B0604020202020204" pitchFamily="34" charset="0"/>
              <a:cs typeface="Arial" panose="020B0604020202020204" pitchFamily="34" charset="0"/>
            </a:endParaRPr>
          </a:p>
          <a:p>
            <a:pPr marL="0" lvl="1" indent="0" algn="just" eaLnBrk="1" hangingPunct="1">
              <a:defRPr/>
            </a:pPr>
            <a:endParaRPr lang="en-ZA" sz="1560" dirty="0">
              <a:latin typeface="Arial" panose="020B0604020202020204" pitchFamily="34" charset="0"/>
              <a:cs typeface="Arial" panose="020B0604020202020204" pitchFamily="34" charset="0"/>
            </a:endParaRPr>
          </a:p>
          <a:p>
            <a:pPr marL="0" lvl="1" indent="0" algn="ctr" eaLnBrk="1" hangingPunct="1">
              <a:defRPr/>
            </a:pPr>
            <a:r>
              <a:rPr lang="en-ZA" sz="1560" b="1" dirty="0">
                <a:latin typeface="Arial" panose="020B0604020202020204" pitchFamily="34" charset="0"/>
                <a:cs typeface="Arial" panose="020B0604020202020204" pitchFamily="34" charset="0"/>
              </a:rPr>
              <a:t>Mission</a:t>
            </a:r>
            <a:r>
              <a:rPr lang="en-ZA" sz="1560" dirty="0">
                <a:latin typeface="Arial" panose="020B0604020202020204" pitchFamily="34" charset="0"/>
                <a:cs typeface="Arial" panose="020B0604020202020204" pitchFamily="34" charset="0"/>
              </a:rPr>
              <a:t>:</a:t>
            </a:r>
          </a:p>
          <a:p>
            <a:pPr marL="0" lvl="1" indent="0" algn="ctr" eaLnBrk="1" hangingPunct="1">
              <a:defRPr/>
            </a:pPr>
            <a:endParaRPr lang="en-ZA" sz="900" dirty="0">
              <a:latin typeface="Arial" panose="020B0604020202020204" pitchFamily="34" charset="0"/>
              <a:cs typeface="Arial" panose="020B0604020202020204" pitchFamily="34" charset="0"/>
            </a:endParaRPr>
          </a:p>
          <a:p>
            <a:pPr marL="0" lvl="1" indent="0" algn="ctr" eaLnBrk="1" hangingPunct="1">
              <a:lnSpc>
                <a:spcPct val="130000"/>
              </a:lnSpc>
              <a:defRPr/>
            </a:pPr>
            <a:r>
              <a:rPr lang="en-ZA" sz="1560" dirty="0">
                <a:latin typeface="Arial" panose="020B0604020202020204" pitchFamily="34" charset="0"/>
                <a:cs typeface="Arial" panose="020B0604020202020204" pitchFamily="34" charset="0"/>
              </a:rPr>
              <a:t>To </a:t>
            </a:r>
            <a:r>
              <a:rPr lang="en-ZA" sz="1560" u="sng" dirty="0">
                <a:latin typeface="Arial" panose="020B0604020202020204" pitchFamily="34" charset="0"/>
                <a:cs typeface="Arial" panose="020B0604020202020204" pitchFamily="34" charset="0"/>
              </a:rPr>
              <a:t>drive an integrated African continent</a:t>
            </a:r>
            <a:r>
              <a:rPr lang="en-ZA" sz="1560" b="1" u="sng" dirty="0">
                <a:latin typeface="Arial" panose="020B0604020202020204" pitchFamily="34" charset="0"/>
                <a:cs typeface="Arial" panose="020B0604020202020204" pitchFamily="34" charset="0"/>
              </a:rPr>
              <a:t> </a:t>
            </a:r>
            <a:r>
              <a:rPr lang="en-ZA" sz="1560" dirty="0">
                <a:latin typeface="Arial" panose="020B0604020202020204" pitchFamily="34" charset="0"/>
                <a:cs typeface="Arial" panose="020B0604020202020204" pitchFamily="34" charset="0"/>
              </a:rPr>
              <a:t>through excellence in cross-border road transport economic regulation, law enforcement, advisory and facilitation of unimpeded flow of goods and people.</a:t>
            </a:r>
          </a:p>
          <a:p>
            <a:pPr marL="0" lvl="1" indent="0" algn="just" eaLnBrk="1" hangingPunct="1">
              <a:lnSpc>
                <a:spcPct val="130000"/>
              </a:lnSpc>
              <a:defRPr/>
            </a:pPr>
            <a:r>
              <a:rPr lang="en-ZA" sz="1560" dirty="0">
                <a:solidFill>
                  <a:srgbClr val="FF0000"/>
                </a:solidFill>
                <a:latin typeface="Arial" panose="020B0604020202020204" pitchFamily="34" charset="0"/>
                <a:cs typeface="Arial" panose="020B0604020202020204" pitchFamily="34" charset="0"/>
              </a:rPr>
              <a:t> </a:t>
            </a:r>
          </a:p>
        </p:txBody>
      </p:sp>
      <p:sp>
        <p:nvSpPr>
          <p:cNvPr id="8" name="Rectangle 7">
            <a:extLst>
              <a:ext uri="{FF2B5EF4-FFF2-40B4-BE49-F238E27FC236}">
                <a16:creationId xmlns:a16="http://schemas.microsoft.com/office/drawing/2014/main" xmlns="" id="{9E56D3DF-A525-4F5F-854C-F4CF21F35157}"/>
              </a:ext>
            </a:extLst>
          </p:cNvPr>
          <p:cNvSpPr/>
          <p:nvPr/>
        </p:nvSpPr>
        <p:spPr>
          <a:xfrm>
            <a:off x="1619672" y="116632"/>
            <a:ext cx="6552728" cy="665204"/>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sz="2400" b="1" dirty="0">
              <a:solidFill>
                <a:schemeClr val="bg1"/>
              </a:solidFill>
              <a:latin typeface="Arial Rounded MT Bold" panose="020F0704030504030204" pitchFamily="34" charset="0"/>
            </a:endParaRPr>
          </a:p>
          <a:p>
            <a:r>
              <a:rPr lang="en-US" sz="2400" b="1" dirty="0">
                <a:solidFill>
                  <a:schemeClr val="bg1"/>
                </a:solidFill>
                <a:latin typeface="Arial" pitchFamily="34" charset="0"/>
                <a:cs typeface="Arial" pitchFamily="34" charset="0"/>
              </a:rPr>
              <a:t>MANDATE, VISION &amp; MISSION</a:t>
            </a:r>
          </a:p>
          <a:p>
            <a:endParaRPr lang="en-ZA" sz="2400" b="1" dirty="0">
              <a:solidFill>
                <a:schemeClr val="bg1"/>
              </a:solidFill>
              <a:latin typeface="Arial Rounded MT Bold" panose="020F0704030504030204" pitchFamily="34" charset="0"/>
            </a:endParaRPr>
          </a:p>
        </p:txBody>
      </p:sp>
      <p:sp>
        <p:nvSpPr>
          <p:cNvPr id="2" name="TextBox 1">
            <a:extLst>
              <a:ext uri="{FF2B5EF4-FFF2-40B4-BE49-F238E27FC236}">
                <a16:creationId xmlns:a16="http://schemas.microsoft.com/office/drawing/2014/main" xmlns="" id="{669B8B88-9536-2E4E-B361-44B039FACCD0}"/>
              </a:ext>
            </a:extLst>
          </p:cNvPr>
          <p:cNvSpPr txBox="1"/>
          <p:nvPr/>
        </p:nvSpPr>
        <p:spPr>
          <a:xfrm>
            <a:off x="8049126" y="6509084"/>
            <a:ext cx="301686" cy="369332"/>
          </a:xfrm>
          <a:prstGeom prst="rect">
            <a:avLst/>
          </a:prstGeom>
          <a:noFill/>
        </p:spPr>
        <p:txBody>
          <a:bodyPr wrap="none" rtlCol="0">
            <a:spAutoFit/>
          </a:bodyPr>
          <a:lstStyle/>
          <a:p>
            <a:fld id="{6466E99A-BF22-E04D-8903-CF771DFC31FB}" type="slidenum">
              <a:rPr lang="en-US" smtClean="0"/>
              <a:pPr/>
              <a:t>3</a:t>
            </a:fld>
            <a:endParaRPr lang="en-US" dirty="0"/>
          </a:p>
        </p:txBody>
      </p:sp>
    </p:spTree>
    <p:extLst>
      <p:ext uri="{BB962C8B-B14F-4D97-AF65-F5344CB8AC3E}">
        <p14:creationId xmlns:p14="http://schemas.microsoft.com/office/powerpoint/2010/main" xmlns="" val="573500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B655F01-99FF-416B-ACB9-D4E53F7A1E42}"/>
              </a:ext>
            </a:extLst>
          </p:cNvPr>
          <p:cNvSpPr/>
          <p:nvPr/>
        </p:nvSpPr>
        <p:spPr>
          <a:xfrm>
            <a:off x="1619673" y="116632"/>
            <a:ext cx="6552728" cy="675173"/>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a:solidFill>
                  <a:schemeClr val="bg1"/>
                </a:solidFill>
              </a:rPr>
              <a:t>STATISTICS: </a:t>
            </a:r>
            <a:r>
              <a:rPr lang="en-US" sz="2400" b="1" dirty="0">
                <a:solidFill>
                  <a:schemeClr val="accent6">
                    <a:lumMod val="75000"/>
                  </a:schemeClr>
                </a:solidFill>
              </a:rPr>
              <a:t>BUS PERMITS </a:t>
            </a:r>
            <a:endParaRPr lang="en-US" sz="2400" b="1" dirty="0">
              <a:solidFill>
                <a:schemeClr val="accent6">
                  <a:lumMod val="75000"/>
                </a:schemeClr>
              </a:solidFill>
              <a:latin typeface="Arial" pitchFamily="34" charset="0"/>
              <a:cs typeface="Arial" pitchFamily="34" charset="0"/>
            </a:endParaRPr>
          </a:p>
        </p:txBody>
      </p:sp>
      <p:graphicFrame>
        <p:nvGraphicFramePr>
          <p:cNvPr id="3" name="Chart 2">
            <a:extLst>
              <a:ext uri="{FF2B5EF4-FFF2-40B4-BE49-F238E27FC236}">
                <a16:creationId xmlns:a16="http://schemas.microsoft.com/office/drawing/2014/main" xmlns="" id="{C0E04E05-E548-4ABB-8C49-73B8B2B6912D}"/>
              </a:ext>
            </a:extLst>
          </p:cNvPr>
          <p:cNvGraphicFramePr/>
          <p:nvPr>
            <p:extLst>
              <p:ext uri="{D42A27DB-BD31-4B8C-83A1-F6EECF244321}">
                <p14:modId xmlns:p14="http://schemas.microsoft.com/office/powerpoint/2010/main" xmlns="" val="1013792339"/>
              </p:ext>
            </p:extLst>
          </p:nvPr>
        </p:nvGraphicFramePr>
        <p:xfrm>
          <a:off x="4572000" y="1844824"/>
          <a:ext cx="4371850"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xmlns="" id="{7A12EDD3-814B-4EBF-82D4-C4EEFE51C486}"/>
              </a:ext>
            </a:extLst>
          </p:cNvPr>
          <p:cNvSpPr txBox="1"/>
          <p:nvPr/>
        </p:nvSpPr>
        <p:spPr>
          <a:xfrm>
            <a:off x="323528" y="908720"/>
            <a:ext cx="8208911" cy="1160511"/>
          </a:xfrm>
          <a:prstGeom prst="rect">
            <a:avLst/>
          </a:prstGeom>
          <a:noFill/>
        </p:spPr>
        <p:txBody>
          <a:bodyPr wrap="square">
            <a:spAutoFit/>
          </a:bodyPr>
          <a:lstStyle/>
          <a:p>
            <a:pPr algn="just">
              <a:lnSpc>
                <a:spcPct val="150000"/>
              </a:lnSpc>
            </a:pPr>
            <a:r>
              <a:rPr lang="en-ZA" sz="1600" dirty="0">
                <a:effectLst/>
                <a:latin typeface="Arial" panose="020B0604020202020204" pitchFamily="34" charset="0"/>
                <a:ea typeface="Arial Unicode MS"/>
              </a:rPr>
              <a:t>Permits issued for bus operations decreased by 65.7% during the year under review, down from 1 810 to 620. </a:t>
            </a:r>
            <a:r>
              <a:rPr lang="en-ZA" sz="1600" dirty="0">
                <a:effectLst/>
                <a:latin typeface="Arial" panose="020B0604020202020204" pitchFamily="34" charset="0"/>
                <a:ea typeface="Calibri" panose="020F0502020204030204" pitchFamily="34" charset="0"/>
              </a:rPr>
              <a:t>Hereto follows a statistical overview of the bus permits issued per country.</a:t>
            </a:r>
            <a:endParaRPr lang="en-ZA" sz="1600" dirty="0"/>
          </a:p>
        </p:txBody>
      </p:sp>
      <p:graphicFrame>
        <p:nvGraphicFramePr>
          <p:cNvPr id="6" name="Table 5">
            <a:extLst>
              <a:ext uri="{FF2B5EF4-FFF2-40B4-BE49-F238E27FC236}">
                <a16:creationId xmlns:a16="http://schemas.microsoft.com/office/drawing/2014/main" xmlns="" id="{EBE93587-B1C1-4C3D-8284-654BC7BC8985}"/>
              </a:ext>
            </a:extLst>
          </p:cNvPr>
          <p:cNvGraphicFramePr>
            <a:graphicFrameLocks noGrp="1"/>
          </p:cNvGraphicFramePr>
          <p:nvPr>
            <p:extLst>
              <p:ext uri="{D42A27DB-BD31-4B8C-83A1-F6EECF244321}">
                <p14:modId xmlns:p14="http://schemas.microsoft.com/office/powerpoint/2010/main" xmlns="" val="758863587"/>
              </p:ext>
            </p:extLst>
          </p:nvPr>
        </p:nvGraphicFramePr>
        <p:xfrm>
          <a:off x="194904" y="2186146"/>
          <a:ext cx="4284448" cy="4248472"/>
        </p:xfrm>
        <a:graphic>
          <a:graphicData uri="http://schemas.openxmlformats.org/drawingml/2006/table">
            <a:tbl>
              <a:tblPr firstRow="1" firstCol="1" bandRow="1">
                <a:tableStyleId>{5C22544A-7EE6-4342-B048-85BDC9FD1C3A}</a:tableStyleId>
              </a:tblPr>
              <a:tblGrid>
                <a:gridCol w="1542788">
                  <a:extLst>
                    <a:ext uri="{9D8B030D-6E8A-4147-A177-3AD203B41FA5}">
                      <a16:colId xmlns:a16="http://schemas.microsoft.com/office/drawing/2014/main" xmlns="" val="3667977386"/>
                    </a:ext>
                  </a:extLst>
                </a:gridCol>
                <a:gridCol w="961664">
                  <a:extLst>
                    <a:ext uri="{9D8B030D-6E8A-4147-A177-3AD203B41FA5}">
                      <a16:colId xmlns:a16="http://schemas.microsoft.com/office/drawing/2014/main" xmlns="" val="924027648"/>
                    </a:ext>
                  </a:extLst>
                </a:gridCol>
                <a:gridCol w="864532">
                  <a:extLst>
                    <a:ext uri="{9D8B030D-6E8A-4147-A177-3AD203B41FA5}">
                      <a16:colId xmlns:a16="http://schemas.microsoft.com/office/drawing/2014/main" xmlns="" val="743979994"/>
                    </a:ext>
                  </a:extLst>
                </a:gridCol>
                <a:gridCol w="915464">
                  <a:extLst>
                    <a:ext uri="{9D8B030D-6E8A-4147-A177-3AD203B41FA5}">
                      <a16:colId xmlns:a16="http://schemas.microsoft.com/office/drawing/2014/main" xmlns="" val="3457786845"/>
                    </a:ext>
                  </a:extLst>
                </a:gridCol>
              </a:tblGrid>
              <a:tr h="439499">
                <a:tc>
                  <a:txBody>
                    <a:bodyPr/>
                    <a:lstStyle/>
                    <a:p>
                      <a:pPr algn="ctr">
                        <a:lnSpc>
                          <a:spcPct val="107000"/>
                        </a:lnSpc>
                        <a:spcAft>
                          <a:spcPts val="800"/>
                        </a:spcAft>
                      </a:pPr>
                      <a:r>
                        <a:rPr lang="en-ZA" sz="1100">
                          <a:effectLst/>
                        </a:rPr>
                        <a:t>COUNTRY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100">
                          <a:effectLst/>
                        </a:rPr>
                        <a:t>2019/20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100">
                          <a:effectLst/>
                        </a:rPr>
                        <a:t>2020/21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ZA" sz="1100" dirty="0">
                          <a:effectLst/>
                        </a:rPr>
                        <a:t>% MOVEMENT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92266413"/>
                  </a:ext>
                </a:extLst>
              </a:tr>
              <a:tr h="374386">
                <a:tc>
                  <a:txBody>
                    <a:bodyPr/>
                    <a:lstStyle/>
                    <a:p>
                      <a:pPr>
                        <a:lnSpc>
                          <a:spcPct val="107000"/>
                        </a:lnSpc>
                        <a:spcAft>
                          <a:spcPts val="800"/>
                        </a:spcAft>
                      </a:pPr>
                      <a:r>
                        <a:rPr lang="en-ZA" sz="1100">
                          <a:effectLst/>
                        </a:rPr>
                        <a:t>Botswana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en-ZA" sz="1100">
                          <a:effectLst/>
                        </a:rPr>
                        <a:t>164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en-ZA" sz="1100">
                          <a:effectLst/>
                        </a:rPr>
                        <a:t>07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ZA" sz="1100">
                          <a:effectLst/>
                        </a:rPr>
                        <a:t>(95.7)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75609715"/>
                  </a:ext>
                </a:extLst>
              </a:tr>
              <a:tr h="439499">
                <a:tc>
                  <a:txBody>
                    <a:bodyPr/>
                    <a:lstStyle/>
                    <a:p>
                      <a:pPr>
                        <a:lnSpc>
                          <a:spcPct val="107000"/>
                        </a:lnSpc>
                        <a:spcAft>
                          <a:spcPts val="800"/>
                        </a:spcAft>
                      </a:pPr>
                      <a:r>
                        <a:rPr lang="en-ZA" sz="1100">
                          <a:effectLst/>
                        </a:rPr>
                        <a:t>Democratic Republic of Congo</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en-ZA" sz="1100">
                          <a:effectLst/>
                        </a:rPr>
                        <a:t>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en-ZA" sz="1100">
                          <a:effectLst/>
                        </a:rPr>
                        <a:t>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ZA" sz="1100">
                          <a:effectLst/>
                        </a:rPr>
                        <a:t>(100)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370657430"/>
                  </a:ext>
                </a:extLst>
              </a:tr>
              <a:tr h="374386">
                <a:tc>
                  <a:txBody>
                    <a:bodyPr/>
                    <a:lstStyle/>
                    <a:p>
                      <a:pPr>
                        <a:lnSpc>
                          <a:spcPct val="107000"/>
                        </a:lnSpc>
                        <a:spcAft>
                          <a:spcPts val="800"/>
                        </a:spcAft>
                      </a:pPr>
                      <a:r>
                        <a:rPr lang="en-ZA" sz="1100">
                          <a:effectLst/>
                        </a:rPr>
                        <a:t>Lesotho</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en-ZA" sz="1100">
                          <a:effectLst/>
                        </a:rPr>
                        <a:t>149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en-ZA" sz="1100">
                          <a:effectLst/>
                        </a:rPr>
                        <a:t>02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ZA" sz="1100">
                          <a:effectLst/>
                        </a:rPr>
                        <a:t>(98.6)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120083039"/>
                  </a:ext>
                </a:extLst>
              </a:tr>
              <a:tr h="374386">
                <a:tc>
                  <a:txBody>
                    <a:bodyPr/>
                    <a:lstStyle/>
                    <a:p>
                      <a:pPr>
                        <a:lnSpc>
                          <a:spcPct val="107000"/>
                        </a:lnSpc>
                        <a:spcAft>
                          <a:spcPts val="800"/>
                        </a:spcAft>
                      </a:pPr>
                      <a:r>
                        <a:rPr lang="en-ZA" sz="1100">
                          <a:effectLst/>
                        </a:rPr>
                        <a:t>Malawi</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en-ZA" sz="1100">
                          <a:effectLst/>
                        </a:rPr>
                        <a:t>131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en-ZA" sz="1100">
                          <a:effectLst/>
                        </a:rPr>
                        <a:t>216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ZA" sz="1100">
                          <a:effectLst/>
                        </a:rPr>
                        <a:t>64.9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6838332"/>
                  </a:ext>
                </a:extLst>
              </a:tr>
              <a:tr h="374386">
                <a:tc>
                  <a:txBody>
                    <a:bodyPr/>
                    <a:lstStyle/>
                    <a:p>
                      <a:pPr>
                        <a:lnSpc>
                          <a:spcPct val="107000"/>
                        </a:lnSpc>
                        <a:spcAft>
                          <a:spcPts val="800"/>
                        </a:spcAft>
                      </a:pPr>
                      <a:r>
                        <a:rPr lang="en-ZA" sz="1100">
                          <a:effectLst/>
                        </a:rPr>
                        <a:t>Mozambique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en-ZA" sz="1100">
                          <a:effectLst/>
                        </a:rPr>
                        <a:t>257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en-ZA" sz="1100">
                          <a:effectLst/>
                        </a:rPr>
                        <a:t>82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ZA" sz="1100">
                          <a:effectLst/>
                        </a:rPr>
                        <a:t>(68.1)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83190174"/>
                  </a:ext>
                </a:extLst>
              </a:tr>
              <a:tr h="374386">
                <a:tc>
                  <a:txBody>
                    <a:bodyPr/>
                    <a:lstStyle/>
                    <a:p>
                      <a:pPr>
                        <a:lnSpc>
                          <a:spcPct val="107000"/>
                        </a:lnSpc>
                        <a:spcAft>
                          <a:spcPts val="800"/>
                        </a:spcAft>
                      </a:pPr>
                      <a:r>
                        <a:rPr lang="en-ZA" sz="1100">
                          <a:effectLst/>
                        </a:rPr>
                        <a:t>Namibia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en-ZA" sz="1100">
                          <a:effectLst/>
                        </a:rPr>
                        <a:t>41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en-ZA" sz="1100">
                          <a:effectLst/>
                        </a:rPr>
                        <a:t>21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ZA" sz="1100">
                          <a:effectLst/>
                        </a:rPr>
                        <a:t>(48.8)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3022570"/>
                  </a:ext>
                </a:extLst>
              </a:tr>
              <a:tr h="374386">
                <a:tc>
                  <a:txBody>
                    <a:bodyPr/>
                    <a:lstStyle/>
                    <a:p>
                      <a:pPr>
                        <a:lnSpc>
                          <a:spcPct val="107000"/>
                        </a:lnSpc>
                        <a:spcAft>
                          <a:spcPts val="800"/>
                        </a:spcAft>
                      </a:pPr>
                      <a:r>
                        <a:rPr lang="en-ZA" sz="1100">
                          <a:effectLst/>
                        </a:rPr>
                        <a:t>Eswatini</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en-ZA" sz="1100">
                          <a:effectLst/>
                        </a:rPr>
                        <a:t>50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en-ZA" sz="1100">
                          <a:effectLst/>
                        </a:rPr>
                        <a:t>07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ZA" sz="1100">
                          <a:effectLst/>
                        </a:rPr>
                        <a:t>(86)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197035295"/>
                  </a:ext>
                </a:extLst>
              </a:tr>
              <a:tr h="374386">
                <a:tc>
                  <a:txBody>
                    <a:bodyPr/>
                    <a:lstStyle/>
                    <a:p>
                      <a:pPr>
                        <a:lnSpc>
                          <a:spcPct val="107000"/>
                        </a:lnSpc>
                        <a:spcAft>
                          <a:spcPts val="800"/>
                        </a:spcAft>
                      </a:pPr>
                      <a:r>
                        <a:rPr lang="en-ZA" sz="1100">
                          <a:effectLst/>
                        </a:rPr>
                        <a:t>Zambia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en-ZA" sz="1100">
                          <a:effectLst/>
                        </a:rPr>
                        <a:t>42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en-ZA" sz="1100">
                          <a:effectLst/>
                        </a:rPr>
                        <a:t>08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ZA" sz="1100">
                          <a:effectLst/>
                        </a:rPr>
                        <a:t>(80.9)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19831092"/>
                  </a:ext>
                </a:extLst>
              </a:tr>
              <a:tr h="374386">
                <a:tc>
                  <a:txBody>
                    <a:bodyPr/>
                    <a:lstStyle/>
                    <a:p>
                      <a:pPr>
                        <a:lnSpc>
                          <a:spcPct val="107000"/>
                        </a:lnSpc>
                        <a:spcAft>
                          <a:spcPts val="800"/>
                        </a:spcAft>
                      </a:pPr>
                      <a:r>
                        <a:rPr lang="en-ZA" sz="1100">
                          <a:effectLst/>
                        </a:rPr>
                        <a:t>Zimbabwe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en-ZA" sz="1100">
                          <a:effectLst/>
                        </a:rPr>
                        <a:t>970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en-ZA" sz="1100">
                          <a:effectLst/>
                        </a:rPr>
                        <a:t>277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ZA" sz="1100">
                          <a:effectLst/>
                        </a:rPr>
                        <a:t>(71.4)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74442011"/>
                  </a:ext>
                </a:extLst>
              </a:tr>
              <a:tr h="374386">
                <a:tc>
                  <a:txBody>
                    <a:bodyPr/>
                    <a:lstStyle/>
                    <a:p>
                      <a:pPr>
                        <a:lnSpc>
                          <a:spcPct val="107000"/>
                        </a:lnSpc>
                        <a:spcAft>
                          <a:spcPts val="800"/>
                        </a:spcAft>
                      </a:pPr>
                      <a:r>
                        <a:rPr lang="en-ZA" sz="1100">
                          <a:effectLst/>
                        </a:rPr>
                        <a:t>Total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en-ZA" sz="1100" b="1" dirty="0">
                          <a:effectLst/>
                        </a:rPr>
                        <a:t>1 810</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50000"/>
                        </a:lnSpc>
                        <a:spcAft>
                          <a:spcPts val="800"/>
                        </a:spcAft>
                      </a:pPr>
                      <a:r>
                        <a:rPr lang="en-ZA" sz="1100" b="1" dirty="0">
                          <a:effectLst/>
                        </a:rPr>
                        <a:t>620</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ZA" sz="1100" b="1" dirty="0">
                          <a:effectLst/>
                        </a:rPr>
                        <a:t>(65.7)</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43262769"/>
                  </a:ext>
                </a:extLst>
              </a:tr>
            </a:tbl>
          </a:graphicData>
        </a:graphic>
      </p:graphicFrame>
      <p:sp>
        <p:nvSpPr>
          <p:cNvPr id="7" name="TextBox 6">
            <a:extLst>
              <a:ext uri="{FF2B5EF4-FFF2-40B4-BE49-F238E27FC236}">
                <a16:creationId xmlns:a16="http://schemas.microsoft.com/office/drawing/2014/main" xmlns="" id="{5453BF2F-D753-D448-AB27-8A86CBF2ED35}"/>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30</a:t>
            </a:fld>
            <a:endParaRPr lang="en-US" dirty="0"/>
          </a:p>
        </p:txBody>
      </p:sp>
    </p:spTree>
    <p:extLst>
      <p:ext uri="{BB962C8B-B14F-4D97-AF65-F5344CB8AC3E}">
        <p14:creationId xmlns:p14="http://schemas.microsoft.com/office/powerpoint/2010/main" xmlns="" val="2600298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B655F01-99FF-416B-ACB9-D4E53F7A1E42}"/>
              </a:ext>
            </a:extLst>
          </p:cNvPr>
          <p:cNvSpPr/>
          <p:nvPr/>
        </p:nvSpPr>
        <p:spPr>
          <a:xfrm>
            <a:off x="1619673" y="116632"/>
            <a:ext cx="6552728" cy="648072"/>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a:solidFill>
                  <a:schemeClr val="bg1"/>
                </a:solidFill>
              </a:rPr>
              <a:t>LAW ENFORCEMENT STATISTICS </a:t>
            </a:r>
            <a:endParaRPr lang="en-US" sz="2400" b="1" dirty="0">
              <a:solidFill>
                <a:schemeClr val="bg1"/>
              </a:solidFill>
              <a:latin typeface="Arial" pitchFamily="34" charset="0"/>
              <a:cs typeface="Arial" pitchFamily="34" charset="0"/>
            </a:endParaRPr>
          </a:p>
        </p:txBody>
      </p:sp>
      <p:graphicFrame>
        <p:nvGraphicFramePr>
          <p:cNvPr id="3" name="Table 2">
            <a:extLst>
              <a:ext uri="{FF2B5EF4-FFF2-40B4-BE49-F238E27FC236}">
                <a16:creationId xmlns:a16="http://schemas.microsoft.com/office/drawing/2014/main" xmlns="" id="{A7A0CCFF-46F4-49FC-A4AB-2FCDA0D08EE2}"/>
              </a:ext>
            </a:extLst>
          </p:cNvPr>
          <p:cNvGraphicFramePr>
            <a:graphicFrameLocks noGrp="1"/>
          </p:cNvGraphicFramePr>
          <p:nvPr>
            <p:extLst>
              <p:ext uri="{D42A27DB-BD31-4B8C-83A1-F6EECF244321}">
                <p14:modId xmlns:p14="http://schemas.microsoft.com/office/powerpoint/2010/main" xmlns="" val="312840114"/>
              </p:ext>
            </p:extLst>
          </p:nvPr>
        </p:nvGraphicFramePr>
        <p:xfrm>
          <a:off x="179512" y="1268760"/>
          <a:ext cx="8784977" cy="3799569"/>
        </p:xfrm>
        <a:graphic>
          <a:graphicData uri="http://schemas.openxmlformats.org/drawingml/2006/table">
            <a:tbl>
              <a:tblPr firstRow="1" bandRow="1">
                <a:tableStyleId>{69CF1AB2-1976-4502-BF36-3FF5EA218861}</a:tableStyleId>
              </a:tblPr>
              <a:tblGrid>
                <a:gridCol w="2574286">
                  <a:extLst>
                    <a:ext uri="{9D8B030D-6E8A-4147-A177-3AD203B41FA5}">
                      <a16:colId xmlns:a16="http://schemas.microsoft.com/office/drawing/2014/main" xmlns="" val="20000"/>
                    </a:ext>
                  </a:extLst>
                </a:gridCol>
                <a:gridCol w="1372953">
                  <a:extLst>
                    <a:ext uri="{9D8B030D-6E8A-4147-A177-3AD203B41FA5}">
                      <a16:colId xmlns:a16="http://schemas.microsoft.com/office/drawing/2014/main" xmlns="" val="20001"/>
                    </a:ext>
                  </a:extLst>
                </a:gridCol>
                <a:gridCol w="1332660">
                  <a:extLst>
                    <a:ext uri="{9D8B030D-6E8A-4147-A177-3AD203B41FA5}">
                      <a16:colId xmlns:a16="http://schemas.microsoft.com/office/drawing/2014/main" xmlns="" val="20002"/>
                    </a:ext>
                  </a:extLst>
                </a:gridCol>
                <a:gridCol w="1821291">
                  <a:extLst>
                    <a:ext uri="{9D8B030D-6E8A-4147-A177-3AD203B41FA5}">
                      <a16:colId xmlns:a16="http://schemas.microsoft.com/office/drawing/2014/main" xmlns="" val="20003"/>
                    </a:ext>
                  </a:extLst>
                </a:gridCol>
                <a:gridCol w="1683787">
                  <a:extLst>
                    <a:ext uri="{9D8B030D-6E8A-4147-A177-3AD203B41FA5}">
                      <a16:colId xmlns:a16="http://schemas.microsoft.com/office/drawing/2014/main" xmlns="" val="20004"/>
                    </a:ext>
                  </a:extLst>
                </a:gridCol>
              </a:tblGrid>
              <a:tr h="1152128">
                <a:tc>
                  <a:txBody>
                    <a:bodyPr/>
                    <a:lstStyle/>
                    <a:p>
                      <a:pPr algn="ctr"/>
                      <a:r>
                        <a:rPr lang="en-GB" sz="1400" b="1" cap="small" dirty="0">
                          <a:solidFill>
                            <a:schemeClr val="bg2"/>
                          </a:solidFill>
                          <a:effectLst/>
                          <a:latin typeface="Arial"/>
                          <a:cs typeface="Arial"/>
                        </a:rPr>
                        <a:t>Work Activity</a:t>
                      </a:r>
                      <a:endParaRPr lang="en-ZA" sz="1400" b="1" dirty="0">
                        <a:solidFill>
                          <a:schemeClr val="bg2"/>
                        </a:solidFill>
                        <a:latin typeface="Arial"/>
                        <a:cs typeface="Arial"/>
                      </a:endParaRPr>
                    </a:p>
                  </a:txBody>
                  <a:tcPr marL="62208" marR="62208" marT="31107" marB="31107" anchor="ctr">
                    <a:solidFill>
                      <a:srgbClr val="184094"/>
                    </a:solidFill>
                  </a:tcPr>
                </a:tc>
                <a:tc>
                  <a:txBody>
                    <a:bodyPr/>
                    <a:lstStyle/>
                    <a:p>
                      <a:pPr algn="ctr"/>
                      <a:r>
                        <a:rPr lang="en-ZA" sz="1400" b="1" dirty="0">
                          <a:solidFill>
                            <a:schemeClr val="bg2"/>
                          </a:solidFill>
                          <a:latin typeface="Arial"/>
                          <a:cs typeface="Arial"/>
                        </a:rPr>
                        <a:t>2020/21</a:t>
                      </a:r>
                    </a:p>
                  </a:txBody>
                  <a:tcPr marL="62208" marR="62208" marT="31107" marB="31107" anchor="ctr">
                    <a:solidFill>
                      <a:srgbClr val="184094"/>
                    </a:solidFill>
                  </a:tcPr>
                </a:tc>
                <a:tc>
                  <a:txBody>
                    <a:bodyPr/>
                    <a:lstStyle/>
                    <a:p>
                      <a:pPr algn="ctr"/>
                      <a:r>
                        <a:rPr lang="en-ZA" sz="1400" b="1" dirty="0">
                          <a:solidFill>
                            <a:schemeClr val="bg2"/>
                          </a:solidFill>
                          <a:latin typeface="Arial"/>
                          <a:cs typeface="Arial"/>
                        </a:rPr>
                        <a:t>2019/20</a:t>
                      </a:r>
                    </a:p>
                  </a:txBody>
                  <a:tcPr marL="62208" marR="62208" marT="31107" marB="31107" anchor="ctr">
                    <a:solidFill>
                      <a:srgbClr val="184094"/>
                    </a:solidFill>
                  </a:tcPr>
                </a:tc>
                <a:tc>
                  <a:txBody>
                    <a:bodyPr/>
                    <a:lstStyle/>
                    <a:p>
                      <a:pPr algn="ctr"/>
                      <a:r>
                        <a:rPr lang="en-GB" sz="1400" b="1" cap="small" dirty="0">
                          <a:solidFill>
                            <a:schemeClr val="bg2"/>
                          </a:solidFill>
                          <a:effectLst/>
                          <a:latin typeface="Arial"/>
                          <a:cs typeface="Arial"/>
                        </a:rPr>
                        <a:t>Difference</a:t>
                      </a:r>
                      <a:endParaRPr lang="en-ZA" sz="1400" b="1" dirty="0">
                        <a:solidFill>
                          <a:schemeClr val="bg2"/>
                        </a:solidFill>
                        <a:latin typeface="Arial"/>
                        <a:cs typeface="Arial"/>
                      </a:endParaRPr>
                    </a:p>
                  </a:txBody>
                  <a:tcPr marL="62208" marR="62208" marT="31107" marB="31107" anchor="ctr">
                    <a:solidFill>
                      <a:srgbClr val="184094"/>
                    </a:solidFill>
                  </a:tcPr>
                </a:tc>
                <a:tc>
                  <a:txBody>
                    <a:bodyPr/>
                    <a:lstStyle/>
                    <a:p>
                      <a:pPr algn="ctr"/>
                      <a:r>
                        <a:rPr lang="en-GB" sz="1400" b="1" cap="small" dirty="0">
                          <a:solidFill>
                            <a:schemeClr val="bg2"/>
                          </a:solidFill>
                          <a:effectLst/>
                          <a:latin typeface="Arial"/>
                          <a:cs typeface="Arial"/>
                        </a:rPr>
                        <a:t>%</a:t>
                      </a:r>
                      <a:r>
                        <a:rPr lang="en-GB" sz="1400" b="1" cap="small" baseline="0" dirty="0">
                          <a:solidFill>
                            <a:schemeClr val="bg2"/>
                          </a:solidFill>
                          <a:effectLst/>
                          <a:latin typeface="Arial"/>
                          <a:cs typeface="Arial"/>
                        </a:rPr>
                        <a:t> Movement</a:t>
                      </a:r>
                      <a:endParaRPr lang="en-GB" sz="1400" b="1" cap="small" dirty="0">
                        <a:solidFill>
                          <a:schemeClr val="bg2"/>
                        </a:solidFill>
                        <a:effectLst/>
                        <a:latin typeface="Arial"/>
                        <a:ea typeface="Times New Roman"/>
                        <a:cs typeface="Arial"/>
                      </a:endParaRPr>
                    </a:p>
                  </a:txBody>
                  <a:tcPr marL="62208" marR="62208" marT="31107" marB="31107" anchor="ctr">
                    <a:solidFill>
                      <a:srgbClr val="184094"/>
                    </a:solidFill>
                  </a:tcPr>
                </a:tc>
                <a:extLst>
                  <a:ext uri="{0D108BD9-81ED-4DB2-BD59-A6C34878D82A}">
                    <a16:rowId xmlns:a16="http://schemas.microsoft.com/office/drawing/2014/main" xmlns="" val="10000"/>
                  </a:ext>
                </a:extLst>
              </a:tr>
              <a:tr h="13727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a:solidFill>
                            <a:srgbClr val="000000"/>
                          </a:solidFill>
                          <a:latin typeface="Arial"/>
                          <a:cs typeface="Arial"/>
                        </a:rPr>
                        <a:t>Vehicle</a:t>
                      </a:r>
                      <a:r>
                        <a:rPr lang="en-US" sz="1800" b="0" baseline="0" dirty="0">
                          <a:solidFill>
                            <a:srgbClr val="000000"/>
                          </a:solidFill>
                          <a:latin typeface="Arial"/>
                          <a:cs typeface="Arial"/>
                        </a:rPr>
                        <a:t> </a:t>
                      </a:r>
                      <a:r>
                        <a:rPr lang="en-US" sz="1800" b="0" dirty="0">
                          <a:solidFill>
                            <a:srgbClr val="000000"/>
                          </a:solidFill>
                          <a:latin typeface="Arial"/>
                          <a:cs typeface="Arial"/>
                        </a:rPr>
                        <a:t>Inspections</a:t>
                      </a:r>
                      <a:endParaRPr lang="en-ZA" sz="1800" b="0" dirty="0">
                        <a:solidFill>
                          <a:srgbClr val="000000"/>
                        </a:solidFill>
                        <a:latin typeface="Arial"/>
                        <a:cs typeface="Arial"/>
                      </a:endParaRPr>
                    </a:p>
                  </a:txBody>
                  <a:tcPr marL="62208" marR="62208" marT="31107" marB="31107" anchor="ctr"/>
                </a:tc>
                <a:tc>
                  <a:txBody>
                    <a:bodyPr/>
                    <a:lstStyle/>
                    <a:p>
                      <a:pPr algn="r"/>
                      <a:r>
                        <a:rPr lang="en-GB" sz="1800" b="0" dirty="0">
                          <a:solidFill>
                            <a:srgbClr val="000000"/>
                          </a:solidFill>
                          <a:latin typeface="Arial"/>
                          <a:cs typeface="Arial"/>
                        </a:rPr>
                        <a:t>210 046</a:t>
                      </a:r>
                      <a:endParaRPr lang="en-ZA" sz="1800" b="0" dirty="0">
                        <a:solidFill>
                          <a:srgbClr val="000000"/>
                        </a:solidFill>
                        <a:latin typeface="Arial"/>
                        <a:cs typeface="Arial"/>
                      </a:endParaRPr>
                    </a:p>
                  </a:txBody>
                  <a:tcPr marL="62208" marR="62208" marT="31107" marB="31107" anchor="ctr"/>
                </a:tc>
                <a:tc>
                  <a:txBody>
                    <a:bodyPr/>
                    <a:lstStyle/>
                    <a:p>
                      <a:pPr algn="r"/>
                      <a:r>
                        <a:rPr lang="en-ZA" sz="1800" b="0" dirty="0">
                          <a:solidFill>
                            <a:srgbClr val="000000"/>
                          </a:solidFill>
                          <a:latin typeface="Arial"/>
                          <a:cs typeface="Arial"/>
                        </a:rPr>
                        <a:t>317 413</a:t>
                      </a:r>
                    </a:p>
                  </a:txBody>
                  <a:tcPr marL="62208" marR="62208" marT="31107" marB="3110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(107 367)</a:t>
                      </a:r>
                      <a:endPar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62208" marR="62208" marT="31107" marB="31107" anchor="ctr"/>
                </a:tc>
                <a:tc>
                  <a:txBody>
                    <a:bodyPr/>
                    <a:lstStyle/>
                    <a:p>
                      <a:pPr algn="ctr"/>
                      <a:r>
                        <a:rPr lang="en-GB" sz="1800" b="0" dirty="0">
                          <a:solidFill>
                            <a:srgbClr val="000000"/>
                          </a:solidFill>
                          <a:effectLst/>
                          <a:latin typeface="Arial"/>
                          <a:ea typeface="Times New Roman"/>
                          <a:cs typeface="Arial"/>
                        </a:rPr>
                        <a:t>(34%)</a:t>
                      </a:r>
                    </a:p>
                  </a:txBody>
                  <a:tcPr marL="62208" marR="62208" marT="31107" marB="31107" anchor="ctr"/>
                </a:tc>
                <a:extLst>
                  <a:ext uri="{0D108BD9-81ED-4DB2-BD59-A6C34878D82A}">
                    <a16:rowId xmlns:a16="http://schemas.microsoft.com/office/drawing/2014/main" xmlns="" val="10001"/>
                  </a:ext>
                </a:extLst>
              </a:tr>
              <a:tr h="127469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a:solidFill>
                            <a:srgbClr val="000000"/>
                          </a:solidFill>
                          <a:latin typeface="Arial"/>
                          <a:cs typeface="Arial"/>
                        </a:rPr>
                        <a:t>Prosecutions</a:t>
                      </a:r>
                      <a:endParaRPr lang="en-ZA" sz="1800" b="0" dirty="0">
                        <a:solidFill>
                          <a:srgbClr val="000000"/>
                        </a:solidFill>
                        <a:latin typeface="Arial"/>
                        <a:cs typeface="Arial"/>
                      </a:endParaRPr>
                    </a:p>
                  </a:txBody>
                  <a:tcPr marL="62208" marR="62208" marT="31107" marB="31107" anchor="ctr"/>
                </a:tc>
                <a:tc>
                  <a:txBody>
                    <a:bodyPr/>
                    <a:lstStyle/>
                    <a:p>
                      <a:pPr algn="r"/>
                      <a:r>
                        <a:rPr lang="en-GB" sz="1800" b="0" dirty="0">
                          <a:solidFill>
                            <a:srgbClr val="000000"/>
                          </a:solidFill>
                          <a:latin typeface="Arial"/>
                          <a:cs typeface="Arial"/>
                        </a:rPr>
                        <a:t>11 900</a:t>
                      </a:r>
                      <a:endParaRPr lang="en-ZA" sz="1800" b="0" dirty="0">
                        <a:solidFill>
                          <a:srgbClr val="000000"/>
                        </a:solidFill>
                        <a:latin typeface="Arial"/>
                        <a:cs typeface="Arial"/>
                      </a:endParaRPr>
                    </a:p>
                  </a:txBody>
                  <a:tcPr marL="62208" marR="62208" marT="31107" marB="31107" anchor="ctr"/>
                </a:tc>
                <a:tc>
                  <a:txBody>
                    <a:bodyPr/>
                    <a:lstStyle/>
                    <a:p>
                      <a:pPr algn="r"/>
                      <a:r>
                        <a:rPr lang="en-ZA" sz="1800" b="0" dirty="0">
                          <a:solidFill>
                            <a:srgbClr val="000000"/>
                          </a:solidFill>
                          <a:latin typeface="Arial"/>
                          <a:cs typeface="Arial"/>
                        </a:rPr>
                        <a:t>25 611</a:t>
                      </a:r>
                    </a:p>
                  </a:txBody>
                  <a:tcPr marL="62208" marR="62208" marT="31107" marB="31107" anchor="ctr"/>
                </a:tc>
                <a:tc>
                  <a:txBody>
                    <a:bodyPr/>
                    <a:lstStyle/>
                    <a:p>
                      <a:pPr algn="r"/>
                      <a:r>
                        <a:rPr lang="en-GB" sz="1800" b="0" dirty="0">
                          <a:solidFill>
                            <a:schemeClr val="tx1"/>
                          </a:solidFill>
                          <a:latin typeface="Arial" panose="020B0604020202020204" pitchFamily="34" charset="0"/>
                          <a:cs typeface="Arial" panose="020B0604020202020204" pitchFamily="34" charset="0"/>
                        </a:rPr>
                        <a:t>(13 711)</a:t>
                      </a:r>
                      <a:endParaRPr lang="en-ZA" sz="1800" b="0" dirty="0">
                        <a:solidFill>
                          <a:schemeClr val="tx1"/>
                        </a:solidFill>
                        <a:latin typeface="Arial" panose="020B0604020202020204" pitchFamily="34" charset="0"/>
                        <a:cs typeface="Arial" panose="020B0604020202020204" pitchFamily="34" charset="0"/>
                      </a:endParaRPr>
                    </a:p>
                  </a:txBody>
                  <a:tcPr marL="62208" marR="62208" marT="31107" marB="31107" anchor="ctr"/>
                </a:tc>
                <a:tc>
                  <a:txBody>
                    <a:bodyPr/>
                    <a:lstStyle/>
                    <a:p>
                      <a:pPr algn="ctr"/>
                      <a:r>
                        <a:rPr lang="en-GB" sz="1800" b="0" dirty="0">
                          <a:solidFill>
                            <a:schemeClr val="tx1"/>
                          </a:solidFill>
                          <a:effectLst/>
                          <a:latin typeface="Arial"/>
                          <a:ea typeface="Times New Roman"/>
                          <a:cs typeface="Arial"/>
                        </a:rPr>
                        <a:t>(54%)</a:t>
                      </a:r>
                    </a:p>
                  </a:txBody>
                  <a:tcPr marL="62208" marR="62208" marT="31107" marB="31107" anchor="ctr"/>
                </a:tc>
                <a:extLst>
                  <a:ext uri="{0D108BD9-81ED-4DB2-BD59-A6C34878D82A}">
                    <a16:rowId xmlns:a16="http://schemas.microsoft.com/office/drawing/2014/main" xmlns="" val="10002"/>
                  </a:ext>
                </a:extLst>
              </a:tr>
            </a:tbl>
          </a:graphicData>
        </a:graphic>
      </p:graphicFrame>
      <p:sp>
        <p:nvSpPr>
          <p:cNvPr id="5" name="TextBox 4">
            <a:extLst>
              <a:ext uri="{FF2B5EF4-FFF2-40B4-BE49-F238E27FC236}">
                <a16:creationId xmlns:a16="http://schemas.microsoft.com/office/drawing/2014/main" xmlns="" id="{ADCF8E0C-A81D-CB4C-B068-2089609DC09B}"/>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33</a:t>
            </a:fld>
            <a:endParaRPr lang="en-US" dirty="0"/>
          </a:p>
        </p:txBody>
      </p:sp>
    </p:spTree>
    <p:extLst>
      <p:ext uri="{BB962C8B-B14F-4D97-AF65-F5344CB8AC3E}">
        <p14:creationId xmlns:p14="http://schemas.microsoft.com/office/powerpoint/2010/main" xmlns="" val="3608297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ky, road, outdoor&#10;&#10;Description automatically generated">
            <a:extLst>
              <a:ext uri="{FF2B5EF4-FFF2-40B4-BE49-F238E27FC236}">
                <a16:creationId xmlns:a16="http://schemas.microsoft.com/office/drawing/2014/main" xmlns="" id="{CE515C84-449F-1F48-ACE9-D25EB536137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6928"/>
            <a:ext cx="9144000" cy="6864927"/>
          </a:xfrm>
          <a:prstGeom prst="rect">
            <a:avLst/>
          </a:prstGeom>
        </p:spPr>
      </p:pic>
      <p:sp>
        <p:nvSpPr>
          <p:cNvPr id="5" name="TextBox 4">
            <a:extLst>
              <a:ext uri="{FF2B5EF4-FFF2-40B4-BE49-F238E27FC236}">
                <a16:creationId xmlns:a16="http://schemas.microsoft.com/office/drawing/2014/main" xmlns="" id="{8F61AE07-E951-4FC3-8070-FE80360532D8}"/>
              </a:ext>
            </a:extLst>
          </p:cNvPr>
          <p:cNvSpPr txBox="1"/>
          <p:nvPr/>
        </p:nvSpPr>
        <p:spPr>
          <a:xfrm>
            <a:off x="5199793" y="3212976"/>
            <a:ext cx="3960440" cy="830997"/>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Social Responsibility Initiatives</a:t>
            </a:r>
          </a:p>
        </p:txBody>
      </p:sp>
    </p:spTree>
    <p:extLst>
      <p:ext uri="{BB962C8B-B14F-4D97-AF65-F5344CB8AC3E}">
        <p14:creationId xmlns:p14="http://schemas.microsoft.com/office/powerpoint/2010/main" xmlns="" val="1700482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9208738-B8F8-8048-8807-37E808EC568B}"/>
              </a:ext>
            </a:extLst>
          </p:cNvPr>
          <p:cNvSpPr/>
          <p:nvPr/>
        </p:nvSpPr>
        <p:spPr>
          <a:xfrm>
            <a:off x="1619672" y="188640"/>
            <a:ext cx="6552728" cy="576362"/>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a:solidFill>
                  <a:schemeClr val="bg1"/>
                </a:solidFill>
              </a:rPr>
              <a:t>SOCIAL RESPONSIBILITY</a:t>
            </a:r>
            <a:endParaRPr lang="en-US" sz="2400" b="1" dirty="0">
              <a:solidFill>
                <a:schemeClr val="bg1"/>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718D75C8-E4C0-4597-AEBF-CCAECC8B1C2C}"/>
              </a:ext>
            </a:extLst>
          </p:cNvPr>
          <p:cNvSpPr>
            <a:spLocks noGrp="1"/>
          </p:cNvSpPr>
          <p:nvPr>
            <p:ph idx="1"/>
          </p:nvPr>
        </p:nvSpPr>
        <p:spPr>
          <a:xfrm>
            <a:off x="251520" y="980728"/>
            <a:ext cx="8424936" cy="5256584"/>
          </a:xfrm>
        </p:spPr>
        <p:txBody>
          <a:bodyPr/>
          <a:lstStyle/>
          <a:p>
            <a:pPr algn="just">
              <a:lnSpc>
                <a:spcPct val="130000"/>
              </a:lnSpc>
              <a:buFont typeface="Wingdings" panose="05000000000000000000" pitchFamily="2" charset="2"/>
              <a:buChar char="Ø"/>
            </a:pPr>
            <a:r>
              <a:rPr lang="en-ZA" sz="2000" dirty="0">
                <a:solidFill>
                  <a:srgbClr val="000000"/>
                </a:solidFill>
                <a:effectLst/>
                <a:latin typeface="+mj-lt"/>
                <a:ea typeface="Calibri" panose="020F0502020204030204" pitchFamily="34" charset="0"/>
                <a:cs typeface="Times New Roman" panose="02020603050405020304" pitchFamily="18" charset="0"/>
              </a:rPr>
              <a:t>The Agency did not pursue most of its social responsibility projects due to Covid-19 restrictions and its impact on operations. </a:t>
            </a:r>
          </a:p>
          <a:p>
            <a:pPr algn="just">
              <a:lnSpc>
                <a:spcPct val="130000"/>
              </a:lnSpc>
              <a:buFont typeface="Wingdings" panose="05000000000000000000" pitchFamily="2" charset="2"/>
              <a:buChar char="Ø"/>
            </a:pPr>
            <a:r>
              <a:rPr lang="en-ZA" sz="2000" dirty="0">
                <a:solidFill>
                  <a:srgbClr val="000000"/>
                </a:solidFill>
                <a:latin typeface="+mj-lt"/>
                <a:ea typeface="Calibri" panose="020F0502020204030204" pitchFamily="34" charset="0"/>
                <a:cs typeface="Times New Roman" panose="02020603050405020304" pitchFamily="18" charset="0"/>
              </a:rPr>
              <a:t>The Agency undertook the following social responsibility initiatives during the year under review: </a:t>
            </a:r>
            <a:r>
              <a:rPr lang="en-ZA" sz="2000" dirty="0">
                <a:solidFill>
                  <a:srgbClr val="000000"/>
                </a:solidFill>
                <a:effectLst/>
                <a:latin typeface="+mj-lt"/>
                <a:ea typeface="Calibri" panose="020F0502020204030204" pitchFamily="34" charset="0"/>
                <a:cs typeface="Times New Roman" panose="02020603050405020304" pitchFamily="18" charset="0"/>
              </a:rPr>
              <a:t>  </a:t>
            </a:r>
          </a:p>
          <a:p>
            <a:pPr lvl="1" algn="just">
              <a:lnSpc>
                <a:spcPct val="130000"/>
              </a:lnSpc>
              <a:buFont typeface="Courier New" panose="02070309020205020404" pitchFamily="49" charset="0"/>
              <a:buChar char="o"/>
            </a:pPr>
            <a:r>
              <a:rPr lang="en-ZA" sz="2000" dirty="0">
                <a:latin typeface="+mj-lt"/>
                <a:ea typeface="Calibri" panose="020F0502020204030204" pitchFamily="34" charset="0"/>
                <a:cs typeface="Times New Roman" panose="02020603050405020304" pitchFamily="18" charset="0"/>
              </a:rPr>
              <a:t>F</a:t>
            </a:r>
            <a:r>
              <a:rPr lang="en-ZA" sz="2000" dirty="0">
                <a:effectLst/>
                <a:latin typeface="+mj-lt"/>
                <a:ea typeface="Calibri" panose="020F0502020204030204" pitchFamily="34" charset="0"/>
                <a:cs typeface="Times New Roman" panose="02020603050405020304" pitchFamily="18" charset="0"/>
              </a:rPr>
              <a:t>our empowerment/information sharing sessions were held in partnership with Tsogo Youth Programme for the youth of Limpopo, North West, KwaZulu-Natal and Gauteng.</a:t>
            </a:r>
          </a:p>
          <a:p>
            <a:pPr lvl="1" algn="just">
              <a:lnSpc>
                <a:spcPct val="130000"/>
              </a:lnSpc>
              <a:buFont typeface="Courier New" panose="02070309020205020404" pitchFamily="49" charset="0"/>
              <a:buChar char="o"/>
            </a:pPr>
            <a:r>
              <a:rPr lang="en-ZA" sz="2000" dirty="0">
                <a:effectLst/>
                <a:latin typeface="+mj-lt"/>
                <a:ea typeface="Calibri" panose="020F0502020204030204" pitchFamily="34" charset="0"/>
                <a:cs typeface="Times New Roman" panose="02020603050405020304" pitchFamily="18" charset="0"/>
              </a:rPr>
              <a:t>Facilitated TETA Women in Transport Mentorship sessions in partnership with AWISCA/Sincpoint.	</a:t>
            </a:r>
          </a:p>
          <a:p>
            <a:pPr lvl="1" algn="just">
              <a:lnSpc>
                <a:spcPct val="130000"/>
              </a:lnSpc>
              <a:buFont typeface="Courier New" panose="02070309020205020404" pitchFamily="49" charset="0"/>
              <a:buChar char="o"/>
            </a:pPr>
            <a:r>
              <a:rPr lang="en-ZA" sz="2000" dirty="0">
                <a:effectLst/>
                <a:latin typeface="+mj-lt"/>
                <a:ea typeface="Calibri" panose="020F0502020204030204" pitchFamily="34" charset="0"/>
                <a:cs typeface="Times New Roman" panose="02020603050405020304" pitchFamily="18" charset="0"/>
              </a:rPr>
              <a:t>Held planning engagements with some border towns on the Schools’ Corporate Social Investment Project to be undertaken in the next financial year. </a:t>
            </a:r>
          </a:p>
          <a:p>
            <a:pPr marL="457200" lvl="1" indent="0" algn="just">
              <a:lnSpc>
                <a:spcPct val="130000"/>
              </a:lnSpc>
              <a:buNone/>
            </a:pPr>
            <a:endParaRPr lang="en-ZA" sz="2000" dirty="0">
              <a:effectLst/>
              <a:latin typeface="+mj-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xmlns="" id="{889FA8D6-4D02-2B43-BE57-6A0F4E3C69AC}"/>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35</a:t>
            </a:fld>
            <a:endParaRPr lang="en-US" dirty="0"/>
          </a:p>
        </p:txBody>
      </p:sp>
    </p:spTree>
    <p:extLst>
      <p:ext uri="{BB962C8B-B14F-4D97-AF65-F5344CB8AC3E}">
        <p14:creationId xmlns:p14="http://schemas.microsoft.com/office/powerpoint/2010/main" xmlns="" val="3290389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xmlns="" id="{64954637-94A7-7845-80BB-7A2598FCAEE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xmlns="" id="{CB4CD5B6-4A7F-458D-A0F0-F02E4E8B5DA0}"/>
              </a:ext>
            </a:extLst>
          </p:cNvPr>
          <p:cNvSpPr txBox="1"/>
          <p:nvPr/>
        </p:nvSpPr>
        <p:spPr>
          <a:xfrm>
            <a:off x="5004047" y="3212976"/>
            <a:ext cx="4253245" cy="1088568"/>
          </a:xfrm>
          <a:prstGeom prst="rect">
            <a:avLst/>
          </a:prstGeom>
          <a:noFill/>
        </p:spPr>
        <p:txBody>
          <a:bodyPr wrap="square" rtlCol="0">
            <a:spAutoFit/>
          </a:bodyPr>
          <a:lstStyle/>
          <a:p>
            <a:pPr marL="0" lvl="1" indent="0" algn="r" eaLnBrk="1" hangingPunct="1">
              <a:lnSpc>
                <a:spcPct val="150000"/>
              </a:lnSpc>
            </a:pPr>
            <a:r>
              <a:rPr lang="en-ZA" sz="2300" b="1" dirty="0">
                <a:solidFill>
                  <a:schemeClr val="bg1"/>
                </a:solidFill>
                <a:latin typeface="Arial" panose="020B0604020202020204" pitchFamily="34" charset="0"/>
                <a:cs typeface="Arial" panose="020B0604020202020204" pitchFamily="34" charset="0"/>
              </a:rPr>
              <a:t>Annual Financial Statements </a:t>
            </a:r>
          </a:p>
          <a:p>
            <a:pPr marL="0" lvl="1" indent="0" algn="r" eaLnBrk="1" hangingPunct="1">
              <a:lnSpc>
                <a:spcPct val="150000"/>
              </a:lnSpc>
            </a:pPr>
            <a:r>
              <a:rPr lang="en-ZA" sz="2300" b="1" dirty="0">
                <a:solidFill>
                  <a:schemeClr val="bg1"/>
                </a:solidFill>
                <a:latin typeface="Arial" panose="020B0604020202020204" pitchFamily="34" charset="0"/>
                <a:cs typeface="Arial" panose="020B0604020202020204" pitchFamily="34" charset="0"/>
              </a:rPr>
              <a:t>March 2021</a:t>
            </a:r>
          </a:p>
        </p:txBody>
      </p:sp>
    </p:spTree>
    <p:extLst>
      <p:ext uri="{BB962C8B-B14F-4D97-AF65-F5344CB8AC3E}">
        <p14:creationId xmlns:p14="http://schemas.microsoft.com/office/powerpoint/2010/main" xmlns="" val="1712139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9208738-B8F8-8048-8807-37E808EC568B}"/>
              </a:ext>
            </a:extLst>
          </p:cNvPr>
          <p:cNvSpPr/>
          <p:nvPr/>
        </p:nvSpPr>
        <p:spPr>
          <a:xfrm>
            <a:off x="1619646" y="116632"/>
            <a:ext cx="6552754" cy="648072"/>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ZA" sz="2400" b="1" dirty="0">
                <a:solidFill>
                  <a:schemeClr val="bg1"/>
                </a:solidFill>
                <a:latin typeface="Arial Rounded MT Bold" panose="020F0704030504030204" pitchFamily="34" charset="0"/>
              </a:rPr>
              <a:t>STATEMENT OF FINANCIAL POSITION</a:t>
            </a:r>
          </a:p>
        </p:txBody>
      </p:sp>
      <p:graphicFrame>
        <p:nvGraphicFramePr>
          <p:cNvPr id="6" name="Object 5">
            <a:extLst>
              <a:ext uri="{FF2B5EF4-FFF2-40B4-BE49-F238E27FC236}">
                <a16:creationId xmlns:a16="http://schemas.microsoft.com/office/drawing/2014/main" xmlns="" id="{98B54E16-FF76-4E86-A797-6B136231B023}"/>
              </a:ext>
            </a:extLst>
          </p:cNvPr>
          <p:cNvGraphicFramePr>
            <a:graphicFrameLocks noChangeAspect="1"/>
          </p:cNvGraphicFramePr>
          <p:nvPr/>
        </p:nvGraphicFramePr>
        <p:xfrm>
          <a:off x="385762" y="1052736"/>
          <a:ext cx="8372475" cy="5481638"/>
        </p:xfrm>
        <a:graphic>
          <a:graphicData uri="http://schemas.openxmlformats.org/presentationml/2006/ole">
            <p:oleObj spid="_x0000_s1025" name="Worksheet" r:id="rId4" imgW="8372629" imgH="5481670" progId="Excel.Sheet.12">
              <p:embed/>
            </p:oleObj>
          </a:graphicData>
        </a:graphic>
      </p:graphicFrame>
      <p:sp>
        <p:nvSpPr>
          <p:cNvPr id="5" name="TextBox 4">
            <a:extLst>
              <a:ext uri="{FF2B5EF4-FFF2-40B4-BE49-F238E27FC236}">
                <a16:creationId xmlns:a16="http://schemas.microsoft.com/office/drawing/2014/main" xmlns="" id="{EFC7143D-2E81-C847-9E25-E108755974F4}"/>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37</a:t>
            </a:fld>
            <a:endParaRPr lang="en-US" dirty="0"/>
          </a:p>
        </p:txBody>
      </p:sp>
    </p:spTree>
    <p:extLst>
      <p:ext uri="{BB962C8B-B14F-4D97-AF65-F5344CB8AC3E}">
        <p14:creationId xmlns:p14="http://schemas.microsoft.com/office/powerpoint/2010/main" xmlns="" val="2083112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9208738-B8F8-8048-8807-37E808EC568B}"/>
              </a:ext>
            </a:extLst>
          </p:cNvPr>
          <p:cNvSpPr/>
          <p:nvPr/>
        </p:nvSpPr>
        <p:spPr>
          <a:xfrm>
            <a:off x="1547664" y="188640"/>
            <a:ext cx="6624762" cy="648072"/>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ZA" sz="2400" b="1" dirty="0">
                <a:solidFill>
                  <a:schemeClr val="bg1"/>
                </a:solidFill>
                <a:latin typeface="Arial Rounded MT Bold" panose="020F0704030504030204" pitchFamily="34" charset="0"/>
              </a:rPr>
              <a:t>STATEMENT OF FINANCIAL POSITION</a:t>
            </a:r>
          </a:p>
        </p:txBody>
      </p:sp>
      <p:sp>
        <p:nvSpPr>
          <p:cNvPr id="5" name="Content Placeholder 2">
            <a:extLst>
              <a:ext uri="{FF2B5EF4-FFF2-40B4-BE49-F238E27FC236}">
                <a16:creationId xmlns:a16="http://schemas.microsoft.com/office/drawing/2014/main" xmlns="" id="{C98F7DE4-617D-4AD5-B8E0-533D37DFACB9}"/>
              </a:ext>
            </a:extLst>
          </p:cNvPr>
          <p:cNvSpPr>
            <a:spLocks noGrp="1"/>
          </p:cNvSpPr>
          <p:nvPr>
            <p:ph idx="1"/>
          </p:nvPr>
        </p:nvSpPr>
        <p:spPr>
          <a:xfrm>
            <a:off x="457200" y="980728"/>
            <a:ext cx="8229600" cy="5256584"/>
          </a:xfrm>
        </p:spPr>
        <p:txBody>
          <a:bodyPr/>
          <a:lstStyle/>
          <a:p>
            <a:pPr>
              <a:buFont typeface="Wingdings" panose="05000000000000000000" pitchFamily="2" charset="2"/>
              <a:buChar char="Ø"/>
            </a:pPr>
            <a:r>
              <a:rPr lang="en-ZA" sz="2400" b="1" dirty="0"/>
              <a:t>Total Assets:</a:t>
            </a:r>
          </a:p>
          <a:p>
            <a:pPr lvl="1">
              <a:buFont typeface="Wingdings" panose="05000000000000000000" pitchFamily="2" charset="2"/>
              <a:buChar char="§"/>
            </a:pPr>
            <a:r>
              <a:rPr lang="en-ZA" sz="2000" dirty="0"/>
              <a:t>36.43 overall increase in Total assets in 2020/2021.</a:t>
            </a:r>
          </a:p>
          <a:p>
            <a:pPr lvl="1">
              <a:buFont typeface="Wingdings" panose="05000000000000000000" pitchFamily="2" charset="2"/>
              <a:buChar char="§"/>
            </a:pPr>
            <a:r>
              <a:rPr lang="en-ZA" sz="2000" dirty="0"/>
              <a:t>44.84% increase in Cash and Cash Equivalents due to surplus made.</a:t>
            </a:r>
          </a:p>
          <a:p>
            <a:pPr lvl="1" algn="just">
              <a:buFont typeface="Wingdings" panose="05000000000000000000" pitchFamily="2" charset="2"/>
              <a:buChar char="§"/>
            </a:pPr>
            <a:r>
              <a:rPr lang="en-ZA" sz="2000" dirty="0"/>
              <a:t>13.6% increase in Non-current Assets mainly due to development of iCBMS system as well as purchase of IT equipment. </a:t>
            </a:r>
          </a:p>
          <a:p>
            <a:pPr lvl="1">
              <a:buFont typeface="Wingdings" panose="05000000000000000000" pitchFamily="2" charset="2"/>
              <a:buChar char="§"/>
            </a:pPr>
            <a:r>
              <a:rPr lang="en-ZA" sz="2000" dirty="0"/>
              <a:t>Liquidity of 6:1 in current year (4:1 in 2019/2020).</a:t>
            </a:r>
          </a:p>
          <a:p>
            <a:pPr lvl="1"/>
            <a:endParaRPr lang="en-ZA" sz="1800" dirty="0"/>
          </a:p>
          <a:p>
            <a:pPr>
              <a:buFont typeface="Wingdings" panose="05000000000000000000" pitchFamily="2" charset="2"/>
              <a:buChar char="Ø"/>
            </a:pPr>
            <a:r>
              <a:rPr lang="en-ZA" sz="2400" b="1" dirty="0"/>
              <a:t>Total Liabilities:</a:t>
            </a:r>
          </a:p>
          <a:p>
            <a:pPr lvl="1">
              <a:buFont typeface="Wingdings" panose="05000000000000000000" pitchFamily="2" charset="2"/>
              <a:buChar char="§"/>
            </a:pPr>
            <a:r>
              <a:rPr lang="en-ZA" sz="2000" dirty="0"/>
              <a:t>3.73% overall decrease in Total Liabilities in 2020/21.</a:t>
            </a:r>
          </a:p>
          <a:p>
            <a:pPr lvl="1" algn="just">
              <a:buFont typeface="Wingdings" panose="05000000000000000000" pitchFamily="2" charset="2"/>
              <a:buChar char="§"/>
            </a:pPr>
            <a:r>
              <a:rPr lang="en-ZA" sz="2000" dirty="0"/>
              <a:t>28.63% decrease in Exchange Payables due to less expenditure and cost containment measures implemented during the COVID-19 lockdown beginning on 23 March 2020.</a:t>
            </a:r>
          </a:p>
          <a:p>
            <a:pPr lvl="1" algn="just">
              <a:buFont typeface="Wingdings" panose="05000000000000000000" pitchFamily="2" charset="2"/>
              <a:buChar char="§"/>
            </a:pPr>
            <a:r>
              <a:rPr lang="en-ZA" sz="2000" dirty="0"/>
              <a:t>100% increase in Operating Lease Liability in 2021 due to accrued lease payment arising from new lease of buildings.</a:t>
            </a:r>
          </a:p>
          <a:p>
            <a:pPr lvl="1"/>
            <a:endParaRPr lang="en-ZA" sz="1800" dirty="0"/>
          </a:p>
          <a:p>
            <a:pPr marL="457200" lvl="1" indent="0">
              <a:buNone/>
            </a:pPr>
            <a:endParaRPr lang="en-ZA" sz="1800" dirty="0"/>
          </a:p>
          <a:p>
            <a:pPr marL="457200" lvl="1" indent="0">
              <a:buNone/>
            </a:pPr>
            <a:endParaRPr lang="en-ZA" sz="1800" dirty="0"/>
          </a:p>
        </p:txBody>
      </p:sp>
      <p:sp>
        <p:nvSpPr>
          <p:cNvPr id="6" name="TextBox 5">
            <a:extLst>
              <a:ext uri="{FF2B5EF4-FFF2-40B4-BE49-F238E27FC236}">
                <a16:creationId xmlns:a16="http://schemas.microsoft.com/office/drawing/2014/main" xmlns="" id="{34D81D8A-86C8-E24A-9A11-028376D5FC91}"/>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38</a:t>
            </a:fld>
            <a:endParaRPr lang="en-US" dirty="0"/>
          </a:p>
        </p:txBody>
      </p:sp>
    </p:spTree>
    <p:extLst>
      <p:ext uri="{BB962C8B-B14F-4D97-AF65-F5344CB8AC3E}">
        <p14:creationId xmlns:p14="http://schemas.microsoft.com/office/powerpoint/2010/main" xmlns="" val="30156932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9208738-B8F8-8048-8807-37E808EC568B}"/>
              </a:ext>
            </a:extLst>
          </p:cNvPr>
          <p:cNvSpPr/>
          <p:nvPr/>
        </p:nvSpPr>
        <p:spPr>
          <a:xfrm>
            <a:off x="1619646" y="188640"/>
            <a:ext cx="6696770" cy="792088"/>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n-US" sz="2400" b="1" dirty="0">
                <a:solidFill>
                  <a:schemeClr val="bg1"/>
                </a:solidFill>
              </a:rPr>
              <a:t>STATEMENT OF FINANCIAL PERFORMANCE -2020/21</a:t>
            </a:r>
            <a:endParaRPr lang="en-US" sz="2400" b="1" dirty="0">
              <a:solidFill>
                <a:schemeClr val="bg1"/>
              </a:solidFill>
              <a:latin typeface="Arial" pitchFamily="34" charset="0"/>
              <a:cs typeface="Arial" pitchFamily="34" charset="0"/>
            </a:endParaRPr>
          </a:p>
        </p:txBody>
      </p:sp>
      <p:pic>
        <p:nvPicPr>
          <p:cNvPr id="5" name="Picture 4">
            <a:extLst>
              <a:ext uri="{FF2B5EF4-FFF2-40B4-BE49-F238E27FC236}">
                <a16:creationId xmlns:a16="http://schemas.microsoft.com/office/drawing/2014/main" xmlns="" id="{0496D02E-5E3C-4408-9894-6D65D8E11C9F}"/>
              </a:ext>
            </a:extLst>
          </p:cNvPr>
          <p:cNvPicPr>
            <a:picLocks noChangeAspect="1"/>
          </p:cNvPicPr>
          <p:nvPr/>
        </p:nvPicPr>
        <p:blipFill>
          <a:blip r:embed="rId4" cstate="print"/>
          <a:stretch>
            <a:fillRect/>
          </a:stretch>
        </p:blipFill>
        <p:spPr>
          <a:xfrm>
            <a:off x="4868793" y="1598066"/>
            <a:ext cx="3809246" cy="2262982"/>
          </a:xfrm>
          <a:prstGeom prst="rect">
            <a:avLst/>
          </a:prstGeom>
        </p:spPr>
      </p:pic>
      <p:pic>
        <p:nvPicPr>
          <p:cNvPr id="6" name="Picture 5">
            <a:extLst>
              <a:ext uri="{FF2B5EF4-FFF2-40B4-BE49-F238E27FC236}">
                <a16:creationId xmlns:a16="http://schemas.microsoft.com/office/drawing/2014/main" xmlns="" id="{CA432DF4-638B-4B76-A861-4CAEF05EC860}"/>
              </a:ext>
            </a:extLst>
          </p:cNvPr>
          <p:cNvPicPr>
            <a:picLocks noChangeAspect="1"/>
          </p:cNvPicPr>
          <p:nvPr/>
        </p:nvPicPr>
        <p:blipFill>
          <a:blip r:embed="rId5" cstate="print"/>
          <a:stretch>
            <a:fillRect/>
          </a:stretch>
        </p:blipFill>
        <p:spPr>
          <a:xfrm>
            <a:off x="4868793" y="3861047"/>
            <a:ext cx="3809246" cy="2713921"/>
          </a:xfrm>
          <a:prstGeom prst="rect">
            <a:avLst/>
          </a:prstGeom>
        </p:spPr>
      </p:pic>
      <p:sp>
        <p:nvSpPr>
          <p:cNvPr id="7" name="Content Placeholder 6">
            <a:extLst>
              <a:ext uri="{FF2B5EF4-FFF2-40B4-BE49-F238E27FC236}">
                <a16:creationId xmlns:a16="http://schemas.microsoft.com/office/drawing/2014/main" xmlns="" id="{187179A2-CD4F-4CE4-80A5-B2B16790C504}"/>
              </a:ext>
            </a:extLst>
          </p:cNvPr>
          <p:cNvSpPr>
            <a:spLocks noGrp="1"/>
          </p:cNvSpPr>
          <p:nvPr>
            <p:ph idx="1"/>
          </p:nvPr>
        </p:nvSpPr>
        <p:spPr>
          <a:xfrm>
            <a:off x="448439" y="1598066"/>
            <a:ext cx="8229600" cy="4525963"/>
          </a:xfrm>
        </p:spPr>
        <p:txBody>
          <a:bodyPr/>
          <a:lstStyle/>
          <a:p>
            <a:endParaRPr lang="en-GB" dirty="0"/>
          </a:p>
        </p:txBody>
      </p:sp>
      <p:graphicFrame>
        <p:nvGraphicFramePr>
          <p:cNvPr id="8" name="Object 7">
            <a:extLst>
              <a:ext uri="{FF2B5EF4-FFF2-40B4-BE49-F238E27FC236}">
                <a16:creationId xmlns:a16="http://schemas.microsoft.com/office/drawing/2014/main" xmlns="" id="{E888469A-C910-4EDE-BA8B-B0860B319352}"/>
              </a:ext>
            </a:extLst>
          </p:cNvPr>
          <p:cNvGraphicFramePr>
            <a:graphicFrameLocks noChangeAspect="1"/>
          </p:cNvGraphicFramePr>
          <p:nvPr/>
        </p:nvGraphicFramePr>
        <p:xfrm>
          <a:off x="58699" y="1598066"/>
          <a:ext cx="4810094" cy="4976902"/>
        </p:xfrm>
        <a:graphic>
          <a:graphicData uri="http://schemas.openxmlformats.org/presentationml/2006/ole">
            <p:oleObj spid="_x0000_s2049" name="Worksheet" r:id="rId6" imgW="6853167" imgH="6172200" progId="Excel.Sheet.12">
              <p:embed/>
            </p:oleObj>
          </a:graphicData>
        </a:graphic>
      </p:graphicFrame>
      <p:sp>
        <p:nvSpPr>
          <p:cNvPr id="9" name="TextBox 8">
            <a:extLst>
              <a:ext uri="{FF2B5EF4-FFF2-40B4-BE49-F238E27FC236}">
                <a16:creationId xmlns:a16="http://schemas.microsoft.com/office/drawing/2014/main" xmlns="" id="{0404D188-41AF-F342-B1B6-D4D217B21E54}"/>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39</a:t>
            </a:fld>
            <a:endParaRPr lang="en-US" dirty="0"/>
          </a:p>
        </p:txBody>
      </p:sp>
    </p:spTree>
    <p:extLst>
      <p:ext uri="{BB962C8B-B14F-4D97-AF65-F5344CB8AC3E}">
        <p14:creationId xmlns:p14="http://schemas.microsoft.com/office/powerpoint/2010/main" xmlns="" val="382313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47664" y="186617"/>
            <a:ext cx="6624736" cy="597226"/>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a:solidFill>
                  <a:schemeClr val="bg1"/>
                </a:solidFill>
                <a:latin typeface="Arial" pitchFamily="34" charset="0"/>
                <a:cs typeface="Arial" pitchFamily="34" charset="0"/>
              </a:rPr>
              <a:t>NDP &amp; SADC PROTOCOL </a:t>
            </a:r>
          </a:p>
        </p:txBody>
      </p:sp>
      <p:graphicFrame>
        <p:nvGraphicFramePr>
          <p:cNvPr id="6" name="Content Placeholder 5">
            <a:extLst>
              <a:ext uri="{FF2B5EF4-FFF2-40B4-BE49-F238E27FC236}">
                <a16:creationId xmlns:a16="http://schemas.microsoft.com/office/drawing/2014/main" xmlns="" id="{823FC15C-BE8E-422D-9AFD-0D3434C59C1A}"/>
              </a:ext>
            </a:extLst>
          </p:cNvPr>
          <p:cNvGraphicFramePr>
            <a:graphicFrameLocks noGrp="1"/>
          </p:cNvGraphicFramePr>
          <p:nvPr>
            <p:ph idx="1"/>
            <p:extLst>
              <p:ext uri="{D42A27DB-BD31-4B8C-83A1-F6EECF244321}">
                <p14:modId xmlns:p14="http://schemas.microsoft.com/office/powerpoint/2010/main" xmlns="" val="477867251"/>
              </p:ext>
            </p:extLst>
          </p:nvPr>
        </p:nvGraphicFramePr>
        <p:xfrm>
          <a:off x="179512" y="790413"/>
          <a:ext cx="8784976" cy="5745644"/>
        </p:xfrm>
        <a:graphic>
          <a:graphicData uri="http://schemas.openxmlformats.org/drawingml/2006/table">
            <a:tbl>
              <a:tblPr firstRow="1" bandRow="1">
                <a:tableStyleId>{5C22544A-7EE6-4342-B048-85BDC9FD1C3A}</a:tableStyleId>
              </a:tblPr>
              <a:tblGrid>
                <a:gridCol w="4392488">
                  <a:extLst>
                    <a:ext uri="{9D8B030D-6E8A-4147-A177-3AD203B41FA5}">
                      <a16:colId xmlns:a16="http://schemas.microsoft.com/office/drawing/2014/main" xmlns="" val="194055327"/>
                    </a:ext>
                  </a:extLst>
                </a:gridCol>
                <a:gridCol w="4392488">
                  <a:extLst>
                    <a:ext uri="{9D8B030D-6E8A-4147-A177-3AD203B41FA5}">
                      <a16:colId xmlns:a16="http://schemas.microsoft.com/office/drawing/2014/main" xmlns="" val="2121586899"/>
                    </a:ext>
                  </a:extLst>
                </a:gridCol>
              </a:tblGrid>
              <a:tr h="661580">
                <a:tc>
                  <a:txBody>
                    <a:bodyPr/>
                    <a:lstStyle/>
                    <a:p>
                      <a:r>
                        <a:rPr lang="en-ZA" dirty="0"/>
                        <a:t>NATIONAL DEVELOPMENT PLAN</a:t>
                      </a:r>
                      <a:endParaRPr lang="en-ZA" dirty="0">
                        <a:solidFill>
                          <a:schemeClr val="tx1"/>
                        </a:solidFill>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dirty="0"/>
                        <a:t>SADC PROTOCOL ON TRANSPORT COMMUNICATION &amp; METEOROLOGY</a:t>
                      </a:r>
                      <a:endParaRPr lang="en-ZA" sz="1800" b="1" u="sng" dirty="0">
                        <a:solidFill>
                          <a:schemeClr val="tx1"/>
                        </a:solidFill>
                        <a:latin typeface="Arial" panose="020B0604020202020204" pitchFamily="34" charset="0"/>
                        <a:ea typeface="Calibri"/>
                        <a:cs typeface="Arial" panose="020B0604020202020204" pitchFamily="34" charset="0"/>
                      </a:endParaRPr>
                    </a:p>
                  </a:txBody>
                  <a:tcPr/>
                </a:tc>
                <a:extLst>
                  <a:ext uri="{0D108BD9-81ED-4DB2-BD59-A6C34878D82A}">
                    <a16:rowId xmlns:a16="http://schemas.microsoft.com/office/drawing/2014/main" xmlns="" val="2389041419"/>
                  </a:ext>
                </a:extLst>
              </a:tr>
              <a:tr h="5073352">
                <a:tc>
                  <a:txBody>
                    <a:bodyPr/>
                    <a:lstStyle/>
                    <a:p>
                      <a:pPr marL="0" indent="0" algn="just">
                        <a:lnSpc>
                          <a:spcPct val="130000"/>
                        </a:lnSpc>
                        <a:defRPr/>
                      </a:pPr>
                      <a:r>
                        <a:rPr lang="en-US" sz="1400" dirty="0">
                          <a:latin typeface="Arial" panose="020B0604020202020204" pitchFamily="34" charset="0"/>
                          <a:cs typeface="Arial" panose="020B0604020202020204" pitchFamily="34" charset="0"/>
                        </a:rPr>
                        <a:t>Chapter 4 of the NDP identifies transport as one of the key economic infrastructures required for: </a:t>
                      </a:r>
                      <a:endParaRPr lang="en-ZA" sz="1400" dirty="0">
                        <a:latin typeface="Arial" panose="020B0604020202020204" pitchFamily="34" charset="0"/>
                        <a:cs typeface="Arial" panose="020B0604020202020204" pitchFamily="34" charset="0"/>
                      </a:endParaRPr>
                    </a:p>
                    <a:p>
                      <a:pPr marL="285750" lvl="1" indent="-342900" algn="just">
                        <a:lnSpc>
                          <a:spcPct val="130000"/>
                        </a:lnSpc>
                        <a:spcAft>
                          <a:spcPts val="0"/>
                        </a:spcAft>
                        <a:buFont typeface="Arial" panose="020B0604020202020204" pitchFamily="34" charset="0"/>
                        <a:buChar char="•"/>
                        <a:defRPr/>
                      </a:pPr>
                      <a:r>
                        <a:rPr lang="en-GB" sz="1400" dirty="0">
                          <a:latin typeface="Arial" panose="020B0604020202020204" pitchFamily="34" charset="0"/>
                          <a:cs typeface="Arial" panose="020B0604020202020204" pitchFamily="34" charset="0"/>
                        </a:rPr>
                        <a:t>Enhancing economic development by bridging geographic distances affordably, reliably and safely;</a:t>
                      </a:r>
                    </a:p>
                    <a:p>
                      <a:pPr marL="285750" lvl="1" indent="-342900" algn="just">
                        <a:lnSpc>
                          <a:spcPct val="130000"/>
                        </a:lnSpc>
                        <a:spcAft>
                          <a:spcPts val="0"/>
                        </a:spcAft>
                        <a:buFont typeface="Arial" panose="020B0604020202020204" pitchFamily="34" charset="0"/>
                        <a:buChar char="•"/>
                        <a:defRPr/>
                      </a:pPr>
                      <a:r>
                        <a:rPr lang="en-US" sz="1400" dirty="0">
                          <a:latin typeface="Arial" panose="020B0604020202020204" pitchFamily="34" charset="0"/>
                          <a:cs typeface="Arial" panose="020B0604020202020204" pitchFamily="34" charset="0"/>
                        </a:rPr>
                        <a:t>Economic development by supporting transportation of goods, </a:t>
                      </a:r>
                      <a:r>
                        <a:rPr lang="en-US" sz="1400" b="1" dirty="0">
                          <a:latin typeface="Arial" panose="020B0604020202020204" pitchFamily="34" charset="0"/>
                          <a:cs typeface="Arial" panose="020B0604020202020204" pitchFamily="34" charset="0"/>
                        </a:rPr>
                        <a:t>facilitating regional trade and regional integration</a:t>
                      </a:r>
                      <a:r>
                        <a:rPr lang="en-US" sz="1400" dirty="0">
                          <a:latin typeface="Arial" panose="020B0604020202020204" pitchFamily="34" charset="0"/>
                          <a:cs typeface="Arial" panose="020B0604020202020204" pitchFamily="34" charset="0"/>
                        </a:rPr>
                        <a:t>; </a:t>
                      </a:r>
                    </a:p>
                    <a:p>
                      <a:pPr marL="285750" lvl="1" indent="-342900" algn="just">
                        <a:lnSpc>
                          <a:spcPct val="130000"/>
                        </a:lnSpc>
                        <a:spcAft>
                          <a:spcPts val="0"/>
                        </a:spcAft>
                        <a:buFont typeface="Arial" panose="020B0604020202020204" pitchFamily="34" charset="0"/>
                        <a:buChar char="•"/>
                        <a:defRPr/>
                      </a:pPr>
                      <a:r>
                        <a:rPr lang="en-US" sz="1400" dirty="0">
                          <a:latin typeface="Arial" panose="020B0604020202020204" pitchFamily="34" charset="0"/>
                          <a:cs typeface="Arial" panose="020B0604020202020204" pitchFamily="34" charset="0"/>
                        </a:rPr>
                        <a:t>Aggressive expansion of trade and investment underpinned by the development of hard infrastructure, </a:t>
                      </a:r>
                      <a:r>
                        <a:rPr lang="en-US" sz="1400" b="1" dirty="0">
                          <a:latin typeface="Arial" panose="020B0604020202020204" pitchFamily="34" charset="0"/>
                          <a:cs typeface="Arial" panose="020B0604020202020204" pitchFamily="34" charset="0"/>
                        </a:rPr>
                        <a:t>unlocking trade systems and enhancing performance of supply chains</a:t>
                      </a:r>
                      <a:r>
                        <a:rPr lang="en-US" sz="1400" dirty="0">
                          <a:latin typeface="Arial" panose="020B0604020202020204" pitchFamily="34" charset="0"/>
                          <a:cs typeface="Arial" panose="020B0604020202020204" pitchFamily="34" charset="0"/>
                        </a:rPr>
                        <a:t>;</a:t>
                      </a:r>
                    </a:p>
                    <a:p>
                      <a:pPr marL="285750" lvl="1" indent="-342900" algn="just">
                        <a:lnSpc>
                          <a:spcPct val="130000"/>
                        </a:lnSpc>
                        <a:spcAft>
                          <a:spcPts val="0"/>
                        </a:spcAft>
                        <a:buFont typeface="Arial" panose="020B0604020202020204" pitchFamily="34" charset="0"/>
                        <a:buChar char="•"/>
                        <a:defRPr/>
                      </a:pPr>
                      <a:r>
                        <a:rPr lang="en-US" sz="1400" b="1" dirty="0">
                          <a:latin typeface="Arial" panose="020B0604020202020204" pitchFamily="34" charset="0"/>
                          <a:cs typeface="Arial" panose="020B0604020202020204" pitchFamily="34" charset="0"/>
                        </a:rPr>
                        <a:t>Reducing red tape, corruption and delays at border posts.</a:t>
                      </a:r>
                      <a:endParaRPr lang="en-US" sz="1400" dirty="0">
                        <a:latin typeface="Arial" panose="020B0604020202020204" pitchFamily="34" charset="0"/>
                        <a:cs typeface="Arial" panose="020B0604020202020204" pitchFamily="34" charset="0"/>
                      </a:endParaRPr>
                    </a:p>
                    <a:p>
                      <a:pPr marL="0" lvl="1" indent="0" algn="just">
                        <a:lnSpc>
                          <a:spcPct val="130000"/>
                        </a:lnSpc>
                        <a:spcAft>
                          <a:spcPts val="0"/>
                        </a:spcAft>
                        <a:buFont typeface="Arial" panose="020B0604020202020204" pitchFamily="34" charset="0"/>
                        <a:buNone/>
                        <a:defRPr/>
                      </a:pPr>
                      <a:endParaRPr lang="en-US" sz="1400" dirty="0">
                        <a:latin typeface="Arial" panose="020B0604020202020204" pitchFamily="34" charset="0"/>
                        <a:cs typeface="Arial" panose="020B0604020202020204" pitchFamily="34" charset="0"/>
                      </a:endParaRPr>
                    </a:p>
                    <a:p>
                      <a:pPr marL="0" lvl="1" indent="0" algn="just">
                        <a:lnSpc>
                          <a:spcPct val="130000"/>
                        </a:lnSpc>
                        <a:spcAft>
                          <a:spcPts val="0"/>
                        </a:spcAft>
                        <a:defRPr/>
                      </a:pPr>
                      <a:r>
                        <a:rPr lang="en-US" sz="1400" dirty="0">
                          <a:latin typeface="Arial" panose="020B0604020202020204" pitchFamily="34" charset="0"/>
                          <a:cs typeface="Arial" panose="020B0604020202020204" pitchFamily="34" charset="0"/>
                        </a:rPr>
                        <a:t>Chapter 7 of the NDP also requires South Africa to  </a:t>
                      </a:r>
                      <a:r>
                        <a:rPr lang="en-US" sz="1400" b="1" dirty="0">
                          <a:latin typeface="Arial" panose="020B0604020202020204" pitchFamily="34" charset="0"/>
                          <a:cs typeface="Arial" panose="020B0604020202020204" pitchFamily="34" charset="0"/>
                        </a:rPr>
                        <a:t>harmonize border policies with regional trading partners</a:t>
                      </a:r>
                      <a:r>
                        <a:rPr lang="en-US" sz="1400" dirty="0">
                          <a:latin typeface="Arial" panose="020B0604020202020204" pitchFamily="34" charset="0"/>
                          <a:cs typeface="Arial" panose="020B0604020202020204" pitchFamily="34" charset="0"/>
                        </a:rPr>
                        <a:t>.</a:t>
                      </a:r>
                    </a:p>
                  </a:txBody>
                  <a:tcPr/>
                </a:tc>
                <a:tc>
                  <a:txBody>
                    <a:bodyPr/>
                    <a:lstStyle/>
                    <a:p>
                      <a:pPr algn="just">
                        <a:lnSpc>
                          <a:spcPct val="130000"/>
                        </a:lnSpc>
                        <a:spcAft>
                          <a:spcPts val="0"/>
                        </a:spcAft>
                        <a:buFont typeface="Wingdings" panose="05000000000000000000" pitchFamily="2" charset="2"/>
                        <a:buChar char="q"/>
                        <a:defRPr/>
                      </a:pPr>
                      <a:r>
                        <a:rPr lang="en-ZA" sz="1400" dirty="0">
                          <a:latin typeface="Arial" panose="020B0604020202020204" pitchFamily="34" charset="0"/>
                          <a:cs typeface="Arial" panose="020B0604020202020204" pitchFamily="34" charset="0"/>
                        </a:rPr>
                        <a:t>Article 3.5 provides institutional framework and enables member states to </a:t>
                      </a:r>
                      <a:r>
                        <a:rPr lang="en-ZA" sz="1400" b="1" dirty="0">
                          <a:latin typeface="Arial" panose="020B0604020202020204" pitchFamily="34" charset="0"/>
                          <a:cs typeface="Arial" panose="020B0604020202020204" pitchFamily="34" charset="0"/>
                        </a:rPr>
                        <a:t>facilitate unimpeded access and travel between territories of member states</a:t>
                      </a:r>
                      <a:r>
                        <a:rPr lang="en-ZA" sz="1400" dirty="0">
                          <a:latin typeface="Arial" panose="020B0604020202020204" pitchFamily="34" charset="0"/>
                          <a:cs typeface="Arial" panose="020B0604020202020204" pitchFamily="34" charset="0"/>
                        </a:rPr>
                        <a:t>;</a:t>
                      </a:r>
                    </a:p>
                    <a:p>
                      <a:pPr algn="just">
                        <a:lnSpc>
                          <a:spcPct val="130000"/>
                        </a:lnSpc>
                        <a:spcAft>
                          <a:spcPts val="0"/>
                        </a:spcAft>
                        <a:buFont typeface="Wingdings" panose="05000000000000000000" pitchFamily="2" charset="2"/>
                        <a:buChar char="q"/>
                        <a:defRPr/>
                      </a:pPr>
                      <a:r>
                        <a:rPr lang="en-ZA" sz="1400" dirty="0">
                          <a:latin typeface="Arial" panose="020B0604020202020204" pitchFamily="34" charset="0"/>
                          <a:cs typeface="Arial" panose="020B0604020202020204" pitchFamily="34" charset="0"/>
                        </a:rPr>
                        <a:t>Article 5.2 </a:t>
                      </a:r>
                      <a:r>
                        <a:rPr lang="en-ZA" sz="1400" b="1" dirty="0">
                          <a:latin typeface="Arial" panose="020B0604020202020204" pitchFamily="34" charset="0"/>
                          <a:cs typeface="Arial" panose="020B0604020202020204" pitchFamily="34" charset="0"/>
                        </a:rPr>
                        <a:t>requires harmonisation of road transport policy which provides for equal treatment, non-discrimination, reciprocity, fair competition to cross-border transport operators</a:t>
                      </a:r>
                      <a:r>
                        <a:rPr lang="en-ZA" sz="1400" dirty="0">
                          <a:latin typeface="Arial" panose="020B0604020202020204" pitchFamily="34" charset="0"/>
                          <a:cs typeface="Arial" panose="020B0604020202020204" pitchFamily="34" charset="0"/>
                        </a:rPr>
                        <a:t>;</a:t>
                      </a:r>
                    </a:p>
                    <a:p>
                      <a:pPr algn="just">
                        <a:lnSpc>
                          <a:spcPct val="130000"/>
                        </a:lnSpc>
                        <a:spcAft>
                          <a:spcPts val="0"/>
                        </a:spcAft>
                        <a:buFont typeface="Wingdings" panose="05000000000000000000" pitchFamily="2" charset="2"/>
                        <a:buChar char="q"/>
                        <a:defRPr/>
                      </a:pPr>
                      <a:r>
                        <a:rPr lang="en-ZA" sz="1400" dirty="0">
                          <a:latin typeface="Arial" panose="020B0604020202020204" pitchFamily="34" charset="0"/>
                          <a:cs typeface="Arial" panose="020B0604020202020204" pitchFamily="34" charset="0"/>
                        </a:rPr>
                        <a:t>Article 5.3 requires each country and the region collectively to introduce measures to liberalise cross-border market access policies in respect of cross-border carriage of goods;</a:t>
                      </a:r>
                    </a:p>
                    <a:p>
                      <a:pPr algn="just">
                        <a:lnSpc>
                          <a:spcPct val="130000"/>
                        </a:lnSpc>
                        <a:spcAft>
                          <a:spcPts val="0"/>
                        </a:spcAft>
                        <a:buFont typeface="Wingdings" panose="05000000000000000000" pitchFamily="2" charset="2"/>
                        <a:buChar char="q"/>
                        <a:defRPr/>
                      </a:pPr>
                      <a:r>
                        <a:rPr lang="en-ZA" sz="1400" dirty="0">
                          <a:latin typeface="Arial" panose="020B0604020202020204" pitchFamily="34" charset="0"/>
                          <a:cs typeface="Arial" panose="020B0604020202020204" pitchFamily="34" charset="0"/>
                        </a:rPr>
                        <a:t>Article 5.4 requires member states to conclude bilateral or multilateral agreements for regulation of cross-border road transport operations; and</a:t>
                      </a:r>
                    </a:p>
                    <a:p>
                      <a:pPr algn="just">
                        <a:lnSpc>
                          <a:spcPct val="130000"/>
                        </a:lnSpc>
                        <a:spcAft>
                          <a:spcPts val="0"/>
                        </a:spcAft>
                        <a:buFont typeface="Wingdings" panose="05000000000000000000" pitchFamily="2" charset="2"/>
                        <a:buChar char="q"/>
                        <a:defRPr/>
                      </a:pPr>
                      <a:r>
                        <a:rPr lang="en-ZA" sz="1400" dirty="0">
                          <a:latin typeface="Arial" panose="020B0604020202020204" pitchFamily="34" charset="0"/>
                          <a:cs typeface="Arial" panose="020B0604020202020204" pitchFamily="34" charset="0"/>
                        </a:rPr>
                        <a:t>Article 5.5 requires member states to ensure domestic measures shall conform to regional policies and coordinate their efforts in this regard.</a:t>
                      </a:r>
                      <a:endParaRPr lang="en-ZA" sz="1400" dirty="0">
                        <a:latin typeface="Arial" panose="020B0604020202020204" pitchFamily="34" charset="0"/>
                        <a:ea typeface="Calibri"/>
                        <a:cs typeface="Arial" panose="020B0604020202020204" pitchFamily="34" charset="0"/>
                      </a:endParaRPr>
                    </a:p>
                  </a:txBody>
                  <a:tcPr/>
                </a:tc>
                <a:extLst>
                  <a:ext uri="{0D108BD9-81ED-4DB2-BD59-A6C34878D82A}">
                    <a16:rowId xmlns:a16="http://schemas.microsoft.com/office/drawing/2014/main" xmlns="" val="808623537"/>
                  </a:ext>
                </a:extLst>
              </a:tr>
            </a:tbl>
          </a:graphicData>
        </a:graphic>
      </p:graphicFrame>
      <p:sp>
        <p:nvSpPr>
          <p:cNvPr id="4" name="TextBox 3">
            <a:extLst>
              <a:ext uri="{FF2B5EF4-FFF2-40B4-BE49-F238E27FC236}">
                <a16:creationId xmlns:a16="http://schemas.microsoft.com/office/drawing/2014/main" xmlns="" id="{E977367B-2A15-5E4E-9140-B5F91ED47528}"/>
              </a:ext>
            </a:extLst>
          </p:cNvPr>
          <p:cNvSpPr txBox="1"/>
          <p:nvPr/>
        </p:nvSpPr>
        <p:spPr>
          <a:xfrm>
            <a:off x="8139263" y="6531915"/>
            <a:ext cx="301686" cy="369332"/>
          </a:xfrm>
          <a:prstGeom prst="rect">
            <a:avLst/>
          </a:prstGeom>
          <a:noFill/>
        </p:spPr>
        <p:txBody>
          <a:bodyPr wrap="none" rtlCol="0">
            <a:spAutoFit/>
          </a:bodyPr>
          <a:lstStyle/>
          <a:p>
            <a:fld id="{4CFA8F9A-10F7-F441-A875-2CAF2C2BC6FA}" type="slidenum">
              <a:rPr lang="en-US" smtClean="0"/>
              <a:pPr/>
              <a:t>4</a:t>
            </a:fld>
            <a:endParaRPr lang="en-US" dirty="0"/>
          </a:p>
        </p:txBody>
      </p:sp>
    </p:spTree>
    <p:extLst>
      <p:ext uri="{BB962C8B-B14F-4D97-AF65-F5344CB8AC3E}">
        <p14:creationId xmlns:p14="http://schemas.microsoft.com/office/powerpoint/2010/main" xmlns="" val="3488552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9208738-B8F8-8048-8807-37E808EC568B}"/>
              </a:ext>
            </a:extLst>
          </p:cNvPr>
          <p:cNvSpPr/>
          <p:nvPr/>
        </p:nvSpPr>
        <p:spPr>
          <a:xfrm>
            <a:off x="1619646" y="188640"/>
            <a:ext cx="6696770" cy="648072"/>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a:solidFill>
                  <a:schemeClr val="bg1"/>
                </a:solidFill>
              </a:rPr>
              <a:t>STATEMENT OF FINANCIAL PERFORMANCE-2020/21</a:t>
            </a:r>
            <a:endParaRPr lang="en-US" sz="2400" b="1" dirty="0">
              <a:solidFill>
                <a:schemeClr val="bg1"/>
              </a:solidFill>
              <a:latin typeface="Arial" pitchFamily="34" charset="0"/>
              <a:cs typeface="Arial" pitchFamily="34" charset="0"/>
            </a:endParaRPr>
          </a:p>
        </p:txBody>
      </p:sp>
      <p:sp>
        <p:nvSpPr>
          <p:cNvPr id="3" name="Content Placeholder 2">
            <a:extLst>
              <a:ext uri="{FF2B5EF4-FFF2-40B4-BE49-F238E27FC236}">
                <a16:creationId xmlns:a16="http://schemas.microsoft.com/office/drawing/2014/main" xmlns="" id="{60683A33-BC27-4A2C-BCD3-A2366248D73C}"/>
              </a:ext>
            </a:extLst>
          </p:cNvPr>
          <p:cNvSpPr>
            <a:spLocks noGrp="1"/>
          </p:cNvSpPr>
          <p:nvPr>
            <p:ph idx="1"/>
          </p:nvPr>
        </p:nvSpPr>
        <p:spPr>
          <a:xfrm>
            <a:off x="457200" y="980728"/>
            <a:ext cx="8363272" cy="5256584"/>
          </a:xfrm>
        </p:spPr>
        <p:txBody>
          <a:bodyPr/>
          <a:lstStyle/>
          <a:p>
            <a:pPr>
              <a:buFont typeface="Wingdings" panose="05000000000000000000" pitchFamily="2" charset="2"/>
              <a:buChar char="Ø"/>
            </a:pPr>
            <a:r>
              <a:rPr lang="en-ZA" sz="2400" b="1" dirty="0"/>
              <a:t>Revenue:</a:t>
            </a:r>
          </a:p>
          <a:p>
            <a:pPr lvl="1" algn="just">
              <a:buFont typeface="Wingdings" panose="05000000000000000000" pitchFamily="2" charset="2"/>
              <a:buChar char="§"/>
            </a:pPr>
            <a:r>
              <a:rPr lang="en-ZA" sz="2000" dirty="0"/>
              <a:t>5.46% overall decrease in Revenue outcomes due to the impact of COVID 19 on cross-border operations.</a:t>
            </a:r>
          </a:p>
          <a:p>
            <a:pPr lvl="1">
              <a:buFont typeface="Wingdings" panose="05000000000000000000" pitchFamily="2" charset="2"/>
              <a:buChar char="§"/>
            </a:pPr>
            <a:r>
              <a:rPr lang="en-ZA" sz="2000" dirty="0"/>
              <a:t>10% decrease in permit revenue due to COVID-19.</a:t>
            </a:r>
          </a:p>
          <a:p>
            <a:pPr lvl="1">
              <a:buFont typeface="Wingdings" panose="05000000000000000000" pitchFamily="2" charset="2"/>
              <a:buChar char="§"/>
            </a:pPr>
            <a:r>
              <a:rPr lang="en-ZA" sz="2000" dirty="0"/>
              <a:t>65.16% decrease in Penalty income due to reduced RTMC operations as a result of COVID 19 on cross-border operations, ameliorated by a once-off Government Grant of R 38.5 million.</a:t>
            </a:r>
          </a:p>
          <a:p>
            <a:pPr marL="457200" lvl="1" indent="0">
              <a:buNone/>
            </a:pPr>
            <a:endParaRPr lang="en-ZA" sz="2000" dirty="0"/>
          </a:p>
          <a:p>
            <a:pPr>
              <a:buFont typeface="Wingdings" panose="05000000000000000000" pitchFamily="2" charset="2"/>
              <a:buChar char="Ø"/>
            </a:pPr>
            <a:r>
              <a:rPr lang="en-ZA" sz="2400" b="1" dirty="0"/>
              <a:t>Expenditure:</a:t>
            </a:r>
          </a:p>
          <a:p>
            <a:pPr lvl="1">
              <a:buFont typeface="Wingdings" panose="05000000000000000000" pitchFamily="2" charset="2"/>
              <a:buChar char="§"/>
            </a:pPr>
            <a:r>
              <a:rPr lang="en-ZA" sz="2000" dirty="0"/>
              <a:t>15.23% overall decrease in Expenditure.</a:t>
            </a:r>
          </a:p>
          <a:p>
            <a:pPr lvl="1" algn="just">
              <a:buFont typeface="Wingdings" panose="05000000000000000000" pitchFamily="2" charset="2"/>
              <a:buChar char="§"/>
            </a:pPr>
            <a:r>
              <a:rPr lang="en-ZA" sz="2000" dirty="0"/>
              <a:t>19.04% decrease in in operating expenses due to cost cutting measures implemented by management in 2020/2021, mainly relating to travel and accommodation as well as consulting services.</a:t>
            </a:r>
          </a:p>
          <a:p>
            <a:pPr lvl="1">
              <a:buFont typeface="Wingdings" panose="05000000000000000000" pitchFamily="2" charset="2"/>
              <a:buChar char="§"/>
            </a:pPr>
            <a:r>
              <a:rPr lang="en-ZA" sz="2000" dirty="0"/>
              <a:t>57.01% decrease in Administration Fees to RTMC due to reduced RTMC operations as a result of COVID 19 on cross-border operations.</a:t>
            </a:r>
          </a:p>
          <a:p>
            <a:pPr lvl="1"/>
            <a:endParaRPr lang="en-ZA" sz="1800" dirty="0"/>
          </a:p>
          <a:p>
            <a:pPr marL="457200" lvl="1" indent="0">
              <a:buNone/>
            </a:pPr>
            <a:r>
              <a:rPr lang="en-ZA" sz="1800" dirty="0"/>
              <a:t>								</a:t>
            </a:r>
            <a:fld id="{7566FBFD-CD02-4E46-8BA6-775066BD98C3}" type="slidenum">
              <a:rPr lang="en-ZA" sz="1800" smtClean="0"/>
              <a:pPr marL="457200" lvl="1" indent="0">
                <a:buNone/>
              </a:pPr>
              <a:t>40</a:t>
            </a:fld>
            <a:endParaRPr lang="en-ZA" sz="1800" dirty="0"/>
          </a:p>
          <a:p>
            <a:pPr lvl="1"/>
            <a:endParaRPr lang="en-ZA" sz="1800" dirty="0"/>
          </a:p>
        </p:txBody>
      </p:sp>
    </p:spTree>
    <p:extLst>
      <p:ext uri="{BB962C8B-B14F-4D97-AF65-F5344CB8AC3E}">
        <p14:creationId xmlns:p14="http://schemas.microsoft.com/office/powerpoint/2010/main" xmlns="" val="18761591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9208738-B8F8-8048-8807-37E808EC568B}"/>
              </a:ext>
            </a:extLst>
          </p:cNvPr>
          <p:cNvSpPr/>
          <p:nvPr/>
        </p:nvSpPr>
        <p:spPr>
          <a:xfrm>
            <a:off x="1619646" y="0"/>
            <a:ext cx="6768778" cy="765002"/>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ZA" sz="2400" b="1" dirty="0">
                <a:solidFill>
                  <a:schemeClr val="bg1"/>
                </a:solidFill>
                <a:latin typeface="Arial Rounded MT Bold" panose="020F0704030504030204" pitchFamily="34" charset="0"/>
              </a:rPr>
              <a:t>Programme 5: MTEF Targets</a:t>
            </a:r>
          </a:p>
        </p:txBody>
      </p:sp>
      <p:graphicFrame>
        <p:nvGraphicFramePr>
          <p:cNvPr id="6" name="Table 5">
            <a:extLst>
              <a:ext uri="{FF2B5EF4-FFF2-40B4-BE49-F238E27FC236}">
                <a16:creationId xmlns:a16="http://schemas.microsoft.com/office/drawing/2014/main" xmlns="" id="{AC6DA830-F053-4A87-A6FE-F3F8334605A5}"/>
              </a:ext>
            </a:extLst>
          </p:cNvPr>
          <p:cNvGraphicFramePr>
            <a:graphicFrameLocks noGrp="1"/>
          </p:cNvGraphicFramePr>
          <p:nvPr>
            <p:extLst>
              <p:ext uri="{D42A27DB-BD31-4B8C-83A1-F6EECF244321}">
                <p14:modId xmlns:p14="http://schemas.microsoft.com/office/powerpoint/2010/main" xmlns="" val="3315132947"/>
              </p:ext>
            </p:extLst>
          </p:nvPr>
        </p:nvGraphicFramePr>
        <p:xfrm>
          <a:off x="54200" y="802519"/>
          <a:ext cx="9035599" cy="5951473"/>
        </p:xfrm>
        <a:graphic>
          <a:graphicData uri="http://schemas.openxmlformats.org/drawingml/2006/table">
            <a:tbl>
              <a:tblPr firstRow="1" bandRow="1">
                <a:tableStyleId>{5C22544A-7EE6-4342-B048-85BDC9FD1C3A}</a:tableStyleId>
              </a:tblPr>
              <a:tblGrid>
                <a:gridCol w="509267">
                  <a:extLst>
                    <a:ext uri="{9D8B030D-6E8A-4147-A177-3AD203B41FA5}">
                      <a16:colId xmlns:a16="http://schemas.microsoft.com/office/drawing/2014/main" xmlns="" val="2676682170"/>
                    </a:ext>
                  </a:extLst>
                </a:gridCol>
                <a:gridCol w="1128213">
                  <a:extLst>
                    <a:ext uri="{9D8B030D-6E8A-4147-A177-3AD203B41FA5}">
                      <a16:colId xmlns:a16="http://schemas.microsoft.com/office/drawing/2014/main" xmlns="" val="2778118819"/>
                    </a:ext>
                  </a:extLst>
                </a:gridCol>
                <a:gridCol w="1152128">
                  <a:extLst>
                    <a:ext uri="{9D8B030D-6E8A-4147-A177-3AD203B41FA5}">
                      <a16:colId xmlns:a16="http://schemas.microsoft.com/office/drawing/2014/main" xmlns="" val="1732327608"/>
                    </a:ext>
                  </a:extLst>
                </a:gridCol>
                <a:gridCol w="1224136">
                  <a:extLst>
                    <a:ext uri="{9D8B030D-6E8A-4147-A177-3AD203B41FA5}">
                      <a16:colId xmlns:a16="http://schemas.microsoft.com/office/drawing/2014/main" xmlns="" val="908323366"/>
                    </a:ext>
                  </a:extLst>
                </a:gridCol>
                <a:gridCol w="1305762">
                  <a:extLst>
                    <a:ext uri="{9D8B030D-6E8A-4147-A177-3AD203B41FA5}">
                      <a16:colId xmlns:a16="http://schemas.microsoft.com/office/drawing/2014/main" xmlns="" val="4130922944"/>
                    </a:ext>
                  </a:extLst>
                </a:gridCol>
                <a:gridCol w="1311882">
                  <a:extLst>
                    <a:ext uri="{9D8B030D-6E8A-4147-A177-3AD203B41FA5}">
                      <a16:colId xmlns:a16="http://schemas.microsoft.com/office/drawing/2014/main" xmlns="" val="150179931"/>
                    </a:ext>
                  </a:extLst>
                </a:gridCol>
                <a:gridCol w="1239002">
                  <a:extLst>
                    <a:ext uri="{9D8B030D-6E8A-4147-A177-3AD203B41FA5}">
                      <a16:colId xmlns:a16="http://schemas.microsoft.com/office/drawing/2014/main" xmlns="" val="116866043"/>
                    </a:ext>
                  </a:extLst>
                </a:gridCol>
                <a:gridCol w="1165209">
                  <a:extLst>
                    <a:ext uri="{9D8B030D-6E8A-4147-A177-3AD203B41FA5}">
                      <a16:colId xmlns:a16="http://schemas.microsoft.com/office/drawing/2014/main" xmlns="" val="1153652068"/>
                    </a:ext>
                  </a:extLst>
                </a:gridCol>
              </a:tblGrid>
              <a:tr h="505537">
                <a:tc rowSpan="2">
                  <a:txBody>
                    <a:bodyPr/>
                    <a:lstStyle/>
                    <a:p>
                      <a:pPr algn="ctr">
                        <a:lnSpc>
                          <a:spcPct val="100000"/>
                        </a:lnSpc>
                      </a:pPr>
                      <a:endParaRPr lang="en-ZA" sz="1400" b="1" dirty="0">
                        <a:solidFill>
                          <a:schemeClr val="bg1"/>
                        </a:solidFill>
                        <a:latin typeface="+mn-lt"/>
                        <a:cs typeface="Arial" panose="020B0604020202020204" pitchFamily="34" charset="0"/>
                      </a:endParaRPr>
                    </a:p>
                    <a:p>
                      <a:pPr algn="ctr">
                        <a:lnSpc>
                          <a:spcPct val="100000"/>
                        </a:lnSpc>
                      </a:pPr>
                      <a:endParaRPr lang="en-ZA" sz="1400" b="1" dirty="0">
                        <a:solidFill>
                          <a:schemeClr val="bg1"/>
                        </a:solidFill>
                        <a:latin typeface="+mn-lt"/>
                        <a:cs typeface="Arial" panose="020B0604020202020204" pitchFamily="34" charset="0"/>
                      </a:endParaRPr>
                    </a:p>
                    <a:p>
                      <a:pPr algn="ctr">
                        <a:lnSpc>
                          <a:spcPct val="100000"/>
                        </a:lnSpc>
                      </a:pPr>
                      <a:r>
                        <a:rPr lang="en-ZA" sz="1400" b="1" dirty="0">
                          <a:solidFill>
                            <a:schemeClr val="bg1"/>
                          </a:solidFill>
                          <a:latin typeface="+mn-lt"/>
                          <a:cs typeface="Arial" panose="020B0604020202020204" pitchFamily="34" charset="0"/>
                        </a:rPr>
                        <a:t>No.</a:t>
                      </a:r>
                    </a:p>
                  </a:txBody>
                  <a:tcPr/>
                </a:tc>
                <a:tc rowSpan="2">
                  <a:txBody>
                    <a:bodyPr/>
                    <a:lstStyle/>
                    <a:p>
                      <a:pPr algn="ctr">
                        <a:lnSpc>
                          <a:spcPct val="100000"/>
                        </a:lnSpc>
                        <a:spcAft>
                          <a:spcPts val="0"/>
                        </a:spcAft>
                      </a:pPr>
                      <a:r>
                        <a:rPr lang="en-ZA" sz="1400" b="1" dirty="0">
                          <a:solidFill>
                            <a:schemeClr val="bg1"/>
                          </a:solidFill>
                          <a:effectLst/>
                          <a:latin typeface="+mn-lt"/>
                          <a:ea typeface="Calibri" panose="020F0502020204030204" pitchFamily="34" charset="0"/>
                          <a:cs typeface="Arial" panose="020B0604020202020204" pitchFamily="34" charset="0"/>
                        </a:rPr>
                        <a:t> </a:t>
                      </a:r>
                    </a:p>
                    <a:p>
                      <a:pPr algn="ctr">
                        <a:lnSpc>
                          <a:spcPct val="100000"/>
                        </a:lnSpc>
                        <a:spcAft>
                          <a:spcPts val="0"/>
                        </a:spcAft>
                      </a:pPr>
                      <a:r>
                        <a:rPr lang="en-ZA" sz="1400" b="1" dirty="0">
                          <a:solidFill>
                            <a:schemeClr val="bg1"/>
                          </a:solidFill>
                          <a:effectLst/>
                          <a:latin typeface="+mn-lt"/>
                          <a:ea typeface="Calibri" panose="020F0502020204030204" pitchFamily="34" charset="0"/>
                          <a:cs typeface="Arial" panose="020B0604020202020204" pitchFamily="34" charset="0"/>
                        </a:rPr>
                        <a:t> </a:t>
                      </a:r>
                    </a:p>
                    <a:p>
                      <a:pPr algn="ctr">
                        <a:lnSpc>
                          <a:spcPct val="100000"/>
                        </a:lnSpc>
                        <a:spcAft>
                          <a:spcPts val="0"/>
                        </a:spcAft>
                      </a:pPr>
                      <a:r>
                        <a:rPr lang="en-ZA" sz="1400" b="1" dirty="0">
                          <a:solidFill>
                            <a:schemeClr val="bg1"/>
                          </a:solidFill>
                          <a:effectLst/>
                          <a:latin typeface="+mn-lt"/>
                          <a:ea typeface="Calibri" panose="020F0502020204030204" pitchFamily="34" charset="0"/>
                          <a:cs typeface="Arial" panose="020B0604020202020204" pitchFamily="34" charset="0"/>
                        </a:rPr>
                        <a:t>Outcome </a:t>
                      </a:r>
                    </a:p>
                  </a:txBody>
                  <a:tcPr marL="68580" marR="68580" marT="0" marB="0"/>
                </a:tc>
                <a:tc rowSpan="2">
                  <a:txBody>
                    <a:bodyPr/>
                    <a:lstStyle/>
                    <a:p>
                      <a:pPr algn="ctr">
                        <a:lnSpc>
                          <a:spcPct val="100000"/>
                        </a:lnSpc>
                        <a:spcAft>
                          <a:spcPts val="0"/>
                        </a:spcAft>
                      </a:pPr>
                      <a:r>
                        <a:rPr lang="en-ZA" sz="1400" b="1" dirty="0">
                          <a:solidFill>
                            <a:schemeClr val="bg1"/>
                          </a:solidFill>
                          <a:effectLst/>
                          <a:latin typeface="+mn-lt"/>
                          <a:ea typeface="Calibri" panose="020F0502020204030204" pitchFamily="34" charset="0"/>
                          <a:cs typeface="Arial" panose="020B0604020202020204" pitchFamily="34" charset="0"/>
                        </a:rPr>
                        <a:t> </a:t>
                      </a:r>
                    </a:p>
                    <a:p>
                      <a:pPr algn="ctr">
                        <a:lnSpc>
                          <a:spcPct val="100000"/>
                        </a:lnSpc>
                        <a:spcAft>
                          <a:spcPts val="0"/>
                        </a:spcAft>
                      </a:pPr>
                      <a:r>
                        <a:rPr lang="en-ZA" sz="1400" b="1" dirty="0">
                          <a:solidFill>
                            <a:schemeClr val="bg1"/>
                          </a:solidFill>
                          <a:effectLst/>
                          <a:latin typeface="+mn-lt"/>
                          <a:ea typeface="Calibri" panose="020F0502020204030204" pitchFamily="34" charset="0"/>
                          <a:cs typeface="Arial" panose="020B0604020202020204" pitchFamily="34" charset="0"/>
                        </a:rPr>
                        <a:t> </a:t>
                      </a:r>
                    </a:p>
                    <a:p>
                      <a:pPr algn="ctr">
                        <a:lnSpc>
                          <a:spcPct val="100000"/>
                        </a:lnSpc>
                        <a:spcAft>
                          <a:spcPts val="0"/>
                        </a:spcAft>
                      </a:pPr>
                      <a:r>
                        <a:rPr lang="en-ZA" sz="1400" b="1" dirty="0">
                          <a:solidFill>
                            <a:schemeClr val="bg1"/>
                          </a:solidFill>
                          <a:effectLst/>
                          <a:latin typeface="+mn-lt"/>
                          <a:ea typeface="Calibri" panose="020F0502020204030204" pitchFamily="34" charset="0"/>
                          <a:cs typeface="Arial" panose="020B0604020202020204" pitchFamily="34" charset="0"/>
                        </a:rPr>
                        <a:t>Outputs </a:t>
                      </a:r>
                    </a:p>
                  </a:txBody>
                  <a:tcPr marL="68580" marR="68580" marT="0" marB="0"/>
                </a:tc>
                <a:tc rowSpan="2">
                  <a:txBody>
                    <a:bodyPr/>
                    <a:lstStyle/>
                    <a:p>
                      <a:pPr algn="ctr">
                        <a:lnSpc>
                          <a:spcPct val="100000"/>
                        </a:lnSpc>
                        <a:spcAft>
                          <a:spcPts val="0"/>
                        </a:spcAft>
                      </a:pPr>
                      <a:endParaRPr lang="en-ZA" sz="1400" b="1" dirty="0">
                        <a:solidFill>
                          <a:schemeClr val="bg1"/>
                        </a:solidFill>
                        <a:effectLst/>
                        <a:latin typeface="+mn-lt"/>
                        <a:ea typeface="Calibri" panose="020F0502020204030204" pitchFamily="34" charset="0"/>
                        <a:cs typeface="Arial" panose="020B0604020202020204" pitchFamily="34" charset="0"/>
                      </a:endParaRPr>
                    </a:p>
                    <a:p>
                      <a:pPr algn="ctr">
                        <a:lnSpc>
                          <a:spcPct val="100000"/>
                        </a:lnSpc>
                        <a:spcAft>
                          <a:spcPts val="0"/>
                        </a:spcAft>
                      </a:pPr>
                      <a:r>
                        <a:rPr lang="en-ZA" sz="1400" b="1" dirty="0">
                          <a:solidFill>
                            <a:schemeClr val="bg1"/>
                          </a:solidFill>
                          <a:effectLst/>
                          <a:latin typeface="+mn-lt"/>
                          <a:ea typeface="Calibri" panose="020F0502020204030204" pitchFamily="34" charset="0"/>
                          <a:cs typeface="Arial" panose="020B0604020202020204" pitchFamily="34" charset="0"/>
                        </a:rPr>
                        <a:t> Output Indicators </a:t>
                      </a:r>
                    </a:p>
                  </a:txBody>
                  <a:tcPr marL="68580" marR="68580" marT="0" marB="0"/>
                </a:tc>
                <a:tc rowSpan="2">
                  <a:txBody>
                    <a:bodyPr/>
                    <a:lstStyle/>
                    <a:p>
                      <a:pPr algn="ctr">
                        <a:lnSpc>
                          <a:spcPct val="100000"/>
                        </a:lnSpc>
                      </a:pPr>
                      <a:endParaRPr lang="en-ZA" sz="1400" b="1" dirty="0">
                        <a:solidFill>
                          <a:schemeClr val="bg1"/>
                        </a:solidFill>
                        <a:latin typeface="+mn-lt"/>
                        <a:cs typeface="Arial" panose="020B0604020202020204" pitchFamily="34" charset="0"/>
                      </a:endParaRPr>
                    </a:p>
                    <a:p>
                      <a:pPr algn="ctr">
                        <a:lnSpc>
                          <a:spcPct val="100000"/>
                        </a:lnSpc>
                      </a:pPr>
                      <a:r>
                        <a:rPr lang="en-ZA" sz="1400" b="1" dirty="0">
                          <a:solidFill>
                            <a:schemeClr val="bg1"/>
                          </a:solidFill>
                          <a:latin typeface="+mn-lt"/>
                          <a:cs typeface="Arial" panose="020B0604020202020204" pitchFamily="34" charset="0"/>
                        </a:rPr>
                        <a:t>Estimated Performance </a:t>
                      </a:r>
                    </a:p>
                    <a:p>
                      <a:pPr algn="ctr">
                        <a:lnSpc>
                          <a:spcPct val="100000"/>
                        </a:lnSpc>
                      </a:pPr>
                      <a:r>
                        <a:rPr lang="en-ZA" sz="1400" b="1" dirty="0">
                          <a:solidFill>
                            <a:schemeClr val="bg1"/>
                          </a:solidFill>
                          <a:latin typeface="+mn-lt"/>
                          <a:cs typeface="Arial" panose="020B0604020202020204" pitchFamily="34" charset="0"/>
                        </a:rPr>
                        <a:t>2021/22</a:t>
                      </a:r>
                    </a:p>
                  </a:txBody>
                  <a:tcPr/>
                </a:tc>
                <a:tc gridSpan="3">
                  <a:txBody>
                    <a:bodyPr/>
                    <a:lstStyle/>
                    <a:p>
                      <a:pPr algn="ctr">
                        <a:lnSpc>
                          <a:spcPct val="100000"/>
                        </a:lnSpc>
                      </a:pPr>
                      <a:endParaRPr lang="en-ZA" sz="1400" b="1" dirty="0">
                        <a:solidFill>
                          <a:schemeClr val="bg1"/>
                        </a:solidFill>
                        <a:latin typeface="+mn-lt"/>
                        <a:cs typeface="Arial" panose="020B0604020202020204" pitchFamily="34" charset="0"/>
                      </a:endParaRPr>
                    </a:p>
                    <a:p>
                      <a:pPr algn="ctr">
                        <a:lnSpc>
                          <a:spcPct val="100000"/>
                        </a:lnSpc>
                      </a:pPr>
                      <a:r>
                        <a:rPr lang="en-ZA" sz="1400" b="1" dirty="0">
                          <a:solidFill>
                            <a:schemeClr val="bg1"/>
                          </a:solidFill>
                          <a:latin typeface="+mn-lt"/>
                          <a:cs typeface="Arial" panose="020B0604020202020204" pitchFamily="34" charset="0"/>
                        </a:rPr>
                        <a:t>Annual Target </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400" b="1" dirty="0">
                        <a:solidFill>
                          <a:schemeClr val="bg1"/>
                        </a:solidFill>
                        <a:latin typeface="+mn-lt"/>
                        <a:cs typeface="Arial" panose="020B0604020202020204" pitchFamily="34" charset="0"/>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1400" b="1" dirty="0">
                        <a:solidFill>
                          <a:schemeClr val="bg1"/>
                        </a:solidFill>
                        <a:latin typeface="+mn-lt"/>
                        <a:cs typeface="Arial" panose="020B0604020202020204" pitchFamily="34" charset="0"/>
                      </a:endParaRPr>
                    </a:p>
                  </a:txBody>
                  <a:tcPr/>
                </a:tc>
                <a:extLst>
                  <a:ext uri="{0D108BD9-81ED-4DB2-BD59-A6C34878D82A}">
                    <a16:rowId xmlns:a16="http://schemas.microsoft.com/office/drawing/2014/main" xmlns="" val="2303257241"/>
                  </a:ext>
                </a:extLst>
              </a:tr>
              <a:tr h="460931">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300" b="1" dirty="0">
                          <a:solidFill>
                            <a:schemeClr val="bg1"/>
                          </a:solidFill>
                          <a:latin typeface="+mn-lt"/>
                          <a:cs typeface="Arial" panose="020B0604020202020204" pitchFamily="34" charset="0"/>
                        </a:rPr>
                        <a:t>2022/23</a:t>
                      </a: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300" b="1" dirty="0">
                          <a:solidFill>
                            <a:schemeClr val="bg1"/>
                          </a:solidFill>
                          <a:latin typeface="+mn-lt"/>
                          <a:cs typeface="Arial" panose="020B0604020202020204" pitchFamily="34" charset="0"/>
                        </a:rPr>
                        <a:t>2023/24</a:t>
                      </a:r>
                    </a:p>
                  </a:txBody>
                  <a:tcP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300" b="1" dirty="0">
                          <a:solidFill>
                            <a:schemeClr val="bg1"/>
                          </a:solidFill>
                          <a:latin typeface="+mn-lt"/>
                          <a:cs typeface="Arial" panose="020B0604020202020204" pitchFamily="34" charset="0"/>
                        </a:rPr>
                        <a:t>2024/25</a:t>
                      </a:r>
                    </a:p>
                  </a:txBody>
                  <a:tcPr>
                    <a:solidFill>
                      <a:schemeClr val="accent1"/>
                    </a:solidFill>
                  </a:tcPr>
                </a:tc>
                <a:extLst>
                  <a:ext uri="{0D108BD9-81ED-4DB2-BD59-A6C34878D82A}">
                    <a16:rowId xmlns:a16="http://schemas.microsoft.com/office/drawing/2014/main" xmlns="" val="3578308189"/>
                  </a:ext>
                </a:extLst>
              </a:tr>
              <a:tr h="1552296">
                <a:tc>
                  <a:txBody>
                    <a:bodyPr/>
                    <a:lstStyle/>
                    <a:p>
                      <a:pPr marL="0" algn="l" defTabSz="914400" rtl="0" eaLnBrk="1" latinLnBrk="0" hangingPunct="1">
                        <a:spcAft>
                          <a:spcPts val="0"/>
                        </a:spcAft>
                      </a:pPr>
                      <a:r>
                        <a:rPr lang="en-ZA" sz="1400" kern="1200" dirty="0">
                          <a:solidFill>
                            <a:schemeClr val="dk1"/>
                          </a:solidFill>
                          <a:effectLst/>
                          <a:latin typeface="+mn-lt"/>
                          <a:ea typeface="+mn-ea"/>
                          <a:cs typeface="+mn-cs"/>
                        </a:rPr>
                        <a:t>5.6</a:t>
                      </a:r>
                    </a:p>
                  </a:txBody>
                  <a:tcPr marL="68580" marR="68580" marT="0" marB="0">
                    <a:solidFill>
                      <a:schemeClr val="accent1">
                        <a:lumMod val="20000"/>
                        <a:lumOff val="8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Calibri" panose="020F0502020204030204" pitchFamily="34" charset="0"/>
                          <a:ea typeface="MS Mincho" panose="02020609040205080304" pitchFamily="49" charset="-128"/>
                          <a:cs typeface="Calibri" panose="020F0502020204030204" pitchFamily="34" charset="0"/>
                        </a:rPr>
                        <a:t>Improved governance and strengthened control environment</a:t>
                      </a:r>
                    </a:p>
                  </a:txBody>
                  <a:tcPr marL="68580" marR="68580" marT="0" marB="0">
                    <a:solidFill>
                      <a:schemeClr val="accent1">
                        <a:lumMod val="20000"/>
                        <a:lumOff val="80000"/>
                      </a:schemeClr>
                    </a:solidFill>
                  </a:tcPr>
                </a:tc>
                <a:tc>
                  <a:txBody>
                    <a:bodyPr/>
                    <a:lstStyle/>
                    <a:p>
                      <a:pPr marL="0" algn="l" defTabSz="914400" rtl="0" eaLnBrk="1" latinLnBrk="0" hangingPunct="1">
                        <a:lnSpc>
                          <a:spcPct val="115000"/>
                        </a:lnSpc>
                        <a:spcAft>
                          <a:spcPts val="0"/>
                        </a:spcAft>
                      </a:pPr>
                      <a:r>
                        <a:rPr lang="en-ZA" sz="1400" kern="1200" dirty="0">
                          <a:solidFill>
                            <a:schemeClr val="dk1"/>
                          </a:solidFill>
                          <a:effectLst/>
                          <a:latin typeface="Calibri" panose="020F0502020204030204" pitchFamily="34" charset="0"/>
                          <a:ea typeface="MS Mincho" panose="02020609040205080304" pitchFamily="49" charset="-128"/>
                          <a:cs typeface="Calibri" panose="020F0502020204030204" pitchFamily="34" charset="0"/>
                        </a:rPr>
                        <a:t>Adequacy of responses to Parliamentary questions</a:t>
                      </a:r>
                    </a:p>
                    <a:p>
                      <a:pPr marL="0" algn="l" defTabSz="914400" rtl="0" eaLnBrk="1" latinLnBrk="0" hangingPunct="1">
                        <a:spcAft>
                          <a:spcPts val="0"/>
                        </a:spcAft>
                      </a:pPr>
                      <a:r>
                        <a:rPr lang="en-ZA" sz="1400" kern="1200" dirty="0">
                          <a:solidFill>
                            <a:schemeClr val="dk1"/>
                          </a:solidFill>
                          <a:effectLst/>
                          <a:latin typeface="Calibri" panose="020F0502020204030204" pitchFamily="34" charset="0"/>
                          <a:ea typeface="MS Mincho" panose="02020609040205080304" pitchFamily="49" charset="-128"/>
                          <a:cs typeface="Calibri" panose="020F0502020204030204" pitchFamily="34" charset="0"/>
                        </a:rPr>
                        <a:t> </a:t>
                      </a:r>
                    </a:p>
                  </a:txBody>
                  <a:tcPr marL="68580" marR="68580" marT="0" marB="0">
                    <a:solidFill>
                      <a:srgbClr val="F7FFB7"/>
                    </a:solidFill>
                  </a:tcPr>
                </a:tc>
                <a:tc>
                  <a:txBody>
                    <a:bodyPr/>
                    <a:lstStyle/>
                    <a:p>
                      <a:pPr marL="0" algn="l" defTabSz="914400" rtl="0" eaLnBrk="1" latinLnBrk="0" hangingPunct="1">
                        <a:spcAft>
                          <a:spcPts val="0"/>
                        </a:spcAft>
                      </a:pPr>
                      <a:r>
                        <a:rPr lang="en-ZA" sz="1400" kern="1200" dirty="0">
                          <a:solidFill>
                            <a:schemeClr val="dk1"/>
                          </a:solidFill>
                          <a:effectLst/>
                          <a:latin typeface="Calibri" panose="020F0502020204030204" pitchFamily="34" charset="0"/>
                          <a:ea typeface="MS Mincho" panose="02020609040205080304" pitchFamily="49" charset="-128"/>
                          <a:cs typeface="Calibri" panose="020F0502020204030204" pitchFamily="34" charset="0"/>
                        </a:rPr>
                        <a:t>Percentage responses to Parliamentary questions within stipulated timelines</a:t>
                      </a:r>
                    </a:p>
                  </a:txBody>
                  <a:tcPr marL="68580" marR="68580" marT="0" marB="0">
                    <a:solidFill>
                      <a:srgbClr val="DCE6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Calibri" panose="020F0502020204030204" pitchFamily="34" charset="0"/>
                          <a:ea typeface="MS Mincho" panose="02020609040205080304" pitchFamily="49" charset="-128"/>
                          <a:cs typeface="Calibri" panose="020F0502020204030204" pitchFamily="34" charset="0"/>
                        </a:rPr>
                        <a:t>100% responses to Parliamentary questions</a:t>
                      </a:r>
                    </a:p>
                  </a:txBody>
                  <a:tcPr marL="68580" marR="68580" marT="0" marB="0">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Calibri" panose="020F0502020204030204" pitchFamily="34" charset="0"/>
                          <a:ea typeface="MS Mincho" panose="02020609040205080304" pitchFamily="49" charset="-128"/>
                          <a:cs typeface="Calibri" panose="020F0502020204030204" pitchFamily="34" charset="0"/>
                        </a:rPr>
                        <a:t>100% responses to Parliamentary questions</a:t>
                      </a:r>
                    </a:p>
                  </a:txBody>
                  <a:tcPr marL="68580" marR="68580" marT="0" marB="0">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Calibri" panose="020F0502020204030204" pitchFamily="34" charset="0"/>
                          <a:ea typeface="MS Mincho" panose="02020609040205080304" pitchFamily="49" charset="-128"/>
                          <a:cs typeface="Calibri" panose="020F0502020204030204" pitchFamily="34" charset="0"/>
                        </a:rPr>
                        <a:t>100% responses to Parliamentary questions</a:t>
                      </a:r>
                    </a:p>
                  </a:txBody>
                  <a:tcPr marL="68580" marR="68580" marT="0" marB="0">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Calibri" panose="020F0502020204030204" pitchFamily="34" charset="0"/>
                          <a:ea typeface="MS Mincho" panose="02020609040205080304" pitchFamily="49" charset="-128"/>
                          <a:cs typeface="Calibri" panose="020F0502020204030204" pitchFamily="34" charset="0"/>
                        </a:rPr>
                        <a:t>100% responses to Parliamentary questions</a:t>
                      </a:r>
                    </a:p>
                  </a:txBody>
                  <a:tcPr marL="68580" marR="68580" marT="0" marB="0">
                    <a:solidFill>
                      <a:schemeClr val="accent1">
                        <a:lumMod val="20000"/>
                        <a:lumOff val="80000"/>
                      </a:schemeClr>
                    </a:solidFill>
                  </a:tcPr>
                </a:tc>
                <a:extLst>
                  <a:ext uri="{0D108BD9-81ED-4DB2-BD59-A6C34878D82A}">
                    <a16:rowId xmlns:a16="http://schemas.microsoft.com/office/drawing/2014/main" xmlns="" val="3905825459"/>
                  </a:ext>
                </a:extLst>
              </a:tr>
              <a:tr h="1376639">
                <a:tc>
                  <a:txBody>
                    <a:bodyPr/>
                    <a:lstStyle/>
                    <a:p>
                      <a:pPr>
                        <a:spcAft>
                          <a:spcPts val="0"/>
                        </a:spcAft>
                      </a:pPr>
                      <a:r>
                        <a:rPr lang="en-US" sz="1400" kern="1200" dirty="0">
                          <a:solidFill>
                            <a:schemeClr val="dk1"/>
                          </a:solidFill>
                          <a:effectLst/>
                          <a:latin typeface="+mn-lt"/>
                          <a:ea typeface="+mn-ea"/>
                          <a:cs typeface="+mn-cs"/>
                        </a:rPr>
                        <a:t>5.7</a:t>
                      </a:r>
                      <a:endParaRPr lang="en-ZA" sz="14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vMerge="1">
                  <a:txBody>
                    <a:bodyPr/>
                    <a:lstStyle/>
                    <a:p>
                      <a:endParaRPr lang="en-ZA" dirty="0"/>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400" kern="1200" dirty="0">
                          <a:solidFill>
                            <a:schemeClr val="dk1"/>
                          </a:solidFill>
                          <a:effectLst/>
                          <a:latin typeface="+mn-lt"/>
                          <a:ea typeface="+mn-ea"/>
                          <a:cs typeface="+mn-cs"/>
                        </a:rPr>
                        <a:t>Resolution of reported incidents of corruption</a:t>
                      </a:r>
                      <a:endParaRPr lang="en-US" sz="1400" kern="1200" dirty="0">
                        <a:solidFill>
                          <a:schemeClr val="dk1"/>
                        </a:solidFill>
                        <a:effectLst/>
                        <a:latin typeface="+mn-lt"/>
                        <a:ea typeface="+mn-ea"/>
                        <a:cs typeface="+mn-cs"/>
                      </a:endParaRPr>
                    </a:p>
                  </a:txBody>
                  <a:tcPr marL="68580" marR="68580" marT="0" marB="0">
                    <a:solidFill>
                      <a:srgbClr val="F7FFB7"/>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400" kern="1200" dirty="0">
                          <a:solidFill>
                            <a:schemeClr val="tx1"/>
                          </a:solidFill>
                          <a:effectLst/>
                          <a:latin typeface="+mn-lt"/>
                          <a:ea typeface="+mn-ea"/>
                          <a:cs typeface="+mn-cs"/>
                        </a:rPr>
                        <a:t>Percentage resolution of reported incidents of corruption </a:t>
                      </a:r>
                      <a:endParaRPr lang="en-US" sz="1400" kern="1200" dirty="0">
                        <a:solidFill>
                          <a:schemeClr val="tx1"/>
                        </a:solidFill>
                        <a:effectLst/>
                        <a:latin typeface="+mn-lt"/>
                        <a:ea typeface="+mn-ea"/>
                        <a:cs typeface="+mn-cs"/>
                      </a:endParaRPr>
                    </a:p>
                  </a:txBody>
                  <a:tcPr marL="68580" marR="68580" marT="0" marB="0">
                    <a:solidFill>
                      <a:srgbClr val="C6D9F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400" kern="1200" dirty="0">
                          <a:solidFill>
                            <a:schemeClr val="tx1"/>
                          </a:solidFill>
                          <a:effectLst/>
                          <a:latin typeface="+mn-lt"/>
                          <a:ea typeface="+mn-ea"/>
                          <a:cs typeface="+mn-cs"/>
                        </a:rPr>
                        <a:t>95% resolution of reported incidents of corruption</a:t>
                      </a:r>
                      <a:endParaRPr lang="en-US" sz="1400" kern="1200" dirty="0">
                        <a:solidFill>
                          <a:schemeClr val="tx1"/>
                        </a:solidFill>
                        <a:effectLst/>
                        <a:latin typeface="+mn-lt"/>
                        <a:ea typeface="+mn-ea"/>
                        <a:cs typeface="+mn-cs"/>
                      </a:endParaRPr>
                    </a:p>
                  </a:txBody>
                  <a:tcPr marL="68580" marR="68580" marT="0" marB="0">
                    <a:solidFill>
                      <a:schemeClr val="tx2">
                        <a:lumMod val="20000"/>
                        <a:lumOff val="8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400" kern="1200" dirty="0">
                          <a:solidFill>
                            <a:schemeClr val="tx1"/>
                          </a:solidFill>
                          <a:effectLst/>
                          <a:latin typeface="+mn-lt"/>
                          <a:ea typeface="+mn-ea"/>
                          <a:cs typeface="+mn-cs"/>
                        </a:rPr>
                        <a:t>95% resolution of reported incidents of corruption</a:t>
                      </a:r>
                      <a:endParaRPr lang="en-US" sz="1400" kern="1200" dirty="0">
                        <a:solidFill>
                          <a:schemeClr val="tx1"/>
                        </a:solidFill>
                        <a:effectLst/>
                        <a:latin typeface="+mn-lt"/>
                        <a:ea typeface="+mn-ea"/>
                        <a:cs typeface="+mn-cs"/>
                      </a:endParaRPr>
                    </a:p>
                  </a:txBody>
                  <a:tcPr marL="68580" marR="68580" marT="0" marB="0">
                    <a:solidFill>
                      <a:schemeClr val="tx2">
                        <a:lumMod val="20000"/>
                        <a:lumOff val="8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400" kern="1200" dirty="0">
                          <a:solidFill>
                            <a:schemeClr val="tx1"/>
                          </a:solidFill>
                          <a:effectLst/>
                          <a:latin typeface="+mn-lt"/>
                          <a:ea typeface="+mn-ea"/>
                          <a:cs typeface="+mn-cs"/>
                        </a:rPr>
                        <a:t>95% resolution of reported incidents of corruption</a:t>
                      </a:r>
                      <a:endParaRPr lang="en-US" sz="1400" kern="1200" dirty="0">
                        <a:solidFill>
                          <a:schemeClr val="tx1"/>
                        </a:solidFill>
                        <a:effectLst/>
                        <a:latin typeface="+mn-lt"/>
                        <a:ea typeface="+mn-ea"/>
                        <a:cs typeface="+mn-cs"/>
                      </a:endParaRPr>
                    </a:p>
                  </a:txBody>
                  <a:tcPr marL="68580" marR="68580" marT="0" marB="0">
                    <a:solidFill>
                      <a:schemeClr val="tx2">
                        <a:lumMod val="20000"/>
                        <a:lumOff val="8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400" kern="1200" dirty="0">
                          <a:solidFill>
                            <a:schemeClr val="tx1"/>
                          </a:solidFill>
                          <a:effectLst/>
                          <a:latin typeface="+mn-lt"/>
                          <a:ea typeface="+mn-ea"/>
                          <a:cs typeface="+mn-cs"/>
                        </a:rPr>
                        <a:t>95% resolution of reported incidents of corruption</a:t>
                      </a:r>
                      <a:endParaRPr lang="en-US" sz="1400" kern="1200" dirty="0">
                        <a:solidFill>
                          <a:schemeClr val="tx1"/>
                        </a:solidFill>
                        <a:effectLst/>
                        <a:latin typeface="+mn-lt"/>
                        <a:ea typeface="+mn-ea"/>
                        <a:cs typeface="+mn-cs"/>
                      </a:endParaRPr>
                    </a:p>
                  </a:txBody>
                  <a:tcPr marL="68580" marR="68580" marT="0" marB="0">
                    <a:solidFill>
                      <a:schemeClr val="tx2">
                        <a:lumMod val="20000"/>
                        <a:lumOff val="80000"/>
                      </a:schemeClr>
                    </a:solidFill>
                  </a:tcPr>
                </a:tc>
                <a:extLst>
                  <a:ext uri="{0D108BD9-81ED-4DB2-BD59-A6C34878D82A}">
                    <a16:rowId xmlns:a16="http://schemas.microsoft.com/office/drawing/2014/main" xmlns="" val="1235644331"/>
                  </a:ext>
                </a:extLst>
              </a:tr>
              <a:tr h="2043447">
                <a:tc>
                  <a:txBody>
                    <a:bodyPr/>
                    <a:lstStyle/>
                    <a:p>
                      <a:pPr>
                        <a:spcAft>
                          <a:spcPts val="0"/>
                        </a:spcAft>
                      </a:pPr>
                      <a:r>
                        <a:rPr lang="en-US" sz="1400" kern="1200" dirty="0">
                          <a:solidFill>
                            <a:schemeClr val="tx1"/>
                          </a:solidFill>
                          <a:effectLst/>
                          <a:latin typeface="+mn-lt"/>
                          <a:ea typeface="+mn-ea"/>
                          <a:cs typeface="+mn-cs"/>
                        </a:rPr>
                        <a:t>5.8</a:t>
                      </a:r>
                      <a:endParaRPr lang="en-ZA" sz="1400" kern="1200" dirty="0">
                        <a:solidFill>
                          <a:schemeClr val="tx1"/>
                        </a:solidFill>
                        <a:effectLst/>
                        <a:latin typeface="+mn-lt"/>
                        <a:ea typeface="+mn-ea"/>
                        <a:cs typeface="+mn-cs"/>
                      </a:endParaRPr>
                    </a:p>
                  </a:txBody>
                  <a:tcPr marL="68580" marR="68580" marT="0" marB="0">
                    <a:solidFill>
                      <a:srgbClr val="DCE6F2"/>
                    </a:solidFill>
                  </a:tcPr>
                </a:tc>
                <a:tc vMerge="1">
                  <a:txBody>
                    <a:bodyPr/>
                    <a:lstStyle/>
                    <a:p>
                      <a:pPr>
                        <a:spcAft>
                          <a:spcPts val="0"/>
                        </a:spcAft>
                      </a:pPr>
                      <a:endParaRPr lang="en-ZA" sz="14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1" u="none" strike="noStrike" kern="1200" cap="none" spc="0" normalizeH="0" baseline="0" noProof="0" dirty="0">
                          <a:ln>
                            <a:noFill/>
                          </a:ln>
                          <a:solidFill>
                            <a:schemeClr val="tx1"/>
                          </a:solidFill>
                          <a:effectLst/>
                          <a:uLnTx/>
                          <a:uFillTx/>
                          <a:latin typeface="+mn-lt"/>
                          <a:ea typeface="+mn-ea"/>
                          <a:cs typeface="+mn-cs"/>
                        </a:rPr>
                        <a:t>Ethics Committee report</a:t>
                      </a:r>
                      <a:endParaRPr kumimoji="0" lang="en-ZA" sz="1400" b="0" i="1" u="none" strike="noStrike" kern="1200" cap="none" spc="0" normalizeH="0" baseline="0" noProof="0" dirty="0">
                        <a:ln>
                          <a:noFill/>
                        </a:ln>
                        <a:solidFill>
                          <a:schemeClr val="tx1"/>
                        </a:solidFill>
                        <a:effectLst/>
                        <a:uLnTx/>
                        <a:uFillTx/>
                        <a:latin typeface="+mn-lt"/>
                        <a:ea typeface="Calibri" panose="020F0502020204030204" pitchFamily="34" charset="0"/>
                        <a:cs typeface="Arial" panose="020B0604020202020204" pitchFamily="34" charset="0"/>
                      </a:endParaRPr>
                    </a:p>
                  </a:txBody>
                  <a:tcPr marL="68580" marR="68580" marT="0" marB="0">
                    <a:solidFill>
                      <a:srgbClr val="F7FFB7"/>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400" kern="12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Ethics committees established and operationalised</a:t>
                      </a:r>
                      <a:endParaRPr lang="en-US" sz="1400" kern="1200" dirty="0">
                        <a:solidFill>
                          <a:schemeClr val="tx1"/>
                        </a:solidFill>
                        <a:effectLst/>
                        <a:latin typeface="+mn-lt"/>
                        <a:ea typeface="+mn-ea"/>
                        <a:cs typeface="+mn-cs"/>
                      </a:endParaRPr>
                    </a:p>
                  </a:txBody>
                  <a:tcPr marL="68580" marR="68580" marT="0" marB="0">
                    <a:solidFill>
                      <a:srgbClr val="DCE6F2"/>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400" kern="12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Ethics Committees operationalised</a:t>
                      </a:r>
                      <a:endParaRPr lang="en-US" sz="1400" kern="1200" dirty="0">
                        <a:solidFill>
                          <a:schemeClr val="tx1"/>
                        </a:solidFill>
                        <a:effectLst/>
                        <a:latin typeface="+mn-lt"/>
                        <a:ea typeface="+mn-ea"/>
                        <a:cs typeface="+mn-cs"/>
                      </a:endParaRPr>
                    </a:p>
                  </a:txBody>
                  <a:tcPr marL="68580" marR="68580" marT="0" marB="0">
                    <a:solidFill>
                      <a:srgbClr val="DCE6F2"/>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400" kern="12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Ethics Committees operationalised</a:t>
                      </a:r>
                      <a:endParaRPr lang="en-US" sz="1400" kern="1200" dirty="0">
                        <a:solidFill>
                          <a:schemeClr val="tx1"/>
                        </a:solidFill>
                        <a:effectLst/>
                        <a:latin typeface="+mn-lt"/>
                        <a:ea typeface="+mn-ea"/>
                        <a:cs typeface="+mn-cs"/>
                      </a:endParaRPr>
                    </a:p>
                  </a:txBody>
                  <a:tcPr marL="68580" marR="68580" marT="0" marB="0">
                    <a:solidFill>
                      <a:srgbClr val="DCE6F2"/>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ZA" sz="1400" kern="12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Ethics Committees operationalised</a:t>
                      </a:r>
                      <a:endParaRPr lang="en-US" sz="1400" kern="1200" dirty="0">
                        <a:solidFill>
                          <a:schemeClr val="tx1"/>
                        </a:solidFill>
                        <a:effectLst/>
                        <a:latin typeface="+mn-lt"/>
                        <a:ea typeface="+mn-ea"/>
                        <a:cs typeface="+mn-cs"/>
                      </a:endParaRPr>
                    </a:p>
                  </a:txBody>
                  <a:tcPr marL="68580" marR="68580" marT="0" marB="0">
                    <a:solidFill>
                      <a:srgbClr val="DCE6F2"/>
                    </a:solidFill>
                  </a:tcPr>
                </a:tc>
                <a:tc>
                  <a:txBody>
                    <a:bodyPr/>
                    <a:lstStyle/>
                    <a:p>
                      <a:r>
                        <a:rPr lang="en-ZA" sz="1400" kern="1200" dirty="0">
                          <a:solidFill>
                            <a:schemeClr val="tx1"/>
                          </a:solidFill>
                          <a:effectLst/>
                          <a:latin typeface="Calibri" panose="020F0502020204030204" pitchFamily="34" charset="0"/>
                          <a:ea typeface="MS Mincho" panose="02020609040205080304" pitchFamily="49" charset="-128"/>
                          <a:cs typeface="Calibri" panose="020F0502020204030204" pitchFamily="34" charset="0"/>
                        </a:rPr>
                        <a:t>Ethics Committees operationalised</a:t>
                      </a:r>
                      <a:endParaRPr lang="en-US" dirty="0">
                        <a:solidFill>
                          <a:schemeClr val="tx1"/>
                        </a:solidFill>
                      </a:endParaRPr>
                    </a:p>
                  </a:txBody>
                  <a:tcPr marL="68580" marR="68580" marT="0" marB="0">
                    <a:solidFill>
                      <a:srgbClr val="DCE6F2"/>
                    </a:solidFill>
                  </a:tcPr>
                </a:tc>
                <a:extLst>
                  <a:ext uri="{0D108BD9-81ED-4DB2-BD59-A6C34878D82A}">
                    <a16:rowId xmlns:a16="http://schemas.microsoft.com/office/drawing/2014/main" xmlns="" val="191572472"/>
                  </a:ext>
                </a:extLst>
              </a:tr>
            </a:tbl>
          </a:graphicData>
        </a:graphic>
      </p:graphicFrame>
      <p:pic>
        <p:nvPicPr>
          <p:cNvPr id="5" name="Picture 4" descr="Diagram&#10;&#10;Description automatically generated">
            <a:extLst>
              <a:ext uri="{FF2B5EF4-FFF2-40B4-BE49-F238E27FC236}">
                <a16:creationId xmlns:a16="http://schemas.microsoft.com/office/drawing/2014/main" xmlns="" id="{6FEEEE15-B90E-495B-BBF0-9B8A7A1E843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7" name="TextBox 6">
            <a:extLst>
              <a:ext uri="{FF2B5EF4-FFF2-40B4-BE49-F238E27FC236}">
                <a16:creationId xmlns:a16="http://schemas.microsoft.com/office/drawing/2014/main" xmlns="" id="{55E1719C-9001-4815-8924-74B0F8DEA660}"/>
              </a:ext>
            </a:extLst>
          </p:cNvPr>
          <p:cNvSpPr txBox="1"/>
          <p:nvPr/>
        </p:nvSpPr>
        <p:spPr>
          <a:xfrm>
            <a:off x="5724128" y="3198167"/>
            <a:ext cx="3384376"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AUDIT OUTCOMES</a:t>
            </a:r>
          </a:p>
        </p:txBody>
      </p:sp>
    </p:spTree>
    <p:extLst>
      <p:ext uri="{BB962C8B-B14F-4D97-AF65-F5344CB8AC3E}">
        <p14:creationId xmlns:p14="http://schemas.microsoft.com/office/powerpoint/2010/main" xmlns="" val="37984159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xmlns="" id="{A0F93249-900D-924F-9A14-4306711CD74D}"/>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691680" y="1330971"/>
            <a:ext cx="5363712" cy="5084352"/>
          </a:xfrm>
          <a:prstGeom prst="rect">
            <a:avLst/>
          </a:prstGeom>
          <a:solidFill>
            <a:schemeClr val="tx1"/>
          </a:solidFill>
        </p:spPr>
      </p:pic>
      <p:sp>
        <p:nvSpPr>
          <p:cNvPr id="4" name="Rectangle 3">
            <a:extLst>
              <a:ext uri="{FF2B5EF4-FFF2-40B4-BE49-F238E27FC236}">
                <a16:creationId xmlns:a16="http://schemas.microsoft.com/office/drawing/2014/main" xmlns="" id="{19208738-B8F8-8048-8807-37E808EC568B}"/>
              </a:ext>
            </a:extLst>
          </p:cNvPr>
          <p:cNvSpPr/>
          <p:nvPr/>
        </p:nvSpPr>
        <p:spPr>
          <a:xfrm>
            <a:off x="1619672" y="188640"/>
            <a:ext cx="6336704" cy="543197"/>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bg1"/>
                </a:solidFill>
              </a:rPr>
              <a:t>AUDIT OUTCOMES </a:t>
            </a:r>
            <a:endParaRPr lang="en-ZA" sz="2400" b="1" dirty="0">
              <a:solidFill>
                <a:schemeClr val="bg1"/>
              </a:solidFill>
              <a:latin typeface="Arial Rounded MT Bold" panose="020F0704030504030204" pitchFamily="34" charset="0"/>
            </a:endParaRPr>
          </a:p>
        </p:txBody>
      </p:sp>
      <p:sp>
        <p:nvSpPr>
          <p:cNvPr id="7" name="TextBox 6">
            <a:extLst>
              <a:ext uri="{FF2B5EF4-FFF2-40B4-BE49-F238E27FC236}">
                <a16:creationId xmlns:a16="http://schemas.microsoft.com/office/drawing/2014/main" xmlns="" id="{9C864B49-6FAF-4DFA-99EA-367531F5262B}"/>
              </a:ext>
            </a:extLst>
          </p:cNvPr>
          <p:cNvSpPr txBox="1"/>
          <p:nvPr/>
        </p:nvSpPr>
        <p:spPr>
          <a:xfrm>
            <a:off x="538118" y="950360"/>
            <a:ext cx="8067763" cy="369332"/>
          </a:xfrm>
          <a:prstGeom prst="rect">
            <a:avLst/>
          </a:prstGeom>
          <a:noFill/>
        </p:spPr>
        <p:txBody>
          <a:bodyPr wrap="square" rtlCol="0">
            <a:spAutoFit/>
          </a:bodyPr>
          <a:lstStyle/>
          <a:p>
            <a:pPr defTabSz="914400" fontAlgn="base">
              <a:spcBef>
                <a:spcPct val="0"/>
              </a:spcBef>
              <a:spcAft>
                <a:spcPct val="0"/>
              </a:spcAft>
            </a:pPr>
            <a:r>
              <a:rPr lang="en-US" dirty="0">
                <a:solidFill>
                  <a:prstClr val="black"/>
                </a:solidFill>
                <a:latin typeface="Arial" panose="020B0604020202020204" pitchFamily="34" charset="0"/>
                <a:ea typeface="MS PGothic" charset="0"/>
                <a:cs typeface="Arial" panose="020B0604020202020204" pitchFamily="34" charset="0"/>
              </a:rPr>
              <a:t>The Agency has achieved a Clean Audit for the past six financial years  </a:t>
            </a:r>
          </a:p>
        </p:txBody>
      </p:sp>
      <p:sp>
        <p:nvSpPr>
          <p:cNvPr id="2" name="TextBox 1">
            <a:extLst>
              <a:ext uri="{FF2B5EF4-FFF2-40B4-BE49-F238E27FC236}">
                <a16:creationId xmlns:a16="http://schemas.microsoft.com/office/drawing/2014/main" xmlns="" id="{D9ADFFD9-3DF8-5841-8B2B-CE527B5FB726}"/>
              </a:ext>
            </a:extLst>
          </p:cNvPr>
          <p:cNvSpPr txBox="1"/>
          <p:nvPr/>
        </p:nvSpPr>
        <p:spPr>
          <a:xfrm>
            <a:off x="8085221" y="6485021"/>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xmlns="" id="{72E1EB10-EF5F-F945-84A7-755305D5573E}"/>
              </a:ext>
            </a:extLst>
          </p:cNvPr>
          <p:cNvSpPr txBox="1"/>
          <p:nvPr/>
        </p:nvSpPr>
        <p:spPr>
          <a:xfrm>
            <a:off x="7676147" y="6412832"/>
            <a:ext cx="418704" cy="369332"/>
          </a:xfrm>
          <a:prstGeom prst="rect">
            <a:avLst/>
          </a:prstGeom>
          <a:noFill/>
        </p:spPr>
        <p:txBody>
          <a:bodyPr wrap="none" rtlCol="0">
            <a:spAutoFit/>
          </a:bodyPr>
          <a:lstStyle/>
          <a:p>
            <a:fld id="{CD91F4B9-6F88-3E4D-9EE5-B1EFA4291A1E}" type="slidenum">
              <a:rPr lang="en-US" smtClean="0"/>
              <a:pPr/>
              <a:t>42</a:t>
            </a:fld>
            <a:endParaRPr lang="en-US" dirty="0"/>
          </a:p>
        </p:txBody>
      </p:sp>
    </p:spTree>
    <p:extLst>
      <p:ext uri="{BB962C8B-B14F-4D97-AF65-F5344CB8AC3E}">
        <p14:creationId xmlns:p14="http://schemas.microsoft.com/office/powerpoint/2010/main" xmlns="" val="642658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989EBC-A5CC-4805-91D0-643288F9F20F}"/>
              </a:ext>
            </a:extLst>
          </p:cNvPr>
          <p:cNvSpPr>
            <a:spLocks noGrp="1"/>
          </p:cNvSpPr>
          <p:nvPr>
            <p:ph type="title"/>
          </p:nvPr>
        </p:nvSpPr>
        <p:spPr>
          <a:xfrm>
            <a:off x="1619672" y="236321"/>
            <a:ext cx="6504710" cy="528384"/>
          </a:xfrm>
          <a:solidFill>
            <a:schemeClr val="tx2"/>
          </a:solidFill>
        </p:spPr>
        <p:txBody>
          <a:bodyPr>
            <a:noAutofit/>
          </a:bodyPr>
          <a:lstStyle/>
          <a:p>
            <a:pPr algn="l"/>
            <a:r>
              <a:rPr lang="en-US" sz="2200" b="1" dirty="0">
                <a:solidFill>
                  <a:schemeClr val="bg1"/>
                </a:solidFill>
                <a:latin typeface="Arial" panose="020B0604020202020204" pitchFamily="34" charset="0"/>
                <a:cs typeface="Arial" panose="020B0604020202020204" pitchFamily="34" charset="0"/>
              </a:rPr>
              <a:t>AUDIT OUTCOMES 2020/21</a:t>
            </a:r>
            <a:endParaRPr lang="en-ZA" sz="2200" b="1" dirty="0">
              <a:solidFill>
                <a:schemeClr val="bg1"/>
              </a:solidFill>
              <a:latin typeface="Arial" panose="020B0604020202020204" pitchFamily="34" charset="0"/>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xmlns="" id="{A90AF224-C0DA-4BFF-B0A8-7348BFE191B8}"/>
              </a:ext>
            </a:extLst>
          </p:cNvPr>
          <p:cNvGraphicFramePr>
            <a:graphicFrameLocks noGrp="1"/>
          </p:cNvGraphicFramePr>
          <p:nvPr>
            <p:ph idx="1"/>
            <p:extLst>
              <p:ext uri="{D42A27DB-BD31-4B8C-83A1-F6EECF244321}">
                <p14:modId xmlns:p14="http://schemas.microsoft.com/office/powerpoint/2010/main" xmlns="" val="473047297"/>
              </p:ext>
            </p:extLst>
          </p:nvPr>
        </p:nvGraphicFramePr>
        <p:xfrm>
          <a:off x="251520" y="844981"/>
          <a:ext cx="8640960" cy="5723459"/>
        </p:xfrm>
        <a:graphic>
          <a:graphicData uri="http://schemas.openxmlformats.org/drawingml/2006/table">
            <a:tbl>
              <a:tblPr firstRow="1" firstCol="1" bandRow="1"/>
              <a:tblGrid>
                <a:gridCol w="3258067">
                  <a:extLst>
                    <a:ext uri="{9D8B030D-6E8A-4147-A177-3AD203B41FA5}">
                      <a16:colId xmlns:a16="http://schemas.microsoft.com/office/drawing/2014/main" xmlns="" val="1797400384"/>
                    </a:ext>
                  </a:extLst>
                </a:gridCol>
                <a:gridCol w="5382893">
                  <a:extLst>
                    <a:ext uri="{9D8B030D-6E8A-4147-A177-3AD203B41FA5}">
                      <a16:colId xmlns:a16="http://schemas.microsoft.com/office/drawing/2014/main" xmlns="" val="2392323808"/>
                    </a:ext>
                  </a:extLst>
                </a:gridCol>
              </a:tblGrid>
              <a:tr h="3136796">
                <a:tc>
                  <a:txBody>
                    <a:bodyPr/>
                    <a:lstStyle/>
                    <a:p>
                      <a:pPr marL="457200" algn="l">
                        <a:lnSpc>
                          <a:spcPct val="150000"/>
                        </a:lnSpc>
                        <a:spcAft>
                          <a:spcPts val="0"/>
                        </a:spcAft>
                      </a:pPr>
                      <a:r>
                        <a:rPr lang="en-ZA" sz="1800" b="1" dirty="0">
                          <a:solidFill>
                            <a:srgbClr val="FFFFFF"/>
                          </a:solidFill>
                          <a:effectLst/>
                          <a:latin typeface="Arial" panose="020B0604020202020204" pitchFamily="34" charset="0"/>
                          <a:ea typeface="MS PGothic" panose="020B0600070205080204" pitchFamily="34" charset="-128"/>
                          <a:cs typeface="Arial" panose="020B0604020202020204" pitchFamily="34" charset="0"/>
                        </a:rPr>
                        <a:t>Conclusion on Annual Financial Statements</a:t>
                      </a:r>
                      <a:endParaRPr lang="en-ZA" sz="1800" b="1" dirty="0">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342900" indent="-342900" algn="just">
                        <a:buFont typeface="Wingdings" charset="2"/>
                        <a:buChar char="Ø"/>
                      </a:pPr>
                      <a:r>
                        <a:rPr lang="en-US" sz="1900" b="0" dirty="0">
                          <a:solidFill>
                            <a:srgbClr val="000000"/>
                          </a:solidFill>
                          <a:latin typeface="Arial"/>
                          <a:cs typeface="Arial"/>
                        </a:rPr>
                        <a:t>AFS present fairly,</a:t>
                      </a:r>
                      <a:r>
                        <a:rPr lang="en-US" sz="1900" b="0" baseline="0" dirty="0">
                          <a:solidFill>
                            <a:srgbClr val="000000"/>
                          </a:solidFill>
                          <a:latin typeface="Arial"/>
                          <a:cs typeface="Arial"/>
                        </a:rPr>
                        <a:t> in all material respects, the financial position of the Agency, its financial performance and cash flows for the year ended March 2021. </a:t>
                      </a:r>
                    </a:p>
                    <a:p>
                      <a:pPr marL="342900" indent="-342900" algn="just">
                        <a:buFont typeface="Wingdings" charset="2"/>
                        <a:buChar char="Ø"/>
                      </a:pPr>
                      <a:endParaRPr lang="en-US" sz="1900" b="0" baseline="0" dirty="0">
                        <a:solidFill>
                          <a:srgbClr val="000000"/>
                        </a:solidFill>
                        <a:latin typeface="Arial"/>
                        <a:cs typeface="Arial"/>
                      </a:endParaRPr>
                    </a:p>
                    <a:p>
                      <a:pPr marL="342900" indent="-342900" algn="just">
                        <a:buFont typeface="Wingdings" charset="2"/>
                        <a:buChar char="Ø"/>
                      </a:pPr>
                      <a:r>
                        <a:rPr lang="en-US" sz="1900" b="0" baseline="0" dirty="0">
                          <a:solidFill>
                            <a:srgbClr val="000000"/>
                          </a:solidFill>
                          <a:latin typeface="Arial"/>
                          <a:cs typeface="Arial"/>
                        </a:rPr>
                        <a:t>Restatement of the corresponding figures for March 2020 – </a:t>
                      </a:r>
                      <a:r>
                        <a:rPr lang="en-US" sz="1900" b="0" i="1" u="sng" baseline="0" dirty="0">
                          <a:solidFill>
                            <a:srgbClr val="000000"/>
                          </a:solidFill>
                          <a:latin typeface="Arial"/>
                          <a:cs typeface="Arial"/>
                        </a:rPr>
                        <a:t>to recognize annual compliance fee for five-year permit holders in accordance with GRAP 3 (Accounting policies, Changes in Accounting Estimates and Errors).  </a:t>
                      </a:r>
                    </a:p>
                  </a:txBody>
                  <a:tcPr marL="82944" marR="82944" marT="41476" marB="41476"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xmlns="" val="488227856"/>
                  </a:ext>
                </a:extLst>
              </a:tr>
              <a:tr h="1213164">
                <a:tc>
                  <a:txBody>
                    <a:bodyPr/>
                    <a:lstStyle/>
                    <a:p>
                      <a:pPr marL="457200" algn="l">
                        <a:lnSpc>
                          <a:spcPct val="150000"/>
                        </a:lnSpc>
                        <a:spcAft>
                          <a:spcPts val="0"/>
                        </a:spcAft>
                      </a:pPr>
                      <a:r>
                        <a:rPr lang="en-ZA" sz="1800" b="1" dirty="0">
                          <a:solidFill>
                            <a:srgbClr val="FFFFFF"/>
                          </a:solidFill>
                          <a:effectLst/>
                          <a:latin typeface="Arial" panose="020B0604020202020204" pitchFamily="34" charset="0"/>
                          <a:ea typeface="MS PGothic" panose="020B0600070205080204" pitchFamily="34" charset="-128"/>
                          <a:cs typeface="Arial" panose="020B0604020202020204" pitchFamily="34" charset="0"/>
                        </a:rPr>
                        <a:t>Conclusion on pre-determined objectives</a:t>
                      </a:r>
                      <a:endParaRPr lang="en-ZA" sz="1800" b="1" dirty="0">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342900" indent="-342900" algn="just">
                        <a:buFont typeface="Wingdings" charset="2"/>
                        <a:buChar char="Ø"/>
                      </a:pPr>
                      <a:r>
                        <a:rPr lang="en-US" sz="1900" b="0" kern="1200" dirty="0">
                          <a:solidFill>
                            <a:srgbClr val="000000"/>
                          </a:solidFill>
                          <a:effectLst/>
                          <a:latin typeface="Arial"/>
                          <a:ea typeface="+mn-ea"/>
                          <a:cs typeface="Arial"/>
                        </a:rPr>
                        <a:t>There were no material findings on the </a:t>
                      </a:r>
                      <a:r>
                        <a:rPr lang="en-US" sz="1900" b="1" kern="1200" dirty="0">
                          <a:solidFill>
                            <a:srgbClr val="000000"/>
                          </a:solidFill>
                          <a:effectLst/>
                          <a:latin typeface="Arial"/>
                          <a:ea typeface="+mn-ea"/>
                          <a:cs typeface="Arial"/>
                        </a:rPr>
                        <a:t>usefulness</a:t>
                      </a:r>
                      <a:r>
                        <a:rPr lang="en-US" sz="1900" b="0" kern="1200" dirty="0">
                          <a:solidFill>
                            <a:srgbClr val="000000"/>
                          </a:solidFill>
                          <a:effectLst/>
                          <a:latin typeface="Arial"/>
                          <a:ea typeface="+mn-ea"/>
                          <a:cs typeface="Arial"/>
                        </a:rPr>
                        <a:t> and </a:t>
                      </a:r>
                      <a:r>
                        <a:rPr lang="en-US" sz="1900" b="1" kern="1200" dirty="0">
                          <a:solidFill>
                            <a:srgbClr val="000000"/>
                          </a:solidFill>
                          <a:effectLst/>
                          <a:latin typeface="Arial"/>
                          <a:ea typeface="+mn-ea"/>
                          <a:cs typeface="Arial"/>
                        </a:rPr>
                        <a:t>reliability</a:t>
                      </a:r>
                      <a:r>
                        <a:rPr lang="en-US" sz="1900" b="0" kern="1200" dirty="0">
                          <a:solidFill>
                            <a:srgbClr val="000000"/>
                          </a:solidFill>
                          <a:effectLst/>
                          <a:latin typeface="Arial"/>
                          <a:ea typeface="+mn-ea"/>
                          <a:cs typeface="Arial"/>
                        </a:rPr>
                        <a:t> of reported performance information selected for audit purposes.</a:t>
                      </a:r>
                      <a:endParaRPr lang="en-US" sz="1900" b="0" dirty="0">
                        <a:solidFill>
                          <a:srgbClr val="000000"/>
                        </a:solidFill>
                        <a:latin typeface="Arial"/>
                        <a:cs typeface="Arial"/>
                      </a:endParaRPr>
                    </a:p>
                  </a:txBody>
                  <a:tcPr marL="82944" marR="82944" marT="41476" marB="4147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xmlns="" val="2443762896"/>
                  </a:ext>
                </a:extLst>
              </a:tr>
              <a:tr h="1214155">
                <a:tc>
                  <a:txBody>
                    <a:bodyPr/>
                    <a:lstStyle/>
                    <a:p>
                      <a:pPr marL="457200" algn="l">
                        <a:lnSpc>
                          <a:spcPct val="150000"/>
                        </a:lnSpc>
                        <a:spcAft>
                          <a:spcPts val="0"/>
                        </a:spcAft>
                      </a:pPr>
                      <a:r>
                        <a:rPr lang="en-ZA" sz="1800" b="1" dirty="0">
                          <a:solidFill>
                            <a:srgbClr val="FFFFFF"/>
                          </a:solidFill>
                          <a:effectLst/>
                          <a:latin typeface="Arial" panose="020B0604020202020204" pitchFamily="34" charset="0"/>
                          <a:ea typeface="MS PGothic" panose="020B0600070205080204" pitchFamily="34" charset="-128"/>
                          <a:cs typeface="Arial" panose="020B0604020202020204" pitchFamily="34" charset="0"/>
                        </a:rPr>
                        <a:t>Conclusion on Compliance with legislation</a:t>
                      </a:r>
                      <a:endParaRPr lang="en-ZA" sz="1800" b="1" dirty="0">
                        <a:effectLst/>
                        <a:latin typeface="Arial" panose="020B0604020202020204" pitchFamily="34" charset="0"/>
                        <a:ea typeface="MS PGothic" panose="020B0600070205080204" pitchFamily="34" charset="-128"/>
                        <a:cs typeface="Arial" panose="020B0604020202020204" pitchFamily="34"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marL="0" indent="0" algn="just">
                        <a:buFont typeface="Wingdings" charset="2"/>
                        <a:buNone/>
                      </a:pPr>
                      <a:r>
                        <a:rPr lang="en-US" sz="1900" b="0" kern="1200" baseline="0" dirty="0">
                          <a:solidFill>
                            <a:srgbClr val="000000"/>
                          </a:solidFill>
                          <a:effectLst/>
                          <a:latin typeface="Arial"/>
                          <a:ea typeface="+mn-ea"/>
                          <a:cs typeface="Arial"/>
                        </a:rPr>
                        <a:t>No material findings on </a:t>
                      </a:r>
                      <a:r>
                        <a:rPr lang="en-US" sz="1900" b="1" kern="1200" baseline="0" dirty="0">
                          <a:solidFill>
                            <a:srgbClr val="000000"/>
                          </a:solidFill>
                          <a:effectLst/>
                          <a:latin typeface="Arial"/>
                          <a:ea typeface="+mn-ea"/>
                          <a:cs typeface="Arial"/>
                        </a:rPr>
                        <a:t>no</a:t>
                      </a:r>
                      <a:r>
                        <a:rPr lang="en-US" sz="1900" b="1" kern="1200" dirty="0">
                          <a:solidFill>
                            <a:srgbClr val="000000"/>
                          </a:solidFill>
                          <a:effectLst/>
                          <a:latin typeface="Arial"/>
                          <a:ea typeface="+mn-ea"/>
                          <a:cs typeface="Arial"/>
                        </a:rPr>
                        <a:t>n-compliance</a:t>
                      </a:r>
                      <a:r>
                        <a:rPr lang="en-US" sz="1900" b="0" kern="1200" dirty="0">
                          <a:solidFill>
                            <a:srgbClr val="000000"/>
                          </a:solidFill>
                          <a:effectLst/>
                          <a:latin typeface="Arial"/>
                          <a:ea typeface="+mn-ea"/>
                          <a:cs typeface="Arial"/>
                        </a:rPr>
                        <a:t> with applicable </a:t>
                      </a:r>
                      <a:r>
                        <a:rPr lang="en-US" sz="1900" b="0" kern="1200">
                          <a:solidFill>
                            <a:srgbClr val="000000"/>
                          </a:solidFill>
                          <a:effectLst/>
                          <a:latin typeface="Arial"/>
                          <a:ea typeface="+mn-ea"/>
                          <a:cs typeface="Arial"/>
                        </a:rPr>
                        <a:t>key legislation.</a:t>
                      </a:r>
                      <a:endParaRPr lang="en-US" sz="1900" b="0" kern="1200" dirty="0">
                        <a:solidFill>
                          <a:srgbClr val="000000"/>
                        </a:solidFill>
                        <a:effectLst/>
                        <a:latin typeface="Arial"/>
                        <a:ea typeface="+mn-ea"/>
                        <a:cs typeface="Arial"/>
                      </a:endParaRPr>
                    </a:p>
                  </a:txBody>
                  <a:tcPr marL="82944" marR="82944" marT="41476" marB="4147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xmlns="" val="2676496543"/>
                  </a:ext>
                </a:extLst>
              </a:tr>
            </a:tbl>
          </a:graphicData>
        </a:graphic>
      </p:graphicFrame>
      <p:sp>
        <p:nvSpPr>
          <p:cNvPr id="4" name="TextBox 3">
            <a:extLst>
              <a:ext uri="{FF2B5EF4-FFF2-40B4-BE49-F238E27FC236}">
                <a16:creationId xmlns:a16="http://schemas.microsoft.com/office/drawing/2014/main" xmlns="" id="{7278CE60-8DCF-1341-A0B1-3966445E9292}"/>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43</a:t>
            </a:fld>
            <a:endParaRPr lang="en-US" dirty="0"/>
          </a:p>
        </p:txBody>
      </p:sp>
    </p:spTree>
    <p:extLst>
      <p:ext uri="{BB962C8B-B14F-4D97-AF65-F5344CB8AC3E}">
        <p14:creationId xmlns:p14="http://schemas.microsoft.com/office/powerpoint/2010/main" xmlns="" val="28225209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ky, road, outdoor&#10;&#10;Description automatically generated">
            <a:extLst>
              <a:ext uri="{FF2B5EF4-FFF2-40B4-BE49-F238E27FC236}">
                <a16:creationId xmlns:a16="http://schemas.microsoft.com/office/drawing/2014/main" xmlns="" id="{CE515C84-449F-1F48-ACE9-D25EB536137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xmlns="" id="{91DD0B1D-7F65-4450-B1DF-E4B40C706ABD}"/>
              </a:ext>
            </a:extLst>
          </p:cNvPr>
          <p:cNvSpPr txBox="1"/>
          <p:nvPr/>
        </p:nvSpPr>
        <p:spPr>
          <a:xfrm>
            <a:off x="5724127" y="3181475"/>
            <a:ext cx="2703841" cy="523220"/>
          </a:xfrm>
          <a:prstGeom prst="rect">
            <a:avLst/>
          </a:prstGeom>
          <a:noFill/>
        </p:spPr>
        <p:txBody>
          <a:bodyPr wrap="square" rtlCol="0">
            <a:spAutoFit/>
          </a:bodyPr>
          <a:lstStyle/>
          <a:p>
            <a:pPr algn="r"/>
            <a:r>
              <a:rPr lang="en-US" sz="2800" b="1" dirty="0">
                <a:solidFill>
                  <a:schemeClr val="bg1"/>
                </a:solidFill>
                <a:latin typeface="Arial" panose="020B0604020202020204" pitchFamily="34" charset="0"/>
                <a:cs typeface="Arial" panose="020B0604020202020204" pitchFamily="34" charset="0"/>
              </a:rPr>
              <a:t>Conclusion </a:t>
            </a:r>
          </a:p>
        </p:txBody>
      </p:sp>
    </p:spTree>
    <p:extLst>
      <p:ext uri="{BB962C8B-B14F-4D97-AF65-F5344CB8AC3E}">
        <p14:creationId xmlns:p14="http://schemas.microsoft.com/office/powerpoint/2010/main" xmlns="" val="37347656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9208738-B8F8-8048-8807-37E808EC568B}"/>
              </a:ext>
            </a:extLst>
          </p:cNvPr>
          <p:cNvSpPr/>
          <p:nvPr/>
        </p:nvSpPr>
        <p:spPr>
          <a:xfrm>
            <a:off x="1619646" y="188640"/>
            <a:ext cx="6696770" cy="648072"/>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b="1" dirty="0">
                <a:solidFill>
                  <a:schemeClr val="bg1"/>
                </a:solidFill>
                <a:latin typeface="Arial" pitchFamily="34" charset="0"/>
                <a:cs typeface="Arial" pitchFamily="34" charset="0"/>
              </a:rPr>
              <a:t>CONCLUSION</a:t>
            </a:r>
          </a:p>
        </p:txBody>
      </p:sp>
      <p:sp>
        <p:nvSpPr>
          <p:cNvPr id="3" name="Content Placeholder 2">
            <a:extLst>
              <a:ext uri="{FF2B5EF4-FFF2-40B4-BE49-F238E27FC236}">
                <a16:creationId xmlns:a16="http://schemas.microsoft.com/office/drawing/2014/main" xmlns="" id="{60683A33-BC27-4A2C-BCD3-A2366248D73C}"/>
              </a:ext>
            </a:extLst>
          </p:cNvPr>
          <p:cNvSpPr>
            <a:spLocks noGrp="1"/>
          </p:cNvSpPr>
          <p:nvPr>
            <p:ph idx="1"/>
          </p:nvPr>
        </p:nvSpPr>
        <p:spPr>
          <a:xfrm>
            <a:off x="457200" y="980728"/>
            <a:ext cx="8363272" cy="4896544"/>
          </a:xfrm>
        </p:spPr>
        <p:txBody>
          <a:bodyPr/>
          <a:lstStyle/>
          <a:p>
            <a:pPr marL="457200" lvl="1" indent="0">
              <a:buNone/>
            </a:pPr>
            <a:endParaRPr lang="en-ZA" sz="1800" dirty="0"/>
          </a:p>
          <a:p>
            <a:pPr marL="457200" lvl="1" indent="0">
              <a:buNone/>
            </a:pPr>
            <a:endParaRPr lang="en-ZA" sz="1800" dirty="0"/>
          </a:p>
          <a:p>
            <a:pPr lvl="1"/>
            <a:endParaRPr lang="en-ZA" sz="1800" dirty="0"/>
          </a:p>
        </p:txBody>
      </p:sp>
      <p:sp>
        <p:nvSpPr>
          <p:cNvPr id="2" name="TextBox 1">
            <a:extLst>
              <a:ext uri="{FF2B5EF4-FFF2-40B4-BE49-F238E27FC236}">
                <a16:creationId xmlns:a16="http://schemas.microsoft.com/office/drawing/2014/main" xmlns="" id="{2D8F972E-7420-D145-A873-379DA4BD9B0E}"/>
              </a:ext>
            </a:extLst>
          </p:cNvPr>
          <p:cNvSpPr txBox="1"/>
          <p:nvPr/>
        </p:nvSpPr>
        <p:spPr>
          <a:xfrm>
            <a:off x="443535" y="1700808"/>
            <a:ext cx="8147248" cy="3785652"/>
          </a:xfrm>
          <a:prstGeom prst="rect">
            <a:avLst/>
          </a:prstGeom>
          <a:noFill/>
        </p:spPr>
        <p:txBody>
          <a:bodyPr wrap="square" rtlCol="0">
            <a:spAutoFit/>
          </a:bodyPr>
          <a:lstStyle/>
          <a:p>
            <a:pPr algn="ctr"/>
            <a:r>
              <a:rPr lang="en-US" sz="2400" dirty="0"/>
              <a:t>Despite operating under the COVID-19 environment, the C-BRTA registered notable achievements towards the attainment of the Agency’s legislative mandate and set objectives, maintaining a clean administration for the  sixth consecutive year.</a:t>
            </a:r>
          </a:p>
          <a:p>
            <a:pPr algn="ctr"/>
            <a:endParaRPr lang="en-US" sz="2400" dirty="0"/>
          </a:p>
          <a:p>
            <a:pPr algn="ctr"/>
            <a:r>
              <a:rPr lang="en-US" sz="2400" dirty="0"/>
              <a:t>The C-BRTA  will continue to pursue its strategic goals to meaningfully contribute to the socio-economic development of South Africa, the SADC region and the African continent through cross-border transport trade facilitation to enhance regional integration.</a:t>
            </a:r>
          </a:p>
        </p:txBody>
      </p:sp>
      <p:sp>
        <p:nvSpPr>
          <p:cNvPr id="5" name="TextBox 4">
            <a:extLst>
              <a:ext uri="{FF2B5EF4-FFF2-40B4-BE49-F238E27FC236}">
                <a16:creationId xmlns:a16="http://schemas.microsoft.com/office/drawing/2014/main" xmlns="" id="{C61F6695-8919-EC41-BF9E-555E23CD0DBA}"/>
              </a:ext>
            </a:extLst>
          </p:cNvPr>
          <p:cNvSpPr txBox="1"/>
          <p:nvPr/>
        </p:nvSpPr>
        <p:spPr>
          <a:xfrm>
            <a:off x="7524328" y="6432718"/>
            <a:ext cx="418704" cy="369332"/>
          </a:xfrm>
          <a:prstGeom prst="rect">
            <a:avLst/>
          </a:prstGeom>
          <a:noFill/>
        </p:spPr>
        <p:txBody>
          <a:bodyPr wrap="none" rtlCol="0">
            <a:spAutoFit/>
          </a:bodyPr>
          <a:lstStyle/>
          <a:p>
            <a:fld id="{628C4751-5064-C94B-9588-4CB36CB29F2A}" type="slidenum">
              <a:rPr lang="en-US" smtClean="0"/>
              <a:pPr/>
              <a:t>45</a:t>
            </a:fld>
            <a:endParaRPr lang="en-US" dirty="0"/>
          </a:p>
        </p:txBody>
      </p:sp>
    </p:spTree>
    <p:extLst>
      <p:ext uri="{BB962C8B-B14F-4D97-AF65-F5344CB8AC3E}">
        <p14:creationId xmlns:p14="http://schemas.microsoft.com/office/powerpoint/2010/main" xmlns="" val="3804406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Box 1"/>
          <p:cNvSpPr txBox="1">
            <a:spLocks noChangeArrowheads="1"/>
          </p:cNvSpPr>
          <p:nvPr/>
        </p:nvSpPr>
        <p:spPr bwMode="auto">
          <a:xfrm>
            <a:off x="6997700" y="384810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endParaRPr lang="en-US" sz="1800" dirty="0"/>
          </a:p>
        </p:txBody>
      </p:sp>
      <p:pic>
        <p:nvPicPr>
          <p:cNvPr id="3" name="Picture 2" descr="Diagram&#10;&#10;Description automatically generated">
            <a:extLst>
              <a:ext uri="{FF2B5EF4-FFF2-40B4-BE49-F238E27FC236}">
                <a16:creationId xmlns:a16="http://schemas.microsoft.com/office/drawing/2014/main" xmlns="" id="{CD0F26D8-D915-4D4F-947E-E95F8ED590F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370"/>
            <a:ext cx="9144000" cy="6858000"/>
          </a:xfrm>
          <a:prstGeom prst="rect">
            <a:avLst/>
          </a:prstGeom>
        </p:spPr>
      </p:pic>
    </p:spTree>
    <p:extLst>
      <p:ext uri="{BB962C8B-B14F-4D97-AF65-F5344CB8AC3E}">
        <p14:creationId xmlns:p14="http://schemas.microsoft.com/office/powerpoint/2010/main" xmlns="" val="14540931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1619673" y="188640"/>
            <a:ext cx="6624736" cy="571500"/>
          </a:xfrm>
          <a:prstGeom prst="rect">
            <a:avLst/>
          </a:prstGeom>
          <a:solidFill>
            <a:srgbClr val="184094"/>
          </a:solidFill>
          <a:ln w="9525">
            <a:solidFill>
              <a:srgbClr val="000000"/>
            </a:solidFill>
            <a:miter lim="800000"/>
            <a:headEnd/>
            <a:tailEnd/>
          </a:ln>
          <a:effectLst>
            <a:outerShdw blurRad="40000" dist="20000" dir="5400000" rotWithShape="0">
              <a:srgbClr val="808080">
                <a:alpha val="37999"/>
              </a:srgbClr>
            </a:outerShdw>
          </a:effectLst>
        </p:spPr>
        <p:txBody>
          <a:bodyPr anchor="ctr"/>
          <a:lstStyle/>
          <a:p>
            <a:pPr algn="just"/>
            <a:r>
              <a:rPr lang="en-US" sz="2400" b="1" dirty="0">
                <a:solidFill>
                  <a:schemeClr val="bg1"/>
                </a:solidFill>
                <a:latin typeface="Arial" panose="020B0604020202020204" pitchFamily="34" charset="0"/>
                <a:cs typeface="Arial" panose="020B0604020202020204" pitchFamily="34" charset="0"/>
              </a:rPr>
              <a:t>OTHER LEGISLATIVE PRESCRIPTS  </a:t>
            </a:r>
            <a:r>
              <a:rPr lang="en-US" sz="2800" b="1" dirty="0">
                <a:latin typeface="Arial" panose="020B0604020202020204" pitchFamily="34" charset="0"/>
                <a:cs typeface="Arial" panose="020B0604020202020204" pitchFamily="34" charset="0"/>
              </a:rPr>
              <a:t>  </a:t>
            </a:r>
          </a:p>
        </p:txBody>
      </p:sp>
      <p:sp>
        <p:nvSpPr>
          <p:cNvPr id="16387" name="TextBox 2"/>
          <p:cNvSpPr txBox="1">
            <a:spLocks noChangeArrowheads="1"/>
          </p:cNvSpPr>
          <p:nvPr/>
        </p:nvSpPr>
        <p:spPr bwMode="auto">
          <a:xfrm>
            <a:off x="4808538" y="2354263"/>
            <a:ext cx="18573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endParaRPr lang="en-US">
              <a:solidFill>
                <a:srgbClr val="000000"/>
              </a:solidFill>
            </a:endParaRPr>
          </a:p>
        </p:txBody>
      </p:sp>
      <p:graphicFrame>
        <p:nvGraphicFramePr>
          <p:cNvPr id="2" name="Table 1">
            <a:extLst>
              <a:ext uri="{FF2B5EF4-FFF2-40B4-BE49-F238E27FC236}">
                <a16:creationId xmlns:a16="http://schemas.microsoft.com/office/drawing/2014/main" xmlns="" id="{C2745DFF-4068-4CE7-A35C-08AC0B9F1316}"/>
              </a:ext>
            </a:extLst>
          </p:cNvPr>
          <p:cNvGraphicFramePr>
            <a:graphicFrameLocks noGrp="1"/>
          </p:cNvGraphicFramePr>
          <p:nvPr>
            <p:extLst>
              <p:ext uri="{D42A27DB-BD31-4B8C-83A1-F6EECF244321}">
                <p14:modId xmlns:p14="http://schemas.microsoft.com/office/powerpoint/2010/main" xmlns="" val="2327336498"/>
              </p:ext>
            </p:extLst>
          </p:nvPr>
        </p:nvGraphicFramePr>
        <p:xfrm>
          <a:off x="359532" y="1136232"/>
          <a:ext cx="8424936" cy="4972369"/>
        </p:xfrm>
        <a:graphic>
          <a:graphicData uri="http://schemas.openxmlformats.org/drawingml/2006/table">
            <a:tbl>
              <a:tblPr firstRow="1" bandRow="1">
                <a:tableStyleId>{5C22544A-7EE6-4342-B048-85BDC9FD1C3A}</a:tableStyleId>
              </a:tblPr>
              <a:tblGrid>
                <a:gridCol w="4214739">
                  <a:extLst>
                    <a:ext uri="{9D8B030D-6E8A-4147-A177-3AD203B41FA5}">
                      <a16:colId xmlns:a16="http://schemas.microsoft.com/office/drawing/2014/main" xmlns="" val="1570985167"/>
                    </a:ext>
                  </a:extLst>
                </a:gridCol>
                <a:gridCol w="229647">
                  <a:extLst>
                    <a:ext uri="{9D8B030D-6E8A-4147-A177-3AD203B41FA5}">
                      <a16:colId xmlns:a16="http://schemas.microsoft.com/office/drawing/2014/main" xmlns="" val="1442800212"/>
                    </a:ext>
                  </a:extLst>
                </a:gridCol>
                <a:gridCol w="3980550">
                  <a:extLst>
                    <a:ext uri="{9D8B030D-6E8A-4147-A177-3AD203B41FA5}">
                      <a16:colId xmlns:a16="http://schemas.microsoft.com/office/drawing/2014/main" xmlns="" val="2326396108"/>
                    </a:ext>
                  </a:extLst>
                </a:gridCol>
              </a:tblGrid>
              <a:tr h="540873">
                <a:tc>
                  <a:txBody>
                    <a:bodyPr/>
                    <a:lstStyle/>
                    <a:p>
                      <a:r>
                        <a:rPr lang="en-ZA" sz="1600" b="1" dirty="0">
                          <a:solidFill>
                            <a:schemeClr val="tx1"/>
                          </a:solidFill>
                          <a:latin typeface="Arial" panose="020B0604020202020204" pitchFamily="34" charset="0"/>
                          <a:cs typeface="Arial" panose="020B0604020202020204" pitchFamily="34" charset="0"/>
                        </a:rPr>
                        <a:t>DOMESTIC  </a:t>
                      </a:r>
                    </a:p>
                  </a:txBody>
                  <a:tcPr>
                    <a:solidFill>
                      <a:schemeClr val="accent1">
                        <a:lumMod val="60000"/>
                        <a:lumOff val="40000"/>
                      </a:schemeClr>
                    </a:solidFill>
                  </a:tcPr>
                </a:tc>
                <a:tc>
                  <a:txBody>
                    <a:bodyPr/>
                    <a:lstStyle/>
                    <a:p>
                      <a:endParaRPr lang="en-ZA" sz="1600" b="1" dirty="0">
                        <a:solidFill>
                          <a:schemeClr val="tx1"/>
                        </a:solidFill>
                        <a:latin typeface="Arial" panose="020B0604020202020204" pitchFamily="34" charset="0"/>
                        <a:cs typeface="Arial" panose="020B0604020202020204" pitchFamily="34" charset="0"/>
                      </a:endParaRPr>
                    </a:p>
                  </a:txBody>
                  <a:tcPr>
                    <a:solidFill>
                      <a:schemeClr val="accent1">
                        <a:lumMod val="60000"/>
                        <a:lumOff val="40000"/>
                      </a:schemeClr>
                    </a:solidFill>
                  </a:tcPr>
                </a:tc>
                <a:tc>
                  <a:txBody>
                    <a:bodyPr/>
                    <a:lstStyle/>
                    <a:p>
                      <a:r>
                        <a:rPr lang="en-ZA" sz="1600" b="1" dirty="0">
                          <a:solidFill>
                            <a:schemeClr val="tx1"/>
                          </a:solidFill>
                          <a:latin typeface="Arial" panose="020B0604020202020204" pitchFamily="34" charset="0"/>
                          <a:cs typeface="Arial" panose="020B0604020202020204" pitchFamily="34" charset="0"/>
                        </a:rPr>
                        <a:t>REGIONAL </a:t>
                      </a:r>
                    </a:p>
                  </a:txBody>
                  <a:tcPr>
                    <a:solidFill>
                      <a:schemeClr val="accent1">
                        <a:lumMod val="60000"/>
                        <a:lumOff val="40000"/>
                      </a:schemeClr>
                    </a:solidFill>
                  </a:tcPr>
                </a:tc>
                <a:extLst>
                  <a:ext uri="{0D108BD9-81ED-4DB2-BD59-A6C34878D82A}">
                    <a16:rowId xmlns:a16="http://schemas.microsoft.com/office/drawing/2014/main" xmlns="" val="503007556"/>
                  </a:ext>
                </a:extLst>
              </a:tr>
              <a:tr h="2404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700" dirty="0">
                          <a:latin typeface="Arial" panose="020B0604020202020204" pitchFamily="34" charset="0"/>
                          <a:cs typeface="Arial" panose="020B0604020202020204" pitchFamily="34" charset="0"/>
                        </a:rPr>
                        <a:t>National Land Transport Act</a:t>
                      </a:r>
                    </a:p>
                  </a:txBody>
                  <a:tcPr>
                    <a:solidFill>
                      <a:schemeClr val="accent1">
                        <a:lumMod val="40000"/>
                        <a:lumOff val="60000"/>
                      </a:schemeClr>
                    </a:solidFill>
                  </a:tcPr>
                </a:tc>
                <a:tc>
                  <a:txBody>
                    <a:bodyPr/>
                    <a:lstStyle/>
                    <a:p>
                      <a:endParaRPr lang="en-ZA" sz="17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r>
                        <a:rPr lang="en-ZA" sz="1700" dirty="0">
                          <a:latin typeface="Arial" panose="020B0604020202020204" pitchFamily="34" charset="0"/>
                          <a:cs typeface="Arial" panose="020B0604020202020204" pitchFamily="34" charset="0"/>
                        </a:rPr>
                        <a:t>Southern African Customs Union (SACU) MoU </a:t>
                      </a:r>
                    </a:p>
                  </a:txBody>
                  <a:tcPr>
                    <a:solidFill>
                      <a:schemeClr val="accent1">
                        <a:lumMod val="40000"/>
                        <a:lumOff val="60000"/>
                      </a:schemeClr>
                    </a:solidFill>
                  </a:tcPr>
                </a:tc>
                <a:extLst>
                  <a:ext uri="{0D108BD9-81ED-4DB2-BD59-A6C34878D82A}">
                    <a16:rowId xmlns:a16="http://schemas.microsoft.com/office/drawing/2014/main" xmlns="" val="2197604367"/>
                  </a:ext>
                </a:extLst>
              </a:tr>
              <a:tr h="585510">
                <a:tc>
                  <a:txBody>
                    <a:bodyPr/>
                    <a:lstStyle/>
                    <a:p>
                      <a:r>
                        <a:rPr lang="en-ZA" sz="1700" dirty="0">
                          <a:latin typeface="Arial" panose="020B0604020202020204" pitchFamily="34" charset="0"/>
                          <a:cs typeface="Arial" panose="020B0604020202020204" pitchFamily="34" charset="0"/>
                        </a:rPr>
                        <a:t>National Road Traffic Act </a:t>
                      </a:r>
                    </a:p>
                  </a:txBody>
                  <a:tcPr>
                    <a:solidFill>
                      <a:schemeClr val="accent1">
                        <a:lumMod val="40000"/>
                        <a:lumOff val="60000"/>
                      </a:schemeClr>
                    </a:solidFill>
                  </a:tcPr>
                </a:tc>
                <a:tc>
                  <a:txBody>
                    <a:bodyPr/>
                    <a:lstStyle/>
                    <a:p>
                      <a:endParaRPr lang="en-ZA" sz="17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r>
                        <a:rPr lang="en-ZA" sz="1700" dirty="0">
                          <a:latin typeface="Arial" panose="020B0604020202020204" pitchFamily="34" charset="0"/>
                          <a:cs typeface="Arial" panose="020B0604020202020204" pitchFamily="34" charset="0"/>
                        </a:rPr>
                        <a:t>Trans Kalahari Corridor (TKC) MoU</a:t>
                      </a:r>
                    </a:p>
                  </a:txBody>
                  <a:tcPr>
                    <a:solidFill>
                      <a:schemeClr val="accent1">
                        <a:lumMod val="40000"/>
                        <a:lumOff val="60000"/>
                      </a:schemeClr>
                    </a:solidFill>
                  </a:tcPr>
                </a:tc>
                <a:extLst>
                  <a:ext uri="{0D108BD9-81ED-4DB2-BD59-A6C34878D82A}">
                    <a16:rowId xmlns:a16="http://schemas.microsoft.com/office/drawing/2014/main" xmlns="" val="3818519432"/>
                  </a:ext>
                </a:extLst>
              </a:tr>
              <a:tr h="1114058">
                <a:tc>
                  <a:txBody>
                    <a:bodyPr/>
                    <a:lstStyle/>
                    <a:p>
                      <a:r>
                        <a:rPr lang="en-ZA" sz="1700" dirty="0">
                          <a:latin typeface="Arial" panose="020B0604020202020204" pitchFamily="34" charset="0"/>
                          <a:cs typeface="Arial" panose="020B0604020202020204" pitchFamily="34" charset="0"/>
                        </a:rPr>
                        <a:t>Dangerous Goods Act </a:t>
                      </a:r>
                    </a:p>
                  </a:txBody>
                  <a:tcPr>
                    <a:solidFill>
                      <a:schemeClr val="accent1">
                        <a:lumMod val="40000"/>
                        <a:lumOff val="60000"/>
                      </a:schemeClr>
                    </a:solidFill>
                  </a:tcPr>
                </a:tc>
                <a:tc>
                  <a:txBody>
                    <a:bodyPr/>
                    <a:lstStyle/>
                    <a:p>
                      <a:endParaRPr lang="en-ZA" sz="17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just"/>
                      <a:r>
                        <a:rPr lang="en-ZA" sz="1700" dirty="0">
                          <a:latin typeface="Arial" panose="020B0604020202020204" pitchFamily="34" charset="0"/>
                          <a:cs typeface="Arial" panose="020B0604020202020204" pitchFamily="34" charset="0"/>
                        </a:rPr>
                        <a:t>East African Community (EAC)/ Common Market for Eastern and Southern African (COMESA)/ Southern African Development Community (SADC) Tripartite Free Trade Agreement</a:t>
                      </a:r>
                    </a:p>
                  </a:txBody>
                  <a:tcPr>
                    <a:solidFill>
                      <a:schemeClr val="accent1">
                        <a:lumMod val="40000"/>
                        <a:lumOff val="60000"/>
                      </a:schemeClr>
                    </a:solidFill>
                  </a:tcPr>
                </a:tc>
                <a:extLst>
                  <a:ext uri="{0D108BD9-81ED-4DB2-BD59-A6C34878D82A}">
                    <a16:rowId xmlns:a16="http://schemas.microsoft.com/office/drawing/2014/main" xmlns="" val="3417236249"/>
                  </a:ext>
                </a:extLst>
              </a:tr>
              <a:tr h="658336">
                <a:tc>
                  <a:txBody>
                    <a:bodyPr/>
                    <a:lstStyle/>
                    <a:p>
                      <a:r>
                        <a:rPr lang="en-ZA" sz="1700" dirty="0">
                          <a:latin typeface="Arial" panose="020B0604020202020204" pitchFamily="34" charset="0"/>
                          <a:cs typeface="Arial" panose="020B0604020202020204" pitchFamily="34" charset="0"/>
                        </a:rPr>
                        <a:t>Tourism Act </a:t>
                      </a:r>
                    </a:p>
                  </a:txBody>
                  <a:tcPr>
                    <a:solidFill>
                      <a:schemeClr val="accent1">
                        <a:lumMod val="40000"/>
                        <a:lumOff val="60000"/>
                      </a:schemeClr>
                    </a:solidFill>
                  </a:tcPr>
                </a:tc>
                <a:tc>
                  <a:txBody>
                    <a:bodyPr/>
                    <a:lstStyle/>
                    <a:p>
                      <a:endParaRPr lang="en-ZA" sz="17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700" dirty="0">
                          <a:latin typeface="Arial" panose="020B0604020202020204" pitchFamily="34" charset="0"/>
                          <a:cs typeface="Arial" panose="020B0604020202020204" pitchFamily="34" charset="0"/>
                        </a:rPr>
                        <a:t>African Continental Free Trade Agreement (AfCFTA)</a:t>
                      </a:r>
                    </a:p>
                  </a:txBody>
                  <a:tcPr>
                    <a:solidFill>
                      <a:schemeClr val="accent1">
                        <a:lumMod val="40000"/>
                        <a:lumOff val="60000"/>
                      </a:schemeClr>
                    </a:solidFill>
                  </a:tcPr>
                </a:tc>
                <a:extLst>
                  <a:ext uri="{0D108BD9-81ED-4DB2-BD59-A6C34878D82A}">
                    <a16:rowId xmlns:a16="http://schemas.microsoft.com/office/drawing/2014/main" xmlns="" val="3401761031"/>
                  </a:ext>
                </a:extLst>
              </a:tr>
              <a:tr h="932130">
                <a:tc>
                  <a:txBody>
                    <a:bodyPr/>
                    <a:lstStyle/>
                    <a:p>
                      <a:endParaRPr lang="en-ZA" sz="17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endParaRPr lang="en-ZA" sz="1700" dirty="0">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just"/>
                      <a:r>
                        <a:rPr lang="en-ZA" sz="1700" dirty="0">
                          <a:latin typeface="Arial" panose="020B0604020202020204" pitchFamily="34" charset="0"/>
                          <a:cs typeface="Arial" panose="020B0604020202020204" pitchFamily="34" charset="0"/>
                        </a:rPr>
                        <a:t>Bilateral Road Transport Agreements </a:t>
                      </a:r>
                      <a:br>
                        <a:rPr lang="en-ZA" sz="1700" dirty="0">
                          <a:latin typeface="Arial" panose="020B0604020202020204" pitchFamily="34" charset="0"/>
                          <a:cs typeface="Arial" panose="020B0604020202020204" pitchFamily="34" charset="0"/>
                        </a:rPr>
                      </a:br>
                      <a:r>
                        <a:rPr lang="en-ZA" sz="1700" dirty="0">
                          <a:latin typeface="Arial" panose="020B0604020202020204" pitchFamily="34" charset="0"/>
                          <a:cs typeface="Arial" panose="020B0604020202020204" pitchFamily="34" charset="0"/>
                        </a:rPr>
                        <a:t>(Signed with Malawi, Mozambique, Zambia and Zimbabwe) </a:t>
                      </a:r>
                    </a:p>
                  </a:txBody>
                  <a:tcPr>
                    <a:solidFill>
                      <a:schemeClr val="accent1">
                        <a:lumMod val="40000"/>
                        <a:lumOff val="60000"/>
                      </a:schemeClr>
                    </a:solidFill>
                  </a:tcPr>
                </a:tc>
                <a:extLst>
                  <a:ext uri="{0D108BD9-81ED-4DB2-BD59-A6C34878D82A}">
                    <a16:rowId xmlns:a16="http://schemas.microsoft.com/office/drawing/2014/main" xmlns="" val="281864277"/>
                  </a:ext>
                </a:extLst>
              </a:tr>
            </a:tbl>
          </a:graphicData>
        </a:graphic>
      </p:graphicFrame>
      <p:sp>
        <p:nvSpPr>
          <p:cNvPr id="4" name="Slide Number Placeholder 3">
            <a:extLst>
              <a:ext uri="{FF2B5EF4-FFF2-40B4-BE49-F238E27FC236}">
                <a16:creationId xmlns:a16="http://schemas.microsoft.com/office/drawing/2014/main" xmlns="" id="{EFB6324B-4EBD-2D49-906F-F77D59139952}"/>
              </a:ext>
            </a:extLst>
          </p:cNvPr>
          <p:cNvSpPr>
            <a:spLocks noGrp="1"/>
          </p:cNvSpPr>
          <p:nvPr>
            <p:ph type="sldNum" sz="quarter" idx="12"/>
          </p:nvPr>
        </p:nvSpPr>
        <p:spPr/>
        <p:txBody>
          <a:bodyPr/>
          <a:lstStyle/>
          <a:p>
            <a:fld id="{CC8FFA1E-AED8-D047-8148-B0D1B2152A74}" type="slidenum">
              <a:rPr lang="en-US" smtClean="0"/>
              <a:pPr/>
              <a:t>5</a:t>
            </a:fld>
            <a:endParaRPr lang="en-US"/>
          </a:p>
        </p:txBody>
      </p:sp>
      <p:sp>
        <p:nvSpPr>
          <p:cNvPr id="3" name="TextBox 2">
            <a:extLst>
              <a:ext uri="{FF2B5EF4-FFF2-40B4-BE49-F238E27FC236}">
                <a16:creationId xmlns:a16="http://schemas.microsoft.com/office/drawing/2014/main" xmlns="" id="{288EE364-DBAA-DE40-9622-885976C61040}"/>
              </a:ext>
            </a:extLst>
          </p:cNvPr>
          <p:cNvSpPr txBox="1"/>
          <p:nvPr/>
        </p:nvSpPr>
        <p:spPr>
          <a:xfrm>
            <a:off x="7945862" y="6484694"/>
            <a:ext cx="301686" cy="369332"/>
          </a:xfrm>
          <a:prstGeom prst="rect">
            <a:avLst/>
          </a:prstGeom>
          <a:noFill/>
        </p:spPr>
        <p:txBody>
          <a:bodyPr wrap="none" rtlCol="0">
            <a:spAutoFit/>
          </a:bodyPr>
          <a:lstStyle/>
          <a:p>
            <a:fld id="{52E0295B-B18A-0946-8839-0973331D915B}" type="slidenum">
              <a:rPr lang="en-US" smtClean="0"/>
              <a:pPr/>
              <a:t>5</a:t>
            </a:fld>
            <a:endParaRPr lang="en-US" dirty="0"/>
          </a:p>
        </p:txBody>
      </p:sp>
    </p:spTree>
    <p:extLst>
      <p:ext uri="{BB962C8B-B14F-4D97-AF65-F5344CB8AC3E}">
        <p14:creationId xmlns:p14="http://schemas.microsoft.com/office/powerpoint/2010/main" xmlns="" val="3041769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xmlns="" id="{51986C0F-6666-D34C-B3E1-5F07843781F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extBox 1"/>
          <p:cNvSpPr txBox="1"/>
          <p:nvPr/>
        </p:nvSpPr>
        <p:spPr>
          <a:xfrm>
            <a:off x="6876256" y="6309320"/>
            <a:ext cx="184666" cy="369332"/>
          </a:xfrm>
          <a:prstGeom prst="rect">
            <a:avLst/>
          </a:prstGeom>
          <a:noFill/>
        </p:spPr>
        <p:txBody>
          <a:bodyPr wrap="none" rtlCol="0">
            <a:spAutoFit/>
          </a:bodyPr>
          <a:lstStyle/>
          <a:p>
            <a:endParaRPr lang="en-GB" dirty="0"/>
          </a:p>
        </p:txBody>
      </p:sp>
      <p:sp>
        <p:nvSpPr>
          <p:cNvPr id="8" name="TextBox 7">
            <a:extLst>
              <a:ext uri="{FF2B5EF4-FFF2-40B4-BE49-F238E27FC236}">
                <a16:creationId xmlns:a16="http://schemas.microsoft.com/office/drawing/2014/main" xmlns="" id="{E49C4B77-F761-2846-8412-439D19A6D149}"/>
              </a:ext>
            </a:extLst>
          </p:cNvPr>
          <p:cNvSpPr txBox="1"/>
          <p:nvPr/>
        </p:nvSpPr>
        <p:spPr>
          <a:xfrm>
            <a:off x="5076056" y="3212976"/>
            <a:ext cx="4067944" cy="830997"/>
          </a:xfrm>
          <a:prstGeom prst="rect">
            <a:avLst/>
          </a:prstGeom>
          <a:noFill/>
        </p:spPr>
        <p:txBody>
          <a:bodyPr wrap="square" rtlCol="0">
            <a:spAutoFit/>
          </a:bodyPr>
          <a:lstStyle/>
          <a:p>
            <a:pPr marL="0" lvl="1" indent="0" algn="ctr" eaLnBrk="1" hangingPunct="1"/>
            <a:r>
              <a:rPr lang="en-ZA" sz="2400" b="1" dirty="0">
                <a:solidFill>
                  <a:schemeClr val="bg1"/>
                </a:solidFill>
                <a:latin typeface="Arial" panose="020B0604020202020204" pitchFamily="34" charset="0"/>
                <a:cs typeface="Arial" panose="020B0604020202020204" pitchFamily="34" charset="0"/>
              </a:rPr>
              <a:t>Core Functional Areas and Organisational Structure</a:t>
            </a:r>
          </a:p>
        </p:txBody>
      </p:sp>
    </p:spTree>
    <p:extLst>
      <p:ext uri="{BB962C8B-B14F-4D97-AF65-F5344CB8AC3E}">
        <p14:creationId xmlns:p14="http://schemas.microsoft.com/office/powerpoint/2010/main" xmlns="" val="28500990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9208738-B8F8-8048-8807-37E808EC568B}"/>
              </a:ext>
            </a:extLst>
          </p:cNvPr>
          <p:cNvSpPr/>
          <p:nvPr/>
        </p:nvSpPr>
        <p:spPr>
          <a:xfrm>
            <a:off x="1619672" y="188640"/>
            <a:ext cx="6480720" cy="576064"/>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bg1"/>
                </a:solidFill>
                <a:latin typeface="Arial" pitchFamily="34" charset="0"/>
                <a:cs typeface="Arial" pitchFamily="34" charset="0"/>
              </a:rPr>
              <a:t>CORE FUNCTIONAL AREAS</a:t>
            </a:r>
            <a:endParaRPr lang="en-ZA" sz="2400" b="1" dirty="0">
              <a:solidFill>
                <a:schemeClr val="bg1"/>
              </a:solidFill>
              <a:latin typeface="Arial Rounded MT Bold" panose="020F0704030504030204" pitchFamily="34" charset="0"/>
            </a:endParaRPr>
          </a:p>
        </p:txBody>
      </p:sp>
      <p:graphicFrame>
        <p:nvGraphicFramePr>
          <p:cNvPr id="5" name="Content Placeholder 3">
            <a:extLst>
              <a:ext uri="{FF2B5EF4-FFF2-40B4-BE49-F238E27FC236}">
                <a16:creationId xmlns:a16="http://schemas.microsoft.com/office/drawing/2014/main" xmlns="" id="{4C031AE2-AF52-41A3-B717-D37B9583BCA4}"/>
              </a:ext>
            </a:extLst>
          </p:cNvPr>
          <p:cNvGraphicFramePr>
            <a:graphicFrameLocks/>
          </p:cNvGraphicFramePr>
          <p:nvPr>
            <p:extLst>
              <p:ext uri="{D42A27DB-BD31-4B8C-83A1-F6EECF244321}">
                <p14:modId xmlns:p14="http://schemas.microsoft.com/office/powerpoint/2010/main" xmlns="" val="1869277780"/>
              </p:ext>
            </p:extLst>
          </p:nvPr>
        </p:nvGraphicFramePr>
        <p:xfrm>
          <a:off x="323528" y="908720"/>
          <a:ext cx="8424936" cy="5513497"/>
        </p:xfrm>
        <a:graphic>
          <a:graphicData uri="http://schemas.openxmlformats.org/drawingml/2006/table">
            <a:tbl>
              <a:tblPr firstRow="1" bandRow="1">
                <a:tableStyleId>{3B4B98B0-60AC-42C2-AFA5-B58CD77FA1E5}</a:tableStyleId>
              </a:tblPr>
              <a:tblGrid>
                <a:gridCol w="1886890">
                  <a:extLst>
                    <a:ext uri="{9D8B030D-6E8A-4147-A177-3AD203B41FA5}">
                      <a16:colId xmlns:a16="http://schemas.microsoft.com/office/drawing/2014/main" xmlns="" val="20000"/>
                    </a:ext>
                  </a:extLst>
                </a:gridCol>
                <a:gridCol w="6538046">
                  <a:extLst>
                    <a:ext uri="{9D8B030D-6E8A-4147-A177-3AD203B41FA5}">
                      <a16:colId xmlns:a16="http://schemas.microsoft.com/office/drawing/2014/main" xmlns="" val="20001"/>
                    </a:ext>
                  </a:extLst>
                </a:gridCol>
              </a:tblGrid>
              <a:tr h="10092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Regulatory</a:t>
                      </a:r>
                      <a:endParaRPr lang="en-US" sz="2000" b="1" i="0" dirty="0">
                        <a:solidFill>
                          <a:srgbClr val="000090"/>
                        </a:solidFill>
                        <a:latin typeface="Arial" panose="020B0604020202020204" pitchFamily="34" charset="0"/>
                        <a:cs typeface="Arial" panose="020B0604020202020204" pitchFamily="34" charset="0"/>
                      </a:endParaRPr>
                    </a:p>
                  </a:txBody>
                  <a:tcPr marL="85599" marR="85599" marT="42814" marB="42814">
                    <a:solidFill>
                      <a:schemeClr val="accent1"/>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000" b="0" dirty="0"/>
                        <a:t>Responsible for the </a:t>
                      </a:r>
                      <a:r>
                        <a:rPr lang="en-US" sz="2000" b="0" u="sng" dirty="0"/>
                        <a:t>issuing and managing processes pertaining to cross-border permits</a:t>
                      </a:r>
                      <a:endParaRPr lang="en-US" sz="2000" b="0" i="0" u="sng" dirty="0">
                        <a:solidFill>
                          <a:schemeClr val="bg1"/>
                        </a:solidFill>
                        <a:latin typeface="Arial" panose="020B0604020202020204" pitchFamily="34" charset="0"/>
                        <a:cs typeface="Arial" panose="020B0604020202020204" pitchFamily="34" charset="0"/>
                      </a:endParaRPr>
                    </a:p>
                  </a:txBody>
                  <a:tcPr marL="85599" marR="85599" marT="42814" marB="42814"/>
                </a:tc>
                <a:extLst>
                  <a:ext uri="{0D108BD9-81ED-4DB2-BD59-A6C34878D82A}">
                    <a16:rowId xmlns:a16="http://schemas.microsoft.com/office/drawing/2014/main" xmlns="" val="2231216629"/>
                  </a:ext>
                </a:extLst>
              </a:tr>
              <a:tr h="1054007">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2000" b="1" kern="1200" dirty="0"/>
                        <a:t>Law Enforcement </a:t>
                      </a:r>
                      <a:endParaRPr lang="en-US" sz="2000" b="1" i="0" kern="1200" dirty="0">
                        <a:solidFill>
                          <a:srgbClr val="000090"/>
                        </a:solidFill>
                        <a:latin typeface="Arial" panose="020B0604020202020204" pitchFamily="34" charset="0"/>
                        <a:ea typeface="+mn-ea"/>
                        <a:cs typeface="Arial" panose="020B0604020202020204" pitchFamily="34" charset="0"/>
                      </a:endParaRPr>
                    </a:p>
                  </a:txBody>
                  <a:tcPr marL="85599" marR="85599" marT="42814" marB="42814">
                    <a:solidFill>
                      <a:schemeClr val="accent1"/>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000" u="sng" dirty="0"/>
                        <a:t>Monitoring carriers’ adherence to the law</a:t>
                      </a:r>
                      <a:r>
                        <a:rPr lang="en-US" sz="2000" u="none" dirty="0"/>
                        <a:t> </a:t>
                      </a:r>
                      <a:r>
                        <a:rPr lang="en-US" sz="2000" dirty="0"/>
                        <a:t>by carrying out law enforcement operations</a:t>
                      </a:r>
                      <a:endParaRPr lang="en-US" sz="2000" i="0" dirty="0">
                        <a:solidFill>
                          <a:schemeClr val="bg1"/>
                        </a:solidFill>
                        <a:latin typeface="Arial" panose="020B0604020202020204" pitchFamily="34" charset="0"/>
                        <a:cs typeface="Arial" panose="020B0604020202020204" pitchFamily="34" charset="0"/>
                      </a:endParaRPr>
                    </a:p>
                  </a:txBody>
                  <a:tcPr marL="85599" marR="85599" marT="42814" marB="42814"/>
                </a:tc>
                <a:extLst>
                  <a:ext uri="{0D108BD9-81ED-4DB2-BD59-A6C34878D82A}">
                    <a16:rowId xmlns:a16="http://schemas.microsoft.com/office/drawing/2014/main" xmlns="" val="3707049170"/>
                  </a:ext>
                </a:extLst>
              </a:tr>
              <a:tr h="1535781">
                <a:tc>
                  <a:txBody>
                    <a:bodyPr/>
                    <a:lstStyle/>
                    <a:p>
                      <a:r>
                        <a:rPr lang="en-US" sz="2000" b="1" dirty="0"/>
                        <a:t>Facilitation</a:t>
                      </a:r>
                      <a:endParaRPr lang="en-US" sz="2000" b="1" i="0" dirty="0">
                        <a:latin typeface="Arial" panose="020B0604020202020204" pitchFamily="34" charset="0"/>
                        <a:cs typeface="Arial" panose="020B0604020202020204" pitchFamily="34" charset="0"/>
                      </a:endParaRPr>
                    </a:p>
                  </a:txBody>
                  <a:tcPr marL="85599" marR="85599" marT="42814" marB="42814">
                    <a:solidFill>
                      <a:schemeClr val="accent1"/>
                    </a:solidFill>
                  </a:tcPr>
                </a:tc>
                <a:tc>
                  <a:txBody>
                    <a:bodyPr/>
                    <a:lstStyle/>
                    <a:p>
                      <a:pPr algn="just">
                        <a:lnSpc>
                          <a:spcPct val="150000"/>
                        </a:lnSpc>
                      </a:pPr>
                      <a:r>
                        <a:rPr lang="en-US" sz="2000" u="sng" dirty="0"/>
                        <a:t>Developing partnerships</a:t>
                      </a:r>
                      <a:r>
                        <a:rPr lang="en-US" sz="2000" u="none" dirty="0"/>
                        <a:t> </a:t>
                      </a:r>
                      <a:r>
                        <a:rPr lang="en-US" sz="2000" dirty="0"/>
                        <a:t>with SADC counterparts and </a:t>
                      </a:r>
                      <a:r>
                        <a:rPr lang="en-US" sz="2000" u="sng" dirty="0"/>
                        <a:t>fostering positive relationships</a:t>
                      </a:r>
                      <a:r>
                        <a:rPr lang="en-US" sz="2000" u="none" dirty="0"/>
                        <a:t> </a:t>
                      </a:r>
                      <a:r>
                        <a:rPr lang="en-US" sz="2000" dirty="0"/>
                        <a:t>aimed </a:t>
                      </a:r>
                      <a:r>
                        <a:rPr lang="en-US" sz="2000" u="sng" dirty="0"/>
                        <a:t>improving transport facilitation and development of trade</a:t>
                      </a:r>
                      <a:r>
                        <a:rPr lang="en-US" sz="2000" u="none" dirty="0"/>
                        <a:t> </a:t>
                      </a:r>
                      <a:r>
                        <a:rPr lang="en-US" sz="2000" dirty="0"/>
                        <a:t>among SADC countries</a:t>
                      </a:r>
                      <a:endParaRPr lang="en-US" sz="2000" i="0" dirty="0">
                        <a:solidFill>
                          <a:schemeClr val="bg1"/>
                        </a:solidFill>
                        <a:latin typeface="Arial" panose="020B0604020202020204" pitchFamily="34" charset="0"/>
                        <a:cs typeface="Arial" panose="020B0604020202020204" pitchFamily="34" charset="0"/>
                      </a:endParaRPr>
                    </a:p>
                  </a:txBody>
                  <a:tcPr marL="85599" marR="85599" marT="42814" marB="42814"/>
                </a:tc>
                <a:extLst>
                  <a:ext uri="{0D108BD9-81ED-4DB2-BD59-A6C34878D82A}">
                    <a16:rowId xmlns:a16="http://schemas.microsoft.com/office/drawing/2014/main" xmlns="" val="10001"/>
                  </a:ext>
                </a:extLst>
              </a:tr>
              <a:tr h="1873539">
                <a:tc>
                  <a:txBody>
                    <a:bodyPr/>
                    <a:lstStyle/>
                    <a:p>
                      <a:r>
                        <a:rPr lang="en-US" sz="2000" b="1" dirty="0"/>
                        <a:t>Advisory</a:t>
                      </a:r>
                      <a:endParaRPr lang="en-US" sz="2000" b="1" i="0" dirty="0">
                        <a:latin typeface="Arial" panose="020B0604020202020204" pitchFamily="34" charset="0"/>
                        <a:cs typeface="Arial" panose="020B0604020202020204" pitchFamily="34" charset="0"/>
                      </a:endParaRPr>
                    </a:p>
                  </a:txBody>
                  <a:tcPr marL="85599" marR="85599" marT="42814" marB="42814">
                    <a:solidFill>
                      <a:schemeClr val="accent1"/>
                    </a:solidFill>
                  </a:tcPr>
                </a:tc>
                <a:tc>
                  <a:txBody>
                    <a:bodyPr/>
                    <a:lstStyle/>
                    <a:p>
                      <a:pPr algn="just">
                        <a:lnSpc>
                          <a:spcPct val="150000"/>
                        </a:lnSpc>
                      </a:pPr>
                      <a:r>
                        <a:rPr lang="en-US" sz="2000" u="sng" dirty="0"/>
                        <a:t>Monitoring and counteracting any restrictive measures </a:t>
                      </a:r>
                      <a:r>
                        <a:rPr lang="en-US" sz="2000" dirty="0"/>
                        <a:t>that may be implemented by other member states in the SADC region and </a:t>
                      </a:r>
                      <a:r>
                        <a:rPr lang="en-US" sz="2000" u="sng" dirty="0"/>
                        <a:t>advising the Minister of Transport on regional transport imperatives and challenges.</a:t>
                      </a:r>
                      <a:endParaRPr lang="en-US" sz="2000" b="0" i="0" u="sng" dirty="0">
                        <a:solidFill>
                          <a:schemeClr val="bg1"/>
                        </a:solidFill>
                        <a:latin typeface="Arial" panose="020B0604020202020204" pitchFamily="34" charset="0"/>
                        <a:cs typeface="Arial" panose="020B0604020202020204" pitchFamily="34" charset="0"/>
                      </a:endParaRPr>
                    </a:p>
                  </a:txBody>
                  <a:tcPr marL="85599" marR="85599" marT="42814" marB="42814"/>
                </a:tc>
                <a:extLst>
                  <a:ext uri="{0D108BD9-81ED-4DB2-BD59-A6C34878D82A}">
                    <a16:rowId xmlns:a16="http://schemas.microsoft.com/office/drawing/2014/main" xmlns="" val="2451465977"/>
                  </a:ext>
                </a:extLst>
              </a:tr>
            </a:tbl>
          </a:graphicData>
        </a:graphic>
      </p:graphicFrame>
      <p:sp>
        <p:nvSpPr>
          <p:cNvPr id="2" name="TextBox 1">
            <a:extLst>
              <a:ext uri="{FF2B5EF4-FFF2-40B4-BE49-F238E27FC236}">
                <a16:creationId xmlns:a16="http://schemas.microsoft.com/office/drawing/2014/main" xmlns="" id="{E6B202D8-2304-B445-8FE7-83F6AE0219C3}"/>
              </a:ext>
            </a:extLst>
          </p:cNvPr>
          <p:cNvSpPr txBox="1"/>
          <p:nvPr/>
        </p:nvSpPr>
        <p:spPr>
          <a:xfrm>
            <a:off x="7949549" y="6484694"/>
            <a:ext cx="301686" cy="369332"/>
          </a:xfrm>
          <a:prstGeom prst="rect">
            <a:avLst/>
          </a:prstGeom>
          <a:noFill/>
        </p:spPr>
        <p:txBody>
          <a:bodyPr wrap="none" rtlCol="0">
            <a:spAutoFit/>
          </a:bodyPr>
          <a:lstStyle/>
          <a:p>
            <a:fld id="{4BC8558F-7A11-6147-B7FE-416F46713AA6}" type="slidenum">
              <a:rPr lang="en-US" smtClean="0"/>
              <a:pPr/>
              <a:t>7</a:t>
            </a:fld>
            <a:endParaRPr lang="en-US" dirty="0"/>
          </a:p>
        </p:txBody>
      </p:sp>
    </p:spTree>
    <p:extLst>
      <p:ext uri="{BB962C8B-B14F-4D97-AF65-F5344CB8AC3E}">
        <p14:creationId xmlns:p14="http://schemas.microsoft.com/office/powerpoint/2010/main" xmlns="" val="465751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9208738-B8F8-8048-8807-37E808EC568B}"/>
              </a:ext>
            </a:extLst>
          </p:cNvPr>
          <p:cNvSpPr/>
          <p:nvPr/>
        </p:nvSpPr>
        <p:spPr>
          <a:xfrm>
            <a:off x="1619672" y="116632"/>
            <a:ext cx="6480720" cy="648072"/>
          </a:xfrm>
          <a:prstGeom prst="rect">
            <a:avLst/>
          </a:prstGeom>
          <a:solidFill>
            <a:srgbClr val="1840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400" b="1" dirty="0">
                <a:solidFill>
                  <a:schemeClr val="bg1"/>
                </a:solidFill>
                <a:latin typeface="Arial" panose="020B0604020202020204" pitchFamily="34" charset="0"/>
                <a:cs typeface="Arial" panose="020B0604020202020204" pitchFamily="34" charset="0"/>
              </a:rPr>
              <a:t>ORGANISATIONAL STRUCTURE</a:t>
            </a:r>
            <a:endParaRPr lang="en-ZA" sz="2400" b="1" dirty="0">
              <a:solidFill>
                <a:schemeClr val="bg1"/>
              </a:solidFill>
              <a:latin typeface="Arial Rounded MT Bold" panose="020F0704030504030204" pitchFamily="34" charset="0"/>
            </a:endParaRPr>
          </a:p>
        </p:txBody>
      </p:sp>
      <p:pic>
        <p:nvPicPr>
          <p:cNvPr id="8" name="Picture 7">
            <a:extLst>
              <a:ext uri="{FF2B5EF4-FFF2-40B4-BE49-F238E27FC236}">
                <a16:creationId xmlns:a16="http://schemas.microsoft.com/office/drawing/2014/main" xmlns="" id="{89ED93BA-DED0-DE4F-AFB2-7FD137204958}"/>
              </a:ext>
            </a:extLst>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1094635" y="908720"/>
            <a:ext cx="6954729" cy="5143602"/>
          </a:xfrm>
          <a:prstGeom prst="rect">
            <a:avLst/>
          </a:prstGeom>
        </p:spPr>
      </p:pic>
      <p:sp>
        <p:nvSpPr>
          <p:cNvPr id="2" name="TextBox 1">
            <a:extLst>
              <a:ext uri="{FF2B5EF4-FFF2-40B4-BE49-F238E27FC236}">
                <a16:creationId xmlns:a16="http://schemas.microsoft.com/office/drawing/2014/main" xmlns="" id="{64B6BC00-78E3-0048-8AA6-970200D9FC72}"/>
              </a:ext>
            </a:extLst>
          </p:cNvPr>
          <p:cNvSpPr txBox="1"/>
          <p:nvPr/>
        </p:nvSpPr>
        <p:spPr>
          <a:xfrm>
            <a:off x="7747678" y="6372036"/>
            <a:ext cx="301686" cy="369332"/>
          </a:xfrm>
          <a:prstGeom prst="rect">
            <a:avLst/>
          </a:prstGeom>
          <a:noFill/>
        </p:spPr>
        <p:txBody>
          <a:bodyPr wrap="none" rtlCol="0">
            <a:spAutoFit/>
          </a:bodyPr>
          <a:lstStyle/>
          <a:p>
            <a:fld id="{72F91993-A377-654A-93B3-AFFFD76A7C73}" type="slidenum">
              <a:rPr lang="en-US" smtClean="0"/>
              <a:pPr/>
              <a:t>8</a:t>
            </a:fld>
            <a:endParaRPr lang="en-US" dirty="0"/>
          </a:p>
        </p:txBody>
      </p:sp>
    </p:spTree>
    <p:extLst>
      <p:ext uri="{BB962C8B-B14F-4D97-AF65-F5344CB8AC3E}">
        <p14:creationId xmlns:p14="http://schemas.microsoft.com/office/powerpoint/2010/main" xmlns="" val="1256142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8BDAE63-C83E-5945-B46B-4D9945F3FE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370"/>
            <a:ext cx="9144000" cy="6858000"/>
          </a:xfrm>
          <a:prstGeom prst="rect">
            <a:avLst/>
          </a:prstGeom>
        </p:spPr>
      </p:pic>
      <p:sp>
        <p:nvSpPr>
          <p:cNvPr id="2" name="TextBox 1"/>
          <p:cNvSpPr txBox="1"/>
          <p:nvPr/>
        </p:nvSpPr>
        <p:spPr>
          <a:xfrm>
            <a:off x="6876256" y="6309320"/>
            <a:ext cx="184666" cy="369332"/>
          </a:xfrm>
          <a:prstGeom prst="rect">
            <a:avLst/>
          </a:prstGeom>
          <a:noFill/>
        </p:spPr>
        <p:txBody>
          <a:bodyPr wrap="none" rtlCol="0">
            <a:spAutoFit/>
          </a:bodyPr>
          <a:lstStyle/>
          <a:p>
            <a:endParaRPr lang="en-GB" dirty="0"/>
          </a:p>
        </p:txBody>
      </p:sp>
      <p:sp>
        <p:nvSpPr>
          <p:cNvPr id="4" name="TextBox 3">
            <a:extLst>
              <a:ext uri="{FF2B5EF4-FFF2-40B4-BE49-F238E27FC236}">
                <a16:creationId xmlns:a16="http://schemas.microsoft.com/office/drawing/2014/main" xmlns="" id="{90EF8CBB-E01B-1D41-94EA-A1380D28015D}"/>
              </a:ext>
            </a:extLst>
          </p:cNvPr>
          <p:cNvSpPr txBox="1"/>
          <p:nvPr/>
        </p:nvSpPr>
        <p:spPr>
          <a:xfrm>
            <a:off x="5148064" y="3235042"/>
            <a:ext cx="3995936" cy="461665"/>
          </a:xfrm>
          <a:prstGeom prst="rect">
            <a:avLst/>
          </a:prstGeom>
          <a:noFill/>
        </p:spPr>
        <p:txBody>
          <a:bodyPr wrap="square" rtlCol="0">
            <a:spAutoFit/>
          </a:bodyPr>
          <a:lstStyle/>
          <a:p>
            <a:pPr marL="0" lvl="1" indent="0" algn="ctr" eaLnBrk="1" hangingPunct="1"/>
            <a:r>
              <a:rPr lang="en-ZA" sz="2400" b="1" dirty="0">
                <a:solidFill>
                  <a:schemeClr val="bg1"/>
                </a:solidFill>
                <a:latin typeface="Arial" panose="020B0604020202020204" pitchFamily="34" charset="0"/>
                <a:cs typeface="Arial" panose="020B0604020202020204" pitchFamily="34" charset="0"/>
              </a:rPr>
              <a:t>Operating Environment</a:t>
            </a:r>
          </a:p>
        </p:txBody>
      </p:sp>
    </p:spTree>
    <p:extLst>
      <p:ext uri="{BB962C8B-B14F-4D97-AF65-F5344CB8AC3E}">
        <p14:creationId xmlns:p14="http://schemas.microsoft.com/office/powerpoint/2010/main" xmlns="" val="20692348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1C67AF954E1C34FAD210779A1937909" ma:contentTypeVersion="13" ma:contentTypeDescription="Create a new document." ma:contentTypeScope="" ma:versionID="5611b7f7d097d83f100bdcf45e68a3c6">
  <xsd:schema xmlns:xsd="http://www.w3.org/2001/XMLSchema" xmlns:xs="http://www.w3.org/2001/XMLSchema" xmlns:p="http://schemas.microsoft.com/office/2006/metadata/properties" xmlns:ns3="9ea2ed49-9a2b-4213-86b3-53980e800d19" xmlns:ns4="2929d99f-856a-4b14-9163-47343d38e9c8" targetNamespace="http://schemas.microsoft.com/office/2006/metadata/properties" ma:root="true" ma:fieldsID="f13134cdada42bb29f9e0f1f186e287d" ns3:_="" ns4:_="">
    <xsd:import namespace="9ea2ed49-9a2b-4213-86b3-53980e800d19"/>
    <xsd:import namespace="2929d99f-856a-4b14-9163-47343d38e9c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a2ed49-9a2b-4213-86b3-53980e800d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29d99f-856a-4b14-9163-47343d38e9c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4320AF-7C80-49C1-AF52-DD1D864D96C1}">
  <ds:schemaRefs>
    <ds:schemaRef ds:uri="http://schemas.microsoft.com/sharepoint/v3/contenttype/forms"/>
  </ds:schemaRefs>
</ds:datastoreItem>
</file>

<file path=customXml/itemProps2.xml><?xml version="1.0" encoding="utf-8"?>
<ds:datastoreItem xmlns:ds="http://schemas.openxmlformats.org/officeDocument/2006/customXml" ds:itemID="{47B134B9-465C-4609-BDC9-ED690A9890C6}">
  <ds:schemaRefs>
    <ds:schemaRef ds:uri="http://schemas.microsoft.com/office/2006/metadata/properties"/>
    <ds:schemaRef ds:uri="http://www.w3.org/2000/xmlns/"/>
    <ds:schemaRef ds:uri="http://schemas.microsoft.com/office/infopath/2007/PartnerControls"/>
  </ds:schemaRefs>
</ds:datastoreItem>
</file>

<file path=customXml/itemProps3.xml><?xml version="1.0" encoding="utf-8"?>
<ds:datastoreItem xmlns:ds="http://schemas.openxmlformats.org/officeDocument/2006/customXml" ds:itemID="{2A9A9734-D3AE-4B8A-929D-2CE201FE5C99}">
  <ds:schemaRefs>
    <ds:schemaRef ds:uri="http://schemas.microsoft.com/office/2006/metadata/contentType"/>
    <ds:schemaRef ds:uri="http://schemas.microsoft.com/office/2006/metadata/properties/metaAttributes"/>
    <ds:schemaRef ds:uri="http://www.w3.org/2000/xmlns/"/>
    <ds:schemaRef ds:uri="http://www.w3.org/2001/XMLSchema"/>
    <ds:schemaRef ds:uri="9ea2ed49-9a2b-4213-86b3-53980e800d19"/>
    <ds:schemaRef ds:uri="2929d99f-856a-4b14-9163-47343d38e9c8"/>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78867</TotalTime>
  <Words>3690</Words>
  <Application>Microsoft Office PowerPoint</Application>
  <PresentationFormat>On-screen Show (4:3)</PresentationFormat>
  <Paragraphs>679</Paragraphs>
  <Slides>46</Slides>
  <Notes>36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Office Theme</vt:lpstr>
      <vt:lpstr>Worksheet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PERFORMANCE OVER  5 YEAR PERIOD</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AUDIT OUTCOMES 2020/21</vt:lpstr>
      <vt:lpstr>Slide 44</vt:lpstr>
      <vt:lpstr>Slide 45</vt:lpstr>
      <vt:lpstr>Slide 46</vt:lpstr>
    </vt:vector>
  </TitlesOfParts>
  <Company>ARTFX 2000</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Dries</dc:creator>
  <cp:lastModifiedBy>Monique</cp:lastModifiedBy>
  <cp:revision>1765</cp:revision>
  <cp:lastPrinted>2020-02-25T06:39:33Z</cp:lastPrinted>
  <dcterms:created xsi:type="dcterms:W3CDTF">2013-03-19T09:11:59Z</dcterms:created>
  <dcterms:modified xsi:type="dcterms:W3CDTF">2022-03-09T12:51:54Z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0x01010041C67AF954E1C34FAD210779A1937909</vt:lpwstr>
  </property>
</Properties>
</file>