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7" r:id="rId4"/>
    <p:sldMasterId id="2147483709" r:id="rId5"/>
    <p:sldMasterId id="2147483721" r:id="rId6"/>
  </p:sldMasterIdLst>
  <p:notesMasterIdLst>
    <p:notesMasterId r:id="rId22"/>
  </p:notesMasterIdLst>
  <p:sldIdLst>
    <p:sldId id="256" r:id="rId7"/>
    <p:sldId id="257" r:id="rId8"/>
    <p:sldId id="258" r:id="rId9"/>
    <p:sldId id="377" r:id="rId10"/>
    <p:sldId id="378" r:id="rId11"/>
    <p:sldId id="383" r:id="rId12"/>
    <p:sldId id="384" r:id="rId13"/>
    <p:sldId id="385" r:id="rId14"/>
    <p:sldId id="386" r:id="rId15"/>
    <p:sldId id="379" r:id="rId16"/>
    <p:sldId id="380" r:id="rId17"/>
    <p:sldId id="381" r:id="rId18"/>
    <p:sldId id="382" r:id="rId19"/>
    <p:sldId id="261"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2AC0FBD-DF83-4D52-AF34-AB65F94C2DF8}">
          <p14:sldIdLst>
            <p14:sldId id="256"/>
            <p14:sldId id="257"/>
            <p14:sldId id="258"/>
            <p14:sldId id="377"/>
            <p14:sldId id="378"/>
            <p14:sldId id="383"/>
            <p14:sldId id="384"/>
            <p14:sldId id="385"/>
            <p14:sldId id="386"/>
            <p14:sldId id="379"/>
            <p14:sldId id="380"/>
            <p14:sldId id="381"/>
            <p14:sldId id="382"/>
          </p14:sldIdLst>
        </p14:section>
        <p14:section name="Untitled Section" id="{4F7EF48B-50C7-4252-92E6-7DC1844FBB21}">
          <p14:sldIdLst>
            <p14:sldId id="261"/>
            <p14:sldId id="260"/>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4" d="100"/>
          <a:sy n="54" d="100"/>
        </p:scale>
        <p:origin x="-90" y="-43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39BF8-2E95-41F4-8F79-DE54AA423277}" type="datetimeFigureOut">
              <a:rPr lang="en-US" smtClean="0"/>
              <a:pPr/>
              <a:t>3/9/2022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52C19-6041-4BF7-9E84-F862CEA4F4B8}" type="slidenum">
              <a:rPr lang="en-US" smtClean="0"/>
              <a:pPr/>
              <a:t>‹#›</a:t>
            </a:fld>
            <a:endParaRPr lang="en-US"/>
          </a:p>
        </p:txBody>
      </p:sp>
    </p:spTree>
    <p:extLst>
      <p:ext uri="{BB962C8B-B14F-4D97-AF65-F5344CB8AC3E}">
        <p14:creationId xmlns:p14="http://schemas.microsoft.com/office/powerpoint/2010/main" xmlns="" val="282642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1763918"/>
            <a:ext cx="7772400" cy="2387600"/>
          </a:xfrm>
        </p:spPr>
        <p:txBody>
          <a:bodyPr anchor="b"/>
          <a:lstStyle>
            <a:lvl1pPr algn="ctr">
              <a:defRPr sz="6000" baseline="0"/>
            </a:lvl1pPr>
          </a:lstStyle>
          <a:p>
            <a:r>
              <a:rPr lang="en-US" dirty="0" smtClean="0"/>
              <a:t>PROVINCIAL BUDGET </a:t>
            </a:r>
            <a:endParaRPr lang="en-US" dirty="0"/>
          </a:p>
        </p:txBody>
      </p:sp>
      <p:sp>
        <p:nvSpPr>
          <p:cNvPr id="3" name="Subtitle 2"/>
          <p:cNvSpPr>
            <a:spLocks noGrp="1"/>
          </p:cNvSpPr>
          <p:nvPr>
            <p:ph type="subTitle" idx="1" hasCustomPrompt="1"/>
          </p:nvPr>
        </p:nvSpPr>
        <p:spPr>
          <a:xfrm>
            <a:off x="538316" y="4232786"/>
            <a:ext cx="6858000" cy="1238865"/>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Presentation to Budget and Finance Committee </a:t>
            </a:r>
          </a:p>
          <a:p>
            <a:r>
              <a:rPr lang="en-ZA" dirty="0" smtClean="0"/>
              <a:t>				10 August 2021</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560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417619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139016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414936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272461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162557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39035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2413662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376690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82294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40019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3058224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294721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190128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EA04E-6C7B-444A-9002-E94CF4164AF7}" type="slidenum">
              <a:rPr lang="en-US" smtClean="0"/>
              <a:pPr/>
              <a:t>‹#›</a:t>
            </a:fld>
            <a:endParaRPr lang="en-US"/>
          </a:p>
        </p:txBody>
      </p:sp>
    </p:spTree>
    <p:extLst>
      <p:ext uri="{BB962C8B-B14F-4D97-AF65-F5344CB8AC3E}">
        <p14:creationId xmlns:p14="http://schemas.microsoft.com/office/powerpoint/2010/main" xmlns="" val="1810771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3370550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58920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236277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2266619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1309331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1050692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415031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258251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2368365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2303201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3512644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1640576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15B31-230A-44CD-ABE8-CF92D867CEF1}" type="slidenum">
              <a:rPr lang="en-US" smtClean="0"/>
              <a:pPr/>
              <a:t>‹#›</a:t>
            </a:fld>
            <a:endParaRPr lang="en-US"/>
          </a:p>
        </p:txBody>
      </p:sp>
    </p:spTree>
    <p:extLst>
      <p:ext uri="{BB962C8B-B14F-4D97-AF65-F5344CB8AC3E}">
        <p14:creationId xmlns:p14="http://schemas.microsoft.com/office/powerpoint/2010/main" xmlns="" val="146314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336439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983" y="-46521"/>
            <a:ext cx="7886700" cy="930643"/>
          </a:xfrm>
        </p:spPr>
        <p:txBody>
          <a:bodyPr/>
          <a:lstStyle/>
          <a:p>
            <a:r>
              <a:rPr lang="en-US" smtClean="0"/>
              <a:t>Click to edit Master title style</a:t>
            </a:r>
            <a:endParaRPr lang="en-US"/>
          </a:p>
        </p:txBody>
      </p:sp>
      <p:sp>
        <p:nvSpPr>
          <p:cNvPr id="3" name="Content Placeholder 2"/>
          <p:cNvSpPr>
            <a:spLocks noGrp="1"/>
          </p:cNvSpPr>
          <p:nvPr>
            <p:ph idx="1"/>
          </p:nvPr>
        </p:nvSpPr>
        <p:spPr>
          <a:xfrm>
            <a:off x="555983" y="1141339"/>
            <a:ext cx="7886700" cy="47144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266578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4924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690901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137537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2512470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3872047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3743723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3325939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940717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4196531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3013122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3568317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2838597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2144719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194112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2067324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3473664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2560203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169936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1973835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2784200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3423829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10866-FC16-48B8-98EE-2FE14ED176D2}" type="slidenum">
              <a:rPr lang="en-US" smtClean="0"/>
              <a:pPr/>
              <a:t>‹#›</a:t>
            </a:fld>
            <a:endParaRPr lang="en-US"/>
          </a:p>
        </p:txBody>
      </p:sp>
    </p:spTree>
    <p:extLst>
      <p:ext uri="{BB962C8B-B14F-4D97-AF65-F5344CB8AC3E}">
        <p14:creationId xmlns:p14="http://schemas.microsoft.com/office/powerpoint/2010/main" xmlns="" val="3671127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349271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499733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98791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1876200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3166951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1607234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1032603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656243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519677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4724662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2238679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152-D38A-43AA-B328-8CC687588C3A}" type="slidenum">
              <a:rPr lang="en-US" smtClean="0"/>
              <a:pPr/>
              <a:t>‹#›</a:t>
            </a:fld>
            <a:endParaRPr lang="en-US"/>
          </a:p>
        </p:txBody>
      </p:sp>
    </p:spTree>
    <p:extLst>
      <p:ext uri="{BB962C8B-B14F-4D97-AF65-F5344CB8AC3E}">
        <p14:creationId xmlns:p14="http://schemas.microsoft.com/office/powerpoint/2010/main" xmlns="" val="360575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196236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203731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217756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574062"/>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D6278-6DE4-4989-A029-A12DAD994D16}" type="slidenum">
              <a:rPr lang="en-US" smtClean="0"/>
              <a:pPr/>
              <a:t>‹#›</a:t>
            </a:fld>
            <a:endParaRPr lang="en-US"/>
          </a:p>
        </p:txBody>
      </p:sp>
    </p:spTree>
    <p:extLst>
      <p:ext uri="{BB962C8B-B14F-4D97-AF65-F5344CB8AC3E}">
        <p14:creationId xmlns:p14="http://schemas.microsoft.com/office/powerpoint/2010/main" xmlns="" val="3058865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EA04E-6C7B-444A-9002-E94CF4164AF7}"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662088"/>
          </a:xfrm>
          <a:prstGeom prst="rect">
            <a:avLst/>
          </a:prstGeom>
        </p:spPr>
      </p:pic>
    </p:spTree>
    <p:extLst>
      <p:ext uri="{BB962C8B-B14F-4D97-AF65-F5344CB8AC3E}">
        <p14:creationId xmlns:p14="http://schemas.microsoft.com/office/powerpoint/2010/main" xmlns="" val="184356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15B31-230A-44CD-ABE8-CF92D867CEF1}"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131006"/>
            <a:ext cx="9144000" cy="6669918"/>
          </a:xfrm>
          <a:prstGeom prst="rect">
            <a:avLst/>
          </a:prstGeom>
        </p:spPr>
      </p:pic>
    </p:spTree>
    <p:extLst>
      <p:ext uri="{BB962C8B-B14F-4D97-AF65-F5344CB8AC3E}">
        <p14:creationId xmlns:p14="http://schemas.microsoft.com/office/powerpoint/2010/main" xmlns="" val="2051700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83938"/>
            <a:ext cx="9144000" cy="6660351"/>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D993F-E4F6-4BCC-80A9-9AEFD0E2BD16}" type="slidenum">
              <a:rPr lang="en-US" smtClean="0"/>
              <a:pPr/>
              <a:t>‹#›</a:t>
            </a:fld>
            <a:endParaRPr lang="en-US"/>
          </a:p>
        </p:txBody>
      </p:sp>
    </p:spTree>
    <p:extLst>
      <p:ext uri="{BB962C8B-B14F-4D97-AF65-F5344CB8AC3E}">
        <p14:creationId xmlns:p14="http://schemas.microsoft.com/office/powerpoint/2010/main" xmlns="" val="13447269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10866-FC16-48B8-98EE-2FE14ED176D2}"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250480" y="0"/>
            <a:ext cx="8893520" cy="6858000"/>
          </a:xfrm>
          <a:prstGeom prst="rect">
            <a:avLst/>
          </a:prstGeom>
        </p:spPr>
      </p:pic>
    </p:spTree>
    <p:extLst>
      <p:ext uri="{BB962C8B-B14F-4D97-AF65-F5344CB8AC3E}">
        <p14:creationId xmlns:p14="http://schemas.microsoft.com/office/powerpoint/2010/main" xmlns="" val="11507517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4152-D38A-43AA-B328-8CC687588C3A}"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2390" y="3297172"/>
            <a:ext cx="9144000" cy="3560828"/>
          </a:xfrm>
          <a:prstGeom prst="rect">
            <a:avLst/>
          </a:prstGeom>
        </p:spPr>
      </p:pic>
    </p:spTree>
    <p:extLst>
      <p:ext uri="{BB962C8B-B14F-4D97-AF65-F5344CB8AC3E}">
        <p14:creationId xmlns:p14="http://schemas.microsoft.com/office/powerpoint/2010/main" xmlns="" val="157741952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389" y="2527704"/>
            <a:ext cx="7772400" cy="1954228"/>
          </a:xfrm>
        </p:spPr>
        <p:txBody>
          <a:bodyPr>
            <a:normAutofit fontScale="90000"/>
          </a:bodyPr>
          <a:lstStyle/>
          <a:p>
            <a:r>
              <a:rPr lang="en-US" sz="7200" b="1" dirty="0"/>
              <a:t/>
            </a:r>
            <a:br>
              <a:rPr lang="en-US" sz="7200" b="1" dirty="0"/>
            </a:br>
            <a:r>
              <a:rPr lang="en-ZA" sz="4400" b="1" dirty="0"/>
              <a:t>COVID-19 Provincial Procurement</a:t>
            </a:r>
            <a:r>
              <a:rPr lang="en-GB" sz="4400" b="1" dirty="0">
                <a:cs typeface="Arial" panose="020B0604020202020204" pitchFamily="34" charset="0"/>
              </a:rPr>
              <a:t> </a:t>
            </a:r>
            <a:r>
              <a:rPr lang="en-ZA" sz="4400" b="1" dirty="0">
                <a:ea typeface="Times New Roman" panose="02020603050405020304" pitchFamily="18" charset="0"/>
                <a:cs typeface="Arial" panose="020B0604020202020204" pitchFamily="34" charset="0"/>
              </a:rPr>
              <a:t/>
            </a:r>
            <a:br>
              <a:rPr lang="en-ZA" sz="4400" b="1" dirty="0">
                <a:ea typeface="Times New Roman" panose="02020603050405020304" pitchFamily="18" charset="0"/>
                <a:cs typeface="Arial" panose="020B0604020202020204" pitchFamily="34" charset="0"/>
              </a:rPr>
            </a:br>
            <a:endParaRPr lang="en-US" sz="4400" b="1" dirty="0"/>
          </a:p>
        </p:txBody>
      </p:sp>
    </p:spTree>
    <p:extLst>
      <p:ext uri="{BB962C8B-B14F-4D97-AF65-F5344CB8AC3E}">
        <p14:creationId xmlns:p14="http://schemas.microsoft.com/office/powerpoint/2010/main" xmlns="" val="547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93"/>
            <a:ext cx="9144000" cy="583574"/>
          </a:xfrm>
          <a:solidFill>
            <a:srgbClr val="FFC000"/>
          </a:solidFill>
        </p:spPr>
        <p:txBody>
          <a:bodyPr>
            <a:normAutofit fontScale="90000"/>
          </a:bodyPr>
          <a:lstStyle/>
          <a:p>
            <a:pPr lvl="0" algn="ctr"/>
            <a:r>
              <a:rPr lang="en-US" b="1" dirty="0" smtClean="0"/>
              <a:t>Overview</a:t>
            </a:r>
            <a:endParaRPr lang="en-ZA" dirty="0"/>
          </a:p>
        </p:txBody>
      </p:sp>
      <p:sp>
        <p:nvSpPr>
          <p:cNvPr id="5" name="Slide Number Placeholder 4"/>
          <p:cNvSpPr>
            <a:spLocks noGrp="1"/>
          </p:cNvSpPr>
          <p:nvPr>
            <p:ph type="sldNum" sz="quarter" idx="12"/>
          </p:nvPr>
        </p:nvSpPr>
        <p:spPr>
          <a:xfrm>
            <a:off x="4629150" y="6187302"/>
            <a:ext cx="2057400" cy="365125"/>
          </a:xfrm>
        </p:spPr>
        <p:txBody>
          <a:bodyPr/>
          <a:lstStyle/>
          <a:p>
            <a:fld id="{A7AC4172-C4EA-492B-A003-0F4E5579BB53}" type="slidenum">
              <a:rPr lang="en-US" smtClean="0">
                <a:solidFill>
                  <a:prstClr val="black">
                    <a:tint val="75000"/>
                  </a:prstClr>
                </a:solidFill>
              </a:rPr>
              <a:pPr/>
              <a:t>10</a:t>
            </a:fld>
            <a:endParaRPr lang="en-US">
              <a:solidFill>
                <a:prstClr val="black">
                  <a:tint val="75000"/>
                </a:prstClr>
              </a:solidFill>
            </a:endParaRPr>
          </a:p>
        </p:txBody>
      </p:sp>
      <p:sp>
        <p:nvSpPr>
          <p:cNvPr id="6" name="Rectangle 5"/>
          <p:cNvSpPr/>
          <p:nvPr/>
        </p:nvSpPr>
        <p:spPr>
          <a:xfrm>
            <a:off x="485055" y="1270269"/>
            <a:ext cx="8173890" cy="3416320"/>
          </a:xfrm>
          <a:prstGeom prst="rect">
            <a:avLst/>
          </a:prstGeom>
        </p:spPr>
        <p:txBody>
          <a:bodyPr wrap="square">
            <a:spAutoFit/>
          </a:bodyPr>
          <a:lstStyle/>
          <a:p>
            <a:pPr marL="214313" indent="-214313">
              <a:buFont typeface="Arial" panose="020B0604020202020204" pitchFamily="34" charset="0"/>
              <a:buChar char="•"/>
            </a:pPr>
            <a:r>
              <a:rPr lang="en-US" sz="2400" dirty="0"/>
              <a:t>Provincial institutions </a:t>
            </a:r>
            <a:r>
              <a:rPr lang="en-US" sz="2400" dirty="0" smtClean="0"/>
              <a:t>spent </a:t>
            </a:r>
            <a:r>
              <a:rPr lang="en-US" sz="2400" dirty="0"/>
              <a:t>allocated resources on Personal Protection Equipment items such as gloves, masks, respirators, visors, covers, </a:t>
            </a:r>
            <a:r>
              <a:rPr lang="en-US" sz="2400" dirty="0" smtClean="0"/>
              <a:t>thermometers, sanitizers </a:t>
            </a:r>
            <a:r>
              <a:rPr lang="en-US" sz="2400" dirty="0"/>
              <a:t>and disinfectants </a:t>
            </a:r>
            <a:r>
              <a:rPr lang="en-US" sz="2400" dirty="0" smtClean="0"/>
              <a:t>products. </a:t>
            </a:r>
            <a:endParaRPr lang="en-US" sz="2400" dirty="0"/>
          </a:p>
          <a:p>
            <a:pPr marL="214313" indent="-214313">
              <a:buFont typeface="Arial" panose="020B0604020202020204" pitchFamily="34" charset="0"/>
              <a:buChar char="•"/>
            </a:pPr>
            <a:r>
              <a:rPr lang="en-US" sz="2400" dirty="0"/>
              <a:t>Other categories of spending include the provision of infrastructure covering water and sanitation, accommodation of health practitioners and supplies for quarantine </a:t>
            </a:r>
            <a:r>
              <a:rPr lang="en-US" sz="2400" dirty="0" smtClean="0"/>
              <a:t>site, </a:t>
            </a:r>
            <a:r>
              <a:rPr lang="en-US" sz="2400" dirty="0"/>
              <a:t>food parcels for targeted communities as well as sanitizing of buildings, amongst others</a:t>
            </a:r>
            <a:r>
              <a:rPr lang="en-US" sz="2400" dirty="0" smtClean="0"/>
              <a:t>.</a:t>
            </a:r>
            <a:endParaRPr lang="en-US" sz="2400" dirty="0"/>
          </a:p>
        </p:txBody>
      </p:sp>
    </p:spTree>
    <p:extLst>
      <p:ext uri="{BB962C8B-B14F-4D97-AF65-F5344CB8AC3E}">
        <p14:creationId xmlns:p14="http://schemas.microsoft.com/office/powerpoint/2010/main" xmlns="" val="95656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93"/>
            <a:ext cx="9144000" cy="583574"/>
          </a:xfrm>
          <a:solidFill>
            <a:srgbClr val="FFC000"/>
          </a:solidFill>
        </p:spPr>
        <p:txBody>
          <a:bodyPr>
            <a:normAutofit fontScale="90000"/>
          </a:bodyPr>
          <a:lstStyle/>
          <a:p>
            <a:pPr lvl="0" algn="ctr"/>
            <a:r>
              <a:rPr lang="en-US" b="1" dirty="0" smtClean="0"/>
              <a:t>Expenditure</a:t>
            </a:r>
            <a:endParaRPr lang="en-ZA" dirty="0"/>
          </a:p>
        </p:txBody>
      </p:sp>
      <p:sp>
        <p:nvSpPr>
          <p:cNvPr id="5" name="Slide Number Placeholder 4"/>
          <p:cNvSpPr>
            <a:spLocks noGrp="1"/>
          </p:cNvSpPr>
          <p:nvPr>
            <p:ph type="sldNum" sz="quarter" idx="12"/>
          </p:nvPr>
        </p:nvSpPr>
        <p:spPr>
          <a:xfrm>
            <a:off x="4659886" y="6141197"/>
            <a:ext cx="2057400" cy="365125"/>
          </a:xfrm>
        </p:spPr>
        <p:txBody>
          <a:bodyPr/>
          <a:lstStyle/>
          <a:p>
            <a:fld id="{A7AC4172-C4EA-492B-A003-0F4E5579BB53}" type="slidenum">
              <a:rPr lang="en-US" smtClean="0">
                <a:solidFill>
                  <a:prstClr val="black">
                    <a:tint val="75000"/>
                  </a:prstClr>
                </a:solidFill>
              </a:rPr>
              <a:pPr/>
              <a:t>11</a:t>
            </a:fld>
            <a:endParaRPr lang="en-US">
              <a:solidFill>
                <a:prstClr val="black">
                  <a:tint val="75000"/>
                </a:prstClr>
              </a:solidFill>
            </a:endParaRPr>
          </a:p>
        </p:txBody>
      </p:sp>
      <p:sp>
        <p:nvSpPr>
          <p:cNvPr id="6" name="Rectangle 5"/>
          <p:cNvSpPr/>
          <p:nvPr/>
        </p:nvSpPr>
        <p:spPr>
          <a:xfrm>
            <a:off x="239166" y="960013"/>
            <a:ext cx="7675389" cy="646331"/>
          </a:xfrm>
          <a:prstGeom prst="rect">
            <a:avLst/>
          </a:prstGeom>
        </p:spPr>
        <p:txBody>
          <a:bodyPr wrap="square">
            <a:spAutoFit/>
          </a:bodyPr>
          <a:lstStyle/>
          <a:p>
            <a:r>
              <a:rPr lang="en-US" dirty="0" smtClean="0"/>
              <a:t>For the period 1 April 2020 to 31 March </a:t>
            </a:r>
            <a:r>
              <a:rPr lang="en-US" dirty="0"/>
              <a:t>2021, the Provincial institutions spent R1 178 114 372 on COVID-19 related </a:t>
            </a:r>
            <a:r>
              <a:rPr lang="en-US" dirty="0" smtClean="0"/>
              <a:t>items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65529719"/>
              </p:ext>
            </p:extLst>
          </p:nvPr>
        </p:nvGraphicFramePr>
        <p:xfrm>
          <a:off x="437990" y="1629429"/>
          <a:ext cx="8077360" cy="4297477"/>
        </p:xfrm>
        <a:graphic>
          <a:graphicData uri="http://schemas.openxmlformats.org/drawingml/2006/table">
            <a:tbl>
              <a:tblPr/>
              <a:tblGrid>
                <a:gridCol w="6404956">
                  <a:extLst>
                    <a:ext uri="{9D8B030D-6E8A-4147-A177-3AD203B41FA5}">
                      <a16:colId xmlns:a16="http://schemas.microsoft.com/office/drawing/2014/main" xmlns="" val="3186424666"/>
                    </a:ext>
                  </a:extLst>
                </a:gridCol>
                <a:gridCol w="1672404">
                  <a:extLst>
                    <a:ext uri="{9D8B030D-6E8A-4147-A177-3AD203B41FA5}">
                      <a16:colId xmlns:a16="http://schemas.microsoft.com/office/drawing/2014/main" xmlns="" val="3794227966"/>
                    </a:ext>
                  </a:extLst>
                </a:gridCol>
              </a:tblGrid>
              <a:tr h="226183">
                <a:tc>
                  <a:txBody>
                    <a:bodyPr/>
                    <a:lstStyle/>
                    <a:p>
                      <a:pPr algn="ctr" fontAlgn="t"/>
                      <a:r>
                        <a:rPr lang="en-US" sz="1400" b="1" i="0" u="none" strike="noStrike">
                          <a:solidFill>
                            <a:srgbClr val="000000"/>
                          </a:solidFill>
                          <a:effectLst/>
                          <a:latin typeface="Calibri" panose="020F0502020204030204" pitchFamily="34" charset="0"/>
                        </a:rPr>
                        <a:t>DEPARTMENT / PUBLIC ENTITTY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400" b="1" i="0" u="none" strike="noStrike" dirty="0">
                          <a:solidFill>
                            <a:srgbClr val="000000"/>
                          </a:solidFill>
                          <a:effectLst/>
                          <a:latin typeface="Calibri" panose="020F0502020204030204" pitchFamily="34" charset="0"/>
                        </a:rPr>
                        <a:t>TOTAL </a:t>
                      </a:r>
                      <a:r>
                        <a:rPr lang="en-US" sz="1400" b="1" i="0" u="none" strike="noStrike" dirty="0" smtClean="0">
                          <a:solidFill>
                            <a:srgbClr val="000000"/>
                          </a:solidFill>
                          <a:effectLst/>
                          <a:latin typeface="Calibri" panose="020F0502020204030204" pitchFamily="34" charset="0"/>
                        </a:rPr>
                        <a:t>PAYMENT (R)</a:t>
                      </a:r>
                      <a:endParaRPr lang="en-US" sz="1400" b="1" i="0" u="none" strike="noStrike" dirty="0">
                        <a:solidFill>
                          <a:srgbClr val="000000"/>
                        </a:solidFill>
                        <a:effectLst/>
                        <a:latin typeface="Calibri" panose="020F050202020403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08526584"/>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Health</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919 859 157.87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6717243"/>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Education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Calibri" panose="020F0502020204030204" pitchFamily="34" charset="0"/>
                        </a:rPr>
                        <a:t>      131 947 225.70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2830594"/>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Agriculture, Rural Development, Land and Environmental Affairs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32 892 501.00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777076"/>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Human Settlements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32 768 940.25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2759955"/>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Public Works, Roads and Transport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25 507 521.88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2705990"/>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Social Development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9 728 397.71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1177057"/>
                  </a:ext>
                </a:extLst>
              </a:tr>
              <a:tr h="226183">
                <a:tc>
                  <a:txBody>
                    <a:bodyPr/>
                    <a:lstStyle/>
                    <a:p>
                      <a:pPr algn="l" fontAlgn="t"/>
                      <a:r>
                        <a:rPr lang="en-US" sz="1400" b="0" i="0" u="none" strike="noStrike">
                          <a:solidFill>
                            <a:srgbClr val="000000"/>
                          </a:solidFill>
                          <a:effectLst/>
                          <a:latin typeface="Calibri" panose="020F0502020204030204" pitchFamily="34" charset="0"/>
                        </a:rPr>
                        <a:t>Mpumalanga Tourism and Parks Agency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7 712 860.85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1149734"/>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Co-operative Governance and Traditional Affairs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6 431 710.40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1472787"/>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Culture, Sport and Recreation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4 882 610.47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9378202"/>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Community Safety, Security and Liaison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3 027 565.98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4716200"/>
                  </a:ext>
                </a:extLst>
              </a:tr>
              <a:tr h="226183">
                <a:tc>
                  <a:txBody>
                    <a:bodyPr/>
                    <a:lstStyle/>
                    <a:p>
                      <a:pPr algn="l" fontAlgn="t"/>
                      <a:r>
                        <a:rPr lang="en-US" sz="1400" b="0" i="0" u="none" strike="noStrike">
                          <a:solidFill>
                            <a:srgbClr val="000000"/>
                          </a:solidFill>
                          <a:effectLst/>
                          <a:latin typeface="Calibri" panose="020F0502020204030204" pitchFamily="34" charset="0"/>
                        </a:rPr>
                        <a:t>Mpumalanga Provincial Legislature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877 082.00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0062205"/>
                  </a:ext>
                </a:extLst>
              </a:tr>
              <a:tr h="226183">
                <a:tc>
                  <a:txBody>
                    <a:bodyPr/>
                    <a:lstStyle/>
                    <a:p>
                      <a:pPr algn="l" fontAlgn="t"/>
                      <a:r>
                        <a:rPr lang="en-US" sz="1400" b="0" i="0" u="none" strike="noStrike">
                          <a:solidFill>
                            <a:srgbClr val="000000"/>
                          </a:solidFill>
                          <a:effectLst/>
                          <a:latin typeface="Calibri" panose="020F0502020204030204" pitchFamily="34" charset="0"/>
                        </a:rPr>
                        <a:t>Mpumalanga Economic Growth Agency (MEGA)</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777 723.46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4744410"/>
                  </a:ext>
                </a:extLst>
              </a:tr>
              <a:tr h="226183">
                <a:tc>
                  <a:txBody>
                    <a:bodyPr/>
                    <a:lstStyle/>
                    <a:p>
                      <a:pPr algn="l" fontAlgn="t"/>
                      <a:r>
                        <a:rPr lang="en-US" sz="1400" b="0" i="0" u="none" strike="noStrike">
                          <a:solidFill>
                            <a:srgbClr val="000000"/>
                          </a:solidFill>
                          <a:effectLst/>
                          <a:latin typeface="Calibri" panose="020F0502020204030204" pitchFamily="34" charset="0"/>
                        </a:rPr>
                        <a:t>Provincial Treasury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579 163.67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8631569"/>
                  </a:ext>
                </a:extLst>
              </a:tr>
              <a:tr h="226183">
                <a:tc>
                  <a:txBody>
                    <a:bodyPr/>
                    <a:lstStyle/>
                    <a:p>
                      <a:pPr algn="l" fontAlgn="t"/>
                      <a:r>
                        <a:rPr lang="en-US" sz="1400" b="0" i="0" u="none" strike="noStrike">
                          <a:solidFill>
                            <a:srgbClr val="000000"/>
                          </a:solidFill>
                          <a:effectLst/>
                          <a:latin typeface="Calibri" panose="020F0502020204030204" pitchFamily="34" charset="0"/>
                        </a:rPr>
                        <a:t>Mpumalanga Regional Training Trust (MRTT)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498 490.00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5324717"/>
                  </a:ext>
                </a:extLst>
              </a:tr>
              <a:tr h="226183">
                <a:tc>
                  <a:txBody>
                    <a:bodyPr/>
                    <a:lstStyle/>
                    <a:p>
                      <a:pPr algn="l" fontAlgn="t"/>
                      <a:r>
                        <a:rPr lang="en-US" sz="1400" b="0" i="0" u="none" strike="noStrike">
                          <a:solidFill>
                            <a:srgbClr val="000000"/>
                          </a:solidFill>
                          <a:effectLst/>
                          <a:latin typeface="Calibri" panose="020F0502020204030204" pitchFamily="34" charset="0"/>
                        </a:rPr>
                        <a:t>Office of the Premier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269 937.52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1020350"/>
                  </a:ext>
                </a:extLst>
              </a:tr>
              <a:tr h="226183">
                <a:tc>
                  <a:txBody>
                    <a:bodyPr/>
                    <a:lstStyle/>
                    <a:p>
                      <a:pPr algn="l" fontAlgn="t"/>
                      <a:r>
                        <a:rPr lang="en-US" sz="1400" b="0" i="0" u="none" strike="noStrike">
                          <a:solidFill>
                            <a:srgbClr val="000000"/>
                          </a:solidFill>
                          <a:effectLst/>
                          <a:latin typeface="Calibri" panose="020F0502020204030204" pitchFamily="34" charset="0"/>
                        </a:rPr>
                        <a:t>Department of Economic Development and Tourism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              244 090.46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8741695"/>
                  </a:ext>
                </a:extLst>
              </a:tr>
              <a:tr h="226183">
                <a:tc>
                  <a:txBody>
                    <a:bodyPr/>
                    <a:lstStyle/>
                    <a:p>
                      <a:pPr algn="l" fontAlgn="t"/>
                      <a:r>
                        <a:rPr lang="en-US" sz="1400" b="0" i="0" u="none" strike="noStrike">
                          <a:solidFill>
                            <a:srgbClr val="000000"/>
                          </a:solidFill>
                          <a:effectLst/>
                          <a:latin typeface="Calibri" panose="020F0502020204030204" pitchFamily="34" charset="0"/>
                        </a:rPr>
                        <a:t>Mpumalanga Economic Regulator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Calibri" panose="020F0502020204030204" pitchFamily="34" charset="0"/>
                        </a:rPr>
                        <a:t>              109 393.57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4027239"/>
                  </a:ext>
                </a:extLst>
              </a:tr>
              <a:tr h="226183">
                <a:tc>
                  <a:txBody>
                    <a:bodyPr/>
                    <a:lstStyle/>
                    <a:p>
                      <a:pPr algn="l" fontAlgn="t"/>
                      <a:r>
                        <a:rPr lang="en-US" sz="1400" b="1" i="0" u="none" strike="noStrike">
                          <a:solidFill>
                            <a:srgbClr val="000000"/>
                          </a:solidFill>
                          <a:effectLst/>
                          <a:latin typeface="Calibri" panose="020F0502020204030204" pitchFamily="34" charset="0"/>
                        </a:rPr>
                        <a:t>TOTAL EXPENDITURE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Calibri" panose="020F0502020204030204" pitchFamily="34" charset="0"/>
                        </a:rPr>
                        <a:t>   1 178 114 372.79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324533"/>
                  </a:ext>
                </a:extLst>
              </a:tr>
            </a:tbl>
          </a:graphicData>
        </a:graphic>
      </p:graphicFrame>
    </p:spTree>
    <p:extLst>
      <p:ext uri="{BB962C8B-B14F-4D97-AF65-F5344CB8AC3E}">
        <p14:creationId xmlns:p14="http://schemas.microsoft.com/office/powerpoint/2010/main" xmlns="" val="225489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93"/>
            <a:ext cx="9144000" cy="583574"/>
          </a:xfrm>
          <a:solidFill>
            <a:srgbClr val="FFC000"/>
          </a:solidFill>
        </p:spPr>
        <p:txBody>
          <a:bodyPr>
            <a:normAutofit fontScale="90000"/>
          </a:bodyPr>
          <a:lstStyle/>
          <a:p>
            <a:pPr lvl="0" algn="ctr"/>
            <a:r>
              <a:rPr lang="en-US" b="1" dirty="0" smtClean="0"/>
              <a:t>Expenditure</a:t>
            </a:r>
            <a:endParaRPr lang="en-ZA" dirty="0"/>
          </a:p>
        </p:txBody>
      </p:sp>
      <p:sp>
        <p:nvSpPr>
          <p:cNvPr id="5" name="Slide Number Placeholder 4"/>
          <p:cNvSpPr>
            <a:spLocks noGrp="1"/>
          </p:cNvSpPr>
          <p:nvPr>
            <p:ph type="sldNum" sz="quarter" idx="12"/>
          </p:nvPr>
        </p:nvSpPr>
        <p:spPr>
          <a:xfrm>
            <a:off x="4813567" y="6110460"/>
            <a:ext cx="2057400" cy="365125"/>
          </a:xfrm>
        </p:spPr>
        <p:txBody>
          <a:bodyPr/>
          <a:lstStyle/>
          <a:p>
            <a:fld id="{A7AC4172-C4EA-492B-A003-0F4E5579BB53}" type="slidenum">
              <a:rPr lang="en-US" smtClean="0">
                <a:solidFill>
                  <a:prstClr val="black">
                    <a:tint val="75000"/>
                  </a:prstClr>
                </a:solidFill>
              </a:rPr>
              <a:pPr/>
              <a:t>12</a:t>
            </a:fld>
            <a:endParaRPr lang="en-US">
              <a:solidFill>
                <a:prstClr val="black">
                  <a:tint val="75000"/>
                </a:prstClr>
              </a:solidFill>
            </a:endParaRPr>
          </a:p>
        </p:txBody>
      </p:sp>
      <p:sp>
        <p:nvSpPr>
          <p:cNvPr id="6" name="Rectangle 5"/>
          <p:cNvSpPr/>
          <p:nvPr/>
        </p:nvSpPr>
        <p:spPr>
          <a:xfrm>
            <a:off x="239166" y="960013"/>
            <a:ext cx="8276184" cy="646331"/>
          </a:xfrm>
          <a:prstGeom prst="rect">
            <a:avLst/>
          </a:prstGeom>
        </p:spPr>
        <p:txBody>
          <a:bodyPr wrap="square">
            <a:spAutoFit/>
          </a:bodyPr>
          <a:lstStyle/>
          <a:p>
            <a:r>
              <a:rPr lang="en-US" dirty="0" smtClean="0"/>
              <a:t>For the period 1 April 2021 to 31 December 2021, </a:t>
            </a:r>
            <a:r>
              <a:rPr lang="en-US" dirty="0"/>
              <a:t>the Provincial institutions spent </a:t>
            </a:r>
            <a:r>
              <a:rPr lang="en-US" dirty="0" smtClean="0"/>
              <a:t>R297 991 227 </a:t>
            </a:r>
            <a:r>
              <a:rPr lang="en-US" dirty="0"/>
              <a:t>on COVID-19 related </a:t>
            </a:r>
            <a:r>
              <a:rPr lang="en-US" dirty="0" smtClean="0"/>
              <a:t>items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100682373"/>
              </p:ext>
            </p:extLst>
          </p:nvPr>
        </p:nvGraphicFramePr>
        <p:xfrm>
          <a:off x="361150" y="1705853"/>
          <a:ext cx="8154200" cy="3926214"/>
        </p:xfrm>
        <a:graphic>
          <a:graphicData uri="http://schemas.openxmlformats.org/drawingml/2006/table">
            <a:tbl>
              <a:tblPr/>
              <a:tblGrid>
                <a:gridCol w="6451675">
                  <a:extLst>
                    <a:ext uri="{9D8B030D-6E8A-4147-A177-3AD203B41FA5}">
                      <a16:colId xmlns:a16="http://schemas.microsoft.com/office/drawing/2014/main" xmlns="" val="2165065674"/>
                    </a:ext>
                  </a:extLst>
                </a:gridCol>
                <a:gridCol w="1702525">
                  <a:extLst>
                    <a:ext uri="{9D8B030D-6E8A-4147-A177-3AD203B41FA5}">
                      <a16:colId xmlns:a16="http://schemas.microsoft.com/office/drawing/2014/main" xmlns="" val="1445405435"/>
                    </a:ext>
                  </a:extLst>
                </a:gridCol>
              </a:tblGrid>
              <a:tr h="218012">
                <a:tc>
                  <a:txBody>
                    <a:bodyPr/>
                    <a:lstStyle/>
                    <a:p>
                      <a:pPr algn="ctr" fontAlgn="b"/>
                      <a:r>
                        <a:rPr lang="en-US" sz="1400" b="1" i="0" u="none" strike="noStrike">
                          <a:solidFill>
                            <a:srgbClr val="000000"/>
                          </a:solidFill>
                          <a:effectLst/>
                          <a:latin typeface="Calibri" panose="020F0502020204030204" pitchFamily="34" charset="0"/>
                        </a:rPr>
                        <a:t>DEPARTMENT / PUBLIC ENTITY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dirty="0">
                          <a:solidFill>
                            <a:srgbClr val="000000"/>
                          </a:solidFill>
                          <a:effectLst/>
                          <a:latin typeface="Calibri" panose="020F0502020204030204" pitchFamily="34" charset="0"/>
                        </a:rPr>
                        <a:t>TOTAL </a:t>
                      </a:r>
                      <a:r>
                        <a:rPr lang="en-US" sz="1400" b="1" i="0" u="none" strike="noStrike" dirty="0" smtClean="0">
                          <a:solidFill>
                            <a:srgbClr val="000000"/>
                          </a:solidFill>
                          <a:effectLst/>
                          <a:latin typeface="Calibri" panose="020F0502020204030204" pitchFamily="34" charset="0"/>
                        </a:rPr>
                        <a:t>PAYMENT (R)</a:t>
                      </a:r>
                      <a:endParaRPr lang="en-US" sz="14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313518277"/>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Health</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225 758 776.53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2774345"/>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Human Settlements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57 648 972.72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4208794"/>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Public Works, Roads and Transport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10 429 824.28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6358161"/>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Agriculture, Rural Development, Land and Environmental Affairs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1 311 247.84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8190750"/>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Community Safety, Security and Liaison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927 280.17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8783246"/>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Education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485 000.00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7674407"/>
                  </a:ext>
                </a:extLst>
              </a:tr>
              <a:tr h="218012">
                <a:tc>
                  <a:txBody>
                    <a:bodyPr/>
                    <a:lstStyle/>
                    <a:p>
                      <a:pPr algn="l" fontAlgn="t"/>
                      <a:r>
                        <a:rPr lang="en-US" sz="1400" b="0" i="0" u="none" strike="noStrike">
                          <a:solidFill>
                            <a:srgbClr val="000000"/>
                          </a:solidFill>
                          <a:effectLst/>
                          <a:latin typeface="Calibri" panose="020F0502020204030204" pitchFamily="34" charset="0"/>
                        </a:rPr>
                        <a:t>Mpumalanga Tourism and Parks Agency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469 802.60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1517911"/>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Economic Development and Tourism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371 114.97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0174067"/>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Co-operative Governance and Traditional Affairs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164 841.85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988362"/>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Social Development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153 599.00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6724308"/>
                  </a:ext>
                </a:extLst>
              </a:tr>
              <a:tr h="218012">
                <a:tc>
                  <a:txBody>
                    <a:bodyPr/>
                    <a:lstStyle/>
                    <a:p>
                      <a:pPr algn="l" fontAlgn="t"/>
                      <a:r>
                        <a:rPr lang="en-US" sz="1400" b="0" i="0" u="none" strike="noStrike">
                          <a:solidFill>
                            <a:srgbClr val="000000"/>
                          </a:solidFill>
                          <a:effectLst/>
                          <a:latin typeface="Calibri" panose="020F0502020204030204" pitchFamily="34" charset="0"/>
                        </a:rPr>
                        <a:t>Department of Culture, Sport and Recreation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124 217.00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9630148"/>
                  </a:ext>
                </a:extLst>
              </a:tr>
              <a:tr h="218012">
                <a:tc>
                  <a:txBody>
                    <a:bodyPr/>
                    <a:lstStyle/>
                    <a:p>
                      <a:pPr algn="l" fontAlgn="t"/>
                      <a:r>
                        <a:rPr lang="en-US" sz="1400" b="0" i="0" u="none" strike="noStrike">
                          <a:solidFill>
                            <a:srgbClr val="000000"/>
                          </a:solidFill>
                          <a:effectLst/>
                          <a:latin typeface="Calibri" panose="020F0502020204030204" pitchFamily="34" charset="0"/>
                        </a:rPr>
                        <a:t>Office of the Premier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73 700.00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3774029"/>
                  </a:ext>
                </a:extLst>
              </a:tr>
              <a:tr h="218012">
                <a:tc>
                  <a:txBody>
                    <a:bodyPr/>
                    <a:lstStyle/>
                    <a:p>
                      <a:pPr algn="l" fontAlgn="t"/>
                      <a:r>
                        <a:rPr lang="en-US" sz="1400" b="0" i="0" u="none" strike="noStrike">
                          <a:solidFill>
                            <a:srgbClr val="000000"/>
                          </a:solidFill>
                          <a:effectLst/>
                          <a:latin typeface="Calibri" panose="020F0502020204030204" pitchFamily="34" charset="0"/>
                        </a:rPr>
                        <a:t>Mpumalanga Economic Growth Agency (MEGA)</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50 511.07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2133262"/>
                  </a:ext>
                </a:extLst>
              </a:tr>
              <a:tr h="218012">
                <a:tc>
                  <a:txBody>
                    <a:bodyPr/>
                    <a:lstStyle/>
                    <a:p>
                      <a:pPr algn="l" fontAlgn="t"/>
                      <a:r>
                        <a:rPr lang="en-US" sz="1400" b="0" i="0" u="none" strike="noStrike">
                          <a:solidFill>
                            <a:srgbClr val="000000"/>
                          </a:solidFill>
                          <a:effectLst/>
                          <a:latin typeface="Calibri" panose="020F0502020204030204" pitchFamily="34" charset="0"/>
                        </a:rPr>
                        <a:t>Mpumalanga Regional Training Trust (MRTT)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13 314.70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2029979"/>
                  </a:ext>
                </a:extLst>
              </a:tr>
              <a:tr h="218012">
                <a:tc>
                  <a:txBody>
                    <a:bodyPr/>
                    <a:lstStyle/>
                    <a:p>
                      <a:pPr algn="l" fontAlgn="t"/>
                      <a:r>
                        <a:rPr lang="en-US" sz="1400" b="0" i="0" u="none" strike="noStrike">
                          <a:solidFill>
                            <a:srgbClr val="000000"/>
                          </a:solidFill>
                          <a:effectLst/>
                          <a:latin typeface="Calibri" panose="020F0502020204030204" pitchFamily="34" charset="0"/>
                        </a:rPr>
                        <a:t>Provincial Treasury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4 800.00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04097"/>
                  </a:ext>
                </a:extLst>
              </a:tr>
              <a:tr h="218012">
                <a:tc>
                  <a:txBody>
                    <a:bodyPr/>
                    <a:lstStyle/>
                    <a:p>
                      <a:pPr algn="l" fontAlgn="t"/>
                      <a:r>
                        <a:rPr lang="en-US" sz="1400" b="0" i="0" u="none" strike="noStrike">
                          <a:solidFill>
                            <a:srgbClr val="000000"/>
                          </a:solidFill>
                          <a:effectLst/>
                          <a:latin typeface="Calibri" panose="020F0502020204030204" pitchFamily="34" charset="0"/>
                        </a:rPr>
                        <a:t>Mpumalanga Economic Regulator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4 224.90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3818404"/>
                  </a:ext>
                </a:extLst>
              </a:tr>
              <a:tr h="218012">
                <a:tc>
                  <a:txBody>
                    <a:bodyPr/>
                    <a:lstStyle/>
                    <a:p>
                      <a:pPr algn="l" fontAlgn="t"/>
                      <a:r>
                        <a:rPr lang="en-US" sz="1400" b="1" i="0" u="none" strike="noStrike">
                          <a:solidFill>
                            <a:srgbClr val="000000"/>
                          </a:solidFill>
                          <a:effectLst/>
                          <a:latin typeface="Calibri" panose="020F0502020204030204" pitchFamily="34" charset="0"/>
                        </a:rPr>
                        <a:t>TOTAL EXPENDITURE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       297 991 227.63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8274042"/>
                  </a:ext>
                </a:extLst>
              </a:tr>
            </a:tbl>
          </a:graphicData>
        </a:graphic>
      </p:graphicFrame>
    </p:spTree>
    <p:extLst>
      <p:ext uri="{BB962C8B-B14F-4D97-AF65-F5344CB8AC3E}">
        <p14:creationId xmlns:p14="http://schemas.microsoft.com/office/powerpoint/2010/main" xmlns="" val="35573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93"/>
            <a:ext cx="9144000" cy="583574"/>
          </a:xfrm>
          <a:solidFill>
            <a:srgbClr val="FFC000"/>
          </a:solidFill>
        </p:spPr>
        <p:txBody>
          <a:bodyPr>
            <a:normAutofit fontScale="90000"/>
          </a:bodyPr>
          <a:lstStyle/>
          <a:p>
            <a:pPr lvl="0" algn="ctr"/>
            <a:r>
              <a:rPr lang="en-US" b="1" dirty="0" smtClean="0"/>
              <a:t>PPE: Department of Health</a:t>
            </a:r>
            <a:endParaRPr lang="en-ZA" dirty="0"/>
          </a:p>
        </p:txBody>
      </p:sp>
      <p:sp>
        <p:nvSpPr>
          <p:cNvPr id="5" name="Slide Number Placeholder 4"/>
          <p:cNvSpPr>
            <a:spLocks noGrp="1"/>
          </p:cNvSpPr>
          <p:nvPr>
            <p:ph type="sldNum" sz="quarter" idx="12"/>
          </p:nvPr>
        </p:nvSpPr>
        <p:spPr>
          <a:xfrm>
            <a:off x="4629150" y="6187302"/>
            <a:ext cx="2057400" cy="365125"/>
          </a:xfrm>
        </p:spPr>
        <p:txBody>
          <a:bodyPr/>
          <a:lstStyle/>
          <a:p>
            <a:fld id="{A7AC4172-C4EA-492B-A003-0F4E5579BB53}" type="slidenum">
              <a:rPr lang="en-US" smtClean="0">
                <a:solidFill>
                  <a:prstClr val="black">
                    <a:tint val="75000"/>
                  </a:prstClr>
                </a:solidFill>
              </a:rPr>
              <a:pPr/>
              <a:t>13</a:t>
            </a:fld>
            <a:endParaRPr lang="en-US">
              <a:solidFill>
                <a:prstClr val="black">
                  <a:tint val="75000"/>
                </a:prstClr>
              </a:solidFill>
            </a:endParaRPr>
          </a:p>
        </p:txBody>
      </p:sp>
      <p:sp>
        <p:nvSpPr>
          <p:cNvPr id="6" name="Rectangle 5"/>
          <p:cNvSpPr/>
          <p:nvPr/>
        </p:nvSpPr>
        <p:spPr>
          <a:xfrm>
            <a:off x="485055" y="1270269"/>
            <a:ext cx="8173890" cy="4893647"/>
          </a:xfrm>
          <a:prstGeom prst="rect">
            <a:avLst/>
          </a:prstGeom>
        </p:spPr>
        <p:txBody>
          <a:bodyPr wrap="square">
            <a:spAutoFit/>
          </a:bodyPr>
          <a:lstStyle/>
          <a:p>
            <a:pPr marL="214313" indent="-214313">
              <a:buFont typeface="Arial" panose="020B0604020202020204" pitchFamily="34" charset="0"/>
              <a:buChar char="•"/>
            </a:pPr>
            <a:r>
              <a:rPr lang="en-US" sz="2400" dirty="0" smtClean="0"/>
              <a:t>During the 2020/21 financial year audit, the following matter was raised by the Auditor-General in the Department of Health’s report:</a:t>
            </a:r>
          </a:p>
          <a:p>
            <a:pPr marL="742950" lvl="1" indent="-285750">
              <a:buFont typeface="Wingdings" panose="05000000000000000000" pitchFamily="2" charset="2"/>
              <a:buChar char="Ø"/>
            </a:pPr>
            <a:r>
              <a:rPr lang="en-US" sz="2000" i="1" dirty="0" smtClean="0"/>
              <a:t>“In </a:t>
            </a:r>
            <a:r>
              <a:rPr lang="en-US" sz="2000" i="1" dirty="0"/>
              <a:t>some instances, the prices of covid-19 personal protective equipment items procured through existing contracts exceeded the prices prescribed through annexure A of National Treasury Instruction Note 5 of 2020/21 by more than 10% without the approval of the accounting officer or a delegated person, as required by paragraph 4.9 of the same instruction note</a:t>
            </a:r>
            <a:r>
              <a:rPr lang="en-US" sz="2000" i="1" dirty="0" smtClean="0"/>
              <a:t>.”</a:t>
            </a:r>
            <a:endParaRPr lang="en-US" sz="2000" i="1" dirty="0"/>
          </a:p>
          <a:p>
            <a:pPr marL="214313" indent="-214313">
              <a:buFont typeface="Arial" panose="020B0604020202020204" pitchFamily="34" charset="0"/>
              <a:buChar char="•"/>
            </a:pPr>
            <a:r>
              <a:rPr lang="en-US" sz="2400" dirty="0" smtClean="0"/>
              <a:t>The matter was addressed by the Department and the existing contract prices for </a:t>
            </a:r>
            <a:r>
              <a:rPr lang="en-US" sz="2400" dirty="0" err="1" smtClean="0"/>
              <a:t>sanitisers</a:t>
            </a:r>
            <a:r>
              <a:rPr lang="en-US" sz="2400" dirty="0" smtClean="0"/>
              <a:t> were negotiated with suppliers in order to comply to the thresholds as prescribed by the National Treasury</a:t>
            </a:r>
            <a:endParaRPr lang="en-US" sz="2400" dirty="0"/>
          </a:p>
          <a:p>
            <a:pPr marL="214313" indent="-214313">
              <a:buFont typeface="Arial" panose="020B0604020202020204" pitchFamily="34" charset="0"/>
              <a:buChar char="•"/>
            </a:pPr>
            <a:endParaRPr lang="en-US" sz="2400" dirty="0"/>
          </a:p>
        </p:txBody>
      </p:sp>
    </p:spTree>
    <p:extLst>
      <p:ext uri="{BB962C8B-B14F-4D97-AF65-F5344CB8AC3E}">
        <p14:creationId xmlns:p14="http://schemas.microsoft.com/office/powerpoint/2010/main" xmlns="" val="201618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1291" y="2671965"/>
            <a:ext cx="2047355" cy="270459"/>
          </a:xfrm>
          <a:prstGeom prst="rect">
            <a:avLst/>
          </a:prstGeom>
        </p:spPr>
        <p:txBody>
          <a:bodyPr wrap="none">
            <a:spAutoFit/>
          </a:bodyPr>
          <a:lstStyle/>
          <a:p>
            <a:pPr>
              <a:lnSpc>
                <a:spcPct val="115000"/>
              </a:lnSpc>
            </a:pPr>
            <a:r>
              <a:rPr lang="en-US" sz="1100" dirty="0">
                <a:latin typeface="Arial" panose="020B0604020202020204" pitchFamily="34" charset="0"/>
                <a:ea typeface="Calibri" panose="020F0502020204030204" pitchFamily="34" charset="0"/>
                <a:cs typeface="Arial" panose="020B0604020202020204" pitchFamily="34" charset="0"/>
              </a:rPr>
              <a:t>Mr. IDP Strauss 013-7668682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408659" y="2671965"/>
            <a:ext cx="1702517" cy="286682"/>
          </a:xfrm>
          <a:prstGeom prst="rect">
            <a:avLst/>
          </a:prstGeom>
        </p:spPr>
        <p:txBody>
          <a:bodyPr wrap="none">
            <a:spAutoFit/>
          </a:bodyPr>
          <a:lstStyle/>
          <a:p>
            <a:pPr>
              <a:lnSpc>
                <a:spcPct val="115000"/>
              </a:lnSpc>
            </a:pPr>
            <a:r>
              <a:rPr lang="en-US" sz="1200" dirty="0">
                <a:latin typeface="Arial" panose="020B0604020202020204" pitchFamily="34" charset="0"/>
                <a:ea typeface="Calibri" panose="020F0502020204030204" pitchFamily="34" charset="0"/>
                <a:cs typeface="Arial" panose="020B0604020202020204" pitchFamily="34" charset="0"/>
              </a:rPr>
              <a:t>bstrauss@mpg.gov.za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8B10866-FC16-48B8-98EE-2FE14ED176D2}" type="slidenum">
              <a:rPr lang="en-US" smtClean="0"/>
              <a:pPr/>
              <a:t>14</a:t>
            </a:fld>
            <a:endParaRPr lang="en-US"/>
          </a:p>
        </p:txBody>
      </p:sp>
    </p:spTree>
    <p:extLst>
      <p:ext uri="{BB962C8B-B14F-4D97-AF65-F5344CB8AC3E}">
        <p14:creationId xmlns:p14="http://schemas.microsoft.com/office/powerpoint/2010/main" xmlns="" val="2429759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182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DEA04E-6C7B-444A-9002-E94CF4164AF7}" type="slidenum">
              <a:rPr lang="en-US" smtClean="0"/>
              <a:pPr/>
              <a:t>2</a:t>
            </a:fld>
            <a:endParaRPr lang="en-US"/>
          </a:p>
        </p:txBody>
      </p:sp>
    </p:spTree>
    <p:extLst>
      <p:ext uri="{BB962C8B-B14F-4D97-AF65-F5344CB8AC3E}">
        <p14:creationId xmlns:p14="http://schemas.microsoft.com/office/powerpoint/2010/main" xmlns="" val="425944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219" y="1905918"/>
            <a:ext cx="8912646" cy="3948972"/>
          </a:xfrm>
        </p:spPr>
        <p:txBody>
          <a:bodyPr>
            <a:normAutofit/>
          </a:bodyPr>
          <a:lstStyle/>
          <a:p>
            <a:pPr marL="396875" lvl="0" indent="-396875">
              <a:buFont typeface="Arial" panose="020B0604020202020204" pitchFamily="34" charset="0"/>
              <a:buAutoNum type="arabicParenR"/>
            </a:pPr>
            <a:r>
              <a:rPr lang="en-US" sz="2400" dirty="0" smtClean="0">
                <a:latin typeface="Arial" panose="020B0604020202020204" pitchFamily="34" charset="0"/>
                <a:cs typeface="Arial" panose="020B0604020202020204" pitchFamily="34" charset="0"/>
              </a:rPr>
              <a:t>Summary</a:t>
            </a:r>
          </a:p>
          <a:p>
            <a:pPr marL="396875" lvl="0" indent="-396875">
              <a:buFont typeface="Arial" panose="020B0604020202020204" pitchFamily="34" charset="0"/>
              <a:buAutoNum type="arabicParenR"/>
            </a:pPr>
            <a:r>
              <a:rPr lang="en-US" sz="2400" dirty="0" smtClean="0">
                <a:latin typeface="Arial" panose="020B0604020202020204" pitchFamily="34" charset="0"/>
                <a:cs typeface="Arial" panose="020B0604020202020204" pitchFamily="34" charset="0"/>
              </a:rPr>
              <a:t>Legislated Framework</a:t>
            </a:r>
          </a:p>
          <a:p>
            <a:pPr marL="396875" lvl="0" indent="-396875">
              <a:buFont typeface="Arial" panose="020B0604020202020204" pitchFamily="34" charset="0"/>
              <a:buAutoNum type="arabicParenR"/>
            </a:pPr>
            <a:r>
              <a:rPr lang="en-US" sz="2400" dirty="0" smtClean="0">
                <a:latin typeface="Arial" panose="020B0604020202020204" pitchFamily="34" charset="0"/>
                <a:cs typeface="Arial" panose="020B0604020202020204" pitchFamily="34" charset="0"/>
              </a:rPr>
              <a:t>Role of </a:t>
            </a:r>
            <a:r>
              <a:rPr lang="en-US" sz="2400" smtClean="0">
                <a:latin typeface="Arial" panose="020B0604020202020204" pitchFamily="34" charset="0"/>
                <a:cs typeface="Arial" panose="020B0604020202020204" pitchFamily="34" charset="0"/>
              </a:rPr>
              <a:t>Provincial Treasury</a:t>
            </a:r>
            <a:endParaRPr lang="en-US" sz="2400" dirty="0" smtClean="0">
              <a:latin typeface="Arial" panose="020B0604020202020204" pitchFamily="34" charset="0"/>
              <a:cs typeface="Arial" panose="020B0604020202020204" pitchFamily="34" charset="0"/>
            </a:endParaRPr>
          </a:p>
          <a:p>
            <a:pPr marL="396875" lvl="0" indent="-396875">
              <a:buFont typeface="Arial" panose="020B0604020202020204" pitchFamily="34" charset="0"/>
              <a:buAutoNum type="arabicParenR"/>
            </a:pPr>
            <a:r>
              <a:rPr lang="en-US" sz="2400" dirty="0" smtClean="0">
                <a:latin typeface="Arial" panose="020B0604020202020204" pitchFamily="34" charset="0"/>
                <a:cs typeface="Arial" panose="020B0604020202020204" pitchFamily="34" charset="0"/>
              </a:rPr>
              <a:t>Overview</a:t>
            </a:r>
          </a:p>
          <a:p>
            <a:pPr marL="396875" lvl="0" indent="-396875">
              <a:buFont typeface="Arial" panose="020B0604020202020204" pitchFamily="34" charset="0"/>
              <a:buAutoNum type="arabicParenR"/>
            </a:pPr>
            <a:r>
              <a:rPr lang="en-US" sz="2400" dirty="0" smtClean="0">
                <a:latin typeface="Arial" panose="020B0604020202020204" pitchFamily="34" charset="0"/>
                <a:cs typeface="Arial" panose="020B0604020202020204" pitchFamily="34" charset="0"/>
              </a:rPr>
              <a:t>Expenditure</a:t>
            </a:r>
            <a:endParaRPr lang="en-US" sz="2400"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
        <p:nvSpPr>
          <p:cNvPr id="3" name="Slide Number Placeholder 3"/>
          <p:cNvSpPr txBox="1">
            <a:spLocks/>
          </p:cNvSpPr>
          <p:nvPr/>
        </p:nvSpPr>
        <p:spPr>
          <a:xfrm>
            <a:off x="5346267" y="6213088"/>
            <a:ext cx="1600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t>3</a:t>
            </a:r>
          </a:p>
        </p:txBody>
      </p:sp>
    </p:spTree>
    <p:extLst>
      <p:ext uri="{BB962C8B-B14F-4D97-AF65-F5344CB8AC3E}">
        <p14:creationId xmlns:p14="http://schemas.microsoft.com/office/powerpoint/2010/main" xmlns="" val="171022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3" y="218936"/>
            <a:ext cx="9144000" cy="583574"/>
          </a:xfrm>
          <a:solidFill>
            <a:srgbClr val="FFC000"/>
          </a:solidFill>
        </p:spPr>
        <p:txBody>
          <a:bodyPr>
            <a:normAutofit fontScale="90000"/>
          </a:bodyPr>
          <a:lstStyle/>
          <a:p>
            <a:pPr lvl="0" algn="ctr"/>
            <a:r>
              <a:rPr lang="en-US" b="1" dirty="0" smtClean="0"/>
              <a:t>Summary</a:t>
            </a:r>
            <a:endParaRPr lang="en-ZA" dirty="0"/>
          </a:p>
        </p:txBody>
      </p:sp>
      <p:sp>
        <p:nvSpPr>
          <p:cNvPr id="5" name="Slide Number Placeholder 4"/>
          <p:cNvSpPr>
            <a:spLocks noGrp="1"/>
          </p:cNvSpPr>
          <p:nvPr>
            <p:ph type="sldNum" sz="quarter" idx="12"/>
          </p:nvPr>
        </p:nvSpPr>
        <p:spPr>
          <a:xfrm>
            <a:off x="4859671" y="6187301"/>
            <a:ext cx="2057400" cy="365125"/>
          </a:xfrm>
        </p:spPr>
        <p:txBody>
          <a:bodyPr/>
          <a:lstStyle/>
          <a:p>
            <a:fld id="{A7AC4172-C4EA-492B-A003-0F4E5579BB53}" type="slidenum">
              <a:rPr lang="en-US" smtClean="0">
                <a:solidFill>
                  <a:prstClr val="black">
                    <a:tint val="75000"/>
                  </a:prstClr>
                </a:solidFill>
              </a:rPr>
              <a:pPr/>
              <a:t>4</a:t>
            </a:fld>
            <a:endParaRPr lang="en-US" dirty="0">
              <a:solidFill>
                <a:prstClr val="black">
                  <a:tint val="75000"/>
                </a:prstClr>
              </a:solidFill>
            </a:endParaRPr>
          </a:p>
        </p:txBody>
      </p:sp>
      <p:sp>
        <p:nvSpPr>
          <p:cNvPr id="6" name="Rectangle 5"/>
          <p:cNvSpPr/>
          <p:nvPr/>
        </p:nvSpPr>
        <p:spPr>
          <a:xfrm>
            <a:off x="535962" y="1151165"/>
            <a:ext cx="8173890" cy="4247317"/>
          </a:xfrm>
          <a:prstGeom prst="rect">
            <a:avLst/>
          </a:prstGeom>
        </p:spPr>
        <p:txBody>
          <a:bodyPr wrap="square">
            <a:spAutoFit/>
          </a:bodyPr>
          <a:lstStyle/>
          <a:p>
            <a:pPr marL="214313" indent="-214313">
              <a:buFont typeface="Arial" panose="020B0604020202020204" pitchFamily="34" charset="0"/>
              <a:buChar char="•"/>
            </a:pPr>
            <a:r>
              <a:rPr lang="en-ZA" dirty="0"/>
              <a:t>On 15 March 2020, President Cyril </a:t>
            </a:r>
            <a:r>
              <a:rPr lang="en-ZA" dirty="0" err="1"/>
              <a:t>Ramaphosa</a:t>
            </a:r>
            <a:r>
              <a:rPr lang="en-ZA" dirty="0"/>
              <a:t> declared a National State of Disaster in the Country amidst the outbreak of coronavirus (COVID-19) globally. The nature of the disaster required various measures across the functions of the state to prevent the spread of COVID-19 and to minimize the impact of the virus on all sectors of the society.</a:t>
            </a:r>
            <a:endParaRPr lang="en-US" dirty="0"/>
          </a:p>
          <a:p>
            <a:pPr marL="214313" indent="-214313">
              <a:buFont typeface="Arial" panose="020B0604020202020204" pitchFamily="34" charset="0"/>
              <a:buChar char="•"/>
            </a:pPr>
            <a:r>
              <a:rPr lang="en-ZA" dirty="0"/>
              <a:t>The Mpumalanga Provincial Government is committed to advancing the Constitutional principles of fairness, equitability, transparency, competitiveness and cost-effectiveness in sourcing works, goods and services. </a:t>
            </a:r>
            <a:endParaRPr lang="en-US" dirty="0"/>
          </a:p>
          <a:p>
            <a:pPr marL="214313" indent="-214313">
              <a:buFont typeface="Arial" panose="020B0604020202020204" pitchFamily="34" charset="0"/>
              <a:buChar char="•"/>
            </a:pPr>
            <a:r>
              <a:rPr lang="en-ZA" dirty="0"/>
              <a:t>Following the declaration of National State of Disaster in the country, the National Treasury issued National Instructions to enable public procurement in the context of the emergency and aligned to the principal objective of saving lives.  </a:t>
            </a:r>
          </a:p>
          <a:p>
            <a:pPr marL="214313" indent="-214313">
              <a:buFont typeface="Arial" panose="020B0604020202020204" pitchFamily="34" charset="0"/>
              <a:buChar char="•"/>
            </a:pPr>
            <a:r>
              <a:rPr lang="en-ZA" dirty="0"/>
              <a:t>Similarly, the Provincial Treasury issued circulars to reiterate the importance of maintaining adequate internal controls, to outline the role of Chief Audit Executives and to provide for reporting and accounting processes on COVID-19 related procurement in the Province guided by enabling legislation and national guidelines. </a:t>
            </a:r>
            <a:endParaRPr lang="en-US" dirty="0"/>
          </a:p>
        </p:txBody>
      </p:sp>
    </p:spTree>
    <p:extLst>
      <p:ext uri="{BB962C8B-B14F-4D97-AF65-F5344CB8AC3E}">
        <p14:creationId xmlns:p14="http://schemas.microsoft.com/office/powerpoint/2010/main" xmlns="" val="187671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96"/>
            <a:ext cx="9144000" cy="583574"/>
          </a:xfrm>
          <a:solidFill>
            <a:srgbClr val="FFC000"/>
          </a:solidFill>
        </p:spPr>
        <p:txBody>
          <a:bodyPr>
            <a:normAutofit fontScale="90000"/>
          </a:bodyPr>
          <a:lstStyle/>
          <a:p>
            <a:pPr lvl="0" algn="ctr"/>
            <a:r>
              <a:rPr lang="en-US" b="1" dirty="0" smtClean="0"/>
              <a:t>Legislated framework</a:t>
            </a:r>
            <a:endParaRPr lang="en-ZA" dirty="0"/>
          </a:p>
        </p:txBody>
      </p:sp>
      <p:sp>
        <p:nvSpPr>
          <p:cNvPr id="5" name="Slide Number Placeholder 4"/>
          <p:cNvSpPr>
            <a:spLocks noGrp="1"/>
          </p:cNvSpPr>
          <p:nvPr>
            <p:ph type="sldNum" sz="quarter" idx="12"/>
          </p:nvPr>
        </p:nvSpPr>
        <p:spPr>
          <a:xfrm>
            <a:off x="4721359" y="6210353"/>
            <a:ext cx="2057400" cy="365125"/>
          </a:xfrm>
        </p:spPr>
        <p:txBody>
          <a:bodyPr/>
          <a:lstStyle/>
          <a:p>
            <a:fld id="{A7AC4172-C4EA-492B-A003-0F4E5579BB53}" type="slidenum">
              <a:rPr lang="en-US" smtClean="0">
                <a:solidFill>
                  <a:prstClr val="black">
                    <a:tint val="75000"/>
                  </a:prstClr>
                </a:solidFill>
              </a:rPr>
              <a:pPr/>
              <a:t>5</a:t>
            </a:fld>
            <a:endParaRPr lang="en-US" dirty="0">
              <a:solidFill>
                <a:prstClr val="black">
                  <a:tint val="75000"/>
                </a:prstClr>
              </a:solidFill>
            </a:endParaRPr>
          </a:p>
        </p:txBody>
      </p:sp>
      <p:sp>
        <p:nvSpPr>
          <p:cNvPr id="6" name="Rectangle 5"/>
          <p:cNvSpPr/>
          <p:nvPr/>
        </p:nvSpPr>
        <p:spPr>
          <a:xfrm>
            <a:off x="370755" y="990164"/>
            <a:ext cx="8402490" cy="3416320"/>
          </a:xfrm>
          <a:prstGeom prst="rect">
            <a:avLst/>
          </a:prstGeom>
        </p:spPr>
        <p:txBody>
          <a:bodyPr wrap="square">
            <a:spAutoFit/>
          </a:bodyPr>
          <a:lstStyle/>
          <a:p>
            <a:r>
              <a:rPr lang="en-ZA" sz="2400" dirty="0"/>
              <a:t>The following Instruction Notes </a:t>
            </a:r>
            <a:r>
              <a:rPr lang="en-ZA" sz="2400" dirty="0" smtClean="0"/>
              <a:t>provided </a:t>
            </a:r>
            <a:r>
              <a:rPr lang="en-ZA" sz="2400" dirty="0"/>
              <a:t>for the legislated framework by which Departments and Public Entities should abide by with the procurement of COVID-19 related items:</a:t>
            </a:r>
            <a:endParaRPr lang="en-US" sz="2400" dirty="0"/>
          </a:p>
          <a:p>
            <a:r>
              <a:rPr lang="en-ZA" sz="2400" dirty="0"/>
              <a:t> </a:t>
            </a:r>
            <a:endParaRPr lang="en-US" sz="2400" dirty="0"/>
          </a:p>
          <a:p>
            <a:pPr marL="214313" indent="-214313">
              <a:buFont typeface="Arial" panose="020B0604020202020204" pitchFamily="34" charset="0"/>
              <a:buChar char="•"/>
            </a:pPr>
            <a:r>
              <a:rPr lang="en-US" sz="2000" dirty="0"/>
              <a:t>National Treasury Instruction Note 8 dated 19 March 2020</a:t>
            </a:r>
          </a:p>
          <a:p>
            <a:pPr marL="214313" indent="-214313">
              <a:buFont typeface="Arial" panose="020B0604020202020204" pitchFamily="34" charset="0"/>
              <a:buChar char="•"/>
            </a:pPr>
            <a:r>
              <a:rPr lang="en-US" sz="2000" dirty="0"/>
              <a:t>National Treasury Instruction Note 3 of 2020 dated 15 April 2020 </a:t>
            </a:r>
          </a:p>
          <a:p>
            <a:pPr marL="214313" indent="-214313">
              <a:buFont typeface="Arial" panose="020B0604020202020204" pitchFamily="34" charset="0"/>
              <a:buChar char="•"/>
            </a:pPr>
            <a:r>
              <a:rPr lang="en-US" sz="2000" dirty="0"/>
              <a:t>National Treasury Instruction Note 5 of 2020 dated 28 April 2020 (withdrawn with effect from 1 September 2020)</a:t>
            </a:r>
          </a:p>
          <a:p>
            <a:pPr marL="214313" indent="-214313">
              <a:buFont typeface="Arial" panose="020B0604020202020204" pitchFamily="34" charset="0"/>
              <a:buChar char="•"/>
            </a:pPr>
            <a:r>
              <a:rPr lang="en-US" sz="2000" dirty="0"/>
              <a:t>National Treasury Instruction Note 11 of 2020 dated 25 August 2020</a:t>
            </a:r>
          </a:p>
          <a:p>
            <a:endParaRPr lang="en-ZA" sz="2000" dirty="0"/>
          </a:p>
        </p:txBody>
      </p:sp>
    </p:spTree>
    <p:extLst>
      <p:ext uri="{BB962C8B-B14F-4D97-AF65-F5344CB8AC3E}">
        <p14:creationId xmlns:p14="http://schemas.microsoft.com/office/powerpoint/2010/main" xmlns="" val="319203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96"/>
            <a:ext cx="9144000" cy="583574"/>
          </a:xfrm>
          <a:solidFill>
            <a:srgbClr val="FFC000"/>
          </a:solidFill>
        </p:spPr>
        <p:txBody>
          <a:bodyPr>
            <a:normAutofit fontScale="90000"/>
          </a:bodyPr>
          <a:lstStyle/>
          <a:p>
            <a:pPr lvl="0" algn="ctr"/>
            <a:r>
              <a:rPr lang="en-US" b="1" dirty="0" smtClean="0"/>
              <a:t>Role of Provincial Treasury</a:t>
            </a:r>
            <a:endParaRPr lang="en-ZA" dirty="0"/>
          </a:p>
        </p:txBody>
      </p:sp>
      <p:sp>
        <p:nvSpPr>
          <p:cNvPr id="5" name="Slide Number Placeholder 4"/>
          <p:cNvSpPr>
            <a:spLocks noGrp="1"/>
          </p:cNvSpPr>
          <p:nvPr>
            <p:ph type="sldNum" sz="quarter" idx="12"/>
          </p:nvPr>
        </p:nvSpPr>
        <p:spPr>
          <a:xfrm>
            <a:off x="4721359" y="6210353"/>
            <a:ext cx="2057400" cy="365125"/>
          </a:xfrm>
        </p:spPr>
        <p:txBody>
          <a:bodyPr/>
          <a:lstStyle/>
          <a:p>
            <a:fld id="{A7AC4172-C4EA-492B-A003-0F4E5579BB53}" type="slidenum">
              <a:rPr lang="en-US" smtClean="0">
                <a:solidFill>
                  <a:prstClr val="black">
                    <a:tint val="75000"/>
                  </a:prstClr>
                </a:solidFill>
              </a:rPr>
              <a:pPr/>
              <a:t>6</a:t>
            </a:fld>
            <a:endParaRPr lang="en-US" dirty="0">
              <a:solidFill>
                <a:prstClr val="black">
                  <a:tint val="75000"/>
                </a:prstClr>
              </a:solidFill>
            </a:endParaRPr>
          </a:p>
        </p:txBody>
      </p:sp>
      <p:sp>
        <p:nvSpPr>
          <p:cNvPr id="6" name="Rectangle 5"/>
          <p:cNvSpPr/>
          <p:nvPr/>
        </p:nvSpPr>
        <p:spPr>
          <a:xfrm>
            <a:off x="370755" y="990164"/>
            <a:ext cx="8402490" cy="4493538"/>
          </a:xfrm>
          <a:prstGeom prst="rect">
            <a:avLst/>
          </a:prstGeom>
        </p:spPr>
        <p:txBody>
          <a:bodyPr wrap="square">
            <a:spAutoFit/>
          </a:bodyPr>
          <a:lstStyle/>
          <a:p>
            <a:r>
              <a:rPr lang="en-ZA" dirty="0" smtClean="0"/>
              <a:t>The </a:t>
            </a:r>
            <a:r>
              <a:rPr lang="en-ZA" dirty="0"/>
              <a:t>following Circulars were issued by the Provincial Treasury to communicate the Instruction Notes issued by National Treasury and to reiterate the importance to maintain effective and efficient internal controls:</a:t>
            </a:r>
            <a:endParaRPr lang="en-US" dirty="0"/>
          </a:p>
          <a:p>
            <a:r>
              <a:rPr lang="en-ZA" sz="1600" dirty="0"/>
              <a:t> </a:t>
            </a:r>
            <a:endParaRPr lang="en-US" sz="1600" dirty="0"/>
          </a:p>
          <a:p>
            <a:pPr marL="342900" indent="-342900">
              <a:buFont typeface="+mj-lt"/>
              <a:buAutoNum type="arabicParenR"/>
            </a:pPr>
            <a:r>
              <a:rPr lang="en-US" b="1" dirty="0"/>
              <a:t>Mpumalanga Provincial Treasury Circular No 32 of </a:t>
            </a:r>
            <a:r>
              <a:rPr lang="en-US" b="1" dirty="0" smtClean="0"/>
              <a:t>2020</a:t>
            </a:r>
          </a:p>
          <a:p>
            <a:pPr marL="346075"/>
            <a:endParaRPr lang="en-US" dirty="0" smtClean="0"/>
          </a:p>
          <a:p>
            <a:pPr marL="346075"/>
            <a:r>
              <a:rPr lang="en-US" dirty="0" smtClean="0"/>
              <a:t>The </a:t>
            </a:r>
            <a:r>
              <a:rPr lang="en-US" dirty="0"/>
              <a:t>following measures to be put in place </a:t>
            </a:r>
            <a:r>
              <a:rPr lang="en-US" dirty="0" smtClean="0"/>
              <a:t>were </a:t>
            </a:r>
            <a:r>
              <a:rPr lang="en-US" dirty="0"/>
              <a:t>reiterated:</a:t>
            </a:r>
          </a:p>
          <a:p>
            <a:pPr marL="630238" indent="-346075">
              <a:buFont typeface="Arial" panose="020B0604020202020204" pitchFamily="34" charset="0"/>
              <a:buChar char="•"/>
            </a:pPr>
            <a:r>
              <a:rPr lang="en-US" dirty="0" smtClean="0"/>
              <a:t>Internal </a:t>
            </a:r>
            <a:r>
              <a:rPr lang="en-US" dirty="0"/>
              <a:t>system for financial control, risk management and reporting in order to account for the funds used for the COVID-19 disaster;</a:t>
            </a:r>
          </a:p>
          <a:p>
            <a:pPr marL="630238" lvl="0" indent="-346075">
              <a:buFont typeface="Arial" panose="020B0604020202020204" pitchFamily="34" charset="0"/>
              <a:buChar char="•"/>
            </a:pPr>
            <a:r>
              <a:rPr lang="en-US" dirty="0"/>
              <a:t>Ensure that officials committing any expenditure are duly authorized or properly delegated;</a:t>
            </a:r>
          </a:p>
          <a:p>
            <a:pPr marL="630238" lvl="0" indent="-346075">
              <a:buFont typeface="Arial" panose="020B0604020202020204" pitchFamily="34" charset="0"/>
              <a:buChar char="•"/>
            </a:pPr>
            <a:r>
              <a:rPr lang="en-US" dirty="0"/>
              <a:t>Avail internal audit functions to conduct audit checks in order to identify and prevent irregularities pro-actively;</a:t>
            </a:r>
          </a:p>
          <a:p>
            <a:pPr marL="630238" lvl="0" indent="-346075">
              <a:buFont typeface="Arial" panose="020B0604020202020204" pitchFamily="34" charset="0"/>
              <a:buChar char="•"/>
            </a:pPr>
            <a:r>
              <a:rPr lang="en-US" dirty="0"/>
              <a:t>Regular monitoring of expenditure and generate frequent expenditure reports including monitoring any risks that may arise.</a:t>
            </a:r>
          </a:p>
          <a:p>
            <a:r>
              <a:rPr lang="en-ZA" dirty="0"/>
              <a:t> </a:t>
            </a:r>
            <a:endParaRPr lang="en-US" dirty="0"/>
          </a:p>
        </p:txBody>
      </p:sp>
    </p:spTree>
    <p:extLst>
      <p:ext uri="{BB962C8B-B14F-4D97-AF65-F5344CB8AC3E}">
        <p14:creationId xmlns:p14="http://schemas.microsoft.com/office/powerpoint/2010/main" xmlns="" val="188494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96"/>
            <a:ext cx="9144000" cy="583574"/>
          </a:xfrm>
          <a:solidFill>
            <a:srgbClr val="FFC000"/>
          </a:solidFill>
        </p:spPr>
        <p:txBody>
          <a:bodyPr>
            <a:normAutofit fontScale="90000"/>
          </a:bodyPr>
          <a:lstStyle/>
          <a:p>
            <a:pPr lvl="0" algn="ctr"/>
            <a:r>
              <a:rPr lang="en-US" b="1" dirty="0" smtClean="0"/>
              <a:t>Role of Provincial Treasury</a:t>
            </a:r>
            <a:endParaRPr lang="en-ZA" dirty="0"/>
          </a:p>
        </p:txBody>
      </p:sp>
      <p:sp>
        <p:nvSpPr>
          <p:cNvPr id="5" name="Slide Number Placeholder 4"/>
          <p:cNvSpPr>
            <a:spLocks noGrp="1"/>
          </p:cNvSpPr>
          <p:nvPr>
            <p:ph type="sldNum" sz="quarter" idx="12"/>
          </p:nvPr>
        </p:nvSpPr>
        <p:spPr>
          <a:xfrm>
            <a:off x="4721359" y="6210353"/>
            <a:ext cx="2057400" cy="365125"/>
          </a:xfrm>
        </p:spPr>
        <p:txBody>
          <a:bodyPr/>
          <a:lstStyle/>
          <a:p>
            <a:fld id="{A7AC4172-C4EA-492B-A003-0F4E5579BB53}" type="slidenum">
              <a:rPr lang="en-US" smtClean="0">
                <a:solidFill>
                  <a:prstClr val="black">
                    <a:tint val="75000"/>
                  </a:prstClr>
                </a:solidFill>
              </a:rPr>
              <a:pPr/>
              <a:t>7</a:t>
            </a:fld>
            <a:endParaRPr lang="en-US" dirty="0">
              <a:solidFill>
                <a:prstClr val="black">
                  <a:tint val="75000"/>
                </a:prstClr>
              </a:solidFill>
            </a:endParaRPr>
          </a:p>
        </p:txBody>
      </p:sp>
      <p:sp>
        <p:nvSpPr>
          <p:cNvPr id="6" name="Rectangle 5"/>
          <p:cNvSpPr/>
          <p:nvPr/>
        </p:nvSpPr>
        <p:spPr>
          <a:xfrm>
            <a:off x="370755" y="990164"/>
            <a:ext cx="8402490" cy="5109091"/>
          </a:xfrm>
          <a:prstGeom prst="rect">
            <a:avLst/>
          </a:prstGeom>
        </p:spPr>
        <p:txBody>
          <a:bodyPr wrap="square">
            <a:spAutoFit/>
          </a:bodyPr>
          <a:lstStyle/>
          <a:p>
            <a:pPr marL="342900" indent="-342900">
              <a:buFont typeface="+mj-lt"/>
              <a:buAutoNum type="arabicParenR" startAt="2"/>
            </a:pPr>
            <a:r>
              <a:rPr lang="en-US" b="1" dirty="0" smtClean="0"/>
              <a:t>Mpumalanga </a:t>
            </a:r>
            <a:r>
              <a:rPr lang="en-US" b="1" dirty="0"/>
              <a:t>Provincial Treasury Circular No 47 of 2020 </a:t>
            </a:r>
            <a:endParaRPr lang="en-US" b="1" dirty="0" smtClean="0"/>
          </a:p>
          <a:p>
            <a:pPr marL="346075"/>
            <a:endParaRPr lang="en-US" dirty="0" smtClean="0"/>
          </a:p>
          <a:p>
            <a:pPr marL="346075"/>
            <a:r>
              <a:rPr lang="en-US" dirty="0" smtClean="0"/>
              <a:t>The role of the Internal Audit functions were reiterated</a:t>
            </a:r>
          </a:p>
          <a:p>
            <a:endParaRPr lang="en-US" dirty="0" smtClean="0"/>
          </a:p>
          <a:p>
            <a:pPr marL="400050"/>
            <a:r>
              <a:rPr lang="en-US" sz="1700" dirty="0" smtClean="0"/>
              <a:t>The </a:t>
            </a:r>
            <a:r>
              <a:rPr lang="en-US" sz="1700" dirty="0"/>
              <a:t>Chief Audit Executives (CAEs) have a significant role to play to ensure that there are proper controls in place in relation to the above expenditure. This includes amongst others:</a:t>
            </a:r>
          </a:p>
          <a:p>
            <a:r>
              <a:rPr lang="en-US" sz="1700" dirty="0"/>
              <a:t> </a:t>
            </a:r>
          </a:p>
          <a:p>
            <a:pPr marL="746125" lvl="0" indent="-285750">
              <a:buFont typeface="Arial" panose="020B0604020202020204" pitchFamily="34" charset="0"/>
              <a:buChar char="•"/>
            </a:pPr>
            <a:r>
              <a:rPr lang="en-US" sz="1700" dirty="0"/>
              <a:t>The review of current controls in place on the procurement of goods and services and provide recommendations in areas where improvements are required.</a:t>
            </a:r>
          </a:p>
          <a:p>
            <a:pPr marL="746125" lvl="0" indent="-285750">
              <a:buFont typeface="Arial" panose="020B0604020202020204" pitchFamily="34" charset="0"/>
              <a:buChar char="•"/>
            </a:pPr>
            <a:r>
              <a:rPr lang="en-US" sz="1700" dirty="0"/>
              <a:t>The review of all procurement processes of significant amounts relating to COVID-19 to ensure that they comply with legislation before they are signed off.</a:t>
            </a:r>
          </a:p>
          <a:p>
            <a:pPr marL="746125" lvl="0" indent="-285750">
              <a:buFont typeface="Arial" panose="020B0604020202020204" pitchFamily="34" charset="0"/>
              <a:buChar char="•"/>
            </a:pPr>
            <a:r>
              <a:rPr lang="en-US" sz="1700" dirty="0"/>
              <a:t>To ensure that all deviations from the normal procurement processes comply with the definitions of deviations as stated by legislation.</a:t>
            </a:r>
          </a:p>
          <a:p>
            <a:pPr marL="746125" lvl="0" indent="-285750">
              <a:buFont typeface="Arial" panose="020B0604020202020204" pitchFamily="34" charset="0"/>
              <a:buChar char="•"/>
            </a:pPr>
            <a:r>
              <a:rPr lang="en-US" sz="1700" dirty="0"/>
              <a:t>To conduct consulting services and assist management in the development of such controls in cases where controls are non-existing or inadequate.</a:t>
            </a:r>
          </a:p>
          <a:p>
            <a:pPr marL="746125" lvl="0" indent="-285750">
              <a:buFont typeface="Arial" panose="020B0604020202020204" pitchFamily="34" charset="0"/>
              <a:buChar char="•"/>
            </a:pPr>
            <a:r>
              <a:rPr lang="en-US" sz="1700" dirty="0"/>
              <a:t>To promptly report any matters requiring attention to management and the Audit Committee and if necessary elevate such to the Provincial Treasury.</a:t>
            </a:r>
          </a:p>
          <a:p>
            <a:pPr marL="214313" indent="-214313">
              <a:buFont typeface="Arial" panose="020B0604020202020204" pitchFamily="34" charset="0"/>
              <a:buChar char="•"/>
            </a:pPr>
            <a:endParaRPr lang="en-US" sz="1600" dirty="0"/>
          </a:p>
        </p:txBody>
      </p:sp>
    </p:spTree>
    <p:extLst>
      <p:ext uri="{BB962C8B-B14F-4D97-AF65-F5344CB8AC3E}">
        <p14:creationId xmlns:p14="http://schemas.microsoft.com/office/powerpoint/2010/main" xmlns="" val="265032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96"/>
            <a:ext cx="9144000" cy="583574"/>
          </a:xfrm>
          <a:solidFill>
            <a:srgbClr val="FFC000"/>
          </a:solidFill>
        </p:spPr>
        <p:txBody>
          <a:bodyPr>
            <a:normAutofit fontScale="90000"/>
          </a:bodyPr>
          <a:lstStyle/>
          <a:p>
            <a:pPr lvl="0" algn="ctr"/>
            <a:r>
              <a:rPr lang="en-US" b="1" dirty="0" smtClean="0"/>
              <a:t>Role of Provincial Treasury</a:t>
            </a:r>
            <a:endParaRPr lang="en-ZA" dirty="0"/>
          </a:p>
        </p:txBody>
      </p:sp>
      <p:sp>
        <p:nvSpPr>
          <p:cNvPr id="5" name="Slide Number Placeholder 4"/>
          <p:cNvSpPr>
            <a:spLocks noGrp="1"/>
          </p:cNvSpPr>
          <p:nvPr>
            <p:ph type="sldNum" sz="quarter" idx="12"/>
          </p:nvPr>
        </p:nvSpPr>
        <p:spPr>
          <a:xfrm>
            <a:off x="4721359" y="6210353"/>
            <a:ext cx="2057400" cy="365125"/>
          </a:xfrm>
        </p:spPr>
        <p:txBody>
          <a:bodyPr/>
          <a:lstStyle/>
          <a:p>
            <a:fld id="{A7AC4172-C4EA-492B-A003-0F4E5579BB53}" type="slidenum">
              <a:rPr lang="en-US" smtClean="0">
                <a:solidFill>
                  <a:prstClr val="black">
                    <a:tint val="75000"/>
                  </a:prstClr>
                </a:solidFill>
              </a:rPr>
              <a:pPr/>
              <a:t>8</a:t>
            </a:fld>
            <a:endParaRPr lang="en-US" dirty="0">
              <a:solidFill>
                <a:prstClr val="black">
                  <a:tint val="75000"/>
                </a:prstClr>
              </a:solidFill>
            </a:endParaRPr>
          </a:p>
        </p:txBody>
      </p:sp>
      <p:sp>
        <p:nvSpPr>
          <p:cNvPr id="6" name="Rectangle 5"/>
          <p:cNvSpPr/>
          <p:nvPr/>
        </p:nvSpPr>
        <p:spPr>
          <a:xfrm>
            <a:off x="370755" y="990164"/>
            <a:ext cx="8402490" cy="5078313"/>
          </a:xfrm>
          <a:prstGeom prst="rect">
            <a:avLst/>
          </a:prstGeom>
        </p:spPr>
        <p:txBody>
          <a:bodyPr wrap="square">
            <a:spAutoFit/>
          </a:bodyPr>
          <a:lstStyle/>
          <a:p>
            <a:pPr marL="342900" indent="-342900">
              <a:buFont typeface="+mj-lt"/>
              <a:buAutoNum type="arabicParenR" startAt="3"/>
            </a:pPr>
            <a:r>
              <a:rPr lang="en-US" b="1" dirty="0" smtClean="0"/>
              <a:t>Mpumalanga </a:t>
            </a:r>
            <a:r>
              <a:rPr lang="en-US" b="1" dirty="0"/>
              <a:t>Provincial Treasury Circular No 54 of 2020</a:t>
            </a:r>
          </a:p>
          <a:p>
            <a:pPr marL="342900" indent="-342900">
              <a:buFont typeface="+mj-lt"/>
              <a:buAutoNum type="arabicParenR" startAt="3"/>
            </a:pPr>
            <a:r>
              <a:rPr lang="en-US" b="1" dirty="0"/>
              <a:t>Mpumalanga Provincial Treasury Circular No 61 of </a:t>
            </a:r>
            <a:r>
              <a:rPr lang="en-US" b="1" dirty="0" smtClean="0"/>
              <a:t>2020</a:t>
            </a:r>
          </a:p>
          <a:p>
            <a:pPr marL="342900" indent="-342900">
              <a:buFont typeface="+mj-lt"/>
              <a:buAutoNum type="arabicParenR" startAt="3"/>
            </a:pPr>
            <a:endParaRPr lang="en-US" b="1" dirty="0"/>
          </a:p>
          <a:p>
            <a:pPr marL="460375"/>
            <a:r>
              <a:rPr lang="en-US" dirty="0" smtClean="0"/>
              <a:t>Departments and Public Entities were requested to submit monthly reports to Provincial Treasury in order to submit these to National Treasury on the prescribed dates</a:t>
            </a:r>
          </a:p>
          <a:p>
            <a:endParaRPr lang="en-US" b="1" dirty="0"/>
          </a:p>
          <a:p>
            <a:r>
              <a:rPr lang="en-US" b="1" dirty="0" smtClean="0"/>
              <a:t>Quarterly reports</a:t>
            </a:r>
          </a:p>
          <a:p>
            <a:endParaRPr lang="en-US" b="1" dirty="0"/>
          </a:p>
          <a:p>
            <a:r>
              <a:rPr lang="en-US" dirty="0" smtClean="0"/>
              <a:t>Provincial Treasury </a:t>
            </a:r>
            <a:r>
              <a:rPr lang="en-US" dirty="0" err="1" smtClean="0"/>
              <a:t>analysed</a:t>
            </a:r>
            <a:r>
              <a:rPr lang="en-US" dirty="0" smtClean="0"/>
              <a:t> all reports submitted on a quarterly basis and provided Departments and Public Entities with recommendations on findings identified. This included the purchasing of PPE above the benchmark prices and remedial actions to be taken.</a:t>
            </a:r>
          </a:p>
          <a:p>
            <a:endParaRPr lang="en-US" dirty="0"/>
          </a:p>
          <a:p>
            <a:r>
              <a:rPr lang="en-US" dirty="0" smtClean="0"/>
              <a:t>Provincial Treasury also published quarterly expenditure reports on COVID spending.</a:t>
            </a:r>
          </a:p>
          <a:p>
            <a:endParaRPr lang="en-US" dirty="0"/>
          </a:p>
          <a:p>
            <a:endParaRPr lang="en-US" b="1" dirty="0"/>
          </a:p>
          <a:p>
            <a:endParaRPr lang="en-US" b="1" dirty="0"/>
          </a:p>
        </p:txBody>
      </p:sp>
    </p:spTree>
    <p:extLst>
      <p:ext uri="{BB962C8B-B14F-4D97-AF65-F5344CB8AC3E}">
        <p14:creationId xmlns:p14="http://schemas.microsoft.com/office/powerpoint/2010/main" xmlns="" val="202222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96"/>
            <a:ext cx="9144000" cy="583574"/>
          </a:xfrm>
          <a:solidFill>
            <a:srgbClr val="FFC000"/>
          </a:solidFill>
        </p:spPr>
        <p:txBody>
          <a:bodyPr>
            <a:normAutofit fontScale="90000"/>
          </a:bodyPr>
          <a:lstStyle/>
          <a:p>
            <a:pPr lvl="0" algn="ctr"/>
            <a:r>
              <a:rPr lang="en-US" b="1" dirty="0" smtClean="0"/>
              <a:t>Role of Provincial Treasury</a:t>
            </a:r>
            <a:endParaRPr lang="en-ZA" dirty="0"/>
          </a:p>
        </p:txBody>
      </p:sp>
      <p:sp>
        <p:nvSpPr>
          <p:cNvPr id="5" name="Slide Number Placeholder 4"/>
          <p:cNvSpPr>
            <a:spLocks noGrp="1"/>
          </p:cNvSpPr>
          <p:nvPr>
            <p:ph type="sldNum" sz="quarter" idx="12"/>
          </p:nvPr>
        </p:nvSpPr>
        <p:spPr>
          <a:xfrm>
            <a:off x="4721359" y="6210353"/>
            <a:ext cx="2057400" cy="365125"/>
          </a:xfrm>
        </p:spPr>
        <p:txBody>
          <a:bodyPr/>
          <a:lstStyle/>
          <a:p>
            <a:fld id="{A7AC4172-C4EA-492B-A003-0F4E5579BB53}" type="slidenum">
              <a:rPr lang="en-US" smtClean="0">
                <a:solidFill>
                  <a:prstClr val="black">
                    <a:tint val="75000"/>
                  </a:prstClr>
                </a:solidFill>
              </a:rPr>
              <a:pPr/>
              <a:t>9</a:t>
            </a:fld>
            <a:endParaRPr lang="en-US" dirty="0">
              <a:solidFill>
                <a:prstClr val="black">
                  <a:tint val="75000"/>
                </a:prstClr>
              </a:solidFill>
            </a:endParaRPr>
          </a:p>
        </p:txBody>
      </p:sp>
      <p:sp>
        <p:nvSpPr>
          <p:cNvPr id="6" name="Rectangle 5"/>
          <p:cNvSpPr/>
          <p:nvPr/>
        </p:nvSpPr>
        <p:spPr>
          <a:xfrm>
            <a:off x="370755" y="990164"/>
            <a:ext cx="8402490" cy="5078313"/>
          </a:xfrm>
          <a:prstGeom prst="rect">
            <a:avLst/>
          </a:prstGeom>
        </p:spPr>
        <p:txBody>
          <a:bodyPr wrap="square">
            <a:spAutoFit/>
          </a:bodyPr>
          <a:lstStyle/>
          <a:p>
            <a:r>
              <a:rPr lang="en-US" b="1" dirty="0" smtClean="0"/>
              <a:t>Irregular expenditure incurred</a:t>
            </a:r>
          </a:p>
          <a:p>
            <a:endParaRPr lang="en-US" dirty="0"/>
          </a:p>
          <a:p>
            <a:r>
              <a:rPr lang="en-US" dirty="0" smtClean="0"/>
              <a:t>In the event that the purchasing of COVID related items lead to Irregular Expenditure, such should be treated in line with the Guidelines provided by National Treasury.</a:t>
            </a:r>
          </a:p>
          <a:p>
            <a:endParaRPr lang="en-US" dirty="0"/>
          </a:p>
          <a:p>
            <a:r>
              <a:rPr lang="en-US" dirty="0" smtClean="0"/>
              <a:t>All Accounting </a:t>
            </a:r>
            <a:r>
              <a:rPr lang="en-US" dirty="0"/>
              <a:t>Officers and Accounting Authorities have been provided with </a:t>
            </a:r>
            <a:r>
              <a:rPr lang="en-US" dirty="0" smtClean="0"/>
              <a:t>the necessary </a:t>
            </a:r>
            <a:r>
              <a:rPr lang="en-US" dirty="0"/>
              <a:t>Guidelines and support to </a:t>
            </a:r>
            <a:r>
              <a:rPr lang="en-US" dirty="0" err="1"/>
              <a:t>finalise</a:t>
            </a:r>
            <a:r>
              <a:rPr lang="en-US" dirty="0"/>
              <a:t> the investigations as required to deal with this expenditure and the recommendations emanating from investigations must be implemented to strengthen the systems of internal control. </a:t>
            </a:r>
            <a:endParaRPr lang="en-US" dirty="0" smtClean="0"/>
          </a:p>
          <a:p>
            <a:endParaRPr lang="en-US" dirty="0"/>
          </a:p>
          <a:p>
            <a:r>
              <a:rPr lang="en-US" dirty="0" smtClean="0"/>
              <a:t>One-on-one sessions were arranged to guide Departments and Public Entities in the application of the Guidelines issued in order to address the existing Irregular Expenditure and avoid recurrence of such in future.</a:t>
            </a:r>
          </a:p>
          <a:p>
            <a:endParaRPr lang="en-US" dirty="0"/>
          </a:p>
          <a:p>
            <a:r>
              <a:rPr lang="en-US" dirty="0" smtClean="0"/>
              <a:t>The Provincial Treasury has established a Committee in order to deal with requests for condonation of Irregular Expenditure.</a:t>
            </a:r>
          </a:p>
          <a:p>
            <a:endParaRPr lang="en-US" b="1" dirty="0"/>
          </a:p>
          <a:p>
            <a:endParaRPr lang="en-US" b="1" dirty="0"/>
          </a:p>
        </p:txBody>
      </p:sp>
    </p:spTree>
    <p:extLst>
      <p:ext uri="{BB962C8B-B14F-4D97-AF65-F5344CB8AC3E}">
        <p14:creationId xmlns:p14="http://schemas.microsoft.com/office/powerpoint/2010/main" xmlns="" val="3597057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AL POWERPOINT TEMPLATE 12 AUGUST 2021" id="{87DBBCA6-543F-4603-9CBD-B46E600AF54E}" vid="{45B8CEDB-C1FB-4081-B70F-B3E0C1D0E3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AL POWERPOINT TEMPLATE 12 AUGUST 2021" id="{87DBBCA6-543F-4603-9CBD-B46E600AF54E}" vid="{775BDEF6-4AFC-4D2F-B877-0634E8876B54}"/>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AL POWERPOINT TEMPLATE 12 AUGUST 2021" id="{87DBBCA6-543F-4603-9CBD-B46E600AF54E}" vid="{C507B9EF-AB5F-49FB-B123-393863399A24}"/>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AL POWERPOINT TEMPLATE 12 AUGUST 2021" id="{87DBBCA6-543F-4603-9CBD-B46E600AF54E}" vid="{3DFAC6A2-698A-489D-8630-97C70AF0C9E6}"/>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AL POWERPOINT TEMPLATE 12 AUGUST 2021" id="{87DBBCA6-543F-4603-9CBD-B46E600AF54E}" vid="{817FC305-94AB-40A1-B7C4-DBBDECA722E1}"/>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AL POWERPOINT TEMPLATE 12 AUGUST 2021" id="{87DBBCA6-543F-4603-9CBD-B46E600AF54E}" vid="{4548237D-409A-4C33-9F66-E1A7F12E124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POWERPOINT TEMPLATE 12 AUGUST 2021</Template>
  <TotalTime>8871</TotalTime>
  <Words>1063</Words>
  <Application>Microsoft Office PowerPoint</Application>
  <PresentationFormat>On-screen Show (4:3)</PresentationFormat>
  <Paragraphs>163</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Office Theme</vt:lpstr>
      <vt:lpstr>Custom Design</vt:lpstr>
      <vt:lpstr>1_Custom Design</vt:lpstr>
      <vt:lpstr>2_Custom Design</vt:lpstr>
      <vt:lpstr>3_Custom Design</vt:lpstr>
      <vt:lpstr>4_Custom Design</vt:lpstr>
      <vt:lpstr> COVID-19 Provincial Procurement  </vt:lpstr>
      <vt:lpstr>Slide 2</vt:lpstr>
      <vt:lpstr>Slide 3</vt:lpstr>
      <vt:lpstr>Summary</vt:lpstr>
      <vt:lpstr>Legislated framework</vt:lpstr>
      <vt:lpstr>Role of Provincial Treasury</vt:lpstr>
      <vt:lpstr>Role of Provincial Treasury</vt:lpstr>
      <vt:lpstr>Role of Provincial Treasury</vt:lpstr>
      <vt:lpstr>Role of Provincial Treasury</vt:lpstr>
      <vt:lpstr>Overview</vt:lpstr>
      <vt:lpstr>Expenditure</vt:lpstr>
      <vt:lpstr>Expenditure</vt:lpstr>
      <vt:lpstr>PPE: Department of Health</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THE PRESENTATION</dc:title>
  <dc:creator>Xolile Nkumane N.</dc:creator>
  <cp:lastModifiedBy>Monique</cp:lastModifiedBy>
  <cp:revision>177</cp:revision>
  <dcterms:created xsi:type="dcterms:W3CDTF">2021-08-18T08:35:33Z</dcterms:created>
  <dcterms:modified xsi:type="dcterms:W3CDTF">2022-03-09T07:15:17Z</dcterms:modified>
</cp:coreProperties>
</file>