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sldIdLst>
    <p:sldId id="256" r:id="rId5"/>
    <p:sldId id="260" r:id="rId6"/>
    <p:sldId id="315" r:id="rId7"/>
    <p:sldId id="313" r:id="rId8"/>
    <p:sldId id="312" r:id="rId9"/>
    <p:sldId id="285" r:id="rId10"/>
    <p:sldId id="288" r:id="rId11"/>
    <p:sldId id="303" r:id="rId12"/>
    <p:sldId id="308" r:id="rId13"/>
    <p:sldId id="302" r:id="rId14"/>
    <p:sldId id="311" r:id="rId15"/>
    <p:sldId id="301" r:id="rId16"/>
    <p:sldId id="310" r:id="rId17"/>
    <p:sldId id="304" r:id="rId18"/>
    <p:sldId id="305" r:id="rId19"/>
    <p:sldId id="296" r:id="rId20"/>
    <p:sldId id="298" r:id="rId21"/>
    <p:sldId id="307" r:id="rId22"/>
    <p:sldId id="314" r:id="rId23"/>
    <p:sldId id="280" r:id="rId24"/>
    <p:sldId id="284"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elwe Motha" initials="LM" lastIdx="1" clrIdx="0">
    <p:extLst>
      <p:ext uri="{19B8F6BF-5375-455C-9EA6-DF929625EA0E}">
        <p15:presenceInfo xmlns:p15="http://schemas.microsoft.com/office/powerpoint/2012/main" xmlns="" userId="S-1-5-21-766848859-101000979-1413388394-5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80428B-87A2-47B5-9DED-F19A8E2D4019}" v="5" dt="2022-03-04T18:21:38.527"/>
  </p1510:revLst>
</p1510:revInfo>
</file>

<file path=ppt/tableStyles.xml><?xml version="1.0" encoding="utf-8"?>
<a:tblStyleLst xmlns:a="http://schemas.openxmlformats.org/drawingml/2006/main" def="{5940675A-B579-460E-94D1-54222C63F5DA}">
  <a:tblStyle styleId="{4C3C2611-4C71-4FC5-86AE-919BDF0F9419}"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n"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1"/>
  </p:normalViewPr>
  <p:slideViewPr>
    <p:cSldViewPr snapToGrid="0">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8" name="Shape 18"/>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Black"/>
      </a:defRPr>
    </a:lvl1pPr>
    <a:lvl2pPr indent="228600" latinLnBrk="0">
      <a:spcBef>
        <a:spcPts val="400"/>
      </a:spcBef>
      <a:defRPr sz="1200">
        <a:latin typeface="+mn-lt"/>
        <a:ea typeface="+mn-ea"/>
        <a:cs typeface="+mn-cs"/>
        <a:sym typeface="Arial Black"/>
      </a:defRPr>
    </a:lvl2pPr>
    <a:lvl3pPr indent="457200" latinLnBrk="0">
      <a:spcBef>
        <a:spcPts val="400"/>
      </a:spcBef>
      <a:defRPr sz="1200">
        <a:latin typeface="+mn-lt"/>
        <a:ea typeface="+mn-ea"/>
        <a:cs typeface="+mn-cs"/>
        <a:sym typeface="Arial Black"/>
      </a:defRPr>
    </a:lvl3pPr>
    <a:lvl4pPr indent="685800" latinLnBrk="0">
      <a:spcBef>
        <a:spcPts val="400"/>
      </a:spcBef>
      <a:defRPr sz="1200">
        <a:latin typeface="+mn-lt"/>
        <a:ea typeface="+mn-ea"/>
        <a:cs typeface="+mn-cs"/>
        <a:sym typeface="Arial Black"/>
      </a:defRPr>
    </a:lvl4pPr>
    <a:lvl5pPr indent="914400" latinLnBrk="0">
      <a:spcBef>
        <a:spcPts val="400"/>
      </a:spcBef>
      <a:defRPr sz="1200">
        <a:latin typeface="+mn-lt"/>
        <a:ea typeface="+mn-ea"/>
        <a:cs typeface="+mn-cs"/>
        <a:sym typeface="Arial Black"/>
      </a:defRPr>
    </a:lvl5pPr>
    <a:lvl6pPr indent="1143000" latinLnBrk="0">
      <a:spcBef>
        <a:spcPts val="400"/>
      </a:spcBef>
      <a:defRPr sz="1200">
        <a:latin typeface="+mn-lt"/>
        <a:ea typeface="+mn-ea"/>
        <a:cs typeface="+mn-cs"/>
        <a:sym typeface="Arial Black"/>
      </a:defRPr>
    </a:lvl6pPr>
    <a:lvl7pPr indent="1371600" latinLnBrk="0">
      <a:spcBef>
        <a:spcPts val="400"/>
      </a:spcBef>
      <a:defRPr sz="1200">
        <a:latin typeface="+mn-lt"/>
        <a:ea typeface="+mn-ea"/>
        <a:cs typeface="+mn-cs"/>
        <a:sym typeface="Arial Black"/>
      </a:defRPr>
    </a:lvl7pPr>
    <a:lvl8pPr indent="1600200" latinLnBrk="0">
      <a:spcBef>
        <a:spcPts val="400"/>
      </a:spcBef>
      <a:defRPr sz="1200">
        <a:latin typeface="+mn-lt"/>
        <a:ea typeface="+mn-ea"/>
        <a:cs typeface="+mn-cs"/>
        <a:sym typeface="Arial Black"/>
      </a:defRPr>
    </a:lvl8pPr>
    <a:lvl9pPr indent="1828800" latinLnBrk="0">
      <a:spcBef>
        <a:spcPts val="400"/>
      </a:spcBef>
      <a:defRPr sz="1200">
        <a:latin typeface="+mn-lt"/>
        <a:ea typeface="+mn-ea"/>
        <a:cs typeface="+mn-cs"/>
        <a:sym typeface="Arial Black"/>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565982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103873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798968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3412574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677439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532936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3"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345477" y="6245225"/>
            <a:ext cx="341323" cy="332740"/>
          </a:xfrm>
          <a:prstGeom prst="rect">
            <a:avLst/>
          </a:prstGeom>
          <a:ln w="12700">
            <a:miter lim="400000"/>
          </a:ln>
        </p:spPr>
        <p:txBody>
          <a:bodyPr wrap="none" lIns="45719" rIns="45719">
            <a:spAutoFit/>
          </a:bodyPr>
          <a:lstStyle>
            <a:lvl1pPr algn="r">
              <a:defRPr sz="1400"/>
            </a:lvl1pPr>
          </a:lstStyle>
          <a:p>
            <a:fld id="{86CB4B4D-7CA3-9044-876B-883B54F8677D}" type="slidenum">
              <a:rPr/>
              <a:pPr/>
              <a:t>‹#›</a:t>
            </a:fld>
            <a:endParaRPr dirty="0"/>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a:t>
            </a:fld>
            <a:endParaRPr dirty="0"/>
          </a:p>
        </p:txBody>
      </p:sp>
      <p:sp>
        <p:nvSpPr>
          <p:cNvPr id="21" name="GOVERNMENT EMERGENCY RESPONSE ACTION PLAN ON GENDER BASED VIOLENCE &amp; FEMICIDE"/>
          <p:cNvSpPr txBox="1">
            <a:spLocks noGrp="1"/>
          </p:cNvSpPr>
          <p:nvPr>
            <p:ph type="title" idx="4294967295"/>
          </p:nvPr>
        </p:nvSpPr>
        <p:spPr>
          <a:xfrm>
            <a:off x="691667" y="2736927"/>
            <a:ext cx="7772401" cy="1384146"/>
          </a:xfrm>
          <a:prstGeom prst="rect">
            <a:avLst/>
          </a:prstGeom>
        </p:spPr>
        <p:txBody>
          <a:bodyPr>
            <a:normAutofit fontScale="90000"/>
          </a:bodyPr>
          <a:lstStyle/>
          <a:p>
            <a:pPr algn="ctr"/>
            <a:r>
              <a:rPr lang="en-ZA" sz="2900" dirty="0">
                <a:solidFill>
                  <a:srgbClr val="2F5496"/>
                </a:solidFill>
                <a:effectLst/>
                <a:latin typeface="Garamond" panose="02020404030301010803" pitchFamily="18" charset="0"/>
                <a:ea typeface="Times New Roman" panose="02020603050405020304" pitchFamily="18" charset="0"/>
              </a:rPr>
              <a:t>Sink or Swim: </a:t>
            </a:r>
            <a:br>
              <a:rPr lang="en-ZA" sz="2900" dirty="0">
                <a:solidFill>
                  <a:srgbClr val="2F5496"/>
                </a:solidFill>
                <a:effectLst/>
                <a:latin typeface="Garamond" panose="02020404030301010803" pitchFamily="18" charset="0"/>
                <a:ea typeface="Times New Roman" panose="02020603050405020304" pitchFamily="18" charset="0"/>
              </a:rPr>
            </a:br>
            <a:r>
              <a:rPr lang="en-ZA" sz="2200" dirty="0">
                <a:solidFill>
                  <a:srgbClr val="2F5496"/>
                </a:solidFill>
                <a:effectLst/>
                <a:latin typeface="Garamond" panose="02020404030301010803" pitchFamily="18" charset="0"/>
                <a:ea typeface="Times New Roman" panose="02020603050405020304" pitchFamily="18" charset="0"/>
              </a:rPr>
              <a:t>The Challenges of Implementing Governments Women Economic Empowerment Programmes in South Africa</a:t>
            </a:r>
            <a:r>
              <a:rPr lang="en-ZA" sz="2000" dirty="0">
                <a:effectLst/>
                <a:latin typeface="Times New Roman" panose="02020603050405020304" pitchFamily="18" charset="0"/>
                <a:ea typeface="Times New Roman" panose="02020603050405020304" pitchFamily="18" charset="0"/>
              </a:rPr>
              <a:t/>
            </a:r>
            <a:br>
              <a:rPr lang="en-ZA" sz="2000" dirty="0">
                <a:effectLst/>
                <a:latin typeface="Times New Roman" panose="02020603050405020304" pitchFamily="18" charset="0"/>
                <a:ea typeface="Times New Roman" panose="02020603050405020304" pitchFamily="18" charset="0"/>
              </a:rPr>
            </a:br>
            <a:r>
              <a:rPr lang="en-ZA" sz="2000" dirty="0">
                <a:effectLst/>
                <a:latin typeface="Times New Roman" panose="02020603050405020304" pitchFamily="18" charset="0"/>
                <a:ea typeface="Times New Roman" panose="02020603050405020304" pitchFamily="18" charset="0"/>
              </a:rPr>
              <a:t/>
            </a:r>
            <a:br>
              <a:rPr lang="en-ZA" sz="2000" dirty="0">
                <a:effectLst/>
                <a:latin typeface="Times New Roman" panose="02020603050405020304" pitchFamily="18" charset="0"/>
                <a:ea typeface="Times New Roman" panose="02020603050405020304" pitchFamily="18" charset="0"/>
              </a:rPr>
            </a:br>
            <a:r>
              <a:rPr lang="en-GB" sz="1800" dirty="0">
                <a:effectLst/>
                <a:latin typeface="Calibri" panose="020F0502020204030204" pitchFamily="34" charset="0"/>
                <a:ea typeface="Calibri" panose="020F0502020204030204" pitchFamily="34" charset="0"/>
                <a:cs typeface="Times New Roman" panose="02020603050405020304" pitchFamily="18" charset="0"/>
              </a:rPr>
              <a:t>(Research Report, 2020)</a:t>
            </a:r>
            <a:endParaRPr sz="1580" dirty="0"/>
          </a:p>
        </p:txBody>
      </p:sp>
      <p:sp>
        <p:nvSpPr>
          <p:cNvPr id="22" name="Presentation to Special Plenary…"/>
          <p:cNvSpPr txBox="1">
            <a:spLocks noGrp="1"/>
          </p:cNvSpPr>
          <p:nvPr>
            <p:ph type="body" sz="quarter" idx="4294967295"/>
          </p:nvPr>
        </p:nvSpPr>
        <p:spPr>
          <a:xfrm>
            <a:off x="1331912" y="4428098"/>
            <a:ext cx="6400801" cy="1099399"/>
          </a:xfrm>
          <a:prstGeom prst="rect">
            <a:avLst/>
          </a:prstGeom>
        </p:spPr>
        <p:txBody>
          <a:bodyPr>
            <a:normAutofit fontScale="62500" lnSpcReduction="20000"/>
          </a:bodyPr>
          <a:lstStyle/>
          <a:p>
            <a:pPr marL="0" indent="0" algn="ctr">
              <a:buSzTx/>
              <a:buNone/>
              <a:defRPr sz="2000"/>
            </a:pPr>
            <a:endParaRPr dirty="0"/>
          </a:p>
          <a:p>
            <a:pPr marL="0" indent="0" algn="ctr">
              <a:spcBef>
                <a:spcPts val="400"/>
              </a:spcBef>
              <a:buSzTx/>
              <a:buNone/>
              <a:defRPr sz="2000"/>
            </a:pPr>
            <a:r>
              <a:rPr lang="en-ZA" dirty="0">
                <a:latin typeface="Garamond" panose="02020404030301010803" pitchFamily="18" charset="0"/>
              </a:rPr>
              <a:t>Presented by </a:t>
            </a:r>
          </a:p>
          <a:p>
            <a:pPr marL="0" indent="0" algn="ctr">
              <a:spcBef>
                <a:spcPts val="400"/>
              </a:spcBef>
              <a:buSzTx/>
              <a:buNone/>
              <a:defRPr sz="2000"/>
            </a:pPr>
            <a:r>
              <a:rPr lang="en-ZA" dirty="0">
                <a:latin typeface="Garamond" panose="02020404030301010803" pitchFamily="18" charset="0"/>
              </a:rPr>
              <a:t>The CGE Research Department</a:t>
            </a:r>
          </a:p>
          <a:p>
            <a:pPr marL="0" indent="0" algn="ctr">
              <a:spcBef>
                <a:spcPts val="400"/>
              </a:spcBef>
              <a:buSzTx/>
              <a:buNone/>
              <a:defRPr sz="2000"/>
            </a:pPr>
            <a:endParaRPr lang="en-ZA" dirty="0">
              <a:latin typeface="Garamond" panose="02020404030301010803" pitchFamily="18" charset="0"/>
            </a:endParaRPr>
          </a:p>
          <a:p>
            <a:pPr marL="0" indent="0" algn="ctr">
              <a:spcBef>
                <a:spcPts val="400"/>
              </a:spcBef>
              <a:buSzTx/>
              <a:buNone/>
              <a:defRPr sz="2000"/>
            </a:pPr>
            <a:r>
              <a:rPr lang="en-ZA" dirty="0">
                <a:latin typeface="Garamond" panose="02020404030301010803" pitchFamily="18" charset="0"/>
              </a:rPr>
              <a:t>09 March 2022</a:t>
            </a:r>
            <a:endParaRPr dirty="0">
              <a:latin typeface="Garamond" panose="02020404030301010803" pitchFamily="18" charset="0"/>
            </a:endParaRPr>
          </a:p>
          <a:p>
            <a:pPr marL="0" indent="0" algn="ctr">
              <a:buSzTx/>
              <a:buNone/>
              <a:defRPr sz="2000"/>
            </a:pPr>
            <a:endParaRPr dirty="0"/>
          </a:p>
          <a:p>
            <a:pPr marL="0" indent="0" algn="ctr">
              <a:spcBef>
                <a:spcPts val="400"/>
              </a:spcBef>
              <a:buSzTx/>
              <a:buNone/>
              <a:defRPr sz="2000"/>
            </a:pPr>
            <a:endParaRPr dirty="0"/>
          </a:p>
        </p:txBody>
      </p:sp>
      <p:grpSp>
        <p:nvGrpSpPr>
          <p:cNvPr id="26" name="Group"/>
          <p:cNvGrpSpPr/>
          <p:nvPr/>
        </p:nvGrpSpPr>
        <p:grpSpPr>
          <a:xfrm>
            <a:off x="0" y="360362"/>
            <a:ext cx="9144000" cy="6524626"/>
            <a:chOff x="0" y="0"/>
            <a:chExt cx="9144000" cy="6524625"/>
          </a:xfrm>
        </p:grpSpPr>
        <p:pic>
          <p:nvPicPr>
            <p:cNvPr id="23" name="CGE Banner1" descr="CGE Banner1"/>
            <p:cNvPicPr>
              <a:picLocks noChangeAspect="1"/>
            </p:cNvPicPr>
            <p:nvPr/>
          </p:nvPicPr>
          <p:blipFill>
            <a:blip r:embed="rId3" cstate="print"/>
            <a:stretch>
              <a:fillRect/>
            </a:stretch>
          </p:blipFill>
          <p:spPr>
            <a:xfrm>
              <a:off x="0" y="-1"/>
              <a:ext cx="9144000" cy="2368072"/>
            </a:xfrm>
            <a:prstGeom prst="rect">
              <a:avLst/>
            </a:prstGeom>
            <a:ln w="12700" cap="flat">
              <a:noFill/>
              <a:miter lim="400000"/>
            </a:ln>
            <a:effectLst/>
          </p:spPr>
        </p:pic>
        <p:pic>
          <p:nvPicPr>
            <p:cNvPr id="24" name="image.pdf" descr="image.pdf"/>
            <p:cNvPicPr>
              <a:picLocks noChangeAspect="1"/>
            </p:cNvPicPr>
            <p:nvPr/>
          </p:nvPicPr>
          <p:blipFill>
            <a:blip r:embed="rId4" cstate="print"/>
            <a:stretch>
              <a:fillRect/>
            </a:stretch>
          </p:blipFill>
          <p:spPr>
            <a:xfrm rot="10800000" flipH="1">
              <a:off x="0" y="3760710"/>
              <a:ext cx="9144000" cy="192272"/>
            </a:xfrm>
            <a:prstGeom prst="rect">
              <a:avLst/>
            </a:prstGeom>
            <a:ln w="12700" cap="flat">
              <a:noFill/>
              <a:miter lim="400000"/>
            </a:ln>
            <a:effectLst/>
          </p:spPr>
        </p:pic>
        <p:pic>
          <p:nvPicPr>
            <p:cNvPr id="25" name="image.pdf" descr="image.pdf"/>
            <p:cNvPicPr>
              <a:picLocks noChangeAspect="1"/>
            </p:cNvPicPr>
            <p:nvPr/>
          </p:nvPicPr>
          <p:blipFill>
            <a:blip r:embed="rId4" cstate="print"/>
            <a:stretch>
              <a:fillRect/>
            </a:stretch>
          </p:blipFill>
          <p:spPr>
            <a:xfrm rot="10800000" flipH="1">
              <a:off x="0" y="6332354"/>
              <a:ext cx="9144000" cy="192271"/>
            </a:xfrm>
            <a:prstGeom prst="rect">
              <a:avLst/>
            </a:prstGeom>
            <a:ln w="12700" cap="flat">
              <a:noFill/>
              <a:miter lim="400000"/>
            </a:ln>
            <a:effectLst/>
          </p:spPr>
        </p:pic>
      </p:gr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10</a:t>
            </a:fld>
            <a:endParaRPr dirty="0"/>
          </a:p>
        </p:txBody>
      </p:sp>
      <p:sp>
        <p:nvSpPr>
          <p:cNvPr id="74" name="ERAP: OVERVIEW OF IMPLEMENTATION"/>
          <p:cNvSpPr txBox="1">
            <a:spLocks noGrp="1"/>
          </p:cNvSpPr>
          <p:nvPr>
            <p:ph type="title" idx="4294967295"/>
          </p:nvPr>
        </p:nvSpPr>
        <p:spPr>
          <a:xfrm>
            <a:off x="755650" y="1857375"/>
            <a:ext cx="7772400" cy="428625"/>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US" dirty="0">
                <a:latin typeface="Arial" panose="020B0604020202020204" pitchFamily="34" charset="0"/>
                <a:cs typeface="Arial" panose="020B0604020202020204" pitchFamily="34" charset="0"/>
              </a:rPr>
              <a:t>FINDINGS OF THE STUDY (cont.)</a:t>
            </a:r>
            <a:endParaRPr dirty="0">
              <a:latin typeface="Arial" panose="020B0604020202020204" pitchFamily="34" charset="0"/>
              <a:cs typeface="Arial" panose="020B0604020202020204" pitchFamily="34" charset="0"/>
            </a:endParaRPr>
          </a:p>
        </p:txBody>
      </p:sp>
      <p:sp>
        <p:nvSpPr>
          <p:cNvPr id="75" name="ERAP was a timely, necessary and crucial national response to an urgent national crisis.…"/>
          <p:cNvSpPr txBox="1">
            <a:spLocks noGrp="1"/>
          </p:cNvSpPr>
          <p:nvPr>
            <p:ph type="body" idx="4294967295"/>
          </p:nvPr>
        </p:nvSpPr>
        <p:spPr>
          <a:xfrm>
            <a:off x="323850" y="2492375"/>
            <a:ext cx="7802563" cy="3883025"/>
          </a:xfrm>
          <a:prstGeom prst="rect">
            <a:avLst/>
          </a:prstGeom>
        </p:spPr>
        <p:txBody>
          <a:bodyPr>
            <a:normAutofit fontScale="47500" lnSpcReduction="20000"/>
          </a:bodyPr>
          <a:lstStyle/>
          <a:p>
            <a:pPr lvl="0" algn="just"/>
            <a:r>
              <a:rPr lang="en-ZA" dirty="0">
                <a:latin typeface="Garamond" panose="02020404030301010803" pitchFamily="18" charset="0"/>
              </a:rPr>
              <a:t>Technology for Women in Business (TWIB)</a:t>
            </a:r>
          </a:p>
          <a:p>
            <a:pPr algn="just">
              <a:lnSpc>
                <a:spcPct val="107000"/>
              </a:lnSpc>
              <a:spcAft>
                <a:spcPts val="800"/>
              </a:spcAft>
            </a:pPr>
            <a:r>
              <a:rPr lang="en-ZA" i="1" u="sng" dirty="0">
                <a:latin typeface="Garamond" panose="02020404030301010803" pitchFamily="18" charset="0"/>
                <a:ea typeface="Calibri" panose="020F0502020204030204" pitchFamily="34" charset="0"/>
                <a:cs typeface="Times New Roman" panose="02020603050405020304" pitchFamily="18" charset="0"/>
              </a:rPr>
              <a:t>Background  </a:t>
            </a:r>
            <a:r>
              <a:rPr lang="en-ZA" dirty="0">
                <a:latin typeface="Garamond" panose="02020404030301010803" pitchFamily="18" charset="0"/>
                <a:ea typeface="Calibri" panose="020F0502020204030204" pitchFamily="34" charset="0"/>
                <a:cs typeface="CenturyGothic"/>
              </a:rPr>
              <a:t>Was introduced in 1998 under the auspices of the Department of Trade and Industry (DTI). It focussed on female entrepreneurs who used technology at all levels of business, from micro to macro enterprises.  The aim of TWIB was to fast-track business growth through partnerships, education, mentoring and training. As part of the programme, TWIB also held what was known as the TWIB Awards on an annual basis where women entrepreneurs who used technology in their businesses were recognised and awarded with prizes that included certificates, laptops and money to enhance their businesses</a:t>
            </a:r>
          </a:p>
          <a:p>
            <a:pPr algn="just">
              <a:lnSpc>
                <a:spcPct val="107000"/>
              </a:lnSpc>
              <a:spcAft>
                <a:spcPts val="800"/>
              </a:spcAft>
            </a:pPr>
            <a:r>
              <a:rPr lang="en-ZA" i="1" u="sng" dirty="0">
                <a:latin typeface="Garamond" panose="02020404030301010803" pitchFamily="18" charset="0"/>
                <a:ea typeface="Calibri" panose="020F0502020204030204" pitchFamily="34" charset="0"/>
                <a:cs typeface="CenturyGothic"/>
              </a:rPr>
              <a:t>Effectiveness of the project</a:t>
            </a:r>
            <a:endParaRPr lang="en-ZA" i="1" u="sng" dirty="0">
              <a:latin typeface="Garamond" panose="02020404030301010803" pitchFamily="18" charset="0"/>
              <a:ea typeface="Calibri" panose="020F0502020204030204" pitchFamily="34" charset="0"/>
              <a:cs typeface="Times New Roman" panose="02020603050405020304" pitchFamily="18" charset="0"/>
            </a:endParaRPr>
          </a:p>
          <a:p>
            <a:pPr algn="just">
              <a:lnSpc>
                <a:spcPct val="107000"/>
              </a:lnSpc>
              <a:spcAft>
                <a:spcPts val="800"/>
              </a:spcAft>
              <a:buFont typeface="Arial" panose="020B0604020202020204" pitchFamily="34" charset="0"/>
              <a:buChar char="•"/>
            </a:pPr>
            <a:r>
              <a:rPr lang="en-ZA" dirty="0">
                <a:latin typeface="Garamond" panose="02020404030301010803" pitchFamily="18" charset="0"/>
                <a:ea typeface="Calibri" panose="020F0502020204030204" pitchFamily="34" charset="0"/>
                <a:cs typeface="CenturyGothic"/>
              </a:rPr>
              <a:t>The beneficiaries who were interviewed for this study were largely of the view that the programme was helpful. </a:t>
            </a:r>
            <a:endParaRPr lang="en-ZA" dirty="0">
              <a:latin typeface="Garamond" panose="02020404030301010803" pitchFamily="18" charset="0"/>
              <a:ea typeface="Calibri" panose="020F0502020204030204" pitchFamily="34" charset="0"/>
              <a:cs typeface="Times New Roman" panose="02020603050405020304" pitchFamily="18" charset="0"/>
            </a:endParaRPr>
          </a:p>
          <a:p>
            <a:pPr lvl="0" algn="just">
              <a:lnSpc>
                <a:spcPct val="107000"/>
              </a:lnSpc>
              <a:buFont typeface="Symbol" panose="05050102010706020507" pitchFamily="18" charset="2"/>
              <a:buChar char=""/>
            </a:pPr>
            <a:r>
              <a:rPr lang="en-ZA" dirty="0">
                <a:latin typeface="Garamond" panose="02020404030301010803" pitchFamily="18" charset="0"/>
                <a:ea typeface="Calibri" panose="020F0502020204030204" pitchFamily="34" charset="0"/>
                <a:cs typeface="CenturyGothic"/>
              </a:rPr>
              <a:t>The SNG audit that resulted in the demise of some of the programmes directed to women’s economic empowerment noted that, “the funds </a:t>
            </a:r>
            <a:r>
              <a:rPr lang="en-ZA" sz="3000" dirty="0">
                <a:effectLst/>
                <a:latin typeface="Garamond" panose="02020404030301010803" pitchFamily="18" charset="0"/>
                <a:ea typeface="Calibri" panose="020F0502020204030204" pitchFamily="34" charset="0"/>
                <a:cs typeface="CenturyGothic"/>
              </a:rPr>
              <a:t>d time spent on the TWIB Programme were not commensurate with the impact that the programme achieved”</a:t>
            </a:r>
          </a:p>
          <a:p>
            <a:pPr lvl="0">
              <a:lnSpc>
                <a:spcPct val="107000"/>
              </a:lnSpc>
              <a:buFont typeface="Symbol" panose="05050102010706020507" pitchFamily="18" charset="2"/>
              <a:buChar char=""/>
            </a:pPr>
            <a:endParaRPr lang="en-ZA" sz="30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ZA" sz="1600" dirty="0">
              <a:effectLst/>
              <a:latin typeface="Garamond" panose="02020404030301010803" pitchFamily="18" charset="0"/>
              <a:ea typeface="Calibri" panose="020F0502020204030204" pitchFamily="34" charset="0"/>
              <a:cs typeface="Times New Roman" panose="02020603050405020304" pitchFamily="18" charset="0"/>
            </a:endParaRPr>
          </a:p>
          <a:p>
            <a:pPr lvl="0" algn="just"/>
            <a:endParaRPr lang="en-ZA" sz="1600" dirty="0">
              <a:latin typeface="Garamond" panose="02020404030301010803" pitchFamily="18" charset="0"/>
            </a:endParaRPr>
          </a:p>
        </p:txBody>
      </p:sp>
    </p:spTree>
    <p:extLst>
      <p:ext uri="{BB962C8B-B14F-4D97-AF65-F5344CB8AC3E}">
        <p14:creationId xmlns:p14="http://schemas.microsoft.com/office/powerpoint/2010/main" xmlns="" val="419482272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11</a:t>
            </a:fld>
            <a:endParaRPr dirty="0"/>
          </a:p>
        </p:txBody>
      </p:sp>
      <p:sp>
        <p:nvSpPr>
          <p:cNvPr id="74" name="ERAP: OVERVIEW OF IMPLEMENTATION"/>
          <p:cNvSpPr txBox="1">
            <a:spLocks noGrp="1"/>
          </p:cNvSpPr>
          <p:nvPr>
            <p:ph type="title" idx="4294967295"/>
          </p:nvPr>
        </p:nvSpPr>
        <p:spPr>
          <a:xfrm>
            <a:off x="755650" y="1857375"/>
            <a:ext cx="7772400" cy="428625"/>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US" dirty="0">
                <a:latin typeface="Arial" panose="020B0604020202020204" pitchFamily="34" charset="0"/>
                <a:cs typeface="Arial" panose="020B0604020202020204" pitchFamily="34" charset="0"/>
              </a:rPr>
              <a:t>FINDINGS OF THE STUDY (cont.)</a:t>
            </a:r>
            <a:endParaRPr dirty="0">
              <a:latin typeface="Arial" panose="020B0604020202020204" pitchFamily="34" charset="0"/>
              <a:cs typeface="Arial" panose="020B0604020202020204" pitchFamily="34" charset="0"/>
            </a:endParaRPr>
          </a:p>
        </p:txBody>
      </p:sp>
      <p:sp>
        <p:nvSpPr>
          <p:cNvPr id="75" name="ERAP was a timely, necessary and crucial national response to an urgent national crisis.…"/>
          <p:cNvSpPr txBox="1">
            <a:spLocks noGrp="1"/>
          </p:cNvSpPr>
          <p:nvPr>
            <p:ph type="body" idx="4294967295"/>
          </p:nvPr>
        </p:nvSpPr>
        <p:spPr>
          <a:xfrm>
            <a:off x="323850" y="2492375"/>
            <a:ext cx="7802563" cy="3883025"/>
          </a:xfrm>
          <a:prstGeom prst="rect">
            <a:avLst/>
          </a:prstGeom>
        </p:spPr>
        <p:txBody>
          <a:bodyPr>
            <a:normAutofit/>
          </a:bodyPr>
          <a:lstStyle/>
          <a:p>
            <a:pPr marL="342900" marR="0" lvl="0" indent="-342900" algn="just" defTabSz="914400" rtl="0" eaLnBrk="1" fontAlgn="auto" latinLnBrk="0" hangingPunct="1">
              <a:lnSpc>
                <a:spcPct val="107000"/>
              </a:lnSpc>
              <a:spcBef>
                <a:spcPts val="700"/>
              </a:spcBef>
              <a:spcAft>
                <a:spcPts val="0"/>
              </a:spcAft>
              <a:buClrTx/>
              <a:buSzPct val="100000"/>
              <a:buFont typeface="Symbol" panose="05050102010706020507" pitchFamily="18" charset="2"/>
              <a:buChar char=""/>
              <a:tabLst/>
              <a:defRPr/>
            </a:pPr>
            <a:r>
              <a:rPr kumimoji="0" lang="en-ZA" sz="1600" b="0" i="0" u="none" strike="noStrike" kern="0" cap="none" spc="0" normalizeH="0" baseline="0" noProof="0" dirty="0">
                <a:ln>
                  <a:noFill/>
                </a:ln>
                <a:solidFill>
                  <a:srgbClr val="000000"/>
                </a:solidFill>
                <a:effectLst/>
                <a:uLnTx/>
                <a:uFillTx/>
                <a:latin typeface="Garamond" panose="02020404030301010803" pitchFamily="18" charset="0"/>
                <a:ea typeface="Calibri" panose="020F0502020204030204" pitchFamily="34" charset="0"/>
                <a:cs typeface="CenturyGothic"/>
                <a:sym typeface="Arial Black"/>
              </a:rPr>
              <a:t>The SNG Report further recommended that, “the TWIB Awards element of the programme should be discontinued, and the technology support aspect be transferred to SEDA and be implemented through the SEDA Technology Programme.</a:t>
            </a:r>
            <a:endParaRPr kumimoji="0" lang="en-ZA" sz="1600" b="0" i="0" u="none" strike="noStrike" kern="0" cap="none" spc="0" normalizeH="0" baseline="0" noProof="0" dirty="0">
              <a:ln>
                <a:noFill/>
              </a:ln>
              <a:solidFill>
                <a:srgbClr val="000000"/>
              </a:solidFill>
              <a:effectLst/>
              <a:uLnTx/>
              <a:uFillTx/>
              <a:latin typeface="Garamond" panose="02020404030301010803" pitchFamily="18" charset="0"/>
              <a:ea typeface="Calibri" panose="020F0502020204030204" pitchFamily="34" charset="0"/>
              <a:cs typeface="Times New Roman" panose="02020603050405020304" pitchFamily="18" charset="0"/>
              <a:sym typeface="Arial Black"/>
            </a:endParaRPr>
          </a:p>
          <a:p>
            <a:pPr marL="342900" marR="0" lvl="0" indent="-342900" algn="just" defTabSz="914400" rtl="0" eaLnBrk="1" fontAlgn="auto" latinLnBrk="0" hangingPunct="1">
              <a:lnSpc>
                <a:spcPct val="107000"/>
              </a:lnSpc>
              <a:spcBef>
                <a:spcPts val="700"/>
              </a:spcBef>
              <a:spcAft>
                <a:spcPts val="800"/>
              </a:spcAft>
              <a:buClrTx/>
              <a:buSzPct val="100000"/>
              <a:buFont typeface="Symbol" panose="05050102010706020507" pitchFamily="18" charset="2"/>
              <a:buChar char=""/>
              <a:tabLst/>
              <a:defRPr/>
            </a:pPr>
            <a:r>
              <a:rPr kumimoji="0" lang="en-ZA" sz="1600" b="0" i="0" u="none" strike="noStrike" kern="0" cap="none" spc="0" normalizeH="0" baseline="0" noProof="0" dirty="0">
                <a:ln>
                  <a:noFill/>
                </a:ln>
                <a:solidFill>
                  <a:srgbClr val="000000"/>
                </a:solidFill>
                <a:effectLst/>
                <a:uLnTx/>
                <a:uFillTx/>
                <a:latin typeface="Garamond" panose="02020404030301010803" pitchFamily="18" charset="0"/>
                <a:ea typeface="Calibri" panose="020F0502020204030204" pitchFamily="34" charset="0"/>
                <a:cs typeface="CenturyGothic"/>
                <a:sym typeface="Arial Black"/>
              </a:rPr>
              <a:t>The whole programmes</a:t>
            </a:r>
            <a:r>
              <a:rPr lang="en-ZA" sz="1600" dirty="0">
                <a:latin typeface="Garamond" panose="02020404030301010803" pitchFamily="18" charset="0"/>
                <a:ea typeface="Calibri" panose="020F0502020204030204" pitchFamily="34" charset="0"/>
                <a:cs typeface="CenturyGothic"/>
              </a:rPr>
              <a:t>’</a:t>
            </a:r>
            <a:r>
              <a:rPr kumimoji="0" lang="en-ZA" sz="1600" b="0" i="0" u="none" strike="noStrike" kern="0" cap="none" spc="0" normalizeH="0" baseline="0" noProof="0" dirty="0">
                <a:ln>
                  <a:noFill/>
                </a:ln>
                <a:solidFill>
                  <a:srgbClr val="000000"/>
                </a:solidFill>
                <a:effectLst/>
                <a:uLnTx/>
                <a:uFillTx/>
                <a:latin typeface="Garamond" panose="02020404030301010803" pitchFamily="18" charset="0"/>
                <a:ea typeface="Calibri" panose="020F0502020204030204" pitchFamily="34" charset="0"/>
                <a:cs typeface="CenturyGothic"/>
                <a:sym typeface="Arial Black"/>
              </a:rPr>
              <a:t> discontinuation took place in 2015</a:t>
            </a:r>
            <a:endParaRPr kumimoji="0" lang="en-ZA" sz="1600" b="0" i="0" u="none" strike="noStrike" kern="0" cap="none" spc="0" normalizeH="0" baseline="0" noProof="0" dirty="0">
              <a:ln>
                <a:noFill/>
              </a:ln>
              <a:solidFill>
                <a:srgbClr val="000000"/>
              </a:solidFill>
              <a:effectLst/>
              <a:uLnTx/>
              <a:uFillTx/>
              <a:latin typeface="Garamond" panose="02020404030301010803" pitchFamily="18" charset="0"/>
              <a:ea typeface="Calibri" panose="020F0502020204030204" pitchFamily="34" charset="0"/>
              <a:cs typeface="Times New Roman" panose="02020603050405020304" pitchFamily="18" charset="0"/>
              <a:sym typeface="Arial Black"/>
            </a:endParaRPr>
          </a:p>
          <a:p>
            <a:pPr algn="just">
              <a:lnSpc>
                <a:spcPct val="107000"/>
              </a:lnSpc>
              <a:spcAft>
                <a:spcPts val="800"/>
              </a:spcAft>
            </a:pPr>
            <a:r>
              <a:rPr lang="en-ZA" sz="1600" i="1" u="sng" dirty="0">
                <a:effectLst/>
                <a:latin typeface="CenturyGothic"/>
                <a:ea typeface="Calibri" panose="020F0502020204030204" pitchFamily="34" charset="0"/>
                <a:cs typeface="CenturyGothic"/>
              </a:rPr>
              <a:t>Challenges </a:t>
            </a:r>
            <a:endParaRPr lang="en-ZA" sz="1600" i="1" u="sng"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n-ZA" sz="1600" dirty="0">
                <a:effectLst/>
                <a:latin typeface="Garamond" panose="02020404030301010803" pitchFamily="18" charset="0"/>
                <a:ea typeface="Calibri" panose="020F0502020204030204" pitchFamily="34" charset="0"/>
                <a:cs typeface="CenturyGothic"/>
              </a:rPr>
              <a:t>The key challenge of this programme was the gradual drift towards a focus on the TWIB Awards programme, which appeared to indicate that it was shifting from its central programme objectives related to empowering the recipients, towards an award programme which focussed on winning prize money. </a:t>
            </a:r>
            <a:endParaRPr lang="en-ZA" sz="1600" dirty="0">
              <a:effectLst/>
              <a:latin typeface="Garamond" panose="02020404030301010803" pitchFamily="18"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n-ZA" sz="1600" dirty="0">
                <a:effectLst/>
                <a:latin typeface="Garamond" panose="02020404030301010803" pitchFamily="18" charset="0"/>
                <a:ea typeface="Calibri" panose="020F0502020204030204" pitchFamily="34" charset="0"/>
                <a:cs typeface="CenturyGothic"/>
              </a:rPr>
              <a:t>There were no follow-ups with participants to track their progress in their various businesses. </a:t>
            </a:r>
            <a:endParaRPr lang="en-ZA" sz="1600" dirty="0">
              <a:effectLst/>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800"/>
              </a:spcAft>
            </a:pPr>
            <a:endParaRPr lang="en-ZA" sz="1600" dirty="0">
              <a:effectLst/>
              <a:latin typeface="Garamond" panose="02020404030301010803" pitchFamily="18" charset="0"/>
              <a:ea typeface="Calibri" panose="020F0502020204030204" pitchFamily="34" charset="0"/>
              <a:cs typeface="Times New Roman" panose="02020603050405020304" pitchFamily="18" charset="0"/>
            </a:endParaRPr>
          </a:p>
          <a:p>
            <a:pPr lvl="0" algn="just"/>
            <a:endParaRPr lang="en-ZA" sz="1600" dirty="0">
              <a:latin typeface="Garamond" panose="02020404030301010803" pitchFamily="18" charset="0"/>
            </a:endParaRPr>
          </a:p>
        </p:txBody>
      </p:sp>
    </p:spTree>
    <p:extLst>
      <p:ext uri="{BB962C8B-B14F-4D97-AF65-F5344CB8AC3E}">
        <p14:creationId xmlns:p14="http://schemas.microsoft.com/office/powerpoint/2010/main" xmlns="" val="378252044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12</a:t>
            </a:fld>
            <a:endParaRPr dirty="0"/>
          </a:p>
        </p:txBody>
      </p:sp>
      <p:sp>
        <p:nvSpPr>
          <p:cNvPr id="74" name="ERAP: OVERVIEW OF IMPLEMENTATION"/>
          <p:cNvSpPr txBox="1">
            <a:spLocks noGrp="1"/>
          </p:cNvSpPr>
          <p:nvPr>
            <p:ph type="title" idx="4294967295"/>
          </p:nvPr>
        </p:nvSpPr>
        <p:spPr>
          <a:xfrm>
            <a:off x="755650" y="1857375"/>
            <a:ext cx="7772400" cy="428625"/>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US" dirty="0">
                <a:latin typeface="Arial" panose="020B0604020202020204" pitchFamily="34" charset="0"/>
                <a:cs typeface="Arial" panose="020B0604020202020204" pitchFamily="34" charset="0"/>
              </a:rPr>
              <a:t>FINDINGS OF THE STUDY (cont.)</a:t>
            </a:r>
            <a:endParaRPr dirty="0">
              <a:latin typeface="Arial" panose="020B0604020202020204" pitchFamily="34" charset="0"/>
              <a:cs typeface="Arial" panose="020B0604020202020204" pitchFamily="34" charset="0"/>
            </a:endParaRPr>
          </a:p>
        </p:txBody>
      </p:sp>
      <p:sp>
        <p:nvSpPr>
          <p:cNvPr id="75" name="ERAP was a timely, necessary and crucial national response to an urgent national crisis.…"/>
          <p:cNvSpPr txBox="1">
            <a:spLocks noGrp="1"/>
          </p:cNvSpPr>
          <p:nvPr>
            <p:ph type="body" idx="4294967295"/>
          </p:nvPr>
        </p:nvSpPr>
        <p:spPr>
          <a:xfrm>
            <a:off x="412627" y="2286000"/>
            <a:ext cx="7802563" cy="3959225"/>
          </a:xfrm>
          <a:prstGeom prst="rect">
            <a:avLst/>
          </a:prstGeom>
        </p:spPr>
        <p:txBody>
          <a:bodyPr>
            <a:normAutofit fontScale="92500"/>
          </a:bodyPr>
          <a:lstStyle/>
          <a:p>
            <a:pPr lvl="0" algn="just"/>
            <a:endParaRPr lang="en-ZA" sz="1600" u="sng" dirty="0">
              <a:latin typeface="Garamond" panose="02020404030301010803" pitchFamily="18" charset="0"/>
            </a:endParaRPr>
          </a:p>
          <a:p>
            <a:pPr lvl="0" algn="just"/>
            <a:r>
              <a:rPr lang="en-ZA" sz="1600" u="sng" dirty="0">
                <a:latin typeface="Garamond" panose="02020404030301010803" pitchFamily="18" charset="0"/>
              </a:rPr>
              <a:t>The South African Women Entrepreneurs Network</a:t>
            </a:r>
          </a:p>
          <a:p>
            <a:pPr lvl="0" algn="just"/>
            <a:endParaRPr lang="en-ZA" sz="1000" i="1" u="sng" dirty="0">
              <a:latin typeface="Garamond" panose="02020404030301010803" pitchFamily="18" charset="0"/>
            </a:endParaRPr>
          </a:p>
          <a:p>
            <a:pPr lvl="0" algn="just"/>
            <a:r>
              <a:rPr lang="en-ZA" sz="1600" i="1" u="sng" dirty="0">
                <a:latin typeface="Garamond" panose="02020404030301010803" pitchFamily="18" charset="0"/>
              </a:rPr>
              <a:t>Brief background - T</a:t>
            </a:r>
            <a:r>
              <a:rPr lang="en-ZA" sz="1600" dirty="0">
                <a:latin typeface="Garamond" panose="02020404030301010803" pitchFamily="18" charset="0"/>
              </a:rPr>
              <a:t>he DTI identified and adopted the South African Women Entrepreneurs’ Network (SAWEN) to fast-track support provided to women in addressing challenges faced when establishing, strengthening and sustaining their enterprises. SAWEN was established in 2002. During the SNG audit, SAWEN had 903 members. SAWEN was a membership based Section 21 Company181 registered under the DTI. Its previous fund manager was Khula Enterprise Finance Limited, which was later replaced by the Small Enterprise Finance Agency (SEFA) for the period 2005 - 2010. SAWEN’s objective was mainly to assist women who wished to grow their enterprise by referring them to partners such as SEDA and the South African Revenue Services (SARS).</a:t>
            </a:r>
          </a:p>
          <a:p>
            <a:pPr lvl="0" algn="just"/>
            <a:r>
              <a:rPr lang="en-ZA" sz="1600" dirty="0">
                <a:latin typeface="Garamond" panose="02020404030301010803" pitchFamily="18" charset="0"/>
              </a:rPr>
              <a:t> </a:t>
            </a:r>
            <a:r>
              <a:rPr lang="en-ZA" sz="1600" i="1" u="sng" dirty="0">
                <a:latin typeface="Garamond" panose="02020404030301010803" pitchFamily="18" charset="0"/>
              </a:rPr>
              <a:t>Effectiveness of the project -  </a:t>
            </a:r>
            <a:r>
              <a:rPr lang="en-ZA" sz="1600" dirty="0">
                <a:latin typeface="Garamond" panose="02020404030301010803" pitchFamily="18" charset="0"/>
              </a:rPr>
              <a:t>The vast majority of participants stated that they could still see and feel the impact that SAWEN had on their businesses as they grew from strength to strength.</a:t>
            </a:r>
          </a:p>
          <a:p>
            <a:pPr lvl="0" algn="just"/>
            <a:r>
              <a:rPr lang="en-ZA" sz="1600" dirty="0">
                <a:latin typeface="Garamond" panose="02020404030301010803" pitchFamily="18" charset="0"/>
              </a:rPr>
              <a:t> All beneficiaries stated that it was vital for them to acquire more entrepreneurial skills to benefit their businesses, from information received through to skills development courses attended. </a:t>
            </a:r>
          </a:p>
          <a:p>
            <a:pPr lvl="0" algn="just"/>
            <a:endParaRPr lang="en-ZA" sz="1600" dirty="0">
              <a:latin typeface="Garamond" panose="02020404030301010803" pitchFamily="18" charset="0"/>
            </a:endParaRPr>
          </a:p>
          <a:p>
            <a:pPr lvl="0" algn="just"/>
            <a:endParaRPr lang="en-ZA" sz="1600" dirty="0">
              <a:latin typeface="Garamond" panose="02020404030301010803" pitchFamily="18" charset="0"/>
            </a:endParaRPr>
          </a:p>
        </p:txBody>
      </p:sp>
    </p:spTree>
    <p:extLst>
      <p:ext uri="{BB962C8B-B14F-4D97-AF65-F5344CB8AC3E}">
        <p14:creationId xmlns:p14="http://schemas.microsoft.com/office/powerpoint/2010/main" xmlns="" val="2574112141"/>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13</a:t>
            </a:fld>
            <a:endParaRPr dirty="0"/>
          </a:p>
        </p:txBody>
      </p:sp>
      <p:sp>
        <p:nvSpPr>
          <p:cNvPr id="74" name="ERAP: OVERVIEW OF IMPLEMENTATION"/>
          <p:cNvSpPr txBox="1">
            <a:spLocks noGrp="1"/>
          </p:cNvSpPr>
          <p:nvPr>
            <p:ph type="title" idx="4294967295"/>
          </p:nvPr>
        </p:nvSpPr>
        <p:spPr>
          <a:xfrm>
            <a:off x="755650" y="1857375"/>
            <a:ext cx="7772400" cy="428625"/>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US" dirty="0">
                <a:latin typeface="Arial" panose="020B0604020202020204" pitchFamily="34" charset="0"/>
                <a:cs typeface="Arial" panose="020B0604020202020204" pitchFamily="34" charset="0"/>
              </a:rPr>
              <a:t>FINDINGS OF THE STUDY (cont.)</a:t>
            </a:r>
            <a:endParaRPr dirty="0">
              <a:latin typeface="Arial" panose="020B0604020202020204" pitchFamily="34" charset="0"/>
              <a:cs typeface="Arial" panose="020B0604020202020204" pitchFamily="34" charset="0"/>
            </a:endParaRPr>
          </a:p>
        </p:txBody>
      </p:sp>
      <p:sp>
        <p:nvSpPr>
          <p:cNvPr id="75" name="ERAP was a timely, necessary and crucial national response to an urgent national crisis.…"/>
          <p:cNvSpPr txBox="1">
            <a:spLocks noGrp="1"/>
          </p:cNvSpPr>
          <p:nvPr>
            <p:ph type="body" idx="4294967295"/>
          </p:nvPr>
        </p:nvSpPr>
        <p:spPr>
          <a:xfrm>
            <a:off x="323850" y="2492375"/>
            <a:ext cx="7802563" cy="3883025"/>
          </a:xfrm>
          <a:prstGeom prst="rect">
            <a:avLst/>
          </a:prstGeom>
        </p:spPr>
        <p:txBody>
          <a:bodyPr>
            <a:normAutofit/>
          </a:bodyPr>
          <a:lstStyle/>
          <a:p>
            <a:pPr algn="just"/>
            <a:r>
              <a:rPr lang="en-ZA" sz="1600" dirty="0">
                <a:latin typeface="Garamond" panose="02020404030301010803" pitchFamily="18" charset="0"/>
              </a:rPr>
              <a:t> Being part of SAWEN also presented them with an opportunity to go abroad to network with other female entrepreneurs, be exposed to other business ideas, and learn new ways of doing business</a:t>
            </a:r>
          </a:p>
          <a:p>
            <a:pPr lvl="0" algn="just"/>
            <a:r>
              <a:rPr lang="en-ZA" sz="1600" dirty="0">
                <a:latin typeface="Garamond" panose="02020404030301010803" pitchFamily="18" charset="0"/>
              </a:rPr>
              <a:t>Effectiveness of the Project – The programme also helped the participants with establishing networks among women-owned businesses across South Africa and beyond. </a:t>
            </a:r>
          </a:p>
          <a:p>
            <a:pPr marL="342900" marR="0" lvl="0" indent="-342900" algn="just" defTabSz="914400" rtl="0" eaLnBrk="1" fontAlgn="auto" latinLnBrk="0" hangingPunct="1">
              <a:lnSpc>
                <a:spcPct val="100000"/>
              </a:lnSpc>
              <a:spcBef>
                <a:spcPts val="700"/>
              </a:spcBef>
              <a:spcAft>
                <a:spcPts val="0"/>
              </a:spcAft>
              <a:buClrTx/>
              <a:buSzPct val="100000"/>
              <a:buFontTx/>
              <a:buChar char="»"/>
              <a:tabLst/>
              <a:defRPr/>
            </a:pPr>
            <a:r>
              <a:rPr kumimoji="0" lang="en-ZA" sz="1500" b="0" i="1" u="sng" strike="noStrike" kern="0" cap="none" spc="0" normalizeH="0" baseline="0" noProof="0" dirty="0">
                <a:ln>
                  <a:noFill/>
                </a:ln>
                <a:solidFill>
                  <a:srgbClr val="000000"/>
                </a:solidFill>
                <a:effectLst/>
                <a:uLnTx/>
                <a:uFillTx/>
                <a:latin typeface="Garamond" panose="02020404030301010803" pitchFamily="18" charset="0"/>
                <a:sym typeface="Arial Black"/>
              </a:rPr>
              <a:t>Challenges -  </a:t>
            </a:r>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Lack of funding. Although some of these businesses were already up and running at the time, they joined the programme and received support, some of them required funding to grow and improve the efficiency of business operations. </a:t>
            </a:r>
          </a:p>
          <a:p>
            <a:pPr marL="342900" marR="0" lvl="0" indent="-342900" algn="just" defTabSz="914400" rtl="0" eaLnBrk="1" fontAlgn="auto" latinLnBrk="0" hangingPunct="1">
              <a:lnSpc>
                <a:spcPct val="100000"/>
              </a:lnSpc>
              <a:spcBef>
                <a:spcPts val="700"/>
              </a:spcBef>
              <a:spcAft>
                <a:spcPts val="0"/>
              </a:spcAft>
              <a:buClrTx/>
              <a:buSzPct val="100000"/>
              <a:buFontTx/>
              <a:buChar char="»"/>
              <a:tabLst/>
              <a:defRPr/>
            </a:pPr>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Favouritism perceived to characterise programme coordinators. It was alleged that programme coordinators favoured certain members over others, including what was perceived as the unfair and biased allocation of available business opportunities. </a:t>
            </a:r>
          </a:p>
          <a:p>
            <a:pPr marL="342900" marR="0" lvl="0" indent="-342900" algn="just" defTabSz="914400" rtl="0" eaLnBrk="1" fontAlgn="auto" latinLnBrk="0" hangingPunct="1">
              <a:lnSpc>
                <a:spcPct val="100000"/>
              </a:lnSpc>
              <a:spcBef>
                <a:spcPts val="700"/>
              </a:spcBef>
              <a:spcAft>
                <a:spcPts val="0"/>
              </a:spcAft>
              <a:buClrTx/>
              <a:buSzPct val="100000"/>
              <a:buFontTx/>
              <a:buChar char="»"/>
              <a:tabLst/>
              <a:defRPr/>
            </a:pPr>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It would appear that being a SAWEN beneficiary did not significantly improve access to financial institutions by women black owned SMMEs. </a:t>
            </a:r>
          </a:p>
          <a:p>
            <a:pPr lvl="0" algn="just"/>
            <a:endParaRPr lang="en-ZA" sz="1600" dirty="0">
              <a:latin typeface="Garamond" panose="02020404030301010803" pitchFamily="18" charset="0"/>
            </a:endParaRPr>
          </a:p>
          <a:p>
            <a:pPr marL="0" lvl="0" indent="0" algn="just">
              <a:buNone/>
            </a:pPr>
            <a:endParaRPr lang="en-ZA" sz="1600" i="1" u="sng" dirty="0">
              <a:latin typeface="Garamond" panose="02020404030301010803" pitchFamily="18" charset="0"/>
            </a:endParaRPr>
          </a:p>
          <a:p>
            <a:pPr lvl="0" algn="just"/>
            <a:endParaRPr lang="en-ZA" sz="1600" dirty="0">
              <a:latin typeface="Garamond" panose="02020404030301010803" pitchFamily="18" charset="0"/>
            </a:endParaRPr>
          </a:p>
        </p:txBody>
      </p:sp>
    </p:spTree>
    <p:extLst>
      <p:ext uri="{BB962C8B-B14F-4D97-AF65-F5344CB8AC3E}">
        <p14:creationId xmlns:p14="http://schemas.microsoft.com/office/powerpoint/2010/main" xmlns="" val="3156679990"/>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14</a:t>
            </a:fld>
            <a:endParaRPr dirty="0"/>
          </a:p>
        </p:txBody>
      </p:sp>
      <p:sp>
        <p:nvSpPr>
          <p:cNvPr id="74" name="ERAP: OVERVIEW OF IMPLEMENTATION"/>
          <p:cNvSpPr txBox="1">
            <a:spLocks noGrp="1"/>
          </p:cNvSpPr>
          <p:nvPr>
            <p:ph type="title" idx="4294967295"/>
          </p:nvPr>
        </p:nvSpPr>
        <p:spPr>
          <a:xfrm>
            <a:off x="755650" y="1857375"/>
            <a:ext cx="7772400" cy="428625"/>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US" dirty="0">
                <a:latin typeface="Arial" panose="020B0604020202020204" pitchFamily="34" charset="0"/>
                <a:cs typeface="Arial" panose="020B0604020202020204" pitchFamily="34" charset="0"/>
              </a:rPr>
              <a:t>FINDINGS OF THE STUDY (cont.)</a:t>
            </a:r>
            <a:endParaRPr dirty="0">
              <a:latin typeface="Arial" panose="020B0604020202020204" pitchFamily="34" charset="0"/>
              <a:cs typeface="Arial" panose="020B0604020202020204" pitchFamily="34" charset="0"/>
            </a:endParaRPr>
          </a:p>
        </p:txBody>
      </p:sp>
      <p:sp>
        <p:nvSpPr>
          <p:cNvPr id="75" name="ERAP was a timely, necessary and crucial national response to an urgent national crisis.…"/>
          <p:cNvSpPr txBox="1">
            <a:spLocks noGrp="1"/>
          </p:cNvSpPr>
          <p:nvPr>
            <p:ph type="body" idx="4294967295"/>
          </p:nvPr>
        </p:nvSpPr>
        <p:spPr>
          <a:xfrm>
            <a:off x="323850" y="2492375"/>
            <a:ext cx="7802563" cy="3883025"/>
          </a:xfrm>
          <a:prstGeom prst="rect">
            <a:avLst/>
          </a:prstGeom>
        </p:spPr>
        <p:txBody>
          <a:bodyPr>
            <a:normAutofit/>
          </a:bodyPr>
          <a:lstStyle/>
          <a:p>
            <a:pPr lvl="0" algn="just"/>
            <a:r>
              <a:rPr lang="en-ZA" sz="1600" u="sng" dirty="0">
                <a:latin typeface="Garamond" panose="02020404030301010803" pitchFamily="18" charset="0"/>
              </a:rPr>
              <a:t>SEDA – Women Enterprise Coaching Programme</a:t>
            </a:r>
          </a:p>
          <a:p>
            <a:pPr lvl="1" algn="just"/>
            <a:endParaRPr lang="en-ZA" sz="1600" i="1" dirty="0">
              <a:latin typeface="Garamond" panose="02020404030301010803" pitchFamily="18" charset="0"/>
            </a:endParaRPr>
          </a:p>
          <a:p>
            <a:pPr lvl="1" algn="just"/>
            <a:r>
              <a:rPr lang="en-ZA" sz="1600" i="1" dirty="0">
                <a:latin typeface="Garamond" panose="02020404030301010803" pitchFamily="18" charset="0"/>
              </a:rPr>
              <a:t>Brief Background</a:t>
            </a:r>
            <a:r>
              <a:rPr lang="en-ZA" sz="1600" dirty="0">
                <a:latin typeface="Garamond" panose="02020404030301010803" pitchFamily="18" charset="0"/>
              </a:rPr>
              <a:t>: Programme centred around coaching and mentoring of women who owned businesses. “A development process in which an individual is supported while achieving a specific personal and profession competence”</a:t>
            </a:r>
          </a:p>
          <a:p>
            <a:pPr lvl="1" algn="just"/>
            <a:endParaRPr lang="en-ZA" sz="1600" i="1" dirty="0">
              <a:latin typeface="Garamond" panose="02020404030301010803" pitchFamily="18" charset="0"/>
            </a:endParaRPr>
          </a:p>
          <a:p>
            <a:pPr lvl="1" algn="just"/>
            <a:r>
              <a:rPr lang="en-ZA" sz="1600" i="1" dirty="0">
                <a:latin typeface="Garamond" panose="02020404030301010803" pitchFamily="18" charset="0"/>
              </a:rPr>
              <a:t>Challenges</a:t>
            </a:r>
            <a:r>
              <a:rPr lang="en-ZA" sz="1600" dirty="0">
                <a:latin typeface="Garamond" panose="02020404030301010803" pitchFamily="18" charset="0"/>
              </a:rPr>
              <a:t>: While the programme did not provide or demand any financial contribution, it proved to be challenging in terms of access and the organizing of the respective sessions. It was financially for some businesses to attend meetings due to lack of support in that regard. It was also difficult to get collective consensus on logistics of meetings – which led to beneficiaries to reaping full rewards of coaching session. Interrupted learning or the absence of any learning has proved to be a challenge.</a:t>
            </a:r>
          </a:p>
          <a:p>
            <a:pPr lvl="1" algn="just"/>
            <a:endParaRPr lang="en-ZA" sz="1600" dirty="0">
              <a:latin typeface="Garamond" panose="02020404030301010803" pitchFamily="18" charset="0"/>
            </a:endParaRPr>
          </a:p>
        </p:txBody>
      </p:sp>
    </p:spTree>
    <p:extLst>
      <p:ext uri="{BB962C8B-B14F-4D97-AF65-F5344CB8AC3E}">
        <p14:creationId xmlns:p14="http://schemas.microsoft.com/office/powerpoint/2010/main" xmlns="" val="28452481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15</a:t>
            </a:fld>
            <a:endParaRPr dirty="0"/>
          </a:p>
        </p:txBody>
      </p:sp>
      <p:sp>
        <p:nvSpPr>
          <p:cNvPr id="74" name="ERAP: OVERVIEW OF IMPLEMENTATION"/>
          <p:cNvSpPr txBox="1">
            <a:spLocks noGrp="1"/>
          </p:cNvSpPr>
          <p:nvPr>
            <p:ph type="title" idx="4294967295"/>
          </p:nvPr>
        </p:nvSpPr>
        <p:spPr>
          <a:xfrm>
            <a:off x="755650" y="1857375"/>
            <a:ext cx="7772400" cy="635000"/>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ZA" dirty="0"/>
              <a:t/>
            </a:r>
            <a:br>
              <a:rPr lang="en-ZA" dirty="0"/>
            </a:br>
            <a:r>
              <a:rPr lang="en-ZA" dirty="0">
                <a:latin typeface="Arial" panose="020B0604020202020204" pitchFamily="34" charset="0"/>
                <a:cs typeface="Arial" panose="020B0604020202020204" pitchFamily="34" charset="0"/>
              </a:rPr>
              <a:t>OVERVIEW OF KEY ISSUES FROM THE FINDINGS</a:t>
            </a:r>
            <a:r>
              <a:rPr lang="en-ZA" dirty="0"/>
              <a:t/>
            </a:r>
            <a:br>
              <a:rPr lang="en-ZA" dirty="0"/>
            </a:br>
            <a:endParaRPr dirty="0"/>
          </a:p>
        </p:txBody>
      </p:sp>
      <p:sp>
        <p:nvSpPr>
          <p:cNvPr id="75" name="ERAP was a timely, necessary and crucial national response to an urgent national crisis.…"/>
          <p:cNvSpPr txBox="1">
            <a:spLocks noGrp="1"/>
          </p:cNvSpPr>
          <p:nvPr>
            <p:ph type="body" idx="4294967295"/>
          </p:nvPr>
        </p:nvSpPr>
        <p:spPr>
          <a:xfrm>
            <a:off x="323850" y="2492375"/>
            <a:ext cx="8474161" cy="3883025"/>
          </a:xfrm>
          <a:prstGeom prst="rect">
            <a:avLst/>
          </a:prstGeom>
        </p:spPr>
        <p:txBody>
          <a:bodyPr>
            <a:normAutofit/>
          </a:bodyPr>
          <a:lstStyle/>
          <a:p>
            <a:pPr algn="just"/>
            <a:endParaRPr lang="en-ZA" sz="1600" dirty="0">
              <a:latin typeface="Garamond" panose="02020404030301010803" pitchFamily="18" charset="0"/>
            </a:endParaRPr>
          </a:p>
          <a:p>
            <a:pPr algn="just"/>
            <a:r>
              <a:rPr lang="en-ZA" sz="1600" dirty="0">
                <a:latin typeface="Garamond" panose="02020404030301010803" pitchFamily="18" charset="0"/>
              </a:rPr>
              <a:t>The Lack of policy clarity and coherence in the application of the principle of WEE which characterise the programme that were initially pursued by the DTI and subsequently by the DSBD, was evident in some of the practical difficulties experiences in the implementation of the examined.</a:t>
            </a:r>
          </a:p>
          <a:p>
            <a:pPr algn="just"/>
            <a:endParaRPr lang="en-ZA" sz="1600" dirty="0">
              <a:latin typeface="Garamond" panose="02020404030301010803" pitchFamily="18" charset="0"/>
            </a:endParaRPr>
          </a:p>
          <a:p>
            <a:pPr algn="just"/>
            <a:r>
              <a:rPr lang="en-ZA" sz="1600" dirty="0">
                <a:latin typeface="Garamond" panose="02020404030301010803" pitchFamily="18" charset="0"/>
              </a:rPr>
              <a:t>The lack of policy clarity on what the application of the principle of women’s economic empowerment entailed in practice was evident in the lack clear linkages between the individual programmes and the broader strategic policy focus, not only of the DTI and DSBD, but also across the government’s broader strategic policy objectives on women’s economic empowerment.</a:t>
            </a:r>
          </a:p>
        </p:txBody>
      </p:sp>
    </p:spTree>
    <p:extLst>
      <p:ext uri="{BB962C8B-B14F-4D97-AF65-F5344CB8AC3E}">
        <p14:creationId xmlns:p14="http://schemas.microsoft.com/office/powerpoint/2010/main" xmlns="" val="3819131843"/>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16</a:t>
            </a:fld>
            <a:endParaRPr dirty="0"/>
          </a:p>
        </p:txBody>
      </p:sp>
      <p:sp>
        <p:nvSpPr>
          <p:cNvPr id="74" name="ERAP: OVERVIEW OF IMPLEMENTATION"/>
          <p:cNvSpPr txBox="1">
            <a:spLocks noGrp="1"/>
          </p:cNvSpPr>
          <p:nvPr>
            <p:ph type="title" idx="4294967295"/>
          </p:nvPr>
        </p:nvSpPr>
        <p:spPr>
          <a:xfrm>
            <a:off x="755650" y="1857375"/>
            <a:ext cx="7772400" cy="428625"/>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ZA" dirty="0">
                <a:latin typeface="Arial" panose="020B0604020202020204" pitchFamily="34" charset="0"/>
                <a:cs typeface="Arial" panose="020B0604020202020204" pitchFamily="34" charset="0"/>
              </a:rPr>
              <a:t>OVERVIEW OF KEY ISSUES FROM THE FINDINGS (cont.)</a:t>
            </a:r>
            <a:endParaRPr dirty="0">
              <a:latin typeface="Arial" panose="020B0604020202020204" pitchFamily="34" charset="0"/>
              <a:cs typeface="Arial" panose="020B0604020202020204" pitchFamily="34" charset="0"/>
            </a:endParaRPr>
          </a:p>
        </p:txBody>
      </p:sp>
      <p:sp>
        <p:nvSpPr>
          <p:cNvPr id="75" name="ERAP was a timely, necessary and crucial national response to an urgent national crisis.…"/>
          <p:cNvSpPr txBox="1">
            <a:spLocks noGrp="1"/>
          </p:cNvSpPr>
          <p:nvPr>
            <p:ph type="body" idx="4294967295"/>
          </p:nvPr>
        </p:nvSpPr>
        <p:spPr>
          <a:xfrm>
            <a:off x="323850" y="2492375"/>
            <a:ext cx="8474161" cy="3883025"/>
          </a:xfrm>
          <a:prstGeom prst="rect">
            <a:avLst/>
          </a:prstGeom>
        </p:spPr>
        <p:txBody>
          <a:bodyPr>
            <a:normAutofit/>
          </a:bodyPr>
          <a:lstStyle/>
          <a:p>
            <a:pPr algn="just"/>
            <a:r>
              <a:rPr lang="en-ZA" sz="1600" dirty="0">
                <a:latin typeface="Garamond" panose="02020404030301010803" pitchFamily="18" charset="0"/>
              </a:rPr>
              <a:t>Also, elated to the issues raised above, many of the programmes were clearly characterised by varying degrees of poor administrative management, poor record keeping, poor information dissemination and a lack of effective coordination from a central or departmental perspective. More importantly, these women’s economic empowerment initiatives were usually not accompanied by ongoing, sustained and coherent support services for the beneficiaries, especially the business entrepreneurs, in the early and therefore vulnerable stages of their businesses.</a:t>
            </a:r>
          </a:p>
          <a:p>
            <a:pPr algn="just"/>
            <a:endParaRPr lang="en-ZA" sz="1600" dirty="0">
              <a:latin typeface="Garamond" panose="02020404030301010803" pitchFamily="18" charset="0"/>
            </a:endParaRPr>
          </a:p>
          <a:p>
            <a:pPr algn="just"/>
            <a:r>
              <a:rPr lang="en-ZA" sz="1600" dirty="0">
                <a:latin typeface="Garamond" panose="02020404030301010803" pitchFamily="18" charset="0"/>
              </a:rPr>
              <a:t>Finally, a significant lack of departmental human resource capacity - if not programme management skills - that characterised the implementation of these programmes, in some cases, led to a number of key strategic problems</a:t>
            </a:r>
          </a:p>
        </p:txBody>
      </p:sp>
    </p:spTree>
    <p:extLst>
      <p:ext uri="{BB962C8B-B14F-4D97-AF65-F5344CB8AC3E}">
        <p14:creationId xmlns:p14="http://schemas.microsoft.com/office/powerpoint/2010/main" xmlns="" val="372448981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6" name="Group"/>
          <p:cNvGrpSpPr/>
          <p:nvPr/>
        </p:nvGrpSpPr>
        <p:grpSpPr>
          <a:xfrm>
            <a:off x="0" y="-1"/>
            <a:ext cx="9144000" cy="6858002"/>
            <a:chOff x="0" y="0"/>
            <a:chExt cx="9144000" cy="6858000"/>
          </a:xfrm>
        </p:grpSpPr>
        <p:pic>
          <p:nvPicPr>
            <p:cNvPr id="184"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185"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187" name="Slide Number"/>
          <p:cNvSpPr txBox="1">
            <a:spLocks noGrp="1"/>
          </p:cNvSpPr>
          <p:nvPr>
            <p:ph type="sldNum" sz="quarter" idx="4294967295"/>
          </p:nvPr>
        </p:nvSpPr>
        <p:spPr>
          <a:xfrm>
            <a:off x="8345477" y="6245225"/>
            <a:ext cx="341323"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17</a:t>
            </a:fld>
            <a:endParaRPr dirty="0"/>
          </a:p>
        </p:txBody>
      </p:sp>
      <p:sp>
        <p:nvSpPr>
          <p:cNvPr id="188" name="CONCLUSIONS"/>
          <p:cNvSpPr txBox="1">
            <a:spLocks noGrp="1"/>
          </p:cNvSpPr>
          <p:nvPr>
            <p:ph type="title" idx="4294967295"/>
          </p:nvPr>
        </p:nvSpPr>
        <p:spPr>
          <a:xfrm>
            <a:off x="755650" y="1928812"/>
            <a:ext cx="7772400" cy="357188"/>
          </a:xfrm>
          <a:prstGeom prst="rect">
            <a:avLst/>
          </a:prstGeom>
        </p:spPr>
        <p:txBody>
          <a:bodyPr>
            <a:normAutofit/>
          </a:bodyPr>
          <a:lstStyle/>
          <a:p>
            <a:pPr defTabSz="658368">
              <a:defRPr sz="1728" b="1" u="sng">
                <a:latin typeface="Century Gothic"/>
                <a:ea typeface="Century Gothic"/>
                <a:cs typeface="Century Gothic"/>
                <a:sym typeface="Century Gothic"/>
              </a:defRPr>
            </a:pPr>
            <a:r>
              <a:rPr dirty="0">
                <a:latin typeface="Arial" panose="020B0604020202020204" pitchFamily="34" charset="0"/>
                <a:cs typeface="Arial" panose="020B0604020202020204" pitchFamily="34" charset="0"/>
              </a:rPr>
              <a:t>CONCLUSIONS</a:t>
            </a:r>
            <a:r>
              <a:rPr u="none" dirty="0">
                <a:latin typeface="Arial" panose="020B0604020202020204" pitchFamily="34" charset="0"/>
                <a:cs typeface="Arial" panose="020B0604020202020204" pitchFamily="34" charset="0"/>
              </a:rPr>
              <a:t> </a:t>
            </a:r>
          </a:p>
        </p:txBody>
      </p:sp>
      <p:sp>
        <p:nvSpPr>
          <p:cNvPr id="189" name="The ERAP was a timely and appropriate response to an urgent national crisis but its implementation faced many obstacles on the ground…"/>
          <p:cNvSpPr txBox="1">
            <a:spLocks noGrp="1"/>
          </p:cNvSpPr>
          <p:nvPr>
            <p:ph type="body" idx="4294967295"/>
          </p:nvPr>
        </p:nvSpPr>
        <p:spPr>
          <a:xfrm>
            <a:off x="395287" y="2252662"/>
            <a:ext cx="8177213" cy="4129088"/>
          </a:xfrm>
          <a:prstGeom prst="rect">
            <a:avLst/>
          </a:prstGeom>
        </p:spPr>
        <p:txBody>
          <a:bodyPr>
            <a:noAutofit/>
          </a:bodyPr>
          <a:lstStyle/>
          <a:p>
            <a:pPr lvl="1" algn="just">
              <a:buFont typeface="Wingdings" pitchFamily="2" charset="2"/>
              <a:buChar char="Ø"/>
            </a:pPr>
            <a:endParaRPr lang="en-ZA" altLang="en-US" sz="1800" dirty="0">
              <a:latin typeface="Garamond" panose="02020404030301010803" pitchFamily="18" charset="0"/>
            </a:endParaRPr>
          </a:p>
          <a:p>
            <a:pPr lvl="1" algn="just">
              <a:buFont typeface="Wingdings" pitchFamily="2" charset="2"/>
              <a:buChar char="Ø"/>
            </a:pPr>
            <a:r>
              <a:rPr lang="en-ZA" altLang="en-US" sz="1800" dirty="0">
                <a:latin typeface="Garamond" panose="02020404030301010803" pitchFamily="18" charset="0"/>
              </a:rPr>
              <a:t>Firstly, while it is clear that the government, through departments such as DTI and DSBD, does have a policy of promoting and supporting women’s economic empowerment in South Africa, we conclude that the policy is not supported by a clear and widely understood definition of what women’s economic empowerment is, and what it would entail in terms of practical and impactful programmes.</a:t>
            </a:r>
          </a:p>
          <a:p>
            <a:pPr lvl="1" algn="just">
              <a:buFont typeface="Wingdings" pitchFamily="2" charset="2"/>
              <a:buChar char="Ø"/>
            </a:pPr>
            <a:endParaRPr lang="en-ZA" altLang="en-US" sz="1800" dirty="0">
              <a:latin typeface="Garamond" panose="02020404030301010803" pitchFamily="18" charset="0"/>
            </a:endParaRPr>
          </a:p>
          <a:p>
            <a:pPr lvl="1" algn="just">
              <a:buFont typeface="Wingdings" pitchFamily="2" charset="2"/>
              <a:buChar char="Ø"/>
            </a:pPr>
            <a:r>
              <a:rPr lang="en-ZA" altLang="en-US" sz="1800" dirty="0">
                <a:latin typeface="Garamond" panose="02020404030301010803" pitchFamily="18" charset="0"/>
              </a:rPr>
              <a:t>Secondly, it is concluded that while significant financial and other resources were expended in departmental attempts to promote and support women’s economic empowerment through specific departmental initiatives, the often haphazard and inconsistent nature of the implementation processes of these programmes hampered the prospects of achieving some of the stated objectives of these programmes or significant sectoral or systemic impact</a:t>
            </a:r>
            <a:endParaRPr lang="en-GB" altLang="en-US" sz="1800" dirty="0">
              <a:latin typeface="Garamond" panose="02020404030301010803" pitchFamily="18" charset="0"/>
            </a:endParaRPr>
          </a:p>
        </p:txBody>
      </p:sp>
    </p:spTree>
    <p:extLst>
      <p:ext uri="{BB962C8B-B14F-4D97-AF65-F5344CB8AC3E}">
        <p14:creationId xmlns:p14="http://schemas.microsoft.com/office/powerpoint/2010/main" xmlns="" val="272149179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6" name="Group"/>
          <p:cNvGrpSpPr/>
          <p:nvPr/>
        </p:nvGrpSpPr>
        <p:grpSpPr>
          <a:xfrm>
            <a:off x="0" y="-1"/>
            <a:ext cx="9144000" cy="6858002"/>
            <a:chOff x="0" y="0"/>
            <a:chExt cx="9144000" cy="6858000"/>
          </a:xfrm>
        </p:grpSpPr>
        <p:pic>
          <p:nvPicPr>
            <p:cNvPr id="184"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185"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187" name="Slide Number"/>
          <p:cNvSpPr txBox="1">
            <a:spLocks noGrp="1"/>
          </p:cNvSpPr>
          <p:nvPr>
            <p:ph type="sldNum" sz="quarter" idx="4294967295"/>
          </p:nvPr>
        </p:nvSpPr>
        <p:spPr>
          <a:xfrm>
            <a:off x="8345477" y="6245225"/>
            <a:ext cx="341323"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18</a:t>
            </a:fld>
            <a:endParaRPr dirty="0"/>
          </a:p>
        </p:txBody>
      </p:sp>
      <p:sp>
        <p:nvSpPr>
          <p:cNvPr id="188" name="CONCLUSIONS"/>
          <p:cNvSpPr txBox="1">
            <a:spLocks noGrp="1"/>
          </p:cNvSpPr>
          <p:nvPr>
            <p:ph type="title" idx="4294967295"/>
          </p:nvPr>
        </p:nvSpPr>
        <p:spPr>
          <a:xfrm>
            <a:off x="755650" y="1928812"/>
            <a:ext cx="7772400" cy="357188"/>
          </a:xfrm>
          <a:prstGeom prst="rect">
            <a:avLst/>
          </a:prstGeom>
        </p:spPr>
        <p:txBody>
          <a:bodyPr>
            <a:normAutofit/>
          </a:bodyPr>
          <a:lstStyle/>
          <a:p>
            <a:pPr defTabSz="658368">
              <a:defRPr sz="1728" b="1" u="sng">
                <a:latin typeface="Century Gothic"/>
                <a:ea typeface="Century Gothic"/>
                <a:cs typeface="Century Gothic"/>
                <a:sym typeface="Century Gothic"/>
              </a:defRPr>
            </a:pPr>
            <a:r>
              <a:rPr dirty="0">
                <a:latin typeface="Arial" panose="020B0604020202020204" pitchFamily="34" charset="0"/>
                <a:cs typeface="Arial" panose="020B0604020202020204" pitchFamily="34" charset="0"/>
              </a:rPr>
              <a:t>CONCLUSIONS</a:t>
            </a:r>
            <a:r>
              <a:rPr lang="en-US" dirty="0">
                <a:latin typeface="Arial" panose="020B0604020202020204" pitchFamily="34" charset="0"/>
                <a:cs typeface="Arial" panose="020B0604020202020204" pitchFamily="34" charset="0"/>
              </a:rPr>
              <a:t> (cont.)</a:t>
            </a:r>
            <a:r>
              <a:rPr u="none" dirty="0">
                <a:latin typeface="Arial" panose="020B0604020202020204" pitchFamily="34" charset="0"/>
                <a:cs typeface="Arial" panose="020B0604020202020204" pitchFamily="34" charset="0"/>
              </a:rPr>
              <a:t> </a:t>
            </a:r>
          </a:p>
        </p:txBody>
      </p:sp>
      <p:sp>
        <p:nvSpPr>
          <p:cNvPr id="189" name="The ERAP was a timely and appropriate response to an urgent national crisis but its implementation faced many obstacles on the ground…"/>
          <p:cNvSpPr txBox="1">
            <a:spLocks noGrp="1"/>
          </p:cNvSpPr>
          <p:nvPr>
            <p:ph type="body" idx="4294967295"/>
          </p:nvPr>
        </p:nvSpPr>
        <p:spPr>
          <a:xfrm>
            <a:off x="350837" y="2286000"/>
            <a:ext cx="8177213" cy="4129088"/>
          </a:xfrm>
          <a:prstGeom prst="rect">
            <a:avLst/>
          </a:prstGeom>
        </p:spPr>
        <p:txBody>
          <a:bodyPr>
            <a:noAutofit/>
          </a:bodyPr>
          <a:lstStyle/>
          <a:p>
            <a:pPr lvl="1" algn="just">
              <a:buFont typeface="Wingdings" pitchFamily="2" charset="2"/>
              <a:buChar char="Ø"/>
            </a:pPr>
            <a:endParaRPr lang="en-ZA" altLang="en-US" sz="1800" dirty="0">
              <a:latin typeface="Garamond" panose="02020404030301010803" pitchFamily="18" charset="0"/>
            </a:endParaRPr>
          </a:p>
          <a:p>
            <a:pPr lvl="1" algn="just">
              <a:buFont typeface="Wingdings" pitchFamily="2" charset="2"/>
              <a:buChar char="Ø"/>
            </a:pPr>
            <a:r>
              <a:rPr lang="en-ZA" altLang="en-US" sz="1800" dirty="0">
                <a:latin typeface="Garamond" panose="02020404030301010803" pitchFamily="18" charset="0"/>
              </a:rPr>
              <a:t>Thirdly, the CGE concludes that in principle, the women’s economic empowerment programmes assessed in this study had clearly defined and commendable objectives, while their failure was largely due to a lack of ongoing and effective post-loan support services, especially during the early stages (the first two/three years) of existence, when the majority of business enterprises are extremely vulnerable to collapse due to a lack of vital business management skills, experience and expertise among the owners.</a:t>
            </a:r>
          </a:p>
          <a:p>
            <a:pPr lvl="1" algn="just">
              <a:buFont typeface="Wingdings" pitchFamily="2" charset="2"/>
              <a:buChar char="Ø"/>
            </a:pPr>
            <a:endParaRPr lang="en-ZA" altLang="en-US" sz="1800" dirty="0">
              <a:latin typeface="Garamond" panose="02020404030301010803" pitchFamily="18" charset="0"/>
            </a:endParaRPr>
          </a:p>
          <a:p>
            <a:pPr lvl="1" algn="just">
              <a:buFont typeface="Wingdings" pitchFamily="2" charset="2"/>
              <a:buChar char="Ø"/>
            </a:pPr>
            <a:r>
              <a:rPr lang="en-ZA" altLang="en-US" sz="1800" dirty="0">
                <a:latin typeface="Garamond" panose="02020404030301010803" pitchFamily="18" charset="0"/>
              </a:rPr>
              <a:t>Fourthly, we conclude that while the individual women’s economic empowerment support initiatives implemented by the two departments had clearly defined objectives on paper, in practice these programme objectives were not clearly articulated and linked to the broader strategic policy goals of government’s policy on women’s economic empowerment.</a:t>
            </a:r>
          </a:p>
          <a:p>
            <a:pPr lvl="1" algn="just">
              <a:buFont typeface="Wingdings" pitchFamily="2" charset="2"/>
              <a:buChar char="Ø"/>
            </a:pPr>
            <a:endParaRPr lang="en-GB" altLang="en-US" sz="1800" dirty="0">
              <a:latin typeface="Garamond" panose="02020404030301010803" pitchFamily="18" charset="0"/>
            </a:endParaRPr>
          </a:p>
        </p:txBody>
      </p:sp>
    </p:spTree>
    <p:extLst>
      <p:ext uri="{BB962C8B-B14F-4D97-AF65-F5344CB8AC3E}">
        <p14:creationId xmlns:p14="http://schemas.microsoft.com/office/powerpoint/2010/main" xmlns="" val="319493480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 name="Group"/>
          <p:cNvGrpSpPr/>
          <p:nvPr/>
        </p:nvGrpSpPr>
        <p:grpSpPr>
          <a:xfrm>
            <a:off x="0" y="-1"/>
            <a:ext cx="9144000" cy="6858002"/>
            <a:chOff x="0" y="0"/>
            <a:chExt cx="9144000" cy="6858000"/>
          </a:xfrm>
        </p:grpSpPr>
        <p:pic>
          <p:nvPicPr>
            <p:cNvPr id="191"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192"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194" name="Slide Number"/>
          <p:cNvSpPr txBox="1">
            <a:spLocks noGrp="1"/>
          </p:cNvSpPr>
          <p:nvPr>
            <p:ph type="sldNum" sz="quarter" idx="4294967295"/>
          </p:nvPr>
        </p:nvSpPr>
        <p:spPr>
          <a:xfrm>
            <a:off x="8345477" y="6245225"/>
            <a:ext cx="341323"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19</a:t>
            </a:fld>
            <a:endParaRPr dirty="0"/>
          </a:p>
        </p:txBody>
      </p:sp>
      <p:sp>
        <p:nvSpPr>
          <p:cNvPr id="195" name="RECOMMENDATIONS"/>
          <p:cNvSpPr txBox="1">
            <a:spLocks noGrp="1"/>
          </p:cNvSpPr>
          <p:nvPr>
            <p:ph type="title" idx="4294967295"/>
          </p:nvPr>
        </p:nvSpPr>
        <p:spPr>
          <a:xfrm>
            <a:off x="755650" y="1928812"/>
            <a:ext cx="7772400" cy="357188"/>
          </a:xfrm>
          <a:prstGeom prst="rect">
            <a:avLst/>
          </a:prstGeom>
        </p:spPr>
        <p:txBody>
          <a:bodyPr>
            <a:normAutofit/>
          </a:bodyPr>
          <a:lstStyle>
            <a:lvl1pPr defTabSz="658368">
              <a:defRPr sz="1728" b="1" u="sng">
                <a:latin typeface="Century Gothic"/>
                <a:ea typeface="Century Gothic"/>
                <a:cs typeface="Century Gothic"/>
                <a:sym typeface="Century Gothic"/>
              </a:defRPr>
            </a:lvl1pPr>
          </a:lstStyle>
          <a:p>
            <a:r>
              <a:rPr dirty="0">
                <a:latin typeface="Arial" panose="020B0604020202020204" pitchFamily="34" charset="0"/>
                <a:cs typeface="Arial" panose="020B0604020202020204" pitchFamily="34" charset="0"/>
              </a:rPr>
              <a:t>RECOMMENDATIONS</a:t>
            </a:r>
          </a:p>
        </p:txBody>
      </p:sp>
      <p:sp>
        <p:nvSpPr>
          <p:cNvPr id="196" name="It is recommended that government undertakes a thorough review and evaluation of the implementation of the ERAP to identify achievement of the various targets and identify the challenges encountered during implementation of the plan. The findings of this"/>
          <p:cNvSpPr txBox="1">
            <a:spLocks noGrp="1"/>
          </p:cNvSpPr>
          <p:nvPr>
            <p:ph type="body" idx="4294967295"/>
          </p:nvPr>
        </p:nvSpPr>
        <p:spPr>
          <a:xfrm>
            <a:off x="395287" y="2252662"/>
            <a:ext cx="8177213" cy="4129088"/>
          </a:xfrm>
          <a:prstGeom prst="rect">
            <a:avLst/>
          </a:prstGeom>
        </p:spPr>
        <p:txBody>
          <a:bodyPr>
            <a:normAutofit/>
          </a:bodyPr>
          <a:lstStyle/>
          <a:p>
            <a:pPr algn="just" defTabSz="896111">
              <a:buFont typeface="Wingdings" pitchFamily="2" charset="2"/>
              <a:buChar char="Ø"/>
              <a:defRPr sz="1764"/>
            </a:pPr>
            <a:endParaRPr lang="en-ZA" sz="1600" dirty="0">
              <a:latin typeface="Garamond" panose="02020404030301010803" pitchFamily="18" charset="0"/>
            </a:endParaRPr>
          </a:p>
          <a:p>
            <a:pPr algn="just" defTabSz="896111">
              <a:buFont typeface="Wingdings" pitchFamily="2" charset="2"/>
              <a:buChar char="Ø"/>
              <a:defRPr sz="1764"/>
            </a:pPr>
            <a:r>
              <a:rPr lang="en-ZA" sz="1600" dirty="0">
                <a:latin typeface="Garamond" panose="02020404030301010803" pitchFamily="18" charset="0"/>
              </a:rPr>
              <a:t>The CGE recommends that government’s policy on women’s economic empowerment be clearly articulated through public policy documents of key ministries such as the DTI and DSBD.</a:t>
            </a:r>
          </a:p>
          <a:p>
            <a:pPr algn="just" defTabSz="896111">
              <a:buFont typeface="Wingdings" pitchFamily="2" charset="2"/>
              <a:buChar char="Ø"/>
              <a:defRPr sz="1764"/>
            </a:pPr>
            <a:endParaRPr lang="en-ZA" sz="1600" dirty="0">
              <a:latin typeface="Garamond" panose="02020404030301010803" pitchFamily="18" charset="0"/>
            </a:endParaRPr>
          </a:p>
          <a:p>
            <a:pPr algn="just" defTabSz="896111">
              <a:buFont typeface="Wingdings" pitchFamily="2" charset="2"/>
              <a:buChar char="Ø"/>
              <a:defRPr sz="1764"/>
            </a:pPr>
            <a:r>
              <a:rPr lang="en-ZA" sz="1600" dirty="0">
                <a:latin typeface="Garamond" panose="02020404030301010803" pitchFamily="18" charset="0"/>
              </a:rPr>
              <a:t>It is recommended that such policy clarification should entail a clear policy definition of what women’s economic empowerment means in terms of policy and practice, accompanied by clear policy objectives which government seeks to achieve, and clear targets, time frames and clearly defined indicators of success.</a:t>
            </a:r>
          </a:p>
          <a:p>
            <a:pPr algn="just" defTabSz="896111">
              <a:buFont typeface="Wingdings" pitchFamily="2" charset="2"/>
              <a:buChar char="Ø"/>
              <a:defRPr sz="1764"/>
            </a:pPr>
            <a:endParaRPr lang="en-ZA" sz="1600" dirty="0">
              <a:latin typeface="Garamond" panose="02020404030301010803" pitchFamily="18" charset="0"/>
            </a:endParaRPr>
          </a:p>
          <a:p>
            <a:pPr algn="just" defTabSz="896111">
              <a:buFont typeface="Wingdings" pitchFamily="2" charset="2"/>
              <a:buChar char="Ø"/>
              <a:defRPr sz="1764"/>
            </a:pPr>
            <a:r>
              <a:rPr lang="en-ZA" sz="1600" dirty="0">
                <a:latin typeface="Garamond" panose="02020404030301010803" pitchFamily="18" charset="0"/>
              </a:rPr>
              <a:t>We recommend that government’s economic empowerment initiatives be accompanied by effective public information dissemination programmes and initiatives targeting specific intended beneficiaries, particularly women in disadvantaged rural and urban socio-economic groups for whom such programmes would have significant positive economic consequences</a:t>
            </a:r>
          </a:p>
        </p:txBody>
      </p:sp>
    </p:spTree>
    <p:extLst>
      <p:ext uri="{BB962C8B-B14F-4D97-AF65-F5344CB8AC3E}">
        <p14:creationId xmlns:p14="http://schemas.microsoft.com/office/powerpoint/2010/main" xmlns="" val="2681201276"/>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p:cNvGrpSpPr/>
          <p:nvPr/>
        </p:nvGrpSpPr>
        <p:grpSpPr>
          <a:xfrm>
            <a:off x="0" y="-1"/>
            <a:ext cx="9144000" cy="6859590"/>
            <a:chOff x="0" y="0"/>
            <a:chExt cx="9144000" cy="6859588"/>
          </a:xfrm>
        </p:grpSpPr>
        <p:pic>
          <p:nvPicPr>
            <p:cNvPr id="49" name="CGE Banner1" descr="CGE Banner1"/>
            <p:cNvPicPr>
              <a:picLocks noChangeAspect="1"/>
            </p:cNvPicPr>
            <p:nvPr/>
          </p:nvPicPr>
          <p:blipFill>
            <a:blip r:embed="rId3" cstate="print"/>
            <a:stretch>
              <a:fillRect/>
            </a:stretch>
          </p:blipFill>
          <p:spPr>
            <a:xfrm>
              <a:off x="0" y="0"/>
              <a:ext cx="9144000" cy="1928960"/>
            </a:xfrm>
            <a:prstGeom prst="rect">
              <a:avLst/>
            </a:prstGeom>
            <a:ln w="12700" cap="flat">
              <a:noFill/>
              <a:miter lim="400000"/>
            </a:ln>
            <a:effectLst/>
          </p:spPr>
        </p:pic>
        <p:pic>
          <p:nvPicPr>
            <p:cNvPr id="50" name="image.pdf" descr="image.pdf"/>
            <p:cNvPicPr>
              <a:picLocks noChangeAspect="1"/>
            </p:cNvPicPr>
            <p:nvPr/>
          </p:nvPicPr>
          <p:blipFill>
            <a:blip r:embed="rId4" cstate="print"/>
            <a:stretch>
              <a:fillRect/>
            </a:stretch>
          </p:blipFill>
          <p:spPr>
            <a:xfrm rot="10800000" flipH="1">
              <a:off x="0" y="6702969"/>
              <a:ext cx="9144000" cy="156619"/>
            </a:xfrm>
            <a:prstGeom prst="rect">
              <a:avLst/>
            </a:prstGeom>
            <a:ln w="12700" cap="flat">
              <a:noFill/>
              <a:miter lim="400000"/>
            </a:ln>
            <a:effectLst/>
          </p:spPr>
        </p:pic>
      </p:grpSp>
      <p:sp>
        <p:nvSpPr>
          <p:cNvPr id="52"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a:t>
            </a:fld>
            <a:endParaRPr dirty="0"/>
          </a:p>
        </p:txBody>
      </p:sp>
      <p:sp>
        <p:nvSpPr>
          <p:cNvPr id="53" name="APPROACH AND METHODS"/>
          <p:cNvSpPr txBox="1">
            <a:spLocks noGrp="1"/>
          </p:cNvSpPr>
          <p:nvPr>
            <p:ph type="title" idx="4294967295"/>
          </p:nvPr>
        </p:nvSpPr>
        <p:spPr>
          <a:xfrm>
            <a:off x="755650" y="2060575"/>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r>
              <a:rPr lang="en-ZA" dirty="0">
                <a:latin typeface="Arial" panose="020B0604020202020204" pitchFamily="34" charset="0"/>
                <a:cs typeface="Arial" panose="020B0604020202020204" pitchFamily="34" charset="0"/>
              </a:rPr>
              <a:t>CONTENTS </a:t>
            </a:r>
            <a:endParaRPr dirty="0">
              <a:latin typeface="Arial" panose="020B0604020202020204" pitchFamily="34" charset="0"/>
              <a:cs typeface="Arial" panose="020B0604020202020204" pitchFamily="34" charset="0"/>
            </a:endParaRPr>
          </a:p>
        </p:txBody>
      </p:sp>
      <p:sp>
        <p:nvSpPr>
          <p:cNvPr id="54" name="Aim of the study – assess/evaluate the extent of progress in the implementation of ERAP interventions and targets.…"/>
          <p:cNvSpPr txBox="1">
            <a:spLocks noGrp="1"/>
          </p:cNvSpPr>
          <p:nvPr>
            <p:ph type="body" idx="4294967295"/>
          </p:nvPr>
        </p:nvSpPr>
        <p:spPr>
          <a:xfrm>
            <a:off x="323850" y="2500312"/>
            <a:ext cx="8449447" cy="3859391"/>
          </a:xfrm>
          <a:prstGeom prst="rect">
            <a:avLst/>
          </a:prstGeom>
        </p:spPr>
        <p:txBody>
          <a:bodyPr>
            <a:noAutofit/>
          </a:bodyPr>
          <a:lstStyle/>
          <a:p>
            <a:pPr algn="just">
              <a:lnSpc>
                <a:spcPct val="120000"/>
              </a:lnSpc>
              <a:spcAft>
                <a:spcPts val="800"/>
              </a:spcAft>
              <a:buFont typeface="Wingdings" panose="05000000000000000000" pitchFamily="2" charset="2"/>
              <a:buChar char="§"/>
            </a:pPr>
            <a:r>
              <a:rPr lang="en-US" sz="1600" b="1" dirty="0">
                <a:latin typeface="Arial" panose="020B0604020202020204" pitchFamily="34" charset="0"/>
                <a:cs typeface="Arial" panose="020B0604020202020204" pitchFamily="34" charset="0"/>
              </a:rPr>
              <a:t>BACKGROUND</a:t>
            </a:r>
          </a:p>
          <a:p>
            <a:pPr algn="just">
              <a:lnSpc>
                <a:spcPct val="120000"/>
              </a:lnSpc>
              <a:spcAft>
                <a:spcPts val="800"/>
              </a:spcAft>
              <a:buFont typeface="Wingdings" panose="05000000000000000000" pitchFamily="2" charset="2"/>
              <a:buChar char="§"/>
            </a:pPr>
            <a:r>
              <a:rPr lang="en-US" sz="1600" b="1" dirty="0">
                <a:latin typeface="Arial" panose="020B0604020202020204" pitchFamily="34" charset="0"/>
                <a:cs typeface="Arial" panose="020B0604020202020204" pitchFamily="34" charset="0"/>
              </a:rPr>
              <a:t>METHODS AND APPROACH OF THE STUDY</a:t>
            </a:r>
          </a:p>
          <a:p>
            <a:pPr algn="just">
              <a:lnSpc>
                <a:spcPct val="120000"/>
              </a:lnSpc>
              <a:spcAft>
                <a:spcPts val="800"/>
              </a:spcAft>
              <a:buFont typeface="Wingdings" panose="05000000000000000000" pitchFamily="2" charset="2"/>
              <a:buChar char="§"/>
            </a:pPr>
            <a:r>
              <a:rPr lang="en-US" sz="1600" b="1" dirty="0">
                <a:latin typeface="Arial" panose="020B0604020202020204" pitchFamily="34" charset="0"/>
                <a:cs typeface="Arial" panose="020B0604020202020204" pitchFamily="34" charset="0"/>
              </a:rPr>
              <a:t>OBJECTIVES OF THE STUDY</a:t>
            </a:r>
          </a:p>
          <a:p>
            <a:pPr algn="just">
              <a:lnSpc>
                <a:spcPct val="120000"/>
              </a:lnSpc>
              <a:spcAft>
                <a:spcPts val="800"/>
              </a:spcAft>
              <a:buFont typeface="Wingdings" panose="05000000000000000000" pitchFamily="2" charset="2"/>
              <a:buChar char="§"/>
            </a:pPr>
            <a:r>
              <a:rPr lang="en-US" sz="1600" b="1" dirty="0">
                <a:latin typeface="Arial" panose="020B0604020202020204" pitchFamily="34" charset="0"/>
                <a:cs typeface="Arial" panose="020B0604020202020204" pitchFamily="34" charset="0"/>
              </a:rPr>
              <a:t>THE FINDINGS OF THE STUDY</a:t>
            </a:r>
          </a:p>
          <a:p>
            <a:pPr algn="just">
              <a:lnSpc>
                <a:spcPct val="120000"/>
              </a:lnSpc>
              <a:spcAft>
                <a:spcPts val="800"/>
              </a:spcAft>
              <a:buFont typeface="Wingdings" panose="05000000000000000000" pitchFamily="2" charset="2"/>
              <a:buChar char="§"/>
            </a:pPr>
            <a:r>
              <a:rPr lang="en-US" sz="1600" b="1" dirty="0">
                <a:latin typeface="Arial" panose="020B0604020202020204" pitchFamily="34" charset="0"/>
                <a:cs typeface="Arial" panose="020B0604020202020204" pitchFamily="34" charset="0"/>
              </a:rPr>
              <a:t>OVERVIEW OF KEY ISSUES FROM THE FINDINGS</a:t>
            </a:r>
          </a:p>
          <a:p>
            <a:pPr algn="just">
              <a:lnSpc>
                <a:spcPct val="120000"/>
              </a:lnSpc>
              <a:spcAft>
                <a:spcPts val="800"/>
              </a:spcAft>
              <a:buFont typeface="Wingdings" panose="05000000000000000000" pitchFamily="2" charset="2"/>
              <a:buChar char="§"/>
            </a:pPr>
            <a:r>
              <a:rPr lang="en-US" sz="1600" b="1" dirty="0">
                <a:latin typeface="Arial" panose="020B0604020202020204" pitchFamily="34" charset="0"/>
                <a:cs typeface="Arial" panose="020B0604020202020204" pitchFamily="34" charset="0"/>
              </a:rPr>
              <a:t>CONCLUSIONS</a:t>
            </a:r>
          </a:p>
          <a:p>
            <a:pPr algn="just">
              <a:lnSpc>
                <a:spcPct val="120000"/>
              </a:lnSpc>
              <a:spcAft>
                <a:spcPts val="800"/>
              </a:spcAft>
              <a:buFont typeface="Wingdings" panose="05000000000000000000" pitchFamily="2" charset="2"/>
              <a:buChar char="§"/>
            </a:pPr>
            <a:r>
              <a:rPr lang="en-US" sz="1600" b="1" dirty="0">
                <a:latin typeface="Arial" panose="020B0604020202020204" pitchFamily="34" charset="0"/>
                <a:cs typeface="Arial" panose="020B0604020202020204" pitchFamily="34" charset="0"/>
              </a:rPr>
              <a:t>RECOMMENDATIONS</a:t>
            </a:r>
            <a:endParaRPr sz="1600" b="1" dirty="0">
              <a:latin typeface="Arial" panose="020B0604020202020204" pitchFamily="34" charset="0"/>
              <a:cs typeface="Arial" panose="020B0604020202020204" pitchFamily="34" charset="0"/>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3" name="Group"/>
          <p:cNvGrpSpPr/>
          <p:nvPr/>
        </p:nvGrpSpPr>
        <p:grpSpPr>
          <a:xfrm>
            <a:off x="0" y="-1"/>
            <a:ext cx="9144000" cy="6858002"/>
            <a:chOff x="0" y="0"/>
            <a:chExt cx="9144000" cy="6858000"/>
          </a:xfrm>
        </p:grpSpPr>
        <p:pic>
          <p:nvPicPr>
            <p:cNvPr id="191"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192"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194" name="Slide Number"/>
          <p:cNvSpPr txBox="1">
            <a:spLocks noGrp="1"/>
          </p:cNvSpPr>
          <p:nvPr>
            <p:ph type="sldNum" sz="quarter" idx="4294967295"/>
          </p:nvPr>
        </p:nvSpPr>
        <p:spPr>
          <a:xfrm>
            <a:off x="8345477" y="6245225"/>
            <a:ext cx="341323"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20</a:t>
            </a:fld>
            <a:endParaRPr dirty="0"/>
          </a:p>
        </p:txBody>
      </p:sp>
      <p:sp>
        <p:nvSpPr>
          <p:cNvPr id="195" name="RECOMMENDATIONS"/>
          <p:cNvSpPr txBox="1">
            <a:spLocks noGrp="1"/>
          </p:cNvSpPr>
          <p:nvPr>
            <p:ph type="title" idx="4294967295"/>
          </p:nvPr>
        </p:nvSpPr>
        <p:spPr>
          <a:xfrm>
            <a:off x="755650" y="1928812"/>
            <a:ext cx="7772400" cy="357188"/>
          </a:xfrm>
          <a:prstGeom prst="rect">
            <a:avLst/>
          </a:prstGeom>
        </p:spPr>
        <p:txBody>
          <a:bodyPr>
            <a:normAutofit/>
          </a:bodyPr>
          <a:lstStyle>
            <a:lvl1pPr defTabSz="658368">
              <a:defRPr sz="1728" b="1" u="sng">
                <a:latin typeface="Century Gothic"/>
                <a:ea typeface="Century Gothic"/>
                <a:cs typeface="Century Gothic"/>
                <a:sym typeface="Century Gothic"/>
              </a:defRPr>
            </a:lvl1pPr>
          </a:lstStyle>
          <a:p>
            <a:r>
              <a:rPr dirty="0">
                <a:latin typeface="Arial" panose="020B0604020202020204" pitchFamily="34" charset="0"/>
                <a:cs typeface="Arial" panose="020B0604020202020204" pitchFamily="34" charset="0"/>
              </a:rPr>
              <a:t>RECOMMENDATIONS</a:t>
            </a:r>
            <a:r>
              <a:rPr lang="en-US" dirty="0">
                <a:latin typeface="Arial" panose="020B0604020202020204" pitchFamily="34" charset="0"/>
                <a:cs typeface="Arial" panose="020B0604020202020204" pitchFamily="34" charset="0"/>
              </a:rPr>
              <a:t> (cont.)</a:t>
            </a:r>
            <a:endParaRPr dirty="0">
              <a:latin typeface="Arial" panose="020B0604020202020204" pitchFamily="34" charset="0"/>
              <a:cs typeface="Arial" panose="020B0604020202020204" pitchFamily="34" charset="0"/>
            </a:endParaRPr>
          </a:p>
        </p:txBody>
      </p:sp>
      <p:sp>
        <p:nvSpPr>
          <p:cNvPr id="196" name="It is recommended that government undertakes a thorough review and evaluation of the implementation of the ERAP to identify achievement of the various targets and identify the challenges encountered during implementation of the plan. The findings of this"/>
          <p:cNvSpPr txBox="1">
            <a:spLocks noGrp="1"/>
          </p:cNvSpPr>
          <p:nvPr>
            <p:ph type="body" idx="4294967295"/>
          </p:nvPr>
        </p:nvSpPr>
        <p:spPr>
          <a:xfrm>
            <a:off x="350837" y="2286000"/>
            <a:ext cx="8177213" cy="4129088"/>
          </a:xfrm>
          <a:prstGeom prst="rect">
            <a:avLst/>
          </a:prstGeom>
        </p:spPr>
        <p:txBody>
          <a:bodyPr>
            <a:normAutofit/>
          </a:bodyPr>
          <a:lstStyle/>
          <a:p>
            <a:pPr algn="just" defTabSz="896111">
              <a:buFont typeface="Wingdings" pitchFamily="2" charset="2"/>
              <a:buChar char="Ø"/>
              <a:defRPr sz="1764"/>
            </a:pPr>
            <a:endParaRPr lang="en-ZA" sz="1600" dirty="0">
              <a:latin typeface="Garamond" panose="02020404030301010803" pitchFamily="18" charset="0"/>
            </a:endParaRPr>
          </a:p>
          <a:p>
            <a:pPr algn="just" defTabSz="896111">
              <a:buFont typeface="Wingdings" pitchFamily="2" charset="2"/>
              <a:buChar char="Ø"/>
              <a:defRPr sz="1764"/>
            </a:pPr>
            <a:r>
              <a:rPr lang="en-ZA" sz="1600" dirty="0">
                <a:latin typeface="Garamond" panose="02020404030301010803" pitchFamily="18" charset="0"/>
              </a:rPr>
              <a:t>We recommend that government’s economic empowerment initiatives be accompanied by effective public information dissemination programmes and initiatives targeting specific intended beneficiaries, particularly women in disadvantaged rural and urban socio-economic groups for whom such programmes would have significant positive economic consequences</a:t>
            </a:r>
          </a:p>
          <a:p>
            <a:pPr algn="just" defTabSz="896111">
              <a:buFont typeface="Wingdings" pitchFamily="2" charset="2"/>
              <a:buChar char="Ø"/>
              <a:defRPr sz="1764"/>
            </a:pPr>
            <a:endParaRPr lang="en-ZA" sz="1600" dirty="0">
              <a:latin typeface="Garamond" panose="02020404030301010803" pitchFamily="18" charset="0"/>
            </a:endParaRPr>
          </a:p>
          <a:p>
            <a:pPr algn="just" defTabSz="896111">
              <a:buFont typeface="Wingdings" pitchFamily="2" charset="2"/>
              <a:buChar char="Ø"/>
              <a:defRPr sz="1764"/>
            </a:pPr>
            <a:r>
              <a:rPr lang="en-ZA" sz="1600" dirty="0">
                <a:latin typeface="Garamond" panose="02020404030301010803" pitchFamily="18" charset="0"/>
              </a:rPr>
              <a:t>Once initial skills training has been provided and loans disbursed to the new beneficiaries, the CGE recommends that ongoing, consistent, sustained and effective support be provided to the loan recipients</a:t>
            </a:r>
            <a:endParaRPr sz="1600" dirty="0">
              <a:latin typeface="Garamond" panose="02020404030301010803" pitchFamily="18" charset="0"/>
            </a:endParaRP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lide Number"/>
          <p:cNvSpPr txBox="1">
            <a:spLocks noGrp="1"/>
          </p:cNvSpPr>
          <p:nvPr>
            <p:ph type="sldNum" sz="quarter" idx="4294967295"/>
          </p:nvPr>
        </p:nvSpPr>
        <p:spPr>
          <a:xfrm>
            <a:off x="8345477" y="6245225"/>
            <a:ext cx="341323"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21</a:t>
            </a:fld>
            <a:endParaRPr dirty="0"/>
          </a:p>
        </p:txBody>
      </p:sp>
      <p:sp>
        <p:nvSpPr>
          <p:cNvPr id="220" name="END"/>
          <p:cNvSpPr txBox="1">
            <a:spLocks noGrp="1"/>
          </p:cNvSpPr>
          <p:nvPr>
            <p:ph type="title" idx="4294967295"/>
          </p:nvPr>
        </p:nvSpPr>
        <p:spPr>
          <a:xfrm>
            <a:off x="755650" y="2060575"/>
            <a:ext cx="7772400" cy="439738"/>
          </a:xfrm>
          <a:prstGeom prst="rect">
            <a:avLst/>
          </a:prstGeom>
        </p:spPr>
        <p:txBody>
          <a:bodyPr>
            <a:normAutofit fontScale="90000"/>
          </a:bodyPr>
          <a:lstStyle>
            <a:lvl1pPr defTabSz="667512">
              <a:defRPr sz="2336" b="1">
                <a:latin typeface="Century Gothic"/>
                <a:ea typeface="Century Gothic"/>
                <a:cs typeface="Century Gothic"/>
                <a:sym typeface="Century Gothic"/>
              </a:defRPr>
            </a:lvl1pPr>
          </a:lstStyle>
          <a:p>
            <a:r>
              <a:rPr dirty="0"/>
              <a:t>END</a:t>
            </a:r>
          </a:p>
        </p:txBody>
      </p:sp>
      <p:sp>
        <p:nvSpPr>
          <p:cNvPr id="221" name="HAVE A GENDER RELATED COMPLAINT ????…"/>
          <p:cNvSpPr txBox="1">
            <a:spLocks noGrp="1"/>
          </p:cNvSpPr>
          <p:nvPr>
            <p:ph type="body" idx="4294967295"/>
          </p:nvPr>
        </p:nvSpPr>
        <p:spPr>
          <a:xfrm>
            <a:off x="-1" y="2997200"/>
            <a:ext cx="9144002" cy="3103563"/>
          </a:xfrm>
          <a:prstGeom prst="rect">
            <a:avLst/>
          </a:prstGeom>
        </p:spPr>
        <p:txBody>
          <a:bodyPr>
            <a:normAutofit/>
          </a:bodyPr>
          <a:lstStyle/>
          <a:p>
            <a:pPr marL="0" indent="0" algn="ctr" defTabSz="768095">
              <a:lnSpc>
                <a:spcPct val="90000"/>
              </a:lnSpc>
              <a:spcBef>
                <a:spcPts val="0"/>
              </a:spcBef>
              <a:buSzTx/>
              <a:buNone/>
              <a:defRPr sz="2016">
                <a:solidFill>
                  <a:srgbClr val="041C31"/>
                </a:solidFill>
                <a:effectLst>
                  <a:outerShdw blurRad="10668" dist="21336" dir="2700000" rotWithShape="0">
                    <a:srgbClr val="DDDDDD"/>
                  </a:outerShdw>
                </a:effectLst>
              </a:defRPr>
            </a:pPr>
            <a:r>
              <a:rPr dirty="0"/>
              <a:t>HAVE A GENDER RELATED COMPLAINT ????</a:t>
            </a:r>
          </a:p>
          <a:p>
            <a:pPr marL="0" indent="0" algn="ctr" defTabSz="768095">
              <a:lnSpc>
                <a:spcPct val="90000"/>
              </a:lnSpc>
              <a:spcBef>
                <a:spcPts val="0"/>
              </a:spcBef>
              <a:buSzTx/>
              <a:buNone/>
              <a:defRPr sz="2016">
                <a:solidFill>
                  <a:srgbClr val="041C31"/>
                </a:solidFill>
                <a:effectLst>
                  <a:outerShdw blurRad="10668" dist="21336" dir="2700000" rotWithShape="0">
                    <a:srgbClr val="DDDDDD"/>
                  </a:outerShdw>
                </a:effectLst>
              </a:defRPr>
            </a:pPr>
            <a:r>
              <a:rPr dirty="0"/>
              <a:t>REPORT IT TO </a:t>
            </a:r>
          </a:p>
          <a:p>
            <a:pPr marL="0" indent="0" algn="ctr" defTabSz="768095">
              <a:lnSpc>
                <a:spcPct val="90000"/>
              </a:lnSpc>
              <a:spcBef>
                <a:spcPts val="600"/>
              </a:spcBef>
              <a:buSzTx/>
              <a:buNone/>
              <a:defRPr sz="2184">
                <a:solidFill>
                  <a:srgbClr val="0000FF"/>
                </a:solidFill>
                <a:effectLst>
                  <a:outerShdw blurRad="10668" dist="21336" dir="2700000" rotWithShape="0">
                    <a:srgbClr val="DDDDDD"/>
                  </a:outerShdw>
                </a:effectLst>
              </a:defRPr>
            </a:pPr>
            <a:endParaRPr dirty="0"/>
          </a:p>
          <a:p>
            <a:pPr marL="0" indent="0" algn="ctr" defTabSz="768095">
              <a:lnSpc>
                <a:spcPct val="90000"/>
              </a:lnSpc>
              <a:spcBef>
                <a:spcPts val="0"/>
              </a:spcBef>
              <a:buSzTx/>
              <a:buNone/>
              <a:defRPr sz="4619">
                <a:solidFill>
                  <a:srgbClr val="FF0000"/>
                </a:solidFill>
              </a:defRPr>
            </a:pPr>
            <a:r>
              <a:rPr dirty="0"/>
              <a:t>0800 007 709 </a:t>
            </a:r>
          </a:p>
          <a:p>
            <a:pPr marL="0" indent="0" algn="ctr" defTabSz="768095">
              <a:lnSpc>
                <a:spcPct val="90000"/>
              </a:lnSpc>
              <a:spcBef>
                <a:spcPts val="0"/>
              </a:spcBef>
              <a:buSzTx/>
              <a:buNone/>
              <a:defRPr sz="2772">
                <a:solidFill>
                  <a:srgbClr val="FF0000"/>
                </a:solidFill>
              </a:defRPr>
            </a:pPr>
            <a:r>
              <a:rPr dirty="0"/>
              <a:t>Twitter</a:t>
            </a:r>
            <a:r>
              <a:rPr dirty="0">
                <a:solidFill>
                  <a:srgbClr val="002060"/>
                </a:solidFill>
              </a:rPr>
              <a:t> </a:t>
            </a:r>
            <a:r>
              <a:rPr dirty="0"/>
              <a:t>Handle </a:t>
            </a:r>
            <a:r>
              <a:rPr dirty="0">
                <a:solidFill>
                  <a:srgbClr val="002060"/>
                </a:solidFill>
              </a:rPr>
              <a:t>@CGEinfo</a:t>
            </a:r>
            <a:br>
              <a:rPr dirty="0">
                <a:solidFill>
                  <a:srgbClr val="002060"/>
                </a:solidFill>
              </a:rPr>
            </a:br>
            <a:r>
              <a:rPr dirty="0">
                <a:solidFill>
                  <a:srgbClr val="002060"/>
                </a:solidFill>
              </a:rPr>
              <a:t>Facebook: Gender Commission of South Africa</a:t>
            </a:r>
          </a:p>
        </p:txBody>
      </p:sp>
      <p:pic>
        <p:nvPicPr>
          <p:cNvPr id="222" name="Banner6" descr="Banner6"/>
          <p:cNvPicPr>
            <a:picLocks noChangeAspect="1"/>
          </p:cNvPicPr>
          <p:nvPr/>
        </p:nvPicPr>
        <p:blipFill>
          <a:blip r:embed="rId2" cstate="print"/>
          <a:srcRect t="9167" b="8320"/>
          <a:stretch>
            <a:fillRect/>
          </a:stretch>
        </p:blipFill>
        <p:spPr>
          <a:xfrm>
            <a:off x="0" y="0"/>
            <a:ext cx="9144000" cy="1700213"/>
          </a:xfrm>
          <a:prstGeom prst="rect">
            <a:avLst/>
          </a:prstGeom>
          <a:ln w="12700">
            <a:miter lim="400000"/>
          </a:ln>
        </p:spPr>
      </p:pic>
      <p:grpSp>
        <p:nvGrpSpPr>
          <p:cNvPr id="225" name="Group"/>
          <p:cNvGrpSpPr/>
          <p:nvPr/>
        </p:nvGrpSpPr>
        <p:grpSpPr>
          <a:xfrm>
            <a:off x="0" y="-1"/>
            <a:ext cx="9144000" cy="6856415"/>
            <a:chOff x="0" y="0"/>
            <a:chExt cx="9144000" cy="6856413"/>
          </a:xfrm>
        </p:grpSpPr>
        <p:pic>
          <p:nvPicPr>
            <p:cNvPr id="223" name="CGE Banner1" descr="CGE Banner1"/>
            <p:cNvPicPr>
              <a:picLocks noChangeAspect="1"/>
            </p:cNvPicPr>
            <p:nvPr/>
          </p:nvPicPr>
          <p:blipFill>
            <a:blip r:embed="rId3" cstate="print"/>
            <a:stretch>
              <a:fillRect/>
            </a:stretch>
          </p:blipFill>
          <p:spPr>
            <a:xfrm>
              <a:off x="0" y="-1"/>
              <a:ext cx="9144000" cy="1928862"/>
            </a:xfrm>
            <a:prstGeom prst="rect">
              <a:avLst/>
            </a:prstGeom>
            <a:ln w="12700" cap="flat">
              <a:noFill/>
              <a:miter lim="400000"/>
            </a:ln>
            <a:effectLst/>
          </p:spPr>
        </p:pic>
        <p:pic>
          <p:nvPicPr>
            <p:cNvPr id="224" name="image.pdf" descr="image.pdf"/>
            <p:cNvPicPr>
              <a:picLocks noChangeAspect="1"/>
            </p:cNvPicPr>
            <p:nvPr/>
          </p:nvPicPr>
          <p:blipFill>
            <a:blip r:embed="rId4" cstate="print"/>
            <a:stretch>
              <a:fillRect/>
            </a:stretch>
          </p:blipFill>
          <p:spPr>
            <a:xfrm rot="10800000" flipH="1">
              <a:off x="0" y="6702628"/>
              <a:ext cx="9144000" cy="153785"/>
            </a:xfrm>
            <a:prstGeom prst="rect">
              <a:avLst/>
            </a:prstGeom>
            <a:ln w="12700" cap="flat">
              <a:noFill/>
              <a:miter lim="400000"/>
            </a:ln>
            <a:effectLst/>
          </p:spPr>
        </p:pic>
      </p:gr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p:cNvGrpSpPr/>
          <p:nvPr/>
        </p:nvGrpSpPr>
        <p:grpSpPr>
          <a:xfrm>
            <a:off x="0" y="-1"/>
            <a:ext cx="9144000" cy="6859590"/>
            <a:chOff x="0" y="0"/>
            <a:chExt cx="9144000" cy="6859588"/>
          </a:xfrm>
        </p:grpSpPr>
        <p:pic>
          <p:nvPicPr>
            <p:cNvPr id="49" name="CGE Banner1" descr="CGE Banner1"/>
            <p:cNvPicPr>
              <a:picLocks noChangeAspect="1"/>
            </p:cNvPicPr>
            <p:nvPr/>
          </p:nvPicPr>
          <p:blipFill>
            <a:blip r:embed="rId3" cstate="print"/>
            <a:stretch>
              <a:fillRect/>
            </a:stretch>
          </p:blipFill>
          <p:spPr>
            <a:xfrm>
              <a:off x="0" y="0"/>
              <a:ext cx="9144000" cy="1928960"/>
            </a:xfrm>
            <a:prstGeom prst="rect">
              <a:avLst/>
            </a:prstGeom>
            <a:ln w="12700" cap="flat">
              <a:noFill/>
              <a:miter lim="400000"/>
            </a:ln>
            <a:effectLst/>
          </p:spPr>
        </p:pic>
        <p:pic>
          <p:nvPicPr>
            <p:cNvPr id="50" name="image.pdf" descr="image.pdf"/>
            <p:cNvPicPr>
              <a:picLocks noChangeAspect="1"/>
            </p:cNvPicPr>
            <p:nvPr/>
          </p:nvPicPr>
          <p:blipFill>
            <a:blip r:embed="rId4" cstate="print"/>
            <a:stretch>
              <a:fillRect/>
            </a:stretch>
          </p:blipFill>
          <p:spPr>
            <a:xfrm rot="10800000" flipH="1">
              <a:off x="0" y="6702969"/>
              <a:ext cx="9144000" cy="156619"/>
            </a:xfrm>
            <a:prstGeom prst="rect">
              <a:avLst/>
            </a:prstGeom>
            <a:ln w="12700" cap="flat">
              <a:noFill/>
              <a:miter lim="400000"/>
            </a:ln>
            <a:effectLst/>
          </p:spPr>
        </p:pic>
      </p:grpSp>
      <p:sp>
        <p:nvSpPr>
          <p:cNvPr id="52"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a:t>
            </a:fld>
            <a:endParaRPr dirty="0"/>
          </a:p>
        </p:txBody>
      </p:sp>
      <p:sp>
        <p:nvSpPr>
          <p:cNvPr id="53" name="APPROACH AND METHODS"/>
          <p:cNvSpPr txBox="1">
            <a:spLocks noGrp="1"/>
          </p:cNvSpPr>
          <p:nvPr>
            <p:ph type="title" idx="4294967295"/>
          </p:nvPr>
        </p:nvSpPr>
        <p:spPr>
          <a:xfrm>
            <a:off x="755650" y="2060575"/>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r>
              <a:rPr lang="en-ZA" dirty="0">
                <a:latin typeface="Arial" panose="020B0604020202020204" pitchFamily="34" charset="0"/>
                <a:cs typeface="Arial" panose="020B0604020202020204" pitchFamily="34" charset="0"/>
              </a:rPr>
              <a:t>INTRODUCTION</a:t>
            </a:r>
            <a:r>
              <a:rPr lang="en-ZA" dirty="0">
                <a:latin typeface="Garamond" panose="02020404030301010803" pitchFamily="18" charset="0"/>
              </a:rPr>
              <a:t> </a:t>
            </a:r>
            <a:endParaRPr dirty="0">
              <a:latin typeface="Garamond" panose="02020404030301010803" pitchFamily="18" charset="0"/>
            </a:endParaRPr>
          </a:p>
        </p:txBody>
      </p:sp>
      <p:sp>
        <p:nvSpPr>
          <p:cNvPr id="54" name="Aim of the study – assess/evaluate the extent of progress in the implementation of ERAP interventions and targets.…"/>
          <p:cNvSpPr txBox="1">
            <a:spLocks noGrp="1"/>
          </p:cNvSpPr>
          <p:nvPr>
            <p:ph type="body" idx="4294967295"/>
          </p:nvPr>
        </p:nvSpPr>
        <p:spPr>
          <a:xfrm>
            <a:off x="323850" y="2500312"/>
            <a:ext cx="8449447" cy="3859391"/>
          </a:xfrm>
          <a:prstGeom prst="rect">
            <a:avLst/>
          </a:prstGeom>
        </p:spPr>
        <p:txBody>
          <a:bodyPr>
            <a:noAutofit/>
          </a:bodyPr>
          <a:lstStyle/>
          <a:p>
            <a:pPr algn="just">
              <a:lnSpc>
                <a:spcPct val="120000"/>
              </a:lnSpc>
              <a:spcAft>
                <a:spcPts val="800"/>
              </a:spcAft>
            </a:pPr>
            <a:r>
              <a:rPr lang="en-ZA" sz="1600" dirty="0">
                <a:latin typeface="Garamond" panose="02020404030301010803" pitchFamily="18" charset="0"/>
              </a:rPr>
              <a:t>The study was conducted during the 2019/20 FY</a:t>
            </a:r>
          </a:p>
          <a:p>
            <a:pPr algn="just">
              <a:lnSpc>
                <a:spcPct val="120000"/>
              </a:lnSpc>
              <a:spcAft>
                <a:spcPts val="800"/>
              </a:spcAft>
            </a:pPr>
            <a:r>
              <a:rPr lang="en-ZA" sz="1600" dirty="0">
                <a:latin typeface="Garamond" panose="02020404030301010803" pitchFamily="18" charset="0"/>
              </a:rPr>
              <a:t>Its purpose was to assess the government women’s economic empowerment programmes and initiatives through the work of two national departments: the Department of Small Business Development (DSBD) and Department of Trade, Industry and Economic Development (DTIED). </a:t>
            </a:r>
          </a:p>
          <a:p>
            <a:pPr algn="just">
              <a:lnSpc>
                <a:spcPct val="120000"/>
              </a:lnSpc>
              <a:spcAft>
                <a:spcPts val="800"/>
              </a:spcAft>
            </a:pPr>
            <a:r>
              <a:rPr lang="en-ZA" sz="1600" dirty="0">
                <a:latin typeface="Garamond" panose="02020404030301010803" pitchFamily="18" charset="0"/>
              </a:rPr>
              <a:t>In the case of the DTI, the examined the role of the Broad-Based Black Economic Empowerment (B-BBEE) Commission, while for the DSBD, the study assessed the Small Enterprise Development Agency (SEDA) established to support business enterprises, including those owned by women.</a:t>
            </a:r>
          </a:p>
          <a:p>
            <a:pPr algn="just">
              <a:lnSpc>
                <a:spcPct val="120000"/>
              </a:lnSpc>
              <a:spcAft>
                <a:spcPts val="800"/>
              </a:spcAft>
            </a:pPr>
            <a:r>
              <a:rPr lang="en-ZA" sz="1600" dirty="0">
                <a:latin typeface="Garamond" panose="02020404030301010803" pitchFamily="18" charset="0"/>
              </a:rPr>
              <a:t>A report containing the findings and recommendations was compiled and published in 2020, titled: Sink of Swim:  the challenges of implementing government’s women economic empowerment programmes in South Africa’.</a:t>
            </a:r>
          </a:p>
          <a:p>
            <a:pPr algn="just">
              <a:lnSpc>
                <a:spcPct val="120000"/>
              </a:lnSpc>
              <a:spcAft>
                <a:spcPts val="800"/>
              </a:spcAft>
            </a:pPr>
            <a:r>
              <a:rPr lang="en-ZA" sz="1600" dirty="0">
                <a:latin typeface="Garamond" panose="02020404030301010803" pitchFamily="18" charset="0"/>
              </a:rPr>
              <a:t>The report identifies some of the key challenges undermining the success of women owned small business enterprises in South Africa.  </a:t>
            </a:r>
          </a:p>
          <a:p>
            <a:pPr algn="just">
              <a:lnSpc>
                <a:spcPct val="120000"/>
              </a:lnSpc>
              <a:spcAft>
                <a:spcPts val="800"/>
              </a:spcAft>
            </a:pPr>
            <a:endParaRPr sz="1200" dirty="0">
              <a:latin typeface="Garamond" panose="02020404030301010803" pitchFamily="18" charset="0"/>
            </a:endParaRPr>
          </a:p>
        </p:txBody>
      </p:sp>
    </p:spTree>
    <p:extLst>
      <p:ext uri="{BB962C8B-B14F-4D97-AF65-F5344CB8AC3E}">
        <p14:creationId xmlns:p14="http://schemas.microsoft.com/office/powerpoint/2010/main" xmlns="" val="382621082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p:cNvGrpSpPr/>
          <p:nvPr/>
        </p:nvGrpSpPr>
        <p:grpSpPr>
          <a:xfrm>
            <a:off x="0" y="-1"/>
            <a:ext cx="9144000" cy="6859590"/>
            <a:chOff x="0" y="0"/>
            <a:chExt cx="9144000" cy="6859588"/>
          </a:xfrm>
        </p:grpSpPr>
        <p:pic>
          <p:nvPicPr>
            <p:cNvPr id="49" name="CGE Banner1" descr="CGE Banner1"/>
            <p:cNvPicPr>
              <a:picLocks noChangeAspect="1"/>
            </p:cNvPicPr>
            <p:nvPr/>
          </p:nvPicPr>
          <p:blipFill>
            <a:blip r:embed="rId3" cstate="print"/>
            <a:stretch>
              <a:fillRect/>
            </a:stretch>
          </p:blipFill>
          <p:spPr>
            <a:xfrm>
              <a:off x="0" y="0"/>
              <a:ext cx="9144000" cy="1928960"/>
            </a:xfrm>
            <a:prstGeom prst="rect">
              <a:avLst/>
            </a:prstGeom>
            <a:ln w="12700" cap="flat">
              <a:noFill/>
              <a:miter lim="400000"/>
            </a:ln>
            <a:effectLst/>
          </p:spPr>
        </p:pic>
        <p:pic>
          <p:nvPicPr>
            <p:cNvPr id="50" name="image.pdf" descr="image.pdf"/>
            <p:cNvPicPr>
              <a:picLocks noChangeAspect="1"/>
            </p:cNvPicPr>
            <p:nvPr/>
          </p:nvPicPr>
          <p:blipFill>
            <a:blip r:embed="rId4" cstate="print"/>
            <a:stretch>
              <a:fillRect/>
            </a:stretch>
          </p:blipFill>
          <p:spPr>
            <a:xfrm rot="10800000" flipH="1">
              <a:off x="0" y="6702969"/>
              <a:ext cx="9144000" cy="156619"/>
            </a:xfrm>
            <a:prstGeom prst="rect">
              <a:avLst/>
            </a:prstGeom>
            <a:ln w="12700" cap="flat">
              <a:noFill/>
              <a:miter lim="400000"/>
            </a:ln>
            <a:effectLst/>
          </p:spPr>
        </p:pic>
      </p:grpSp>
      <p:sp>
        <p:nvSpPr>
          <p:cNvPr id="52"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4</a:t>
            </a:fld>
            <a:endParaRPr dirty="0"/>
          </a:p>
        </p:txBody>
      </p:sp>
      <p:sp>
        <p:nvSpPr>
          <p:cNvPr id="53" name="APPROACH AND METHODS"/>
          <p:cNvSpPr txBox="1">
            <a:spLocks noGrp="1"/>
          </p:cNvSpPr>
          <p:nvPr>
            <p:ph type="title" idx="4294967295"/>
          </p:nvPr>
        </p:nvSpPr>
        <p:spPr>
          <a:xfrm>
            <a:off x="755650" y="2060575"/>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r>
              <a:rPr lang="en-ZA" dirty="0">
                <a:latin typeface="Arial" panose="020B0604020202020204" pitchFamily="34" charset="0"/>
                <a:cs typeface="Arial" panose="020B0604020202020204" pitchFamily="34" charset="0"/>
              </a:rPr>
              <a:t>METHODS AND APPROACH OF THE STUDY</a:t>
            </a:r>
            <a:endParaRPr dirty="0">
              <a:latin typeface="Arial" panose="020B0604020202020204" pitchFamily="34" charset="0"/>
              <a:cs typeface="Arial" panose="020B0604020202020204" pitchFamily="34" charset="0"/>
            </a:endParaRPr>
          </a:p>
        </p:txBody>
      </p:sp>
      <p:sp>
        <p:nvSpPr>
          <p:cNvPr id="54" name="Aim of the study – assess/evaluate the extent of progress in the implementation of ERAP interventions and targets.…"/>
          <p:cNvSpPr txBox="1">
            <a:spLocks noGrp="1"/>
          </p:cNvSpPr>
          <p:nvPr>
            <p:ph type="body" idx="4294967295"/>
          </p:nvPr>
        </p:nvSpPr>
        <p:spPr>
          <a:xfrm>
            <a:off x="323850" y="2500312"/>
            <a:ext cx="8449447" cy="4357688"/>
          </a:xfrm>
          <a:prstGeom prst="rect">
            <a:avLst/>
          </a:prstGeom>
        </p:spPr>
        <p:txBody>
          <a:bodyPr>
            <a:noAutofit/>
          </a:bodyPr>
          <a:lstStyle/>
          <a:p>
            <a:pPr algn="just">
              <a:lnSpc>
                <a:spcPct val="120000"/>
              </a:lnSpc>
              <a:spcAft>
                <a:spcPts val="800"/>
              </a:spcAft>
            </a:pPr>
            <a:endParaRPr lang="en-ZA" sz="900" dirty="0">
              <a:latin typeface="Garamond" panose="02020404030301010803" pitchFamily="18" charset="0"/>
            </a:endParaRPr>
          </a:p>
          <a:p>
            <a:pPr algn="just">
              <a:lnSpc>
                <a:spcPct val="120000"/>
              </a:lnSpc>
              <a:spcAft>
                <a:spcPts val="800"/>
              </a:spcAft>
            </a:pPr>
            <a:r>
              <a:rPr lang="en-ZA" sz="1600" dirty="0">
                <a:latin typeface="Garamond" panose="02020404030301010803" pitchFamily="18" charset="0"/>
              </a:rPr>
              <a:t>This study was based on a Case-Study approach</a:t>
            </a:r>
          </a:p>
          <a:p>
            <a:pPr algn="just">
              <a:lnSpc>
                <a:spcPct val="120000"/>
              </a:lnSpc>
              <a:spcAft>
                <a:spcPts val="800"/>
              </a:spcAft>
            </a:pPr>
            <a:r>
              <a:rPr lang="en-ZA" sz="1600" dirty="0">
                <a:latin typeface="Garamond" panose="02020404030301010803" pitchFamily="18" charset="0"/>
              </a:rPr>
              <a:t>Qualitative research methods were utilised, with emphasis on in-depth interviews with key senior government officials from the selected departments and related entities. </a:t>
            </a:r>
          </a:p>
          <a:p>
            <a:pPr algn="just">
              <a:lnSpc>
                <a:spcPct val="120000"/>
              </a:lnSpc>
              <a:spcAft>
                <a:spcPts val="800"/>
              </a:spcAft>
            </a:pPr>
            <a:r>
              <a:rPr lang="en-ZA" sz="1600" dirty="0">
                <a:latin typeface="Garamond" panose="02020404030301010803" pitchFamily="18" charset="0"/>
              </a:rPr>
              <a:t>These interviews with key government officials were analysed in order to gain insight into the views, perspectives and experiences of those responsible for implementing government’s programmes to advance and support women’s economic empowerment, and the successes and challenges facing these programmes. </a:t>
            </a:r>
          </a:p>
          <a:p>
            <a:pPr algn="just">
              <a:lnSpc>
                <a:spcPct val="120000"/>
              </a:lnSpc>
              <a:spcAft>
                <a:spcPts val="800"/>
              </a:spcAft>
            </a:pPr>
            <a:r>
              <a:rPr lang="en-ZA" sz="1600" dirty="0">
                <a:latin typeface="Garamond" panose="02020404030301010803" pitchFamily="18" charset="0"/>
              </a:rPr>
              <a:t>Also, a number of key official documents, programme reports, planning documents, Annual Reports and others were examined and analysed in-depth to gain an understanding on government’s approach to women’s economic empowerment.</a:t>
            </a:r>
          </a:p>
          <a:p>
            <a:pPr algn="just">
              <a:lnSpc>
                <a:spcPct val="120000"/>
              </a:lnSpc>
              <a:spcAft>
                <a:spcPts val="800"/>
              </a:spcAft>
            </a:pPr>
            <a:endParaRPr sz="1200" dirty="0">
              <a:latin typeface="Garamond" panose="02020404030301010803" pitchFamily="18" charset="0"/>
            </a:endParaRPr>
          </a:p>
        </p:txBody>
      </p:sp>
    </p:spTree>
    <p:extLst>
      <p:ext uri="{BB962C8B-B14F-4D97-AF65-F5344CB8AC3E}">
        <p14:creationId xmlns:p14="http://schemas.microsoft.com/office/powerpoint/2010/main" xmlns="" val="164535401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p:cNvGrpSpPr/>
          <p:nvPr/>
        </p:nvGrpSpPr>
        <p:grpSpPr>
          <a:xfrm>
            <a:off x="0" y="-1"/>
            <a:ext cx="9144000" cy="6859590"/>
            <a:chOff x="0" y="0"/>
            <a:chExt cx="9144000" cy="6859588"/>
          </a:xfrm>
        </p:grpSpPr>
        <p:pic>
          <p:nvPicPr>
            <p:cNvPr id="49" name="CGE Banner1" descr="CGE Banner1"/>
            <p:cNvPicPr>
              <a:picLocks noChangeAspect="1"/>
            </p:cNvPicPr>
            <p:nvPr/>
          </p:nvPicPr>
          <p:blipFill>
            <a:blip r:embed="rId3" cstate="print"/>
            <a:stretch>
              <a:fillRect/>
            </a:stretch>
          </p:blipFill>
          <p:spPr>
            <a:xfrm>
              <a:off x="0" y="0"/>
              <a:ext cx="9144000" cy="1928960"/>
            </a:xfrm>
            <a:prstGeom prst="rect">
              <a:avLst/>
            </a:prstGeom>
            <a:ln w="12700" cap="flat">
              <a:noFill/>
              <a:miter lim="400000"/>
            </a:ln>
            <a:effectLst/>
          </p:spPr>
        </p:pic>
        <p:pic>
          <p:nvPicPr>
            <p:cNvPr id="50" name="image.pdf" descr="image.pdf"/>
            <p:cNvPicPr>
              <a:picLocks noChangeAspect="1"/>
            </p:cNvPicPr>
            <p:nvPr/>
          </p:nvPicPr>
          <p:blipFill>
            <a:blip r:embed="rId4" cstate="print"/>
            <a:stretch>
              <a:fillRect/>
            </a:stretch>
          </p:blipFill>
          <p:spPr>
            <a:xfrm rot="10800000" flipH="1">
              <a:off x="0" y="6702969"/>
              <a:ext cx="9144000" cy="156619"/>
            </a:xfrm>
            <a:prstGeom prst="rect">
              <a:avLst/>
            </a:prstGeom>
            <a:ln w="12700" cap="flat">
              <a:noFill/>
              <a:miter lim="400000"/>
            </a:ln>
            <a:effectLst/>
          </p:spPr>
        </p:pic>
      </p:grpSp>
      <p:sp>
        <p:nvSpPr>
          <p:cNvPr id="52"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5</a:t>
            </a:fld>
            <a:endParaRPr dirty="0"/>
          </a:p>
        </p:txBody>
      </p:sp>
      <p:sp>
        <p:nvSpPr>
          <p:cNvPr id="53" name="APPROACH AND METHODS"/>
          <p:cNvSpPr txBox="1">
            <a:spLocks noGrp="1"/>
          </p:cNvSpPr>
          <p:nvPr>
            <p:ph type="title" idx="4294967295"/>
          </p:nvPr>
        </p:nvSpPr>
        <p:spPr>
          <a:xfrm>
            <a:off x="755650" y="2060575"/>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r>
              <a:rPr lang="en-ZA" dirty="0">
                <a:latin typeface="Arial" panose="020B0604020202020204" pitchFamily="34" charset="0"/>
                <a:cs typeface="Arial" panose="020B0604020202020204" pitchFamily="34" charset="0"/>
              </a:rPr>
              <a:t>METHODS AND APPROACH OF THE STUDY (cont.)</a:t>
            </a:r>
            <a:endParaRPr dirty="0">
              <a:latin typeface="Arial" panose="020B0604020202020204" pitchFamily="34" charset="0"/>
              <a:cs typeface="Arial" panose="020B0604020202020204" pitchFamily="34" charset="0"/>
            </a:endParaRPr>
          </a:p>
        </p:txBody>
      </p:sp>
      <p:sp>
        <p:nvSpPr>
          <p:cNvPr id="54" name="Aim of the study – assess/evaluate the extent of progress in the implementation of ERAP interventions and targets.…"/>
          <p:cNvSpPr txBox="1">
            <a:spLocks noGrp="1"/>
          </p:cNvSpPr>
          <p:nvPr>
            <p:ph type="body" idx="4294967295"/>
          </p:nvPr>
        </p:nvSpPr>
        <p:spPr>
          <a:xfrm>
            <a:off x="323850" y="2500312"/>
            <a:ext cx="8449447" cy="4357688"/>
          </a:xfrm>
          <a:prstGeom prst="rect">
            <a:avLst/>
          </a:prstGeom>
        </p:spPr>
        <p:txBody>
          <a:bodyPr>
            <a:noAutofit/>
          </a:bodyPr>
          <a:lstStyle/>
          <a:p>
            <a:pPr algn="just">
              <a:lnSpc>
                <a:spcPct val="120000"/>
              </a:lnSpc>
              <a:spcAft>
                <a:spcPts val="800"/>
              </a:spcAft>
            </a:pPr>
            <a:endParaRPr lang="en-ZA" sz="900" dirty="0">
              <a:latin typeface="Garamond" panose="02020404030301010803" pitchFamily="18" charset="0"/>
            </a:endParaRPr>
          </a:p>
          <a:p>
            <a:pPr algn="just">
              <a:lnSpc>
                <a:spcPct val="120000"/>
              </a:lnSpc>
              <a:spcAft>
                <a:spcPts val="800"/>
              </a:spcAft>
            </a:pPr>
            <a:r>
              <a:rPr lang="en-ZA" sz="1600" dirty="0">
                <a:latin typeface="Garamond" panose="02020404030301010803" pitchFamily="18" charset="0"/>
              </a:rPr>
              <a:t>The following programmes were identified and selected based on the information obtained from the two departments regarding programmes that had been put in place to promote the economic empowerment of women in South Africa:</a:t>
            </a:r>
          </a:p>
          <a:p>
            <a:pPr algn="just">
              <a:lnSpc>
                <a:spcPct val="120000"/>
              </a:lnSpc>
              <a:spcAft>
                <a:spcPts val="800"/>
              </a:spcAft>
            </a:pPr>
            <a:r>
              <a:rPr lang="en-ZA" sz="1600" dirty="0">
                <a:latin typeface="Garamond" panose="02020404030301010803" pitchFamily="18" charset="0"/>
              </a:rPr>
              <a:t>• B’avumile Skills Development Programme</a:t>
            </a:r>
          </a:p>
          <a:p>
            <a:pPr algn="just">
              <a:lnSpc>
                <a:spcPct val="120000"/>
              </a:lnSpc>
              <a:spcAft>
                <a:spcPts val="800"/>
              </a:spcAft>
            </a:pPr>
            <a:r>
              <a:rPr lang="en-ZA" sz="1600" dirty="0">
                <a:latin typeface="Garamond" panose="02020404030301010803" pitchFamily="18" charset="0"/>
              </a:rPr>
              <a:t>• Isivande Women’s Fund</a:t>
            </a:r>
          </a:p>
          <a:p>
            <a:pPr algn="just">
              <a:lnSpc>
                <a:spcPct val="120000"/>
              </a:lnSpc>
              <a:spcAft>
                <a:spcPts val="800"/>
              </a:spcAft>
            </a:pPr>
            <a:r>
              <a:rPr lang="en-ZA" sz="1600" dirty="0">
                <a:latin typeface="Garamond" panose="02020404030301010803" pitchFamily="18" charset="0"/>
              </a:rPr>
              <a:t>• Technology for Women in Business (TWIB)</a:t>
            </a:r>
          </a:p>
          <a:p>
            <a:pPr algn="just">
              <a:lnSpc>
                <a:spcPct val="120000"/>
              </a:lnSpc>
              <a:spcAft>
                <a:spcPts val="800"/>
              </a:spcAft>
            </a:pPr>
            <a:r>
              <a:rPr lang="en-ZA" sz="1600" dirty="0">
                <a:latin typeface="Garamond" panose="02020404030301010803" pitchFamily="18" charset="0"/>
              </a:rPr>
              <a:t>• The South African Women Entrepreneurs’ Network (SAWEN)</a:t>
            </a:r>
          </a:p>
          <a:p>
            <a:pPr algn="just">
              <a:lnSpc>
                <a:spcPct val="120000"/>
              </a:lnSpc>
              <a:spcAft>
                <a:spcPts val="800"/>
              </a:spcAft>
            </a:pPr>
            <a:r>
              <a:rPr lang="en-ZA" sz="1600" dirty="0">
                <a:latin typeface="Garamond" panose="02020404030301010803" pitchFamily="18" charset="0"/>
              </a:rPr>
              <a:t>• SEDA - Women Enterprise Coaching Programme (WECP</a:t>
            </a:r>
            <a:endParaRPr sz="1600" dirty="0">
              <a:latin typeface="Garamond" panose="02020404030301010803" pitchFamily="18" charset="0"/>
            </a:endParaRPr>
          </a:p>
        </p:txBody>
      </p:sp>
    </p:spTree>
    <p:extLst>
      <p:ext uri="{BB962C8B-B14F-4D97-AF65-F5344CB8AC3E}">
        <p14:creationId xmlns:p14="http://schemas.microsoft.com/office/powerpoint/2010/main" xmlns="" val="1425840067"/>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p:cNvGrpSpPr/>
          <p:nvPr/>
        </p:nvGrpSpPr>
        <p:grpSpPr>
          <a:xfrm>
            <a:off x="0" y="-1"/>
            <a:ext cx="9144000" cy="6859590"/>
            <a:chOff x="0" y="0"/>
            <a:chExt cx="9144000" cy="6859588"/>
          </a:xfrm>
        </p:grpSpPr>
        <p:pic>
          <p:nvPicPr>
            <p:cNvPr id="49" name="CGE Banner1" descr="CGE Banner1"/>
            <p:cNvPicPr>
              <a:picLocks noChangeAspect="1"/>
            </p:cNvPicPr>
            <p:nvPr/>
          </p:nvPicPr>
          <p:blipFill>
            <a:blip r:embed="rId3" cstate="print"/>
            <a:stretch>
              <a:fillRect/>
            </a:stretch>
          </p:blipFill>
          <p:spPr>
            <a:xfrm>
              <a:off x="0" y="0"/>
              <a:ext cx="9144000" cy="1928960"/>
            </a:xfrm>
            <a:prstGeom prst="rect">
              <a:avLst/>
            </a:prstGeom>
            <a:ln w="12700" cap="flat">
              <a:noFill/>
              <a:miter lim="400000"/>
            </a:ln>
            <a:effectLst/>
          </p:spPr>
        </p:pic>
        <p:pic>
          <p:nvPicPr>
            <p:cNvPr id="50" name="image.pdf" descr="image.pdf"/>
            <p:cNvPicPr>
              <a:picLocks noChangeAspect="1"/>
            </p:cNvPicPr>
            <p:nvPr/>
          </p:nvPicPr>
          <p:blipFill>
            <a:blip r:embed="rId4" cstate="print"/>
            <a:stretch>
              <a:fillRect/>
            </a:stretch>
          </p:blipFill>
          <p:spPr>
            <a:xfrm rot="10800000" flipH="1">
              <a:off x="0" y="6702969"/>
              <a:ext cx="9144000" cy="156619"/>
            </a:xfrm>
            <a:prstGeom prst="rect">
              <a:avLst/>
            </a:prstGeom>
            <a:ln w="12700" cap="flat">
              <a:noFill/>
              <a:miter lim="400000"/>
            </a:ln>
            <a:effectLst/>
          </p:spPr>
        </p:pic>
      </p:grpSp>
      <p:sp>
        <p:nvSpPr>
          <p:cNvPr id="52"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6</a:t>
            </a:fld>
            <a:endParaRPr dirty="0"/>
          </a:p>
        </p:txBody>
      </p:sp>
      <p:sp>
        <p:nvSpPr>
          <p:cNvPr id="53" name="APPROACH AND METHODS"/>
          <p:cNvSpPr txBox="1">
            <a:spLocks noGrp="1"/>
          </p:cNvSpPr>
          <p:nvPr>
            <p:ph type="title" idx="4294967295"/>
          </p:nvPr>
        </p:nvSpPr>
        <p:spPr>
          <a:xfrm>
            <a:off x="755650" y="2060575"/>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r>
              <a:rPr lang="en-US" dirty="0">
                <a:latin typeface="Arial" panose="020B0604020202020204" pitchFamily="34" charset="0"/>
                <a:cs typeface="Arial" panose="020B0604020202020204" pitchFamily="34" charset="0"/>
              </a:rPr>
              <a:t>OBJECTIVES OF THE STUDY</a:t>
            </a:r>
            <a:endParaRPr dirty="0">
              <a:latin typeface="Arial" panose="020B0604020202020204" pitchFamily="34" charset="0"/>
              <a:cs typeface="Arial" panose="020B0604020202020204" pitchFamily="34" charset="0"/>
            </a:endParaRPr>
          </a:p>
        </p:txBody>
      </p:sp>
      <p:sp>
        <p:nvSpPr>
          <p:cNvPr id="54" name="Aim of the study – assess/evaluate the extent of progress in the implementation of ERAP interventions and targets.…"/>
          <p:cNvSpPr txBox="1">
            <a:spLocks noGrp="1"/>
          </p:cNvSpPr>
          <p:nvPr>
            <p:ph type="body" idx="4294967295"/>
          </p:nvPr>
        </p:nvSpPr>
        <p:spPr>
          <a:xfrm>
            <a:off x="323850" y="2500312"/>
            <a:ext cx="8105775" cy="4097338"/>
          </a:xfrm>
          <a:prstGeom prst="rect">
            <a:avLst/>
          </a:prstGeom>
        </p:spPr>
        <p:txBody>
          <a:bodyPr>
            <a:normAutofit/>
          </a:bodyPr>
          <a:lstStyle/>
          <a:p>
            <a:pPr algn="just">
              <a:spcAft>
                <a:spcPts val="800"/>
              </a:spcAft>
            </a:pPr>
            <a:endParaRPr lang="en-US" sz="1600" dirty="0">
              <a:latin typeface="Garamond" panose="02020404030301010803" pitchFamily="18" charset="0"/>
              <a:ea typeface="Calibri" panose="020F0502020204030204" pitchFamily="34" charset="0"/>
              <a:cs typeface="Calibri" panose="020F0502020204030204" pitchFamily="34" charset="0"/>
            </a:endParaRPr>
          </a:p>
          <a:p>
            <a:pPr algn="just">
              <a:spcAft>
                <a:spcPts val="800"/>
              </a:spcAft>
            </a:pPr>
            <a:r>
              <a:rPr lang="en-US" sz="1600" dirty="0">
                <a:latin typeface="Garamond" panose="02020404030301010803" pitchFamily="18" charset="0"/>
                <a:ea typeface="Calibri" panose="020F0502020204030204" pitchFamily="34" charset="0"/>
                <a:cs typeface="Calibri" panose="020F0502020204030204" pitchFamily="34" charset="0"/>
              </a:rPr>
              <a:t>The objectives of the study were to:</a:t>
            </a:r>
          </a:p>
          <a:p>
            <a:pPr marL="726621" lvl="1" indent="-285750" algn="just">
              <a:spcAft>
                <a:spcPts val="800"/>
              </a:spcAft>
            </a:pPr>
            <a:r>
              <a:rPr lang="en-ZA" sz="1600" dirty="0">
                <a:effectLst/>
                <a:latin typeface="Garamond" panose="02020404030301010803" pitchFamily="18" charset="0"/>
                <a:ea typeface="Calibri" panose="020F0502020204030204" pitchFamily="34" charset="0"/>
              </a:rPr>
              <a:t>Identify and select as cases studies 2 key government departments with a critical role to play in promoting women’s economic empowerment in SA;</a:t>
            </a:r>
          </a:p>
          <a:p>
            <a:pPr marL="726621" lvl="1" indent="-285750" algn="just">
              <a:spcAft>
                <a:spcPts val="800"/>
              </a:spcAft>
            </a:pPr>
            <a:r>
              <a:rPr lang="en-ZA" sz="1600" dirty="0">
                <a:effectLst/>
                <a:latin typeface="Garamond" panose="02020404030301010803" pitchFamily="18" charset="0"/>
                <a:ea typeface="Times New Roman" panose="02020603050405020304" pitchFamily="18" charset="0"/>
              </a:rPr>
              <a:t>Carry out an examination of selected programmes aimed at WEE, with specific focus on women beneficiaries from disadvantaged and vulnerable backgrounds, especially from rural areas, townships and informal settlements, where access to resources is severely limited;</a:t>
            </a:r>
          </a:p>
          <a:p>
            <a:pPr marL="726621" lvl="1" indent="-285750" algn="just">
              <a:spcAft>
                <a:spcPts val="800"/>
              </a:spcAft>
            </a:pPr>
            <a:r>
              <a:rPr lang="en-ZA" sz="1600" dirty="0">
                <a:effectLst/>
                <a:latin typeface="Garamond" panose="02020404030301010803" pitchFamily="18" charset="0"/>
                <a:ea typeface="Times New Roman" panose="02020603050405020304" pitchFamily="18" charset="0"/>
              </a:rPr>
              <a:t>Assess the extent to which WEE programmes have achieved success, including the obstacles and challenges experienced; and,</a:t>
            </a:r>
          </a:p>
          <a:p>
            <a:pPr marL="726621" lvl="1" indent="-285750" algn="just">
              <a:spcAft>
                <a:spcPts val="800"/>
              </a:spcAft>
            </a:pPr>
            <a:r>
              <a:rPr lang="en-ZA" sz="1600" dirty="0">
                <a:latin typeface="Garamond" panose="02020404030301010803" pitchFamily="18" charset="0"/>
                <a:ea typeface="Times New Roman" panose="02020603050405020304" pitchFamily="18" charset="0"/>
              </a:rPr>
              <a:t>Establish the lessons learned from the implementation of programmes aimed at promoting WEE</a:t>
            </a:r>
            <a:endParaRPr lang="en-ZA" sz="1600" dirty="0">
              <a:effectLst/>
              <a:latin typeface="Garamond" panose="02020404030301010803" pitchFamily="18" charset="0"/>
              <a:ea typeface="Times New Roman" panose="02020603050405020304" pitchFamily="18" charset="0"/>
            </a:endParaRPr>
          </a:p>
        </p:txBody>
      </p:sp>
    </p:spTree>
    <p:extLst>
      <p:ext uri="{BB962C8B-B14F-4D97-AF65-F5344CB8AC3E}">
        <p14:creationId xmlns:p14="http://schemas.microsoft.com/office/powerpoint/2010/main" xmlns="" val="956519124"/>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7</a:t>
            </a:fld>
            <a:endParaRPr dirty="0"/>
          </a:p>
        </p:txBody>
      </p:sp>
      <p:sp>
        <p:nvSpPr>
          <p:cNvPr id="74" name="ERAP: OVERVIEW OF IMPLEMENTATION"/>
          <p:cNvSpPr txBox="1">
            <a:spLocks noGrp="1"/>
          </p:cNvSpPr>
          <p:nvPr>
            <p:ph type="title" idx="4294967295"/>
          </p:nvPr>
        </p:nvSpPr>
        <p:spPr>
          <a:xfrm>
            <a:off x="755650" y="1857375"/>
            <a:ext cx="7772400" cy="428625"/>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US" dirty="0">
                <a:latin typeface="Arial" panose="020B0604020202020204" pitchFamily="34" charset="0"/>
                <a:cs typeface="Arial" panose="020B0604020202020204" pitchFamily="34" charset="0"/>
              </a:rPr>
              <a:t>THE FINDINGS OF THE STUDY</a:t>
            </a:r>
            <a:endParaRPr dirty="0">
              <a:latin typeface="Arial" panose="020B0604020202020204" pitchFamily="34" charset="0"/>
              <a:cs typeface="Arial" panose="020B0604020202020204" pitchFamily="34" charset="0"/>
            </a:endParaRPr>
          </a:p>
        </p:txBody>
      </p:sp>
      <p:sp>
        <p:nvSpPr>
          <p:cNvPr id="75" name="ERAP was a timely, necessary and crucial national response to an urgent national crisis.…"/>
          <p:cNvSpPr txBox="1">
            <a:spLocks noGrp="1"/>
          </p:cNvSpPr>
          <p:nvPr>
            <p:ph type="body" idx="4294967295"/>
          </p:nvPr>
        </p:nvSpPr>
        <p:spPr>
          <a:xfrm>
            <a:off x="323850" y="2492375"/>
            <a:ext cx="7802563" cy="3883025"/>
          </a:xfrm>
          <a:prstGeom prst="rect">
            <a:avLst/>
          </a:prstGeom>
        </p:spPr>
        <p:txBody>
          <a:bodyPr>
            <a:normAutofit lnSpcReduction="10000"/>
          </a:bodyPr>
          <a:lstStyle/>
          <a:p>
            <a:pPr lvl="0" algn="just"/>
            <a:r>
              <a:rPr lang="en-ZA" sz="1600" u="sng" dirty="0">
                <a:latin typeface="Garamond" panose="02020404030301010803" pitchFamily="18" charset="0"/>
              </a:rPr>
              <a:t>B’avumile Skills Development Programme</a:t>
            </a:r>
          </a:p>
          <a:p>
            <a:pPr lvl="0" algn="just"/>
            <a:endParaRPr lang="en-ZA" sz="1600" u="sng" dirty="0">
              <a:latin typeface="Garamond" panose="02020404030301010803" pitchFamily="18" charset="0"/>
            </a:endParaRPr>
          </a:p>
          <a:p>
            <a:pPr lvl="1" algn="just"/>
            <a:r>
              <a:rPr lang="en-ZA" sz="1600" i="1" dirty="0">
                <a:latin typeface="Garamond" panose="02020404030301010803" pitchFamily="18" charset="0"/>
              </a:rPr>
              <a:t>Brief Background: </a:t>
            </a:r>
            <a:r>
              <a:rPr lang="en-ZA" sz="1600" dirty="0">
                <a:latin typeface="Garamond" panose="02020404030301010803" pitchFamily="18" charset="0"/>
              </a:rPr>
              <a:t>The main focus of B’avumile Skills Development Programme was to identify talent in clothing, textile, arts and crafts sectors among women. It is a formal training programme to develop their expertise in the production of marketable goods and the creation of formal enterprises in the creative industry.</a:t>
            </a:r>
          </a:p>
          <a:p>
            <a:pPr lvl="1" algn="just"/>
            <a:r>
              <a:rPr lang="en-ZA" sz="1600" i="1" dirty="0">
                <a:latin typeface="Garamond" panose="02020404030301010803" pitchFamily="18" charset="0"/>
              </a:rPr>
              <a:t>Challenges: </a:t>
            </a:r>
            <a:r>
              <a:rPr lang="en-ZA" sz="1600" dirty="0">
                <a:latin typeface="Garamond" panose="02020404030301010803" pitchFamily="18" charset="0"/>
              </a:rPr>
              <a:t>Lack of information on the programme and the effectiveness of its implementation - whether under the DTI or DSBD - made it difficult to assess to what extent it met its key objectives of economically empowering the women who were selected as its beneficiaries;</a:t>
            </a:r>
          </a:p>
          <a:p>
            <a:pPr lvl="2" algn="just"/>
            <a:r>
              <a:rPr lang="en-ZA" sz="1600" dirty="0">
                <a:latin typeface="Garamond" panose="02020404030301010803" pitchFamily="18" charset="0"/>
              </a:rPr>
              <a:t>both the DTI and the DSBD did not have clearly defined indicators to measure the success of the interventions made through the programme.</a:t>
            </a:r>
          </a:p>
          <a:p>
            <a:pPr lvl="2" algn="just"/>
            <a:r>
              <a:rPr lang="en-ZA" sz="1600" dirty="0">
                <a:latin typeface="Garamond" panose="02020404030301010803" pitchFamily="18" charset="0"/>
              </a:rPr>
              <a:t>limited human resource capacity in the department was clearly a key constraint for the programme</a:t>
            </a:r>
          </a:p>
        </p:txBody>
      </p:sp>
    </p:spTree>
    <p:extLst>
      <p:ext uri="{BB962C8B-B14F-4D97-AF65-F5344CB8AC3E}">
        <p14:creationId xmlns:p14="http://schemas.microsoft.com/office/powerpoint/2010/main" xmlns="" val="428189554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8</a:t>
            </a:fld>
            <a:endParaRPr dirty="0"/>
          </a:p>
        </p:txBody>
      </p:sp>
      <p:sp>
        <p:nvSpPr>
          <p:cNvPr id="74" name="ERAP: OVERVIEW OF IMPLEMENTATION"/>
          <p:cNvSpPr txBox="1">
            <a:spLocks noGrp="1"/>
          </p:cNvSpPr>
          <p:nvPr>
            <p:ph type="title" idx="4294967295"/>
          </p:nvPr>
        </p:nvSpPr>
        <p:spPr>
          <a:xfrm>
            <a:off x="755650" y="1857375"/>
            <a:ext cx="7772400" cy="428625"/>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US" dirty="0">
                <a:latin typeface="Arial" panose="020B0604020202020204" pitchFamily="34" charset="0"/>
                <a:cs typeface="Arial" panose="020B0604020202020204" pitchFamily="34" charset="0"/>
              </a:rPr>
              <a:t>FINDINGS OF THE STUDY (cont.)</a:t>
            </a:r>
            <a:endParaRPr dirty="0">
              <a:latin typeface="Arial" panose="020B0604020202020204" pitchFamily="34" charset="0"/>
              <a:cs typeface="Arial" panose="020B0604020202020204" pitchFamily="34" charset="0"/>
            </a:endParaRPr>
          </a:p>
        </p:txBody>
      </p:sp>
      <p:sp>
        <p:nvSpPr>
          <p:cNvPr id="75" name="ERAP was a timely, necessary and crucial national response to an urgent national crisis.…"/>
          <p:cNvSpPr txBox="1">
            <a:spLocks noGrp="1"/>
          </p:cNvSpPr>
          <p:nvPr>
            <p:ph type="body" idx="4294967295"/>
          </p:nvPr>
        </p:nvSpPr>
        <p:spPr>
          <a:xfrm>
            <a:off x="323850" y="2357741"/>
            <a:ext cx="7802563" cy="4017659"/>
          </a:xfrm>
          <a:prstGeom prst="rect">
            <a:avLst/>
          </a:prstGeom>
        </p:spPr>
        <p:txBody>
          <a:bodyPr>
            <a:normAutofit fontScale="92500" lnSpcReduction="10000"/>
          </a:bodyPr>
          <a:lstStyle/>
          <a:p>
            <a:pPr lvl="0" algn="just"/>
            <a:r>
              <a:rPr lang="en-ZA" sz="1600" u="sng" dirty="0">
                <a:latin typeface="Garamond" panose="02020404030301010803" pitchFamily="18" charset="0"/>
              </a:rPr>
              <a:t>Isivande Women’s Fund</a:t>
            </a:r>
          </a:p>
          <a:p>
            <a:pPr lvl="0" algn="just"/>
            <a:endParaRPr lang="en-ZA" sz="1600" i="1" u="sng" dirty="0">
              <a:latin typeface="Garamond" panose="02020404030301010803" pitchFamily="18" charset="0"/>
            </a:endParaRPr>
          </a:p>
          <a:p>
            <a:pPr lvl="0" algn="just"/>
            <a:r>
              <a:rPr lang="en-ZA" sz="1600" i="1" u="sng" dirty="0">
                <a:latin typeface="Garamond" panose="02020404030301010803" pitchFamily="18" charset="0"/>
              </a:rPr>
              <a:t>Brief background - </a:t>
            </a:r>
            <a:r>
              <a:rPr lang="en-ZA" sz="1600" dirty="0">
                <a:latin typeface="Garamond" panose="02020404030301010803" pitchFamily="18" charset="0"/>
              </a:rPr>
              <a:t>Isivande Women’s Fund (IWF) was founded by the Department of Trade and Industry as an exclusive fund that aims to accelerate women’s economic empowerment by providing more affordable, usable and responsive finance than is currently available. </a:t>
            </a:r>
          </a:p>
          <a:p>
            <a:pPr lvl="0" algn="just"/>
            <a:r>
              <a:rPr lang="en-ZA" sz="1600" dirty="0">
                <a:latin typeface="Garamond" panose="02020404030301010803" pitchFamily="18" charset="0"/>
              </a:rPr>
              <a:t>The reason for the fund was due to the struggles incurred by women in securing loans for their businesses and a need to fill this gap. </a:t>
            </a:r>
          </a:p>
          <a:p>
            <a:pPr marL="342900" marR="0" lvl="0" indent="-342900" algn="just" defTabSz="914400" rtl="0" eaLnBrk="1" fontAlgn="auto" latinLnBrk="0" hangingPunct="1">
              <a:lnSpc>
                <a:spcPct val="100000"/>
              </a:lnSpc>
              <a:spcBef>
                <a:spcPts val="700"/>
              </a:spcBef>
              <a:spcAft>
                <a:spcPts val="0"/>
              </a:spcAft>
              <a:buClrTx/>
              <a:buSzPct val="100000"/>
              <a:buFontTx/>
              <a:buChar char="»"/>
              <a:tabLst/>
              <a:defRPr/>
            </a:pPr>
            <a:r>
              <a:rPr kumimoji="0" lang="en-ZA" sz="1600" b="0" i="1" u="sng" strike="noStrike" kern="0" cap="none" spc="0" normalizeH="0" baseline="0" noProof="0" dirty="0">
                <a:ln>
                  <a:noFill/>
                </a:ln>
                <a:solidFill>
                  <a:srgbClr val="000000"/>
                </a:solidFill>
                <a:effectLst/>
                <a:uLnTx/>
                <a:uFillTx/>
                <a:latin typeface="Garamond" panose="02020404030301010803" pitchFamily="18" charset="0"/>
                <a:sym typeface="Arial Black"/>
              </a:rPr>
              <a:t>Challenges –</a:t>
            </a:r>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 In its forensic audit report, </a:t>
            </a:r>
            <a:r>
              <a:rPr lang="en-ZA" sz="1600" i="0" u="none" strike="noStrike" baseline="0" dirty="0">
                <a:solidFill>
                  <a:schemeClr val="tx1"/>
                </a:solidFill>
                <a:latin typeface="CenturyGothic"/>
              </a:rPr>
              <a:t>SizweNtsalubaGobodo</a:t>
            </a:r>
            <a:r>
              <a:rPr lang="en-ZA" sz="1600" b="0" i="0" u="none" strike="noStrike" baseline="0" dirty="0">
                <a:latin typeface="CenturyGothic"/>
              </a:rPr>
              <a:t> (</a:t>
            </a:r>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SNG) identified some of the problems relating to the IWF fund, as follows:</a:t>
            </a:r>
          </a:p>
          <a:p>
            <a:pPr marL="342900" marR="0" lvl="0" indent="-342900" algn="just" defTabSz="914400" rtl="0" eaLnBrk="1" fontAlgn="auto" latinLnBrk="0" hangingPunct="1">
              <a:lnSpc>
                <a:spcPct val="100000"/>
              </a:lnSpc>
              <a:spcBef>
                <a:spcPts val="700"/>
              </a:spcBef>
              <a:spcAft>
                <a:spcPts val="0"/>
              </a:spcAft>
              <a:buClrTx/>
              <a:buSzPct val="100000"/>
              <a:buFontTx/>
              <a:buChar char="»"/>
              <a:tabLst/>
              <a:defRPr/>
            </a:pPr>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	The financing provided by the fund is unaffordable for SMMEs, as the terms for financing are not different from those of a conventional corporate funder; and,</a:t>
            </a:r>
          </a:p>
          <a:p>
            <a:pPr marL="342900" marR="0" lvl="0" indent="-342900" algn="just" defTabSz="914400" rtl="0" eaLnBrk="1" fontAlgn="auto" latinLnBrk="0" hangingPunct="1">
              <a:lnSpc>
                <a:spcPct val="100000"/>
              </a:lnSpc>
              <a:spcBef>
                <a:spcPts val="700"/>
              </a:spcBef>
              <a:spcAft>
                <a:spcPts val="0"/>
              </a:spcAft>
              <a:buClrTx/>
              <a:buSzPct val="100000"/>
              <a:buFontTx/>
              <a:buChar char="»"/>
              <a:tabLst/>
              <a:defRPr/>
            </a:pPr>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	Some of the financing requirements are too stringent for a government development intervention, for example, in some instances, houses were attached due to the failure to repay.</a:t>
            </a:r>
          </a:p>
          <a:p>
            <a:pPr marL="342900" marR="0" lvl="0" indent="-342900" algn="just" defTabSz="914400" rtl="0" eaLnBrk="1" fontAlgn="auto" latinLnBrk="0" hangingPunct="1">
              <a:lnSpc>
                <a:spcPct val="100000"/>
              </a:lnSpc>
              <a:spcBef>
                <a:spcPts val="700"/>
              </a:spcBef>
              <a:spcAft>
                <a:spcPts val="0"/>
              </a:spcAft>
              <a:buClrTx/>
              <a:buSzPct val="100000"/>
              <a:buFontTx/>
              <a:buChar char="»"/>
              <a:tabLst/>
              <a:defRPr/>
            </a:pPr>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Findings revealed that  IWF loan funding were too stringent and possibly contributed to some of the problems relating to the management of recipients to ensure compliance, reporting and repayments of the loan funds.</a:t>
            </a:r>
          </a:p>
          <a:p>
            <a:pPr marL="342900" marR="0" lvl="0" indent="-342900" algn="just" defTabSz="914400" rtl="0" eaLnBrk="1" fontAlgn="auto" latinLnBrk="0" hangingPunct="1">
              <a:lnSpc>
                <a:spcPct val="100000"/>
              </a:lnSpc>
              <a:spcBef>
                <a:spcPts val="700"/>
              </a:spcBef>
              <a:spcAft>
                <a:spcPts val="0"/>
              </a:spcAft>
              <a:buClrTx/>
              <a:buSzPct val="100000"/>
              <a:buFontTx/>
              <a:buChar char="»"/>
              <a:tabLst/>
              <a:defRPr/>
            </a:pPr>
            <a:endPar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endParaRPr>
          </a:p>
          <a:p>
            <a:pPr lvl="0" algn="just"/>
            <a:endParaRPr lang="en-ZA" sz="1600" dirty="0">
              <a:latin typeface="Garamond" panose="02020404030301010803" pitchFamily="18" charset="0"/>
            </a:endParaRPr>
          </a:p>
        </p:txBody>
      </p:sp>
    </p:spTree>
    <p:extLst>
      <p:ext uri="{BB962C8B-B14F-4D97-AF65-F5344CB8AC3E}">
        <p14:creationId xmlns:p14="http://schemas.microsoft.com/office/powerpoint/2010/main" xmlns="" val="10296437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 name="Group"/>
          <p:cNvGrpSpPr/>
          <p:nvPr/>
        </p:nvGrpSpPr>
        <p:grpSpPr>
          <a:xfrm>
            <a:off x="0" y="-1"/>
            <a:ext cx="9144000" cy="6858002"/>
            <a:chOff x="0" y="0"/>
            <a:chExt cx="9144000" cy="6858000"/>
          </a:xfrm>
        </p:grpSpPr>
        <p:pic>
          <p:nvPicPr>
            <p:cNvPr id="70" name="CGE Banner1" descr="CGE Banner1"/>
            <p:cNvPicPr>
              <a:picLocks noChangeAspect="1"/>
            </p:cNvPicPr>
            <p:nvPr/>
          </p:nvPicPr>
          <p:blipFill>
            <a:blip r:embed="rId2" cstate="print"/>
            <a:stretch>
              <a:fillRect/>
            </a:stretch>
          </p:blipFill>
          <p:spPr>
            <a:xfrm>
              <a:off x="0" y="-1"/>
              <a:ext cx="9144000" cy="1785635"/>
            </a:xfrm>
            <a:prstGeom prst="rect">
              <a:avLst/>
            </a:prstGeom>
            <a:ln w="12700" cap="flat">
              <a:noFill/>
              <a:miter lim="400000"/>
            </a:ln>
            <a:effectLst/>
          </p:spPr>
        </p:pic>
        <p:pic>
          <p:nvPicPr>
            <p:cNvPr id="71" name="image.pdf" descr="image.pdf"/>
            <p:cNvPicPr>
              <a:picLocks noChangeAspect="1"/>
            </p:cNvPicPr>
            <p:nvPr/>
          </p:nvPicPr>
          <p:blipFill>
            <a:blip r:embed="rId3" cstate="print"/>
            <a:stretch>
              <a:fillRect/>
            </a:stretch>
          </p:blipFill>
          <p:spPr>
            <a:xfrm rot="10800000" flipH="1">
              <a:off x="0" y="6713018"/>
              <a:ext cx="9144000" cy="144983"/>
            </a:xfrm>
            <a:prstGeom prst="rect">
              <a:avLst/>
            </a:prstGeom>
            <a:ln w="12700" cap="flat">
              <a:noFill/>
              <a:miter lim="400000"/>
            </a:ln>
            <a:effectLst/>
          </p:spPr>
        </p:pic>
      </p:grpSp>
      <p:sp>
        <p:nvSpPr>
          <p:cNvPr id="73"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9</a:t>
            </a:fld>
            <a:endParaRPr dirty="0"/>
          </a:p>
        </p:txBody>
      </p:sp>
      <p:sp>
        <p:nvSpPr>
          <p:cNvPr id="74" name="ERAP: OVERVIEW OF IMPLEMENTATION"/>
          <p:cNvSpPr txBox="1">
            <a:spLocks noGrp="1"/>
          </p:cNvSpPr>
          <p:nvPr>
            <p:ph type="title" idx="4294967295"/>
          </p:nvPr>
        </p:nvSpPr>
        <p:spPr>
          <a:xfrm>
            <a:off x="755650" y="1857375"/>
            <a:ext cx="7772400" cy="428625"/>
          </a:xfrm>
          <a:prstGeom prst="rect">
            <a:avLst/>
          </a:prstGeom>
        </p:spPr>
        <p:txBody>
          <a:bodyPr>
            <a:normAutofit fontScale="90000"/>
          </a:bodyPr>
          <a:lstStyle>
            <a:lvl1pPr defTabSz="850391">
              <a:defRPr sz="2232" b="1" u="sng">
                <a:latin typeface="Century Gothic"/>
                <a:ea typeface="Century Gothic"/>
                <a:cs typeface="Century Gothic"/>
                <a:sym typeface="Century Gothic"/>
              </a:defRPr>
            </a:lvl1pPr>
          </a:lstStyle>
          <a:p>
            <a:r>
              <a:rPr lang="en-US" dirty="0">
                <a:latin typeface="Arial" panose="020B0604020202020204" pitchFamily="34" charset="0"/>
                <a:cs typeface="Arial" panose="020B0604020202020204" pitchFamily="34" charset="0"/>
              </a:rPr>
              <a:t>FINDINGS OF THE STUDY (cont.)</a:t>
            </a:r>
            <a:endParaRPr dirty="0">
              <a:latin typeface="Arial" panose="020B0604020202020204" pitchFamily="34" charset="0"/>
              <a:cs typeface="Arial" panose="020B0604020202020204" pitchFamily="34" charset="0"/>
            </a:endParaRPr>
          </a:p>
        </p:txBody>
      </p:sp>
      <p:sp>
        <p:nvSpPr>
          <p:cNvPr id="75" name="ERAP was a timely, necessary and crucial national response to an urgent national crisis.…"/>
          <p:cNvSpPr txBox="1">
            <a:spLocks noGrp="1"/>
          </p:cNvSpPr>
          <p:nvPr>
            <p:ph type="body" idx="4294967295"/>
          </p:nvPr>
        </p:nvSpPr>
        <p:spPr>
          <a:xfrm>
            <a:off x="323850" y="2492375"/>
            <a:ext cx="7802563" cy="3883025"/>
          </a:xfrm>
          <a:prstGeom prst="rect">
            <a:avLst/>
          </a:prstGeom>
        </p:spPr>
        <p:txBody>
          <a:bodyPr>
            <a:normAutofit/>
          </a:bodyPr>
          <a:lstStyle/>
          <a:p>
            <a:pPr marL="342900" marR="0" lvl="0" indent="-342900" algn="just" defTabSz="914400" rtl="0" eaLnBrk="1" fontAlgn="auto" latinLnBrk="0" hangingPunct="1">
              <a:lnSpc>
                <a:spcPct val="100000"/>
              </a:lnSpc>
              <a:spcBef>
                <a:spcPts val="700"/>
              </a:spcBef>
              <a:spcAft>
                <a:spcPts val="0"/>
              </a:spcAft>
              <a:buClrTx/>
              <a:buSzPct val="100000"/>
              <a:buFontTx/>
              <a:buChar char="»"/>
              <a:tabLst/>
              <a:defRPr/>
            </a:pPr>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Findings revealed that  IWF loan funding were too stringent and possibly contributed to some of the problems relating to the management of recipients to ensure compliance, reporting and repayments of the loan funds.</a:t>
            </a:r>
          </a:p>
          <a:p>
            <a:pPr lvl="0" algn="just"/>
            <a:endPar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endParaRPr>
          </a:p>
          <a:p>
            <a:pPr lvl="0" algn="just"/>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According to the IDF officials interviewed for this report, one of the challenges resulting from failure to repay loan funds was the need to pursue litigation, which was quite costly, and also a very harsh option for the beneficiaries who often lost their pensions and retirement funds due to attachment to recoup the loan funds. </a:t>
            </a:r>
          </a:p>
          <a:p>
            <a:pPr lvl="0" algn="just"/>
            <a:endPar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endParaRPr>
          </a:p>
          <a:p>
            <a:pPr lvl="0" algn="just"/>
            <a:r>
              <a:rPr kumimoji="0" lang="en-ZA" sz="1500" b="0" i="0" u="none" strike="noStrike" kern="0" cap="none" spc="0" normalizeH="0" baseline="0" noProof="0" dirty="0">
                <a:ln>
                  <a:noFill/>
                </a:ln>
                <a:solidFill>
                  <a:srgbClr val="000000"/>
                </a:solidFill>
                <a:effectLst/>
                <a:uLnTx/>
                <a:uFillTx/>
                <a:latin typeface="Garamond" panose="02020404030301010803" pitchFamily="18" charset="0"/>
                <a:sym typeface="Arial Black"/>
              </a:rPr>
              <a:t>IDF officials interviewed for this study identified further challenges such as beneficiaries experiencing severe cashflow problems, business financing difficulties and legal and other management problems. </a:t>
            </a:r>
          </a:p>
          <a:p>
            <a:pPr lvl="0" algn="just"/>
            <a:endParaRPr lang="en-ZA" sz="1600" dirty="0">
              <a:latin typeface="Garamond" panose="02020404030301010803" pitchFamily="18" charset="0"/>
            </a:endParaRPr>
          </a:p>
        </p:txBody>
      </p:sp>
    </p:spTree>
    <p:extLst>
      <p:ext uri="{BB962C8B-B14F-4D97-AF65-F5344CB8AC3E}">
        <p14:creationId xmlns:p14="http://schemas.microsoft.com/office/powerpoint/2010/main" xmlns="" val="4023999511"/>
      </p:ext>
    </p:extLst>
  </p:cSld>
  <p:clrMapOvr>
    <a:masterClrMapping/>
  </p:clrMapOvr>
  <p:transition spd="med"/>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Black"/>
        <a:ea typeface="Arial Black"/>
        <a:cs typeface="Arial Black"/>
      </a:majorFont>
      <a:minorFont>
        <a:latin typeface="Arial Black"/>
        <a:ea typeface="Arial Black"/>
        <a:cs typeface="Arial Black"/>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Black"/>
        <a:ea typeface="Arial Black"/>
        <a:cs typeface="Arial Black"/>
      </a:majorFont>
      <a:minorFont>
        <a:latin typeface="Arial Black"/>
        <a:ea typeface="Arial Black"/>
        <a:cs typeface="Arial Black"/>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5AF05B691320A4F8D1B5F7B12E24C7F" ma:contentTypeVersion="9" ma:contentTypeDescription="Create a new document." ma:contentTypeScope="" ma:versionID="64fd9307e17e30a308df6d6b5e27d55a">
  <xsd:schema xmlns:xsd="http://www.w3.org/2001/XMLSchema" xmlns:xs="http://www.w3.org/2001/XMLSchema" xmlns:p="http://schemas.microsoft.com/office/2006/metadata/properties" xmlns:ns3="3f543971-b941-4337-b17d-c41a980e08b6" xmlns:ns4="39b5b97b-040b-4268-96b0-c9c28f3e0028" targetNamespace="http://schemas.microsoft.com/office/2006/metadata/properties" ma:root="true" ma:fieldsID="87efb500b8296aa25844d48e4445ac99" ns3:_="" ns4:_="">
    <xsd:import namespace="3f543971-b941-4337-b17d-c41a980e08b6"/>
    <xsd:import namespace="39b5b97b-040b-4268-96b0-c9c28f3e002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543971-b941-4337-b17d-c41a980e08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9b5b97b-040b-4268-96b0-c9c28f3e002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4589AB-D9CC-437B-AAB1-1B85FB6D5467}">
  <ds:schemaRefs>
    <ds:schemaRef ds:uri="http://schemas.microsoft.com/office/infopath/2007/PartnerControls"/>
    <ds:schemaRef ds:uri="http://purl.org/dc/dcmitype/"/>
    <ds:schemaRef ds:uri="http://purl.org/dc/terms/"/>
    <ds:schemaRef ds:uri="http://schemas.microsoft.com/office/2006/metadata/properties"/>
    <ds:schemaRef ds:uri="http://purl.org/dc/elements/1.1/"/>
    <ds:schemaRef ds:uri="http://schemas.microsoft.com/office/2006/documentManagement/types"/>
    <ds:schemaRef ds:uri="39b5b97b-040b-4268-96b0-c9c28f3e0028"/>
    <ds:schemaRef ds:uri="http://schemas.openxmlformats.org/package/2006/metadata/core-properties"/>
    <ds:schemaRef ds:uri="3f543971-b941-4337-b17d-c41a980e08b6"/>
    <ds:schemaRef ds:uri="http://www.w3.org/XML/1998/namespace"/>
  </ds:schemaRefs>
</ds:datastoreItem>
</file>

<file path=customXml/itemProps2.xml><?xml version="1.0" encoding="utf-8"?>
<ds:datastoreItem xmlns:ds="http://schemas.openxmlformats.org/officeDocument/2006/customXml" ds:itemID="{3753B273-FD62-4BDC-A18D-052AB12E5F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543971-b941-4337-b17d-c41a980e08b6"/>
    <ds:schemaRef ds:uri="39b5b97b-040b-4268-96b0-c9c28f3e00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F7AE0D-ABCD-4503-AAAB-029D96D339F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684</TotalTime>
  <Words>2433</Words>
  <Application>Microsoft Office PowerPoint</Application>
  <PresentationFormat>On-screen Show (4:3)</PresentationFormat>
  <Paragraphs>154</Paragraphs>
  <Slides>21</Slides>
  <Notes>6</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Sink or Swim:  The Challenges of Implementing Governments Women Economic Empowerment Programmes in South Africa  (Research Report, 2020)</vt:lpstr>
      <vt:lpstr>CONTENTS </vt:lpstr>
      <vt:lpstr>INTRODUCTION </vt:lpstr>
      <vt:lpstr>METHODS AND APPROACH OF THE STUDY</vt:lpstr>
      <vt:lpstr>METHODS AND APPROACH OF THE STUDY (cont.)</vt:lpstr>
      <vt:lpstr>OBJECTIVES OF THE STUDY</vt:lpstr>
      <vt:lpstr>THE FINDINGS OF THE STUDY</vt:lpstr>
      <vt:lpstr>FINDINGS OF THE STUDY (cont.)</vt:lpstr>
      <vt:lpstr>FINDINGS OF THE STUDY (cont.)</vt:lpstr>
      <vt:lpstr>FINDINGS OF THE STUDY (cont.)</vt:lpstr>
      <vt:lpstr>FINDINGS OF THE STUDY (cont.)</vt:lpstr>
      <vt:lpstr>FINDINGS OF THE STUDY (cont.)</vt:lpstr>
      <vt:lpstr>FINDINGS OF THE STUDY (cont.)</vt:lpstr>
      <vt:lpstr>FINDINGS OF THE STUDY (cont.)</vt:lpstr>
      <vt:lpstr> OVERVIEW OF KEY ISSUES FROM THE FINDINGS </vt:lpstr>
      <vt:lpstr>OVERVIEW OF KEY ISSUES FROM THE FINDINGS (cont.)</vt:lpstr>
      <vt:lpstr>CONCLUSIONS </vt:lpstr>
      <vt:lpstr>CONCLUSIONS (cont.) </vt:lpstr>
      <vt:lpstr>RECOMMENDATIONS</vt:lpstr>
      <vt:lpstr>RECOMMENDATIONS (cont.)</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EMERGENCY RESPONSE ACTION PLAN ON GENDER BASED VIOLENCE &amp; FEMICIDE</dc:title>
  <dc:creator>Lindelwe Motha</dc:creator>
  <cp:lastModifiedBy>USER</cp:lastModifiedBy>
  <cp:revision>11</cp:revision>
  <dcterms:modified xsi:type="dcterms:W3CDTF">2022-03-09T10:33:31Z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0x010100A5AF05B691320A4F8D1B5F7B12E24C7F</vt:lpwstr>
  </property>
</Properties>
</file>