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charts/colors8.xml" ContentType="application/vnd.ms-office.chartcolor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style7.xml" ContentType="application/vnd.ms-office.chartstyl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4037" r:id="rId2"/>
    <p:sldMasterId id="2147484050" r:id="rId3"/>
    <p:sldMasterId id="2147484063" r:id="rId4"/>
    <p:sldMasterId id="2147484075" r:id="rId5"/>
    <p:sldMasterId id="2147484087" r:id="rId6"/>
  </p:sldMasterIdLst>
  <p:notesMasterIdLst>
    <p:notesMasterId r:id="rId48"/>
  </p:notesMasterIdLst>
  <p:handoutMasterIdLst>
    <p:handoutMasterId r:id="rId49"/>
  </p:handoutMasterIdLst>
  <p:sldIdLst>
    <p:sldId id="852" r:id="rId7"/>
    <p:sldId id="853" r:id="rId8"/>
    <p:sldId id="938" r:id="rId9"/>
    <p:sldId id="939" r:id="rId10"/>
    <p:sldId id="851" r:id="rId11"/>
    <p:sldId id="933" r:id="rId12"/>
    <p:sldId id="940" r:id="rId13"/>
    <p:sldId id="908" r:id="rId14"/>
    <p:sldId id="922" r:id="rId15"/>
    <p:sldId id="923" r:id="rId16"/>
    <p:sldId id="924" r:id="rId17"/>
    <p:sldId id="925" r:id="rId18"/>
    <p:sldId id="941" r:id="rId19"/>
    <p:sldId id="942" r:id="rId20"/>
    <p:sldId id="943" r:id="rId21"/>
    <p:sldId id="945" r:id="rId22"/>
    <p:sldId id="946" r:id="rId23"/>
    <p:sldId id="947" r:id="rId24"/>
    <p:sldId id="948" r:id="rId25"/>
    <p:sldId id="949" r:id="rId26"/>
    <p:sldId id="854" r:id="rId27"/>
    <p:sldId id="950" r:id="rId28"/>
    <p:sldId id="962" r:id="rId29"/>
    <p:sldId id="963" r:id="rId30"/>
    <p:sldId id="849" r:id="rId31"/>
    <p:sldId id="932" r:id="rId32"/>
    <p:sldId id="701" r:id="rId33"/>
    <p:sldId id="964" r:id="rId34"/>
    <p:sldId id="913" r:id="rId35"/>
    <p:sldId id="914" r:id="rId36"/>
    <p:sldId id="915" r:id="rId37"/>
    <p:sldId id="929" r:id="rId38"/>
    <p:sldId id="960" r:id="rId39"/>
    <p:sldId id="952" r:id="rId40"/>
    <p:sldId id="953" r:id="rId41"/>
    <p:sldId id="955" r:id="rId42"/>
    <p:sldId id="956" r:id="rId43"/>
    <p:sldId id="957" r:id="rId44"/>
    <p:sldId id="958" r:id="rId45"/>
    <p:sldId id="959" r:id="rId46"/>
    <p:sldId id="831" r:id="rId47"/>
  </p:sldIdLst>
  <p:sldSz cx="12192000" cy="6858000"/>
  <p:notesSz cx="6808788" cy="994092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CA04D"/>
    <a:srgbClr val="FFCC00"/>
    <a:srgbClr val="FF9900"/>
    <a:srgbClr val="E15415"/>
    <a:srgbClr val="006600"/>
    <a:srgbClr val="CC6600"/>
    <a:srgbClr val="00FF00"/>
    <a:srgbClr val="FFCCCC"/>
    <a:srgbClr val="EB6529"/>
    <a:srgbClr val="EF47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221" autoAdjust="0"/>
  </p:normalViewPr>
  <p:slideViewPr>
    <p:cSldViewPr>
      <p:cViewPr varScale="1">
        <p:scale>
          <a:sx n="73" d="100"/>
          <a:sy n="73" d="100"/>
        </p:scale>
        <p:origin x="-34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60" y="4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4.xml"/></Relationships>
</file>

<file path=ppt/charts/_rels/chart3.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5.xml"/></Relationships>
</file>

<file path=ppt/charts/_rels/chart4.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1.xml"/><Relationship Id="rId1" Type="http://schemas.openxmlformats.org/officeDocument/2006/relationships/oleObject" Target="file:///C:\Users\relebohilem\Desktop\Desk%20top%20junk\Previous%20Annual%20Reports\Performance%20graphs.xlsx" TargetMode="External"/><Relationship Id="rId4" Type="http://schemas.microsoft.com/office/2011/relationships/chartStyle" Target="style6.xml"/></Relationships>
</file>

<file path=ppt/charts/_rels/chart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relebohilem\Desktop\Desk%20top%20junk\Previous%20Annual%20Reports\Performance%20graphs.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ZA" sz="1600" dirty="0">
                <a:solidFill>
                  <a:schemeClr val="bg1"/>
                </a:solidFill>
                <a:latin typeface="Trebuchet MS" panose="020B0603020202020204" pitchFamily="34" charset="0"/>
                <a:cs typeface="Arial" panose="020B0604020202020204" pitchFamily="34" charset="0"/>
              </a:rPr>
              <a:t>USAASA PERFORMANCE OUTCOMES Q1 &amp; Q2</a:t>
            </a:r>
          </a:p>
        </c:rich>
      </c:tx>
      <c:layout/>
      <c:spPr>
        <a:solidFill>
          <a:srgbClr val="FF9900"/>
        </a:solidFill>
        <a:ln>
          <a:noFill/>
        </a:ln>
        <a:effectLst/>
      </c:spPr>
    </c:title>
    <c:plotArea>
      <c:layout/>
      <c:barChart>
        <c:barDir val="col"/>
        <c:grouping val="clustered"/>
        <c:ser>
          <c:idx val="0"/>
          <c:order val="0"/>
          <c:tx>
            <c:strRef>
              <c:f>Sheet1!$B$1</c:f>
              <c:strCache>
                <c:ptCount val="1"/>
                <c:pt idx="0">
                  <c:v>Planned Targets </c:v>
                </c:pt>
              </c:strCache>
            </c:strRef>
          </c:tx>
          <c:spPr>
            <a:solidFill>
              <a:srgbClr val="002060"/>
            </a:solidFill>
            <a:ln>
              <a:noFill/>
            </a:ln>
            <a:effectLst/>
          </c:spP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rebuchet MS" panose="020B0603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Quarter 1</c:v>
                </c:pt>
                <c:pt idx="1">
                  <c:v>Quarter2</c:v>
                </c:pt>
              </c:strCache>
            </c:strRef>
          </c:cat>
          <c:val>
            <c:numRef>
              <c:f>Sheet1!$B$2:$B$5</c:f>
              <c:numCache>
                <c:formatCode>General</c:formatCode>
                <c:ptCount val="4"/>
                <c:pt idx="0">
                  <c:v>6</c:v>
                </c:pt>
                <c:pt idx="1">
                  <c:v>6</c:v>
                </c:pt>
              </c:numCache>
            </c:numRef>
          </c:val>
          <c:extLst xmlns:c16r2="http://schemas.microsoft.com/office/drawing/2015/06/chart">
            <c:ext xmlns:c16="http://schemas.microsoft.com/office/drawing/2014/chart" uri="{C3380CC4-5D6E-409C-BE32-E72D297353CC}">
              <c16:uniqueId val="{00000000-B880-4B17-9746-25023734CE8C}"/>
            </c:ext>
          </c:extLst>
        </c:ser>
        <c:ser>
          <c:idx val="1"/>
          <c:order val="1"/>
          <c:tx>
            <c:strRef>
              <c:f>Sheet1!$C$1</c:f>
              <c:strCache>
                <c:ptCount val="1"/>
                <c:pt idx="0">
                  <c:v>Achieved Targets</c:v>
                </c:pt>
              </c:strCache>
            </c:strRef>
          </c:tx>
          <c:spPr>
            <a:solidFill>
              <a:srgbClr val="00B050"/>
            </a:solidFill>
            <a:ln>
              <a:noFill/>
            </a:ln>
            <a:effectLst/>
          </c:spPr>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rebuchet MS" panose="020B0603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Quarter 1</c:v>
                </c:pt>
                <c:pt idx="1">
                  <c:v>Quarter2</c:v>
                </c:pt>
              </c:strCache>
            </c:strRef>
          </c:cat>
          <c:val>
            <c:numRef>
              <c:f>Sheet1!$C$2:$C$5</c:f>
              <c:numCache>
                <c:formatCode>General</c:formatCode>
                <c:ptCount val="4"/>
                <c:pt idx="0">
                  <c:v>4</c:v>
                </c:pt>
                <c:pt idx="1">
                  <c:v>4</c:v>
                </c:pt>
              </c:numCache>
            </c:numRef>
          </c:val>
          <c:extLst xmlns:c16r2="http://schemas.microsoft.com/office/drawing/2015/06/chart">
            <c:ext xmlns:c16="http://schemas.microsoft.com/office/drawing/2014/chart" uri="{C3380CC4-5D6E-409C-BE32-E72D297353CC}">
              <c16:uniqueId val="{00000001-B880-4B17-9746-25023734CE8C}"/>
            </c:ext>
          </c:extLst>
        </c:ser>
        <c:ser>
          <c:idx val="2"/>
          <c:order val="2"/>
          <c:tx>
            <c:strRef>
              <c:f>Sheet1!$D$1</c:f>
              <c:strCache>
                <c:ptCount val="1"/>
                <c:pt idx="0">
                  <c:v>Not achieved Targets</c:v>
                </c:pt>
              </c:strCache>
            </c:strRef>
          </c:tx>
          <c:spPr>
            <a:solidFill>
              <a:srgbClr val="FF0000"/>
            </a:solidFill>
            <a:ln>
              <a:noFill/>
            </a:ln>
            <a:effectLst/>
          </c:spPr>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rebuchet MS" panose="020B0603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Quarter 1</c:v>
                </c:pt>
                <c:pt idx="1">
                  <c:v>Quarter2</c:v>
                </c:pt>
              </c:strCache>
            </c:strRef>
          </c:cat>
          <c:val>
            <c:numRef>
              <c:f>Sheet1!$D$2:$D$5</c:f>
              <c:numCache>
                <c:formatCode>General</c:formatCode>
                <c:ptCount val="4"/>
                <c:pt idx="0">
                  <c:v>2</c:v>
                </c:pt>
                <c:pt idx="1">
                  <c:v>2</c:v>
                </c:pt>
              </c:numCache>
            </c:numRef>
          </c:val>
          <c:extLst xmlns:c16r2="http://schemas.microsoft.com/office/drawing/2015/06/chart">
            <c:ext xmlns:c16="http://schemas.microsoft.com/office/drawing/2014/chart" uri="{C3380CC4-5D6E-409C-BE32-E72D297353CC}">
              <c16:uniqueId val="{00000002-B880-4B17-9746-25023734CE8C}"/>
            </c:ext>
          </c:extLst>
        </c:ser>
        <c:ser>
          <c:idx val="3"/>
          <c:order val="3"/>
          <c:tx>
            <c:strRef>
              <c:f>Sheet1!$E$1</c:f>
              <c:strCache>
                <c:ptCount val="1"/>
                <c:pt idx="0">
                  <c:v>Percentage Achievement</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rebuchet MS" panose="020B0603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Quarter 1</c:v>
                </c:pt>
                <c:pt idx="1">
                  <c:v>Quarter2</c:v>
                </c:pt>
              </c:strCache>
            </c:strRef>
          </c:cat>
          <c:val>
            <c:numRef>
              <c:f>Sheet1!$E$2:$E$5</c:f>
              <c:numCache>
                <c:formatCode>0%</c:formatCode>
                <c:ptCount val="4"/>
                <c:pt idx="0">
                  <c:v>0.67000000000000015</c:v>
                </c:pt>
                <c:pt idx="1">
                  <c:v>0.67000000000000015</c:v>
                </c:pt>
              </c:numCache>
            </c:numRef>
          </c:val>
          <c:extLst xmlns:c16r2="http://schemas.microsoft.com/office/drawing/2015/06/chart">
            <c:ext xmlns:c16="http://schemas.microsoft.com/office/drawing/2014/chart" uri="{C3380CC4-5D6E-409C-BE32-E72D297353CC}">
              <c16:uniqueId val="{00000003-B880-4B17-9746-25023734CE8C}"/>
            </c:ext>
          </c:extLst>
        </c:ser>
        <c:dLbls>
          <c:showVal val="1"/>
        </c:dLbls>
        <c:gapWidth val="219"/>
        <c:overlap val="-27"/>
        <c:axId val="196662016"/>
        <c:axId val="196663936"/>
      </c:barChart>
      <c:catAx>
        <c:axId val="196662016"/>
        <c:scaling>
          <c:orientation val="minMax"/>
        </c:scaling>
        <c:axPos val="b"/>
        <c:title>
          <c:tx>
            <c:rich>
              <a:bodyPr rot="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mn-cs"/>
                  </a:defRPr>
                </a:pPr>
                <a:r>
                  <a:rPr lang="en-ZA" sz="1200" dirty="0">
                    <a:latin typeface="Trebuchet MS" panose="020B0603020202020204" pitchFamily="34" charset="0"/>
                  </a:rPr>
                  <a:t>SUMMARY OF </a:t>
                </a:r>
                <a:r>
                  <a:rPr lang="en-ZA" sz="1200" baseline="0" dirty="0">
                    <a:latin typeface="Trebuchet MS" panose="020B0603020202020204" pitchFamily="34" charset="0"/>
                  </a:rPr>
                  <a:t> OUTCOMES</a:t>
                </a:r>
                <a:r>
                  <a:rPr lang="en-ZA" sz="1200" dirty="0">
                    <a:latin typeface="Trebuchet MS" panose="020B0603020202020204" pitchFamily="34" charset="0"/>
                  </a:rPr>
                  <a:t> </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6663936"/>
        <c:crosses val="autoZero"/>
        <c:auto val="1"/>
        <c:lblAlgn val="ctr"/>
        <c:lblOffset val="100"/>
      </c:catAx>
      <c:valAx>
        <c:axId val="19666393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Trebuchet MS" panose="020B0603020202020204" pitchFamily="34" charset="0"/>
                    <a:ea typeface="+mn-ea"/>
                    <a:cs typeface="+mn-cs"/>
                  </a:defRPr>
                </a:pPr>
                <a:r>
                  <a:rPr lang="en-ZA" sz="1050" dirty="0">
                    <a:latin typeface="Trebuchet MS" panose="020B0603020202020204" pitchFamily="34" charset="0"/>
                  </a:rPr>
                  <a:t>NO OF PLANNED TARGETS</a:t>
                </a:r>
              </a:p>
            </c:rich>
          </c:tx>
          <c:layout>
            <c:manualLayout>
              <c:xMode val="edge"/>
              <c:yMode val="edge"/>
              <c:x val="3.0092592592592591E-2"/>
              <c:y val="5.0032760503477214E-2"/>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Trebuchet MS" panose="020B0603020202020204" pitchFamily="34" charset="0"/>
                <a:ea typeface="+mn-ea"/>
                <a:cs typeface="+mn-cs"/>
              </a:defRPr>
            </a:pPr>
            <a:endParaRPr lang="en-US"/>
          </a:p>
        </c:txPr>
        <c:crossAx val="196662016"/>
        <c:crosses val="autoZero"/>
        <c:crossBetween val="between"/>
      </c:valAx>
      <c:dTable>
        <c:showHorzBorder val="1"/>
        <c:showVertBorder val="1"/>
        <c:showOutline val="1"/>
        <c:showKeys val="1"/>
        <c:spPr>
          <a:noFill/>
          <a:ln w="9525" cap="flat" cmpd="sng" algn="ctr">
            <a:solidFill>
              <a:srgbClr val="FF9900"/>
            </a:solidFill>
            <a:round/>
          </a:ln>
          <a:effectLst/>
        </c:spPr>
        <c:txPr>
          <a:bodyPr rot="0" spcFirstLastPara="1" vertOverflow="ellipsis" vert="horz" wrap="square" anchor="ctr" anchorCtr="1"/>
          <a:lstStyle/>
          <a:p>
            <a:pPr rtl="0">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solidFill>
          <a:srgbClr val="FFFFFF"/>
        </a:solidFill>
        <a:ln>
          <a:solidFill>
            <a:srgbClr val="FF0000"/>
          </a:solidFill>
        </a:ln>
        <a:effectLst/>
      </c:spPr>
    </c:plotArea>
    <c:legend>
      <c:legendPos val="b"/>
      <c:layout/>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rebuchet MS" panose="020B0603020202020204" pitchFamily="34" charset="0"/>
              <a:ea typeface="+mn-ea"/>
              <a:cs typeface="+mn-cs"/>
            </a:defRPr>
          </a:pPr>
          <a:endParaRPr lang="en-US"/>
        </a:p>
      </c:txPr>
    </c:legend>
    <c:plotVisOnly val="1"/>
    <c:dispBlanksAs val="gap"/>
  </c:chart>
  <c:spPr>
    <a:noFill/>
    <a:ln>
      <a:noFill/>
    </a:ln>
    <a:effectLst/>
  </c:spPr>
  <c:txPr>
    <a:bodyPr/>
    <a:lstStyle/>
    <a:p>
      <a:pPr>
        <a:defRPr>
          <a:solidFill>
            <a:schemeClr val="tx1"/>
          </a:solidFil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Arial" panose="020B0604020202020204" pitchFamily="34" charset="0"/>
                <a:cs typeface="Arial" panose="020B0604020202020204" pitchFamily="34" charset="0"/>
              </a:rPr>
              <a:t>Revenue Analysis</a:t>
            </a:r>
          </a:p>
        </c:rich>
      </c:tx>
      <c:spPr>
        <a:noFill/>
        <a:ln>
          <a:noFill/>
        </a:ln>
        <a:effectLst/>
      </c:spPr>
    </c:title>
    <c:plotArea>
      <c:layout>
        <c:manualLayout>
          <c:layoutTarget val="inner"/>
          <c:xMode val="edge"/>
          <c:yMode val="edge"/>
          <c:x val="0.2384860474197025"/>
          <c:y val="0.11699658037529276"/>
          <c:w val="0.76151392598281742"/>
          <c:h val="0.74724657484824708"/>
        </c:manualLayout>
      </c:layout>
      <c:barChart>
        <c:barDir val="col"/>
        <c:grouping val="clustered"/>
        <c:ser>
          <c:idx val="0"/>
          <c:order val="0"/>
          <c:tx>
            <c:strRef>
              <c:f>Sheet2!$B$15</c:f>
              <c:strCache>
                <c:ptCount val="1"/>
                <c:pt idx="0">
                  <c:v>Interest</c:v>
                </c:pt>
              </c:strCache>
            </c:strRef>
          </c:tx>
          <c:spPr>
            <a:solidFill>
              <a:schemeClr val="accent1">
                <a:alpha val="85000"/>
              </a:schemeClr>
            </a:solidFill>
            <a:ln w="9525" cap="flat" cmpd="sng" algn="ctr">
              <a:solidFill>
                <a:schemeClr val="lt1">
                  <a:alpha val="50000"/>
                </a:schemeClr>
              </a:solidFill>
              <a:round/>
            </a:ln>
            <a:effectLst/>
          </c:spPr>
          <c:dLbls>
            <c:delete val="1"/>
          </c:dLbls>
          <c:cat>
            <c:strRef>
              <c:f>Sheet2!$C$14:$F$14</c:f>
              <c:strCache>
                <c:ptCount val="4"/>
                <c:pt idx="0">
                  <c:v>Q1</c:v>
                </c:pt>
                <c:pt idx="1">
                  <c:v>Q2</c:v>
                </c:pt>
                <c:pt idx="2">
                  <c:v>YTD Sep 2021</c:v>
                </c:pt>
                <c:pt idx="3">
                  <c:v>YTD Sep 2020</c:v>
                </c:pt>
              </c:strCache>
            </c:strRef>
          </c:cat>
          <c:val>
            <c:numRef>
              <c:f>Sheet2!$C$15:$F$15</c:f>
              <c:numCache>
                <c:formatCode>_(* #,##0_);_(* \(#,##0\);_(* "-"??_);_(@_)</c:formatCode>
                <c:ptCount val="4"/>
                <c:pt idx="0">
                  <c:v>1725</c:v>
                </c:pt>
                <c:pt idx="1">
                  <c:v>2594</c:v>
                </c:pt>
                <c:pt idx="2">
                  <c:v>4319</c:v>
                </c:pt>
                <c:pt idx="3">
                  <c:v>673</c:v>
                </c:pt>
              </c:numCache>
            </c:numRef>
          </c:val>
          <c:extLst xmlns:c16r2="http://schemas.microsoft.com/office/drawing/2015/06/chart">
            <c:ext xmlns:c16="http://schemas.microsoft.com/office/drawing/2014/chart" uri="{C3380CC4-5D6E-409C-BE32-E72D297353CC}">
              <c16:uniqueId val="{00000000-A928-4052-A7F6-2F7443BF62BE}"/>
            </c:ext>
          </c:extLst>
        </c:ser>
        <c:ser>
          <c:idx val="1"/>
          <c:order val="1"/>
          <c:tx>
            <c:strRef>
              <c:f>Sheet2!$B$16</c:f>
              <c:strCache>
                <c:ptCount val="1"/>
                <c:pt idx="0">
                  <c:v>Government grants &amp; subsidies</c:v>
                </c:pt>
              </c:strCache>
            </c:strRef>
          </c:tx>
          <c:spPr>
            <a:solidFill>
              <a:schemeClr val="accent2">
                <a:alpha val="85000"/>
              </a:schemeClr>
            </a:solidFill>
            <a:ln w="9525" cap="flat" cmpd="sng" algn="ctr">
              <a:solidFill>
                <a:schemeClr val="lt1">
                  <a:alpha val="50000"/>
                </a:schemeClr>
              </a:solidFill>
              <a:round/>
            </a:ln>
            <a:effectLst/>
          </c:spPr>
          <c:dLbls>
            <c:delete val="1"/>
          </c:dLbls>
          <c:cat>
            <c:strRef>
              <c:f>Sheet2!$C$14:$F$14</c:f>
              <c:strCache>
                <c:ptCount val="4"/>
                <c:pt idx="0">
                  <c:v>Q1</c:v>
                </c:pt>
                <c:pt idx="1">
                  <c:v>Q2</c:v>
                </c:pt>
                <c:pt idx="2">
                  <c:v>YTD Sep 2021</c:v>
                </c:pt>
                <c:pt idx="3">
                  <c:v>YTD Sep 2020</c:v>
                </c:pt>
              </c:strCache>
            </c:strRef>
          </c:cat>
          <c:val>
            <c:numRef>
              <c:f>Sheet2!$C$16:$F$16</c:f>
              <c:numCache>
                <c:formatCode>_(* #,##0_);_(* \(#,##0\);_(* "-"??_);_(@_)</c:formatCode>
                <c:ptCount val="4"/>
                <c:pt idx="0">
                  <c:v>19597</c:v>
                </c:pt>
                <c:pt idx="1">
                  <c:v>51231</c:v>
                </c:pt>
                <c:pt idx="2">
                  <c:v>70828</c:v>
                </c:pt>
                <c:pt idx="3">
                  <c:v>135518</c:v>
                </c:pt>
              </c:numCache>
            </c:numRef>
          </c:val>
          <c:extLst xmlns:c16r2="http://schemas.microsoft.com/office/drawing/2015/06/chart">
            <c:ext xmlns:c16="http://schemas.microsoft.com/office/drawing/2014/chart" uri="{C3380CC4-5D6E-409C-BE32-E72D297353CC}">
              <c16:uniqueId val="{00000001-A928-4052-A7F6-2F7443BF62BE}"/>
            </c:ext>
          </c:extLst>
        </c:ser>
        <c:dLbls>
          <c:showVal val="1"/>
        </c:dLbls>
        <c:gapWidth val="65"/>
        <c:axId val="226836864"/>
        <c:axId val="226838400"/>
      </c:barChart>
      <c:catAx>
        <c:axId val="22683686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26838400"/>
        <c:crosses val="autoZero"/>
        <c:auto val="1"/>
        <c:lblAlgn val="ctr"/>
        <c:lblOffset val="100"/>
      </c:catAx>
      <c:valAx>
        <c:axId val="2268384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Trebuchet MS" panose="020B0603020202020204" pitchFamily="34" charset="0"/>
                    <a:ea typeface="+mn-ea"/>
                    <a:cs typeface="+mn-cs"/>
                  </a:defRPr>
                </a:pPr>
                <a:r>
                  <a:rPr lang="en-US" sz="1200" dirty="0">
                    <a:latin typeface="Trebuchet MS" panose="020B0603020202020204" pitchFamily="34" charset="0"/>
                  </a:rPr>
                  <a:t>R’000</a:t>
                </a:r>
              </a:p>
            </c:rich>
          </c:tx>
          <c:layout>
            <c:manualLayout>
              <c:xMode val="edge"/>
              <c:yMode val="edge"/>
              <c:x val="4.4306305421039291E-2"/>
              <c:y val="0.35467228054826483"/>
            </c:manualLayout>
          </c:layout>
          <c:spPr>
            <a:noFill/>
            <a:ln>
              <a:noFill/>
            </a:ln>
            <a:effectLst/>
          </c:spPr>
        </c:title>
        <c:numFmt formatCode="_(* #,##0_);_(* \(#,##0\);_(* &quot;-&quot;??_);_(@_)" sourceLinked="1"/>
        <c:majorTickMark val="none"/>
        <c:tickLblPos val="none"/>
        <c:crossAx val="22683686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ZA" sz="1600" b="1" dirty="0">
                <a:solidFill>
                  <a:schemeClr val="bg1"/>
                </a:solidFill>
                <a:latin typeface="Trebuchet MS" panose="020B0603020202020204" pitchFamily="34" charset="0"/>
                <a:cs typeface="Arial" panose="020B0604020202020204" pitchFamily="34" charset="0"/>
              </a:rPr>
              <a:t>USAF</a:t>
            </a:r>
            <a:r>
              <a:rPr lang="en-ZA" sz="1600" b="1" baseline="0" dirty="0">
                <a:solidFill>
                  <a:schemeClr val="bg1"/>
                </a:solidFill>
                <a:latin typeface="Trebuchet MS" panose="020B0603020202020204" pitchFamily="34" charset="0"/>
                <a:cs typeface="Arial" panose="020B0604020202020204" pitchFamily="34" charset="0"/>
              </a:rPr>
              <a:t> PERFORMANCE OUTCOMES</a:t>
            </a:r>
            <a:r>
              <a:rPr lang="en-ZA" sz="1600" b="1" baseline="0" dirty="0">
                <a:solidFill>
                  <a:schemeClr val="bg1"/>
                </a:solidFill>
                <a:latin typeface="Trebuchet MS" panose="020B0603020202020204" pitchFamily="34" charset="0"/>
              </a:rPr>
              <a:t> </a:t>
            </a:r>
            <a:r>
              <a:rPr lang="en-ZA" sz="1600" b="1" baseline="0" dirty="0">
                <a:solidFill>
                  <a:schemeClr val="bg1"/>
                </a:solidFill>
                <a:latin typeface="Trebuchet MS" panose="020B0603020202020204" pitchFamily="34" charset="0"/>
                <a:cs typeface="Arial" panose="020B0604020202020204" pitchFamily="34" charset="0"/>
              </a:rPr>
              <a:t>Q1&amp; Q2 </a:t>
            </a:r>
            <a:endParaRPr lang="en-ZA" sz="1600" b="1" dirty="0">
              <a:solidFill>
                <a:schemeClr val="bg1"/>
              </a:solidFill>
              <a:latin typeface="Trebuchet MS" panose="020B0603020202020204" pitchFamily="34" charset="0"/>
              <a:cs typeface="Arial" panose="020B0604020202020204" pitchFamily="34" charset="0"/>
            </a:endParaRPr>
          </a:p>
        </c:rich>
      </c:tx>
      <c:spPr>
        <a:solidFill>
          <a:srgbClr val="C00000"/>
        </a:solidFill>
        <a:ln>
          <a:noFill/>
        </a:ln>
        <a:effectLst/>
      </c:spPr>
    </c:title>
    <c:plotArea>
      <c:layout/>
      <c:barChart>
        <c:barDir val="col"/>
        <c:grouping val="clustered"/>
        <c:ser>
          <c:idx val="0"/>
          <c:order val="0"/>
          <c:tx>
            <c:strRef>
              <c:f>Sheet1!$B$1</c:f>
              <c:strCache>
                <c:ptCount val="1"/>
                <c:pt idx="0">
                  <c:v>Planned Targets </c:v>
                </c:pt>
              </c:strCache>
            </c:strRef>
          </c:tx>
          <c:spPr>
            <a:solidFill>
              <a:srgbClr val="00206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Quarter 1</c:v>
                </c:pt>
                <c:pt idx="1">
                  <c:v>Quarter 2</c:v>
                </c:pt>
              </c:strCache>
            </c:strRef>
          </c:cat>
          <c:val>
            <c:numRef>
              <c:f>Sheet1!$B$2:$B$5</c:f>
              <c:numCache>
                <c:formatCode>General</c:formatCode>
                <c:ptCount val="4"/>
                <c:pt idx="0">
                  <c:v>7</c:v>
                </c:pt>
                <c:pt idx="1">
                  <c:v>7</c:v>
                </c:pt>
              </c:numCache>
            </c:numRef>
          </c:val>
          <c:extLst xmlns:c16r2="http://schemas.microsoft.com/office/drawing/2015/06/chart">
            <c:ext xmlns:c16="http://schemas.microsoft.com/office/drawing/2014/chart" uri="{C3380CC4-5D6E-409C-BE32-E72D297353CC}">
              <c16:uniqueId val="{00000000-6004-4CF5-9DFF-11D9C3C3D600}"/>
            </c:ext>
          </c:extLst>
        </c:ser>
        <c:ser>
          <c:idx val="1"/>
          <c:order val="1"/>
          <c:tx>
            <c:strRef>
              <c:f>Sheet1!$C$1</c:f>
              <c:strCache>
                <c:ptCount val="1"/>
                <c:pt idx="0">
                  <c:v>Achieved Targets</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Quarter 1</c:v>
                </c:pt>
                <c:pt idx="1">
                  <c:v>Quarter 2</c:v>
                </c:pt>
              </c:strCache>
            </c:strRef>
          </c:cat>
          <c:val>
            <c:numRef>
              <c:f>Sheet1!$C$2:$C$5</c:f>
              <c:numCache>
                <c:formatCode>General</c:formatCode>
                <c:ptCount val="4"/>
                <c:pt idx="0">
                  <c:v>2</c:v>
                </c:pt>
                <c:pt idx="1">
                  <c:v>1</c:v>
                </c:pt>
              </c:numCache>
            </c:numRef>
          </c:val>
          <c:extLst xmlns:c16r2="http://schemas.microsoft.com/office/drawing/2015/06/chart">
            <c:ext xmlns:c16="http://schemas.microsoft.com/office/drawing/2014/chart" uri="{C3380CC4-5D6E-409C-BE32-E72D297353CC}">
              <c16:uniqueId val="{00000001-6004-4CF5-9DFF-11D9C3C3D600}"/>
            </c:ext>
          </c:extLst>
        </c:ser>
        <c:ser>
          <c:idx val="2"/>
          <c:order val="2"/>
          <c:tx>
            <c:strRef>
              <c:f>Sheet1!$D$1</c:f>
              <c:strCache>
                <c:ptCount val="1"/>
                <c:pt idx="0">
                  <c:v>Not achieved Targets</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Quarter 1</c:v>
                </c:pt>
                <c:pt idx="1">
                  <c:v>Quarter 2</c:v>
                </c:pt>
              </c:strCache>
            </c:strRef>
          </c:cat>
          <c:val>
            <c:numRef>
              <c:f>Sheet1!$D$2:$D$5</c:f>
              <c:numCache>
                <c:formatCode>General</c:formatCode>
                <c:ptCount val="4"/>
                <c:pt idx="0">
                  <c:v>5</c:v>
                </c:pt>
                <c:pt idx="1">
                  <c:v>6</c:v>
                </c:pt>
              </c:numCache>
            </c:numRef>
          </c:val>
          <c:extLst xmlns:c16r2="http://schemas.microsoft.com/office/drawing/2015/06/chart">
            <c:ext xmlns:c16="http://schemas.microsoft.com/office/drawing/2014/chart" uri="{C3380CC4-5D6E-409C-BE32-E72D297353CC}">
              <c16:uniqueId val="{00000002-6004-4CF5-9DFF-11D9C3C3D600}"/>
            </c:ext>
          </c:extLst>
        </c:ser>
        <c:ser>
          <c:idx val="3"/>
          <c:order val="3"/>
          <c:tx>
            <c:strRef>
              <c:f>Sheet1!$E$1</c:f>
              <c:strCache>
                <c:ptCount val="1"/>
                <c:pt idx="0">
                  <c:v>Percentage Achievement</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Quarter 1</c:v>
                </c:pt>
                <c:pt idx="1">
                  <c:v>Quarter 2</c:v>
                </c:pt>
              </c:strCache>
            </c:strRef>
          </c:cat>
          <c:val>
            <c:numRef>
              <c:f>Sheet1!$E$2:$E$5</c:f>
              <c:numCache>
                <c:formatCode>0%</c:formatCode>
                <c:ptCount val="4"/>
                <c:pt idx="0">
                  <c:v>0.29000000000000004</c:v>
                </c:pt>
                <c:pt idx="1">
                  <c:v>0.14000000000000001</c:v>
                </c:pt>
              </c:numCache>
            </c:numRef>
          </c:val>
          <c:extLst xmlns:c16r2="http://schemas.microsoft.com/office/drawing/2015/06/chart">
            <c:ext xmlns:c16="http://schemas.microsoft.com/office/drawing/2014/chart" uri="{C3380CC4-5D6E-409C-BE32-E72D297353CC}">
              <c16:uniqueId val="{00000003-6004-4CF5-9DFF-11D9C3C3D600}"/>
            </c:ext>
          </c:extLst>
        </c:ser>
        <c:dLbls>
          <c:showVal val="1"/>
        </c:dLbls>
        <c:gapWidth val="219"/>
        <c:overlap val="-27"/>
        <c:axId val="228138368"/>
        <c:axId val="227153408"/>
      </c:barChart>
      <c:catAx>
        <c:axId val="228138368"/>
        <c:scaling>
          <c:orientation val="minMax"/>
        </c:scaling>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r>
                  <a:rPr lang="en-ZA" sz="1200" b="1" dirty="0">
                    <a:latin typeface="Trebuchet MS" panose="020B0603020202020204" pitchFamily="34" charset="0"/>
                  </a:rPr>
                  <a:t>SUMMARY</a:t>
                </a:r>
                <a:r>
                  <a:rPr lang="en-ZA" sz="1200" b="1" baseline="0" dirty="0">
                    <a:latin typeface="Trebuchet MS" panose="020B0603020202020204" pitchFamily="34" charset="0"/>
                  </a:rPr>
                  <a:t> OF PERFORMANCE OUTCOMES </a:t>
                </a:r>
                <a:endParaRPr lang="en-ZA" sz="1200" b="1" dirty="0">
                  <a:latin typeface="Trebuchet MS" panose="020B0603020202020204" pitchFamily="34" charset="0"/>
                </a:endParaRP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153408"/>
        <c:crosses val="autoZero"/>
        <c:auto val="1"/>
        <c:lblAlgn val="ctr"/>
        <c:lblOffset val="100"/>
      </c:catAx>
      <c:valAx>
        <c:axId val="22715340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Trebuchet MS" panose="020B0603020202020204" pitchFamily="34" charset="0"/>
                    <a:ea typeface="+mn-ea"/>
                    <a:cs typeface="+mn-cs"/>
                  </a:defRPr>
                </a:pPr>
                <a:r>
                  <a:rPr lang="en-ZA" sz="1050" dirty="0">
                    <a:latin typeface="Trebuchet MS" panose="020B0603020202020204" pitchFamily="34" charset="0"/>
                  </a:rPr>
                  <a:t>NO OF PLANNED TARGETS</a:t>
                </a:r>
              </a:p>
            </c:rich>
          </c:tx>
          <c:layout>
            <c:manualLayout>
              <c:xMode val="edge"/>
              <c:yMode val="edge"/>
              <c:x val="3.0092592592592591E-2"/>
              <c:y val="5.0032760503477214E-2"/>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28138368"/>
        <c:crosses val="autoZero"/>
        <c:crossBetween val="between"/>
      </c:valAx>
      <c:dTable>
        <c:showHorzBorder val="1"/>
        <c:showVertBorder val="1"/>
        <c:showOutline val="1"/>
        <c:showKeys val="1"/>
        <c:spPr>
          <a:noFill/>
          <a:ln w="9525" cap="flat" cmpd="sng" algn="ctr">
            <a:solidFill>
              <a:srgbClr val="FF0000"/>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dTable>
      <c:spPr>
        <a:solidFill>
          <a:srgbClr val="FFFFFF"/>
        </a:solidFill>
        <a:ln>
          <a:noFill/>
        </a:ln>
        <a:effectLst/>
      </c:spPr>
    </c:plotArea>
    <c:legend>
      <c:legendPos val="b"/>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2023555551479187"/>
          <c:y val="0.27318155532792304"/>
          <c:w val="0.66236871391076113"/>
          <c:h val="0.61823902642800299"/>
        </c:manualLayout>
      </c:layout>
      <c:bar3DChart>
        <c:barDir val="col"/>
        <c:grouping val="standard"/>
        <c:ser>
          <c:idx val="0"/>
          <c:order val="0"/>
          <c:spPr>
            <a:solidFill>
              <a:srgbClr val="92D050"/>
            </a:solidFill>
            <a:ln>
              <a:noFill/>
            </a:ln>
            <a:effectLst/>
            <a:sp3d/>
          </c:spPr>
          <c:dPt>
            <c:idx val="0"/>
            <c:spPr>
              <a:solidFill>
                <a:srgbClr val="00B050"/>
              </a:solidFill>
              <a:ln>
                <a:noFill/>
              </a:ln>
              <a:effectLst/>
              <a:sp3d/>
            </c:spPr>
            <c:extLst xmlns:c16r2="http://schemas.microsoft.com/office/drawing/2015/06/chart">
              <c:ext xmlns:c16="http://schemas.microsoft.com/office/drawing/2014/chart" uri="{C3380CC4-5D6E-409C-BE32-E72D297353CC}">
                <c16:uniqueId val="{00000001-FCAD-46E6-BDF0-7D7A971E181F}"/>
              </c:ext>
            </c:extLst>
          </c:dPt>
          <c:dPt>
            <c:idx val="1"/>
            <c:spPr>
              <a:solidFill>
                <a:srgbClr val="FF0000"/>
              </a:solidFill>
              <a:ln>
                <a:noFill/>
              </a:ln>
              <a:effectLst/>
              <a:sp3d/>
            </c:spPr>
            <c:extLst xmlns:c16r2="http://schemas.microsoft.com/office/drawing/2015/06/chart">
              <c:ext xmlns:c16="http://schemas.microsoft.com/office/drawing/2014/chart" uri="{C3380CC4-5D6E-409C-BE32-E72D297353CC}">
                <c16:uniqueId val="{00000003-FCAD-46E6-BDF0-7D7A971E181F}"/>
              </c:ext>
            </c:extLst>
          </c:dPt>
          <c:cat>
            <c:multiLvlStrRef>
              <c:f>'Graphs colomns (3)'!$A$1:$C$2</c:f>
              <c:multiLvlStrCache>
                <c:ptCount val="2"/>
                <c:lvl>
                  <c:pt idx="0">
                    <c:v>3</c:v>
                  </c:pt>
                  <c:pt idx="1">
                    <c:v>11</c:v>
                  </c:pt>
                </c:lvl>
                <c:lvl>
                  <c:pt idx="0">
                    <c:v>Achieved </c:v>
                  </c:pt>
                  <c:pt idx="1">
                    <c:v>Not achieved</c:v>
                  </c:pt>
                </c:lvl>
              </c:multiLvlStrCache>
            </c:multiLvlStrRef>
          </c:cat>
          <c:val>
            <c:numRef>
              <c:f>'Graphs colomns (3)'!$C$1:$C$2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04-FCAD-46E6-BDF0-7D7A971E181F}"/>
            </c:ext>
          </c:extLst>
        </c:ser>
        <c:dLbls/>
        <c:gapWidth val="219"/>
        <c:shape val="box"/>
        <c:axId val="137509504"/>
        <c:axId val="137539968"/>
        <c:axId val="137070784"/>
      </c:bar3DChart>
      <c:catAx>
        <c:axId val="1375095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Trebuchet MS" panose="020B0603020202020204" pitchFamily="34" charset="0"/>
                <a:ea typeface="+mn-ea"/>
                <a:cs typeface="+mn-cs"/>
              </a:defRPr>
            </a:pPr>
            <a:endParaRPr lang="en-US"/>
          </a:p>
        </c:txPr>
        <c:crossAx val="137539968"/>
        <c:crosses val="autoZero"/>
        <c:auto val="1"/>
        <c:lblAlgn val="ctr"/>
        <c:lblOffset val="100"/>
      </c:catAx>
      <c:valAx>
        <c:axId val="13753996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37509504"/>
        <c:crosses val="autoZero"/>
        <c:crossBetween val="between"/>
      </c:valAx>
      <c:serAx>
        <c:axId val="137070784"/>
        <c:scaling>
          <c:orientation val="minMax"/>
        </c:scaling>
        <c:delete val="1"/>
        <c:axPos val="b"/>
        <c:tickLblPos val="none"/>
        <c:crossAx val="137539968"/>
        <c:crosses val="autoZero"/>
      </c:serAx>
      <c:spPr>
        <a:noFill/>
        <a:ln>
          <a:noFill/>
        </a:ln>
        <a:effectLst/>
      </c:spPr>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cap="all" spc="50" baseline="0">
                <a:solidFill>
                  <a:schemeClr val="dk1"/>
                </a:solidFill>
                <a:latin typeface="+mn-lt"/>
                <a:ea typeface="+mn-ea"/>
                <a:cs typeface="+mn-cs"/>
              </a:defRPr>
            </a:pPr>
            <a:r>
              <a:rPr lang="en-ZA" dirty="0"/>
              <a:t>USAF 2021/22 CUMULATIVE Performance OUTCOME</a:t>
            </a:r>
          </a:p>
        </c:rich>
      </c:tx>
      <c:layout>
        <c:manualLayout>
          <c:xMode val="edge"/>
          <c:yMode val="edge"/>
          <c:x val="0.17229047285319707"/>
          <c:y val="3.0670115775186736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0318188545212389E-2"/>
          <c:y val="0.24377232212449473"/>
          <c:w val="0.93488234423560757"/>
          <c:h val="0.75118403987973803"/>
        </c:manualLayout>
      </c:layout>
      <c:pie3DChart>
        <c:varyColors val="1"/>
        <c:ser>
          <c:idx val="128"/>
          <c:order val="0"/>
          <c:spPr>
            <a:solidFill>
              <a:srgbClr val="FF0000"/>
            </a:solidFill>
          </c:spPr>
          <c:dPt>
            <c:idx val="0"/>
            <c:spPr>
              <a:solidFill>
                <a:srgbClr val="00B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1-822E-46F8-A451-8AF8ECB5F79D}"/>
              </c:ext>
            </c:extLst>
          </c:dPt>
          <c:dPt>
            <c:idx val="1"/>
            <c:spPr>
              <a:solidFill>
                <a:srgbClr val="FF000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3-822E-46F8-A451-8AF8ECB5F79D}"/>
              </c:ext>
            </c:extLst>
          </c:dPt>
          <c:dLbls>
            <c:dLbl>
              <c:idx val="0"/>
              <c:tx>
                <c:rich>
                  <a:bodyPr/>
                  <a:lstStyle/>
                  <a:p>
                    <a:fld id="{EE833AF6-AAE7-4469-B443-46317501163B}" type="CATEGORYNAME">
                      <a:rPr lang="en-US">
                        <a:solidFill>
                          <a:sysClr val="windowText" lastClr="000000"/>
                        </a:solidFill>
                      </a:rPr>
                      <a:pPr/>
                      <a:t>[CATEGORY NAME]</a:t>
                    </a:fld>
                    <a:r>
                      <a:rPr lang="en-US" baseline="0" dirty="0">
                        <a:solidFill>
                          <a:sysClr val="windowText" lastClr="000000"/>
                        </a:solidFill>
                      </a:rPr>
                      <a:t>
</a:t>
                    </a:r>
                    <a:fld id="{CEA448BA-4A1D-4F85-97F4-F07CEB9BD327}" type="PERCENTAGE">
                      <a:rPr lang="en-US" baseline="0">
                        <a:solidFill>
                          <a:sysClr val="windowText" lastClr="000000"/>
                        </a:solidFill>
                      </a:rPr>
                      <a:pPr/>
                      <a:t>[PERCENTAGE]</a:t>
                    </a:fld>
                    <a:endParaRPr lang="en-US" baseline="0" dirty="0">
                      <a:solidFill>
                        <a:sysClr val="windowText" lastClr="000000"/>
                      </a:solidFill>
                    </a:endParaRPr>
                  </a:p>
                </c:rich>
              </c:tx>
              <c:dLblPos val="in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22E-46F8-A451-8AF8ECB5F79D}"/>
                </c:ext>
              </c:extLst>
            </c:dLbl>
            <c:dLbl>
              <c:idx val="1"/>
              <c:tx>
                <c:rich>
                  <a:bodyPr/>
                  <a:lstStyle/>
                  <a:p>
                    <a:fld id="{282C3F30-1DE8-47B4-AE0F-1E8B8F9E89BE}" type="CATEGORYNAME">
                      <a:rPr lang="en-US">
                        <a:solidFill>
                          <a:sysClr val="windowText" lastClr="000000"/>
                        </a:solidFill>
                      </a:rPr>
                      <a:pPr/>
                      <a:t>[CATEGORY NAME]</a:t>
                    </a:fld>
                    <a:r>
                      <a:rPr lang="en-US" baseline="0" dirty="0"/>
                      <a:t>
</a:t>
                    </a:r>
                    <a:fld id="{F33FD866-DCF4-4EFB-BE47-0E5F0B1D9C6A}" type="PERCENTAGE">
                      <a:rPr lang="en-US" baseline="0">
                        <a:solidFill>
                          <a:sysClr val="windowText" lastClr="000000"/>
                        </a:solidFill>
                      </a:rPr>
                      <a:pPr/>
                      <a:t>[PERCENTAGE]</a:t>
                    </a:fld>
                    <a:endParaRPr lang="en-US" baseline="0" dirty="0"/>
                  </a:p>
                </c:rich>
              </c:tx>
              <c:dLblPos val="in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04-822E-46F8-A451-8AF8ECB5F79D}"/>
            </c:ext>
          </c:extLst>
        </c:ser>
        <c:ser>
          <c:idx val="129"/>
          <c:order val="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09-822E-46F8-A451-8AF8ECB5F79D}"/>
            </c:ext>
          </c:extLst>
        </c:ser>
        <c:ser>
          <c:idx val="130"/>
          <c:order val="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0E-822E-46F8-A451-8AF8ECB5F79D}"/>
            </c:ext>
          </c:extLst>
        </c:ser>
        <c:ser>
          <c:idx val="131"/>
          <c:order val="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1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1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13-822E-46F8-A451-8AF8ECB5F79D}"/>
            </c:ext>
          </c:extLst>
        </c:ser>
        <c:ser>
          <c:idx val="132"/>
          <c:order val="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1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1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18-822E-46F8-A451-8AF8ECB5F79D}"/>
            </c:ext>
          </c:extLst>
        </c:ser>
        <c:ser>
          <c:idx val="133"/>
          <c:order val="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1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1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1D-822E-46F8-A451-8AF8ECB5F79D}"/>
            </c:ext>
          </c:extLst>
        </c:ser>
        <c:ser>
          <c:idx val="134"/>
          <c:order val="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1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2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22-822E-46F8-A451-8AF8ECB5F79D}"/>
            </c:ext>
          </c:extLst>
        </c:ser>
        <c:ser>
          <c:idx val="135"/>
          <c:order val="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2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2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27-822E-46F8-A451-8AF8ECB5F79D}"/>
            </c:ext>
          </c:extLst>
        </c:ser>
        <c:ser>
          <c:idx val="136"/>
          <c:order val="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2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2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2C-822E-46F8-A451-8AF8ECB5F79D}"/>
            </c:ext>
          </c:extLst>
        </c:ser>
        <c:ser>
          <c:idx val="137"/>
          <c:order val="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2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3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31-822E-46F8-A451-8AF8ECB5F79D}"/>
            </c:ext>
          </c:extLst>
        </c:ser>
        <c:ser>
          <c:idx val="138"/>
          <c:order val="1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3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3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36-822E-46F8-A451-8AF8ECB5F79D}"/>
            </c:ext>
          </c:extLst>
        </c:ser>
        <c:ser>
          <c:idx val="139"/>
          <c:order val="1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3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3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3B-822E-46F8-A451-8AF8ECB5F79D}"/>
            </c:ext>
          </c:extLst>
        </c:ser>
        <c:ser>
          <c:idx val="140"/>
          <c:order val="1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3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3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40-822E-46F8-A451-8AF8ECB5F79D}"/>
            </c:ext>
          </c:extLst>
        </c:ser>
        <c:ser>
          <c:idx val="141"/>
          <c:order val="1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4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4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45-822E-46F8-A451-8AF8ECB5F79D}"/>
            </c:ext>
          </c:extLst>
        </c:ser>
        <c:ser>
          <c:idx val="142"/>
          <c:order val="1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4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4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4A-822E-46F8-A451-8AF8ECB5F79D}"/>
            </c:ext>
          </c:extLst>
        </c:ser>
        <c:ser>
          <c:idx val="143"/>
          <c:order val="1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4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4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4F-822E-46F8-A451-8AF8ECB5F79D}"/>
            </c:ext>
          </c:extLst>
        </c:ser>
        <c:ser>
          <c:idx val="144"/>
          <c:order val="1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5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5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54-822E-46F8-A451-8AF8ECB5F79D}"/>
            </c:ext>
          </c:extLst>
        </c:ser>
        <c:ser>
          <c:idx val="145"/>
          <c:order val="1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5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5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59-822E-46F8-A451-8AF8ECB5F79D}"/>
            </c:ext>
          </c:extLst>
        </c:ser>
        <c:ser>
          <c:idx val="146"/>
          <c:order val="1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5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5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5E-822E-46F8-A451-8AF8ECB5F79D}"/>
            </c:ext>
          </c:extLst>
        </c:ser>
        <c:ser>
          <c:idx val="147"/>
          <c:order val="1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6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6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63-822E-46F8-A451-8AF8ECB5F79D}"/>
            </c:ext>
          </c:extLst>
        </c:ser>
        <c:ser>
          <c:idx val="148"/>
          <c:order val="2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6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6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68-822E-46F8-A451-8AF8ECB5F79D}"/>
            </c:ext>
          </c:extLst>
        </c:ser>
        <c:ser>
          <c:idx val="149"/>
          <c:order val="2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6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6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6D-822E-46F8-A451-8AF8ECB5F79D}"/>
            </c:ext>
          </c:extLst>
        </c:ser>
        <c:ser>
          <c:idx val="150"/>
          <c:order val="2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6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7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72-822E-46F8-A451-8AF8ECB5F79D}"/>
            </c:ext>
          </c:extLst>
        </c:ser>
        <c:ser>
          <c:idx val="151"/>
          <c:order val="2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7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7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77-822E-46F8-A451-8AF8ECB5F79D}"/>
            </c:ext>
          </c:extLst>
        </c:ser>
        <c:ser>
          <c:idx val="152"/>
          <c:order val="2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7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7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7C-822E-46F8-A451-8AF8ECB5F79D}"/>
            </c:ext>
          </c:extLst>
        </c:ser>
        <c:ser>
          <c:idx val="153"/>
          <c:order val="2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7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8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81-822E-46F8-A451-8AF8ECB5F79D}"/>
            </c:ext>
          </c:extLst>
        </c:ser>
        <c:ser>
          <c:idx val="154"/>
          <c:order val="2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8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8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86-822E-46F8-A451-8AF8ECB5F79D}"/>
            </c:ext>
          </c:extLst>
        </c:ser>
        <c:ser>
          <c:idx val="155"/>
          <c:order val="2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8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8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8B-822E-46F8-A451-8AF8ECB5F79D}"/>
            </c:ext>
          </c:extLst>
        </c:ser>
        <c:ser>
          <c:idx val="156"/>
          <c:order val="2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8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8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90-822E-46F8-A451-8AF8ECB5F79D}"/>
            </c:ext>
          </c:extLst>
        </c:ser>
        <c:ser>
          <c:idx val="157"/>
          <c:order val="2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9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9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95-822E-46F8-A451-8AF8ECB5F79D}"/>
            </c:ext>
          </c:extLst>
        </c:ser>
        <c:ser>
          <c:idx val="158"/>
          <c:order val="3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9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9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9A-822E-46F8-A451-8AF8ECB5F79D}"/>
            </c:ext>
          </c:extLst>
        </c:ser>
        <c:ser>
          <c:idx val="159"/>
          <c:order val="3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9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9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9F-822E-46F8-A451-8AF8ECB5F79D}"/>
            </c:ext>
          </c:extLst>
        </c:ser>
        <c:ser>
          <c:idx val="160"/>
          <c:order val="3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A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A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A4-822E-46F8-A451-8AF8ECB5F79D}"/>
            </c:ext>
          </c:extLst>
        </c:ser>
        <c:ser>
          <c:idx val="161"/>
          <c:order val="3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A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A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A9-822E-46F8-A451-8AF8ECB5F79D}"/>
            </c:ext>
          </c:extLst>
        </c:ser>
        <c:ser>
          <c:idx val="162"/>
          <c:order val="3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A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A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AE-822E-46F8-A451-8AF8ECB5F79D}"/>
            </c:ext>
          </c:extLst>
        </c:ser>
        <c:ser>
          <c:idx val="163"/>
          <c:order val="3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B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B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B3-822E-46F8-A451-8AF8ECB5F79D}"/>
            </c:ext>
          </c:extLst>
        </c:ser>
        <c:ser>
          <c:idx val="164"/>
          <c:order val="3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B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B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B8-822E-46F8-A451-8AF8ECB5F79D}"/>
            </c:ext>
          </c:extLst>
        </c:ser>
        <c:ser>
          <c:idx val="165"/>
          <c:order val="3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B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B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BD-822E-46F8-A451-8AF8ECB5F79D}"/>
            </c:ext>
          </c:extLst>
        </c:ser>
        <c:ser>
          <c:idx val="166"/>
          <c:order val="3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B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C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C2-822E-46F8-A451-8AF8ECB5F79D}"/>
            </c:ext>
          </c:extLst>
        </c:ser>
        <c:ser>
          <c:idx val="167"/>
          <c:order val="3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C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C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C7-822E-46F8-A451-8AF8ECB5F79D}"/>
            </c:ext>
          </c:extLst>
        </c:ser>
        <c:ser>
          <c:idx val="168"/>
          <c:order val="4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C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C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CC-822E-46F8-A451-8AF8ECB5F79D}"/>
            </c:ext>
          </c:extLst>
        </c:ser>
        <c:ser>
          <c:idx val="169"/>
          <c:order val="4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C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D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D1-822E-46F8-A451-8AF8ECB5F79D}"/>
            </c:ext>
          </c:extLst>
        </c:ser>
        <c:ser>
          <c:idx val="170"/>
          <c:order val="4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D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D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D6-822E-46F8-A451-8AF8ECB5F79D}"/>
            </c:ext>
          </c:extLst>
        </c:ser>
        <c:ser>
          <c:idx val="171"/>
          <c:order val="4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D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D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DB-822E-46F8-A451-8AF8ECB5F79D}"/>
            </c:ext>
          </c:extLst>
        </c:ser>
        <c:ser>
          <c:idx val="172"/>
          <c:order val="4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D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D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E0-822E-46F8-A451-8AF8ECB5F79D}"/>
            </c:ext>
          </c:extLst>
        </c:ser>
        <c:ser>
          <c:idx val="173"/>
          <c:order val="4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E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E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E5-822E-46F8-A451-8AF8ECB5F79D}"/>
            </c:ext>
          </c:extLst>
        </c:ser>
        <c:ser>
          <c:idx val="174"/>
          <c:order val="4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E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E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EA-822E-46F8-A451-8AF8ECB5F79D}"/>
            </c:ext>
          </c:extLst>
        </c:ser>
        <c:ser>
          <c:idx val="175"/>
          <c:order val="4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E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E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EF-822E-46F8-A451-8AF8ECB5F79D}"/>
            </c:ext>
          </c:extLst>
        </c:ser>
        <c:ser>
          <c:idx val="176"/>
          <c:order val="4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F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F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F4-822E-46F8-A451-8AF8ECB5F79D}"/>
            </c:ext>
          </c:extLst>
        </c:ser>
        <c:ser>
          <c:idx val="177"/>
          <c:order val="4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F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F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F9-822E-46F8-A451-8AF8ECB5F79D}"/>
            </c:ext>
          </c:extLst>
        </c:ser>
        <c:ser>
          <c:idx val="178"/>
          <c:order val="5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F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F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FE-822E-46F8-A451-8AF8ECB5F79D}"/>
            </c:ext>
          </c:extLst>
        </c:ser>
        <c:ser>
          <c:idx val="179"/>
          <c:order val="5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0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0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03-822E-46F8-A451-8AF8ECB5F79D}"/>
            </c:ext>
          </c:extLst>
        </c:ser>
        <c:ser>
          <c:idx val="180"/>
          <c:order val="5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0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0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08-822E-46F8-A451-8AF8ECB5F79D}"/>
            </c:ext>
          </c:extLst>
        </c:ser>
        <c:ser>
          <c:idx val="181"/>
          <c:order val="5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0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0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0D-822E-46F8-A451-8AF8ECB5F79D}"/>
            </c:ext>
          </c:extLst>
        </c:ser>
        <c:ser>
          <c:idx val="182"/>
          <c:order val="5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0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1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12-822E-46F8-A451-8AF8ECB5F79D}"/>
            </c:ext>
          </c:extLst>
        </c:ser>
        <c:ser>
          <c:idx val="183"/>
          <c:order val="5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1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1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17-822E-46F8-A451-8AF8ECB5F79D}"/>
            </c:ext>
          </c:extLst>
        </c:ser>
        <c:ser>
          <c:idx val="184"/>
          <c:order val="5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1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1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1C-822E-46F8-A451-8AF8ECB5F79D}"/>
            </c:ext>
          </c:extLst>
        </c:ser>
        <c:ser>
          <c:idx val="185"/>
          <c:order val="5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1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2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21-822E-46F8-A451-8AF8ECB5F79D}"/>
            </c:ext>
          </c:extLst>
        </c:ser>
        <c:ser>
          <c:idx val="186"/>
          <c:order val="5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2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2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26-822E-46F8-A451-8AF8ECB5F79D}"/>
            </c:ext>
          </c:extLst>
        </c:ser>
        <c:ser>
          <c:idx val="187"/>
          <c:order val="5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2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2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2B-822E-46F8-A451-8AF8ECB5F79D}"/>
            </c:ext>
          </c:extLst>
        </c:ser>
        <c:ser>
          <c:idx val="188"/>
          <c:order val="6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2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2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30-822E-46F8-A451-8AF8ECB5F79D}"/>
            </c:ext>
          </c:extLst>
        </c:ser>
        <c:ser>
          <c:idx val="189"/>
          <c:order val="6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3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3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35-822E-46F8-A451-8AF8ECB5F79D}"/>
            </c:ext>
          </c:extLst>
        </c:ser>
        <c:ser>
          <c:idx val="190"/>
          <c:order val="6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3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3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3A-822E-46F8-A451-8AF8ECB5F79D}"/>
            </c:ext>
          </c:extLst>
        </c:ser>
        <c:ser>
          <c:idx val="191"/>
          <c:order val="6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3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3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3F-822E-46F8-A451-8AF8ECB5F79D}"/>
            </c:ext>
          </c:extLst>
        </c:ser>
        <c:ser>
          <c:idx val="192"/>
          <c:order val="6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4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4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44-822E-46F8-A451-8AF8ECB5F79D}"/>
            </c:ext>
          </c:extLst>
        </c:ser>
        <c:ser>
          <c:idx val="193"/>
          <c:order val="6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4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4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49-822E-46F8-A451-8AF8ECB5F79D}"/>
            </c:ext>
          </c:extLst>
        </c:ser>
        <c:ser>
          <c:idx val="194"/>
          <c:order val="6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4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4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4E-822E-46F8-A451-8AF8ECB5F79D}"/>
            </c:ext>
          </c:extLst>
        </c:ser>
        <c:ser>
          <c:idx val="195"/>
          <c:order val="6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5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5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53-822E-46F8-A451-8AF8ECB5F79D}"/>
            </c:ext>
          </c:extLst>
        </c:ser>
        <c:ser>
          <c:idx val="196"/>
          <c:order val="6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5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5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58-822E-46F8-A451-8AF8ECB5F79D}"/>
            </c:ext>
          </c:extLst>
        </c:ser>
        <c:ser>
          <c:idx val="197"/>
          <c:order val="6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5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5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5D-822E-46F8-A451-8AF8ECB5F79D}"/>
            </c:ext>
          </c:extLst>
        </c:ser>
        <c:ser>
          <c:idx val="198"/>
          <c:order val="7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5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6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62-822E-46F8-A451-8AF8ECB5F79D}"/>
            </c:ext>
          </c:extLst>
        </c:ser>
        <c:ser>
          <c:idx val="199"/>
          <c:order val="7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6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6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67-822E-46F8-A451-8AF8ECB5F79D}"/>
            </c:ext>
          </c:extLst>
        </c:ser>
        <c:ser>
          <c:idx val="200"/>
          <c:order val="7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6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6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6C-822E-46F8-A451-8AF8ECB5F79D}"/>
            </c:ext>
          </c:extLst>
        </c:ser>
        <c:ser>
          <c:idx val="201"/>
          <c:order val="7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6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7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71-822E-46F8-A451-8AF8ECB5F79D}"/>
            </c:ext>
          </c:extLst>
        </c:ser>
        <c:ser>
          <c:idx val="202"/>
          <c:order val="7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7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7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76-822E-46F8-A451-8AF8ECB5F79D}"/>
            </c:ext>
          </c:extLst>
        </c:ser>
        <c:ser>
          <c:idx val="203"/>
          <c:order val="7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7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7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7B-822E-46F8-A451-8AF8ECB5F79D}"/>
            </c:ext>
          </c:extLst>
        </c:ser>
        <c:ser>
          <c:idx val="204"/>
          <c:order val="7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7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7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80-822E-46F8-A451-8AF8ECB5F79D}"/>
            </c:ext>
          </c:extLst>
        </c:ser>
        <c:ser>
          <c:idx val="205"/>
          <c:order val="7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8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8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85-822E-46F8-A451-8AF8ECB5F79D}"/>
            </c:ext>
          </c:extLst>
        </c:ser>
        <c:ser>
          <c:idx val="206"/>
          <c:order val="7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8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8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8A-822E-46F8-A451-8AF8ECB5F79D}"/>
            </c:ext>
          </c:extLst>
        </c:ser>
        <c:ser>
          <c:idx val="207"/>
          <c:order val="7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8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8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8F-822E-46F8-A451-8AF8ECB5F79D}"/>
            </c:ext>
          </c:extLst>
        </c:ser>
        <c:ser>
          <c:idx val="208"/>
          <c:order val="8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9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9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94-822E-46F8-A451-8AF8ECB5F79D}"/>
            </c:ext>
          </c:extLst>
        </c:ser>
        <c:ser>
          <c:idx val="209"/>
          <c:order val="8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9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9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99-822E-46F8-A451-8AF8ECB5F79D}"/>
            </c:ext>
          </c:extLst>
        </c:ser>
        <c:ser>
          <c:idx val="210"/>
          <c:order val="8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9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9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9E-822E-46F8-A451-8AF8ECB5F79D}"/>
            </c:ext>
          </c:extLst>
        </c:ser>
        <c:ser>
          <c:idx val="211"/>
          <c:order val="8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A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A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A3-822E-46F8-A451-8AF8ECB5F79D}"/>
            </c:ext>
          </c:extLst>
        </c:ser>
        <c:ser>
          <c:idx val="212"/>
          <c:order val="8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A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A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A8-822E-46F8-A451-8AF8ECB5F79D}"/>
            </c:ext>
          </c:extLst>
        </c:ser>
        <c:ser>
          <c:idx val="213"/>
          <c:order val="8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A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A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AD-822E-46F8-A451-8AF8ECB5F79D}"/>
            </c:ext>
          </c:extLst>
        </c:ser>
        <c:ser>
          <c:idx val="214"/>
          <c:order val="8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A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B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B2-822E-46F8-A451-8AF8ECB5F79D}"/>
            </c:ext>
          </c:extLst>
        </c:ser>
        <c:ser>
          <c:idx val="215"/>
          <c:order val="8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B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B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B7-822E-46F8-A451-8AF8ECB5F79D}"/>
            </c:ext>
          </c:extLst>
        </c:ser>
        <c:ser>
          <c:idx val="216"/>
          <c:order val="8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B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B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BC-822E-46F8-A451-8AF8ECB5F79D}"/>
            </c:ext>
          </c:extLst>
        </c:ser>
        <c:ser>
          <c:idx val="217"/>
          <c:order val="8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B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C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C1-822E-46F8-A451-8AF8ECB5F79D}"/>
            </c:ext>
          </c:extLst>
        </c:ser>
        <c:ser>
          <c:idx val="218"/>
          <c:order val="9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C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C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C6-822E-46F8-A451-8AF8ECB5F79D}"/>
            </c:ext>
          </c:extLst>
        </c:ser>
        <c:ser>
          <c:idx val="219"/>
          <c:order val="9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C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C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CB-822E-46F8-A451-8AF8ECB5F79D}"/>
            </c:ext>
          </c:extLst>
        </c:ser>
        <c:ser>
          <c:idx val="220"/>
          <c:order val="9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C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C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D0-822E-46F8-A451-8AF8ECB5F79D}"/>
            </c:ext>
          </c:extLst>
        </c:ser>
        <c:ser>
          <c:idx val="221"/>
          <c:order val="9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D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D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D5-822E-46F8-A451-8AF8ECB5F79D}"/>
            </c:ext>
          </c:extLst>
        </c:ser>
        <c:ser>
          <c:idx val="222"/>
          <c:order val="9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D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D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DA-822E-46F8-A451-8AF8ECB5F79D}"/>
            </c:ext>
          </c:extLst>
        </c:ser>
        <c:ser>
          <c:idx val="223"/>
          <c:order val="9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D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D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DF-822E-46F8-A451-8AF8ECB5F79D}"/>
            </c:ext>
          </c:extLst>
        </c:ser>
        <c:ser>
          <c:idx val="224"/>
          <c:order val="9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E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E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E4-822E-46F8-A451-8AF8ECB5F79D}"/>
            </c:ext>
          </c:extLst>
        </c:ser>
        <c:ser>
          <c:idx val="225"/>
          <c:order val="9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E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E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E9-822E-46F8-A451-8AF8ECB5F79D}"/>
            </c:ext>
          </c:extLst>
        </c:ser>
        <c:ser>
          <c:idx val="226"/>
          <c:order val="9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E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E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EE-822E-46F8-A451-8AF8ECB5F79D}"/>
            </c:ext>
          </c:extLst>
        </c:ser>
        <c:ser>
          <c:idx val="227"/>
          <c:order val="9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F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F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F3-822E-46F8-A451-8AF8ECB5F79D}"/>
            </c:ext>
          </c:extLst>
        </c:ser>
        <c:ser>
          <c:idx val="228"/>
          <c:order val="10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F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F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F8-822E-46F8-A451-8AF8ECB5F79D}"/>
            </c:ext>
          </c:extLst>
        </c:ser>
        <c:ser>
          <c:idx val="229"/>
          <c:order val="10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F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F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1FD-822E-46F8-A451-8AF8ECB5F79D}"/>
            </c:ext>
          </c:extLst>
        </c:ser>
        <c:ser>
          <c:idx val="230"/>
          <c:order val="10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1F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0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02-822E-46F8-A451-8AF8ECB5F79D}"/>
            </c:ext>
          </c:extLst>
        </c:ser>
        <c:ser>
          <c:idx val="231"/>
          <c:order val="10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0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0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07-822E-46F8-A451-8AF8ECB5F79D}"/>
            </c:ext>
          </c:extLst>
        </c:ser>
        <c:ser>
          <c:idx val="232"/>
          <c:order val="10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0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0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0C-822E-46F8-A451-8AF8ECB5F79D}"/>
            </c:ext>
          </c:extLst>
        </c:ser>
        <c:ser>
          <c:idx val="233"/>
          <c:order val="10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0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1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11-822E-46F8-A451-8AF8ECB5F79D}"/>
            </c:ext>
          </c:extLst>
        </c:ser>
        <c:ser>
          <c:idx val="234"/>
          <c:order val="10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1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1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16-822E-46F8-A451-8AF8ECB5F79D}"/>
            </c:ext>
          </c:extLst>
        </c:ser>
        <c:ser>
          <c:idx val="235"/>
          <c:order val="10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1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1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1B-822E-46F8-A451-8AF8ECB5F79D}"/>
            </c:ext>
          </c:extLst>
        </c:ser>
        <c:ser>
          <c:idx val="236"/>
          <c:order val="10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1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1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20-822E-46F8-A451-8AF8ECB5F79D}"/>
            </c:ext>
          </c:extLst>
        </c:ser>
        <c:ser>
          <c:idx val="237"/>
          <c:order val="10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2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2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25-822E-46F8-A451-8AF8ECB5F79D}"/>
            </c:ext>
          </c:extLst>
        </c:ser>
        <c:ser>
          <c:idx val="238"/>
          <c:order val="11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2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2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2A-822E-46F8-A451-8AF8ECB5F79D}"/>
            </c:ext>
          </c:extLst>
        </c:ser>
        <c:ser>
          <c:idx val="239"/>
          <c:order val="11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2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2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2F-822E-46F8-A451-8AF8ECB5F79D}"/>
            </c:ext>
          </c:extLst>
        </c:ser>
        <c:ser>
          <c:idx val="240"/>
          <c:order val="11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3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3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34-822E-46F8-A451-8AF8ECB5F79D}"/>
            </c:ext>
          </c:extLst>
        </c:ser>
        <c:ser>
          <c:idx val="241"/>
          <c:order val="11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3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3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39-822E-46F8-A451-8AF8ECB5F79D}"/>
            </c:ext>
          </c:extLst>
        </c:ser>
        <c:ser>
          <c:idx val="242"/>
          <c:order val="11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3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3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3E-822E-46F8-A451-8AF8ECB5F79D}"/>
            </c:ext>
          </c:extLst>
        </c:ser>
        <c:ser>
          <c:idx val="243"/>
          <c:order val="11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4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4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43-822E-46F8-A451-8AF8ECB5F79D}"/>
            </c:ext>
          </c:extLst>
        </c:ser>
        <c:ser>
          <c:idx val="244"/>
          <c:order val="11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4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4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48-822E-46F8-A451-8AF8ECB5F79D}"/>
            </c:ext>
          </c:extLst>
        </c:ser>
        <c:ser>
          <c:idx val="245"/>
          <c:order val="11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4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4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4D-822E-46F8-A451-8AF8ECB5F79D}"/>
            </c:ext>
          </c:extLst>
        </c:ser>
        <c:ser>
          <c:idx val="246"/>
          <c:order val="11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4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5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52-822E-46F8-A451-8AF8ECB5F79D}"/>
            </c:ext>
          </c:extLst>
        </c:ser>
        <c:ser>
          <c:idx val="247"/>
          <c:order val="11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5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5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57-822E-46F8-A451-8AF8ECB5F79D}"/>
            </c:ext>
          </c:extLst>
        </c:ser>
        <c:ser>
          <c:idx val="248"/>
          <c:order val="12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5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5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5C-822E-46F8-A451-8AF8ECB5F79D}"/>
            </c:ext>
          </c:extLst>
        </c:ser>
        <c:ser>
          <c:idx val="249"/>
          <c:order val="12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5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6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61-822E-46F8-A451-8AF8ECB5F79D}"/>
            </c:ext>
          </c:extLst>
        </c:ser>
        <c:ser>
          <c:idx val="250"/>
          <c:order val="12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6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6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66-822E-46F8-A451-8AF8ECB5F79D}"/>
            </c:ext>
          </c:extLst>
        </c:ser>
        <c:ser>
          <c:idx val="251"/>
          <c:order val="12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6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6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6B-822E-46F8-A451-8AF8ECB5F79D}"/>
            </c:ext>
          </c:extLst>
        </c:ser>
        <c:ser>
          <c:idx val="252"/>
          <c:order val="12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6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6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70-822E-46F8-A451-8AF8ECB5F79D}"/>
            </c:ext>
          </c:extLst>
        </c:ser>
        <c:ser>
          <c:idx val="253"/>
          <c:order val="12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7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7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75-822E-46F8-A451-8AF8ECB5F79D}"/>
            </c:ext>
          </c:extLst>
        </c:ser>
        <c:ser>
          <c:idx val="254"/>
          <c:order val="12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7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7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7A-822E-46F8-A451-8AF8ECB5F79D}"/>
            </c:ext>
          </c:extLst>
        </c:ser>
        <c:ser>
          <c:idx val="64"/>
          <c:order val="12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7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7E-822E-46F8-A451-8AF8ECB5F79D}"/>
              </c:ext>
            </c:extLst>
          </c:dPt>
          <c:dLbls>
            <c:dLbl>
              <c:idx val="0"/>
              <c:layout>
                <c:manualLayout>
                  <c:x val="-0.15014935080017669"/>
                  <c:y val="3.4882519254560436E-2"/>
                </c:manualLayout>
              </c:layout>
              <c:tx>
                <c:rich>
                  <a:bodyPr/>
                  <a:lstStyle/>
                  <a:p>
                    <a:fld id="{6F8E1250-C958-4324-A9DE-637EA4C97480}" type="CATEGORYNAME">
                      <a:rPr lang="en-US">
                        <a:solidFill>
                          <a:sysClr val="windowText" lastClr="000000"/>
                        </a:solidFill>
                      </a:rPr>
                      <a:pPr/>
                      <a:t>[CATEGORY NAME]</a:t>
                    </a:fld>
                    <a:r>
                      <a:rPr lang="en-US" baseline="0" dirty="0">
                        <a:solidFill>
                          <a:sysClr val="windowText" lastClr="000000"/>
                        </a:solidFill>
                      </a:rPr>
                      <a:t>
</a:t>
                    </a:r>
                    <a:fld id="{9F220BD6-472C-44E7-87A5-E7D15A467CD6}" type="PERCENTAGE">
                      <a:rPr lang="en-US" baseline="0">
                        <a:solidFill>
                          <a:sysClr val="windowText" lastClr="000000"/>
                        </a:solidFill>
                      </a:rPr>
                      <a:pPr/>
                      <a:t>[PERCENTAGE]</a:t>
                    </a:fld>
                    <a:endParaRPr lang="en-US" baseline="0" dirty="0">
                      <a:solidFill>
                        <a:sysClr val="windowText" lastClr="000000"/>
                      </a:solidFill>
                    </a:endParaRPr>
                  </a:p>
                </c:rich>
              </c:tx>
              <c:dLblPos val="bestFit"/>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27C-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7F-822E-46F8-A451-8AF8ECB5F79D}"/>
            </c:ext>
          </c:extLst>
        </c:ser>
        <c:ser>
          <c:idx val="65"/>
          <c:order val="12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8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8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84-822E-46F8-A451-8AF8ECB5F79D}"/>
            </c:ext>
          </c:extLst>
        </c:ser>
        <c:ser>
          <c:idx val="66"/>
          <c:order val="12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8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8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89-822E-46F8-A451-8AF8ECB5F79D}"/>
            </c:ext>
          </c:extLst>
        </c:ser>
        <c:ser>
          <c:idx val="67"/>
          <c:order val="13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8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8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8E-822E-46F8-A451-8AF8ECB5F79D}"/>
            </c:ext>
          </c:extLst>
        </c:ser>
        <c:ser>
          <c:idx val="68"/>
          <c:order val="13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9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9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93-822E-46F8-A451-8AF8ECB5F79D}"/>
            </c:ext>
          </c:extLst>
        </c:ser>
        <c:ser>
          <c:idx val="69"/>
          <c:order val="13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9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9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98-822E-46F8-A451-8AF8ECB5F79D}"/>
            </c:ext>
          </c:extLst>
        </c:ser>
        <c:ser>
          <c:idx val="70"/>
          <c:order val="13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9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9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9D-822E-46F8-A451-8AF8ECB5F79D}"/>
            </c:ext>
          </c:extLst>
        </c:ser>
        <c:ser>
          <c:idx val="71"/>
          <c:order val="13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9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A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A2-822E-46F8-A451-8AF8ECB5F79D}"/>
            </c:ext>
          </c:extLst>
        </c:ser>
        <c:ser>
          <c:idx val="72"/>
          <c:order val="13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A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A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A7-822E-46F8-A451-8AF8ECB5F79D}"/>
            </c:ext>
          </c:extLst>
        </c:ser>
        <c:ser>
          <c:idx val="73"/>
          <c:order val="13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A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A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AC-822E-46F8-A451-8AF8ECB5F79D}"/>
            </c:ext>
          </c:extLst>
        </c:ser>
        <c:ser>
          <c:idx val="74"/>
          <c:order val="13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A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B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B1-822E-46F8-A451-8AF8ECB5F79D}"/>
            </c:ext>
          </c:extLst>
        </c:ser>
        <c:ser>
          <c:idx val="75"/>
          <c:order val="13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B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B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B6-822E-46F8-A451-8AF8ECB5F79D}"/>
            </c:ext>
          </c:extLst>
        </c:ser>
        <c:ser>
          <c:idx val="76"/>
          <c:order val="13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B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B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BB-822E-46F8-A451-8AF8ECB5F79D}"/>
            </c:ext>
          </c:extLst>
        </c:ser>
        <c:ser>
          <c:idx val="77"/>
          <c:order val="14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B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B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C0-822E-46F8-A451-8AF8ECB5F79D}"/>
            </c:ext>
          </c:extLst>
        </c:ser>
        <c:ser>
          <c:idx val="78"/>
          <c:order val="14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C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C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C5-822E-46F8-A451-8AF8ECB5F79D}"/>
            </c:ext>
          </c:extLst>
        </c:ser>
        <c:ser>
          <c:idx val="79"/>
          <c:order val="14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C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C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CA-822E-46F8-A451-8AF8ECB5F79D}"/>
            </c:ext>
          </c:extLst>
        </c:ser>
        <c:ser>
          <c:idx val="80"/>
          <c:order val="14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C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C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CF-822E-46F8-A451-8AF8ECB5F79D}"/>
            </c:ext>
          </c:extLst>
        </c:ser>
        <c:ser>
          <c:idx val="81"/>
          <c:order val="14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D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D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D4-822E-46F8-A451-8AF8ECB5F79D}"/>
            </c:ext>
          </c:extLst>
        </c:ser>
        <c:ser>
          <c:idx val="82"/>
          <c:order val="14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D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D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D9-822E-46F8-A451-8AF8ECB5F79D}"/>
            </c:ext>
          </c:extLst>
        </c:ser>
        <c:ser>
          <c:idx val="83"/>
          <c:order val="14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D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D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DE-822E-46F8-A451-8AF8ECB5F79D}"/>
            </c:ext>
          </c:extLst>
        </c:ser>
        <c:ser>
          <c:idx val="84"/>
          <c:order val="14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E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E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E3-822E-46F8-A451-8AF8ECB5F79D}"/>
            </c:ext>
          </c:extLst>
        </c:ser>
        <c:ser>
          <c:idx val="85"/>
          <c:order val="14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E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E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E8-822E-46F8-A451-8AF8ECB5F79D}"/>
            </c:ext>
          </c:extLst>
        </c:ser>
        <c:ser>
          <c:idx val="86"/>
          <c:order val="14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E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E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ED-822E-46F8-A451-8AF8ECB5F79D}"/>
            </c:ext>
          </c:extLst>
        </c:ser>
        <c:ser>
          <c:idx val="87"/>
          <c:order val="15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E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F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F2-822E-46F8-A451-8AF8ECB5F79D}"/>
            </c:ext>
          </c:extLst>
        </c:ser>
        <c:ser>
          <c:idx val="88"/>
          <c:order val="15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F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F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F7-822E-46F8-A451-8AF8ECB5F79D}"/>
            </c:ext>
          </c:extLst>
        </c:ser>
        <c:ser>
          <c:idx val="89"/>
          <c:order val="15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F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F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2FC-822E-46F8-A451-8AF8ECB5F79D}"/>
            </c:ext>
          </c:extLst>
        </c:ser>
        <c:ser>
          <c:idx val="90"/>
          <c:order val="15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2F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0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01-822E-46F8-A451-8AF8ECB5F79D}"/>
            </c:ext>
          </c:extLst>
        </c:ser>
        <c:ser>
          <c:idx val="91"/>
          <c:order val="15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0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0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06-822E-46F8-A451-8AF8ECB5F79D}"/>
            </c:ext>
          </c:extLst>
        </c:ser>
        <c:ser>
          <c:idx val="92"/>
          <c:order val="15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0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0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0B-822E-46F8-A451-8AF8ECB5F79D}"/>
            </c:ext>
          </c:extLst>
        </c:ser>
        <c:ser>
          <c:idx val="93"/>
          <c:order val="15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0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0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10-822E-46F8-A451-8AF8ECB5F79D}"/>
            </c:ext>
          </c:extLst>
        </c:ser>
        <c:ser>
          <c:idx val="94"/>
          <c:order val="15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1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1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15-822E-46F8-A451-8AF8ECB5F79D}"/>
            </c:ext>
          </c:extLst>
        </c:ser>
        <c:ser>
          <c:idx val="95"/>
          <c:order val="15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1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1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1A-822E-46F8-A451-8AF8ECB5F79D}"/>
            </c:ext>
          </c:extLst>
        </c:ser>
        <c:ser>
          <c:idx val="96"/>
          <c:order val="15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1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1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1F-822E-46F8-A451-8AF8ECB5F79D}"/>
            </c:ext>
          </c:extLst>
        </c:ser>
        <c:ser>
          <c:idx val="97"/>
          <c:order val="16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2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2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24-822E-46F8-A451-8AF8ECB5F79D}"/>
            </c:ext>
          </c:extLst>
        </c:ser>
        <c:ser>
          <c:idx val="98"/>
          <c:order val="16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2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2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29-822E-46F8-A451-8AF8ECB5F79D}"/>
            </c:ext>
          </c:extLst>
        </c:ser>
        <c:ser>
          <c:idx val="99"/>
          <c:order val="16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2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2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2E-822E-46F8-A451-8AF8ECB5F79D}"/>
            </c:ext>
          </c:extLst>
        </c:ser>
        <c:ser>
          <c:idx val="100"/>
          <c:order val="16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3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3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33-822E-46F8-A451-8AF8ECB5F79D}"/>
            </c:ext>
          </c:extLst>
        </c:ser>
        <c:ser>
          <c:idx val="101"/>
          <c:order val="16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3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3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38-822E-46F8-A451-8AF8ECB5F79D}"/>
            </c:ext>
          </c:extLst>
        </c:ser>
        <c:ser>
          <c:idx val="102"/>
          <c:order val="16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3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3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3D-822E-46F8-A451-8AF8ECB5F79D}"/>
            </c:ext>
          </c:extLst>
        </c:ser>
        <c:ser>
          <c:idx val="103"/>
          <c:order val="16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3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4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42-822E-46F8-A451-8AF8ECB5F79D}"/>
            </c:ext>
          </c:extLst>
        </c:ser>
        <c:ser>
          <c:idx val="104"/>
          <c:order val="16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4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4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47-822E-46F8-A451-8AF8ECB5F79D}"/>
            </c:ext>
          </c:extLst>
        </c:ser>
        <c:ser>
          <c:idx val="105"/>
          <c:order val="16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4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4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4C-822E-46F8-A451-8AF8ECB5F79D}"/>
            </c:ext>
          </c:extLst>
        </c:ser>
        <c:ser>
          <c:idx val="106"/>
          <c:order val="16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4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5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51-822E-46F8-A451-8AF8ECB5F79D}"/>
            </c:ext>
          </c:extLst>
        </c:ser>
        <c:ser>
          <c:idx val="107"/>
          <c:order val="17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5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5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56-822E-46F8-A451-8AF8ECB5F79D}"/>
            </c:ext>
          </c:extLst>
        </c:ser>
        <c:ser>
          <c:idx val="108"/>
          <c:order val="17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5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5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5B-822E-46F8-A451-8AF8ECB5F79D}"/>
            </c:ext>
          </c:extLst>
        </c:ser>
        <c:ser>
          <c:idx val="109"/>
          <c:order val="17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5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5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60-822E-46F8-A451-8AF8ECB5F79D}"/>
            </c:ext>
          </c:extLst>
        </c:ser>
        <c:ser>
          <c:idx val="110"/>
          <c:order val="17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6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6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65-822E-46F8-A451-8AF8ECB5F79D}"/>
            </c:ext>
          </c:extLst>
        </c:ser>
        <c:ser>
          <c:idx val="111"/>
          <c:order val="17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6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6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6A-822E-46F8-A451-8AF8ECB5F79D}"/>
            </c:ext>
          </c:extLst>
        </c:ser>
        <c:ser>
          <c:idx val="112"/>
          <c:order val="17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6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6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6F-822E-46F8-A451-8AF8ECB5F79D}"/>
            </c:ext>
          </c:extLst>
        </c:ser>
        <c:ser>
          <c:idx val="113"/>
          <c:order val="17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7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7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74-822E-46F8-A451-8AF8ECB5F79D}"/>
            </c:ext>
          </c:extLst>
        </c:ser>
        <c:ser>
          <c:idx val="114"/>
          <c:order val="17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7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7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79-822E-46F8-A451-8AF8ECB5F79D}"/>
            </c:ext>
          </c:extLst>
        </c:ser>
        <c:ser>
          <c:idx val="115"/>
          <c:order val="17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7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7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7E-822E-46F8-A451-8AF8ECB5F79D}"/>
            </c:ext>
          </c:extLst>
        </c:ser>
        <c:ser>
          <c:idx val="116"/>
          <c:order val="17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8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8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83-822E-46F8-A451-8AF8ECB5F79D}"/>
            </c:ext>
          </c:extLst>
        </c:ser>
        <c:ser>
          <c:idx val="117"/>
          <c:order val="18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8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8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88-822E-46F8-A451-8AF8ECB5F79D}"/>
            </c:ext>
          </c:extLst>
        </c:ser>
        <c:ser>
          <c:idx val="118"/>
          <c:order val="18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8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8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8D-822E-46F8-A451-8AF8ECB5F79D}"/>
            </c:ext>
          </c:extLst>
        </c:ser>
        <c:ser>
          <c:idx val="119"/>
          <c:order val="18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8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9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92-822E-46F8-A451-8AF8ECB5F79D}"/>
            </c:ext>
          </c:extLst>
        </c:ser>
        <c:ser>
          <c:idx val="120"/>
          <c:order val="18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9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9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97-822E-46F8-A451-8AF8ECB5F79D}"/>
            </c:ext>
          </c:extLst>
        </c:ser>
        <c:ser>
          <c:idx val="121"/>
          <c:order val="18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9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9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9C-822E-46F8-A451-8AF8ECB5F79D}"/>
            </c:ext>
          </c:extLst>
        </c:ser>
        <c:ser>
          <c:idx val="122"/>
          <c:order val="18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9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A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A1-822E-46F8-A451-8AF8ECB5F79D}"/>
            </c:ext>
          </c:extLst>
        </c:ser>
        <c:ser>
          <c:idx val="123"/>
          <c:order val="18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A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A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A6-822E-46F8-A451-8AF8ECB5F79D}"/>
            </c:ext>
          </c:extLst>
        </c:ser>
        <c:ser>
          <c:idx val="124"/>
          <c:order val="18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A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A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AB-822E-46F8-A451-8AF8ECB5F79D}"/>
            </c:ext>
          </c:extLst>
        </c:ser>
        <c:ser>
          <c:idx val="125"/>
          <c:order val="18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A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A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B0-822E-46F8-A451-8AF8ECB5F79D}"/>
            </c:ext>
          </c:extLst>
        </c:ser>
        <c:ser>
          <c:idx val="126"/>
          <c:order val="18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B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B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B5-822E-46F8-A451-8AF8ECB5F79D}"/>
            </c:ext>
          </c:extLst>
        </c:ser>
        <c:ser>
          <c:idx val="127"/>
          <c:order val="19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B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B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BA-822E-46F8-A451-8AF8ECB5F79D}"/>
            </c:ext>
          </c:extLst>
        </c:ser>
        <c:ser>
          <c:idx val="32"/>
          <c:order val="19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B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BE-822E-46F8-A451-8AF8ECB5F79D}"/>
              </c:ext>
            </c:extLst>
          </c:dPt>
          <c:dLbls>
            <c:dLbl>
              <c:idx val="0"/>
              <c:tx>
                <c:rich>
                  <a:bodyPr/>
                  <a:lstStyle/>
                  <a:p>
                    <a:fld id="{0C99BDEB-6234-4CDC-9D4C-7252607963AB}" type="CATEGORYNAME">
                      <a:rPr lang="en-US">
                        <a:solidFill>
                          <a:sysClr val="windowText" lastClr="000000"/>
                        </a:solidFill>
                      </a:rPr>
                      <a:pPr/>
                      <a:t>[CATEGORY NAME]</a:t>
                    </a:fld>
                    <a:r>
                      <a:rPr lang="en-US" baseline="0" dirty="0">
                        <a:solidFill>
                          <a:sysClr val="windowText" lastClr="000000"/>
                        </a:solidFill>
                      </a:rPr>
                      <a:t>
</a:t>
                    </a:r>
                    <a:fld id="{E70BB24E-CFB0-45A6-BE17-E6AA02BC46A5}" type="PERCENTAGE">
                      <a:rPr lang="en-US" baseline="0">
                        <a:solidFill>
                          <a:sysClr val="windowText" lastClr="000000"/>
                        </a:solidFill>
                      </a:rPr>
                      <a:pPr/>
                      <a:t>[PERCENTAGE]</a:t>
                    </a:fld>
                    <a:endParaRPr lang="en-US" baseline="0" dirty="0">
                      <a:solidFill>
                        <a:sysClr val="windowText" lastClr="000000"/>
                      </a:solidFill>
                    </a:endParaRPr>
                  </a:p>
                </c:rich>
              </c:tx>
              <c:dLblPos val="in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3BC-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BF-822E-46F8-A451-8AF8ECB5F79D}"/>
            </c:ext>
          </c:extLst>
        </c:ser>
        <c:ser>
          <c:idx val="33"/>
          <c:order val="19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C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C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C4-822E-46F8-A451-8AF8ECB5F79D}"/>
            </c:ext>
          </c:extLst>
        </c:ser>
        <c:ser>
          <c:idx val="34"/>
          <c:order val="19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C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C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C9-822E-46F8-A451-8AF8ECB5F79D}"/>
            </c:ext>
          </c:extLst>
        </c:ser>
        <c:ser>
          <c:idx val="35"/>
          <c:order val="19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C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C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CE-822E-46F8-A451-8AF8ECB5F79D}"/>
            </c:ext>
          </c:extLst>
        </c:ser>
        <c:ser>
          <c:idx val="36"/>
          <c:order val="19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D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D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D3-822E-46F8-A451-8AF8ECB5F79D}"/>
            </c:ext>
          </c:extLst>
        </c:ser>
        <c:ser>
          <c:idx val="37"/>
          <c:order val="19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D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D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D8-822E-46F8-A451-8AF8ECB5F79D}"/>
            </c:ext>
          </c:extLst>
        </c:ser>
        <c:ser>
          <c:idx val="38"/>
          <c:order val="19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D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D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DD-822E-46F8-A451-8AF8ECB5F79D}"/>
            </c:ext>
          </c:extLst>
        </c:ser>
        <c:ser>
          <c:idx val="39"/>
          <c:order val="19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D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E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E2-822E-46F8-A451-8AF8ECB5F79D}"/>
            </c:ext>
          </c:extLst>
        </c:ser>
        <c:ser>
          <c:idx val="40"/>
          <c:order val="19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E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E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E7-822E-46F8-A451-8AF8ECB5F79D}"/>
            </c:ext>
          </c:extLst>
        </c:ser>
        <c:ser>
          <c:idx val="41"/>
          <c:order val="20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E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E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EC-822E-46F8-A451-8AF8ECB5F79D}"/>
            </c:ext>
          </c:extLst>
        </c:ser>
        <c:ser>
          <c:idx val="42"/>
          <c:order val="20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E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F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F1-822E-46F8-A451-8AF8ECB5F79D}"/>
            </c:ext>
          </c:extLst>
        </c:ser>
        <c:ser>
          <c:idx val="43"/>
          <c:order val="20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F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F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F6-822E-46F8-A451-8AF8ECB5F79D}"/>
            </c:ext>
          </c:extLst>
        </c:ser>
        <c:ser>
          <c:idx val="44"/>
          <c:order val="20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F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F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3FB-822E-46F8-A451-8AF8ECB5F79D}"/>
            </c:ext>
          </c:extLst>
        </c:ser>
        <c:ser>
          <c:idx val="45"/>
          <c:order val="20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F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3F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00-822E-46F8-A451-8AF8ECB5F79D}"/>
            </c:ext>
          </c:extLst>
        </c:ser>
        <c:ser>
          <c:idx val="46"/>
          <c:order val="20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0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0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05-822E-46F8-A451-8AF8ECB5F79D}"/>
            </c:ext>
          </c:extLst>
        </c:ser>
        <c:ser>
          <c:idx val="47"/>
          <c:order val="20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0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0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0A-822E-46F8-A451-8AF8ECB5F79D}"/>
            </c:ext>
          </c:extLst>
        </c:ser>
        <c:ser>
          <c:idx val="48"/>
          <c:order val="20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0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0E-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0F-822E-46F8-A451-8AF8ECB5F79D}"/>
            </c:ext>
          </c:extLst>
        </c:ser>
        <c:ser>
          <c:idx val="49"/>
          <c:order val="20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1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1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14-822E-46F8-A451-8AF8ECB5F79D}"/>
            </c:ext>
          </c:extLst>
        </c:ser>
        <c:ser>
          <c:idx val="50"/>
          <c:order val="20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1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1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19-822E-46F8-A451-8AF8ECB5F79D}"/>
            </c:ext>
          </c:extLst>
        </c:ser>
        <c:ser>
          <c:idx val="51"/>
          <c:order val="21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1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1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1E-822E-46F8-A451-8AF8ECB5F79D}"/>
            </c:ext>
          </c:extLst>
        </c:ser>
        <c:ser>
          <c:idx val="52"/>
          <c:order val="21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2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2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23-822E-46F8-A451-8AF8ECB5F79D}"/>
            </c:ext>
          </c:extLst>
        </c:ser>
        <c:ser>
          <c:idx val="53"/>
          <c:order val="21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2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2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28-822E-46F8-A451-8AF8ECB5F79D}"/>
            </c:ext>
          </c:extLst>
        </c:ser>
        <c:ser>
          <c:idx val="54"/>
          <c:order val="21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2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2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2D-822E-46F8-A451-8AF8ECB5F79D}"/>
            </c:ext>
          </c:extLst>
        </c:ser>
        <c:ser>
          <c:idx val="55"/>
          <c:order val="21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2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3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32-822E-46F8-A451-8AF8ECB5F79D}"/>
            </c:ext>
          </c:extLst>
        </c:ser>
        <c:ser>
          <c:idx val="56"/>
          <c:order val="21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3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3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37-822E-46F8-A451-8AF8ECB5F79D}"/>
            </c:ext>
          </c:extLst>
        </c:ser>
        <c:ser>
          <c:idx val="57"/>
          <c:order val="21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3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3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3C-822E-46F8-A451-8AF8ECB5F79D}"/>
            </c:ext>
          </c:extLst>
        </c:ser>
        <c:ser>
          <c:idx val="58"/>
          <c:order val="21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3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4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41-822E-46F8-A451-8AF8ECB5F79D}"/>
            </c:ext>
          </c:extLst>
        </c:ser>
        <c:ser>
          <c:idx val="59"/>
          <c:order val="21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4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4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46-822E-46F8-A451-8AF8ECB5F79D}"/>
            </c:ext>
          </c:extLst>
        </c:ser>
        <c:ser>
          <c:idx val="60"/>
          <c:order val="21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4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4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4B-822E-46F8-A451-8AF8ECB5F79D}"/>
            </c:ext>
          </c:extLst>
        </c:ser>
        <c:ser>
          <c:idx val="61"/>
          <c:order val="22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4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4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50-822E-46F8-A451-8AF8ECB5F79D}"/>
            </c:ext>
          </c:extLst>
        </c:ser>
        <c:ser>
          <c:idx val="62"/>
          <c:order val="22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5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5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55-822E-46F8-A451-8AF8ECB5F79D}"/>
            </c:ext>
          </c:extLst>
        </c:ser>
        <c:ser>
          <c:idx val="63"/>
          <c:order val="22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5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5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5A-822E-46F8-A451-8AF8ECB5F79D}"/>
            </c:ext>
          </c:extLst>
        </c:ser>
        <c:ser>
          <c:idx val="16"/>
          <c:order val="22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5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5E-822E-46F8-A451-8AF8ECB5F79D}"/>
              </c:ext>
            </c:extLst>
          </c:dPt>
          <c:dLbls>
            <c:dLbl>
              <c:idx val="0"/>
              <c:tx>
                <c:rich>
                  <a:bodyPr/>
                  <a:lstStyle/>
                  <a:p>
                    <a:fld id="{498D3CF7-3BBD-4048-BE07-558DCC8F1CA3}" type="CATEGORYNAME">
                      <a:rPr lang="en-US">
                        <a:solidFill>
                          <a:sysClr val="windowText" lastClr="000000"/>
                        </a:solidFill>
                      </a:rPr>
                      <a:pPr/>
                      <a:t>[CATEGORY NAME]</a:t>
                    </a:fld>
                    <a:r>
                      <a:rPr lang="en-US" baseline="0" dirty="0">
                        <a:solidFill>
                          <a:sysClr val="windowText" lastClr="000000"/>
                        </a:solidFill>
                      </a:rPr>
                      <a:t>
</a:t>
                    </a:r>
                    <a:fld id="{A1216AE1-DE4E-464F-B642-0C5980B2789F}" type="PERCENTAGE">
                      <a:rPr lang="en-US" baseline="0">
                        <a:solidFill>
                          <a:sysClr val="windowText" lastClr="000000"/>
                        </a:solidFill>
                      </a:rPr>
                      <a:pPr/>
                      <a:t>[PERCENTAGE]</a:t>
                    </a:fld>
                    <a:endParaRPr lang="en-US" baseline="0" dirty="0">
                      <a:solidFill>
                        <a:sysClr val="windowText" lastClr="000000"/>
                      </a:solidFill>
                    </a:endParaRPr>
                  </a:p>
                </c:rich>
              </c:tx>
              <c:dLblPos val="in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45C-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5F-822E-46F8-A451-8AF8ECB5F79D}"/>
            </c:ext>
          </c:extLst>
        </c:ser>
        <c:ser>
          <c:idx val="17"/>
          <c:order val="22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6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6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64-822E-46F8-A451-8AF8ECB5F79D}"/>
            </c:ext>
          </c:extLst>
        </c:ser>
        <c:ser>
          <c:idx val="18"/>
          <c:order val="22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6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6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69-822E-46F8-A451-8AF8ECB5F79D}"/>
            </c:ext>
          </c:extLst>
        </c:ser>
        <c:ser>
          <c:idx val="19"/>
          <c:order val="22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6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6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6E-822E-46F8-A451-8AF8ECB5F79D}"/>
            </c:ext>
          </c:extLst>
        </c:ser>
        <c:ser>
          <c:idx val="20"/>
          <c:order val="22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7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7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73-822E-46F8-A451-8AF8ECB5F79D}"/>
            </c:ext>
          </c:extLst>
        </c:ser>
        <c:ser>
          <c:idx val="21"/>
          <c:order val="22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7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7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78-822E-46F8-A451-8AF8ECB5F79D}"/>
            </c:ext>
          </c:extLst>
        </c:ser>
        <c:ser>
          <c:idx val="22"/>
          <c:order val="22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7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7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7D-822E-46F8-A451-8AF8ECB5F79D}"/>
            </c:ext>
          </c:extLst>
        </c:ser>
        <c:ser>
          <c:idx val="23"/>
          <c:order val="23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7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8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82-822E-46F8-A451-8AF8ECB5F79D}"/>
            </c:ext>
          </c:extLst>
        </c:ser>
        <c:ser>
          <c:idx val="24"/>
          <c:order val="23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8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86-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87-822E-46F8-A451-8AF8ECB5F79D}"/>
            </c:ext>
          </c:extLst>
        </c:ser>
        <c:ser>
          <c:idx val="25"/>
          <c:order val="23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8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8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8C-822E-46F8-A451-8AF8ECB5F79D}"/>
            </c:ext>
          </c:extLst>
        </c:ser>
        <c:ser>
          <c:idx val="26"/>
          <c:order val="23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8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9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91-822E-46F8-A451-8AF8ECB5F79D}"/>
            </c:ext>
          </c:extLst>
        </c:ser>
        <c:ser>
          <c:idx val="27"/>
          <c:order val="23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9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9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96-822E-46F8-A451-8AF8ECB5F79D}"/>
            </c:ext>
          </c:extLst>
        </c:ser>
        <c:ser>
          <c:idx val="28"/>
          <c:order val="23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9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9A-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9B-822E-46F8-A451-8AF8ECB5F79D}"/>
            </c:ext>
          </c:extLst>
        </c:ser>
        <c:ser>
          <c:idx val="29"/>
          <c:order val="23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9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9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A0-822E-46F8-A451-8AF8ECB5F79D}"/>
            </c:ext>
          </c:extLst>
        </c:ser>
        <c:ser>
          <c:idx val="30"/>
          <c:order val="23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A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A4-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A5-822E-46F8-A451-8AF8ECB5F79D}"/>
            </c:ext>
          </c:extLst>
        </c:ser>
        <c:ser>
          <c:idx val="31"/>
          <c:order val="23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A7-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A9-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AA-822E-46F8-A451-8AF8ECB5F79D}"/>
            </c:ext>
          </c:extLst>
        </c:ser>
        <c:ser>
          <c:idx val="8"/>
          <c:order val="23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AC-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AE-822E-46F8-A451-8AF8ECB5F79D}"/>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4AC-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AF-822E-46F8-A451-8AF8ECB5F79D}"/>
            </c:ext>
          </c:extLst>
        </c:ser>
        <c:ser>
          <c:idx val="9"/>
          <c:order val="24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B1-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B3-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B4-822E-46F8-A451-8AF8ECB5F79D}"/>
            </c:ext>
          </c:extLst>
        </c:ser>
        <c:ser>
          <c:idx val="10"/>
          <c:order val="24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B6-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B8-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B9-822E-46F8-A451-8AF8ECB5F79D}"/>
            </c:ext>
          </c:extLst>
        </c:ser>
        <c:ser>
          <c:idx val="11"/>
          <c:order val="24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BB-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BD-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BE-822E-46F8-A451-8AF8ECB5F79D}"/>
            </c:ext>
          </c:extLst>
        </c:ser>
        <c:ser>
          <c:idx val="12"/>
          <c:order val="24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C0-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C2-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C3-822E-46F8-A451-8AF8ECB5F79D}"/>
            </c:ext>
          </c:extLst>
        </c:ser>
        <c:ser>
          <c:idx val="13"/>
          <c:order val="24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C5-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C7-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C8-822E-46F8-A451-8AF8ECB5F79D}"/>
            </c:ext>
          </c:extLst>
        </c:ser>
        <c:ser>
          <c:idx val="14"/>
          <c:order val="245"/>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CA-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CC-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CD-822E-46F8-A451-8AF8ECB5F79D}"/>
            </c:ext>
          </c:extLst>
        </c:ser>
        <c:ser>
          <c:idx val="15"/>
          <c:order val="246"/>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CF-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D1-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D2-822E-46F8-A451-8AF8ECB5F79D}"/>
            </c:ext>
          </c:extLst>
        </c:ser>
        <c:ser>
          <c:idx val="4"/>
          <c:order val="247"/>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D4-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D6-822E-46F8-A451-8AF8ECB5F79D}"/>
              </c:ext>
            </c:extLst>
          </c:dPt>
          <c:dLbls>
            <c:dLbl>
              <c:idx val="0"/>
              <c:tx>
                <c:rich>
                  <a:bodyPr/>
                  <a:lstStyle/>
                  <a:p>
                    <a:fld id="{CA13A4D8-E7CB-4B61-9F2B-AD6BBF99478B}" type="CATEGORYNAME">
                      <a:rPr lang="en-US">
                        <a:solidFill>
                          <a:sysClr val="windowText" lastClr="000000"/>
                        </a:solidFill>
                      </a:rPr>
                      <a:pPr/>
                      <a:t>[CATEGORY NAME]</a:t>
                    </a:fld>
                    <a:r>
                      <a:rPr lang="en-US" baseline="0" dirty="0">
                        <a:solidFill>
                          <a:sysClr val="windowText" lastClr="000000"/>
                        </a:solidFill>
                      </a:rPr>
                      <a:t>
</a:t>
                    </a:r>
                    <a:fld id="{FE94DB8A-87F2-4716-8798-0900959DFB94}" type="PERCENTAGE">
                      <a:rPr lang="en-US" baseline="0">
                        <a:solidFill>
                          <a:sysClr val="windowText" lastClr="000000"/>
                        </a:solidFill>
                      </a:rPr>
                      <a:pPr/>
                      <a:t>[PERCENTAGE]</a:t>
                    </a:fld>
                    <a:endParaRPr lang="en-US" baseline="0" dirty="0">
                      <a:solidFill>
                        <a:sysClr val="windowText" lastClr="000000"/>
                      </a:solidFill>
                    </a:endParaRPr>
                  </a:p>
                </c:rich>
              </c:tx>
              <c:dLblPos val="in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4D4-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D7-822E-46F8-A451-8AF8ECB5F79D}"/>
            </c:ext>
          </c:extLst>
        </c:ser>
        <c:ser>
          <c:idx val="5"/>
          <c:order val="248"/>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D9-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DB-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DC-822E-46F8-A451-8AF8ECB5F79D}"/>
            </c:ext>
          </c:extLst>
        </c:ser>
        <c:ser>
          <c:idx val="6"/>
          <c:order val="249"/>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DE-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E0-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E1-822E-46F8-A451-8AF8ECB5F79D}"/>
            </c:ext>
          </c:extLst>
        </c:ser>
        <c:ser>
          <c:idx val="7"/>
          <c:order val="250"/>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E3-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E5-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E6-822E-46F8-A451-8AF8ECB5F79D}"/>
            </c:ext>
          </c:extLst>
        </c:ser>
        <c:ser>
          <c:idx val="2"/>
          <c:order val="251"/>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E8-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EA-822E-46F8-A451-8AF8ECB5F79D}"/>
              </c:ext>
            </c:extLst>
          </c:dPt>
          <c:dLbls>
            <c:dLbl>
              <c:idx val="0"/>
              <c:tx>
                <c:rich>
                  <a:bodyPr/>
                  <a:lstStyle/>
                  <a:p>
                    <a:fld id="{08E8E053-75BC-41F6-A7DB-851FE988218C}" type="CATEGORYNAME">
                      <a:rPr lang="en-US">
                        <a:solidFill>
                          <a:sysClr val="windowText" lastClr="000000"/>
                        </a:solidFill>
                      </a:rPr>
                      <a:pPr/>
                      <a:t>[CATEGORY NAME]</a:t>
                    </a:fld>
                    <a:r>
                      <a:rPr lang="en-US" baseline="0" dirty="0">
                        <a:solidFill>
                          <a:sysClr val="windowText" lastClr="000000"/>
                        </a:solidFill>
                      </a:rPr>
                      <a:t>
</a:t>
                    </a:r>
                    <a:fld id="{BC2F3BF8-4E95-4C27-BC87-054699804AF0}" type="PERCENTAGE">
                      <a:rPr lang="en-US" baseline="0">
                        <a:solidFill>
                          <a:sysClr val="windowText" lastClr="000000"/>
                        </a:solidFill>
                      </a:rPr>
                      <a:pPr/>
                      <a:t>[PERCENTAGE]</a:t>
                    </a:fld>
                    <a:endParaRPr lang="en-US" baseline="0" dirty="0">
                      <a:solidFill>
                        <a:sysClr val="windowText" lastClr="000000"/>
                      </a:solidFill>
                    </a:endParaRPr>
                  </a:p>
                </c:rich>
              </c:tx>
              <c:dLblPos val="in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4E8-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EB-822E-46F8-A451-8AF8ECB5F79D}"/>
            </c:ext>
          </c:extLst>
        </c:ser>
        <c:ser>
          <c:idx val="3"/>
          <c:order val="252"/>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ED-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EF-822E-46F8-A451-8AF8ECB5F79D}"/>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F0-822E-46F8-A451-8AF8ECB5F79D}"/>
            </c:ext>
          </c:extLst>
        </c:ser>
        <c:ser>
          <c:idx val="1"/>
          <c:order val="253"/>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F2-822E-46F8-A451-8AF8ECB5F79D}"/>
              </c:ext>
            </c:extLst>
          </c:dPt>
          <c:dPt>
            <c:idx val="1"/>
            <c:spPr>
              <a:solidFill>
                <a:schemeClr val="accent2"/>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F4-822E-46F8-A451-8AF8ECB5F79D}"/>
              </c:ext>
            </c:extLst>
          </c:dPt>
          <c:dLbls>
            <c:dLbl>
              <c:idx val="0"/>
              <c:tx>
                <c:rich>
                  <a:bodyPr/>
                  <a:lstStyle/>
                  <a:p>
                    <a:fld id="{F2EB8FAF-B647-4D9E-883B-355B58326BD8}" type="CATEGORYNAME">
                      <a:rPr lang="en-US">
                        <a:solidFill>
                          <a:sysClr val="windowText" lastClr="000000"/>
                        </a:solidFill>
                      </a:rPr>
                      <a:pPr/>
                      <a:t>[CATEGORY NAME]</a:t>
                    </a:fld>
                    <a:r>
                      <a:rPr lang="en-US" baseline="0" dirty="0">
                        <a:solidFill>
                          <a:sysClr val="windowText" lastClr="000000"/>
                        </a:solidFill>
                      </a:rPr>
                      <a:t>
</a:t>
                    </a:r>
                    <a:fld id="{AFD6C69F-D310-4B02-BB5F-31EF5A087BAA}" type="PERCENTAGE">
                      <a:rPr lang="en-US" baseline="0">
                        <a:solidFill>
                          <a:sysClr val="windowText" lastClr="000000"/>
                        </a:solidFill>
                      </a:rPr>
                      <a:pPr/>
                      <a:t>[PERCENTAGE]</a:t>
                    </a:fld>
                    <a:endParaRPr lang="en-US" baseline="0" dirty="0">
                      <a:solidFill>
                        <a:sysClr val="windowText" lastClr="000000"/>
                      </a:solidFill>
                    </a:endParaRPr>
                  </a:p>
                </c:rich>
              </c:tx>
              <c:dLblPos val="in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4F2-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F5-822E-46F8-A451-8AF8ECB5F79D}"/>
            </c:ext>
          </c:extLst>
        </c:ser>
        <c:ser>
          <c:idx val="0"/>
          <c:order val="254"/>
          <c:dPt>
            <c:idx val="0"/>
            <c:spPr>
              <a:solidFill>
                <a:srgbClr val="92D05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F7-822E-46F8-A451-8AF8ECB5F79D}"/>
              </c:ext>
            </c:extLst>
          </c:dPt>
          <c:dPt>
            <c:idx val="1"/>
            <c:spPr>
              <a:solidFill>
                <a:srgbClr val="FF000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4F9-822E-46F8-A451-8AF8ECB5F79D}"/>
              </c:ext>
            </c:extLst>
          </c:dPt>
          <c:dLbls>
            <c:dLbl>
              <c:idx val="0"/>
              <c:tx>
                <c:rich>
                  <a:bodyPr/>
                  <a:lstStyle/>
                  <a:p>
                    <a:fld id="{8BF37287-78AE-4883-80ED-50FA7D858063}" type="CATEGORYNAME">
                      <a:rPr lang="en-US" b="1">
                        <a:solidFill>
                          <a:sysClr val="windowText" lastClr="000000"/>
                        </a:solidFill>
                      </a:rPr>
                      <a:pPr/>
                      <a:t>[CATEGORY NAME]</a:t>
                    </a:fld>
                    <a:r>
                      <a:rPr lang="en-US" b="1" baseline="0" dirty="0">
                        <a:solidFill>
                          <a:sysClr val="windowText" lastClr="000000"/>
                        </a:solidFill>
                      </a:rPr>
                      <a:t>
</a:t>
                    </a:r>
                    <a:fld id="{36172162-A358-4DC6-BED4-5766E7D9EA8C}" type="PERCENTAGE">
                      <a:rPr lang="en-US" b="1" baseline="0">
                        <a:solidFill>
                          <a:sysClr val="windowText" lastClr="000000"/>
                        </a:solidFill>
                      </a:rPr>
                      <a:pPr/>
                      <a:t>[PERCENTAGE]</a:t>
                    </a:fld>
                    <a:endParaRPr lang="en-US" b="1" baseline="0" dirty="0">
                      <a:solidFill>
                        <a:sysClr val="windowText" lastClr="000000"/>
                      </a:solidFill>
                    </a:endParaRPr>
                  </a:p>
                </c:rich>
              </c:tx>
              <c:dLblPos val="in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4F7-822E-46F8-A451-8AF8ECB5F79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4F9-822E-46F8-A451-8AF8ECB5F79D}"/>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(5)'!$A$1:$B$2</c:f>
              <c:strCache>
                <c:ptCount val="2"/>
                <c:pt idx="0">
                  <c:v>Achieved</c:v>
                </c:pt>
                <c:pt idx="1">
                  <c:v>Not achieved</c:v>
                </c:pt>
              </c:strCache>
            </c:strRef>
          </c:cat>
          <c:val>
            <c:numRef>
              <c:f>'Pie chart (5)'!$C$1:$C$2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4FA-822E-46F8-A451-8AF8ECB5F79D}"/>
            </c:ext>
          </c:extLst>
        </c:ser>
        <c:dLbls>
          <c:showCatName val="1"/>
          <c:showPercent val="1"/>
        </c:dLbls>
      </c:pie3DChart>
      <c:spPr>
        <a:noFill/>
        <a:ln>
          <a:noFill/>
        </a:ln>
        <a:effectLst/>
      </c:spPr>
    </c:plotArea>
    <c:legend>
      <c:legendPos val="t"/>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zero"/>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Revenue Analysis</a:t>
            </a:r>
          </a:p>
        </c:rich>
      </c:tx>
      <c:spPr>
        <a:noFill/>
        <a:ln>
          <a:noFill/>
        </a:ln>
        <a:effectLst/>
      </c:spPr>
    </c:title>
    <c:plotArea>
      <c:layout/>
      <c:barChart>
        <c:barDir val="col"/>
        <c:grouping val="clustered"/>
        <c:ser>
          <c:idx val="0"/>
          <c:order val="0"/>
          <c:tx>
            <c:strRef>
              <c:f>Sheet2!$B$18</c:f>
              <c:strCache>
                <c:ptCount val="1"/>
                <c:pt idx="0">
                  <c:v>Interest</c:v>
                </c:pt>
              </c:strCache>
            </c:strRef>
          </c:tx>
          <c:spPr>
            <a:solidFill>
              <a:schemeClr val="accent1">
                <a:alpha val="85000"/>
              </a:schemeClr>
            </a:solidFill>
            <a:ln w="9525" cap="flat" cmpd="sng" algn="ctr">
              <a:solidFill>
                <a:schemeClr val="lt1">
                  <a:alpha val="50000"/>
                </a:schemeClr>
              </a:solidFill>
              <a:round/>
            </a:ln>
            <a:effectLst/>
          </c:spPr>
          <c:dLbls>
            <c:delete val="1"/>
          </c:dLbls>
          <c:cat>
            <c:strRef>
              <c:f>Sheet2!$C$17:$F$17</c:f>
              <c:strCache>
                <c:ptCount val="4"/>
                <c:pt idx="0">
                  <c:v>Q1</c:v>
                </c:pt>
                <c:pt idx="1">
                  <c:v>Q2</c:v>
                </c:pt>
                <c:pt idx="2">
                  <c:v>YTD Sep 2021</c:v>
                </c:pt>
                <c:pt idx="3">
                  <c:v>YTD Sep 2020</c:v>
                </c:pt>
              </c:strCache>
            </c:strRef>
          </c:cat>
          <c:val>
            <c:numRef>
              <c:f>Sheet2!$C$18:$F$18</c:f>
              <c:numCache>
                <c:formatCode>_(* #,##0_);_(* \(#,##0\);_(* "-"??_);_(@_)</c:formatCode>
                <c:ptCount val="4"/>
                <c:pt idx="0">
                  <c:v>13687</c:v>
                </c:pt>
                <c:pt idx="1">
                  <c:v>14710.76677</c:v>
                </c:pt>
                <c:pt idx="2">
                  <c:v>28397.766770000006</c:v>
                </c:pt>
                <c:pt idx="3">
                  <c:v>15955</c:v>
                </c:pt>
              </c:numCache>
            </c:numRef>
          </c:val>
          <c:extLst xmlns:c16r2="http://schemas.microsoft.com/office/drawing/2015/06/chart">
            <c:ext xmlns:c16="http://schemas.microsoft.com/office/drawing/2014/chart" uri="{C3380CC4-5D6E-409C-BE32-E72D297353CC}">
              <c16:uniqueId val="{00000000-18D5-4875-9822-C857C5B88F6D}"/>
            </c:ext>
          </c:extLst>
        </c:ser>
        <c:ser>
          <c:idx val="1"/>
          <c:order val="1"/>
          <c:tx>
            <c:strRef>
              <c:f>Sheet2!$B$19</c:f>
              <c:strCache>
                <c:ptCount val="1"/>
                <c:pt idx="0">
                  <c:v>Government grants &amp; subsidies</c:v>
                </c:pt>
              </c:strCache>
            </c:strRef>
          </c:tx>
          <c:spPr>
            <a:solidFill>
              <a:schemeClr val="accent2">
                <a:alpha val="85000"/>
              </a:schemeClr>
            </a:solidFill>
            <a:ln w="9525" cap="flat" cmpd="sng" algn="ctr">
              <a:solidFill>
                <a:schemeClr val="lt1">
                  <a:alpha val="50000"/>
                </a:schemeClr>
              </a:solidFill>
              <a:round/>
            </a:ln>
            <a:effectLst/>
          </c:spPr>
          <c:dLbls>
            <c:delete val="1"/>
          </c:dLbls>
          <c:cat>
            <c:strRef>
              <c:f>Sheet2!$C$17:$F$17</c:f>
              <c:strCache>
                <c:ptCount val="4"/>
                <c:pt idx="0">
                  <c:v>Q1</c:v>
                </c:pt>
                <c:pt idx="1">
                  <c:v>Q2</c:v>
                </c:pt>
                <c:pt idx="2">
                  <c:v>YTD Sep 2021</c:v>
                </c:pt>
                <c:pt idx="3">
                  <c:v>YTD Sep 2020</c:v>
                </c:pt>
              </c:strCache>
            </c:strRef>
          </c:cat>
          <c:val>
            <c:numRef>
              <c:f>Sheet2!$C$19:$F$19</c:f>
              <c:numCache>
                <c:formatCode>_(* #,##0_);_(* \(#,##0\);_(* "-"??_);_(@_)</c:formatCode>
                <c:ptCount val="4"/>
                <c:pt idx="0">
                  <c:v>268250</c:v>
                </c:pt>
                <c:pt idx="1">
                  <c:v>0</c:v>
                </c:pt>
                <c:pt idx="2">
                  <c:v>268250</c:v>
                </c:pt>
                <c:pt idx="3">
                  <c:v>31544</c:v>
                </c:pt>
              </c:numCache>
            </c:numRef>
          </c:val>
          <c:extLst xmlns:c16r2="http://schemas.microsoft.com/office/drawing/2015/06/chart">
            <c:ext xmlns:c16="http://schemas.microsoft.com/office/drawing/2014/chart" uri="{C3380CC4-5D6E-409C-BE32-E72D297353CC}">
              <c16:uniqueId val="{00000001-18D5-4875-9822-C857C5B88F6D}"/>
            </c:ext>
          </c:extLst>
        </c:ser>
        <c:dLbls>
          <c:showVal val="1"/>
        </c:dLbls>
        <c:gapWidth val="65"/>
        <c:axId val="229685504"/>
        <c:axId val="229687296"/>
      </c:barChart>
      <c:catAx>
        <c:axId val="22968550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29687296"/>
        <c:crosses val="autoZero"/>
        <c:auto val="1"/>
        <c:lblAlgn val="ctr"/>
        <c:lblOffset val="100"/>
      </c:catAx>
      <c:valAx>
        <c:axId val="2296872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Trebuchet MS" panose="020B0603020202020204" pitchFamily="34" charset="0"/>
                    <a:ea typeface="+mn-ea"/>
                    <a:cs typeface="+mn-cs"/>
                  </a:defRPr>
                </a:pPr>
                <a:r>
                  <a:rPr lang="en-US" sz="1200" dirty="0">
                    <a:latin typeface="Trebuchet MS" panose="020B0603020202020204" pitchFamily="34" charset="0"/>
                  </a:rPr>
                  <a:t>R’000</a:t>
                </a:r>
              </a:p>
            </c:rich>
          </c:tx>
          <c:spPr>
            <a:noFill/>
            <a:ln>
              <a:noFill/>
            </a:ln>
            <a:effectLst/>
          </c:spPr>
        </c:title>
        <c:numFmt formatCode="_(* #,##0_);_(* \(#,##0\);_(* &quot;-&quot;??_);_(@_)" sourceLinked="1"/>
        <c:majorTickMark val="none"/>
        <c:tickLblPos val="none"/>
        <c:crossAx val="22968550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00" b="0" i="0" u="none" strike="noStrike" kern="1200" baseline="0">
                <a:solidFill>
                  <a:schemeClr val="dk1">
                    <a:lumMod val="75000"/>
                    <a:lumOff val="25000"/>
                  </a:schemeClr>
                </a:solidFill>
                <a:latin typeface="Trebuchet MS" panose="020B0603020202020204" pitchFamily="34" charset="0"/>
                <a:ea typeface="+mn-ea"/>
                <a:cs typeface="+mn-cs"/>
              </a:defRPr>
            </a:pPr>
            <a:endParaRPr lang="en-US"/>
          </a:p>
        </c:txPr>
      </c:dTable>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0.04254</cdr:x>
      <cdr:y>0.14286</cdr:y>
    </cdr:from>
    <cdr:to>
      <cdr:x>0.08479</cdr:x>
      <cdr:y>0.69886</cdr:y>
    </cdr:to>
    <cdr:sp macro="" textlink="">
      <cdr:nvSpPr>
        <cdr:cNvPr id="3" name="TextBox 7"/>
        <cdr:cNvSpPr txBox="1"/>
      </cdr:nvSpPr>
      <cdr:spPr>
        <a:xfrm xmlns:a="http://schemas.openxmlformats.org/drawingml/2006/main" rot="16200000">
          <a:off x="-726769" y="1566284"/>
          <a:ext cx="2242053"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ZA" sz="1050" b="1" baseline="0" dirty="0">
              <a:latin typeface="Trebuchet MS" panose="020B0603020202020204" pitchFamily="34" charset="0"/>
            </a:rPr>
            <a:t>QUARTERLY  TARGETS</a:t>
          </a:r>
          <a:endParaRPr lang="en-ZA" sz="1050" b="1" dirty="0">
            <a:latin typeface="Trebuchet MS" panose="020B0603020202020204" pitchFamily="34" charset="0"/>
          </a:endParaRPr>
        </a:p>
      </cdr:txBody>
    </cdr:sp>
  </cdr:relSizeAnchor>
  <cdr:relSizeAnchor xmlns:cdr="http://schemas.openxmlformats.org/drawingml/2006/chartDrawing">
    <cdr:from>
      <cdr:x>0.0803</cdr:x>
      <cdr:y>0.04406</cdr:y>
    </cdr:from>
    <cdr:to>
      <cdr:x>0.90325</cdr:x>
      <cdr:y>0.10894</cdr:y>
    </cdr:to>
    <cdr:sp macro="" textlink="">
      <cdr:nvSpPr>
        <cdr:cNvPr id="4" name="TextBox 2">
          <a:extLst xmlns:a="http://schemas.openxmlformats.org/drawingml/2006/main">
            <a:ext uri="{FF2B5EF4-FFF2-40B4-BE49-F238E27FC236}">
              <a16:creationId xmlns:a16="http://schemas.microsoft.com/office/drawing/2014/main" xmlns="" id="{00000000-0008-0000-0300-000003000000}"/>
            </a:ext>
          </a:extLst>
        </cdr:cNvPr>
        <cdr:cNvSpPr txBox="1"/>
      </cdr:nvSpPr>
      <cdr:spPr>
        <a:xfrm xmlns:a="http://schemas.openxmlformats.org/drawingml/2006/main">
          <a:off x="497273" y="177670"/>
          <a:ext cx="5096272"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ZA" sz="1050" b="1" i="0" cap="all" baseline="0" dirty="0">
              <a:solidFill>
                <a:schemeClr val="accent6"/>
              </a:solidFill>
              <a:effectLst/>
              <a:latin typeface="Trebuchet MS" panose="020B0603020202020204" pitchFamily="34" charset="0"/>
            </a:rPr>
            <a:t>USAF 2021/22 CUMULATIVE Performance OUTCOME</a:t>
          </a:r>
          <a:endParaRPr lang="en-ZA" sz="1050" b="1" dirty="0">
            <a:solidFill>
              <a:schemeClr val="accent6"/>
            </a:solidFill>
            <a:latin typeface="Trebuchet MS" panose="020B0603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DC86797C-0EAA-4835-9CA3-6B5CFEFCD302}" type="datetimeFigureOut">
              <a:rPr lang="en-US"/>
              <a:pPr>
                <a:defRPr/>
              </a:pPr>
              <a:t>3/9/2022</a:t>
            </a:fld>
            <a:endParaRPr lang="en-ZA" dirty="0"/>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7FDCE99A-3146-4BA1-BCB2-19B27B05AC6D}" type="datetimeFigureOut">
              <a:rPr lang="en-US"/>
              <a:pPr>
                <a:defRPr/>
              </a:pPr>
              <a:t>3/9/2022</a:t>
            </a:fld>
            <a:endParaRPr lang="en-ZA"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577" tIns="45789" rIns="91577" bIns="45789" rtlCol="0" anchor="ctr"/>
          <a:lstStyle/>
          <a:p>
            <a:pPr lvl="0"/>
            <a:endParaRPr lang="en-ZA" noProof="0" dirty="0"/>
          </a:p>
        </p:txBody>
      </p:sp>
      <p:sp>
        <p:nvSpPr>
          <p:cNvPr id="5" name="Notes Placeholder 4"/>
          <p:cNvSpPr>
            <a:spLocks noGrp="1"/>
          </p:cNvSpPr>
          <p:nvPr>
            <p:ph type="body" sz="quarter" idx="3"/>
          </p:nvPr>
        </p:nvSpPr>
        <p:spPr>
          <a:xfrm>
            <a:off x="680562" y="4721662"/>
            <a:ext cx="5447666" cy="4473654"/>
          </a:xfrm>
          <a:prstGeom prst="rect">
            <a:avLst/>
          </a:prstGeom>
        </p:spPr>
        <p:txBody>
          <a:bodyPr vert="horz" lIns="91577" tIns="45789" rIns="91577" bIns="457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CC770-E5F4-4CD9-8D03-357033108C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4811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CEF963-89FD-494C-9260-DDF89D775176}"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380675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CC770-E5F4-4CD9-8D03-357033108C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366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CC770-E5F4-4CD9-8D03-357033108C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3388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CEF963-89FD-494C-9260-DDF89D775176}"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268934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CEF963-89FD-494C-9260-DDF89D775176}"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38863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CEF963-89FD-494C-9260-DDF89D775176}"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193617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CC770-E5F4-4CD9-8D03-357033108C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3173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CC770-E5F4-4CD9-8D03-357033108C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1579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CEF963-89FD-494C-9260-DDF89D775176}"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11594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CEF963-89FD-494C-9260-DDF89D775176}"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405976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D7854F-BB25-4EBF-AC24-38D00AAFAF4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13765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A525F6-AA27-4C0C-9780-FABF772D3FB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26667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941FF1-1831-4115-95E2-37176DA718F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724081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2A1F5D-8F71-48D7-8FB7-AD8F773A142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67933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F013F5-858A-469D-A2E9-42C3871D9DC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81901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F97061-FD04-4B12-96C1-6B37E956F7E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045188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305AC6-5B65-4BF6-976A-1909E30F54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89080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41FDEF-A3C4-47E6-9B56-B356F55E6C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86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CA85EA-5CE5-457D-B8E3-C0C09F0CB7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70628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59761D-B61F-4481-B4A1-07F1D6F7B42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16044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A1D51D-AA7E-43DD-855A-A4617F4375F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27549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104B22-8847-4421-A6B2-15511A0D707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0204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D7854F-BB25-4EBF-AC24-38D00AAFAF4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643523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A525F6-AA27-4C0C-9780-FABF772D3FB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885812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941FF1-1831-4115-95E2-37176DA718F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446355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2A1F5D-8F71-48D7-8FB7-AD8F773A142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434658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F013F5-858A-469D-A2E9-42C3871D9DC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53397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F97061-FD04-4B12-96C1-6B37E956F7E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39912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305AC6-5B65-4BF6-976A-1909E30F54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427576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41FDEF-A3C4-47E6-9B56-B356F55E6C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292596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CA85EA-5CE5-457D-B8E3-C0C09F0CB7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490144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59761D-B61F-4481-B4A1-07F1D6F7B42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341047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A1D51D-AA7E-43DD-855A-A4617F4375F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175749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104B22-8847-4421-A6B2-15511A0D707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236167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2" name="Title 1"/>
          <p:cNvSpPr>
            <a:spLocks noGrp="1"/>
          </p:cNvSpPr>
          <p:nvPr>
            <p:ph type="ctrTitle"/>
          </p:nvPr>
        </p:nvSpPr>
        <p:spPr>
          <a:xfrm>
            <a:off x="239349" y="1556793"/>
            <a:ext cx="7296811"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49" y="3068960"/>
            <a:ext cx="7296811"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7267EC-8EEE-47D3-BBAD-645ED26E587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847862" y="4797152"/>
            <a:ext cx="1920213" cy="1440160"/>
          </a:xfrm>
          <a:prstGeom prst="rect">
            <a:avLst/>
          </a:prstGeom>
        </p:spPr>
      </p:pic>
    </p:spTree>
    <p:extLst>
      <p:ext uri="{BB962C8B-B14F-4D97-AF65-F5344CB8AC3E}">
        <p14:creationId xmlns:p14="http://schemas.microsoft.com/office/powerpoint/2010/main" xmlns="" val="135015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1A702-78F4-4AA0-BA3D-D1664A5761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542386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t="70983" b="10121"/>
          <a:stretch>
            <a:fillRect/>
          </a:stretch>
        </p:blipFill>
        <p:spPr bwMode="auto">
          <a:xfrm>
            <a:off x="0" y="0"/>
            <a:ext cx="12194117" cy="1296144"/>
          </a:xfrm>
          <a:prstGeom prst="rect">
            <a:avLst/>
          </a:prstGeom>
          <a:noFill/>
          <a:ln w="9525">
            <a:noFill/>
            <a:miter lim="800000"/>
            <a:headEnd/>
            <a:tailEnd/>
          </a:ln>
        </p:spPr>
      </p:pic>
      <p:sp>
        <p:nvSpPr>
          <p:cNvPr id="2" name="Title 1"/>
          <p:cNvSpPr>
            <a:spLocks noGrp="1"/>
          </p:cNvSpPr>
          <p:nvPr>
            <p:ph type="title"/>
          </p:nvPr>
        </p:nvSpPr>
        <p:spPr>
          <a:xfrm>
            <a:off x="963084" y="4137100"/>
            <a:ext cx="10363200" cy="1362075"/>
          </a:xfrm>
        </p:spPr>
        <p:txBody>
          <a:bodyPr anchor="t">
            <a:normAutofit/>
          </a:bodyPr>
          <a:lstStyle>
            <a:lvl1pPr algn="l">
              <a:defRPr sz="36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39CB5A-3028-4DCD-A8A3-FAD20590332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146594" y="-13775"/>
            <a:ext cx="2094089" cy="1570567"/>
          </a:xfrm>
          <a:prstGeom prst="rect">
            <a:avLst/>
          </a:prstGeom>
        </p:spPr>
      </p:pic>
    </p:spTree>
    <p:extLst>
      <p:ext uri="{BB962C8B-B14F-4D97-AF65-F5344CB8AC3E}">
        <p14:creationId xmlns:p14="http://schemas.microsoft.com/office/powerpoint/2010/main" xmlns="" val="293949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2B1337-99A3-44AB-801C-F7A4FA0C976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507007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1FF0FE-B74F-4564-B398-3D561A0AD7C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072525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F1CCA-A1A2-4D69-95AB-3ED5388C022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4273588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41245C-B2A3-4174-B15D-49AB2FEF84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452708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291E40-3566-4BD6-9FCB-06182F1E3CC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725470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388B0-2424-4AC6-88F2-AE7A639D969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661623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E71FF0-6BAB-4BFE-B533-E9C5AA2E550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922480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7FC57-D8E7-4599-896B-AA95AB66F07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742100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2" name="Title 1"/>
          <p:cNvSpPr>
            <a:spLocks noGrp="1"/>
          </p:cNvSpPr>
          <p:nvPr>
            <p:ph type="ctrTitle"/>
          </p:nvPr>
        </p:nvSpPr>
        <p:spPr>
          <a:xfrm>
            <a:off x="239349" y="1556793"/>
            <a:ext cx="7296811"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49" y="3068960"/>
            <a:ext cx="7296811"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7267EC-8EEE-47D3-BBAD-645ED26E587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847862" y="4797152"/>
            <a:ext cx="1920213" cy="1440160"/>
          </a:xfrm>
          <a:prstGeom prst="rect">
            <a:avLst/>
          </a:prstGeom>
        </p:spPr>
      </p:pic>
    </p:spTree>
    <p:extLst>
      <p:ext uri="{BB962C8B-B14F-4D97-AF65-F5344CB8AC3E}">
        <p14:creationId xmlns:p14="http://schemas.microsoft.com/office/powerpoint/2010/main" xmlns="" val="1480703287"/>
      </p:ext>
    </p:extLst>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1A702-78F4-4AA0-BA3D-D1664A5761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33027363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t="70983" b="10121"/>
          <a:stretch>
            <a:fillRect/>
          </a:stretch>
        </p:blipFill>
        <p:spPr bwMode="auto">
          <a:xfrm>
            <a:off x="0" y="0"/>
            <a:ext cx="12194117" cy="1296144"/>
          </a:xfrm>
          <a:prstGeom prst="rect">
            <a:avLst/>
          </a:prstGeom>
          <a:noFill/>
          <a:ln w="9525">
            <a:noFill/>
            <a:miter lim="800000"/>
            <a:headEnd/>
            <a:tailEnd/>
          </a:ln>
        </p:spPr>
      </p:pic>
      <p:sp>
        <p:nvSpPr>
          <p:cNvPr id="2" name="Title 1"/>
          <p:cNvSpPr>
            <a:spLocks noGrp="1"/>
          </p:cNvSpPr>
          <p:nvPr>
            <p:ph type="title"/>
          </p:nvPr>
        </p:nvSpPr>
        <p:spPr>
          <a:xfrm>
            <a:off x="963084" y="4137100"/>
            <a:ext cx="10363200" cy="1362075"/>
          </a:xfrm>
        </p:spPr>
        <p:txBody>
          <a:bodyPr anchor="t">
            <a:normAutofit/>
          </a:bodyPr>
          <a:lstStyle>
            <a:lvl1pPr algn="l">
              <a:defRPr sz="36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39CB5A-3028-4DCD-A8A3-FAD20590332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146594" y="-13775"/>
            <a:ext cx="2094089" cy="1570567"/>
          </a:xfrm>
          <a:prstGeom prst="rect">
            <a:avLst/>
          </a:prstGeom>
        </p:spPr>
      </p:pic>
    </p:spTree>
    <p:extLst>
      <p:ext uri="{BB962C8B-B14F-4D97-AF65-F5344CB8AC3E}">
        <p14:creationId xmlns:p14="http://schemas.microsoft.com/office/powerpoint/2010/main" xmlns="" val="934976725"/>
      </p:ext>
    </p:extLst>
  </p:cSld>
  <p:clrMapOvr>
    <a:masterClrMapping/>
  </p:clrMapOvr>
  <p:transition spd="slow">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2B1337-99A3-44AB-801C-F7A4FA0C976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631811466"/>
      </p:ext>
    </p:extLst>
  </p:cSld>
  <p:clrMapOvr>
    <a:masterClrMapping/>
  </p:clrMapOvr>
  <p:transition spd="slow">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1FF0FE-B74F-4564-B398-3D561A0AD7C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604007407"/>
      </p:ext>
    </p:extLst>
  </p:cSld>
  <p:clrMapOvr>
    <a:masterClrMapping/>
  </p:clrMapOvr>
  <p:transition spd="slow">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F1CCA-A1A2-4D69-95AB-3ED5388C022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206311030"/>
      </p:ext>
    </p:extLst>
  </p:cSld>
  <p:clrMapOvr>
    <a:masterClrMapping/>
  </p:clrMapOvr>
  <p:transition spd="slow">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41245C-B2A3-4174-B15D-49AB2FEF84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422678883"/>
      </p:ext>
    </p:extLst>
  </p:cSld>
  <p:clrMapOvr>
    <a:masterClrMapping/>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291E40-3566-4BD6-9FCB-06182F1E3CC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339568403"/>
      </p:ext>
    </p:extLst>
  </p:cSld>
  <p:clrMapOvr>
    <a:masterClrMapping/>
  </p:clrMapOvr>
  <p:transition spd="slow">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388B0-2424-4AC6-88F2-AE7A639D969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4176203882"/>
      </p:ext>
    </p:extLst>
  </p:cSld>
  <p:clrMapOvr>
    <a:masterClrMapping/>
  </p:clrMapOvr>
  <p:transition spd="slow">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E71FF0-6BAB-4BFE-B533-E9C5AA2E550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4009354252"/>
      </p:ext>
    </p:extLst>
  </p:cSld>
  <p:clrMapOvr>
    <a:masterClrMapping/>
  </p:clrMapOvr>
  <p:transition spd="slow">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7FC57-D8E7-4599-896B-AA95AB66F07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933694997"/>
      </p:ext>
    </p:extLst>
  </p:cSld>
  <p:clrMapOvr>
    <a:masterClrMapping/>
  </p:clrMapOvr>
  <p:transition spd="slow">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2" name="Title 1"/>
          <p:cNvSpPr>
            <a:spLocks noGrp="1"/>
          </p:cNvSpPr>
          <p:nvPr>
            <p:ph type="ctrTitle"/>
          </p:nvPr>
        </p:nvSpPr>
        <p:spPr>
          <a:xfrm>
            <a:off x="239349" y="1556793"/>
            <a:ext cx="7296811"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49" y="3068960"/>
            <a:ext cx="7296811"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7267EC-8EEE-47D3-BBAD-645ED26E587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847862" y="4797152"/>
            <a:ext cx="1920213" cy="1440160"/>
          </a:xfrm>
          <a:prstGeom prst="rect">
            <a:avLst/>
          </a:prstGeom>
        </p:spPr>
      </p:pic>
    </p:spTree>
    <p:extLst>
      <p:ext uri="{BB962C8B-B14F-4D97-AF65-F5344CB8AC3E}">
        <p14:creationId xmlns:p14="http://schemas.microsoft.com/office/powerpoint/2010/main" xmlns="" val="1946773556"/>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1A702-78F4-4AA0-BA3D-D1664A5761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739141156"/>
      </p:ext>
    </p:extLst>
  </p:cSld>
  <p:clrMapOvr>
    <a:masterClrMapping/>
  </p:clrMapOvr>
  <p:transition spd="slow">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t="70983" b="10121"/>
          <a:stretch>
            <a:fillRect/>
          </a:stretch>
        </p:blipFill>
        <p:spPr bwMode="auto">
          <a:xfrm>
            <a:off x="0" y="0"/>
            <a:ext cx="12194117" cy="1296144"/>
          </a:xfrm>
          <a:prstGeom prst="rect">
            <a:avLst/>
          </a:prstGeom>
          <a:noFill/>
          <a:ln w="9525">
            <a:noFill/>
            <a:miter lim="800000"/>
            <a:headEnd/>
            <a:tailEnd/>
          </a:ln>
        </p:spPr>
      </p:pic>
      <p:sp>
        <p:nvSpPr>
          <p:cNvPr id="2" name="Title 1"/>
          <p:cNvSpPr>
            <a:spLocks noGrp="1"/>
          </p:cNvSpPr>
          <p:nvPr>
            <p:ph type="title"/>
          </p:nvPr>
        </p:nvSpPr>
        <p:spPr>
          <a:xfrm>
            <a:off x="963084" y="4137100"/>
            <a:ext cx="10363200" cy="1362075"/>
          </a:xfrm>
        </p:spPr>
        <p:txBody>
          <a:bodyPr anchor="t">
            <a:normAutofit/>
          </a:bodyPr>
          <a:lstStyle>
            <a:lvl1pPr algn="l">
              <a:defRPr sz="36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39CB5A-3028-4DCD-A8A3-FAD20590332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146594" y="-13775"/>
            <a:ext cx="2094089" cy="1570567"/>
          </a:xfrm>
          <a:prstGeom prst="rect">
            <a:avLst/>
          </a:prstGeom>
        </p:spPr>
      </p:pic>
    </p:spTree>
    <p:extLst>
      <p:ext uri="{BB962C8B-B14F-4D97-AF65-F5344CB8AC3E}">
        <p14:creationId xmlns:p14="http://schemas.microsoft.com/office/powerpoint/2010/main" xmlns="" val="3414152727"/>
      </p:ext>
    </p:extLst>
  </p:cSld>
  <p:clrMapOvr>
    <a:masterClrMapping/>
  </p:clrMapOvr>
  <p:transition spd="slow">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2B1337-99A3-44AB-801C-F7A4FA0C976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868625101"/>
      </p:ext>
    </p:extLst>
  </p:cSld>
  <p:clrMapOvr>
    <a:masterClrMapping/>
  </p:clrMapOvr>
  <p:transition spd="slow">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1FF0FE-B74F-4564-B398-3D561A0AD7C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204529845"/>
      </p:ext>
    </p:extLst>
  </p:cSld>
  <p:clrMapOvr>
    <a:masterClrMapping/>
  </p:clrMapOvr>
  <p:transition spd="slow">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F1CCA-A1A2-4D69-95AB-3ED5388C022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752386356"/>
      </p:ext>
    </p:extLst>
  </p:cSld>
  <p:clrMapOvr>
    <a:masterClrMapping/>
  </p:clrMapOvr>
  <p:transition spd="slow">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41245C-B2A3-4174-B15D-49AB2FEF84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470435240"/>
      </p:ext>
    </p:extLst>
  </p:cSld>
  <p:clrMapOvr>
    <a:masterClrMapping/>
  </p:clrMapOvr>
  <p:transition spd="slow">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291E40-3566-4BD6-9FCB-06182F1E3CC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707322141"/>
      </p:ext>
    </p:extLst>
  </p:cSld>
  <p:clrMapOvr>
    <a:masterClrMapping/>
  </p:clrMapOvr>
  <p:transition spd="slow">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388B0-2424-4AC6-88F2-AE7A639D969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903147052"/>
      </p:ext>
    </p:extLst>
  </p:cSld>
  <p:clrMapOvr>
    <a:masterClrMapping/>
  </p:clrMapOvr>
  <p:transition spd="slow">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E71FF0-6BAB-4BFE-B533-E9C5AA2E550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578790773"/>
      </p:ext>
    </p:extLst>
  </p:cSld>
  <p:clrMapOvr>
    <a:masterClrMapping/>
  </p:clrMapOvr>
  <p:transition spd="slow">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7FC57-D8E7-4599-896B-AA95AB66F07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938879338"/>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609601"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005667"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US" dirty="0"/>
              <a:t>Making South Africa a Global Leader</a:t>
            </a:r>
          </a:p>
          <a:p>
            <a:pPr>
              <a:defRPr/>
            </a:pPr>
            <a:r>
              <a:rPr lang="en-US" dirty="0"/>
              <a:t>in Harnessing ICTs for Socio-economic Development</a:t>
            </a:r>
          </a:p>
        </p:txBody>
      </p:sp>
      <p:sp>
        <p:nvSpPr>
          <p:cNvPr id="1030" name="Rectangle 6"/>
          <p:cNvSpPr>
            <a:spLocks noGrp="1" noChangeArrowheads="1"/>
          </p:cNvSpPr>
          <p:nvPr>
            <p:ph type="sldNum" sz="quarter" idx="4"/>
          </p:nvPr>
        </p:nvSpPr>
        <p:spPr bwMode="auto">
          <a:xfrm>
            <a:off x="9457267"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0" y="1"/>
            <a:ext cx="4199467"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2"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609602"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005668"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1030" name="Rectangle 6"/>
          <p:cNvSpPr>
            <a:spLocks noGrp="1" noChangeArrowheads="1"/>
          </p:cNvSpPr>
          <p:nvPr>
            <p:ph type="sldNum" sz="quarter" idx="4"/>
          </p:nvPr>
        </p:nvSpPr>
        <p:spPr bwMode="auto">
          <a:xfrm>
            <a:off x="9457268"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DAF0D4-8F83-44C5-8484-415C99B2E3B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1" y="3"/>
            <a:ext cx="4199467" cy="1025525"/>
          </a:xfrm>
          <a:prstGeom prst="rect">
            <a:avLst/>
          </a:prstGeom>
          <a:noFill/>
          <a:ln w="9525">
            <a:noFill/>
            <a:miter lim="800000"/>
            <a:headEnd/>
            <a:tailEnd/>
          </a:ln>
        </p:spPr>
      </p:pic>
    </p:spTree>
    <p:extLst>
      <p:ext uri="{BB962C8B-B14F-4D97-AF65-F5344CB8AC3E}">
        <p14:creationId xmlns:p14="http://schemas.microsoft.com/office/powerpoint/2010/main" xmlns="" val="148241483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189" algn="ctr" rtl="0" fontAlgn="base">
        <a:spcBef>
          <a:spcPct val="0"/>
        </a:spcBef>
        <a:spcAft>
          <a:spcPct val="0"/>
        </a:spcAft>
        <a:defRPr sz="2800" b="1">
          <a:solidFill>
            <a:srgbClr val="996633"/>
          </a:solidFill>
          <a:latin typeface="Bookman Old Style" pitchFamily="18" charset="0"/>
        </a:defRPr>
      </a:lvl6pPr>
      <a:lvl7pPr marL="914377" algn="ctr" rtl="0" fontAlgn="base">
        <a:spcBef>
          <a:spcPct val="0"/>
        </a:spcBef>
        <a:spcAft>
          <a:spcPct val="0"/>
        </a:spcAft>
        <a:defRPr sz="2800" b="1">
          <a:solidFill>
            <a:srgbClr val="996633"/>
          </a:solidFill>
          <a:latin typeface="Bookman Old Style" pitchFamily="18" charset="0"/>
        </a:defRPr>
      </a:lvl7pPr>
      <a:lvl8pPr marL="1371566" algn="ctr" rtl="0" fontAlgn="base">
        <a:spcBef>
          <a:spcPct val="0"/>
        </a:spcBef>
        <a:spcAft>
          <a:spcPct val="0"/>
        </a:spcAft>
        <a:defRPr sz="2800" b="1">
          <a:solidFill>
            <a:srgbClr val="996633"/>
          </a:solidFill>
          <a:latin typeface="Bookman Old Style" pitchFamily="18" charset="0"/>
        </a:defRPr>
      </a:lvl8pPr>
      <a:lvl9pPr marL="1828754" algn="ctr" rtl="0" fontAlgn="base">
        <a:spcBef>
          <a:spcPct val="0"/>
        </a:spcBef>
        <a:spcAft>
          <a:spcPct val="0"/>
        </a:spcAft>
        <a:defRPr sz="2800" b="1">
          <a:solidFill>
            <a:srgbClr val="996633"/>
          </a:solidFill>
          <a:latin typeface="Bookman Old Style" pitchFamily="18" charset="0"/>
        </a:defRPr>
      </a:lvl9pPr>
    </p:titleStyle>
    <p:bodyStyle>
      <a:lvl1pPr marL="342891" indent="-342891"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32" indent="-285744"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2971" indent="-228594"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160" indent="-228594" algn="l" rtl="0" eaLnBrk="0" fontAlgn="base" hangingPunct="0">
        <a:spcBef>
          <a:spcPct val="20000"/>
        </a:spcBef>
        <a:spcAft>
          <a:spcPct val="0"/>
        </a:spcAft>
        <a:buChar char="–"/>
        <a:defRPr sz="2000">
          <a:solidFill>
            <a:srgbClr val="006600"/>
          </a:solidFill>
          <a:latin typeface="+mn-lt"/>
        </a:defRPr>
      </a:lvl4pPr>
      <a:lvl5pPr marL="2057349" indent="-228594" algn="l" rtl="0" eaLnBrk="0" fontAlgn="base" hangingPunct="0">
        <a:spcBef>
          <a:spcPct val="20000"/>
        </a:spcBef>
        <a:spcAft>
          <a:spcPct val="0"/>
        </a:spcAft>
        <a:buChar char="»"/>
        <a:defRPr sz="2000">
          <a:solidFill>
            <a:schemeClr val="tx1"/>
          </a:solidFill>
          <a:latin typeface="Arial" charset="0"/>
        </a:defRPr>
      </a:lvl5pPr>
      <a:lvl6pPr marL="2514537" indent="-228594" algn="l" rtl="0" fontAlgn="base">
        <a:spcBef>
          <a:spcPct val="20000"/>
        </a:spcBef>
        <a:spcAft>
          <a:spcPct val="0"/>
        </a:spcAft>
        <a:buChar char="»"/>
        <a:defRPr sz="2000">
          <a:solidFill>
            <a:schemeClr val="tx1"/>
          </a:solidFill>
          <a:latin typeface="Arial" charset="0"/>
        </a:defRPr>
      </a:lvl6pPr>
      <a:lvl7pPr marL="2971726" indent="-228594" algn="l" rtl="0" fontAlgn="base">
        <a:spcBef>
          <a:spcPct val="20000"/>
        </a:spcBef>
        <a:spcAft>
          <a:spcPct val="0"/>
        </a:spcAft>
        <a:buChar char="»"/>
        <a:defRPr sz="2000">
          <a:solidFill>
            <a:schemeClr val="tx1"/>
          </a:solidFill>
          <a:latin typeface="Arial" charset="0"/>
        </a:defRPr>
      </a:lvl7pPr>
      <a:lvl8pPr marL="3428914" indent="-228594" algn="l" rtl="0" fontAlgn="base">
        <a:spcBef>
          <a:spcPct val="20000"/>
        </a:spcBef>
        <a:spcAft>
          <a:spcPct val="0"/>
        </a:spcAft>
        <a:buChar char="»"/>
        <a:defRPr sz="2000">
          <a:solidFill>
            <a:schemeClr val="tx1"/>
          </a:solidFill>
          <a:latin typeface="Arial" charset="0"/>
        </a:defRPr>
      </a:lvl8pPr>
      <a:lvl9pPr marL="3886103" indent="-228594"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609601"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005667"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1030" name="Rectangle 6"/>
          <p:cNvSpPr>
            <a:spLocks noGrp="1" noChangeArrowheads="1"/>
          </p:cNvSpPr>
          <p:nvPr>
            <p:ph type="sldNum" sz="quarter" idx="4"/>
          </p:nvPr>
        </p:nvSpPr>
        <p:spPr bwMode="auto">
          <a:xfrm>
            <a:off x="9457267"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DAF0D4-8F83-44C5-8484-415C99B2E3B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0" y="1"/>
            <a:ext cx="4199467" cy="1025525"/>
          </a:xfrm>
          <a:prstGeom prst="rect">
            <a:avLst/>
          </a:prstGeom>
          <a:noFill/>
          <a:ln w="9525">
            <a:noFill/>
            <a:miter lim="800000"/>
            <a:headEnd/>
            <a:tailEnd/>
          </a:ln>
        </p:spPr>
      </p:pic>
    </p:spTree>
    <p:extLst>
      <p:ext uri="{BB962C8B-B14F-4D97-AF65-F5344CB8AC3E}">
        <p14:creationId xmlns:p14="http://schemas.microsoft.com/office/powerpoint/2010/main" xmlns="" val="308238927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20688"/>
            <a:ext cx="10959008" cy="7969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817D11-E427-410C-9C3A-E9F47253E1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1" name="Group 10"/>
          <p:cNvGrpSpPr/>
          <p:nvPr userDrawn="1"/>
        </p:nvGrpSpPr>
        <p:grpSpPr>
          <a:xfrm>
            <a:off x="0" y="0"/>
            <a:ext cx="12194117" cy="620688"/>
            <a:chOff x="0" y="0"/>
            <a:chExt cx="9145588" cy="620688"/>
          </a:xfrm>
        </p:grpSpPr>
        <p:pic>
          <p:nvPicPr>
            <p:cNvPr id="10" name="Picture 7" descr="Untitled-1-1"/>
            <p:cNvPicPr>
              <a:picLocks noChangeAspect="1" noChangeArrowheads="1"/>
            </p:cNvPicPr>
            <p:nvPr userDrawn="1"/>
          </p:nvPicPr>
          <p:blipFill>
            <a:blip r:embed="rId13" cstate="print"/>
            <a:srcRect b="90952"/>
            <a:stretch>
              <a:fillRect/>
            </a:stretch>
          </p:blipFill>
          <p:spPr bwMode="auto">
            <a:xfrm>
              <a:off x="0" y="0"/>
              <a:ext cx="9145588" cy="620688"/>
            </a:xfrm>
            <a:prstGeom prst="rect">
              <a:avLst/>
            </a:prstGeom>
            <a:noFill/>
            <a:ln w="9525">
              <a:noFill/>
              <a:miter lim="800000"/>
              <a:headEnd/>
              <a:tailEnd/>
            </a:ln>
          </p:spPr>
        </p:pic>
        <p:pic>
          <p:nvPicPr>
            <p:cNvPr id="8" name="Picture 7" descr="Untitled-1-1"/>
            <p:cNvPicPr>
              <a:picLocks noChangeAspect="1" noChangeArrowheads="1"/>
            </p:cNvPicPr>
            <p:nvPr userDrawn="1"/>
          </p:nvPicPr>
          <p:blipFill>
            <a:blip r:embed="rId14" cstate="print"/>
            <a:srcRect l="9049" t="70983" r="64968" b="10121"/>
            <a:stretch>
              <a:fillRect/>
            </a:stretch>
          </p:blipFill>
          <p:spPr bwMode="auto">
            <a:xfrm>
              <a:off x="0" y="0"/>
              <a:ext cx="1122000" cy="612000"/>
            </a:xfrm>
            <a:prstGeom prst="rect">
              <a:avLst/>
            </a:prstGeom>
            <a:noFill/>
            <a:ln w="9525">
              <a:noFill/>
              <a:miter lim="800000"/>
              <a:headEnd/>
              <a:tailEnd/>
            </a:ln>
          </p:spPr>
        </p:pic>
      </p:grpSp>
    </p:spTree>
    <p:extLst>
      <p:ext uri="{BB962C8B-B14F-4D97-AF65-F5344CB8AC3E}">
        <p14:creationId xmlns:p14="http://schemas.microsoft.com/office/powerpoint/2010/main" xmlns="" val="1159819625"/>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20688"/>
            <a:ext cx="10959008" cy="7969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817D11-E427-410C-9C3A-E9F47253E1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1" name="Group 10"/>
          <p:cNvGrpSpPr/>
          <p:nvPr userDrawn="1"/>
        </p:nvGrpSpPr>
        <p:grpSpPr>
          <a:xfrm>
            <a:off x="0" y="0"/>
            <a:ext cx="12194117" cy="620688"/>
            <a:chOff x="0" y="0"/>
            <a:chExt cx="9145588" cy="620688"/>
          </a:xfrm>
        </p:grpSpPr>
        <p:pic>
          <p:nvPicPr>
            <p:cNvPr id="10" name="Picture 7" descr="Untitled-1-1"/>
            <p:cNvPicPr>
              <a:picLocks noChangeAspect="1" noChangeArrowheads="1"/>
            </p:cNvPicPr>
            <p:nvPr userDrawn="1"/>
          </p:nvPicPr>
          <p:blipFill>
            <a:blip r:embed="rId13" cstate="print"/>
            <a:srcRect b="90952"/>
            <a:stretch>
              <a:fillRect/>
            </a:stretch>
          </p:blipFill>
          <p:spPr bwMode="auto">
            <a:xfrm>
              <a:off x="0" y="0"/>
              <a:ext cx="9145588" cy="620688"/>
            </a:xfrm>
            <a:prstGeom prst="rect">
              <a:avLst/>
            </a:prstGeom>
            <a:noFill/>
            <a:ln w="9525">
              <a:noFill/>
              <a:miter lim="800000"/>
              <a:headEnd/>
              <a:tailEnd/>
            </a:ln>
          </p:spPr>
        </p:pic>
        <p:pic>
          <p:nvPicPr>
            <p:cNvPr id="8" name="Picture 7" descr="Untitled-1-1"/>
            <p:cNvPicPr>
              <a:picLocks noChangeAspect="1" noChangeArrowheads="1"/>
            </p:cNvPicPr>
            <p:nvPr userDrawn="1"/>
          </p:nvPicPr>
          <p:blipFill>
            <a:blip r:embed="rId14" cstate="print"/>
            <a:srcRect l="9049" t="70983" r="64968" b="10121"/>
            <a:stretch>
              <a:fillRect/>
            </a:stretch>
          </p:blipFill>
          <p:spPr bwMode="auto">
            <a:xfrm>
              <a:off x="0" y="0"/>
              <a:ext cx="1122000" cy="612000"/>
            </a:xfrm>
            <a:prstGeom prst="rect">
              <a:avLst/>
            </a:prstGeom>
            <a:noFill/>
            <a:ln w="9525">
              <a:noFill/>
              <a:miter lim="800000"/>
              <a:headEnd/>
              <a:tailEnd/>
            </a:ln>
          </p:spPr>
        </p:pic>
      </p:grpSp>
    </p:spTree>
    <p:extLst>
      <p:ext uri="{BB962C8B-B14F-4D97-AF65-F5344CB8AC3E}">
        <p14:creationId xmlns:p14="http://schemas.microsoft.com/office/powerpoint/2010/main" xmlns="" val="3635148687"/>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ransition spd="slow">
    <p:randomBar dir="vert"/>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20688"/>
            <a:ext cx="10959008" cy="7969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817D11-E427-410C-9C3A-E9F47253E1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1" name="Group 10"/>
          <p:cNvGrpSpPr/>
          <p:nvPr userDrawn="1"/>
        </p:nvGrpSpPr>
        <p:grpSpPr>
          <a:xfrm>
            <a:off x="0" y="0"/>
            <a:ext cx="12194117" cy="620688"/>
            <a:chOff x="0" y="0"/>
            <a:chExt cx="9145588" cy="620688"/>
          </a:xfrm>
        </p:grpSpPr>
        <p:pic>
          <p:nvPicPr>
            <p:cNvPr id="10" name="Picture 7" descr="Untitled-1-1"/>
            <p:cNvPicPr>
              <a:picLocks noChangeAspect="1" noChangeArrowheads="1"/>
            </p:cNvPicPr>
            <p:nvPr userDrawn="1"/>
          </p:nvPicPr>
          <p:blipFill>
            <a:blip r:embed="rId13" cstate="print"/>
            <a:srcRect b="90952"/>
            <a:stretch>
              <a:fillRect/>
            </a:stretch>
          </p:blipFill>
          <p:spPr bwMode="auto">
            <a:xfrm>
              <a:off x="0" y="0"/>
              <a:ext cx="9145588" cy="620688"/>
            </a:xfrm>
            <a:prstGeom prst="rect">
              <a:avLst/>
            </a:prstGeom>
            <a:noFill/>
            <a:ln w="9525">
              <a:noFill/>
              <a:miter lim="800000"/>
              <a:headEnd/>
              <a:tailEnd/>
            </a:ln>
          </p:spPr>
        </p:pic>
        <p:pic>
          <p:nvPicPr>
            <p:cNvPr id="8" name="Picture 7" descr="Untitled-1-1"/>
            <p:cNvPicPr>
              <a:picLocks noChangeAspect="1" noChangeArrowheads="1"/>
            </p:cNvPicPr>
            <p:nvPr userDrawn="1"/>
          </p:nvPicPr>
          <p:blipFill>
            <a:blip r:embed="rId14" cstate="print"/>
            <a:srcRect l="9049" t="70983" r="64968" b="10121"/>
            <a:stretch>
              <a:fillRect/>
            </a:stretch>
          </p:blipFill>
          <p:spPr bwMode="auto">
            <a:xfrm>
              <a:off x="0" y="0"/>
              <a:ext cx="1122000" cy="612000"/>
            </a:xfrm>
            <a:prstGeom prst="rect">
              <a:avLst/>
            </a:prstGeom>
            <a:noFill/>
            <a:ln w="9525">
              <a:noFill/>
              <a:miter lim="800000"/>
              <a:headEnd/>
              <a:tailEnd/>
            </a:ln>
          </p:spPr>
        </p:pic>
      </p:grpSp>
    </p:spTree>
    <p:extLst>
      <p:ext uri="{BB962C8B-B14F-4D97-AF65-F5344CB8AC3E}">
        <p14:creationId xmlns:p14="http://schemas.microsoft.com/office/powerpoint/2010/main" xmlns="" val="1468060669"/>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spd="slow">
    <p:randomBar dir="vert"/>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36.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36.xml"/><Relationship Id="rId5" Type="http://schemas.openxmlformats.org/officeDocument/2006/relationships/chart" Target="../charts/chart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9.png"/><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30.emf"/><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3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3" name="Subtitle 2"/>
          <p:cNvSpPr>
            <a:spLocks noGrp="1"/>
          </p:cNvSpPr>
          <p:nvPr>
            <p:ph type="subTitle" idx="1"/>
          </p:nvPr>
        </p:nvSpPr>
        <p:spPr>
          <a:xfrm>
            <a:off x="695400" y="620688"/>
            <a:ext cx="10369152" cy="5328592"/>
          </a:xfrm>
        </p:spPr>
        <p:txBody>
          <a:bodyPr>
            <a:normAutofit fontScale="32500" lnSpcReduction="20000"/>
          </a:bodyPr>
          <a:lstStyle/>
          <a:p>
            <a:pPr algn="ctr"/>
            <a:endParaRPr lang="en-US" sz="4500" b="1" dirty="0">
              <a:latin typeface="Arial" panose="020B0604020202020204" pitchFamily="34" charset="0"/>
              <a:cs typeface="Arial" panose="020B0604020202020204" pitchFamily="34" charset="0"/>
            </a:endParaRPr>
          </a:p>
          <a:p>
            <a:pPr algn="ctr"/>
            <a:r>
              <a:rPr lang="en-US" sz="7400" b="1" dirty="0">
                <a:latin typeface="Trebuchet MS" panose="020B0603020202020204" pitchFamily="34" charset="0"/>
                <a:cs typeface="Arial" panose="020B0604020202020204" pitchFamily="34" charset="0"/>
              </a:rPr>
              <a:t>Presentation to Parliamentary Portfolio Committee </a:t>
            </a:r>
          </a:p>
          <a:p>
            <a:pPr algn="ctr"/>
            <a:r>
              <a:rPr lang="en-US" sz="7400" b="1" dirty="0">
                <a:latin typeface="Trebuchet MS" panose="020B0603020202020204" pitchFamily="34" charset="0"/>
                <a:cs typeface="Arial" panose="020B0604020202020204" pitchFamily="34" charset="0"/>
              </a:rPr>
              <a:t>On Communications  </a:t>
            </a:r>
          </a:p>
          <a:p>
            <a:pPr algn="ctr"/>
            <a:r>
              <a:rPr lang="en-US" sz="4500" b="1" dirty="0">
                <a:solidFill>
                  <a:schemeClr val="tx1"/>
                </a:solidFill>
                <a:latin typeface="Trebuchet MS" panose="020B0603020202020204" pitchFamily="34" charset="0"/>
              </a:rPr>
              <a:t> </a:t>
            </a:r>
            <a:endParaRPr lang="en-US" sz="4500" dirty="0">
              <a:solidFill>
                <a:schemeClr val="tx1"/>
              </a:solidFill>
              <a:latin typeface="Trebuchet MS" panose="020B0603020202020204" pitchFamily="34" charset="0"/>
            </a:endParaRPr>
          </a:p>
          <a:p>
            <a:pPr algn="ctr"/>
            <a:endParaRPr lang="en-US" sz="2400" i="1" dirty="0">
              <a:latin typeface="Trebuchet MS" panose="020B0603020202020204" pitchFamily="34" charset="0"/>
            </a:endParaRPr>
          </a:p>
          <a:p>
            <a:pPr algn="ctr"/>
            <a:endParaRPr lang="en-US" sz="2400" i="1" dirty="0">
              <a:latin typeface="Trebuchet MS" panose="020B0603020202020204" pitchFamily="34" charset="0"/>
            </a:endParaRPr>
          </a:p>
          <a:p>
            <a:pPr algn="ctr"/>
            <a:endParaRPr lang="en-US" sz="7700" b="1" i="1" dirty="0">
              <a:latin typeface="Arial" panose="020B0604020202020204" pitchFamily="34" charset="0"/>
              <a:cs typeface="Arial" panose="020B0604020202020204" pitchFamily="34" charset="0"/>
            </a:endParaRPr>
          </a:p>
          <a:p>
            <a:pPr algn="ctr"/>
            <a:r>
              <a:rPr lang="en-US" sz="7400" b="1" i="1" dirty="0">
                <a:latin typeface="Trebuchet MS" panose="020B0603020202020204" pitchFamily="34" charset="0"/>
                <a:cs typeface="Arial" panose="020B0604020202020204" pitchFamily="34" charset="0"/>
              </a:rPr>
              <a:t>USAASA-USAF Q1 AND Q2 (2021-22) </a:t>
            </a:r>
          </a:p>
          <a:p>
            <a:pPr algn="ctr"/>
            <a:r>
              <a:rPr lang="en-US" sz="7400" b="1" i="1" dirty="0">
                <a:latin typeface="Trebuchet MS" panose="020B0603020202020204" pitchFamily="34" charset="0"/>
                <a:cs typeface="Arial" panose="020B0604020202020204" pitchFamily="34" charset="0"/>
              </a:rPr>
              <a:t>Quarterly Performance Information Reporting </a:t>
            </a:r>
          </a:p>
          <a:p>
            <a:pPr algn="ctr"/>
            <a:endParaRPr lang="en-US" sz="2400" i="1" dirty="0">
              <a:latin typeface="Trebuchet MS" panose="020B0603020202020204" pitchFamily="34" charset="0"/>
            </a:endParaRPr>
          </a:p>
          <a:p>
            <a:pPr algn="ctr"/>
            <a:endParaRPr lang="en-US" sz="2400" i="1" dirty="0">
              <a:latin typeface="Trebuchet MS" panose="020B0603020202020204" pitchFamily="34" charset="0"/>
            </a:endParaRPr>
          </a:p>
          <a:p>
            <a:pPr algn="ctr"/>
            <a:r>
              <a:rPr lang="en-US" sz="6200" i="1" dirty="0">
                <a:latin typeface="Trebuchet MS" panose="020B0603020202020204" pitchFamily="34" charset="0"/>
                <a:cs typeface="Arial" panose="020B0604020202020204" pitchFamily="34" charset="0"/>
              </a:rPr>
              <a:t>“</a:t>
            </a:r>
            <a:r>
              <a:rPr lang="en-ZA" sz="6200" b="1" i="1" dirty="0">
                <a:latin typeface="Trebuchet MS" panose="020B0603020202020204" pitchFamily="34" charset="0"/>
                <a:cs typeface="Arial" panose="020B0604020202020204" pitchFamily="34" charset="0"/>
              </a:rPr>
              <a:t>Universal ICT access and service for all.</a:t>
            </a:r>
            <a:r>
              <a:rPr lang="en-US" sz="6200" i="1" dirty="0">
                <a:latin typeface="Trebuchet MS" panose="020B0603020202020204" pitchFamily="34" charset="0"/>
                <a:cs typeface="Arial" panose="020B0604020202020204" pitchFamily="34" charset="0"/>
              </a:rPr>
              <a:t>”</a:t>
            </a:r>
          </a:p>
          <a:p>
            <a:pPr algn="ctr"/>
            <a:endParaRPr lang="en-US" sz="4400" i="1" dirty="0">
              <a:latin typeface="Arial" panose="020B0604020202020204" pitchFamily="34" charset="0"/>
              <a:cs typeface="Arial" panose="020B0604020202020204" pitchFamily="34" charset="0"/>
            </a:endParaRPr>
          </a:p>
          <a:p>
            <a:pPr algn="ctr"/>
            <a:r>
              <a:rPr lang="en-US" sz="5500" b="1" i="1">
                <a:latin typeface="Trebuchet MS" panose="020B0603020202020204" pitchFamily="34" charset="0"/>
                <a:cs typeface="Arial" panose="020B0604020202020204" pitchFamily="34" charset="0"/>
              </a:rPr>
              <a:t>08 March 2022</a:t>
            </a:r>
            <a:endParaRPr lang="en-US" sz="5500" b="1" i="1" dirty="0">
              <a:latin typeface="Trebuchet MS" panose="020B0603020202020204" pitchFamily="34" charset="0"/>
              <a:cs typeface="Arial" panose="020B0604020202020204" pitchFamily="34" charset="0"/>
            </a:endParaRPr>
          </a:p>
          <a:p>
            <a:pPr algn="ctr"/>
            <a:endParaRPr lang="en-US" sz="2400" i="1" dirty="0"/>
          </a:p>
          <a:p>
            <a:pPr algn="ctr"/>
            <a:endParaRPr lang="en-US" sz="2400" i="1" dirty="0"/>
          </a:p>
          <a:p>
            <a:pPr algn="ctr"/>
            <a:r>
              <a:rPr lang="en-US" sz="2400" i="1" dirty="0"/>
              <a:t>		</a:t>
            </a:r>
          </a:p>
          <a:p>
            <a:pPr algn="ctr"/>
            <a:endParaRPr lang="en-US" sz="2400" i="1" dirty="0"/>
          </a:p>
          <a:p>
            <a:pPr algn="ctr"/>
            <a:r>
              <a:rPr lang="en-US" sz="2400" i="1" dirty="0"/>
              <a:t>						</a:t>
            </a:r>
            <a:endParaRPr lang="en-US" sz="4200" i="1" dirty="0">
              <a:latin typeface="Arial" panose="020B0604020202020204" pitchFamily="34" charset="0"/>
              <a:cs typeface="Arial" panose="020B0604020202020204" pitchFamily="34" charset="0"/>
            </a:endParaRPr>
          </a:p>
          <a:p>
            <a:pPr algn="ctr"/>
            <a:r>
              <a:rPr lang="en-GB" sz="2400" dirty="0">
                <a:latin typeface="Arial Narrow" panose="020B0606020202030204" pitchFamily="34" charset="0"/>
              </a:rPr>
              <a:t>                                                                                     </a:t>
            </a:r>
            <a:endParaRPr lang="en-US" sz="4000" i="1" dirty="0"/>
          </a:p>
          <a:p>
            <a:pPr algn="ctr"/>
            <a:endParaRPr lang="en-US" sz="4000" i="1" dirty="0"/>
          </a:p>
          <a:p>
            <a:pPr algn="ctr"/>
            <a:endParaRPr lang="en-US" sz="2400" i="1" dirty="0"/>
          </a:p>
          <a:p>
            <a:pPr algn="ctr"/>
            <a:endParaRPr lang="en-US" sz="2400" i="1" dirty="0"/>
          </a:p>
          <a:p>
            <a:pPr algn="ctr"/>
            <a:endParaRPr lang="en-US" sz="2400" i="1" dirty="0"/>
          </a:p>
          <a:p>
            <a:endParaRPr lang="en-US" sz="4000" dirty="0"/>
          </a:p>
          <a:p>
            <a:endParaRPr lang="en-US" sz="4000" dirty="0"/>
          </a:p>
        </p:txBody>
      </p:sp>
    </p:spTree>
    <p:extLst>
      <p:ext uri="{BB962C8B-B14F-4D97-AF65-F5344CB8AC3E}">
        <p14:creationId xmlns:p14="http://schemas.microsoft.com/office/powerpoint/2010/main" xmlns="" val="376781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algn="ctr">
              <a:defRPr/>
            </a:pPr>
            <a:fld id="{D0FB1A35-26F3-4129-92ED-E891618A16E1}" type="slidenum">
              <a:rPr lang="en-US" sz="1600" b="1">
                <a:solidFill>
                  <a:srgbClr val="000000"/>
                </a:solidFill>
              </a:rPr>
              <a:pPr algn="ctr">
                <a:defRPr/>
              </a:pPr>
              <a:t>10</a:t>
            </a:fld>
            <a:endParaRPr lang="en-US" sz="1600" b="1"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71464" y="-99392"/>
            <a:ext cx="10297144" cy="769441"/>
          </a:xfrm>
          <a:prstGeom prst="rect">
            <a:avLst/>
          </a:prstGeom>
        </p:spPr>
        <p:txBody>
          <a:bodyPr wrap="square">
            <a:spAutoFit/>
          </a:bodyPr>
          <a:lstStyle/>
          <a:p>
            <a:pPr algn="ctr" eaLnBrk="0" hangingPunct="0">
              <a:spcBef>
                <a:spcPts val="600"/>
              </a:spcBef>
              <a:spcAft>
                <a:spcPts val="600"/>
              </a:spcAft>
              <a:defRPr/>
            </a:pPr>
            <a:endParaRPr lang="en-ZA" dirty="0"/>
          </a:p>
          <a:p>
            <a:pPr algn="ctr" eaLnBrk="0" hangingPunct="0">
              <a:spcBef>
                <a:spcPts val="600"/>
              </a:spcBef>
              <a:spcAft>
                <a:spcPts val="600"/>
              </a:spcAft>
              <a:defRPr/>
            </a:pPr>
            <a:r>
              <a:rPr lang="en-ZA" sz="1600" kern="1600" dirty="0">
                <a:solidFill>
                  <a:srgbClr val="FF9900"/>
                </a:solidFill>
                <a:latin typeface="Trebuchet MS" panose="020B0603020202020204" pitchFamily="34" charset="0"/>
                <a:ea typeface="Calibri" panose="020F0502020204030204" pitchFamily="34" charset="0"/>
              </a:rPr>
              <a:t>PERCENTAGE OF VALID INVOICES PAID WITHIN 30 DAYS FROM THE DATE OF RECEIPT </a:t>
            </a:r>
            <a:r>
              <a:rPr lang="en-US" sz="1600" dirty="0">
                <a:solidFill>
                  <a:srgbClr val="FF9900"/>
                </a:solidFill>
                <a:latin typeface="Trebuchet MS" panose="020B0603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368" y="2785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20" name="Table 19"/>
          <p:cNvGraphicFramePr>
            <a:graphicFrameLocks noGrp="1"/>
          </p:cNvGraphicFramePr>
          <p:nvPr>
            <p:extLst>
              <p:ext uri="{D42A27DB-BD31-4B8C-83A1-F6EECF244321}">
                <p14:modId xmlns:p14="http://schemas.microsoft.com/office/powerpoint/2010/main" xmlns="" val="1053565501"/>
              </p:ext>
            </p:extLst>
          </p:nvPr>
        </p:nvGraphicFramePr>
        <p:xfrm>
          <a:off x="191346" y="1366768"/>
          <a:ext cx="11665293" cy="4762399"/>
        </p:xfrm>
        <a:graphic>
          <a:graphicData uri="http://schemas.openxmlformats.org/drawingml/2006/table">
            <a:tbl>
              <a:tblPr firstRow="1" bandRow="1">
                <a:tableStyleId>{5C22544A-7EE6-4342-B048-85BDC9FD1C3A}</a:tableStyleId>
              </a:tblPr>
              <a:tblGrid>
                <a:gridCol w="1623252">
                  <a:extLst>
                    <a:ext uri="{9D8B030D-6E8A-4147-A177-3AD203B41FA5}">
                      <a16:colId xmlns:a16="http://schemas.microsoft.com/office/drawing/2014/main" xmlns="" val="20000"/>
                    </a:ext>
                  </a:extLst>
                </a:gridCol>
                <a:gridCol w="1623252">
                  <a:extLst>
                    <a:ext uri="{9D8B030D-6E8A-4147-A177-3AD203B41FA5}">
                      <a16:colId xmlns:a16="http://schemas.microsoft.com/office/drawing/2014/main" xmlns="" val="20001"/>
                    </a:ext>
                  </a:extLst>
                </a:gridCol>
                <a:gridCol w="2239987">
                  <a:extLst>
                    <a:ext uri="{9D8B030D-6E8A-4147-A177-3AD203B41FA5}">
                      <a16:colId xmlns:a16="http://schemas.microsoft.com/office/drawing/2014/main" xmlns="" val="20002"/>
                    </a:ext>
                  </a:extLst>
                </a:gridCol>
                <a:gridCol w="1171911">
                  <a:extLst>
                    <a:ext uri="{9D8B030D-6E8A-4147-A177-3AD203B41FA5}">
                      <a16:colId xmlns:a16="http://schemas.microsoft.com/office/drawing/2014/main" xmlns="" val="20003"/>
                    </a:ext>
                  </a:extLst>
                </a:gridCol>
                <a:gridCol w="1910548">
                  <a:extLst>
                    <a:ext uri="{9D8B030D-6E8A-4147-A177-3AD203B41FA5}">
                      <a16:colId xmlns:a16="http://schemas.microsoft.com/office/drawing/2014/main" xmlns="" val="20004"/>
                    </a:ext>
                  </a:extLst>
                </a:gridCol>
                <a:gridCol w="3096343">
                  <a:extLst>
                    <a:ext uri="{9D8B030D-6E8A-4147-A177-3AD203B41FA5}">
                      <a16:colId xmlns:a16="http://schemas.microsoft.com/office/drawing/2014/main" xmlns="" val="20005"/>
                    </a:ext>
                  </a:extLst>
                </a:gridCol>
              </a:tblGrid>
              <a:tr h="50374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2129329">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spc="5" dirty="0">
                          <a:effectLst/>
                          <a:latin typeface="Trebuchet MS" panose="020B0603020202020204" pitchFamily="34" charset="0"/>
                          <a:ea typeface="Arial" panose="020B0604020202020204" pitchFamily="34" charset="0"/>
                          <a:cs typeface="Arial" panose="020B0604020202020204" pitchFamily="34" charset="0"/>
                        </a:rPr>
                        <a:t>100% of valid invoices paid valid within 30 days from date invoices </a:t>
                      </a:r>
                      <a:endParaRPr lang="en-ZA" sz="1200" dirty="0">
                        <a:effectLst/>
                        <a:latin typeface="Trebuchet MS" panose="020B0603020202020204" pitchFamily="34" charset="0"/>
                        <a:ea typeface="Calibri" panose="020F0502020204030204" pitchFamily="34"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srgbClr val="222A35"/>
                        </a:solidFill>
                        <a:effectLst/>
                        <a:latin typeface="Trebuchet MS" panose="020B0603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222A35"/>
                          </a:solidFill>
                          <a:effectLst/>
                          <a:latin typeface="Trebuchet MS" panose="020B0603020202020204" pitchFamily="34" charset="0"/>
                          <a:ea typeface="Times New Roman" panose="02020603050405020304" pitchFamily="18" charset="0"/>
                          <a:cs typeface="Arial" panose="020B0604020202020204" pitchFamily="34" charset="0"/>
                        </a:rPr>
                        <a:t>100% of valid invoices paid within 30 days from the date of receipts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48</a:t>
                      </a:r>
                      <a:r>
                        <a:rPr lang="en-ZA" sz="1200" b="0" baseline="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 invoices on the invoice register for the valid invoices received </a:t>
                      </a: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paid within 30 days                                 </a:t>
                      </a:r>
                      <a:endParaRPr lang="en-ZA" sz="1200" b="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Not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Not</a:t>
                      </a:r>
                      <a:r>
                        <a:rPr lang="en-ZA" sz="1200" b="0" i="0" baseline="0" dirty="0">
                          <a:latin typeface="Trebuchet MS" panose="020B0603020202020204" pitchFamily="34" charset="0"/>
                          <a:cs typeface="+mn-cs"/>
                        </a:rPr>
                        <a:t> Applicable</a:t>
                      </a:r>
                      <a:endParaRPr lang="en-ZA" sz="1200" b="0" i="0" dirty="0">
                        <a:latin typeface="Trebuchet MS" panose="020B0603020202020204" pitchFamily="34"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The register on valid invoices received by</a:t>
                      </a:r>
                      <a:r>
                        <a:rPr lang="en-ZA" sz="1200" b="0" i="0" baseline="0" dirty="0">
                          <a:latin typeface="Trebuchet MS" panose="020B0603020202020204" pitchFamily="34" charset="0"/>
                          <a:cs typeface="+mn-cs"/>
                        </a:rPr>
                        <a:t> the entity is closely monitored on bi-weekly and monthly basis and for the month of October the target was achieved and all 26 invoices received were paid within 30 days from the date of receipt.</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baseline="0" dirty="0">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baseline="0" dirty="0">
                          <a:latin typeface="Trebuchet MS" panose="020B0603020202020204" pitchFamily="34" charset="0"/>
                          <a:cs typeface="+mn-cs"/>
                        </a:rPr>
                        <a:t>The target is on traction to be achieved in quarter 3</a:t>
                      </a:r>
                    </a:p>
                  </a:txBody>
                  <a:tcPr/>
                </a:tc>
                <a:extLst>
                  <a:ext uri="{0D108BD9-81ED-4DB2-BD59-A6C34878D82A}">
                    <a16:rowId xmlns:a16="http://schemas.microsoft.com/office/drawing/2014/main" xmlns="" val="10001"/>
                  </a:ext>
                </a:extLst>
              </a:tr>
              <a:tr h="2129329">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222A35"/>
                          </a:solidFill>
                          <a:effectLst/>
                          <a:latin typeface="Trebuchet MS" panose="020B0603020202020204" pitchFamily="34" charset="0"/>
                          <a:ea typeface="Times New Roman" panose="02020603050405020304" pitchFamily="18" charset="0"/>
                          <a:cs typeface="Arial" panose="020B0604020202020204" pitchFamily="34" charset="0"/>
                        </a:rPr>
                        <a:t>100% of valid invoices paid within 30 days from the date of receipts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0" baseline="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51 invoices on the invoice register for the valid invoices received </a:t>
                      </a: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paid within 30 days                                 </a:t>
                      </a:r>
                      <a:endParaRPr lang="en-ZA" sz="1200" b="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Not 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60928628"/>
                  </a:ext>
                </a:extLst>
              </a:tr>
            </a:tbl>
          </a:graphicData>
        </a:graphic>
      </p:graphicFrame>
    </p:spTree>
    <p:extLst>
      <p:ext uri="{BB962C8B-B14F-4D97-AF65-F5344CB8AC3E}">
        <p14:creationId xmlns:p14="http://schemas.microsoft.com/office/powerpoint/2010/main" xmlns="" val="413678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algn="ctr">
              <a:defRPr/>
            </a:pPr>
            <a:fld id="{D0FB1A35-26F3-4129-92ED-E891618A16E1}" type="slidenum">
              <a:rPr lang="en-US" sz="1600" b="1">
                <a:solidFill>
                  <a:srgbClr val="000000"/>
                </a:solidFill>
              </a:rPr>
              <a:pPr algn="ctr">
                <a:defRPr/>
              </a:pPr>
              <a:t>11</a:t>
            </a:fld>
            <a:endParaRPr lang="en-US" sz="1600" b="1"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71464" y="66129"/>
            <a:ext cx="10297144" cy="769441"/>
          </a:xfrm>
          <a:prstGeom prst="rect">
            <a:avLst/>
          </a:prstGeom>
        </p:spPr>
        <p:txBody>
          <a:bodyPr wrap="square">
            <a:spAutoFit/>
          </a:bodyPr>
          <a:lstStyle/>
          <a:p>
            <a:pPr algn="ctr" eaLnBrk="0" hangingPunct="0">
              <a:spcBef>
                <a:spcPts val="600"/>
              </a:spcBef>
              <a:spcAft>
                <a:spcPts val="600"/>
              </a:spcAft>
              <a:defRPr/>
            </a:pPr>
            <a:endParaRPr lang="en-ZA" dirty="0"/>
          </a:p>
          <a:p>
            <a:pPr algn="ctr" eaLnBrk="0" hangingPunct="0">
              <a:spcBef>
                <a:spcPts val="600"/>
              </a:spcBef>
              <a:spcAft>
                <a:spcPts val="600"/>
              </a:spcAft>
              <a:defRPr/>
            </a:pPr>
            <a:r>
              <a:rPr lang="en-ZA" sz="1600" dirty="0">
                <a:solidFill>
                  <a:srgbClr val="FF9900"/>
                </a:solidFill>
                <a:latin typeface="Trebuchet MS" panose="020B0603020202020204" pitchFamily="34" charset="0"/>
              </a:rPr>
              <a:t>USAASA PERCENTAGE REDUCTION OF WASTEFUL AND FRUITLESS EXPENDITURE </a:t>
            </a:r>
            <a:r>
              <a:rPr lang="en-US" sz="1600" dirty="0">
                <a:solidFill>
                  <a:srgbClr val="FF9900"/>
                </a:solidFill>
                <a:latin typeface="Trebuchet MS" panose="020B0603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135371"/>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19" name="Table 18"/>
          <p:cNvGraphicFramePr>
            <a:graphicFrameLocks noGrp="1"/>
          </p:cNvGraphicFramePr>
          <p:nvPr>
            <p:extLst>
              <p:ext uri="{D42A27DB-BD31-4B8C-83A1-F6EECF244321}">
                <p14:modId xmlns:p14="http://schemas.microsoft.com/office/powerpoint/2010/main" xmlns="" val="3040847211"/>
              </p:ext>
            </p:extLst>
          </p:nvPr>
        </p:nvGraphicFramePr>
        <p:xfrm>
          <a:off x="222487" y="1124744"/>
          <a:ext cx="11665293" cy="4762399"/>
        </p:xfrm>
        <a:graphic>
          <a:graphicData uri="http://schemas.openxmlformats.org/drawingml/2006/table">
            <a:tbl>
              <a:tblPr firstRow="1" bandRow="1">
                <a:tableStyleId>{5C22544A-7EE6-4342-B048-85BDC9FD1C3A}</a:tableStyleId>
              </a:tblPr>
              <a:tblGrid>
                <a:gridCol w="1623252">
                  <a:extLst>
                    <a:ext uri="{9D8B030D-6E8A-4147-A177-3AD203B41FA5}">
                      <a16:colId xmlns:a16="http://schemas.microsoft.com/office/drawing/2014/main" xmlns="" val="20000"/>
                    </a:ext>
                  </a:extLst>
                </a:gridCol>
                <a:gridCol w="1623252">
                  <a:extLst>
                    <a:ext uri="{9D8B030D-6E8A-4147-A177-3AD203B41FA5}">
                      <a16:colId xmlns:a16="http://schemas.microsoft.com/office/drawing/2014/main" xmlns="" val="20001"/>
                    </a:ext>
                  </a:extLst>
                </a:gridCol>
                <a:gridCol w="2239987">
                  <a:extLst>
                    <a:ext uri="{9D8B030D-6E8A-4147-A177-3AD203B41FA5}">
                      <a16:colId xmlns:a16="http://schemas.microsoft.com/office/drawing/2014/main" xmlns="" val="20002"/>
                    </a:ext>
                  </a:extLst>
                </a:gridCol>
                <a:gridCol w="1171911">
                  <a:extLst>
                    <a:ext uri="{9D8B030D-6E8A-4147-A177-3AD203B41FA5}">
                      <a16:colId xmlns:a16="http://schemas.microsoft.com/office/drawing/2014/main" xmlns="" val="20003"/>
                    </a:ext>
                  </a:extLst>
                </a:gridCol>
                <a:gridCol w="2291019">
                  <a:extLst>
                    <a:ext uri="{9D8B030D-6E8A-4147-A177-3AD203B41FA5}">
                      <a16:colId xmlns:a16="http://schemas.microsoft.com/office/drawing/2014/main" xmlns="" val="20004"/>
                    </a:ext>
                  </a:extLst>
                </a:gridCol>
                <a:gridCol w="2715872">
                  <a:extLst>
                    <a:ext uri="{9D8B030D-6E8A-4147-A177-3AD203B41FA5}">
                      <a16:colId xmlns:a16="http://schemas.microsoft.com/office/drawing/2014/main" xmlns="" val="20005"/>
                    </a:ext>
                  </a:extLst>
                </a:gridCol>
              </a:tblGrid>
              <a:tr h="50374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2129329">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spc="5" dirty="0">
                          <a:effectLst/>
                          <a:latin typeface="Trebuchet MS" panose="020B0603020202020204" pitchFamily="34" charset="0"/>
                          <a:ea typeface="Arial" panose="020B0604020202020204" pitchFamily="34" charset="0"/>
                          <a:cs typeface="Arial" panose="020B0604020202020204" pitchFamily="34" charset="0"/>
                        </a:rPr>
                        <a:t>Reduction of wasteful and fruitless expenditure to </a:t>
                      </a:r>
                      <a:r>
                        <a:rPr lang="en-US" sz="1200" b="1" spc="5" dirty="0">
                          <a:effectLst/>
                          <a:latin typeface="Trebuchet MS" panose="020B0603020202020204" pitchFamily="34" charset="0"/>
                          <a:ea typeface="Arial" panose="020B0604020202020204" pitchFamily="34" charset="0"/>
                          <a:cs typeface="Arial" panose="020B0604020202020204" pitchFamily="34" charset="0"/>
                        </a:rPr>
                        <a:t>20%</a:t>
                      </a:r>
                      <a:r>
                        <a:rPr lang="en-US" sz="1200" spc="5" dirty="0">
                          <a:effectLst/>
                          <a:latin typeface="Trebuchet MS" panose="020B0603020202020204" pitchFamily="34" charset="0"/>
                          <a:ea typeface="Arial" panose="020B0604020202020204" pitchFamily="34" charset="0"/>
                          <a:cs typeface="Arial" panose="020B0604020202020204" pitchFamily="34" charset="0"/>
                        </a:rPr>
                        <a:t> of </a:t>
                      </a:r>
                      <a:r>
                        <a:rPr lang="en-US" sz="1200" b="1" spc="5" dirty="0">
                          <a:effectLst/>
                          <a:latin typeface="Trebuchet MS" panose="020B0603020202020204" pitchFamily="34" charset="0"/>
                          <a:ea typeface="Arial" panose="020B0604020202020204" pitchFamily="34" charset="0"/>
                          <a:cs typeface="Arial" panose="020B0604020202020204" pitchFamily="34" charset="0"/>
                        </a:rPr>
                        <a:t>R</a:t>
                      </a:r>
                      <a:r>
                        <a:rPr lang="en-US" sz="1200" spc="5" dirty="0">
                          <a:effectLst/>
                          <a:latin typeface="Trebuchet MS" panose="020B0603020202020204" pitchFamily="34" charset="0"/>
                          <a:ea typeface="Arial" panose="020B0604020202020204" pitchFamily="34" charset="0"/>
                          <a:cs typeface="Arial" panose="020B0604020202020204" pitchFamily="34" charset="0"/>
                        </a:rPr>
                        <a:t> </a:t>
                      </a:r>
                      <a:r>
                        <a:rPr lang="en-US" sz="1200" b="1" spc="5" dirty="0">
                          <a:effectLst/>
                          <a:latin typeface="Trebuchet MS" panose="020B0603020202020204" pitchFamily="34" charset="0"/>
                          <a:ea typeface="Arial" panose="020B0604020202020204" pitchFamily="34" charset="0"/>
                          <a:cs typeface="Arial" panose="020B0604020202020204" pitchFamily="34" charset="0"/>
                        </a:rPr>
                        <a:t>389 000</a:t>
                      </a:r>
                      <a:r>
                        <a:rPr lang="en-US" sz="1200" spc="5" dirty="0">
                          <a:effectLst/>
                          <a:latin typeface="Trebuchet MS" panose="020B0603020202020204" pitchFamily="34" charset="0"/>
                          <a:ea typeface="Arial" panose="020B0604020202020204" pitchFamily="34" charset="0"/>
                          <a:cs typeface="Arial" panose="020B0604020202020204" pitchFamily="34" charset="0"/>
                        </a:rPr>
                        <a:t> USAASA AFS 2019-2020 incrementally from baseline of 2019 by 2024</a:t>
                      </a:r>
                      <a:endParaRPr lang="en-ZA" sz="1200" dirty="0">
                        <a:effectLst/>
                        <a:latin typeface="Trebuchet MS" panose="020B0603020202020204" pitchFamily="34" charset="0"/>
                        <a:ea typeface="Calibri" panose="020F050202020403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 reduction of wasteful and fruitless expenditure</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i="0" dirty="0">
                          <a:solidFill>
                            <a:schemeClr val="tx1"/>
                          </a:solidFill>
                          <a:latin typeface="Trebuchet MS" panose="020B0603020202020204" pitchFamily="34" charset="0"/>
                          <a:cs typeface="Arial" panose="020B0604020202020204" pitchFamily="34" charset="0"/>
                        </a:rPr>
                        <a:t>No actual</a:t>
                      </a:r>
                      <a:r>
                        <a:rPr lang="en-ZA" sz="1200" i="0" baseline="0" dirty="0">
                          <a:solidFill>
                            <a:schemeClr val="tx1"/>
                          </a:solidFill>
                          <a:latin typeface="Trebuchet MS" panose="020B0603020202020204" pitchFamily="34" charset="0"/>
                          <a:cs typeface="Arial" panose="020B0604020202020204" pitchFamily="34" charset="0"/>
                        </a:rPr>
                        <a:t> </a:t>
                      </a:r>
                      <a:r>
                        <a:rPr lang="en-ZA" sz="1200" i="0" dirty="0">
                          <a:solidFill>
                            <a:schemeClr val="tx1"/>
                          </a:solidFill>
                          <a:latin typeface="Trebuchet MS" panose="020B0603020202020204" pitchFamily="34" charset="0"/>
                          <a:cs typeface="Arial" panose="020B0604020202020204" pitchFamily="34" charset="0"/>
                        </a:rPr>
                        <a:t>reduction</a:t>
                      </a:r>
                      <a:r>
                        <a:rPr lang="en-ZA" sz="1200" i="0" baseline="0" dirty="0">
                          <a:solidFill>
                            <a:schemeClr val="tx1"/>
                          </a:solidFill>
                          <a:latin typeface="Trebuchet MS" panose="020B0603020202020204" pitchFamily="34" charset="0"/>
                          <a:cs typeface="Arial" panose="020B0604020202020204" pitchFamily="34" charset="0"/>
                        </a:rPr>
                        <a:t> of wasteful and fruitless expenditure materialised for Q1 and Q2 resulting in no request for condonation was sent  to National Treasury following the conclusion of investigations and implementation of consequence management </a:t>
                      </a:r>
                      <a:endParaRPr lang="en-ZA" sz="1200"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Not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dirty="0">
                          <a:effectLst/>
                          <a:latin typeface="Trebuchet MS" panose="020B0603020202020204" pitchFamily="34" charset="0"/>
                          <a:ea typeface="Times New Roman" panose="02020603050405020304" pitchFamily="18" charset="0"/>
                        </a:rPr>
                        <a:t>The investigative process required to address the wasteful and fruitless expenditure</a:t>
                      </a:r>
                      <a:r>
                        <a:rPr lang="en-ZA" sz="1200" b="0" baseline="0" dirty="0">
                          <a:effectLst/>
                          <a:latin typeface="Trebuchet MS" panose="020B0603020202020204" pitchFamily="34" charset="0"/>
                          <a:ea typeface="Times New Roman" panose="02020603050405020304" pitchFamily="18" charset="0"/>
                        </a:rPr>
                        <a:t> did not materialise due to lack of resources </a:t>
                      </a:r>
                      <a:endParaRPr lang="en-ZA" sz="1200" b="0" dirty="0">
                        <a:effectLst/>
                        <a:latin typeface="Trebuchet MS" panose="020B0603020202020204" pitchFamily="34" charset="0"/>
                        <a:ea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The entity</a:t>
                      </a:r>
                      <a:r>
                        <a:rPr lang="en-ZA" sz="1200" b="0" i="0" baseline="0" dirty="0">
                          <a:latin typeface="Trebuchet MS" panose="020B0603020202020204" pitchFamily="34" charset="0"/>
                          <a:cs typeface="+mn-cs"/>
                        </a:rPr>
                        <a:t> has requested assistance from Department of Public Service and Administration to assign two investigators  that will investigate the wasteful and fruitless expenditure.</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baseline="0" dirty="0">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baseline="0" dirty="0">
                          <a:latin typeface="Trebuchet MS" panose="020B0603020202020204" pitchFamily="34" charset="0"/>
                          <a:cs typeface="+mn-cs"/>
                        </a:rPr>
                        <a:t>The conclusion of investigations will be prioritised before the end of Q3 (2021-22) and consequence management will be applied consistently for the recommendation of wasteful and fruitless expenditure for condonation to National Treasury </a:t>
                      </a: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129329">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5% reduction of irregular expenditure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Not 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60928628"/>
                  </a:ext>
                </a:extLst>
              </a:tr>
            </a:tbl>
          </a:graphicData>
        </a:graphic>
      </p:graphicFrame>
    </p:spTree>
    <p:extLst>
      <p:ext uri="{BB962C8B-B14F-4D97-AF65-F5344CB8AC3E}">
        <p14:creationId xmlns:p14="http://schemas.microsoft.com/office/powerpoint/2010/main" xmlns="" val="353954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algn="ctr">
              <a:defRPr/>
            </a:pPr>
            <a:fld id="{D0FB1A35-26F3-4129-92ED-E891618A16E1}" type="slidenum">
              <a:rPr lang="en-US" sz="1600" b="1">
                <a:solidFill>
                  <a:srgbClr val="000000"/>
                </a:solidFill>
              </a:rPr>
              <a:pPr algn="ctr">
                <a:defRPr/>
              </a:pPr>
              <a:t>12</a:t>
            </a:fld>
            <a:endParaRPr lang="en-US" sz="1600" b="1"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17204" y="43682"/>
            <a:ext cx="10297144" cy="769441"/>
          </a:xfrm>
          <a:prstGeom prst="rect">
            <a:avLst/>
          </a:prstGeom>
        </p:spPr>
        <p:txBody>
          <a:bodyPr wrap="square">
            <a:spAutoFit/>
          </a:bodyPr>
          <a:lstStyle/>
          <a:p>
            <a:pPr algn="ctr" eaLnBrk="0" hangingPunct="0">
              <a:spcBef>
                <a:spcPts val="600"/>
              </a:spcBef>
              <a:spcAft>
                <a:spcPts val="600"/>
              </a:spcAft>
              <a:defRPr/>
            </a:pPr>
            <a:endParaRPr lang="en-ZA" dirty="0"/>
          </a:p>
          <a:p>
            <a:pPr algn="ctr" eaLnBrk="0" hangingPunct="0">
              <a:spcBef>
                <a:spcPts val="600"/>
              </a:spcBef>
              <a:spcAft>
                <a:spcPts val="600"/>
              </a:spcAft>
              <a:defRPr/>
            </a:pPr>
            <a:r>
              <a:rPr lang="en-ZA" sz="1600" dirty="0">
                <a:solidFill>
                  <a:srgbClr val="FF9900"/>
                </a:solidFill>
                <a:latin typeface="Trebuchet MS" panose="020B0603020202020204" pitchFamily="34" charset="0"/>
                <a:ea typeface="Calibri" panose="020F0502020204030204" pitchFamily="34" charset="0"/>
                <a:cs typeface="Calibri" panose="020F0502020204030204" pitchFamily="34" charset="0"/>
              </a:rPr>
              <a:t>USAASA PERCENTAGE REDUCTION OF IRREGULAR EXPENDITURE </a:t>
            </a:r>
            <a:r>
              <a:rPr lang="en-US" sz="1600" dirty="0">
                <a:solidFill>
                  <a:srgbClr val="FF9900"/>
                </a:solidFill>
                <a:latin typeface="Trebuchet MS" panose="020B0603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32657"/>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19" name="Table 18"/>
          <p:cNvGraphicFramePr>
            <a:graphicFrameLocks noGrp="1"/>
          </p:cNvGraphicFramePr>
          <p:nvPr>
            <p:extLst>
              <p:ext uri="{D42A27DB-BD31-4B8C-83A1-F6EECF244321}">
                <p14:modId xmlns:p14="http://schemas.microsoft.com/office/powerpoint/2010/main" xmlns="" val="3159741669"/>
              </p:ext>
            </p:extLst>
          </p:nvPr>
        </p:nvGraphicFramePr>
        <p:xfrm>
          <a:off x="222487" y="1027627"/>
          <a:ext cx="11665293" cy="5350061"/>
        </p:xfrm>
        <a:graphic>
          <a:graphicData uri="http://schemas.openxmlformats.org/drawingml/2006/table">
            <a:tbl>
              <a:tblPr firstRow="1" bandRow="1">
                <a:tableStyleId>{5C22544A-7EE6-4342-B048-85BDC9FD1C3A}</a:tableStyleId>
              </a:tblPr>
              <a:tblGrid>
                <a:gridCol w="1623252">
                  <a:extLst>
                    <a:ext uri="{9D8B030D-6E8A-4147-A177-3AD203B41FA5}">
                      <a16:colId xmlns:a16="http://schemas.microsoft.com/office/drawing/2014/main" xmlns="" val="20000"/>
                    </a:ext>
                  </a:extLst>
                </a:gridCol>
                <a:gridCol w="1623252">
                  <a:extLst>
                    <a:ext uri="{9D8B030D-6E8A-4147-A177-3AD203B41FA5}">
                      <a16:colId xmlns:a16="http://schemas.microsoft.com/office/drawing/2014/main" xmlns="" val="20001"/>
                    </a:ext>
                  </a:extLst>
                </a:gridCol>
                <a:gridCol w="2239987">
                  <a:extLst>
                    <a:ext uri="{9D8B030D-6E8A-4147-A177-3AD203B41FA5}">
                      <a16:colId xmlns:a16="http://schemas.microsoft.com/office/drawing/2014/main" xmlns="" val="20002"/>
                    </a:ext>
                  </a:extLst>
                </a:gridCol>
                <a:gridCol w="1171911">
                  <a:extLst>
                    <a:ext uri="{9D8B030D-6E8A-4147-A177-3AD203B41FA5}">
                      <a16:colId xmlns:a16="http://schemas.microsoft.com/office/drawing/2014/main" xmlns="" val="20003"/>
                    </a:ext>
                  </a:extLst>
                </a:gridCol>
                <a:gridCol w="2291019">
                  <a:extLst>
                    <a:ext uri="{9D8B030D-6E8A-4147-A177-3AD203B41FA5}">
                      <a16:colId xmlns:a16="http://schemas.microsoft.com/office/drawing/2014/main" xmlns="" val="20004"/>
                    </a:ext>
                  </a:extLst>
                </a:gridCol>
                <a:gridCol w="2715872">
                  <a:extLst>
                    <a:ext uri="{9D8B030D-6E8A-4147-A177-3AD203B41FA5}">
                      <a16:colId xmlns:a16="http://schemas.microsoft.com/office/drawing/2014/main" xmlns="" val="20005"/>
                    </a:ext>
                  </a:extLst>
                </a:gridCol>
              </a:tblGrid>
              <a:tr h="50374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2129329">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spc="5" dirty="0">
                          <a:effectLst/>
                          <a:latin typeface="Trebuchet MS" panose="020B0603020202020204" pitchFamily="34" charset="0"/>
                          <a:ea typeface="Arial" panose="020B0604020202020204" pitchFamily="34" charset="0"/>
                          <a:cs typeface="Arial" panose="020B0604020202020204" pitchFamily="34" charset="0"/>
                        </a:rPr>
                        <a:t>Reduction of irregular expenditure to </a:t>
                      </a:r>
                      <a:r>
                        <a:rPr lang="en-US" sz="1200" b="1" spc="5" dirty="0">
                          <a:effectLst/>
                          <a:latin typeface="Trebuchet MS" panose="020B0603020202020204" pitchFamily="34" charset="0"/>
                          <a:ea typeface="Arial" panose="020B0604020202020204" pitchFamily="34" charset="0"/>
                          <a:cs typeface="Arial" panose="020B0604020202020204" pitchFamily="34" charset="0"/>
                        </a:rPr>
                        <a:t>15%</a:t>
                      </a:r>
                      <a:r>
                        <a:rPr lang="en-US" sz="1200" spc="5" dirty="0">
                          <a:effectLst/>
                          <a:latin typeface="Trebuchet MS" panose="020B0603020202020204" pitchFamily="34" charset="0"/>
                          <a:ea typeface="Arial" panose="020B0604020202020204" pitchFamily="34" charset="0"/>
                          <a:cs typeface="Arial" panose="020B0604020202020204" pitchFamily="34" charset="0"/>
                        </a:rPr>
                        <a:t> of R </a:t>
                      </a:r>
                      <a:r>
                        <a:rPr lang="en-US" sz="1200" b="1" spc="5" dirty="0">
                          <a:effectLst/>
                          <a:latin typeface="Trebuchet MS" panose="020B0603020202020204" pitchFamily="34" charset="0"/>
                          <a:ea typeface="Arial" panose="020B0604020202020204" pitchFamily="34" charset="0"/>
                          <a:cs typeface="Arial" panose="020B0604020202020204" pitchFamily="34" charset="0"/>
                        </a:rPr>
                        <a:t>32 196 000</a:t>
                      </a:r>
                      <a:r>
                        <a:rPr lang="en-US" sz="1200" spc="5" dirty="0">
                          <a:effectLst/>
                          <a:latin typeface="Trebuchet MS" panose="020B0603020202020204" pitchFamily="34" charset="0"/>
                          <a:ea typeface="Arial" panose="020B0604020202020204" pitchFamily="34" charset="0"/>
                          <a:cs typeface="Arial" panose="020B0604020202020204" pitchFamily="34" charset="0"/>
                        </a:rPr>
                        <a:t> USAASA AFS 2019-2020 incrementally from baseline of 2019 by 2024</a:t>
                      </a:r>
                      <a:endParaRPr lang="en-ZA" sz="1200" dirty="0">
                        <a:effectLst/>
                        <a:latin typeface="Trebuchet MS" panose="020B0603020202020204" pitchFamily="34" charset="0"/>
                        <a:ea typeface="Calibri" panose="020F050202020403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 reduction of irregular expenditure</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i="0" dirty="0">
                          <a:solidFill>
                            <a:schemeClr val="tx1"/>
                          </a:solidFill>
                          <a:latin typeface="Trebuchet MS" panose="020B0603020202020204" pitchFamily="34" charset="0"/>
                          <a:cs typeface="Arial" panose="020B0604020202020204" pitchFamily="34" charset="0"/>
                        </a:rPr>
                        <a:t>No actual</a:t>
                      </a:r>
                      <a:r>
                        <a:rPr lang="en-ZA" sz="1200" i="0" baseline="0" dirty="0">
                          <a:solidFill>
                            <a:schemeClr val="tx1"/>
                          </a:solidFill>
                          <a:latin typeface="Trebuchet MS" panose="020B0603020202020204" pitchFamily="34" charset="0"/>
                          <a:cs typeface="Arial" panose="020B0604020202020204" pitchFamily="34" charset="0"/>
                        </a:rPr>
                        <a:t> </a:t>
                      </a:r>
                      <a:r>
                        <a:rPr lang="en-ZA" sz="1200" i="0" dirty="0">
                          <a:solidFill>
                            <a:schemeClr val="tx1"/>
                          </a:solidFill>
                          <a:latin typeface="Trebuchet MS" panose="020B0603020202020204" pitchFamily="34" charset="0"/>
                          <a:cs typeface="Arial" panose="020B0604020202020204" pitchFamily="34" charset="0"/>
                        </a:rPr>
                        <a:t>reduction</a:t>
                      </a:r>
                      <a:r>
                        <a:rPr lang="en-ZA" sz="1200" i="0" baseline="0" dirty="0">
                          <a:solidFill>
                            <a:schemeClr val="tx1"/>
                          </a:solidFill>
                          <a:latin typeface="Trebuchet MS" panose="020B0603020202020204" pitchFamily="34" charset="0"/>
                          <a:cs typeface="Arial" panose="020B0604020202020204" pitchFamily="34" charset="0"/>
                        </a:rPr>
                        <a:t> of irregular expenditure materialised for Q1 and Q2 resulting in no request for condonation was sent  to National Treasury following the conclusion of investigations and implementation of consequence management </a:t>
                      </a:r>
                      <a:endParaRPr lang="en-ZA" sz="1200"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Not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dirty="0">
                          <a:effectLst/>
                          <a:latin typeface="Trebuchet MS" panose="020B0603020202020204" pitchFamily="34" charset="0"/>
                          <a:ea typeface="Times New Roman" panose="02020603050405020304" pitchFamily="18" charset="0"/>
                        </a:rPr>
                        <a:t>The investigative process required to address the irregular expenditure</a:t>
                      </a:r>
                      <a:r>
                        <a:rPr lang="en-ZA" sz="1200" b="0" baseline="0" dirty="0">
                          <a:effectLst/>
                          <a:latin typeface="Trebuchet MS" panose="020B0603020202020204" pitchFamily="34" charset="0"/>
                          <a:ea typeface="Times New Roman" panose="02020603050405020304" pitchFamily="18" charset="0"/>
                        </a:rPr>
                        <a:t> did not materialise due to lack of resources </a:t>
                      </a:r>
                      <a:endParaRPr lang="en-ZA" sz="1200" b="0" dirty="0">
                        <a:effectLst/>
                        <a:latin typeface="Trebuchet MS" panose="020B0603020202020204" pitchFamily="34" charset="0"/>
                        <a:ea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rPr>
                        <a:t>The request was forwarded again to National Treasury for consideration. The condonement relates to the SIU Report on procurement of Recruitment Agency Services (Leago) for R255K</a:t>
                      </a:r>
                      <a:r>
                        <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effectLst/>
                          <a:latin typeface="Trebuchet MS" panose="020B0603020202020204" pitchFamily="34" charset="0"/>
                          <a:ea typeface="+mn-ea"/>
                          <a:cs typeface="+mn-cs"/>
                        </a:rPr>
                        <a:t>The investigation of Irregular Expenditure could not gain momentum due to a lack of resources.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dk1"/>
                        </a:solidFill>
                        <a:effectLst/>
                        <a:latin typeface="Trebuchet MS" panose="020B060302020202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The entity</a:t>
                      </a:r>
                      <a:r>
                        <a:rPr lang="en-ZA" sz="1200" b="0" i="0" baseline="0" dirty="0">
                          <a:latin typeface="Trebuchet MS" panose="020B0603020202020204" pitchFamily="34" charset="0"/>
                          <a:cs typeface="+mn-cs"/>
                        </a:rPr>
                        <a:t> has requested assistance from Department of Public Service and Administration to assign two investigators  that will investigate the wasteful and fruitless expenditure.</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baseline="0" dirty="0">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baseline="0" dirty="0">
                          <a:latin typeface="Trebuchet MS" panose="020B0603020202020204" pitchFamily="34" charset="0"/>
                          <a:cs typeface="+mn-cs"/>
                        </a:rPr>
                        <a:t>The conclusion of investigations will be prioritised before the end of Q3 (2021-22) and consequence management will be applied consistently for the recommendation of wasteful and fruitless expenditure for condonation to National Treasury </a:t>
                      </a: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129329">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5% reduction of irregular expenditure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Not 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60928628"/>
                  </a:ext>
                </a:extLst>
              </a:tr>
            </a:tbl>
          </a:graphicData>
        </a:graphic>
      </p:graphicFrame>
    </p:spTree>
    <p:extLst>
      <p:ext uri="{BB962C8B-B14F-4D97-AF65-F5344CB8AC3E}">
        <p14:creationId xmlns:p14="http://schemas.microsoft.com/office/powerpoint/2010/main" xmlns="" val="33847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4" name="Subtitle 3"/>
          <p:cNvSpPr>
            <a:spLocks noGrp="1"/>
          </p:cNvSpPr>
          <p:nvPr>
            <p:ph type="subTitle" idx="1"/>
          </p:nvPr>
        </p:nvSpPr>
        <p:spPr>
          <a:xfrm>
            <a:off x="239349" y="2150518"/>
            <a:ext cx="11761307" cy="1854546"/>
          </a:xfrm>
        </p:spPr>
        <p:txBody>
          <a:bodyPr/>
          <a:lstStyle/>
          <a:p>
            <a:pPr lvl="0" algn="ctr">
              <a:spcBef>
                <a:spcPct val="0"/>
              </a:spcBef>
            </a:pPr>
            <a:r>
              <a:rPr lang="en-US" sz="2200" b="1" dirty="0">
                <a:latin typeface="Trebuchet MS" panose="020B0603020202020204" pitchFamily="34" charset="0"/>
                <a:cs typeface="Arial" pitchFamily="34" charset="0"/>
              </a:rPr>
              <a:t>UNIVERSAL SERVICE AND ACCESS AGENCY OF SOUTH AFRICA </a:t>
            </a:r>
          </a:p>
          <a:p>
            <a:pPr lvl="0" algn="ctr">
              <a:spcBef>
                <a:spcPct val="0"/>
              </a:spcBef>
            </a:pPr>
            <a:r>
              <a:rPr lang="en-US" sz="2200" b="1" dirty="0">
                <a:latin typeface="Trebuchet MS" panose="020B0603020202020204" pitchFamily="34" charset="0"/>
                <a:cs typeface="Arial" pitchFamily="34" charset="0"/>
              </a:rPr>
              <a:t>QUARTER 2 (2021 -2022) Financial Year </a:t>
            </a:r>
          </a:p>
          <a:p>
            <a:pPr lvl="0" algn="ctr">
              <a:spcBef>
                <a:spcPct val="0"/>
              </a:spcBef>
            </a:pPr>
            <a:r>
              <a:rPr lang="en-US" sz="2200" b="1" dirty="0">
                <a:latin typeface="Trebuchet MS" panose="020B0603020202020204" pitchFamily="34" charset="0"/>
                <a:cs typeface="Arial" pitchFamily="34" charset="0"/>
              </a:rPr>
              <a:t>FINANCIAL PERFORMANCE REPORTING  </a:t>
            </a:r>
          </a:p>
          <a:p>
            <a:endParaRPr lang="en-ZA" dirty="0"/>
          </a:p>
        </p:txBody>
      </p:sp>
    </p:spTree>
    <p:extLst>
      <p:ext uri="{BB962C8B-B14F-4D97-AF65-F5344CB8AC3E}">
        <p14:creationId xmlns:p14="http://schemas.microsoft.com/office/powerpoint/2010/main" xmlns="" val="217732610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17204" y="43682"/>
            <a:ext cx="10297144" cy="769441"/>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32657"/>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sp>
        <p:nvSpPr>
          <p:cNvPr id="5" name="Rectangle 4"/>
          <p:cNvSpPr/>
          <p:nvPr/>
        </p:nvSpPr>
        <p:spPr>
          <a:xfrm>
            <a:off x="1919536" y="351449"/>
            <a:ext cx="7848872"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REVENUE VS EXPENDITURE FOR QUARTER 1 AND 2 IN RESPECT OF USAASA</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21" name="Picture 20"/>
          <p:cNvPicPr>
            <a:picLocks noChangeAspect="1"/>
          </p:cNvPicPr>
          <p:nvPr/>
        </p:nvPicPr>
        <p:blipFill>
          <a:blip r:embed="rId4" cstate="print"/>
          <a:stretch>
            <a:fillRect/>
          </a:stretch>
        </p:blipFill>
        <p:spPr>
          <a:xfrm>
            <a:off x="1522984" y="1916832"/>
            <a:ext cx="9505056" cy="2448272"/>
          </a:xfrm>
          <a:prstGeom prst="rect">
            <a:avLst/>
          </a:prstGeom>
        </p:spPr>
      </p:pic>
    </p:spTree>
    <p:extLst>
      <p:ext uri="{BB962C8B-B14F-4D97-AF65-F5344CB8AC3E}">
        <p14:creationId xmlns:p14="http://schemas.microsoft.com/office/powerpoint/2010/main" xmlns="" val="209499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17204" y="43682"/>
            <a:ext cx="10297144" cy="769441"/>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32657"/>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18" name="Chart 17">
            <a:extLst>
              <a:ext uri="{FF2B5EF4-FFF2-40B4-BE49-F238E27FC236}">
                <a16:creationId xmlns:a16="http://schemas.microsoft.com/office/drawing/2014/main" xmlns="" id="{1E2E2A57-907B-4D9C-95F2-6B93D117D8C2}"/>
              </a:ext>
            </a:extLst>
          </p:cNvPr>
          <p:cNvGraphicFramePr/>
          <p:nvPr/>
        </p:nvGraphicFramePr>
        <p:xfrm>
          <a:off x="839416" y="1150403"/>
          <a:ext cx="10441160" cy="513515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3151441" y="369099"/>
            <a:ext cx="5529078"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REVENUE ANALYSIS FOR USAASA FOR QUARTER 1 AND 2</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419067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323222"/>
            <a:ext cx="2088232" cy="26022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17204" y="43682"/>
            <a:ext cx="10297144" cy="769441"/>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32657"/>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5" name="Picture 4"/>
          <p:cNvPicPr>
            <a:picLocks noChangeAspect="1"/>
          </p:cNvPicPr>
          <p:nvPr/>
        </p:nvPicPr>
        <p:blipFill>
          <a:blip r:embed="rId4" cstate="print"/>
          <a:stretch>
            <a:fillRect/>
          </a:stretch>
        </p:blipFill>
        <p:spPr>
          <a:xfrm>
            <a:off x="1217204" y="1194639"/>
            <a:ext cx="9703332" cy="4960807"/>
          </a:xfrm>
          <a:prstGeom prst="rect">
            <a:avLst/>
          </a:prstGeom>
        </p:spPr>
      </p:pic>
      <p:sp>
        <p:nvSpPr>
          <p:cNvPr id="19" name="Rectangle 18"/>
          <p:cNvSpPr/>
          <p:nvPr/>
        </p:nvSpPr>
        <p:spPr>
          <a:xfrm>
            <a:off x="3935760" y="404664"/>
            <a:ext cx="4307138"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9900"/>
                </a:solidFill>
                <a:effectLst/>
                <a:uLnTx/>
                <a:uFillTx/>
                <a:latin typeface="Trebuchet MS" panose="020B0603020202020204" pitchFamily="34" charset="0"/>
                <a:ea typeface="+mn-ea"/>
                <a:cs typeface="Times New Roman" panose="02020603050405020304" pitchFamily="18" charset="0"/>
              </a:rPr>
              <a:t>STATEMENT OF FINANCIAL POSITION </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75494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17204" y="43682"/>
            <a:ext cx="10297144" cy="769441"/>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32657"/>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5" name="Picture 4"/>
          <p:cNvPicPr>
            <a:picLocks noChangeAspect="1"/>
          </p:cNvPicPr>
          <p:nvPr/>
        </p:nvPicPr>
        <p:blipFill>
          <a:blip r:embed="rId4" cstate="print"/>
          <a:stretch>
            <a:fillRect/>
          </a:stretch>
        </p:blipFill>
        <p:spPr>
          <a:xfrm>
            <a:off x="839416" y="1175887"/>
            <a:ext cx="9577064" cy="5054504"/>
          </a:xfrm>
          <a:prstGeom prst="rect">
            <a:avLst/>
          </a:prstGeom>
        </p:spPr>
      </p:pic>
      <p:sp>
        <p:nvSpPr>
          <p:cNvPr id="6" name="Rectangle 5"/>
          <p:cNvSpPr/>
          <p:nvPr/>
        </p:nvSpPr>
        <p:spPr>
          <a:xfrm>
            <a:off x="3647728" y="340300"/>
            <a:ext cx="4465905"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9900"/>
                </a:solidFill>
                <a:effectLst/>
                <a:uLnTx/>
                <a:uFillTx/>
                <a:latin typeface="Trebuchet MS" panose="020B0603020202020204" pitchFamily="34" charset="0"/>
                <a:ea typeface="+mn-ea"/>
                <a:cs typeface="Times New Roman" panose="02020603050405020304" pitchFamily="18" charset="0"/>
              </a:rPr>
              <a:t>STATEMENT OF FINANCIAL PERFORMANCE </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6602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17204" y="43682"/>
            <a:ext cx="10297144" cy="769441"/>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32657"/>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sp>
        <p:nvSpPr>
          <p:cNvPr id="6" name="Rectangle 5"/>
          <p:cNvSpPr/>
          <p:nvPr/>
        </p:nvSpPr>
        <p:spPr>
          <a:xfrm>
            <a:off x="3647728" y="340300"/>
            <a:ext cx="4465905"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9900"/>
                </a:solidFill>
                <a:effectLst/>
                <a:uLnTx/>
                <a:uFillTx/>
                <a:latin typeface="Trebuchet MS" panose="020B0603020202020204" pitchFamily="34" charset="0"/>
                <a:ea typeface="+mn-ea"/>
                <a:cs typeface="Times New Roman" panose="02020603050405020304" pitchFamily="18" charset="0"/>
              </a:rPr>
              <a:t>STATEMENT OF CHANGES IN NET ASSETS  </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0" name="Picture 9"/>
          <p:cNvPicPr>
            <a:picLocks noChangeAspect="1"/>
          </p:cNvPicPr>
          <p:nvPr/>
        </p:nvPicPr>
        <p:blipFill>
          <a:blip r:embed="rId4" cstate="print"/>
          <a:stretch>
            <a:fillRect/>
          </a:stretch>
        </p:blipFill>
        <p:spPr>
          <a:xfrm>
            <a:off x="1217205" y="1556792"/>
            <a:ext cx="9559316" cy="2808312"/>
          </a:xfrm>
          <a:prstGeom prst="rect">
            <a:avLst/>
          </a:prstGeom>
        </p:spPr>
      </p:pic>
    </p:spTree>
    <p:extLst>
      <p:ext uri="{BB962C8B-B14F-4D97-AF65-F5344CB8AC3E}">
        <p14:creationId xmlns:p14="http://schemas.microsoft.com/office/powerpoint/2010/main" xmlns="" val="2413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17204" y="43682"/>
            <a:ext cx="10297144" cy="769441"/>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32657"/>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sp>
        <p:nvSpPr>
          <p:cNvPr id="6" name="Rectangle 5"/>
          <p:cNvSpPr/>
          <p:nvPr/>
        </p:nvSpPr>
        <p:spPr>
          <a:xfrm>
            <a:off x="1919536" y="340300"/>
            <a:ext cx="7416824"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9900"/>
                </a:solidFill>
                <a:effectLst/>
                <a:uLnTx/>
                <a:uFillTx/>
                <a:latin typeface="Trebuchet MS" panose="020B0603020202020204" pitchFamily="34" charset="0"/>
                <a:ea typeface="+mn-ea"/>
                <a:cs typeface="Times New Roman" panose="02020603050405020304" pitchFamily="18" charset="0"/>
              </a:rPr>
              <a:t>STATEMENT OF COMPARISON OF BUDGET AND ACTUAL AMOUNTS  </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3" name="Picture 12"/>
          <p:cNvPicPr>
            <a:picLocks noChangeAspect="1"/>
          </p:cNvPicPr>
          <p:nvPr/>
        </p:nvPicPr>
        <p:blipFill>
          <a:blip r:embed="rId4" cstate="print"/>
          <a:stretch>
            <a:fillRect/>
          </a:stretch>
        </p:blipFill>
        <p:spPr>
          <a:xfrm>
            <a:off x="1127448" y="1268760"/>
            <a:ext cx="9865096" cy="3984767"/>
          </a:xfrm>
          <a:prstGeom prst="rect">
            <a:avLst/>
          </a:prstGeom>
        </p:spPr>
      </p:pic>
    </p:spTree>
    <p:extLst>
      <p:ext uri="{BB962C8B-B14F-4D97-AF65-F5344CB8AC3E}">
        <p14:creationId xmlns:p14="http://schemas.microsoft.com/office/powerpoint/2010/main" xmlns="" val="205930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4" name="Rectangle 3"/>
          <p:cNvSpPr/>
          <p:nvPr/>
        </p:nvSpPr>
        <p:spPr>
          <a:xfrm>
            <a:off x="1199456" y="1988840"/>
            <a:ext cx="9145016" cy="1243417"/>
          </a:xfrm>
          <a:prstGeom prst="rect">
            <a:avLst/>
          </a:prstGeom>
        </p:spPr>
        <p:txBody>
          <a:bodyPr wrap="square">
            <a:spAutoFit/>
          </a:bodyPr>
          <a:lstStyle/>
          <a:p>
            <a:pPr lvl="0" algn="ctr" fontAlgn="auto">
              <a:spcBef>
                <a:spcPct val="20000"/>
              </a:spcBef>
              <a:spcAft>
                <a:spcPts val="0"/>
              </a:spcAft>
            </a:pPr>
            <a:r>
              <a:rPr lang="en-US" sz="2200" dirty="0">
                <a:solidFill>
                  <a:prstClr val="white"/>
                </a:solidFill>
                <a:latin typeface="Trebuchet MS" panose="020B0603020202020204" pitchFamily="34" charset="0"/>
                <a:cs typeface="+mn-cs"/>
              </a:rPr>
              <a:t>UNIVERSAL SERVICE AND ACCESS AGENCY OF SOUTH AFRICA </a:t>
            </a:r>
          </a:p>
          <a:p>
            <a:pPr lvl="0" algn="ctr" fontAlgn="auto">
              <a:spcBef>
                <a:spcPct val="20000"/>
              </a:spcBef>
              <a:spcAft>
                <a:spcPts val="0"/>
              </a:spcAft>
            </a:pPr>
            <a:r>
              <a:rPr lang="en-US" sz="2200" dirty="0">
                <a:solidFill>
                  <a:prstClr val="white"/>
                </a:solidFill>
                <a:latin typeface="Trebuchet MS" panose="020B0603020202020204" pitchFamily="34" charset="0"/>
                <a:cs typeface="+mn-cs"/>
              </a:rPr>
              <a:t>  QUARTER 1 AND 2 (2021 -2022) Financial Year</a:t>
            </a:r>
          </a:p>
          <a:p>
            <a:pPr lvl="0" algn="ctr" fontAlgn="auto">
              <a:spcBef>
                <a:spcPct val="20000"/>
              </a:spcBef>
              <a:spcAft>
                <a:spcPts val="0"/>
              </a:spcAft>
            </a:pPr>
            <a:r>
              <a:rPr lang="en-US" sz="2200" dirty="0">
                <a:solidFill>
                  <a:prstClr val="white"/>
                </a:solidFill>
                <a:latin typeface="Trebuchet MS" panose="020B0603020202020204" pitchFamily="34" charset="0"/>
                <a:cs typeface="+mn-cs"/>
              </a:rPr>
              <a:t>PERFORMANCE INFORMATION REPORTING </a:t>
            </a:r>
          </a:p>
        </p:txBody>
      </p:sp>
    </p:spTree>
    <p:extLst>
      <p:ext uri="{BB962C8B-B14F-4D97-AF65-F5344CB8AC3E}">
        <p14:creationId xmlns:p14="http://schemas.microsoft.com/office/powerpoint/2010/main" xmlns="" val="379830077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17204" y="43682"/>
            <a:ext cx="10297144" cy="769441"/>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32657"/>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sp>
        <p:nvSpPr>
          <p:cNvPr id="6" name="Rectangle 5"/>
          <p:cNvSpPr/>
          <p:nvPr/>
        </p:nvSpPr>
        <p:spPr>
          <a:xfrm>
            <a:off x="1919536" y="340300"/>
            <a:ext cx="7416824"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9900"/>
                </a:solidFill>
                <a:effectLst/>
                <a:uLnTx/>
                <a:uFillTx/>
                <a:latin typeface="Trebuchet MS" panose="020B0603020202020204" pitchFamily="34" charset="0"/>
                <a:ea typeface="+mn-ea"/>
                <a:cs typeface="Times New Roman" panose="02020603050405020304" pitchFamily="18" charset="0"/>
              </a:rPr>
              <a:t>STATEMENT OF COMPARISON OF BUDGET AND ACTUAL AMOUNTS  </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4" cstate="print"/>
          <a:stretch>
            <a:fillRect/>
          </a:stretch>
        </p:blipFill>
        <p:spPr>
          <a:xfrm>
            <a:off x="1446622" y="2276873"/>
            <a:ext cx="9217024" cy="4176463"/>
          </a:xfrm>
          <a:prstGeom prst="rect">
            <a:avLst/>
          </a:prstGeom>
        </p:spPr>
      </p:pic>
      <p:pic>
        <p:nvPicPr>
          <p:cNvPr id="10" name="Picture 9"/>
          <p:cNvPicPr>
            <a:picLocks noChangeAspect="1"/>
          </p:cNvPicPr>
          <p:nvPr/>
        </p:nvPicPr>
        <p:blipFill>
          <a:blip r:embed="rId5" cstate="print"/>
          <a:stretch>
            <a:fillRect/>
          </a:stretch>
        </p:blipFill>
        <p:spPr>
          <a:xfrm>
            <a:off x="1271465" y="1008795"/>
            <a:ext cx="9433048" cy="1268078"/>
          </a:xfrm>
          <a:prstGeom prst="rect">
            <a:avLst/>
          </a:prstGeom>
        </p:spPr>
      </p:pic>
    </p:spTree>
    <p:extLst>
      <p:ext uri="{BB962C8B-B14F-4D97-AF65-F5344CB8AC3E}">
        <p14:creationId xmlns:p14="http://schemas.microsoft.com/office/powerpoint/2010/main" xmlns="" val="3865667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4" name="Subtitle 3"/>
          <p:cNvSpPr>
            <a:spLocks noGrp="1"/>
          </p:cNvSpPr>
          <p:nvPr>
            <p:ph type="subTitle" idx="1"/>
          </p:nvPr>
        </p:nvSpPr>
        <p:spPr>
          <a:xfrm>
            <a:off x="2279576" y="2150518"/>
            <a:ext cx="7296811" cy="1752600"/>
          </a:xfrm>
        </p:spPr>
        <p:txBody>
          <a:bodyPr>
            <a:normAutofit/>
          </a:bodyPr>
          <a:lstStyle/>
          <a:p>
            <a:pPr lvl="0" algn="ctr">
              <a:spcBef>
                <a:spcPct val="0"/>
              </a:spcBef>
            </a:pPr>
            <a:r>
              <a:rPr lang="en-US" sz="2200" b="1" dirty="0">
                <a:latin typeface="Trebuchet MS" panose="020B0603020202020204" pitchFamily="34" charset="0"/>
                <a:cs typeface="Arial" pitchFamily="34" charset="0"/>
              </a:rPr>
              <a:t>UNIVERSAL SERVICE AND ACCESS FUND</a:t>
            </a:r>
          </a:p>
          <a:p>
            <a:pPr lvl="0" algn="ctr"/>
            <a:r>
              <a:rPr lang="en-US" sz="2200" b="1" dirty="0">
                <a:solidFill>
                  <a:prstClr val="white"/>
                </a:solidFill>
                <a:latin typeface="Trebuchet MS" panose="020B0603020202020204" pitchFamily="34" charset="0"/>
              </a:rPr>
              <a:t>QUARTER 1 AND 2 (2021 -2022) Financial Year</a:t>
            </a:r>
          </a:p>
          <a:p>
            <a:pPr lvl="0" algn="ctr"/>
            <a:r>
              <a:rPr lang="en-US" sz="2200" b="1" dirty="0">
                <a:solidFill>
                  <a:prstClr val="white"/>
                </a:solidFill>
                <a:latin typeface="Trebuchet MS" panose="020B0603020202020204" pitchFamily="34" charset="0"/>
              </a:rPr>
              <a:t>PERFORMANCE INFORMATION REPORTING </a:t>
            </a:r>
          </a:p>
          <a:p>
            <a:pPr lvl="0" algn="ctr">
              <a:spcBef>
                <a:spcPct val="0"/>
              </a:spcBef>
            </a:pPr>
            <a:r>
              <a:rPr lang="en-US" sz="2200" b="1" dirty="0">
                <a:latin typeface="Trebuchet MS" panose="020B0603020202020204" pitchFamily="34" charset="0"/>
                <a:cs typeface="Arial" pitchFamily="34" charset="0"/>
              </a:rPr>
              <a:t>  </a:t>
            </a:r>
          </a:p>
          <a:p>
            <a:endParaRPr lang="en-ZA" dirty="0"/>
          </a:p>
        </p:txBody>
      </p:sp>
    </p:spTree>
    <p:extLst>
      <p:ext uri="{BB962C8B-B14F-4D97-AF65-F5344CB8AC3E}">
        <p14:creationId xmlns:p14="http://schemas.microsoft.com/office/powerpoint/2010/main" xmlns="" val="237581125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17828" y="993213"/>
            <a:ext cx="12072664" cy="6685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727848" y="6487750"/>
            <a:ext cx="2448272" cy="36004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11090" y="-17405"/>
            <a:ext cx="979402" cy="979402"/>
          </a:xfrm>
          <a:prstGeom prst="rect">
            <a:avLst/>
          </a:prstGeom>
        </p:spPr>
      </p:pic>
      <p:sp>
        <p:nvSpPr>
          <p:cNvPr id="12" name="Rectangle 11"/>
          <p:cNvSpPr/>
          <p:nvPr/>
        </p:nvSpPr>
        <p:spPr>
          <a:xfrm>
            <a:off x="1775520" y="437640"/>
            <a:ext cx="8424936" cy="338554"/>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rPr>
              <a:t>SIGNIFICANT ACHIEVEMENTS/HIGHLIGHTS  FOR QUARTER 1 &amp; 2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6" name="Table 5"/>
          <p:cNvGraphicFramePr>
            <a:graphicFrameLocks noGrp="1"/>
          </p:cNvGraphicFramePr>
          <p:nvPr>
            <p:extLst>
              <p:ext uri="{D42A27DB-BD31-4B8C-83A1-F6EECF244321}">
                <p14:modId xmlns:p14="http://schemas.microsoft.com/office/powerpoint/2010/main" xmlns="" val="2113769679"/>
              </p:ext>
            </p:extLst>
          </p:nvPr>
        </p:nvGraphicFramePr>
        <p:xfrm>
          <a:off x="17828" y="1176293"/>
          <a:ext cx="12174172" cy="2929267"/>
        </p:xfrm>
        <a:graphic>
          <a:graphicData uri="http://schemas.openxmlformats.org/drawingml/2006/table">
            <a:tbl>
              <a:tblPr firstRow="1" bandRow="1">
                <a:tableStyleId>{5C22544A-7EE6-4342-B048-85BDC9FD1C3A}</a:tableStyleId>
              </a:tblPr>
              <a:tblGrid>
                <a:gridCol w="2704309">
                  <a:extLst>
                    <a:ext uri="{9D8B030D-6E8A-4147-A177-3AD203B41FA5}">
                      <a16:colId xmlns:a16="http://schemas.microsoft.com/office/drawing/2014/main" xmlns="" val="105764856"/>
                    </a:ext>
                  </a:extLst>
                </a:gridCol>
                <a:gridCol w="2963850">
                  <a:extLst>
                    <a:ext uri="{9D8B030D-6E8A-4147-A177-3AD203B41FA5}">
                      <a16:colId xmlns:a16="http://schemas.microsoft.com/office/drawing/2014/main" xmlns="" val="2219880551"/>
                    </a:ext>
                  </a:extLst>
                </a:gridCol>
                <a:gridCol w="722890">
                  <a:extLst>
                    <a:ext uri="{9D8B030D-6E8A-4147-A177-3AD203B41FA5}">
                      <a16:colId xmlns:a16="http://schemas.microsoft.com/office/drawing/2014/main" xmlns="" val="3144973655"/>
                    </a:ext>
                  </a:extLst>
                </a:gridCol>
                <a:gridCol w="2674695">
                  <a:extLst>
                    <a:ext uri="{9D8B030D-6E8A-4147-A177-3AD203B41FA5}">
                      <a16:colId xmlns:a16="http://schemas.microsoft.com/office/drawing/2014/main" xmlns="" val="2679813265"/>
                    </a:ext>
                  </a:extLst>
                </a:gridCol>
                <a:gridCol w="2313249">
                  <a:extLst>
                    <a:ext uri="{9D8B030D-6E8A-4147-A177-3AD203B41FA5}">
                      <a16:colId xmlns:a16="http://schemas.microsoft.com/office/drawing/2014/main" xmlns="" val="1012401254"/>
                    </a:ext>
                  </a:extLst>
                </a:gridCol>
                <a:gridCol w="795179">
                  <a:extLst>
                    <a:ext uri="{9D8B030D-6E8A-4147-A177-3AD203B41FA5}">
                      <a16:colId xmlns:a16="http://schemas.microsoft.com/office/drawing/2014/main" xmlns="" val="3152724164"/>
                    </a:ext>
                  </a:extLst>
                </a:gridCol>
              </a:tblGrid>
              <a:tr h="432569">
                <a:tc>
                  <a:txBody>
                    <a:bodyPr/>
                    <a:lstStyle/>
                    <a:p>
                      <a:pPr algn="ctr"/>
                      <a:r>
                        <a:rPr lang="en-ZA" sz="1200" dirty="0">
                          <a:solidFill>
                            <a:schemeClr val="bg1"/>
                          </a:solidFill>
                          <a:latin typeface="Trebuchet MS" panose="020B0603020202020204" pitchFamily="34" charset="0"/>
                          <a:cs typeface="Arial" panose="020B0604020202020204" pitchFamily="34" charset="0"/>
                        </a:rPr>
                        <a:t>Quarter</a:t>
                      </a:r>
                      <a:r>
                        <a:rPr lang="en-ZA" sz="1200" baseline="0" dirty="0">
                          <a:solidFill>
                            <a:schemeClr val="bg1"/>
                          </a:solidFill>
                          <a:latin typeface="Trebuchet MS" panose="020B0603020202020204" pitchFamily="34" charset="0"/>
                          <a:cs typeface="Arial" panose="020B0604020202020204" pitchFamily="34" charset="0"/>
                        </a:rPr>
                        <a:t> 1 Performance </a:t>
                      </a:r>
                    </a:p>
                    <a:p>
                      <a:pPr algn="ctr"/>
                      <a:r>
                        <a:rPr lang="en-ZA" sz="1200" baseline="0" dirty="0">
                          <a:solidFill>
                            <a:schemeClr val="bg1"/>
                          </a:solidFill>
                          <a:latin typeface="Trebuchet MS" panose="020B0603020202020204" pitchFamily="34" charset="0"/>
                          <a:cs typeface="Arial" panose="020B0604020202020204" pitchFamily="34" charset="0"/>
                        </a:rPr>
                        <a:t>Targets </a:t>
                      </a:r>
                      <a:endParaRPr lang="en-ZA" sz="1200" dirty="0">
                        <a:solidFill>
                          <a:schemeClr val="bg1"/>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p>
                      <a:endParaRPr lang="en-ZA" sz="1200" dirty="0">
                        <a:solidFill>
                          <a:schemeClr val="bg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Quarter 2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p>
                      <a:endParaRPr lang="en-ZA" sz="1200" dirty="0">
                        <a:solidFill>
                          <a:schemeClr val="bg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xmlns="" val="2551370134"/>
                  </a:ext>
                </a:extLst>
              </a:tr>
              <a:tr h="1332311">
                <a:tc>
                  <a:txBody>
                    <a:bodyPr/>
                    <a:lstStyle/>
                    <a:p>
                      <a:pPr marL="171450" indent="-171450">
                        <a:lnSpc>
                          <a:spcPct val="110000"/>
                        </a:lnSpc>
                        <a:spcAft>
                          <a:spcPts val="0"/>
                        </a:spcAft>
                        <a:buFont typeface="Wingdings" panose="05000000000000000000" pitchFamily="2" charset="2"/>
                        <a:buChar char="q"/>
                      </a:pPr>
                      <a:r>
                        <a:rPr lang="en-ZA" sz="1200" b="1"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Broadband Connectivity </a:t>
                      </a:r>
                    </a:p>
                    <a:p>
                      <a:pPr marL="0" indent="0">
                        <a:lnSpc>
                          <a:spcPct val="110000"/>
                        </a:lnSpc>
                        <a:spcAft>
                          <a:spcPts val="0"/>
                        </a:spcAft>
                        <a:buFont typeface="Wingdings" panose="05000000000000000000" pitchFamily="2" charset="2"/>
                        <a:buNone/>
                      </a:pPr>
                      <a:endParaRPr lang="en-ZA" sz="1200" b="1"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Initiate bid processes for the appointment of the service provider</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Stakeholder consultations and  sites identification conducted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spcAft>
                          <a:spcPts val="0"/>
                        </a:spcAft>
                        <a:buFont typeface="Wingdings" panose="05000000000000000000" pitchFamily="2" charset="2"/>
                        <a:buChar char="q"/>
                      </a:pPr>
                      <a:r>
                        <a:rPr lang="en-ZA" sz="1200" b="0" dirty="0">
                          <a:effectLst/>
                          <a:latin typeface="Trebuchet MS" panose="020B0603020202020204" pitchFamily="34" charset="0"/>
                          <a:ea typeface="Times New Roman" panose="02020603050405020304" pitchFamily="18" charset="0"/>
                          <a:cs typeface="Arial" panose="020B0604020202020204" pitchFamily="34" charset="0"/>
                        </a:rPr>
                        <a:t>Board</a:t>
                      </a:r>
                      <a:r>
                        <a:rPr lang="en-ZA" sz="1200" b="0" baseline="0" dirty="0">
                          <a:effectLst/>
                          <a:latin typeface="Trebuchet MS" panose="020B0603020202020204" pitchFamily="34" charset="0"/>
                          <a:ea typeface="Times New Roman" panose="02020603050405020304" pitchFamily="18" charset="0"/>
                          <a:cs typeface="Arial" panose="020B0604020202020204" pitchFamily="34" charset="0"/>
                        </a:rPr>
                        <a:t> approved request to National Treasury for the authorisation of a deviation to appoint a preferred service provider to rollout 280 sites in </a:t>
                      </a:r>
                      <a:r>
                        <a:rPr lang="en-ZA" sz="1200" kern="1200" dirty="0">
                          <a:solidFill>
                            <a:schemeClr val="dk1"/>
                          </a:solidFill>
                          <a:effectLst/>
                          <a:latin typeface="Trebuchet MS" panose="020B0603020202020204" pitchFamily="34" charset="0"/>
                          <a:ea typeface="+mn-ea"/>
                          <a:cs typeface="+mn-cs"/>
                        </a:rPr>
                        <a:t>Kareeberg and Renosteberg Local Municipalities in Pixley Ka Seme District Municipality, Northern Cape </a:t>
                      </a: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spcAft>
                          <a:spcPts val="0"/>
                        </a:spcAft>
                        <a:buSzPts val="900"/>
                        <a:buFont typeface="+mj-lt"/>
                        <a:buNone/>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200" dirty="0">
                          <a:effectLst/>
                          <a:latin typeface="Trebuchet MS" panose="020B0603020202020204" pitchFamily="34" charset="0"/>
                          <a:ea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31641098"/>
                  </a:ext>
                </a:extLst>
              </a:tr>
              <a:tr h="1063891">
                <a:tc>
                  <a:txBody>
                    <a:bodyPr/>
                    <a:lstStyle/>
                    <a:p>
                      <a:pPr marL="171450" marR="0" lvl="0" indent="-171450" algn="just" defTabSz="914400" rtl="0" eaLnBrk="1" fontAlgn="auto" latinLnBrk="0" hangingPunct="1">
                        <a:lnSpc>
                          <a:spcPct val="100000"/>
                        </a:lnSpc>
                        <a:spcBef>
                          <a:spcPts val="0"/>
                        </a:spcBef>
                        <a:spcAft>
                          <a:spcPts val="0"/>
                        </a:spcAft>
                        <a:buClrTx/>
                        <a:buSzPts val="900"/>
                        <a:buFont typeface="Wingdings" panose="05000000000000000000" pitchFamily="2" charset="2"/>
                        <a:buChar char="q"/>
                        <a:tabLst/>
                        <a:defRPr/>
                      </a:pPr>
                      <a:r>
                        <a:rPr lang="en-ZA" sz="1200" kern="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100% </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f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v</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al</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in</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v</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ic</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e</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 </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p</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ai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 </a:t>
                      </a:r>
                      <a:r>
                        <a:rPr lang="en-ZA" sz="1200" kern="0" spc="-1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w</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hi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n</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3</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0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da</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y</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 fr</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m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da</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te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f r</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ece</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p</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Pts val="900"/>
                        <a:buFont typeface="Wingdings" panose="05000000000000000000" pitchFamily="2" charset="2"/>
                        <a:buChar char="q"/>
                        <a:tabLst/>
                        <a:defRPr/>
                      </a:pPr>
                      <a:endParaRPr lang="en-GB" sz="1200" dirty="0">
                        <a:effectLst/>
                        <a:latin typeface="Trebuchet MS" panose="020B0603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baseline="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3 invoices on the invoice register for the valid invoices received </a:t>
                      </a: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paid within 30 days                                 </a:t>
                      </a:r>
                      <a:endParaRPr lang="en-ZA" sz="1200" b="0" dirty="0">
                        <a:effectLst/>
                        <a:latin typeface="Trebuchet MS" panose="020B0603020202020204" pitchFamily="34" charset="0"/>
                        <a:ea typeface="Calibri" panose="020F0502020204030204" pitchFamily="34" charset="0"/>
                        <a:cs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q"/>
                      </a:pP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Wingdings" panose="05000000000000000000" pitchFamily="2" charset="2"/>
                        <a:buChar char="q"/>
                        <a:tabLst/>
                        <a:defRPr/>
                      </a:pP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100% of valid invoices paid within 30 days from the date of receipts</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lvl="0" indent="0">
                        <a:spcAft>
                          <a:spcPts val="0"/>
                        </a:spcAft>
                        <a:buSzPts val="900"/>
                        <a:buFont typeface="+mj-lt"/>
                        <a:buNone/>
                      </a:pPr>
                      <a:endParaRPr lang="en-ZA" sz="1200" kern="14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baseline="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8 invoices on the invoice register for the valid invoices received </a:t>
                      </a: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paid within 30 days                                 </a:t>
                      </a:r>
                      <a:endParaRPr lang="en-ZA" sz="1200" b="0"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n-ZA" sz="1200" dirty="0">
                        <a:effectLst/>
                        <a:latin typeface="Trebuchet MS" panose="020B0603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18271209"/>
                  </a:ext>
                </a:extLst>
              </a:tr>
            </a:tbl>
          </a:graphicData>
        </a:graphic>
      </p:graphicFrame>
      <p:grpSp>
        <p:nvGrpSpPr>
          <p:cNvPr id="29" name="Group 74"/>
          <p:cNvGrpSpPr>
            <a:grpSpLocks/>
          </p:cNvGrpSpPr>
          <p:nvPr/>
        </p:nvGrpSpPr>
        <p:grpSpPr bwMode="auto">
          <a:xfrm>
            <a:off x="5808421" y="1839390"/>
            <a:ext cx="401155" cy="437482"/>
            <a:chOff x="0" y="0"/>
            <a:chExt cx="1525" cy="1519"/>
          </a:xfrm>
          <a:solidFill>
            <a:srgbClr val="2CA04D"/>
          </a:solidFill>
        </p:grpSpPr>
        <p:sp>
          <p:nvSpPr>
            <p:cNvPr id="30"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1"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2"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33" name="Group 139"/>
            <p:cNvGrpSpPr>
              <a:grpSpLocks/>
            </p:cNvGrpSpPr>
            <p:nvPr/>
          </p:nvGrpSpPr>
          <p:grpSpPr bwMode="auto">
            <a:xfrm>
              <a:off x="273" y="729"/>
              <a:ext cx="980" cy="480"/>
              <a:chOff x="273" y="729"/>
              <a:chExt cx="980" cy="480"/>
            </a:xfrm>
            <a:grpFill/>
          </p:grpSpPr>
          <p:sp>
            <p:nvSpPr>
              <p:cNvPr id="34"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grpSp>
        <p:nvGrpSpPr>
          <p:cNvPr id="36" name="Group 74"/>
          <p:cNvGrpSpPr>
            <a:grpSpLocks/>
          </p:cNvGrpSpPr>
          <p:nvPr/>
        </p:nvGrpSpPr>
        <p:grpSpPr bwMode="auto">
          <a:xfrm>
            <a:off x="5812451" y="3198616"/>
            <a:ext cx="397125" cy="357027"/>
            <a:chOff x="0" y="0"/>
            <a:chExt cx="1525" cy="1519"/>
          </a:xfrm>
          <a:solidFill>
            <a:srgbClr val="2CA04D"/>
          </a:solidFill>
        </p:grpSpPr>
        <p:sp>
          <p:nvSpPr>
            <p:cNvPr id="37"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9"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40" name="Group 139"/>
            <p:cNvGrpSpPr>
              <a:grpSpLocks/>
            </p:cNvGrpSpPr>
            <p:nvPr/>
          </p:nvGrpSpPr>
          <p:grpSpPr bwMode="auto">
            <a:xfrm>
              <a:off x="273" y="729"/>
              <a:ext cx="980" cy="480"/>
              <a:chOff x="273" y="729"/>
              <a:chExt cx="980" cy="480"/>
            </a:xfrm>
            <a:grpFill/>
          </p:grpSpPr>
          <p:sp>
            <p:nvSpPr>
              <p:cNvPr id="41"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2"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pic>
        <p:nvPicPr>
          <p:cNvPr id="43" name="Picture 4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2238"/>
            <a:ext cx="1559496" cy="906545"/>
          </a:xfrm>
          <a:prstGeom prst="rect">
            <a:avLst/>
          </a:prstGeom>
          <a:noFill/>
        </p:spPr>
      </p:pic>
      <p:grpSp>
        <p:nvGrpSpPr>
          <p:cNvPr id="44" name="Group 74"/>
          <p:cNvGrpSpPr>
            <a:grpSpLocks/>
          </p:cNvGrpSpPr>
          <p:nvPr/>
        </p:nvGrpSpPr>
        <p:grpSpPr bwMode="auto">
          <a:xfrm>
            <a:off x="11560704" y="3184631"/>
            <a:ext cx="397125" cy="357027"/>
            <a:chOff x="0" y="0"/>
            <a:chExt cx="1525" cy="1519"/>
          </a:xfrm>
          <a:solidFill>
            <a:srgbClr val="2CA04D"/>
          </a:solidFill>
        </p:grpSpPr>
        <p:sp>
          <p:nvSpPr>
            <p:cNvPr id="45"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6"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7"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48" name="Group 139"/>
            <p:cNvGrpSpPr>
              <a:grpSpLocks/>
            </p:cNvGrpSpPr>
            <p:nvPr/>
          </p:nvGrpSpPr>
          <p:grpSpPr bwMode="auto">
            <a:xfrm>
              <a:off x="273" y="729"/>
              <a:ext cx="980" cy="480"/>
              <a:chOff x="273" y="729"/>
              <a:chExt cx="980" cy="480"/>
            </a:xfrm>
            <a:grpFill/>
          </p:grpSpPr>
          <p:sp>
            <p:nvSpPr>
              <p:cNvPr id="49"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0"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spTree>
    <p:extLst>
      <p:ext uri="{BB962C8B-B14F-4D97-AF65-F5344CB8AC3E}">
        <p14:creationId xmlns:p14="http://schemas.microsoft.com/office/powerpoint/2010/main" xmlns="" val="33968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10560496" cy="923972"/>
          </a:xfrm>
          <a:prstGeom prst="rect">
            <a:avLst/>
          </a:prstGeom>
          <a:noFill/>
          <a:ln w="9525">
            <a:noFill/>
            <a:miter lim="800000"/>
            <a:headEnd/>
            <a:tailEnd/>
          </a:ln>
        </p:spPr>
        <p:txBody>
          <a:bodyPr wrap="square" lIns="92075" tIns="46038" rIns="92075" bIns="46038">
            <a:spAutoFit/>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p:txBody>
      </p:sp>
      <p:cxnSp>
        <p:nvCxnSpPr>
          <p:cNvPr id="7" name="Straight Connector 6"/>
          <p:cNvCxnSpPr/>
          <p:nvPr/>
        </p:nvCxnSpPr>
        <p:spPr bwMode="auto">
          <a:xfrm flipV="1">
            <a:off x="17828" y="993213"/>
            <a:ext cx="12072664" cy="6685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727848" y="6487750"/>
            <a:ext cx="2448272" cy="36004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11090" y="-17405"/>
            <a:ext cx="979402" cy="979402"/>
          </a:xfrm>
          <a:prstGeom prst="rect">
            <a:avLst/>
          </a:prstGeom>
        </p:spPr>
      </p:pic>
      <p:sp>
        <p:nvSpPr>
          <p:cNvPr id="12" name="Rectangle 11"/>
          <p:cNvSpPr/>
          <p:nvPr/>
        </p:nvSpPr>
        <p:spPr>
          <a:xfrm>
            <a:off x="1991544" y="377426"/>
            <a:ext cx="7704856" cy="338554"/>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AREAS OF UNDER – ACHIEVEMENT FOR Q 1 &amp; 2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6" name="Table 5"/>
          <p:cNvGraphicFramePr>
            <a:graphicFrameLocks noGrp="1"/>
          </p:cNvGraphicFramePr>
          <p:nvPr>
            <p:extLst>
              <p:ext uri="{D42A27DB-BD31-4B8C-83A1-F6EECF244321}">
                <p14:modId xmlns:p14="http://schemas.microsoft.com/office/powerpoint/2010/main" xmlns="" val="3649826266"/>
              </p:ext>
            </p:extLst>
          </p:nvPr>
        </p:nvGraphicFramePr>
        <p:xfrm>
          <a:off x="17828" y="1085950"/>
          <a:ext cx="12126845" cy="5029200"/>
        </p:xfrm>
        <a:graphic>
          <a:graphicData uri="http://schemas.openxmlformats.org/drawingml/2006/table">
            <a:tbl>
              <a:tblPr firstRow="1" bandRow="1">
                <a:tableStyleId>{5C22544A-7EE6-4342-B048-85BDC9FD1C3A}</a:tableStyleId>
              </a:tblPr>
              <a:tblGrid>
                <a:gridCol w="3053836">
                  <a:extLst>
                    <a:ext uri="{9D8B030D-6E8A-4147-A177-3AD203B41FA5}">
                      <a16:colId xmlns:a16="http://schemas.microsoft.com/office/drawing/2014/main" xmlns="" val="105764856"/>
                    </a:ext>
                  </a:extLst>
                </a:gridCol>
                <a:gridCol w="2664296">
                  <a:extLst>
                    <a:ext uri="{9D8B030D-6E8A-4147-A177-3AD203B41FA5}">
                      <a16:colId xmlns:a16="http://schemas.microsoft.com/office/drawing/2014/main" xmlns="" val="2219880551"/>
                    </a:ext>
                  </a:extLst>
                </a:gridCol>
                <a:gridCol w="648072">
                  <a:extLst>
                    <a:ext uri="{9D8B030D-6E8A-4147-A177-3AD203B41FA5}">
                      <a16:colId xmlns:a16="http://schemas.microsoft.com/office/drawing/2014/main" xmlns="" val="3144973655"/>
                    </a:ext>
                  </a:extLst>
                </a:gridCol>
                <a:gridCol w="2664297">
                  <a:extLst>
                    <a:ext uri="{9D8B030D-6E8A-4147-A177-3AD203B41FA5}">
                      <a16:colId xmlns:a16="http://schemas.microsoft.com/office/drawing/2014/main" xmlns="" val="2679813265"/>
                    </a:ext>
                  </a:extLst>
                </a:gridCol>
                <a:gridCol w="2448271">
                  <a:extLst>
                    <a:ext uri="{9D8B030D-6E8A-4147-A177-3AD203B41FA5}">
                      <a16:colId xmlns:a16="http://schemas.microsoft.com/office/drawing/2014/main" xmlns="" val="1012401254"/>
                    </a:ext>
                  </a:extLst>
                </a:gridCol>
                <a:gridCol w="648073">
                  <a:extLst>
                    <a:ext uri="{9D8B030D-6E8A-4147-A177-3AD203B41FA5}">
                      <a16:colId xmlns:a16="http://schemas.microsoft.com/office/drawing/2014/main" xmlns="" val="3152724164"/>
                    </a:ext>
                  </a:extLst>
                </a:gridCol>
              </a:tblGrid>
              <a:tr h="431913">
                <a:tc>
                  <a:txBody>
                    <a:bodyPr/>
                    <a:lstStyle/>
                    <a:p>
                      <a:pPr algn="ctr"/>
                      <a:r>
                        <a:rPr lang="en-ZA" sz="1200" dirty="0">
                          <a:solidFill>
                            <a:schemeClr val="bg1"/>
                          </a:solidFill>
                          <a:latin typeface="Trebuchet MS" panose="020B0603020202020204" pitchFamily="34" charset="0"/>
                          <a:cs typeface="Arial" panose="020B0604020202020204" pitchFamily="34" charset="0"/>
                        </a:rPr>
                        <a:t>Quarter</a:t>
                      </a:r>
                      <a:r>
                        <a:rPr lang="en-ZA" sz="1200" baseline="0" dirty="0">
                          <a:solidFill>
                            <a:schemeClr val="bg1"/>
                          </a:solidFill>
                          <a:latin typeface="Trebuchet MS" panose="020B0603020202020204" pitchFamily="34" charset="0"/>
                          <a:cs typeface="Arial" panose="020B0604020202020204" pitchFamily="34" charset="0"/>
                        </a:rPr>
                        <a:t> 1 Performance </a:t>
                      </a:r>
                    </a:p>
                    <a:p>
                      <a:pPr algn="ctr"/>
                      <a:r>
                        <a:rPr lang="en-ZA" sz="1200" baseline="0" dirty="0">
                          <a:solidFill>
                            <a:schemeClr val="bg1"/>
                          </a:solidFill>
                          <a:latin typeface="Trebuchet MS" panose="020B0603020202020204" pitchFamily="34" charset="0"/>
                          <a:cs typeface="Arial" panose="020B0604020202020204" pitchFamily="34" charset="0"/>
                        </a:rPr>
                        <a:t>Targets </a:t>
                      </a:r>
                      <a:endParaRPr lang="en-ZA" sz="1200" dirty="0">
                        <a:solidFill>
                          <a:schemeClr val="bg1"/>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Quarter 2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xmlns="" val="2551370134"/>
                  </a:ext>
                </a:extLst>
              </a:tr>
              <a:tr h="863825">
                <a:tc>
                  <a:txBody>
                    <a:bodyPr/>
                    <a:lstStyle/>
                    <a:p>
                      <a:pPr marL="171450" indent="-171450" algn="just">
                        <a:lnSpc>
                          <a:spcPct val="100000"/>
                        </a:lnSpc>
                        <a:spcAft>
                          <a:spcPts val="0"/>
                        </a:spcAft>
                        <a:buFont typeface="Wingdings" panose="05000000000000000000" pitchFamily="2" charset="2"/>
                        <a:buChar char="q"/>
                      </a:pPr>
                      <a:r>
                        <a:rPr lang="en-ZA" sz="1200" kern="1400" spc="10" dirty="0">
                          <a:effectLst/>
                          <a:latin typeface="Trebuchet MS" panose="020B0603020202020204" pitchFamily="34" charset="0"/>
                          <a:ea typeface="Arial" panose="020B0604020202020204" pitchFamily="34" charset="0"/>
                          <a:cs typeface="Arial" panose="020B0604020202020204" pitchFamily="34" charset="0"/>
                        </a:rPr>
                        <a:t>Distribution and installation of</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ZA" sz="1200" b="1" kern="140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   330 000</a:t>
                      </a:r>
                      <a:r>
                        <a:rPr lang="en-ZA" sz="1200" kern="140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 </a:t>
                      </a:r>
                      <a:r>
                        <a:rPr lang="en-ZA" sz="1200" kern="1400" spc="10" dirty="0">
                          <a:effectLst/>
                          <a:latin typeface="Trebuchet MS" panose="020B0603020202020204" pitchFamily="34" charset="0"/>
                          <a:ea typeface="Arial" panose="020B0604020202020204" pitchFamily="34" charset="0"/>
                          <a:cs typeface="Arial" panose="020B0604020202020204" pitchFamily="34" charset="0"/>
                        </a:rPr>
                        <a:t>set-top-boxes coordinated and</a:t>
                      </a:r>
                    </a:p>
                    <a:p>
                      <a:pPr algn="just">
                        <a:lnSpc>
                          <a:spcPct val="100000"/>
                        </a:lnSpc>
                        <a:spcAft>
                          <a:spcPts val="0"/>
                        </a:spcAft>
                      </a:pPr>
                      <a:r>
                        <a:rPr lang="en-ZA" sz="1200" kern="1400" spc="10" dirty="0">
                          <a:effectLst/>
                          <a:latin typeface="Trebuchet MS" panose="020B0603020202020204" pitchFamily="34" charset="0"/>
                          <a:ea typeface="Arial" panose="020B0604020202020204" pitchFamily="34" charset="0"/>
                          <a:cs typeface="Arial" panose="020B0604020202020204" pitchFamily="34" charset="0"/>
                        </a:rPr>
                        <a:t>   monitored in</a:t>
                      </a:r>
                      <a:r>
                        <a:rPr lang="en-ZA" sz="1200" kern="1400" spc="0" baseline="0" dirty="0">
                          <a:effectLst/>
                          <a:latin typeface="Trebuchet MS" panose="020B0603020202020204" pitchFamily="34" charset="0"/>
                          <a:ea typeface="Arial" panose="020B0604020202020204" pitchFamily="34" charset="0"/>
                          <a:cs typeface="Times New Roman" panose="02020603050405020304" pitchFamily="18" charset="0"/>
                        </a:rPr>
                        <a:t> </a:t>
                      </a:r>
                      <a:r>
                        <a:rPr lang="en-ZA" sz="1200" kern="1400" spc="10" dirty="0">
                          <a:effectLst/>
                          <a:latin typeface="Trebuchet MS" panose="020B0603020202020204" pitchFamily="34" charset="0"/>
                          <a:ea typeface="Arial" panose="020B0604020202020204" pitchFamily="34" charset="0"/>
                          <a:cs typeface="Arial" panose="020B0604020202020204" pitchFamily="34" charset="0"/>
                        </a:rPr>
                        <a:t>Free State, Northern</a:t>
                      </a:r>
                    </a:p>
                    <a:p>
                      <a:pPr algn="just">
                        <a:lnSpc>
                          <a:spcPct val="100000"/>
                        </a:lnSpc>
                        <a:spcAft>
                          <a:spcPts val="0"/>
                        </a:spcAft>
                      </a:pPr>
                      <a:r>
                        <a:rPr lang="en-ZA" sz="1200" kern="1400" spc="10" dirty="0">
                          <a:effectLst/>
                          <a:latin typeface="Trebuchet MS" panose="020B0603020202020204" pitchFamily="34" charset="0"/>
                          <a:ea typeface="Arial" panose="020B0604020202020204" pitchFamily="34" charset="0"/>
                          <a:cs typeface="Arial" panose="020B0604020202020204" pitchFamily="34" charset="0"/>
                        </a:rPr>
                        <a:t>   Cape, North-West and Limpopo</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1"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11 249</a:t>
                      </a:r>
                      <a:r>
                        <a:rPr lang="en-ZA" sz="1200"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distribution and installation of set-top-boxes coordinated and monitored in Free State, Northern Cape, North West and Limpopo. </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spcBef>
                          <a:spcPts val="0"/>
                        </a:spcBef>
                        <a:spcAft>
                          <a:spcPts val="0"/>
                        </a:spcAft>
                        <a:buFont typeface="Wingdings" panose="05000000000000000000" pitchFamily="2" charset="2"/>
                        <a:buChar char="q"/>
                      </a:pPr>
                      <a:r>
                        <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rPr>
                        <a:t>Distribution and installation of </a:t>
                      </a:r>
                      <a:r>
                        <a:rPr lang="en-ZA" sz="1200" b="1" kern="1400" dirty="0">
                          <a:effectLst/>
                          <a:latin typeface="Trebuchet MS" panose="020B0603020202020204" pitchFamily="34" charset="0"/>
                          <a:ea typeface="Times New Roman" panose="02020603050405020304" pitchFamily="18" charset="0"/>
                          <a:cs typeface="Times New Roman" panose="02020603050405020304" pitchFamily="18" charset="0"/>
                        </a:rPr>
                        <a:t>480 000</a:t>
                      </a:r>
                      <a:r>
                        <a:rPr lang="en-ZA" sz="1200" b="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STBs</a:t>
                      </a:r>
                      <a:r>
                        <a:rPr lang="en-ZA" sz="12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rPr>
                        <a:t>coordinated and monitored in Free</a:t>
                      </a:r>
                      <a:r>
                        <a:rPr lang="en-ZA" sz="1200" kern="1400" baseline="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rPr>
                        <a:t>State, Northern Cape, North West and Limpopo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buFont typeface="Wingdings" panose="05000000000000000000" pitchFamily="2" charset="2"/>
                        <a:buChar char="q"/>
                      </a:pPr>
                      <a:r>
                        <a:rPr lang="en-ZA" sz="1200" b="1"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22</a:t>
                      </a:r>
                      <a:r>
                        <a:rPr lang="en-ZA" sz="1200" b="1" kern="1400" baseline="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a:t>
                      </a:r>
                      <a:r>
                        <a:rPr lang="en-ZA" sz="1200" b="1"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157 </a:t>
                      </a:r>
                      <a:r>
                        <a:rPr lang="en-ZA" sz="1200"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distribution and installation of set-top-boxes coordinated and monitored in Free State, Northern Cape, North West and Limpopo. </a:t>
                      </a: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1641098"/>
                  </a:ext>
                </a:extLst>
              </a:tr>
              <a:tr h="691060">
                <a:tc>
                  <a:txBody>
                    <a:bodyPr/>
                    <a:lstStyle/>
                    <a:p>
                      <a:pPr algn="ctr">
                        <a:lnSpc>
                          <a:spcPct val="100000"/>
                        </a:lnSpc>
                        <a:spcAft>
                          <a:spcPts val="0"/>
                        </a:spcAft>
                      </a:pPr>
                      <a:r>
                        <a:rPr lang="en-ZA" sz="1200" b="1" kern="1400" spc="10" dirty="0">
                          <a:solidFill>
                            <a:schemeClr val="tx1"/>
                          </a:solidFill>
                          <a:effectLst/>
                          <a:latin typeface="Trebuchet MS" panose="020B0603020202020204" pitchFamily="34" charset="0"/>
                          <a:ea typeface="Arial" panose="020B0604020202020204" pitchFamily="34" charset="0"/>
                          <a:cs typeface="Arial" panose="020B0604020202020204" pitchFamily="34" charset="0"/>
                        </a:rPr>
                        <a:t>DTT</a:t>
                      </a:r>
                    </a:p>
                    <a:p>
                      <a:pPr marL="171450" indent="-171450" algn="just">
                        <a:lnSpc>
                          <a:spcPct val="100000"/>
                        </a:lnSpc>
                        <a:spcAft>
                          <a:spcPts val="0"/>
                        </a:spcAft>
                        <a:buFont typeface="Wingdings" panose="05000000000000000000" pitchFamily="2" charset="2"/>
                        <a:buChar char="q"/>
                      </a:pPr>
                      <a:r>
                        <a:rPr lang="en-ZA" sz="1200" kern="1400" spc="10" dirty="0">
                          <a:solidFill>
                            <a:schemeClr val="tx1"/>
                          </a:solidFill>
                          <a:effectLst/>
                          <a:latin typeface="Trebuchet MS" panose="020B0603020202020204" pitchFamily="34" charset="0"/>
                          <a:ea typeface="Arial" panose="020B0604020202020204" pitchFamily="34" charset="0"/>
                          <a:cs typeface="Arial" panose="020B0604020202020204" pitchFamily="34" charset="0"/>
                        </a:rPr>
                        <a:t>Appointment of the panel of service </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ZA" sz="1200" kern="1400" spc="10" dirty="0">
                          <a:solidFill>
                            <a:schemeClr val="tx1"/>
                          </a:solidFill>
                          <a:effectLst/>
                          <a:latin typeface="Trebuchet MS" panose="020B0603020202020204" pitchFamily="34" charset="0"/>
                          <a:ea typeface="Arial" panose="020B0604020202020204" pitchFamily="34" charset="0"/>
                          <a:cs typeface="Arial" panose="020B0604020202020204" pitchFamily="34" charset="0"/>
                        </a:rPr>
                        <a:t>   providers of devices finalised</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just">
                        <a:spcAft>
                          <a:spcPts val="0"/>
                        </a:spcAft>
                      </a:pPr>
                      <a:endParaRPr lang="en-ZA" sz="12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Only the bid for appointment of the technology partner</a:t>
                      </a:r>
                      <a:r>
                        <a:rPr lang="en-ZA" sz="12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for distribution of voucher through an electronic platform materialised and the </a:t>
                      </a:r>
                      <a:r>
                        <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actual bid process for establishment of a panel of service provider for distribution of digital television devices was not initiated as planned.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just">
                        <a:lnSpc>
                          <a:spcPct val="100000"/>
                        </a:lnSpc>
                        <a:spcAft>
                          <a:spcPts val="0"/>
                        </a:spcAft>
                        <a:buFont typeface="Wingdings" panose="05000000000000000000" pitchFamily="2" charset="2"/>
                        <a:buChar char="q"/>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Contracting the panel of service providers and placement of orders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q"/>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2 266 474 DTT and </a:t>
                      </a:r>
                      <a:r>
                        <a:rPr kumimoji="0" lang="en-US" sz="1150" b="0" i="0" u="none" strike="noStrike" kern="14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70 058  DTH </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vouchers issued to qualifying households for subsidised digital television installation</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0"/>
                        </a:spcAft>
                        <a:buNone/>
                      </a:pP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just">
                        <a:buFont typeface="Wingdings" panose="05000000000000000000" pitchFamily="2" charset="2"/>
                        <a:buChar char="q"/>
                      </a:pPr>
                      <a:r>
                        <a:rPr lang="en-ZA" sz="1200" b="0" dirty="0">
                          <a:effectLst/>
                          <a:latin typeface="Trebuchet MS" panose="020B0603020202020204" pitchFamily="34" charset="0"/>
                          <a:ea typeface="Times New Roman" panose="02020603050405020304" pitchFamily="18" charset="0"/>
                          <a:cs typeface="Arial" panose="020B0604020202020204" pitchFamily="34" charset="0"/>
                        </a:rPr>
                        <a:t>No contracting of the panel</a:t>
                      </a:r>
                      <a:r>
                        <a:rPr lang="en-ZA" sz="1200" b="0" baseline="0" dirty="0">
                          <a:effectLst/>
                          <a:latin typeface="Trebuchet MS" panose="020B0603020202020204" pitchFamily="34" charset="0"/>
                          <a:ea typeface="Times New Roman" panose="02020603050405020304" pitchFamily="18" charset="0"/>
                          <a:cs typeface="Arial" panose="020B0604020202020204" pitchFamily="34" charset="0"/>
                        </a:rPr>
                        <a:t> of service providers materialised as the major procurement activities of the entities were suspended pending the revised plan on BDM to ensure the rapid reach of installation coverage </a:t>
                      </a: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70841477"/>
                  </a:ext>
                </a:extLst>
              </a:tr>
              <a:tr h="863825">
                <a:tc>
                  <a:txBody>
                    <a:bodyPr/>
                    <a:lstStyle/>
                    <a:p>
                      <a:pPr algn="ctr">
                        <a:spcAft>
                          <a:spcPts val="0"/>
                        </a:spcAft>
                      </a:pPr>
                      <a:r>
                        <a:rPr lang="en-ZA" sz="1200" b="1" dirty="0">
                          <a:effectLst/>
                          <a:latin typeface="Trebuchet MS" panose="020B0603020202020204" pitchFamily="34" charset="0"/>
                          <a:ea typeface="Times New Roman" panose="02020603050405020304" pitchFamily="18" charset="0"/>
                          <a:cs typeface="Arial" panose="020B0604020202020204" pitchFamily="34" charset="0"/>
                        </a:rPr>
                        <a:t>DTH</a:t>
                      </a:r>
                    </a:p>
                    <a:p>
                      <a:pPr marL="171450" indent="-171450" algn="just">
                        <a:lnSpc>
                          <a:spcPct val="100000"/>
                        </a:lnSpc>
                        <a:spcAft>
                          <a:spcPts val="0"/>
                        </a:spcAft>
                        <a:buFont typeface="Wingdings" panose="05000000000000000000" pitchFamily="2" charset="2"/>
                        <a:buChar char="q"/>
                      </a:pPr>
                      <a:r>
                        <a:rPr lang="en-ZA" sz="1200" kern="1400" spc="10" dirty="0">
                          <a:solidFill>
                            <a:schemeClr val="tx1"/>
                          </a:solidFill>
                          <a:effectLst/>
                          <a:latin typeface="Trebuchet MS" panose="020B0603020202020204" pitchFamily="34" charset="0"/>
                          <a:ea typeface="Arial" panose="020B0604020202020204" pitchFamily="34" charset="0"/>
                          <a:cs typeface="Arial" panose="020B0604020202020204" pitchFamily="34" charset="0"/>
                        </a:rPr>
                        <a:t>Appointment of the panel of service </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ZA" sz="1200" kern="1400" spc="10" dirty="0">
                          <a:solidFill>
                            <a:schemeClr val="tx1"/>
                          </a:solidFill>
                          <a:effectLst/>
                          <a:latin typeface="Trebuchet MS" panose="020B0603020202020204" pitchFamily="34" charset="0"/>
                          <a:ea typeface="Arial" panose="020B0604020202020204" pitchFamily="34" charset="0"/>
                          <a:cs typeface="Arial" panose="020B0604020202020204" pitchFamily="34" charset="0"/>
                        </a:rPr>
                        <a:t>   providers of devices finalised</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endParaRPr lang="en-ZA" sz="1200" b="1"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8600" indent="-228600" algn="just">
                        <a:lnSpc>
                          <a:spcPct val="100000"/>
                        </a:lnSpc>
                        <a:spcAft>
                          <a:spcPts val="0"/>
                        </a:spcAft>
                        <a:buAutoNum type="arabicPeriod"/>
                      </a:pP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1882725"/>
                  </a:ext>
                </a:extLst>
              </a:tr>
              <a:tr h="1017154">
                <a:tc rowSpan="2">
                  <a:txBody>
                    <a:bodyPr/>
                    <a:lstStyle/>
                    <a:p>
                      <a:pPr algn="just">
                        <a:lnSpc>
                          <a:spcPct val="110000"/>
                        </a:lnSpc>
                        <a:spcAft>
                          <a:spcPts val="0"/>
                        </a:spcAft>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Broadband Connectivity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15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Conclude bid processes and contracting of a service provider</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endParaRPr>
                    </a:p>
                    <a:p>
                      <a:pPr marL="0" indent="0" algn="just">
                        <a:lnSpc>
                          <a:spcPct val="100000"/>
                        </a:lnSpc>
                        <a:spcAft>
                          <a:spcPts val="0"/>
                        </a:spcAft>
                        <a:buNone/>
                      </a:pP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dirty="0">
                          <a:effectLst/>
                          <a:latin typeface="Trebuchet MS" panose="020B0603020202020204" pitchFamily="34" charset="0"/>
                          <a:ea typeface="Times New Roman" panose="02020603050405020304" pitchFamily="18" charset="0"/>
                          <a:cs typeface="Arial" panose="020B0604020202020204" pitchFamily="34" charset="0"/>
                        </a:rPr>
                        <a:t>No contracting of the preferred</a:t>
                      </a:r>
                      <a:r>
                        <a:rPr lang="en-ZA" sz="1200" b="0" baseline="0" dirty="0">
                          <a:effectLst/>
                          <a:latin typeface="Trebuchet MS" panose="020B0603020202020204" pitchFamily="34" charset="0"/>
                          <a:ea typeface="Times New Roman" panose="02020603050405020304" pitchFamily="18" charset="0"/>
                          <a:cs typeface="Arial" panose="020B0604020202020204" pitchFamily="34" charset="0"/>
                        </a:rPr>
                        <a:t> service provider materialised  as the major procurement activities of the entities were suspended pending the revised plan on broadband connectivity to ensure universal coverage through a coordinated approach with operators.</a:t>
                      </a: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p>
                      <a:pPr algn="just"/>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14909763"/>
                  </a:ext>
                </a:extLst>
              </a:tr>
              <a:tr h="779527">
                <a:tc vMerge="1">
                  <a:txBody>
                    <a:bodyPr/>
                    <a:lstStyle/>
                    <a:p>
                      <a:pPr algn="ctr">
                        <a:spcAft>
                          <a:spcPts val="0"/>
                        </a:spcAft>
                      </a:pPr>
                      <a:endParaRPr lang="en-ZA" sz="1200" b="1"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kern="1200" dirty="0">
                          <a:effectLst/>
                          <a:latin typeface="Trebuchet MS" panose="020B0603020202020204" pitchFamily="34" charset="0"/>
                          <a:ea typeface="+mn-ea"/>
                          <a:cs typeface="Arial" panose="020B0604020202020204" pitchFamily="34" charset="0"/>
                        </a:rPr>
                        <a:t>Provision of internet connectivity to 80 sites identified in local municipalities ensured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9263685"/>
                  </a:ext>
                </a:extLst>
              </a:tr>
            </a:tbl>
          </a:graphicData>
        </a:graphic>
      </p:graphicFrame>
      <p:pic>
        <p:nvPicPr>
          <p:cNvPr id="10" name="Picture 9"/>
          <p:cNvPicPr>
            <a:picLocks noChangeAspect="1"/>
          </p:cNvPicPr>
          <p:nvPr/>
        </p:nvPicPr>
        <p:blipFill>
          <a:blip r:embed="rId4" cstate="print"/>
          <a:stretch>
            <a:fillRect/>
          </a:stretch>
        </p:blipFill>
        <p:spPr>
          <a:xfrm>
            <a:off x="5836609" y="1637598"/>
            <a:ext cx="435101" cy="409729"/>
          </a:xfrm>
          <a:prstGeom prst="rect">
            <a:avLst/>
          </a:prstGeom>
        </p:spPr>
      </p:pic>
      <p:pic>
        <p:nvPicPr>
          <p:cNvPr id="14" name="Picture 13"/>
          <p:cNvPicPr>
            <a:picLocks noChangeAspect="1"/>
          </p:cNvPicPr>
          <p:nvPr/>
        </p:nvPicPr>
        <p:blipFill>
          <a:blip r:embed="rId5" cstate="print"/>
          <a:stretch>
            <a:fillRect/>
          </a:stretch>
        </p:blipFill>
        <p:spPr>
          <a:xfrm>
            <a:off x="11617242" y="1655742"/>
            <a:ext cx="402198" cy="409729"/>
          </a:xfrm>
          <a:prstGeom prst="rect">
            <a:avLst/>
          </a:prstGeom>
        </p:spPr>
      </p:pic>
      <p:pic>
        <p:nvPicPr>
          <p:cNvPr id="24" name="Picture 23"/>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22238"/>
            <a:ext cx="2336800" cy="906545"/>
          </a:xfrm>
          <a:prstGeom prst="rect">
            <a:avLst/>
          </a:prstGeom>
          <a:noFill/>
        </p:spPr>
      </p:pic>
      <p:pic>
        <p:nvPicPr>
          <p:cNvPr id="22" name="Picture 21"/>
          <p:cNvPicPr>
            <a:picLocks noChangeAspect="1"/>
          </p:cNvPicPr>
          <p:nvPr/>
        </p:nvPicPr>
        <p:blipFill>
          <a:blip r:embed="rId4" cstate="print"/>
          <a:stretch>
            <a:fillRect/>
          </a:stretch>
        </p:blipFill>
        <p:spPr>
          <a:xfrm>
            <a:off x="5836965" y="2584737"/>
            <a:ext cx="435101" cy="409729"/>
          </a:xfrm>
          <a:prstGeom prst="rect">
            <a:avLst/>
          </a:prstGeom>
        </p:spPr>
      </p:pic>
      <p:pic>
        <p:nvPicPr>
          <p:cNvPr id="23" name="Picture 22"/>
          <p:cNvPicPr>
            <a:picLocks noChangeAspect="1"/>
          </p:cNvPicPr>
          <p:nvPr/>
        </p:nvPicPr>
        <p:blipFill>
          <a:blip r:embed="rId4" cstate="print"/>
          <a:stretch>
            <a:fillRect/>
          </a:stretch>
        </p:blipFill>
        <p:spPr>
          <a:xfrm>
            <a:off x="11632511" y="2555136"/>
            <a:ext cx="435101" cy="409729"/>
          </a:xfrm>
          <a:prstGeom prst="rect">
            <a:avLst/>
          </a:prstGeom>
        </p:spPr>
      </p:pic>
      <p:pic>
        <p:nvPicPr>
          <p:cNvPr id="27" name="Picture 26"/>
          <p:cNvPicPr>
            <a:picLocks noChangeAspect="1"/>
          </p:cNvPicPr>
          <p:nvPr/>
        </p:nvPicPr>
        <p:blipFill>
          <a:blip r:embed="rId4" cstate="print"/>
          <a:stretch>
            <a:fillRect/>
          </a:stretch>
        </p:blipFill>
        <p:spPr>
          <a:xfrm>
            <a:off x="11617242" y="4221088"/>
            <a:ext cx="435101" cy="409729"/>
          </a:xfrm>
          <a:prstGeom prst="rect">
            <a:avLst/>
          </a:prstGeom>
        </p:spPr>
      </p:pic>
    </p:spTree>
    <p:extLst>
      <p:ext uri="{BB962C8B-B14F-4D97-AF65-F5344CB8AC3E}">
        <p14:creationId xmlns:p14="http://schemas.microsoft.com/office/powerpoint/2010/main" xmlns="" val="51986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10560496" cy="923972"/>
          </a:xfrm>
          <a:prstGeom prst="rect">
            <a:avLst/>
          </a:prstGeom>
          <a:noFill/>
          <a:ln w="9525">
            <a:noFill/>
            <a:miter lim="800000"/>
            <a:headEnd/>
            <a:tailEnd/>
          </a:ln>
        </p:spPr>
        <p:txBody>
          <a:bodyPr wrap="square" lIns="92075" tIns="46038" rIns="92075" bIns="46038">
            <a:spAutoFit/>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p:txBody>
      </p:sp>
      <p:cxnSp>
        <p:nvCxnSpPr>
          <p:cNvPr id="7" name="Straight Connector 6"/>
          <p:cNvCxnSpPr/>
          <p:nvPr/>
        </p:nvCxnSpPr>
        <p:spPr bwMode="auto">
          <a:xfrm flipV="1">
            <a:off x="17828" y="993213"/>
            <a:ext cx="12072664" cy="6685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727848" y="6487750"/>
            <a:ext cx="2448272" cy="36004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11090" y="-17405"/>
            <a:ext cx="979402" cy="979402"/>
          </a:xfrm>
          <a:prstGeom prst="rect">
            <a:avLst/>
          </a:prstGeom>
        </p:spPr>
      </p:pic>
      <p:sp>
        <p:nvSpPr>
          <p:cNvPr id="12" name="Rectangle 11"/>
          <p:cNvSpPr/>
          <p:nvPr/>
        </p:nvSpPr>
        <p:spPr>
          <a:xfrm>
            <a:off x="1991544" y="377426"/>
            <a:ext cx="7704856" cy="338554"/>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AREAS OF UNDER – ACHIEVEMENT FOR Q 1 &amp; 2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6" name="Table 5"/>
          <p:cNvGraphicFramePr>
            <a:graphicFrameLocks noGrp="1"/>
          </p:cNvGraphicFramePr>
          <p:nvPr>
            <p:extLst>
              <p:ext uri="{D42A27DB-BD31-4B8C-83A1-F6EECF244321}">
                <p14:modId xmlns:p14="http://schemas.microsoft.com/office/powerpoint/2010/main" xmlns="" val="3789607730"/>
              </p:ext>
            </p:extLst>
          </p:nvPr>
        </p:nvGraphicFramePr>
        <p:xfrm>
          <a:off x="17828" y="1124744"/>
          <a:ext cx="12126845" cy="2834640"/>
        </p:xfrm>
        <a:graphic>
          <a:graphicData uri="http://schemas.openxmlformats.org/drawingml/2006/table">
            <a:tbl>
              <a:tblPr firstRow="1" bandRow="1">
                <a:tableStyleId>{5C22544A-7EE6-4342-B048-85BDC9FD1C3A}</a:tableStyleId>
              </a:tblPr>
              <a:tblGrid>
                <a:gridCol w="2827142">
                  <a:extLst>
                    <a:ext uri="{9D8B030D-6E8A-4147-A177-3AD203B41FA5}">
                      <a16:colId xmlns:a16="http://schemas.microsoft.com/office/drawing/2014/main" xmlns="" val="105764856"/>
                    </a:ext>
                  </a:extLst>
                </a:gridCol>
                <a:gridCol w="2890990">
                  <a:extLst>
                    <a:ext uri="{9D8B030D-6E8A-4147-A177-3AD203B41FA5}">
                      <a16:colId xmlns:a16="http://schemas.microsoft.com/office/drawing/2014/main" xmlns="" val="2219880551"/>
                    </a:ext>
                  </a:extLst>
                </a:gridCol>
                <a:gridCol w="648072">
                  <a:extLst>
                    <a:ext uri="{9D8B030D-6E8A-4147-A177-3AD203B41FA5}">
                      <a16:colId xmlns:a16="http://schemas.microsoft.com/office/drawing/2014/main" xmlns="" val="3144973655"/>
                    </a:ext>
                  </a:extLst>
                </a:gridCol>
                <a:gridCol w="2664297">
                  <a:extLst>
                    <a:ext uri="{9D8B030D-6E8A-4147-A177-3AD203B41FA5}">
                      <a16:colId xmlns:a16="http://schemas.microsoft.com/office/drawing/2014/main" xmlns="" val="2679813265"/>
                    </a:ext>
                  </a:extLst>
                </a:gridCol>
                <a:gridCol w="2448271">
                  <a:extLst>
                    <a:ext uri="{9D8B030D-6E8A-4147-A177-3AD203B41FA5}">
                      <a16:colId xmlns:a16="http://schemas.microsoft.com/office/drawing/2014/main" xmlns="" val="1012401254"/>
                    </a:ext>
                  </a:extLst>
                </a:gridCol>
                <a:gridCol w="648073">
                  <a:extLst>
                    <a:ext uri="{9D8B030D-6E8A-4147-A177-3AD203B41FA5}">
                      <a16:colId xmlns:a16="http://schemas.microsoft.com/office/drawing/2014/main" xmlns="" val="3152724164"/>
                    </a:ext>
                  </a:extLst>
                </a:gridCol>
              </a:tblGrid>
              <a:tr h="432048">
                <a:tc>
                  <a:txBody>
                    <a:bodyPr/>
                    <a:lstStyle/>
                    <a:p>
                      <a:pPr algn="ctr"/>
                      <a:r>
                        <a:rPr lang="en-ZA" sz="1200" dirty="0">
                          <a:solidFill>
                            <a:schemeClr val="bg1"/>
                          </a:solidFill>
                          <a:latin typeface="Trebuchet MS" panose="020B0603020202020204" pitchFamily="34" charset="0"/>
                          <a:cs typeface="Arial" panose="020B0604020202020204" pitchFamily="34" charset="0"/>
                        </a:rPr>
                        <a:t>Quarter</a:t>
                      </a:r>
                      <a:r>
                        <a:rPr lang="en-ZA" sz="1200" baseline="0" dirty="0">
                          <a:solidFill>
                            <a:schemeClr val="bg1"/>
                          </a:solidFill>
                          <a:latin typeface="Trebuchet MS" panose="020B0603020202020204" pitchFamily="34" charset="0"/>
                          <a:cs typeface="Arial" panose="020B0604020202020204" pitchFamily="34" charset="0"/>
                        </a:rPr>
                        <a:t> 1 Performance </a:t>
                      </a:r>
                    </a:p>
                    <a:p>
                      <a:pPr algn="ctr"/>
                      <a:r>
                        <a:rPr lang="en-ZA" sz="1200" baseline="0" dirty="0">
                          <a:solidFill>
                            <a:schemeClr val="bg1"/>
                          </a:solidFill>
                          <a:latin typeface="Trebuchet MS" panose="020B0603020202020204" pitchFamily="34" charset="0"/>
                          <a:cs typeface="Arial" panose="020B0604020202020204" pitchFamily="34" charset="0"/>
                        </a:rPr>
                        <a:t>Targets </a:t>
                      </a:r>
                      <a:endParaRPr lang="en-ZA" sz="1200" dirty="0">
                        <a:solidFill>
                          <a:schemeClr val="bg1"/>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Quarter 2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xmlns="" val="2551370134"/>
                  </a:ext>
                </a:extLst>
              </a:tr>
              <a:tr h="838944">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a:t>
                      </a: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reduction of wasteful and fruitless expenditure</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0"/>
                        </a:spcAft>
                        <a:buFont typeface="+mj-lt"/>
                        <a:buNone/>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dirty="0">
                          <a:effectLst/>
                          <a:latin typeface="Trebuchet MS" panose="020B0603020202020204" pitchFamily="34" charset="0"/>
                          <a:ea typeface="Times New Roman" panose="02020603050405020304" pitchFamily="18" charset="0"/>
                        </a:rPr>
                        <a:t>The investigative process required to address the wasteful and fruitless expenditure</a:t>
                      </a:r>
                      <a:r>
                        <a:rPr lang="en-ZA" sz="1200" b="0" baseline="0" dirty="0">
                          <a:effectLst/>
                          <a:latin typeface="Trebuchet MS" panose="020B0603020202020204" pitchFamily="34" charset="0"/>
                          <a:ea typeface="Times New Roman" panose="02020603050405020304" pitchFamily="18" charset="0"/>
                        </a:rPr>
                        <a:t> did not materialise due to lack of resources </a:t>
                      </a:r>
                      <a:endParaRPr lang="en-ZA" sz="1200" b="0" dirty="0">
                        <a:effectLst/>
                        <a:latin typeface="Trebuchet MS" panose="020B0603020202020204" pitchFamily="34" charset="0"/>
                        <a:ea typeface="Times New Roman" panose="02020603050405020304" pitchFamily="18" charset="0"/>
                      </a:endParaRPr>
                    </a:p>
                    <a:p>
                      <a:pPr marL="0" marR="0" indent="0" algn="just" defTabSz="914400" rtl="0" eaLnBrk="1" fontAlgn="auto" latinLnBrk="0" hangingPunct="1">
                        <a:lnSpc>
                          <a:spcPct val="107000"/>
                        </a:lnSpc>
                        <a:spcBef>
                          <a:spcPts val="0"/>
                        </a:spcBef>
                        <a:spcAft>
                          <a:spcPts val="800"/>
                        </a:spcAft>
                        <a:buClrTx/>
                        <a:buSzTx/>
                        <a:buFontTx/>
                        <a:buNone/>
                        <a:tabLst/>
                        <a:defRPr/>
                      </a:pPr>
                      <a:endParaRPr lang="en-ZA" sz="1200" b="1"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kern="0" dirty="0">
                          <a:effectLst/>
                          <a:latin typeface="Trebuchet MS" panose="020B0603020202020204" pitchFamily="34" charset="0"/>
                          <a:ea typeface="Times New Roman" panose="02020603050405020304" pitchFamily="18" charset="0"/>
                          <a:cs typeface="Arial" panose="020B0604020202020204" pitchFamily="34" charset="0"/>
                        </a:rPr>
                        <a:t>8%</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reduction of wasteful and fruitless expenditure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The delays on securing investigators from DPSA resulting on investigations not being conducted as planned and the process will be concluded in Q3</a:t>
                      </a:r>
                    </a:p>
                    <a:p>
                      <a:pPr algn="just"/>
                      <a:endParaRPr lang="en-ZA" sz="1200" b="1"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1641098"/>
                  </a:ext>
                </a:extLst>
              </a:tr>
              <a:tr h="975057">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a:t>
                      </a: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reduction of irregular expenditure</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spcAft>
                          <a:spcPts val="0"/>
                        </a:spcAft>
                      </a:pP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dirty="0">
                          <a:effectLst/>
                          <a:latin typeface="Trebuchet MS" panose="020B0603020202020204" pitchFamily="34" charset="0"/>
                          <a:ea typeface="Times New Roman" panose="02020603050405020304" pitchFamily="18" charset="0"/>
                        </a:rPr>
                        <a:t>The investigative process required to address the irregular expenditure</a:t>
                      </a:r>
                      <a:r>
                        <a:rPr lang="en-ZA" sz="1200" b="0" baseline="0" dirty="0">
                          <a:effectLst/>
                          <a:latin typeface="Trebuchet MS" panose="020B0603020202020204" pitchFamily="34" charset="0"/>
                          <a:ea typeface="Times New Roman" panose="02020603050405020304" pitchFamily="18" charset="0"/>
                        </a:rPr>
                        <a:t> did not materialise due to lack of resources </a:t>
                      </a:r>
                      <a:endParaRPr lang="en-ZA" sz="1200" b="0" dirty="0">
                        <a:effectLst/>
                        <a:latin typeface="Trebuchet MS" panose="020B0603020202020204" pitchFamily="34" charset="0"/>
                        <a:ea typeface="Times New Roman" panose="02020603050405020304" pitchFamily="18" charset="0"/>
                      </a:endParaRPr>
                    </a:p>
                    <a:p>
                      <a:endParaRPr lang="en-ZA"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kern="0" dirty="0">
                          <a:effectLst/>
                          <a:latin typeface="Trebuchet MS" panose="020B0603020202020204" pitchFamily="34" charset="0"/>
                          <a:ea typeface="Times New Roman" panose="02020603050405020304" pitchFamily="18" charset="0"/>
                          <a:cs typeface="Arial" panose="020B0604020202020204" pitchFamily="34" charset="0"/>
                        </a:rPr>
                        <a:t>5%</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reduction of irregular expenditure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0"/>
                        </a:spcAft>
                        <a:buNone/>
                      </a:pP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i="0" dirty="0">
                          <a:latin typeface="Trebuchet MS" panose="020B0603020202020204" pitchFamily="34" charset="0"/>
                          <a:cs typeface="Arial" panose="020B0604020202020204" pitchFamily="34" charset="0"/>
                        </a:rPr>
                        <a:t>The delays experience on</a:t>
                      </a:r>
                      <a:r>
                        <a:rPr lang="en-ZA" sz="1200" b="0" i="0" baseline="0" dirty="0">
                          <a:latin typeface="Trebuchet MS" panose="020B0603020202020204" pitchFamily="34" charset="0"/>
                          <a:cs typeface="Arial" panose="020B0604020202020204" pitchFamily="34" charset="0"/>
                        </a:rPr>
                        <a:t> securing on investigators for treatment of irregular expenditure resulted on target non-reduction</a:t>
                      </a:r>
                      <a:endParaRPr lang="en-ZA" sz="1200" b="0" i="0" dirty="0">
                        <a:latin typeface="Trebuchet MS" panose="020B0603020202020204" pitchFamily="34" charset="0"/>
                        <a:cs typeface="Arial" panose="020B0604020202020204" pitchFamily="34" charset="0"/>
                      </a:endParaRPr>
                    </a:p>
                    <a:p>
                      <a:pPr algn="just"/>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70841477"/>
                  </a:ext>
                </a:extLst>
              </a:tr>
            </a:tbl>
          </a:graphicData>
        </a:graphic>
      </p:graphicFrame>
      <p:pic>
        <p:nvPicPr>
          <p:cNvPr id="10" name="Picture 9"/>
          <p:cNvPicPr>
            <a:picLocks noChangeAspect="1"/>
          </p:cNvPicPr>
          <p:nvPr/>
        </p:nvPicPr>
        <p:blipFill>
          <a:blip r:embed="rId4" cstate="print"/>
          <a:stretch>
            <a:fillRect/>
          </a:stretch>
        </p:blipFill>
        <p:spPr>
          <a:xfrm>
            <a:off x="5836609" y="1640024"/>
            <a:ext cx="435101" cy="409729"/>
          </a:xfrm>
          <a:prstGeom prst="rect">
            <a:avLst/>
          </a:prstGeom>
        </p:spPr>
      </p:pic>
      <p:pic>
        <p:nvPicPr>
          <p:cNvPr id="14" name="Picture 13"/>
          <p:cNvPicPr>
            <a:picLocks noChangeAspect="1"/>
          </p:cNvPicPr>
          <p:nvPr/>
        </p:nvPicPr>
        <p:blipFill>
          <a:blip r:embed="rId5" cstate="print"/>
          <a:stretch>
            <a:fillRect/>
          </a:stretch>
        </p:blipFill>
        <p:spPr>
          <a:xfrm>
            <a:off x="11617242" y="1623368"/>
            <a:ext cx="402198" cy="409729"/>
          </a:xfrm>
          <a:prstGeom prst="rect">
            <a:avLst/>
          </a:prstGeom>
        </p:spPr>
      </p:pic>
      <p:pic>
        <p:nvPicPr>
          <p:cNvPr id="24" name="Picture 23"/>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22238"/>
            <a:ext cx="2336800" cy="906545"/>
          </a:xfrm>
          <a:prstGeom prst="rect">
            <a:avLst/>
          </a:prstGeom>
          <a:noFill/>
        </p:spPr>
      </p:pic>
      <p:pic>
        <p:nvPicPr>
          <p:cNvPr id="22" name="Picture 21"/>
          <p:cNvPicPr>
            <a:picLocks noChangeAspect="1"/>
          </p:cNvPicPr>
          <p:nvPr/>
        </p:nvPicPr>
        <p:blipFill>
          <a:blip r:embed="rId4" cstate="print"/>
          <a:stretch>
            <a:fillRect/>
          </a:stretch>
        </p:blipFill>
        <p:spPr>
          <a:xfrm>
            <a:off x="5843972" y="2904206"/>
            <a:ext cx="435101" cy="409729"/>
          </a:xfrm>
          <a:prstGeom prst="rect">
            <a:avLst/>
          </a:prstGeom>
        </p:spPr>
      </p:pic>
      <p:pic>
        <p:nvPicPr>
          <p:cNvPr id="23" name="Picture 22"/>
          <p:cNvPicPr>
            <a:picLocks noChangeAspect="1"/>
          </p:cNvPicPr>
          <p:nvPr/>
        </p:nvPicPr>
        <p:blipFill>
          <a:blip r:embed="rId4" cstate="print"/>
          <a:stretch>
            <a:fillRect/>
          </a:stretch>
        </p:blipFill>
        <p:spPr>
          <a:xfrm>
            <a:off x="11630225" y="2940944"/>
            <a:ext cx="435101" cy="409729"/>
          </a:xfrm>
          <a:prstGeom prst="rect">
            <a:avLst/>
          </a:prstGeom>
        </p:spPr>
      </p:pic>
    </p:spTree>
    <p:extLst>
      <p:ext uri="{BB962C8B-B14F-4D97-AF65-F5344CB8AC3E}">
        <p14:creationId xmlns:p14="http://schemas.microsoft.com/office/powerpoint/2010/main" xmlns="" val="2088389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10707" y="948281"/>
            <a:ext cx="11737304" cy="3293851"/>
          </a:xfrm>
          <a:prstGeom prst="rect">
            <a:avLst/>
          </a:prstGeom>
          <a:noFill/>
          <a:ln w="9525">
            <a:noFill/>
            <a:miter lim="800000"/>
            <a:headEnd/>
            <a:tailEnd/>
          </a:ln>
        </p:spPr>
        <p:txBody>
          <a:bodyPr wrap="square" lIns="92075" tIns="46038" rIns="92075" bIns="46038">
            <a:spAutoFit/>
          </a:bodyPr>
          <a:lstStyle/>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500" b="0" i="1" u="none" strike="noStrike" kern="1200" cap="none" spc="0" normalizeH="0" baseline="0" noProof="0" dirty="0">
              <a:ln>
                <a:noFill/>
              </a:ln>
              <a:solidFill>
                <a:srgbClr val="C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ts val="0"/>
              </a:spcBef>
              <a:spcAft>
                <a:spcPts val="0"/>
              </a:spcAft>
              <a:buClrTx/>
              <a:buSzTx/>
              <a:buFont typeface="+mj-lt"/>
              <a:buAutoNum type="arabicPeriod"/>
              <a:tabLst/>
              <a:defRPr/>
            </a:pPr>
            <a:r>
              <a:rPr kumimoji="0" lang="en-ZA" sz="1500" b="1" i="1" u="none" strike="noStrike" kern="1200" cap="none" spc="0" normalizeH="0" baseline="0" noProof="0" dirty="0">
                <a:ln>
                  <a:noFill/>
                </a:ln>
                <a:solidFill>
                  <a:srgbClr val="C00000"/>
                </a:solidFill>
                <a:effectLst/>
                <a:uLnTx/>
                <a:uFillTx/>
                <a:latin typeface="Trebuchet MS" panose="020B0603020202020204" pitchFamily="34" charset="0"/>
              </a:rPr>
              <a:t>SUMMARY OF USAF PERFORMANCE  UP TO DATE </a:t>
            </a:r>
          </a:p>
          <a:p>
            <a:pPr marL="0" marR="0" lvl="0" indent="0" algn="just" defTabSz="914400" rtl="0" eaLnBrk="1" fontAlgn="base" latinLnBrk="0" hangingPunct="1">
              <a:lnSpc>
                <a:spcPct val="100000"/>
              </a:lnSpc>
              <a:spcBef>
                <a:spcPct val="0"/>
              </a:spcBef>
              <a:spcAft>
                <a:spcPts val="0"/>
              </a:spcAft>
              <a:buClrTx/>
              <a:buSzTx/>
              <a:buFontTx/>
              <a:buNone/>
              <a:tabLst>
                <a:tab pos="3510915" algn="l"/>
                <a:tab pos="5505450" algn="l"/>
              </a:tabLst>
              <a:defRPr/>
            </a:pPr>
            <a:endParaRPr kumimoji="0" lang="en-ZA" sz="14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4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657600" marR="0" lvl="8" indent="0" algn="just" defTabSz="914400" rtl="0" eaLnBrk="0" fontAlgn="auto" latinLnBrk="0" hangingPunct="0">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457200" marR="0" lvl="1" indent="0" algn="just" defTabSz="914400" rtl="0" eaLnBrk="0" fontAlgn="base" latinLnBrk="0" hangingPunct="0">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457200" marR="0" lvl="1" indent="0" algn="just" defTabSz="914400" rtl="0" eaLnBrk="0" fontAlgn="base" latinLnBrk="0" hangingPunct="0">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0" indent="-342900" algn="just" defTabSz="914400" rtl="0" eaLnBrk="0" fontAlgn="base" latinLnBrk="0" hangingPunct="0">
              <a:lnSpc>
                <a:spcPct val="100000"/>
              </a:lnSpc>
              <a:spcBef>
                <a:spcPts val="0"/>
              </a:spcBef>
              <a:spcAft>
                <a:spcPts val="0"/>
              </a:spcAft>
              <a:buClrTx/>
              <a:buSzTx/>
              <a:buFont typeface="+mj-lt"/>
              <a:buAutoNum type="arabicPeriod"/>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46324"/>
            <a:ext cx="12144672" cy="0"/>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rot="10800000" flipV="1">
            <a:off x="5605160" y="6341766"/>
            <a:ext cx="1138912" cy="25558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48988" y="9184"/>
            <a:ext cx="901700" cy="875452"/>
          </a:xfrm>
          <a:prstGeom prst="rect">
            <a:avLst/>
          </a:prstGeom>
        </p:spPr>
      </p:pic>
      <p:sp>
        <p:nvSpPr>
          <p:cNvPr id="12" name="Rectangle 11"/>
          <p:cNvSpPr/>
          <p:nvPr/>
        </p:nvSpPr>
        <p:spPr>
          <a:xfrm rot="10800000" flipV="1">
            <a:off x="2135559" y="54423"/>
            <a:ext cx="7992887" cy="800219"/>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rPr>
              <a:t>USAF PERFORMANCE UP TO DATE </a:t>
            </a:r>
          </a:p>
        </p:txBody>
      </p:sp>
      <p:pic>
        <p:nvPicPr>
          <p:cNvPr id="14" name="Picture 1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137"/>
            <a:ext cx="1703512" cy="906545"/>
          </a:xfrm>
          <a:prstGeom prst="rect">
            <a:avLst/>
          </a:prstGeom>
          <a:noFill/>
        </p:spPr>
      </p:pic>
      <p:graphicFrame>
        <p:nvGraphicFramePr>
          <p:cNvPr id="10" name="Chart 9"/>
          <p:cNvGraphicFramePr/>
          <p:nvPr>
            <p:extLst>
              <p:ext uri="{D42A27DB-BD31-4B8C-83A1-F6EECF244321}">
                <p14:modId xmlns:p14="http://schemas.microsoft.com/office/powerpoint/2010/main" xmlns="" val="2674601674"/>
              </p:ext>
            </p:extLst>
          </p:nvPr>
        </p:nvGraphicFramePr>
        <p:xfrm>
          <a:off x="407368" y="1616074"/>
          <a:ext cx="11521280" cy="4477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89824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10707" y="948281"/>
            <a:ext cx="11737304" cy="1062471"/>
          </a:xfrm>
          <a:prstGeom prst="rect">
            <a:avLst/>
          </a:prstGeom>
          <a:noFill/>
          <a:ln w="9525">
            <a:noFill/>
            <a:miter lim="800000"/>
            <a:headEnd/>
            <a:tailEnd/>
          </a:ln>
        </p:spPr>
        <p:txBody>
          <a:bodyPr wrap="square" lIns="92075" tIns="46038" rIns="92075" bIns="46038">
            <a:spAutoFit/>
          </a:bodyPr>
          <a:lstStyle/>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500" b="0" i="1" u="none" strike="noStrike" kern="1200" cap="none" spc="0" normalizeH="0" baseline="0" noProof="0" dirty="0">
              <a:ln>
                <a:noFill/>
              </a:ln>
              <a:solidFill>
                <a:srgbClr val="C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ts val="0"/>
              </a:spcBef>
              <a:spcAft>
                <a:spcPts val="0"/>
              </a:spcAft>
              <a:buClrTx/>
              <a:buSzTx/>
              <a:buFont typeface="+mj-lt"/>
              <a:buAutoNum type="arabicPeriod"/>
              <a:tabLst/>
              <a:defRPr/>
            </a:pPr>
            <a:r>
              <a:rPr kumimoji="0" lang="en-ZA" sz="1200" b="1" i="1" u="none" strike="noStrike" kern="1200" cap="none" spc="0" normalizeH="0" baseline="0" noProof="0" dirty="0">
                <a:ln>
                  <a:noFill/>
                </a:ln>
                <a:effectLst/>
                <a:uLnTx/>
                <a:uFillTx/>
                <a:latin typeface="Trebuchet MS" panose="020B0603020202020204" pitchFamily="34" charset="0"/>
              </a:rPr>
              <a:t>SUMMARY OF USAF CUMULATIVE PERFORMANCE  TO</a:t>
            </a:r>
            <a:r>
              <a:rPr kumimoji="0" lang="en-ZA" sz="1200" b="1" i="1" u="none" strike="noStrike" kern="1200" cap="none" spc="0" normalizeH="0" noProof="0" dirty="0">
                <a:ln>
                  <a:noFill/>
                </a:ln>
                <a:effectLst/>
                <a:uLnTx/>
                <a:uFillTx/>
                <a:latin typeface="Trebuchet MS" panose="020B0603020202020204" pitchFamily="34" charset="0"/>
              </a:rPr>
              <a:t> PERIOD ENDING Q2 </a:t>
            </a:r>
            <a:r>
              <a:rPr kumimoji="0" lang="en-ZA" sz="1200" b="1" i="1" u="none" strike="noStrike" kern="1200" cap="none" spc="0" normalizeH="0" baseline="0" noProof="0" dirty="0">
                <a:ln>
                  <a:noFill/>
                </a:ln>
                <a:effectLst/>
                <a:uLnTx/>
                <a:uFillTx/>
                <a:latin typeface="Trebuchet MS" panose="020B0603020202020204" pitchFamily="34" charset="0"/>
              </a:rPr>
              <a:t> </a:t>
            </a:r>
          </a:p>
          <a:p>
            <a:pPr marL="0" marR="0" lvl="0" indent="0" algn="just" defTabSz="914400" rtl="0" eaLnBrk="1" fontAlgn="base" latinLnBrk="0" hangingPunct="1">
              <a:lnSpc>
                <a:spcPct val="100000"/>
              </a:lnSpc>
              <a:spcBef>
                <a:spcPct val="0"/>
              </a:spcBef>
              <a:spcAft>
                <a:spcPts val="0"/>
              </a:spcAft>
              <a:buClrTx/>
              <a:buSzTx/>
              <a:buFontTx/>
              <a:buNone/>
              <a:tabLst>
                <a:tab pos="3510915" algn="l"/>
                <a:tab pos="5505450" algn="l"/>
              </a:tabLst>
              <a:defRPr/>
            </a:pPr>
            <a:endParaRPr kumimoji="0" lang="en-ZA" sz="1200" b="0"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endParaRPr>
          </a:p>
          <a:p>
            <a:pPr algn="just" eaLnBrk="0" hangingPunct="0">
              <a:spcBef>
                <a:spcPts val="0"/>
              </a:spcBef>
              <a:spcAft>
                <a:spcPts val="0"/>
              </a:spcAft>
              <a:defRPr/>
            </a:pPr>
            <a:r>
              <a:rPr lang="en-US" sz="1200" dirty="0">
                <a:latin typeface="Trebuchet MS" panose="020B0603020202020204" pitchFamily="34" charset="0"/>
              </a:rPr>
              <a:t>In this period under consideration, the Agency planned Fourteen (14) targets as per the approved USAF Annual Performance Plan 2021-21 and out of the Fourteen (14) targets planned and only Three (3) targets achieved translating into 21% performance outcomes</a:t>
            </a:r>
            <a:endParaRPr lang="en-ZA" sz="1200" dirty="0">
              <a:latin typeface="Trebuchet MS" panose="020B0603020202020204" pitchFamily="34" charset="0"/>
            </a:endParaRPr>
          </a:p>
        </p:txBody>
      </p:sp>
      <p:cxnSp>
        <p:nvCxnSpPr>
          <p:cNvPr id="7" name="Straight Connector 6"/>
          <p:cNvCxnSpPr/>
          <p:nvPr/>
        </p:nvCxnSpPr>
        <p:spPr bwMode="auto">
          <a:xfrm>
            <a:off x="0" y="946324"/>
            <a:ext cx="12144672" cy="0"/>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rot="10800000" flipV="1">
            <a:off x="5605160" y="6341766"/>
            <a:ext cx="1138912" cy="25558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48988" y="9184"/>
            <a:ext cx="901700" cy="875452"/>
          </a:xfrm>
          <a:prstGeom prst="rect">
            <a:avLst/>
          </a:prstGeom>
        </p:spPr>
      </p:pic>
      <p:sp>
        <p:nvSpPr>
          <p:cNvPr id="12" name="Rectangle 11"/>
          <p:cNvSpPr/>
          <p:nvPr/>
        </p:nvSpPr>
        <p:spPr>
          <a:xfrm rot="10800000" flipV="1">
            <a:off x="2135559" y="54423"/>
            <a:ext cx="7992887" cy="800219"/>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rPr>
              <a:t>USAF CUMULATIVE PERFORMANCE UP TO</a:t>
            </a:r>
            <a:r>
              <a:rPr kumimoji="0" lang="en-US" sz="1600" b="1" i="0" u="none" strike="noStrike" kern="1200" cap="none" spc="0" normalizeH="0" noProof="0" dirty="0">
                <a:ln>
                  <a:noFill/>
                </a:ln>
                <a:solidFill>
                  <a:srgbClr val="C00000"/>
                </a:solidFill>
                <a:effectLst/>
                <a:uLnTx/>
                <a:uFillTx/>
                <a:latin typeface="Trebuchet MS" panose="020B0603020202020204" pitchFamily="34" charset="0"/>
              </a:rPr>
              <a:t> QUARTER 2 (2021-22)</a:t>
            </a: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rPr>
              <a:t> </a:t>
            </a:r>
          </a:p>
        </p:txBody>
      </p:sp>
      <p:pic>
        <p:nvPicPr>
          <p:cNvPr id="14" name="Picture 1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137"/>
            <a:ext cx="1703512" cy="906545"/>
          </a:xfrm>
          <a:prstGeom prst="rect">
            <a:avLst/>
          </a:prstGeom>
          <a:noFill/>
        </p:spPr>
      </p:pic>
      <p:graphicFrame>
        <p:nvGraphicFramePr>
          <p:cNvPr id="15" name="Chart 14">
            <a:extLst>
              <a:ext uri="{FF2B5EF4-FFF2-40B4-BE49-F238E27FC236}">
                <a16:creationId xmlns:a16="http://schemas.microsoft.com/office/drawing/2014/main" xmlns="" id="{00000000-0008-0000-0300-000002000000}"/>
              </a:ext>
            </a:extLst>
          </p:cNvPr>
          <p:cNvGraphicFramePr/>
          <p:nvPr>
            <p:extLst>
              <p:ext uri="{D42A27DB-BD31-4B8C-83A1-F6EECF244321}">
                <p14:modId xmlns:p14="http://schemas.microsoft.com/office/powerpoint/2010/main" xmlns="" val="3719091533"/>
              </p:ext>
            </p:extLst>
          </p:nvPr>
        </p:nvGraphicFramePr>
        <p:xfrm>
          <a:off x="191344" y="2204864"/>
          <a:ext cx="6192688" cy="4032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xmlns="" id="{00000000-0008-0000-0200-000002000000}"/>
              </a:ext>
            </a:extLst>
          </p:cNvPr>
          <p:cNvGraphicFramePr/>
          <p:nvPr>
            <p:extLst>
              <p:ext uri="{D42A27DB-BD31-4B8C-83A1-F6EECF244321}">
                <p14:modId xmlns:p14="http://schemas.microsoft.com/office/powerpoint/2010/main" xmlns="" val="1589101459"/>
              </p:ext>
            </p:extLst>
          </p:nvPr>
        </p:nvGraphicFramePr>
        <p:xfrm>
          <a:off x="6384032" y="2204864"/>
          <a:ext cx="5760641" cy="4032448"/>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6" name="Rectangle 9"/>
          <p:cNvSpPr>
            <a:spLocks noChangeArrowheads="1"/>
          </p:cNvSpPr>
          <p:nvPr/>
        </p:nvSpPr>
        <p:spPr bwMode="auto">
          <a:xfrm>
            <a:off x="0" y="481647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1" i="0" u="none" strike="noStrike" cap="none" normalizeH="0" baseline="0" dirty="0">
                <a:ln>
                  <a:noFill/>
                </a:ln>
                <a:solidFill>
                  <a:srgbClr val="F79646"/>
                </a:solidFill>
                <a:effectLst/>
                <a:latin typeface="Trebuchet MS" panose="020B0603020202020204" pitchFamily="34" charset="0"/>
                <a:ea typeface="Times New Roman" panose="02020603050405020304" pitchFamily="18" charset="0"/>
                <a:cs typeface="Arial" panose="020B0604020202020204" pitchFamily="34" charset="0"/>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0"/>
          <p:cNvSpPr>
            <a:spLocks noChangeArrowheads="1"/>
          </p:cNvSpPr>
          <p:nvPr/>
        </p:nvSpPr>
        <p:spPr bwMode="auto">
          <a:xfrm>
            <a:off x="0" y="961707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Tree>
    <p:extLst>
      <p:ext uri="{BB962C8B-B14F-4D97-AF65-F5344CB8AC3E}">
        <p14:creationId xmlns:p14="http://schemas.microsoft.com/office/powerpoint/2010/main" xmlns="" val="3543870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991544" y="44625"/>
            <a:ext cx="9433048" cy="1908215"/>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lvl="0" algn="ctr" eaLnBrk="0" hangingPunct="0">
              <a:spcBef>
                <a:spcPts val="0"/>
              </a:spcBef>
              <a:spcAft>
                <a:spcPts val="0"/>
              </a:spcAft>
              <a:defRPr/>
            </a:pPr>
            <a:r>
              <a:rPr kumimoji="0" lang="en-ZA" sz="18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r>
              <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rPr>
              <a:t> </a:t>
            </a:r>
            <a:r>
              <a:rPr lang="en-US" sz="1600" dirty="0">
                <a:solidFill>
                  <a:srgbClr val="C00000"/>
                </a:solidFill>
                <a:latin typeface="Trebuchet MS" panose="020B0603020202020204" pitchFamily="34" charset="0"/>
              </a:rPr>
              <a:t>BDM PHASE 1 IMPLEMENTATION OF THE BDM ROLLOUT </a:t>
            </a:r>
            <a:endParaRPr lang="en-ZA" sz="1600" dirty="0">
              <a:solidFill>
                <a:srgbClr val="C00000"/>
              </a:solidFill>
              <a:latin typeface="Trebuchet MS" panose="020B0603020202020204" pitchFamily="34" charset="0"/>
            </a:endParaRPr>
          </a:p>
          <a:p>
            <a:pPr algn="ctr" eaLnBrk="0" hangingPunct="0">
              <a:spcBef>
                <a:spcPts val="600"/>
              </a:spcBef>
              <a:spcAft>
                <a:spcPts val="600"/>
              </a:spcAft>
              <a:defRPr/>
            </a:pPr>
            <a:r>
              <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graphicFrame>
        <p:nvGraphicFramePr>
          <p:cNvPr id="20" name="Table 19"/>
          <p:cNvGraphicFramePr>
            <a:graphicFrameLocks noGrp="1"/>
          </p:cNvGraphicFramePr>
          <p:nvPr>
            <p:extLst>
              <p:ext uri="{D42A27DB-BD31-4B8C-83A1-F6EECF244321}">
                <p14:modId xmlns:p14="http://schemas.microsoft.com/office/powerpoint/2010/main" xmlns="" val="1510147547"/>
              </p:ext>
            </p:extLst>
          </p:nvPr>
        </p:nvGraphicFramePr>
        <p:xfrm>
          <a:off x="119336" y="1013458"/>
          <a:ext cx="11809312" cy="4759801"/>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2160240">
                  <a:extLst>
                    <a:ext uri="{9D8B030D-6E8A-4147-A177-3AD203B41FA5}">
                      <a16:colId xmlns:a16="http://schemas.microsoft.com/office/drawing/2014/main" xmlns="" val="20004"/>
                    </a:ext>
                  </a:extLst>
                </a:gridCol>
                <a:gridCol w="2664296">
                  <a:extLst>
                    <a:ext uri="{9D8B030D-6E8A-4147-A177-3AD203B41FA5}">
                      <a16:colId xmlns:a16="http://schemas.microsoft.com/office/drawing/2014/main" xmlns="" val="20005"/>
                    </a:ext>
                  </a:extLst>
                </a:gridCol>
              </a:tblGrid>
              <a:tr h="46212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1537342">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810 000  subsidised set-top-box  installations coordinated and monitored in four (4) provinces (Free State, Northern Cape, North West and Limpopo</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Distribution and installation of 330 000 STBs coordinated and monitored in Free State, Northern Cape, North West and Limpopo  </a:t>
                      </a:r>
                      <a:endParaRPr kumimoji="0" lang="en-ZA" sz="1200" b="0" i="0" u="none" strike="noStrike" kern="14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11 249</a:t>
                      </a:r>
                      <a:r>
                        <a:rPr lang="en-ZA" sz="1200"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distribution and installation of set-top-boxes coordinated and monitored in Free State, Northern Cape, North West and Limpopo. </a:t>
                      </a:r>
                      <a:endPar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Not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rowSpan="2">
                  <a:txBody>
                    <a:bodyPr/>
                    <a:lstStyle/>
                    <a:p>
                      <a:pPr marL="171450" indent="-171450">
                        <a:buFont typeface="Wingdings" panose="05000000000000000000" pitchFamily="2" charset="2"/>
                        <a:buChar char="q"/>
                      </a:pPr>
                      <a:r>
                        <a:rPr lang="en-ZA" sz="1200" dirty="0">
                          <a:effectLst/>
                          <a:latin typeface="Trebuchet MS" panose="020B0603020202020204" pitchFamily="34" charset="0"/>
                          <a:ea typeface="Times New Roman" panose="02020603050405020304" pitchFamily="18" charset="0"/>
                          <a:cs typeface="Arial" panose="020B0604020202020204" pitchFamily="34" charset="0"/>
                        </a:rPr>
                        <a:t>The</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programme is under-subscripted resulting in poor installation ran rate</a:t>
                      </a:r>
                    </a:p>
                    <a:p>
                      <a:endParaRPr lang="en-ZA" sz="1200" baseline="0" dirty="0">
                        <a:effectLst/>
                        <a:latin typeface="Trebuchet MS" panose="020B0603020202020204" pitchFamily="34" charset="0"/>
                        <a:ea typeface="Times New Roman" panose="02020603050405020304" pitchFamily="18" charset="0"/>
                        <a:cs typeface="Arial" panose="020B0604020202020204" pitchFamily="34" charset="0"/>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dirty="0">
                          <a:effectLst/>
                          <a:latin typeface="Trebuchet MS" panose="020B0603020202020204" pitchFamily="34" charset="0"/>
                          <a:ea typeface="Times New Roman" panose="02020603050405020304" pitchFamily="18" charset="0"/>
                          <a:cs typeface="Arial" panose="020B0604020202020204" pitchFamily="34" charset="0"/>
                        </a:rPr>
                        <a:t>The</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adopted provincial roll-out approach to installation against the simultaneous installation approach in all the four (4) identified provinces  </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(Free State, Northern Cape, North West and Limpopo</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r>
                        <a:rPr lang="en-ZA" sz="1200" dirty="0">
                          <a:effectLst/>
                          <a:latin typeface="Trebuchet MS" panose="020B0603020202020204" pitchFamily="34" charset="0"/>
                          <a:ea typeface="Times New Roman" panose="02020603050405020304" pitchFamily="18" charset="0"/>
                          <a:cs typeface="Arial" panose="020B0604020202020204" pitchFamily="34" charset="0"/>
                        </a:rPr>
                        <a:t>  </a:t>
                      </a:r>
                      <a:endParaRPr lang="en-ZA" sz="1200" dirty="0">
                        <a:effectLst/>
                        <a:latin typeface="Trebuchet MS" panose="020B0603020202020204" pitchFamily="34" charset="0"/>
                        <a:ea typeface="Times New Roman" panose="02020603050405020304" pitchFamily="18" charset="0"/>
                      </a:endParaRPr>
                    </a:p>
                    <a:p>
                      <a:pPr marL="171450" indent="-171450" algn="just">
                        <a:buFont typeface="Wingdings" panose="05000000000000000000" pitchFamily="2" charset="2"/>
                        <a:buChar char="q"/>
                      </a:pPr>
                      <a:r>
                        <a:rPr lang="en-ZA" sz="1200" kern="1400" dirty="0">
                          <a:effectLst/>
                          <a:latin typeface="Trebuchet MS" panose="020B0603020202020204" pitchFamily="34" charset="0"/>
                          <a:ea typeface="Times New Roman" panose="02020603050405020304" pitchFamily="18" charset="0"/>
                          <a:cs typeface="Arial" panose="020B0604020202020204" pitchFamily="34" charset="0"/>
                        </a:rPr>
                        <a:t>Low uptake</a:t>
                      </a:r>
                      <a:r>
                        <a:rPr lang="en-ZA" sz="1200" kern="1400" baseline="0" dirty="0">
                          <a:effectLst/>
                          <a:latin typeface="Trebuchet MS" panose="020B0603020202020204" pitchFamily="34" charset="0"/>
                          <a:ea typeface="Times New Roman" panose="02020603050405020304" pitchFamily="18" charset="0"/>
                          <a:cs typeface="Arial" panose="020B0604020202020204" pitchFamily="34" charset="0"/>
                        </a:rPr>
                        <a:t> of the installation services by appointed local service providers due to low installation rate amount perceived to be below market related price service offering</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dirty="0">
                          <a:solidFill>
                            <a:srgbClr val="252525"/>
                          </a:solidFill>
                          <a:effectLst/>
                          <a:latin typeface="Trebuchet MS" panose="020B0603020202020204" pitchFamily="34" charset="0"/>
                        </a:rPr>
                        <a:t>The</a:t>
                      </a:r>
                      <a:r>
                        <a:rPr lang="en-ZA" sz="1200" b="0" i="0" baseline="0" dirty="0">
                          <a:solidFill>
                            <a:srgbClr val="252525"/>
                          </a:solidFill>
                          <a:effectLst/>
                          <a:latin typeface="Trebuchet MS" panose="020B0603020202020204" pitchFamily="34" charset="0"/>
                        </a:rPr>
                        <a:t> revised plan</a:t>
                      </a:r>
                      <a:r>
                        <a:rPr lang="en-ZA" sz="1200" b="0" i="0" dirty="0">
                          <a:solidFill>
                            <a:srgbClr val="252525"/>
                          </a:solidFill>
                          <a:effectLst/>
                          <a:latin typeface="Trebuchet MS" panose="020B0603020202020204" pitchFamily="34" charset="0"/>
                        </a:rPr>
                        <a:t> has approved by the Cabinet  on</a:t>
                      </a:r>
                      <a:r>
                        <a:rPr lang="en-ZA" sz="1200" b="0" i="0" baseline="0" dirty="0">
                          <a:solidFill>
                            <a:srgbClr val="252525"/>
                          </a:solidFill>
                          <a:effectLst/>
                          <a:latin typeface="Trebuchet MS" panose="020B0603020202020204" pitchFamily="34" charset="0"/>
                        </a:rPr>
                        <a:t> </a:t>
                      </a:r>
                      <a:r>
                        <a:rPr lang="en-ZA" sz="1200" b="0" i="0" dirty="0">
                          <a:solidFill>
                            <a:srgbClr val="252525"/>
                          </a:solidFill>
                          <a:effectLst/>
                          <a:latin typeface="Trebuchet MS" panose="020B0603020202020204" pitchFamily="34" charset="0"/>
                        </a:rPr>
                        <a:t>adoption of a Managed Integrated Model that actively involves all broadcast media players to contribute ramps up the Set-Top Box installation capacity through their use of the boxes of this players to ensure rapid reach.</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solidFill>
                          <a:srgbClr val="252525"/>
                        </a:solidFill>
                        <a:effectLst/>
                        <a:latin typeface="Trebuchet MS" panose="020B0603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dk1"/>
                          </a:solidFill>
                          <a:effectLst/>
                          <a:latin typeface="Trebuchet MS" panose="020B0603020202020204" pitchFamily="34" charset="0"/>
                          <a:ea typeface="+mn-ea"/>
                          <a:cs typeface="+mn-cs"/>
                        </a:rPr>
                        <a:t>The staggered provincial approach towards a consolidated national approach, where STB installations and ASO will happen simultaneously in all 9 provinces of South Africa</a:t>
                      </a:r>
                      <a:r>
                        <a:rPr lang="en-ZA" sz="1200" b="0" i="0" kern="1200" baseline="0" dirty="0">
                          <a:solidFill>
                            <a:schemeClr val="dk1"/>
                          </a:solidFill>
                          <a:effectLst/>
                          <a:latin typeface="Trebuchet MS" panose="020B0603020202020204" pitchFamily="34" charset="0"/>
                          <a:ea typeface="+mn-ea"/>
                          <a:cs typeface="+mn-cs"/>
                        </a:rPr>
                        <a:t> and this will facilitate the rapid installations of the set-top-box at qualifying households </a:t>
                      </a:r>
                      <a:endParaRPr lang="en-ZA" sz="1200" b="0" i="0" dirty="0">
                        <a:solidFill>
                          <a:srgbClr val="252525"/>
                        </a:solidFill>
                        <a:effectLst/>
                        <a:latin typeface="Trebuchet MS" panose="020B0603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solidFill>
                          <a:srgbClr val="252525"/>
                        </a:solidFill>
                        <a:effectLst/>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364971">
                <a:tc vMerge="1">
                  <a:txBody>
                    <a:bodyPr/>
                    <a:lstStyle/>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Distribution and installation of 480 000 STBs coordinated and monitored in Free State, Northern Cape, North West and Limpopo</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22</a:t>
                      </a:r>
                      <a:r>
                        <a:rPr lang="en-ZA" sz="1200" b="1" kern="1400" baseline="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a:t>
                      </a:r>
                      <a:r>
                        <a:rPr lang="en-ZA" sz="1200" b="1"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157 </a:t>
                      </a:r>
                      <a:r>
                        <a:rPr lang="en-ZA" sz="1200" kern="14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distribution and installation of set-top-boxes coordinated and monitored in Free State, Northern Cape, North West and Limpopo. </a:t>
                      </a: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Not 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3430623369"/>
                  </a:ext>
                </a:extLst>
              </a:tr>
            </a:tbl>
          </a:graphicData>
        </a:graphic>
      </p:graphicFrame>
    </p:spTree>
    <p:extLst>
      <p:ext uri="{BB962C8B-B14F-4D97-AF65-F5344CB8AC3E}">
        <p14:creationId xmlns:p14="http://schemas.microsoft.com/office/powerpoint/2010/main" xmlns="" val="2357736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991544" y="44625"/>
            <a:ext cx="9433048" cy="2154436"/>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algn="ctr" eaLnBrk="0" hangingPunct="0">
              <a:spcBef>
                <a:spcPts val="0"/>
              </a:spcBef>
              <a:spcAft>
                <a:spcPts val="0"/>
              </a:spcAft>
              <a:defRPr/>
            </a:pPr>
            <a:r>
              <a:rPr kumimoji="0" lang="en-ZA" sz="18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r>
              <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rPr>
              <a:t> </a:t>
            </a:r>
            <a:r>
              <a:rPr lang="en-US" sz="1600" dirty="0">
                <a:solidFill>
                  <a:srgbClr val="C00000"/>
                </a:solidFill>
                <a:latin typeface="Trebuchet MS" panose="020B0603020202020204" pitchFamily="34" charset="0"/>
              </a:rPr>
              <a:t>BDM PHASE 2 IMPLEMENTATION OF THE BDM ROLLOUT </a:t>
            </a:r>
            <a:endParaRPr lang="en-ZA" sz="1600" dirty="0">
              <a:solidFill>
                <a:srgbClr val="C00000"/>
              </a:solidFill>
              <a:latin typeface="Trebuchet MS" panose="020B0603020202020204" pitchFamily="34" charset="0"/>
            </a:endParaRPr>
          </a:p>
          <a:p>
            <a:pPr lvl="0" algn="ctr" eaLnBrk="0" hangingPunct="0">
              <a:spcBef>
                <a:spcPts val="0"/>
              </a:spcBef>
              <a:spcAft>
                <a:spcPts val="0"/>
              </a:spcAft>
              <a:defRPr/>
            </a:pPr>
            <a:r>
              <a:rPr lang="en-US" sz="1600" dirty="0">
                <a:solidFill>
                  <a:srgbClr val="C00000"/>
                </a:solidFill>
                <a:latin typeface="Trebuchet MS" panose="020B0603020202020204" pitchFamily="34" charset="0"/>
              </a:rPr>
              <a:t> </a:t>
            </a:r>
            <a:endParaRPr lang="en-ZA" sz="1600" dirty="0">
              <a:solidFill>
                <a:srgbClr val="C00000"/>
              </a:solidFill>
              <a:latin typeface="Trebuchet MS" panose="020B0603020202020204" pitchFamily="34" charset="0"/>
            </a:endParaRPr>
          </a:p>
          <a:p>
            <a:pPr algn="ctr" eaLnBrk="0" hangingPunct="0">
              <a:spcBef>
                <a:spcPts val="600"/>
              </a:spcBef>
              <a:spcAft>
                <a:spcPts val="600"/>
              </a:spcAft>
              <a:defRPr/>
            </a:pPr>
            <a:r>
              <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graphicFrame>
        <p:nvGraphicFramePr>
          <p:cNvPr id="20" name="Table 19"/>
          <p:cNvGraphicFramePr>
            <a:graphicFrameLocks noGrp="1"/>
          </p:cNvGraphicFramePr>
          <p:nvPr>
            <p:extLst>
              <p:ext uri="{D42A27DB-BD31-4B8C-83A1-F6EECF244321}">
                <p14:modId xmlns:p14="http://schemas.microsoft.com/office/powerpoint/2010/main" xmlns="" val="3495160907"/>
              </p:ext>
            </p:extLst>
          </p:nvPr>
        </p:nvGraphicFramePr>
        <p:xfrm>
          <a:off x="90812" y="922126"/>
          <a:ext cx="12019456" cy="5359112"/>
        </p:xfrm>
        <a:graphic>
          <a:graphicData uri="http://schemas.openxmlformats.org/drawingml/2006/table">
            <a:tbl>
              <a:tblPr firstRow="1" bandRow="1">
                <a:tableStyleId>{5C22544A-7EE6-4342-B048-85BDC9FD1C3A}</a:tableStyleId>
              </a:tblPr>
              <a:tblGrid>
                <a:gridCol w="1842647">
                  <a:extLst>
                    <a:ext uri="{9D8B030D-6E8A-4147-A177-3AD203B41FA5}">
                      <a16:colId xmlns:a16="http://schemas.microsoft.com/office/drawing/2014/main" xmlns="" val="20000"/>
                    </a:ext>
                  </a:extLst>
                </a:gridCol>
                <a:gridCol w="1741348">
                  <a:extLst>
                    <a:ext uri="{9D8B030D-6E8A-4147-A177-3AD203B41FA5}">
                      <a16:colId xmlns:a16="http://schemas.microsoft.com/office/drawing/2014/main" xmlns="" val="20001"/>
                    </a:ext>
                  </a:extLst>
                </a:gridCol>
                <a:gridCol w="2466910">
                  <a:extLst>
                    <a:ext uri="{9D8B030D-6E8A-4147-A177-3AD203B41FA5}">
                      <a16:colId xmlns:a16="http://schemas.microsoft.com/office/drawing/2014/main" xmlns="" val="20002"/>
                    </a:ext>
                  </a:extLst>
                </a:gridCol>
                <a:gridCol w="1088343">
                  <a:extLst>
                    <a:ext uri="{9D8B030D-6E8A-4147-A177-3AD203B41FA5}">
                      <a16:colId xmlns:a16="http://schemas.microsoft.com/office/drawing/2014/main" xmlns="" val="20003"/>
                    </a:ext>
                  </a:extLst>
                </a:gridCol>
                <a:gridCol w="2178309">
                  <a:extLst>
                    <a:ext uri="{9D8B030D-6E8A-4147-A177-3AD203B41FA5}">
                      <a16:colId xmlns:a16="http://schemas.microsoft.com/office/drawing/2014/main" xmlns="" val="20004"/>
                    </a:ext>
                  </a:extLst>
                </a:gridCol>
                <a:gridCol w="2701899">
                  <a:extLst>
                    <a:ext uri="{9D8B030D-6E8A-4147-A177-3AD203B41FA5}">
                      <a16:colId xmlns:a16="http://schemas.microsoft.com/office/drawing/2014/main" xmlns="" val="20005"/>
                    </a:ext>
                  </a:extLst>
                </a:gridCol>
              </a:tblGrid>
              <a:tr h="329912">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1988040">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a:t>
                      </a:r>
                      <a:r>
                        <a:rPr lang="en-ZA" sz="1200" kern="1400" baseline="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266 474 DTT  subsidised digital television installations coordinated and monitored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289 058 DTH  subsidised digital television installations coordinated and monitored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Appointment of the panel of service providers of devices finalised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Only the bid for appointment of the technology partner</a:t>
                      </a:r>
                      <a:r>
                        <a:rPr lang="en-ZA" sz="1200" kern="14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for distribution of voucher through an electronic platform materialised and the </a:t>
                      </a:r>
                      <a:r>
                        <a:rPr lang="en-ZA" sz="1200" kern="14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actual bid process for establishment of a panel of service provider for distribution of digital television devices was not initiated as planned.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Not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dirty="0">
                          <a:effectLst/>
                          <a:latin typeface="Trebuchet MS" panose="020B0603020202020204" pitchFamily="34" charset="0"/>
                          <a:ea typeface="Times New Roman" panose="02020603050405020304" pitchFamily="18" charset="0"/>
                          <a:cs typeface="Arial" panose="020B0604020202020204" pitchFamily="34" charset="0"/>
                        </a:rPr>
                        <a:t>No contracting of the panel</a:t>
                      </a:r>
                      <a:r>
                        <a:rPr lang="en-ZA" sz="1200" b="0" baseline="0" dirty="0">
                          <a:effectLst/>
                          <a:latin typeface="Trebuchet MS" panose="020B0603020202020204" pitchFamily="34" charset="0"/>
                          <a:ea typeface="Times New Roman" panose="02020603050405020304" pitchFamily="18" charset="0"/>
                          <a:cs typeface="Arial" panose="020B0604020202020204" pitchFamily="34" charset="0"/>
                        </a:rPr>
                        <a:t> of service providers materialised as the major procurement activities of the entities were suspended pending the revised plan on BDM to ensure the rapid reach of installation coverage </a:t>
                      </a: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Calibri Light" panose="020F0302020204030204" pitchFamily="34" charset="0"/>
                        </a:rPr>
                        <a:t>T</a:t>
                      </a: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Calibri Light" panose="020F0302020204030204" pitchFamily="34" charset="0"/>
                        </a:rPr>
                        <a:t>he Funding Model through the Universal Service and Access Fund (USAF) is approved by the Minister and it is premised on the approved Cabinet Memo and Managed Integrated BDM Model, which was approved on the 30 Sept 2021.</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Calibri Light" panose="020F0302020204030204" pitchFamily="34" charset="0"/>
                        </a:rPr>
                        <a:t>The Funding Model provides for additional new STB installations of approximately 1,2m, bringing the total indigent capacity to approximately 2m households.</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Calibri Light" panose="020F030202020403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Calibri Light" panose="020F0302020204030204" pitchFamily="34" charset="0"/>
                        </a:rPr>
                        <a:t>The ramp-up installation capacity coordinated with various broadcast media players </a:t>
                      </a:r>
                      <a:r>
                        <a:rPr lang="en-ZA" sz="1200" b="0" i="0" kern="1200" dirty="0">
                          <a:solidFill>
                            <a:schemeClr val="dk1"/>
                          </a:solidFill>
                          <a:effectLst/>
                          <a:latin typeface="Trebuchet MS" panose="020B0603020202020204" pitchFamily="34" charset="0"/>
                          <a:ea typeface="+mn-ea"/>
                          <a:cs typeface="+mn-cs"/>
                        </a:rPr>
                        <a:t>through their use of the boxes of this players to ensure rapid reach  and catching up on</a:t>
                      </a:r>
                      <a:r>
                        <a:rPr lang="en-ZA" sz="1200" b="0" i="0" kern="1200" baseline="0" dirty="0">
                          <a:solidFill>
                            <a:schemeClr val="dk1"/>
                          </a:solidFill>
                          <a:effectLst/>
                          <a:latin typeface="Trebuchet MS" panose="020B0603020202020204" pitchFamily="34" charset="0"/>
                          <a:ea typeface="+mn-ea"/>
                          <a:cs typeface="+mn-cs"/>
                        </a:rPr>
                        <a:t> missed targets.</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dk1"/>
                        </a:solidFill>
                        <a:effectLst/>
                        <a:latin typeface="Trebuchet MS" panose="020B060302020202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dk1"/>
                          </a:solidFill>
                          <a:effectLst/>
                          <a:latin typeface="Trebuchet MS" panose="020B0603020202020204" pitchFamily="34" charset="0"/>
                          <a:ea typeface="+mn-ea"/>
                          <a:cs typeface="+mn-cs"/>
                        </a:rPr>
                        <a:t>National Treasury has approved the deviation request and this will pave way for appointment of multiple service providers and conclusion of the  </a:t>
                      </a:r>
                      <a:r>
                        <a:rPr lang="en-ZA" sz="1200" b="0" kern="1200" dirty="0">
                          <a:solidFill>
                            <a:schemeClr val="dk1"/>
                          </a:solidFill>
                          <a:effectLst/>
                          <a:latin typeface="Trebuchet MS" panose="020B0603020202020204" pitchFamily="34" charset="0"/>
                          <a:ea typeface="+mn-ea"/>
                          <a:cs typeface="+mn-cs"/>
                        </a:rPr>
                        <a:t>Master Service Agreement with all stakeholders</a:t>
                      </a: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1688372">
                <a:tc vMerge="1">
                  <a:txBody>
                    <a:bodyPr/>
                    <a:lstStyle/>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Contracting the panel of service providers and placement of orders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0000"/>
                        </a:lnSpc>
                        <a:spcAft>
                          <a:spcPts val="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R="76200" algn="just">
                        <a:lnSpc>
                          <a:spcPct val="107000"/>
                        </a:lnSpc>
                        <a:spcBef>
                          <a:spcPts val="170"/>
                        </a:spcBef>
                        <a:spcAft>
                          <a:spcPts val="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466 474  DTT &amp; 70 058  DTH vouchers issued to qualifying households for subsidised digital television installation</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Not 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3430623369"/>
                  </a:ext>
                </a:extLst>
              </a:tr>
            </a:tbl>
          </a:graphicData>
        </a:graphic>
      </p:graphicFrame>
    </p:spTree>
    <p:extLst>
      <p:ext uri="{BB962C8B-B14F-4D97-AF65-F5344CB8AC3E}">
        <p14:creationId xmlns:p14="http://schemas.microsoft.com/office/powerpoint/2010/main" xmlns="" val="2043079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2474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847528" y="44624"/>
            <a:ext cx="9577064" cy="2462213"/>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lvl="0" algn="ctr" eaLnBrk="0" hangingPunct="0">
              <a:spcBef>
                <a:spcPts val="600"/>
              </a:spcBef>
              <a:spcAft>
                <a:spcPts val="600"/>
              </a:spcAft>
              <a:defRPr/>
            </a:pPr>
            <a:r>
              <a:rPr kumimoji="0" lang="en-ZA" sz="18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r>
              <a:rPr lang="en-ZA" sz="1600" dirty="0">
                <a:solidFill>
                  <a:srgbClr val="C00000"/>
                </a:solidFill>
                <a:latin typeface="Trebuchet MS" panose="020B0603020202020204" pitchFamily="34" charset="0"/>
              </a:rPr>
              <a:t>BROADBAND CONNECTIVITY</a:t>
            </a:r>
          </a:p>
          <a:p>
            <a:pPr algn="ctr" eaLnBrk="0" hangingPunct="0">
              <a:spcBef>
                <a:spcPts val="600"/>
              </a:spcBef>
              <a:spcAft>
                <a:spcPts val="600"/>
              </a:spcAft>
              <a:defRPr/>
            </a:pPr>
            <a:endPar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endParaRPr>
          </a:p>
          <a:p>
            <a:pPr algn="ctr" eaLnBrk="0" hangingPunct="0">
              <a:spcBef>
                <a:spcPts val="600"/>
              </a:spcBef>
              <a:spcAft>
                <a:spcPts val="600"/>
              </a:spcAft>
              <a:defRPr/>
            </a:pPr>
            <a:endPar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graphicFrame>
        <p:nvGraphicFramePr>
          <p:cNvPr id="20" name="Table 19"/>
          <p:cNvGraphicFramePr>
            <a:graphicFrameLocks noGrp="1"/>
          </p:cNvGraphicFramePr>
          <p:nvPr>
            <p:extLst>
              <p:ext uri="{D42A27DB-BD31-4B8C-83A1-F6EECF244321}">
                <p14:modId xmlns:p14="http://schemas.microsoft.com/office/powerpoint/2010/main" xmlns="" val="2703598877"/>
              </p:ext>
            </p:extLst>
          </p:nvPr>
        </p:nvGraphicFramePr>
        <p:xfrm>
          <a:off x="150478" y="1255187"/>
          <a:ext cx="11809312" cy="4681728"/>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20000"/>
                    </a:ext>
                  </a:extLst>
                </a:gridCol>
                <a:gridCol w="1985082">
                  <a:extLst>
                    <a:ext uri="{9D8B030D-6E8A-4147-A177-3AD203B41FA5}">
                      <a16:colId xmlns:a16="http://schemas.microsoft.com/office/drawing/2014/main" xmlns="" val="20001"/>
                    </a:ext>
                  </a:extLst>
                </a:gridCol>
                <a:gridCol w="2592288">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872208">
                  <a:extLst>
                    <a:ext uri="{9D8B030D-6E8A-4147-A177-3AD203B41FA5}">
                      <a16:colId xmlns:a16="http://schemas.microsoft.com/office/drawing/2014/main" xmlns="" val="20004"/>
                    </a:ext>
                  </a:extLst>
                </a:gridCol>
                <a:gridCol w="2407406">
                  <a:extLst>
                    <a:ext uri="{9D8B030D-6E8A-4147-A177-3AD203B41FA5}">
                      <a16:colId xmlns:a16="http://schemas.microsoft.com/office/drawing/2014/main" xmlns="" val="20005"/>
                    </a:ext>
                  </a:extLst>
                </a:gridCol>
              </a:tblGrid>
              <a:tr h="439615">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1644605">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4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Provision of broadband internet connectivity to 280 sites to identified 2 (two) local municipalities </a:t>
                      </a:r>
                      <a:endParaRPr kumimoji="0" lang="en-ZA" sz="1200" b="0" i="0" u="none" strike="noStrike" kern="14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Times New Roman" panose="02020603050405020304" pitchFamily="18"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a:t>
                      </a:r>
                      <a:r>
                        <a:rPr lang="en-ZA" sz="1200" b="1"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p>
                    <a:p>
                      <a:pPr marL="0" indent="0">
                        <a:lnSpc>
                          <a:spcPct val="110000"/>
                        </a:lnSpc>
                        <a:spcAft>
                          <a:spcPts val="0"/>
                        </a:spcAft>
                        <a:buFont typeface="Wingdings" panose="05000000000000000000" pitchFamily="2" charset="2"/>
                        <a:buNone/>
                      </a:pPr>
                      <a:endParaRPr lang="en-ZA" sz="1200" b="1"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Initiate bid processes for the appointment of the service provider</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Stakeholder consultations and  sites identification conducted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Board approved request to National Treasury for the authorisation of a deviation to appoint a preferred service provider to rollout 280 sites in </a:t>
                      </a: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Kareeberg and Renosteberg Local Municipalities in Pixley Ka Seme District Municipality, Northern Cape </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a:txBody>
                    <a:bodyPr/>
                    <a:lstStyle/>
                    <a:p>
                      <a:pPr algn="ctr"/>
                      <a:r>
                        <a:rPr lang="en-ZA" sz="1200" dirty="0">
                          <a:effectLst/>
                          <a:latin typeface="Trebuchet MS" panose="020B0603020202020204" pitchFamily="34" charset="0"/>
                          <a:ea typeface="Times New Roman" panose="02020603050405020304" pitchFamily="18" charset="0"/>
                          <a:cs typeface="Arial" panose="020B0604020202020204" pitchFamily="34" charset="0"/>
                        </a:rPr>
                        <a:t>  Not Applicable </a:t>
                      </a:r>
                      <a:endParaRPr lang="en-ZA" sz="1200" dirty="0">
                        <a:effectLst/>
                        <a:latin typeface="Trebuchet MS" panose="020B0603020202020204" pitchFamily="34" charset="0"/>
                        <a:ea typeface="Times New Roman" panose="02020603050405020304" pitchFamily="18"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dirty="0">
                          <a:solidFill>
                            <a:srgbClr val="252525"/>
                          </a:solidFill>
                          <a:effectLst/>
                          <a:latin typeface="Trebuchet MS" panose="020B0603020202020204" pitchFamily="34" charset="0"/>
                          <a:cs typeface="+mn-cs"/>
                        </a:rPr>
                        <a:t>USAASA is participating</a:t>
                      </a:r>
                      <a:r>
                        <a:rPr lang="en-ZA" sz="1200" b="0" i="0" baseline="0" dirty="0">
                          <a:solidFill>
                            <a:srgbClr val="252525"/>
                          </a:solidFill>
                          <a:effectLst/>
                          <a:latin typeface="Trebuchet MS" panose="020B0603020202020204" pitchFamily="34" charset="0"/>
                          <a:cs typeface="+mn-cs"/>
                        </a:rPr>
                        <a:t> on a forum convened by Broadband Infraco (BBI) where a consolidated connectivity plan is being contrived and once the plan is approved by the Minister and the sites will be connected.</a:t>
                      </a:r>
                      <a:endParaRPr lang="en-ZA" sz="1200" b="0" i="0" dirty="0">
                        <a:solidFill>
                          <a:srgbClr val="252525"/>
                        </a:solidFill>
                        <a:effectLst/>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348639">
                <a:tc vMerge="1">
                  <a:txBody>
                    <a:bodyPr/>
                    <a:lstStyle/>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Conclude bid processes and contracting of a service provider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kern="1200" dirty="0">
                          <a:effectLst/>
                          <a:latin typeface="Trebuchet MS" panose="020B0603020202020204" pitchFamily="34" charset="0"/>
                          <a:ea typeface="+mn-ea"/>
                          <a:cs typeface="Arial" panose="020B0604020202020204" pitchFamily="34" charset="0"/>
                        </a:rPr>
                        <a:t>Provision of internet connectivity to 80 sites identified in local municipalities ensured</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No contracting of the preferred service provider materialised  as the major procurement activities of the entities were suspended pending the revised plan on broadband connectivity to ensure universal coverage through a coordinated approach with operators.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Not 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No contracting of the preferred service provider materialised  as the major procurement activities of the entities were suspended pending the revised plan on broadband connectivity to ensure universal coverage through a coordinated approach with operators.</a:t>
                      </a: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948953770"/>
                  </a:ext>
                </a:extLst>
              </a:tr>
            </a:tbl>
          </a:graphicData>
        </a:graphic>
      </p:graphicFrame>
    </p:spTree>
    <p:extLst>
      <p:ext uri="{BB962C8B-B14F-4D97-AF65-F5344CB8AC3E}">
        <p14:creationId xmlns:p14="http://schemas.microsoft.com/office/powerpoint/2010/main" xmlns="" val="319155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17828" y="993213"/>
            <a:ext cx="12072664" cy="6685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727848" y="6487750"/>
            <a:ext cx="2448272" cy="36004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11090" y="-17405"/>
            <a:ext cx="979402" cy="979402"/>
          </a:xfrm>
          <a:prstGeom prst="rect">
            <a:avLst/>
          </a:prstGeom>
        </p:spPr>
      </p:pic>
      <p:sp>
        <p:nvSpPr>
          <p:cNvPr id="12" name="Rectangle 11"/>
          <p:cNvSpPr/>
          <p:nvPr/>
        </p:nvSpPr>
        <p:spPr>
          <a:xfrm>
            <a:off x="1775520" y="437640"/>
            <a:ext cx="8424936" cy="338554"/>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SIGNIFICANT ACHIEVEMENTS/HIGHLIGHTS  FOR QUARTER 1 &amp; 2 </a:t>
            </a: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652" y="176303"/>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6" name="Table 5"/>
          <p:cNvGraphicFramePr>
            <a:graphicFrameLocks noGrp="1"/>
          </p:cNvGraphicFramePr>
          <p:nvPr/>
        </p:nvGraphicFramePr>
        <p:xfrm>
          <a:off x="17828" y="1179016"/>
          <a:ext cx="12174171" cy="4846320"/>
        </p:xfrm>
        <a:graphic>
          <a:graphicData uri="http://schemas.openxmlformats.org/drawingml/2006/table">
            <a:tbl>
              <a:tblPr firstRow="1" bandRow="1">
                <a:tableStyleId>{5C22544A-7EE6-4342-B048-85BDC9FD1C3A}</a:tableStyleId>
              </a:tblPr>
              <a:tblGrid>
                <a:gridCol w="2838174">
                  <a:extLst>
                    <a:ext uri="{9D8B030D-6E8A-4147-A177-3AD203B41FA5}">
                      <a16:colId xmlns:a16="http://schemas.microsoft.com/office/drawing/2014/main" xmlns="" val="105764856"/>
                    </a:ext>
                  </a:extLst>
                </a:gridCol>
                <a:gridCol w="2811935">
                  <a:extLst>
                    <a:ext uri="{9D8B030D-6E8A-4147-A177-3AD203B41FA5}">
                      <a16:colId xmlns:a16="http://schemas.microsoft.com/office/drawing/2014/main" xmlns="" val="2219880551"/>
                    </a:ext>
                  </a:extLst>
                </a:gridCol>
                <a:gridCol w="779617">
                  <a:extLst>
                    <a:ext uri="{9D8B030D-6E8A-4147-A177-3AD203B41FA5}">
                      <a16:colId xmlns:a16="http://schemas.microsoft.com/office/drawing/2014/main" xmlns="" val="3144973655"/>
                    </a:ext>
                  </a:extLst>
                </a:gridCol>
                <a:gridCol w="2473388">
                  <a:extLst>
                    <a:ext uri="{9D8B030D-6E8A-4147-A177-3AD203B41FA5}">
                      <a16:colId xmlns:a16="http://schemas.microsoft.com/office/drawing/2014/main" xmlns="" val="2679813265"/>
                    </a:ext>
                  </a:extLst>
                </a:gridCol>
                <a:gridCol w="2475878">
                  <a:extLst>
                    <a:ext uri="{9D8B030D-6E8A-4147-A177-3AD203B41FA5}">
                      <a16:colId xmlns:a16="http://schemas.microsoft.com/office/drawing/2014/main" xmlns="" val="1012401254"/>
                    </a:ext>
                  </a:extLst>
                </a:gridCol>
                <a:gridCol w="795179">
                  <a:extLst>
                    <a:ext uri="{9D8B030D-6E8A-4147-A177-3AD203B41FA5}">
                      <a16:colId xmlns:a16="http://schemas.microsoft.com/office/drawing/2014/main" xmlns="" val="3152724164"/>
                    </a:ext>
                  </a:extLst>
                </a:gridCol>
              </a:tblGrid>
              <a:tr h="449784">
                <a:tc>
                  <a:txBody>
                    <a:bodyPr/>
                    <a:lstStyle/>
                    <a:p>
                      <a:pPr algn="ctr"/>
                      <a:r>
                        <a:rPr lang="en-ZA" sz="1200" dirty="0">
                          <a:solidFill>
                            <a:schemeClr val="bg1"/>
                          </a:solidFill>
                          <a:latin typeface="Trebuchet MS" panose="020B0603020202020204" pitchFamily="34" charset="0"/>
                          <a:cs typeface="Arial" panose="020B0604020202020204" pitchFamily="34" charset="0"/>
                        </a:rPr>
                        <a:t>Quarter</a:t>
                      </a:r>
                      <a:r>
                        <a:rPr lang="en-ZA" sz="1200" baseline="0" dirty="0">
                          <a:solidFill>
                            <a:schemeClr val="bg1"/>
                          </a:solidFill>
                          <a:latin typeface="Trebuchet MS" panose="020B0603020202020204" pitchFamily="34" charset="0"/>
                          <a:cs typeface="Arial" panose="020B0604020202020204" pitchFamily="34" charset="0"/>
                        </a:rPr>
                        <a:t> 1 Performance </a:t>
                      </a:r>
                    </a:p>
                    <a:p>
                      <a:pPr algn="ctr"/>
                      <a:r>
                        <a:rPr lang="en-ZA" sz="1200" baseline="0" dirty="0">
                          <a:solidFill>
                            <a:schemeClr val="bg1"/>
                          </a:solidFill>
                          <a:latin typeface="Trebuchet MS" panose="020B0603020202020204" pitchFamily="34" charset="0"/>
                          <a:cs typeface="Arial" panose="020B0604020202020204" pitchFamily="34" charset="0"/>
                        </a:rPr>
                        <a:t>Targets </a:t>
                      </a:r>
                      <a:endParaRPr lang="en-ZA" sz="1200" dirty="0">
                        <a:solidFill>
                          <a:schemeClr val="bg1"/>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p>
                      <a:endParaRPr lang="en-ZA" sz="1200" dirty="0">
                        <a:solidFill>
                          <a:schemeClr val="bg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Quarter 2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Targets </a:t>
                      </a:r>
                    </a:p>
                    <a:p>
                      <a:endParaRPr lang="en-ZA" sz="1200" dirty="0">
                        <a:solidFill>
                          <a:schemeClr val="bg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xmlns="" val="2551370134"/>
                  </a:ext>
                </a:extLst>
              </a:tr>
              <a:tr h="1177856">
                <a:tc>
                  <a:txBody>
                    <a:bodyPr/>
                    <a:lstStyle/>
                    <a:p>
                      <a:pPr marL="171450" marR="0" lvl="0" indent="-171450" algn="just" defTabSz="914400" rtl="0" eaLnBrk="1" fontAlgn="auto" latinLnBrk="0" hangingPunct="1">
                        <a:lnSpc>
                          <a:spcPct val="100000"/>
                        </a:lnSpc>
                        <a:spcBef>
                          <a:spcPts val="0"/>
                        </a:spcBef>
                        <a:spcAft>
                          <a:spcPts val="0"/>
                        </a:spcAft>
                        <a:buClrTx/>
                        <a:buSzPts val="900"/>
                        <a:buFont typeface="Wingdings" panose="05000000000000000000" pitchFamily="2" charset="2"/>
                        <a:buChar char="q"/>
                        <a:tabLst/>
                        <a:defRPr/>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Draft USAASA integrated plan of action in support of the implementation of </a:t>
                      </a:r>
                      <a:r>
                        <a:rPr lang="en-ZA" sz="1200" baseline="0" dirty="0">
                          <a:latin typeface="Trebuchet MS" panose="020B0603020202020204" pitchFamily="34" charset="0"/>
                          <a:cs typeface="Arial" panose="020B0604020202020204" pitchFamily="34" charset="0"/>
                        </a:rPr>
                        <a:t>National Strategic Plan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(NSP) on gender-based violence developed and approved </a:t>
                      </a:r>
                      <a:r>
                        <a:rPr lang="en-US" sz="120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by Board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buFont typeface="Wingdings" panose="05000000000000000000" pitchFamily="2" charset="2"/>
                        <a:buChar char="q"/>
                      </a:pPr>
                      <a:r>
                        <a:rPr lang="en-ZA" sz="1200" dirty="0">
                          <a:latin typeface="Trebuchet MS" panose="020B0603020202020204" pitchFamily="34" charset="0"/>
                          <a:cs typeface="Arial" panose="020B0604020202020204" pitchFamily="34" charset="0"/>
                        </a:rPr>
                        <a:t>Board</a:t>
                      </a:r>
                      <a:r>
                        <a:rPr lang="en-ZA" sz="1200" baseline="0" dirty="0">
                          <a:latin typeface="Trebuchet MS" panose="020B0603020202020204" pitchFamily="34" charset="0"/>
                          <a:cs typeface="Arial" panose="020B0604020202020204" pitchFamily="34" charset="0"/>
                        </a:rPr>
                        <a:t> approved USAASA integrated plan of action in support of the implementation of the NSP on gender-based violence (GBV)</a:t>
                      </a:r>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20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Quarterly progress reports developed based on approved USAASA Integrated Plan of action in support of National Strategic Plan on gender-based violence.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dirty="0">
                          <a:effectLst/>
                          <a:latin typeface="Trebuchet MS" panose="020B0603020202020204" pitchFamily="34" charset="0"/>
                          <a:ea typeface="Times New Roman" panose="02020603050405020304" pitchFamily="18" charset="0"/>
                          <a:cs typeface="Arial" panose="020B0604020202020204" pitchFamily="34" charset="0"/>
                        </a:rPr>
                        <a:t>Approved quarterly progress report developed on the six priority areas identified on the Board approved USAASA plan of action in support of the implantation</a:t>
                      </a:r>
                      <a:r>
                        <a:rPr lang="en-ZA" sz="1200" b="0" baseline="0" dirty="0">
                          <a:effectLst/>
                          <a:latin typeface="Trebuchet MS" panose="020B0603020202020204" pitchFamily="34" charset="0"/>
                          <a:ea typeface="Times New Roman" panose="02020603050405020304" pitchFamily="18" charset="0"/>
                          <a:cs typeface="Arial" panose="020B0604020202020204" pitchFamily="34" charset="0"/>
                        </a:rPr>
                        <a:t> </a:t>
                      </a:r>
                      <a:r>
                        <a:rPr lang="en-ZA" sz="1200" b="0" dirty="0">
                          <a:effectLst/>
                          <a:latin typeface="Trebuchet MS" panose="020B0603020202020204" pitchFamily="34" charset="0"/>
                          <a:ea typeface="Times New Roman" panose="02020603050405020304" pitchFamily="18" charset="0"/>
                          <a:cs typeface="Arial" panose="020B0604020202020204" pitchFamily="34" charset="0"/>
                        </a:rPr>
                        <a:t> of NSP on GBV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1641098"/>
                  </a:ext>
                </a:extLst>
              </a:tr>
              <a:tr h="734433">
                <a:tc>
                  <a:txBody>
                    <a:bodyPr/>
                    <a:lstStyle/>
                    <a:p>
                      <a:pPr marL="171450" marR="0" lvl="0" indent="-171450" algn="just" defTabSz="914400" rtl="0" eaLnBrk="1" fontAlgn="auto" latinLnBrk="0" hangingPunct="1">
                        <a:lnSpc>
                          <a:spcPct val="100000"/>
                        </a:lnSpc>
                        <a:spcBef>
                          <a:spcPts val="0"/>
                        </a:spcBef>
                        <a:spcAft>
                          <a:spcPts val="0"/>
                        </a:spcAft>
                        <a:buClrTx/>
                        <a:buSzPts val="900"/>
                        <a:buFont typeface="Wingdings" panose="05000000000000000000" pitchFamily="2" charset="2"/>
                        <a:buChar char="q"/>
                        <a:tabLst/>
                        <a:defRPr/>
                      </a:pP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Draft </a:t>
                      </a:r>
                      <a:r>
                        <a:rPr lang="en-US" sz="120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Stakeholder Strategy and Plan approved by EXCO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gn="just">
                        <a:spcAft>
                          <a:spcPts val="0"/>
                        </a:spcAft>
                        <a:buSzPts val="900"/>
                        <a:buFont typeface="+mj-lt"/>
                        <a:buNone/>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spcAft>
                          <a:spcPts val="0"/>
                        </a:spcAft>
                        <a:buFont typeface="Wingdings" panose="05000000000000000000" pitchFamily="2" charset="2"/>
                        <a:buChar char="q"/>
                      </a:pPr>
                      <a:r>
                        <a:rPr lang="en-ZA" sz="1200" dirty="0">
                          <a:effectLst/>
                          <a:latin typeface="Trebuchet MS" panose="020B0603020202020204" pitchFamily="34" charset="0"/>
                          <a:ea typeface="Times New Roman" panose="02020603050405020304" pitchFamily="18" charset="0"/>
                          <a:cs typeface="Arial" panose="020B0604020202020204" pitchFamily="34" charset="0"/>
                        </a:rPr>
                        <a:t>EXCO and Board approved Strategy</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and Plan on programme of action on Broadcasting Digital Migration and Broadband </a:t>
                      </a: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Quarterly progress reports developed based on Board approved Stakeholder Strategy and Plan</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buFont typeface="Wingdings" panose="05000000000000000000" pitchFamily="2" charset="2"/>
                        <a:buChar char="q"/>
                      </a:pPr>
                      <a:r>
                        <a:rPr lang="en-ZA" sz="1200" dirty="0">
                          <a:latin typeface="Trebuchet MS" panose="020B0603020202020204" pitchFamily="34" charset="0"/>
                          <a:cs typeface="Arial" panose="020B0604020202020204" pitchFamily="34" charset="0"/>
                        </a:rPr>
                        <a:t>Approved</a:t>
                      </a:r>
                      <a:r>
                        <a:rPr lang="en-ZA" sz="1200" baseline="0" dirty="0">
                          <a:latin typeface="Trebuchet MS" panose="020B0603020202020204" pitchFamily="34" charset="0"/>
                          <a:cs typeface="Arial" panose="020B0604020202020204" pitchFamily="34" charset="0"/>
                        </a:rPr>
                        <a:t> quarterly progress reports developed based on Board approved Stakeholder Strategy and Plan </a:t>
                      </a:r>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7942310"/>
                  </a:ext>
                </a:extLst>
              </a:tr>
              <a:tr h="394483">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Monitor and evaluate progress through the Risk maturity improvement plan against the Risk maturity level assessed during Quarter four of  2020/21 baseline</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171450" indent="-171450" algn="just">
                        <a:spcAft>
                          <a:spcPts val="0"/>
                        </a:spcAft>
                        <a:buFont typeface="Wingdings" panose="05000000000000000000" pitchFamily="2" charset="2"/>
                        <a:buChar char="q"/>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spcAft>
                          <a:spcPts val="0"/>
                        </a:spcAft>
                        <a:buFont typeface="Wingdings" panose="05000000000000000000" pitchFamily="2" charset="2"/>
                        <a:buChar char="q"/>
                      </a:pPr>
                      <a:r>
                        <a:rPr lang="en-ZA" sz="1200" dirty="0">
                          <a:effectLst/>
                          <a:latin typeface="Trebuchet MS" panose="020B0603020202020204" pitchFamily="34" charset="0"/>
                          <a:ea typeface="Times New Roman" panose="02020603050405020304" pitchFamily="18" charset="0"/>
                          <a:cs typeface="Arial" panose="020B0604020202020204" pitchFamily="34" charset="0"/>
                        </a:rPr>
                        <a:t>Approved</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quarterly report on Risk Maturity Improvement Plan against actionable risk register action plans </a:t>
                      </a: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20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Monitor and evaluate progress through the risk maturity improvement plan against the risk maturity level assessed during Q 4 of 2020/21 baseline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dirty="0">
                          <a:effectLst/>
                          <a:latin typeface="Trebuchet MS" panose="020B0603020202020204" pitchFamily="34" charset="0"/>
                          <a:ea typeface="Times New Roman" panose="02020603050405020304" pitchFamily="18" charset="0"/>
                          <a:cs typeface="Arial" panose="020B0604020202020204" pitchFamily="34" charset="0"/>
                        </a:rPr>
                        <a:t>Approved</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quarterly report on Risk Maturity Improvement Plan against actionable risk register action plans </a:t>
                      </a: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p>
                      <a:pPr marL="0" indent="0" algn="just">
                        <a:buFont typeface="Wingdings" panose="05000000000000000000" pitchFamily="2" charset="2"/>
                        <a:buNone/>
                      </a:pPr>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59205080"/>
                  </a:ext>
                </a:extLst>
              </a:tr>
              <a:tr h="394483">
                <a:tc>
                  <a:txBody>
                    <a:bodyPr/>
                    <a:lstStyle/>
                    <a:p>
                      <a:pPr marL="171450" marR="0" lvl="0" indent="-171450" algn="just" defTabSz="914400" rtl="0" eaLnBrk="1" fontAlgn="auto" latinLnBrk="0" hangingPunct="1">
                        <a:lnSpc>
                          <a:spcPct val="100000"/>
                        </a:lnSpc>
                        <a:spcBef>
                          <a:spcPts val="0"/>
                        </a:spcBef>
                        <a:spcAft>
                          <a:spcPts val="0"/>
                        </a:spcAft>
                        <a:buClrTx/>
                        <a:buSzPts val="900"/>
                        <a:buFont typeface="Wingdings" panose="05000000000000000000" pitchFamily="2" charset="2"/>
                        <a:buChar char="q"/>
                        <a:tabLst/>
                        <a:defRPr/>
                      </a:pPr>
                      <a:r>
                        <a:rPr lang="en-US" sz="1200" dirty="0">
                          <a:solidFill>
                            <a:srgbClr val="222A35"/>
                          </a:solidFill>
                          <a:effectLst/>
                          <a:latin typeface="Trebuchet MS" panose="020B0603020202020204" pitchFamily="34" charset="0"/>
                          <a:ea typeface="Times New Roman" panose="02020603050405020304" pitchFamily="18" charset="0"/>
                          <a:cs typeface="Arial" panose="020B0604020202020204" pitchFamily="34" charset="0"/>
                        </a:rPr>
                        <a:t>100% of valid invoices paid within 30 days from the date of receipts</a:t>
                      </a:r>
                    </a:p>
                    <a:p>
                      <a:pPr marL="0" marR="0" lvl="0" indent="0" algn="just" defTabSz="914400" rtl="0" eaLnBrk="1" fontAlgn="auto" latinLnBrk="0" hangingPunct="1">
                        <a:lnSpc>
                          <a:spcPct val="100000"/>
                        </a:lnSpc>
                        <a:spcBef>
                          <a:spcPts val="0"/>
                        </a:spcBef>
                        <a:spcAft>
                          <a:spcPts val="0"/>
                        </a:spcAft>
                        <a:buClrTx/>
                        <a:buSzPts val="900"/>
                        <a:buFont typeface="Wingdings" panose="05000000000000000000" pitchFamily="2" charset="2"/>
                        <a:buNone/>
                        <a:tabLst/>
                        <a:defRPr/>
                      </a:pP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48</a:t>
                      </a:r>
                      <a:r>
                        <a:rPr lang="en-ZA" sz="1200" b="0" baseline="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 invoices on the invoice register for the valid invoices received </a:t>
                      </a: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paid within 30 days                                 </a:t>
                      </a:r>
                      <a:endParaRPr lang="en-ZA" sz="12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dirty="0">
                          <a:solidFill>
                            <a:srgbClr val="222A35"/>
                          </a:solidFill>
                          <a:effectLst/>
                          <a:latin typeface="Trebuchet MS" panose="020B0603020202020204" pitchFamily="34" charset="0"/>
                          <a:ea typeface="Times New Roman" panose="02020603050405020304" pitchFamily="18" charset="0"/>
                          <a:cs typeface="Arial" panose="020B0604020202020204" pitchFamily="34" charset="0"/>
                        </a:rPr>
                        <a:t>100% of valid invoices paid within 30 days from the date of receipts</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baseline="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51 invoices on the invoice register for the valid invoices received </a:t>
                      </a: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paid within 30 days                                 </a:t>
                      </a:r>
                      <a:endParaRPr lang="en-ZA" sz="1200" b="0" dirty="0">
                        <a:effectLst/>
                        <a:latin typeface="Trebuchet MS" panose="020B060302020202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q"/>
                      </a:pPr>
                      <a:endParaRPr lang="en-ZA" sz="1200" dirty="0">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0906482"/>
                  </a:ext>
                </a:extLst>
              </a:tr>
            </a:tbl>
          </a:graphicData>
        </a:graphic>
      </p:graphicFrame>
      <p:grpSp>
        <p:nvGrpSpPr>
          <p:cNvPr id="29" name="Group 74"/>
          <p:cNvGrpSpPr>
            <a:grpSpLocks/>
          </p:cNvGrpSpPr>
          <p:nvPr/>
        </p:nvGrpSpPr>
        <p:grpSpPr bwMode="auto">
          <a:xfrm>
            <a:off x="5791049" y="1877396"/>
            <a:ext cx="504056" cy="460234"/>
            <a:chOff x="0" y="0"/>
            <a:chExt cx="1525" cy="1519"/>
          </a:xfrm>
          <a:solidFill>
            <a:srgbClr val="2CA04D"/>
          </a:solidFill>
        </p:grpSpPr>
        <p:sp>
          <p:nvSpPr>
            <p:cNvPr id="30"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1"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2"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33" name="Group 139"/>
            <p:cNvGrpSpPr>
              <a:grpSpLocks/>
            </p:cNvGrpSpPr>
            <p:nvPr/>
          </p:nvGrpSpPr>
          <p:grpSpPr bwMode="auto">
            <a:xfrm>
              <a:off x="273" y="729"/>
              <a:ext cx="980" cy="480"/>
              <a:chOff x="273" y="729"/>
              <a:chExt cx="980" cy="480"/>
            </a:xfrm>
            <a:grpFill/>
          </p:grpSpPr>
          <p:sp>
            <p:nvSpPr>
              <p:cNvPr id="34"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grpSp>
        <p:nvGrpSpPr>
          <p:cNvPr id="36" name="Group 74"/>
          <p:cNvGrpSpPr>
            <a:grpSpLocks/>
          </p:cNvGrpSpPr>
          <p:nvPr/>
        </p:nvGrpSpPr>
        <p:grpSpPr bwMode="auto">
          <a:xfrm>
            <a:off x="11509790" y="1895424"/>
            <a:ext cx="504056" cy="460234"/>
            <a:chOff x="0" y="0"/>
            <a:chExt cx="1525" cy="1519"/>
          </a:xfrm>
          <a:solidFill>
            <a:srgbClr val="2CA04D"/>
          </a:solidFill>
        </p:grpSpPr>
        <p:sp>
          <p:nvSpPr>
            <p:cNvPr id="37"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9"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40" name="Group 139"/>
            <p:cNvGrpSpPr>
              <a:grpSpLocks/>
            </p:cNvGrpSpPr>
            <p:nvPr/>
          </p:nvGrpSpPr>
          <p:grpSpPr bwMode="auto">
            <a:xfrm>
              <a:off x="273" y="729"/>
              <a:ext cx="980" cy="480"/>
              <a:chOff x="273" y="729"/>
              <a:chExt cx="980" cy="480"/>
            </a:xfrm>
            <a:grpFill/>
          </p:grpSpPr>
          <p:sp>
            <p:nvSpPr>
              <p:cNvPr id="41"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2"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grpSp>
        <p:nvGrpSpPr>
          <p:cNvPr id="43" name="Group 74"/>
          <p:cNvGrpSpPr>
            <a:grpSpLocks/>
          </p:cNvGrpSpPr>
          <p:nvPr/>
        </p:nvGrpSpPr>
        <p:grpSpPr bwMode="auto">
          <a:xfrm>
            <a:off x="5799561" y="3099511"/>
            <a:ext cx="504056" cy="460234"/>
            <a:chOff x="0" y="0"/>
            <a:chExt cx="1525" cy="1519"/>
          </a:xfrm>
          <a:solidFill>
            <a:srgbClr val="2CA04D"/>
          </a:solidFill>
        </p:grpSpPr>
        <p:sp>
          <p:nvSpPr>
            <p:cNvPr id="44"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5"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6"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47" name="Group 139"/>
            <p:cNvGrpSpPr>
              <a:grpSpLocks/>
            </p:cNvGrpSpPr>
            <p:nvPr/>
          </p:nvGrpSpPr>
          <p:grpSpPr bwMode="auto">
            <a:xfrm>
              <a:off x="273" y="729"/>
              <a:ext cx="980" cy="480"/>
              <a:chOff x="273" y="729"/>
              <a:chExt cx="980" cy="480"/>
            </a:xfrm>
            <a:grpFill/>
          </p:grpSpPr>
          <p:sp>
            <p:nvSpPr>
              <p:cNvPr id="48"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9"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grpSp>
        <p:nvGrpSpPr>
          <p:cNvPr id="50" name="Group 74"/>
          <p:cNvGrpSpPr>
            <a:grpSpLocks/>
          </p:cNvGrpSpPr>
          <p:nvPr/>
        </p:nvGrpSpPr>
        <p:grpSpPr bwMode="auto">
          <a:xfrm>
            <a:off x="5809921" y="4092773"/>
            <a:ext cx="504056" cy="460234"/>
            <a:chOff x="0" y="0"/>
            <a:chExt cx="1525" cy="1519"/>
          </a:xfrm>
          <a:solidFill>
            <a:srgbClr val="2CA04D"/>
          </a:solidFill>
        </p:grpSpPr>
        <p:sp>
          <p:nvSpPr>
            <p:cNvPr id="51"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2"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3"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54" name="Group 139"/>
            <p:cNvGrpSpPr>
              <a:grpSpLocks/>
            </p:cNvGrpSpPr>
            <p:nvPr/>
          </p:nvGrpSpPr>
          <p:grpSpPr bwMode="auto">
            <a:xfrm>
              <a:off x="273" y="729"/>
              <a:ext cx="980" cy="480"/>
              <a:chOff x="273" y="729"/>
              <a:chExt cx="980" cy="480"/>
            </a:xfrm>
            <a:grpFill/>
          </p:grpSpPr>
          <p:sp>
            <p:nvSpPr>
              <p:cNvPr id="55"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6"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pic>
        <p:nvPicPr>
          <p:cNvPr id="5" name="Picture 4"/>
          <p:cNvPicPr>
            <a:picLocks noChangeAspect="1"/>
          </p:cNvPicPr>
          <p:nvPr/>
        </p:nvPicPr>
        <p:blipFill>
          <a:blip r:embed="rId5" cstate="print"/>
          <a:stretch>
            <a:fillRect/>
          </a:stretch>
        </p:blipFill>
        <p:spPr>
          <a:xfrm>
            <a:off x="5809921" y="5267565"/>
            <a:ext cx="512108" cy="475529"/>
          </a:xfrm>
          <a:prstGeom prst="rect">
            <a:avLst/>
          </a:prstGeom>
        </p:spPr>
      </p:pic>
      <p:grpSp>
        <p:nvGrpSpPr>
          <p:cNvPr id="57" name="Group 74"/>
          <p:cNvGrpSpPr>
            <a:grpSpLocks/>
          </p:cNvGrpSpPr>
          <p:nvPr/>
        </p:nvGrpSpPr>
        <p:grpSpPr bwMode="auto">
          <a:xfrm>
            <a:off x="11566476" y="3108289"/>
            <a:ext cx="504056" cy="460234"/>
            <a:chOff x="0" y="0"/>
            <a:chExt cx="1525" cy="1519"/>
          </a:xfrm>
          <a:solidFill>
            <a:srgbClr val="2CA04D"/>
          </a:solidFill>
        </p:grpSpPr>
        <p:sp>
          <p:nvSpPr>
            <p:cNvPr id="58"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9"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0"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61" name="Group 139"/>
            <p:cNvGrpSpPr>
              <a:grpSpLocks/>
            </p:cNvGrpSpPr>
            <p:nvPr/>
          </p:nvGrpSpPr>
          <p:grpSpPr bwMode="auto">
            <a:xfrm>
              <a:off x="273" y="729"/>
              <a:ext cx="980" cy="480"/>
              <a:chOff x="273" y="729"/>
              <a:chExt cx="980" cy="480"/>
            </a:xfrm>
            <a:grpFill/>
          </p:grpSpPr>
          <p:sp>
            <p:nvSpPr>
              <p:cNvPr id="62"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3"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grpSp>
        <p:nvGrpSpPr>
          <p:cNvPr id="64" name="Group 74"/>
          <p:cNvGrpSpPr>
            <a:grpSpLocks/>
          </p:cNvGrpSpPr>
          <p:nvPr/>
        </p:nvGrpSpPr>
        <p:grpSpPr bwMode="auto">
          <a:xfrm>
            <a:off x="11533206" y="4081862"/>
            <a:ext cx="504056" cy="460234"/>
            <a:chOff x="0" y="0"/>
            <a:chExt cx="1525" cy="1519"/>
          </a:xfrm>
          <a:solidFill>
            <a:srgbClr val="2CA04D"/>
          </a:solidFill>
        </p:grpSpPr>
        <p:sp>
          <p:nvSpPr>
            <p:cNvPr id="65" name="Oval 136"/>
            <p:cNvSpPr>
              <a:spLocks noChangeArrowheads="1"/>
            </p:cNvSpPr>
            <p:nvPr/>
          </p:nvSpPr>
          <p:spPr bwMode="auto">
            <a:xfrm>
              <a:off x="0" y="0"/>
              <a:ext cx="1525" cy="151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6" name="Oval 137"/>
            <p:cNvSpPr>
              <a:spLocks noChangeArrowheads="1"/>
            </p:cNvSpPr>
            <p:nvPr/>
          </p:nvSpPr>
          <p:spPr bwMode="auto">
            <a:xfrm>
              <a:off x="443"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7" name="Oval 138"/>
            <p:cNvSpPr>
              <a:spLocks noChangeArrowheads="1"/>
            </p:cNvSpPr>
            <p:nvPr/>
          </p:nvSpPr>
          <p:spPr bwMode="auto">
            <a:xfrm>
              <a:off x="934" y="478"/>
              <a:ext cx="144" cy="14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68" name="Group 139"/>
            <p:cNvGrpSpPr>
              <a:grpSpLocks/>
            </p:cNvGrpSpPr>
            <p:nvPr/>
          </p:nvGrpSpPr>
          <p:grpSpPr bwMode="auto">
            <a:xfrm>
              <a:off x="273" y="729"/>
              <a:ext cx="980" cy="480"/>
              <a:chOff x="273" y="729"/>
              <a:chExt cx="980" cy="480"/>
            </a:xfrm>
            <a:grpFill/>
          </p:grpSpPr>
          <p:sp>
            <p:nvSpPr>
              <p:cNvPr id="69" name="Oval 140"/>
              <p:cNvSpPr>
                <a:spLocks noChangeArrowheads="1"/>
              </p:cNvSpPr>
              <p:nvPr/>
            </p:nvSpPr>
            <p:spPr bwMode="auto">
              <a:xfrm>
                <a:off x="333" y="819"/>
                <a:ext cx="830" cy="39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0" name="Rectangle 141"/>
              <p:cNvSpPr>
                <a:spLocks noChangeArrowheads="1"/>
              </p:cNvSpPr>
              <p:nvPr/>
            </p:nvSpPr>
            <p:spPr bwMode="auto">
              <a:xfrm>
                <a:off x="273" y="729"/>
                <a:ext cx="980" cy="3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pic>
        <p:nvPicPr>
          <p:cNvPr id="71" name="Picture 70"/>
          <p:cNvPicPr>
            <a:picLocks noChangeAspect="1"/>
          </p:cNvPicPr>
          <p:nvPr/>
        </p:nvPicPr>
        <p:blipFill>
          <a:blip r:embed="rId5" cstate="print"/>
          <a:stretch>
            <a:fillRect/>
          </a:stretch>
        </p:blipFill>
        <p:spPr>
          <a:xfrm>
            <a:off x="11524402" y="5287259"/>
            <a:ext cx="512108" cy="475529"/>
          </a:xfrm>
          <a:prstGeom prst="rect">
            <a:avLst/>
          </a:prstGeom>
        </p:spPr>
      </p:pic>
    </p:spTree>
    <p:extLst>
      <p:ext uri="{BB962C8B-B14F-4D97-AF65-F5344CB8AC3E}">
        <p14:creationId xmlns:p14="http://schemas.microsoft.com/office/powerpoint/2010/main" xmlns="" val="2955156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2474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991544" y="499367"/>
            <a:ext cx="9577064" cy="496996"/>
          </a:xfrm>
          <a:prstGeom prst="rect">
            <a:avLst/>
          </a:prstGeom>
        </p:spPr>
        <p:txBody>
          <a:bodyPr wrap="square">
            <a:spAutoFit/>
          </a:bodyPr>
          <a:lstStyle/>
          <a:p>
            <a:pPr lvl="0">
              <a:lnSpc>
                <a:spcPct val="150000"/>
              </a:lnSpc>
              <a:spcBef>
                <a:spcPts val="1000"/>
              </a:spcBef>
              <a:spcAft>
                <a:spcPts val="1000"/>
              </a:spcAft>
              <a:buClr>
                <a:srgbClr val="C00000"/>
              </a:buClr>
            </a:pPr>
            <a:r>
              <a:rPr lang="en-GB" sz="1600" kern="1600" dirty="0">
                <a:solidFill>
                  <a:srgbClr val="C0504D"/>
                </a:solidFill>
                <a:latin typeface="Trebuchet MS" panose="020B0603020202020204" pitchFamily="34" charset="0"/>
                <a:ea typeface="Calibri" panose="020F0502020204030204" pitchFamily="34" charset="0"/>
              </a:rPr>
              <a:t>USAF PERCENTAGE OF VALID INVOICES PAID WITHIN 30 DAYS FROM THE DATE OF RECEIPT </a:t>
            </a: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graphicFrame>
        <p:nvGraphicFramePr>
          <p:cNvPr id="20" name="Table 19"/>
          <p:cNvGraphicFramePr>
            <a:graphicFrameLocks noGrp="1"/>
          </p:cNvGraphicFramePr>
          <p:nvPr>
            <p:extLst>
              <p:ext uri="{D42A27DB-BD31-4B8C-83A1-F6EECF244321}">
                <p14:modId xmlns:p14="http://schemas.microsoft.com/office/powerpoint/2010/main" xmlns="" val="2502204594"/>
              </p:ext>
            </p:extLst>
          </p:nvPr>
        </p:nvGraphicFramePr>
        <p:xfrm>
          <a:off x="150478" y="1244865"/>
          <a:ext cx="11809312" cy="436443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2160240">
                  <a:extLst>
                    <a:ext uri="{9D8B030D-6E8A-4147-A177-3AD203B41FA5}">
                      <a16:colId xmlns:a16="http://schemas.microsoft.com/office/drawing/2014/main" xmlns="" val="20004"/>
                    </a:ext>
                  </a:extLst>
                </a:gridCol>
                <a:gridCol w="2664296">
                  <a:extLst>
                    <a:ext uri="{9D8B030D-6E8A-4147-A177-3AD203B41FA5}">
                      <a16:colId xmlns:a16="http://schemas.microsoft.com/office/drawing/2014/main" xmlns="" val="20005"/>
                    </a:ext>
                  </a:extLst>
                </a:gridCol>
              </a:tblGrid>
              <a:tr h="46212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1537342">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kern="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100% </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f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v</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al</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in</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v</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ic</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e</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 </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p</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ai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 </a:t>
                      </a:r>
                      <a:r>
                        <a:rPr lang="en-ZA" sz="1200" kern="0" spc="-1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w</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hi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n</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3</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0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da</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y</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 fr</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m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da</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te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f r</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ece</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p</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Pts val="900"/>
                        <a:buFont typeface="Wingdings" panose="05000000000000000000" pitchFamily="2" charset="2"/>
                        <a:buNone/>
                        <a:tabLst/>
                        <a:defRPr/>
                      </a:pPr>
                      <a:r>
                        <a:rPr lang="en-ZA" sz="1200" kern="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Q1:</a:t>
                      </a:r>
                    </a:p>
                    <a:p>
                      <a:pPr marL="0" marR="0" lvl="0" indent="0" algn="ctr" defTabSz="914400" rtl="0" eaLnBrk="1" fontAlgn="auto" latinLnBrk="0" hangingPunct="1">
                        <a:lnSpc>
                          <a:spcPct val="100000"/>
                        </a:lnSpc>
                        <a:spcBef>
                          <a:spcPts val="0"/>
                        </a:spcBef>
                        <a:spcAft>
                          <a:spcPts val="0"/>
                        </a:spcAft>
                        <a:buClrTx/>
                        <a:buSzPts val="900"/>
                        <a:buFont typeface="Wingdings" panose="05000000000000000000" pitchFamily="2" charset="2"/>
                        <a:buNone/>
                        <a:tabLst/>
                        <a:defRPr/>
                      </a:pPr>
                      <a:endParaRPr lang="en-ZA" sz="1200" kern="0" dirty="0">
                        <a:solidFill>
                          <a:srgbClr val="000000"/>
                        </a:solidFill>
                        <a:effectLst/>
                        <a:latin typeface="Trebuchet MS" panose="020B0603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Pts val="900"/>
                        <a:buFont typeface="Wingdings" panose="05000000000000000000" pitchFamily="2" charset="2"/>
                        <a:buNone/>
                        <a:tabLst/>
                        <a:defRPr/>
                      </a:pPr>
                      <a:r>
                        <a:rPr lang="en-ZA" sz="1200" kern="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100% </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f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v</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al</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in</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v</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ic</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e</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 </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p</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ai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 </a:t>
                      </a:r>
                      <a:r>
                        <a:rPr lang="en-ZA" sz="1200" kern="0" spc="-1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w</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hi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n</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3</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0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da</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y</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 fr</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m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da</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te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f r</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ece</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p</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200" b="0" baseline="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3 invoices on the invoice register for the valid invoices received </a:t>
                      </a: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paid within 30 days                                 </a:t>
                      </a:r>
                      <a:endParaRPr lang="en-ZA" sz="1200" b="0" dirty="0">
                        <a:effectLst/>
                        <a:latin typeface="Trebuchet MS" panose="020B0603020202020204" pitchFamily="34" charset="0"/>
                        <a:ea typeface="Calibri" panose="020F0502020204030204" pitchFamily="34" charset="0"/>
                        <a:cs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Not Applicable </a:t>
                      </a: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The register on valid invoices received by</a:t>
                      </a:r>
                      <a:r>
                        <a:rPr lang="en-ZA" sz="1200" b="0" i="0" baseline="0" dirty="0">
                          <a:latin typeface="Trebuchet MS" panose="020B0603020202020204" pitchFamily="34" charset="0"/>
                          <a:cs typeface="+mn-cs"/>
                        </a:rPr>
                        <a:t> the entity is closely monitored on bi-weekly and monthly basis and for the month of October the target was achieved and only 1  invoice received were paid within 30 days from the date of receipt.</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baseline="0" dirty="0">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baseline="0" dirty="0">
                          <a:latin typeface="Trebuchet MS" panose="020B0603020202020204" pitchFamily="34" charset="0"/>
                          <a:cs typeface="+mn-cs"/>
                        </a:rPr>
                        <a:t>The target is on traction to be achieved in quarter 3</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solidFill>
                          <a:srgbClr val="252525"/>
                        </a:solidFill>
                        <a:effectLst/>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364971">
                <a:tc vMerge="1">
                  <a:txBody>
                    <a:bodyPr/>
                    <a:lstStyle/>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100% </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f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v</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al</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in</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v</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ic</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e</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 </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p</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ai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 </a:t>
                      </a:r>
                      <a:r>
                        <a:rPr lang="en-ZA" sz="1200" kern="0" spc="-1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w</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hi</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n</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3</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0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da</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y</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s fr</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m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da</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te     </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o</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f r</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ece</a:t>
                      </a:r>
                      <a:r>
                        <a:rPr lang="en-ZA" sz="1200" kern="0" spc="-1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i</a:t>
                      </a:r>
                      <a:r>
                        <a:rPr lang="en-ZA" sz="1200" kern="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p</a:t>
                      </a:r>
                      <a:r>
                        <a:rPr lang="en-ZA" sz="1200" kern="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t</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0" baseline="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8 invoices on the invoice register for the valid invoices received </a:t>
                      </a:r>
                      <a:r>
                        <a:rPr lang="en-ZA" sz="1200" b="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paid within 30 days</a:t>
                      </a: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3430623369"/>
                  </a:ext>
                </a:extLst>
              </a:tr>
            </a:tbl>
          </a:graphicData>
        </a:graphic>
      </p:graphicFrame>
    </p:spTree>
    <p:extLst>
      <p:ext uri="{BB962C8B-B14F-4D97-AF65-F5344CB8AC3E}">
        <p14:creationId xmlns:p14="http://schemas.microsoft.com/office/powerpoint/2010/main" xmlns="" val="3585090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2474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847528" y="44624"/>
            <a:ext cx="9577064" cy="272767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ndParaRPr>
          </a:p>
          <a:p>
            <a:pPr algn="ctr">
              <a:lnSpc>
                <a:spcPct val="106000"/>
              </a:lnSpc>
              <a:spcAft>
                <a:spcPts val="800"/>
              </a:spcAft>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rPr>
              <a:t>     </a:t>
            </a:r>
            <a:r>
              <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rPr>
              <a:t> </a:t>
            </a:r>
            <a:r>
              <a:rPr lang="en-GB" sz="1600" dirty="0">
                <a:solidFill>
                  <a:srgbClr val="C00000"/>
                </a:solidFill>
                <a:latin typeface="Trebuchet MS" panose="020B0603020202020204" pitchFamily="34" charset="0"/>
              </a:rPr>
              <a:t>USAF PERCENTAGE REDUCTION OF WASTEFUL AND FRUITLESS EXPENDITURE </a:t>
            </a:r>
            <a:endParaRPr lang="en-ZA" dirty="0">
              <a:solidFill>
                <a:srgbClr val="C00000"/>
              </a:solidFill>
              <a:latin typeface="Trebuchet MS" panose="020B0603020202020204" pitchFamily="34" charset="0"/>
            </a:endParaRPr>
          </a:p>
          <a:p>
            <a:pPr lvl="0" algn="ctr">
              <a:lnSpc>
                <a:spcPct val="106000"/>
              </a:lnSpc>
              <a:spcAft>
                <a:spcPts val="800"/>
              </a:spcAft>
            </a:pPr>
            <a:r>
              <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rPr>
              <a:t>  </a:t>
            </a:r>
          </a:p>
          <a:p>
            <a:pPr algn="ctr" eaLnBrk="0" hangingPunct="0">
              <a:spcBef>
                <a:spcPts val="600"/>
              </a:spcBef>
              <a:spcAft>
                <a:spcPts val="600"/>
              </a:spcAft>
              <a:defRPr/>
            </a:pPr>
            <a:endPar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endParaRPr>
          </a:p>
          <a:p>
            <a:pPr algn="ctr" eaLnBrk="0" hangingPunct="0">
              <a:spcBef>
                <a:spcPts val="600"/>
              </a:spcBef>
              <a:spcAft>
                <a:spcPts val="600"/>
              </a:spcAft>
              <a:defRPr/>
            </a:pPr>
            <a:endPar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graphicFrame>
        <p:nvGraphicFramePr>
          <p:cNvPr id="20" name="Table 19"/>
          <p:cNvGraphicFramePr>
            <a:graphicFrameLocks noGrp="1"/>
          </p:cNvGraphicFramePr>
          <p:nvPr>
            <p:extLst>
              <p:ext uri="{D42A27DB-BD31-4B8C-83A1-F6EECF244321}">
                <p14:modId xmlns:p14="http://schemas.microsoft.com/office/powerpoint/2010/main" xmlns="" val="3771634388"/>
              </p:ext>
            </p:extLst>
          </p:nvPr>
        </p:nvGraphicFramePr>
        <p:xfrm>
          <a:off x="59668" y="1243810"/>
          <a:ext cx="11990931" cy="4364434"/>
        </p:xfrm>
        <a:graphic>
          <a:graphicData uri="http://schemas.openxmlformats.org/drawingml/2006/table">
            <a:tbl>
              <a:tblPr firstRow="1" bandRow="1">
                <a:tableStyleId>{5C22544A-7EE6-4342-B048-85BDC9FD1C3A}</a:tableStyleId>
              </a:tblPr>
              <a:tblGrid>
                <a:gridCol w="1901001">
                  <a:extLst>
                    <a:ext uri="{9D8B030D-6E8A-4147-A177-3AD203B41FA5}">
                      <a16:colId xmlns:a16="http://schemas.microsoft.com/office/drawing/2014/main" xmlns="" val="20000"/>
                    </a:ext>
                  </a:extLst>
                </a:gridCol>
                <a:gridCol w="1754770">
                  <a:extLst>
                    <a:ext uri="{9D8B030D-6E8A-4147-A177-3AD203B41FA5}">
                      <a16:colId xmlns:a16="http://schemas.microsoft.com/office/drawing/2014/main" xmlns="" val="20001"/>
                    </a:ext>
                  </a:extLst>
                </a:gridCol>
                <a:gridCol w="2266579">
                  <a:extLst>
                    <a:ext uri="{9D8B030D-6E8A-4147-A177-3AD203B41FA5}">
                      <a16:colId xmlns:a16="http://schemas.microsoft.com/office/drawing/2014/main" xmlns="" val="20002"/>
                    </a:ext>
                  </a:extLst>
                </a:gridCol>
                <a:gridCol w="1169847">
                  <a:extLst>
                    <a:ext uri="{9D8B030D-6E8A-4147-A177-3AD203B41FA5}">
                      <a16:colId xmlns:a16="http://schemas.microsoft.com/office/drawing/2014/main" xmlns="" val="20003"/>
                    </a:ext>
                  </a:extLst>
                </a:gridCol>
                <a:gridCol w="2193463">
                  <a:extLst>
                    <a:ext uri="{9D8B030D-6E8A-4147-A177-3AD203B41FA5}">
                      <a16:colId xmlns:a16="http://schemas.microsoft.com/office/drawing/2014/main" xmlns="" val="20004"/>
                    </a:ext>
                  </a:extLst>
                </a:gridCol>
                <a:gridCol w="2705271">
                  <a:extLst>
                    <a:ext uri="{9D8B030D-6E8A-4147-A177-3AD203B41FA5}">
                      <a16:colId xmlns:a16="http://schemas.microsoft.com/office/drawing/2014/main" xmlns="" val="20005"/>
                    </a:ext>
                  </a:extLst>
                </a:gridCol>
              </a:tblGrid>
              <a:tr h="46212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1537342">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Reduction of wasteful and fruitless expenditure to 20% of R 4009 000 USAF AFS 2019-2020 incrementally from baseline of 2019 by 2024</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a:t>
                      </a: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reduction of wasteful and fruitless expenditure</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i="0" dirty="0">
                          <a:solidFill>
                            <a:schemeClr val="tx1"/>
                          </a:solidFill>
                          <a:latin typeface="Trebuchet MS" panose="020B0603020202020204" pitchFamily="34" charset="0"/>
                          <a:cs typeface="Arial" panose="020B0604020202020204" pitchFamily="34" charset="0"/>
                        </a:rPr>
                        <a:t>No actual</a:t>
                      </a:r>
                      <a:r>
                        <a:rPr lang="en-ZA" sz="1200" i="0" baseline="0" dirty="0">
                          <a:solidFill>
                            <a:schemeClr val="tx1"/>
                          </a:solidFill>
                          <a:latin typeface="Trebuchet MS" panose="020B0603020202020204" pitchFamily="34" charset="0"/>
                          <a:cs typeface="Arial" panose="020B0604020202020204" pitchFamily="34" charset="0"/>
                        </a:rPr>
                        <a:t> </a:t>
                      </a:r>
                      <a:r>
                        <a:rPr lang="en-ZA" sz="1200" i="0" dirty="0">
                          <a:solidFill>
                            <a:schemeClr val="tx1"/>
                          </a:solidFill>
                          <a:latin typeface="Trebuchet MS" panose="020B0603020202020204" pitchFamily="34" charset="0"/>
                          <a:cs typeface="Arial" panose="020B0604020202020204" pitchFamily="34" charset="0"/>
                        </a:rPr>
                        <a:t>reduction</a:t>
                      </a:r>
                      <a:r>
                        <a:rPr lang="en-ZA" sz="1200" i="0" baseline="0" dirty="0">
                          <a:solidFill>
                            <a:schemeClr val="tx1"/>
                          </a:solidFill>
                          <a:latin typeface="Trebuchet MS" panose="020B0603020202020204" pitchFamily="34" charset="0"/>
                          <a:cs typeface="Arial" panose="020B0604020202020204" pitchFamily="34" charset="0"/>
                        </a:rPr>
                        <a:t> of wasteful and fruitless expenditure materialised for Q1 and Q2 resulting in no request for condonation was sent  to National Treasury following the conclusion of investigations and implementation of consequence management </a:t>
                      </a:r>
                      <a:endParaRPr lang="en-ZA" sz="1200"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Not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dirty="0">
                          <a:effectLst/>
                          <a:latin typeface="Trebuchet MS" panose="020B0603020202020204" pitchFamily="34" charset="0"/>
                          <a:ea typeface="Times New Roman" panose="02020603050405020304" pitchFamily="18" charset="0"/>
                        </a:rPr>
                        <a:t>The investigative process required to address the wasteful and fruitless expenditure</a:t>
                      </a:r>
                      <a:r>
                        <a:rPr lang="en-ZA" sz="1200" b="0" baseline="0" dirty="0">
                          <a:effectLst/>
                          <a:latin typeface="Trebuchet MS" panose="020B0603020202020204" pitchFamily="34" charset="0"/>
                          <a:ea typeface="Times New Roman" panose="02020603050405020304" pitchFamily="18" charset="0"/>
                        </a:rPr>
                        <a:t> did not materialise due to lack of resources </a:t>
                      </a:r>
                      <a:endParaRPr lang="en-ZA" sz="1200" b="0" dirty="0">
                        <a:effectLst/>
                        <a:latin typeface="Trebuchet MS" panose="020B0603020202020204" pitchFamily="34" charset="0"/>
                        <a:ea typeface="Times New Roman" panose="02020603050405020304" pitchFamily="18" charset="0"/>
                      </a:endParaRP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The entity has requested assistance from Department of Public Service and Administration to assign two investigators  that will investigate the wasteful and fruitless expenditure.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The conclusion of investigations will be prioritised before the end of Q3 (2021-22) and consequence management will be applied consistently for the recommendation of wasteful and fruitless expenditure for condonation to National Treasury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solidFill>
                          <a:srgbClr val="252525"/>
                        </a:solidFill>
                        <a:effectLst/>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364971">
                <a:tc vMerge="1">
                  <a:txBody>
                    <a:bodyPr/>
                    <a:lstStyle/>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0" dirty="0">
                          <a:effectLst/>
                          <a:latin typeface="Trebuchet MS" panose="020B0603020202020204" pitchFamily="34" charset="0"/>
                          <a:ea typeface="Times New Roman" panose="02020603050405020304" pitchFamily="18" charset="0"/>
                          <a:cs typeface="Arial" panose="020B0604020202020204" pitchFamily="34" charset="0"/>
                        </a:rPr>
                        <a:t>8%</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reduction of wasteful and fruitless expenditure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Not 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3430623369"/>
                  </a:ext>
                </a:extLst>
              </a:tr>
            </a:tbl>
          </a:graphicData>
        </a:graphic>
      </p:graphicFrame>
    </p:spTree>
    <p:extLst>
      <p:ext uri="{BB962C8B-B14F-4D97-AF65-F5344CB8AC3E}">
        <p14:creationId xmlns:p14="http://schemas.microsoft.com/office/powerpoint/2010/main" xmlns="" val="126553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1732"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847528" y="44624"/>
            <a:ext cx="9577064" cy="2760307"/>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ndParaRPr>
          </a:p>
          <a:p>
            <a:pPr algn="ctr">
              <a:lnSpc>
                <a:spcPct val="106000"/>
              </a:lnSpc>
              <a:spcAft>
                <a:spcPts val="800"/>
              </a:spcAft>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rPr>
              <a:t>     </a:t>
            </a:r>
            <a:r>
              <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rPr>
              <a:t> </a:t>
            </a:r>
            <a:r>
              <a:rPr lang="en-US" sz="1600" dirty="0">
                <a:solidFill>
                  <a:srgbClr val="C00000"/>
                </a:solidFill>
                <a:latin typeface="Trebuchet MS" panose="020B0603020202020204" pitchFamily="34" charset="0"/>
              </a:rPr>
              <a:t>USAF PERCENTAGE REDUCTION OF IRREGULAR EXPENDITURE </a:t>
            </a:r>
            <a:endParaRPr lang="en-ZA" sz="1600" dirty="0">
              <a:solidFill>
                <a:srgbClr val="C00000"/>
              </a:solidFill>
              <a:latin typeface="Trebuchet MS" panose="020B0603020202020204" pitchFamily="34" charset="0"/>
            </a:endParaRPr>
          </a:p>
          <a:p>
            <a:pPr lvl="0" algn="ctr">
              <a:lnSpc>
                <a:spcPct val="106000"/>
              </a:lnSpc>
              <a:spcAft>
                <a:spcPts val="800"/>
              </a:spcAft>
            </a:pPr>
            <a:r>
              <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rPr>
              <a:t> </a:t>
            </a:r>
          </a:p>
          <a:p>
            <a:pPr algn="ctr" eaLnBrk="0" hangingPunct="0">
              <a:spcBef>
                <a:spcPts val="600"/>
              </a:spcBef>
              <a:spcAft>
                <a:spcPts val="600"/>
              </a:spcAft>
              <a:defRPr/>
            </a:pPr>
            <a:endPar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endParaRPr>
          </a:p>
          <a:p>
            <a:pPr algn="ctr" eaLnBrk="0" hangingPunct="0">
              <a:spcBef>
                <a:spcPts val="600"/>
              </a:spcBef>
              <a:spcAft>
                <a:spcPts val="600"/>
              </a:spcAft>
              <a:defRPr/>
            </a:pPr>
            <a:endParaRPr lang="en-ZA" sz="1600" dirty="0">
              <a:solidFill>
                <a:srgbClr val="FF9900"/>
              </a:solidFill>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graphicFrame>
        <p:nvGraphicFramePr>
          <p:cNvPr id="20" name="Table 19"/>
          <p:cNvGraphicFramePr>
            <a:graphicFrameLocks noGrp="1"/>
          </p:cNvGraphicFramePr>
          <p:nvPr>
            <p:extLst>
              <p:ext uri="{D42A27DB-BD31-4B8C-83A1-F6EECF244321}">
                <p14:modId xmlns:p14="http://schemas.microsoft.com/office/powerpoint/2010/main" xmlns="" val="3826675776"/>
              </p:ext>
            </p:extLst>
          </p:nvPr>
        </p:nvGraphicFramePr>
        <p:xfrm>
          <a:off x="119336" y="1013458"/>
          <a:ext cx="11809312" cy="5125561"/>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944216">
                  <a:extLst>
                    <a:ext uri="{9D8B030D-6E8A-4147-A177-3AD203B41FA5}">
                      <a16:colId xmlns:a16="http://schemas.microsoft.com/office/drawing/2014/main" xmlns="" val="20004"/>
                    </a:ext>
                  </a:extLst>
                </a:gridCol>
                <a:gridCol w="2880320">
                  <a:extLst>
                    <a:ext uri="{9D8B030D-6E8A-4147-A177-3AD203B41FA5}">
                      <a16:colId xmlns:a16="http://schemas.microsoft.com/office/drawing/2014/main" xmlns="" val="20005"/>
                    </a:ext>
                  </a:extLst>
                </a:gridCol>
              </a:tblGrid>
              <a:tr h="46212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1537342">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Reduction of irregular expenditure to 15% of R63 520 000 USAF AFS 2019-2020 incrementally from baseline of 2019 by 2024</a:t>
                      </a:r>
                      <a:endParaRPr kumimoji="0" lang="en-ZA" sz="115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Times New Roman" panose="02020603050405020304" pitchFamily="18"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a:t>
                      </a: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reduction of irregular expenditure</a:t>
                      </a:r>
                      <a:endParaRPr lang="en-Z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i="0" dirty="0">
                          <a:solidFill>
                            <a:schemeClr val="tx1"/>
                          </a:solidFill>
                          <a:latin typeface="Trebuchet MS" panose="020B0603020202020204" pitchFamily="34" charset="0"/>
                          <a:cs typeface="Arial" panose="020B0604020202020204" pitchFamily="34" charset="0"/>
                        </a:rPr>
                        <a:t>No actual</a:t>
                      </a:r>
                      <a:r>
                        <a:rPr lang="en-ZA" sz="1200" i="0" baseline="0" dirty="0">
                          <a:solidFill>
                            <a:schemeClr val="tx1"/>
                          </a:solidFill>
                          <a:latin typeface="Trebuchet MS" panose="020B0603020202020204" pitchFamily="34" charset="0"/>
                          <a:cs typeface="Arial" panose="020B0604020202020204" pitchFamily="34" charset="0"/>
                        </a:rPr>
                        <a:t> </a:t>
                      </a:r>
                      <a:r>
                        <a:rPr lang="en-ZA" sz="1200" i="0" dirty="0">
                          <a:solidFill>
                            <a:schemeClr val="tx1"/>
                          </a:solidFill>
                          <a:latin typeface="Trebuchet MS" panose="020B0603020202020204" pitchFamily="34" charset="0"/>
                          <a:cs typeface="Arial" panose="020B0604020202020204" pitchFamily="34" charset="0"/>
                        </a:rPr>
                        <a:t>reduction</a:t>
                      </a:r>
                      <a:r>
                        <a:rPr lang="en-ZA" sz="1200" i="0" baseline="0" dirty="0">
                          <a:solidFill>
                            <a:schemeClr val="tx1"/>
                          </a:solidFill>
                          <a:latin typeface="Trebuchet MS" panose="020B0603020202020204" pitchFamily="34" charset="0"/>
                          <a:cs typeface="Arial" panose="020B0604020202020204" pitchFamily="34" charset="0"/>
                        </a:rPr>
                        <a:t> of irregular expenditure materialised for Q1 and Q2 resulting in no request for condonation was sent  to National Treasury following the conclusion of investigations and implementation of consequence management </a:t>
                      </a:r>
                      <a:endParaRPr lang="en-ZA" sz="1200"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Not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baseline="0" dirty="0">
                        <a:solidFill>
                          <a:schemeClr val="tx1"/>
                        </a:solidFill>
                        <a:latin typeface="Trebuchet MS" panose="020B0603020202020204" pitchFamily="34" charset="0"/>
                        <a:cs typeface="Arial" panose="020B0604020202020204" pitchFamily="34" charset="0"/>
                      </a:endParaRPr>
                    </a:p>
                    <a:p>
                      <a:pPr algn="ct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rowSpan="2">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200" b="0" dirty="0">
                          <a:effectLst/>
                          <a:latin typeface="Trebuchet MS" panose="020B0603020202020204" pitchFamily="34" charset="0"/>
                          <a:ea typeface="Times New Roman" panose="02020603050405020304" pitchFamily="18" charset="0"/>
                        </a:rPr>
                        <a:t>The investigative process required to address the irregular expenditure</a:t>
                      </a:r>
                      <a:r>
                        <a:rPr lang="en-ZA" sz="1200" b="0" baseline="0" dirty="0">
                          <a:effectLst/>
                          <a:latin typeface="Trebuchet MS" panose="020B0603020202020204" pitchFamily="34" charset="0"/>
                          <a:ea typeface="Times New Roman" panose="02020603050405020304" pitchFamily="18" charset="0"/>
                        </a:rPr>
                        <a:t> did not materialise due to lack of resources </a:t>
                      </a:r>
                      <a:endParaRPr lang="en-ZA" sz="1200" b="0" dirty="0">
                        <a:effectLst/>
                        <a:latin typeface="Trebuchet MS" panose="020B0603020202020204" pitchFamily="34" charset="0"/>
                        <a:ea typeface="Times New Roman" panose="02020603050405020304" pitchFamily="18" charset="0"/>
                      </a:endParaRPr>
                    </a:p>
                    <a:p>
                      <a:pPr marL="0" indent="0">
                        <a:buFont typeface="Wingdings" panose="05000000000000000000" pitchFamily="2" charset="2"/>
                        <a:buNone/>
                      </a:pP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rPr>
                        <a:t>The request was forwarded again to National Treasury for consideration. The condonement relates to the SIU Report on procurement of </a:t>
                      </a:r>
                      <a:r>
                        <a:rPr lang="en-US" sz="1200" kern="1200" dirty="0">
                          <a:solidFill>
                            <a:schemeClr val="dk1"/>
                          </a:solidFill>
                          <a:effectLst/>
                          <a:latin typeface="Trebuchet MS" panose="020B0603020202020204" pitchFamily="34" charset="0"/>
                          <a:ea typeface="+mn-ea"/>
                          <a:cs typeface="+mn-cs"/>
                        </a:rPr>
                        <a:t>R33 914 567.64.</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Trebuchet MS" panose="020B060302020202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If</a:t>
                      </a:r>
                      <a:r>
                        <a:rPr lang="en-US" sz="1200" kern="1200" baseline="0" dirty="0">
                          <a:solidFill>
                            <a:schemeClr val="dk1"/>
                          </a:solidFill>
                          <a:effectLst/>
                          <a:latin typeface="Trebuchet MS" panose="020B0603020202020204" pitchFamily="34" charset="0"/>
                          <a:ea typeface="+mn-ea"/>
                          <a:cs typeface="+mn-cs"/>
                        </a:rPr>
                        <a:t> National Treasury grants condonement and </a:t>
                      </a:r>
                      <a:r>
                        <a:rPr lang="en-US" sz="1200" kern="1200" dirty="0">
                          <a:solidFill>
                            <a:schemeClr val="dk1"/>
                          </a:solidFill>
                          <a:effectLst/>
                          <a:latin typeface="Trebuchet MS" panose="020B0603020202020204" pitchFamily="34" charset="0"/>
                          <a:ea typeface="+mn-ea"/>
                          <a:cs typeface="+mn-cs"/>
                        </a:rPr>
                        <a:t>the reduction would be approximately 60% which would mean that the annual target would have been achieved.</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solidFill>
                          <a:srgbClr val="252525"/>
                        </a:solidFill>
                        <a:effectLst/>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The entity</a:t>
                      </a:r>
                      <a:r>
                        <a:rPr lang="en-ZA" sz="1200" b="0" i="0" baseline="0" dirty="0">
                          <a:latin typeface="Trebuchet MS" panose="020B0603020202020204" pitchFamily="34" charset="0"/>
                          <a:cs typeface="+mn-cs"/>
                        </a:rPr>
                        <a:t> has requested assistance from Department of Public Service and Administration to assign two investigators  that will investigate the wasteful and fruitless expenditure.</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baseline="0" dirty="0">
                        <a:latin typeface="Trebuchet MS" panose="020B0603020202020204" pitchFamily="34" charset="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baseline="0" dirty="0">
                          <a:latin typeface="Trebuchet MS" panose="020B0603020202020204" pitchFamily="34" charset="0"/>
                          <a:cs typeface="+mn-cs"/>
                        </a:rPr>
                        <a:t>The conclusion of investigations will be prioritised before the end of Q3 (2021-22) and consequence management will be applied consistently for the recommendation of wasteful and fruitless expenditure for condonation to National Treasury </a:t>
                      </a: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364971">
                <a:tc vMerge="1">
                  <a:txBody>
                    <a:bodyPr/>
                    <a:lstStyle/>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0" dirty="0">
                          <a:effectLst/>
                          <a:latin typeface="Trebuchet MS" panose="020B0603020202020204" pitchFamily="34" charset="0"/>
                          <a:ea typeface="Times New Roman" panose="02020603050405020304" pitchFamily="18" charset="0"/>
                          <a:cs typeface="Arial" panose="020B0604020202020204" pitchFamily="34" charset="0"/>
                        </a:rPr>
                        <a:t>5%</a:t>
                      </a:r>
                      <a:r>
                        <a:rPr lang="en-US"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reduction of irregular expenditure</a:t>
                      </a:r>
                      <a:endParaRPr lang="en-ZA" sz="1200" kern="1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Not 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FF0000"/>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3430623369"/>
                  </a:ext>
                </a:extLst>
              </a:tr>
            </a:tbl>
          </a:graphicData>
        </a:graphic>
      </p:graphicFrame>
    </p:spTree>
    <p:extLst>
      <p:ext uri="{BB962C8B-B14F-4D97-AF65-F5344CB8AC3E}">
        <p14:creationId xmlns:p14="http://schemas.microsoft.com/office/powerpoint/2010/main" xmlns="" val="2306065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4" name="Subtitle 3"/>
          <p:cNvSpPr>
            <a:spLocks noGrp="1"/>
          </p:cNvSpPr>
          <p:nvPr>
            <p:ph type="subTitle" idx="1"/>
          </p:nvPr>
        </p:nvSpPr>
        <p:spPr>
          <a:xfrm>
            <a:off x="239349" y="2150518"/>
            <a:ext cx="11761307" cy="1854546"/>
          </a:xfrm>
        </p:spPr>
        <p:txBody>
          <a:bodyPr/>
          <a:lstStyle/>
          <a:p>
            <a:pPr lvl="0" algn="ctr">
              <a:spcBef>
                <a:spcPct val="0"/>
              </a:spcBef>
            </a:pPr>
            <a:r>
              <a:rPr lang="en-US" sz="2200" b="1" dirty="0">
                <a:latin typeface="Trebuchet MS" panose="020B0603020202020204" pitchFamily="34" charset="0"/>
                <a:cs typeface="Arial" pitchFamily="34" charset="0"/>
              </a:rPr>
              <a:t>UNIVERSAL SERVICE AND ACCESS FUND </a:t>
            </a:r>
          </a:p>
          <a:p>
            <a:pPr lvl="0" algn="ctr">
              <a:spcBef>
                <a:spcPct val="0"/>
              </a:spcBef>
            </a:pPr>
            <a:r>
              <a:rPr lang="en-US" sz="2200" b="1" dirty="0">
                <a:latin typeface="Trebuchet MS" panose="020B0603020202020204" pitchFamily="34" charset="0"/>
                <a:cs typeface="Arial" pitchFamily="34" charset="0"/>
              </a:rPr>
              <a:t>QUARTER 2 (2021 -2022) Financial Year </a:t>
            </a:r>
          </a:p>
          <a:p>
            <a:pPr lvl="0" algn="ctr">
              <a:spcBef>
                <a:spcPct val="0"/>
              </a:spcBef>
            </a:pPr>
            <a:r>
              <a:rPr lang="en-US" sz="2200" b="1" dirty="0">
                <a:latin typeface="Trebuchet MS" panose="020B0603020202020204" pitchFamily="34" charset="0"/>
                <a:cs typeface="Arial" pitchFamily="34" charset="0"/>
              </a:rPr>
              <a:t>FINANCIAL PERFORMANCE REPORTING  </a:t>
            </a:r>
          </a:p>
          <a:p>
            <a:endParaRPr lang="en-ZA" dirty="0"/>
          </a:p>
        </p:txBody>
      </p:sp>
    </p:spTree>
    <p:extLst>
      <p:ext uri="{BB962C8B-B14F-4D97-AF65-F5344CB8AC3E}">
        <p14:creationId xmlns:p14="http://schemas.microsoft.com/office/powerpoint/2010/main" xmlns="" val="2325193107"/>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1732"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847528" y="44624"/>
            <a:ext cx="9577064" cy="2364109"/>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sp>
        <p:nvSpPr>
          <p:cNvPr id="6" name="Rectangle 5"/>
          <p:cNvSpPr/>
          <p:nvPr/>
        </p:nvSpPr>
        <p:spPr>
          <a:xfrm>
            <a:off x="1847528" y="272861"/>
            <a:ext cx="8424936"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Trebuchet MS" panose="020B0603020202020204" pitchFamily="34" charset="0"/>
                <a:ea typeface="+mn-ea"/>
                <a:cs typeface="Arial" pitchFamily="34" charset="0"/>
              </a:rPr>
              <a:t>FINANCIAL PERFORMANCE IN RESPECT OF USAF FOR QUARTER 1 AND QUARTER 2</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20" name="Picture 1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1424" y="1604636"/>
            <a:ext cx="9937104" cy="2835358"/>
          </a:xfrm>
          <a:prstGeom prst="rect">
            <a:avLst/>
          </a:prstGeom>
          <a:noFill/>
          <a:ln>
            <a:noFill/>
          </a:ln>
        </p:spPr>
      </p:pic>
    </p:spTree>
    <p:extLst>
      <p:ext uri="{BB962C8B-B14F-4D97-AF65-F5344CB8AC3E}">
        <p14:creationId xmlns:p14="http://schemas.microsoft.com/office/powerpoint/2010/main" xmlns="" val="1674799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1732"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847528" y="44624"/>
            <a:ext cx="9577064" cy="2040943"/>
          </a:xfrm>
          <a:prstGeom prst="rect">
            <a:avLst/>
          </a:prstGeom>
        </p:spPr>
        <p:txBody>
          <a:bodyPr wrap="square">
            <a:spAutoFit/>
          </a:bodyPr>
          <a:lstStyle/>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graphicFrame>
        <p:nvGraphicFramePr>
          <p:cNvPr id="18" name="Chart 17">
            <a:extLst>
              <a:ext uri="{FF2B5EF4-FFF2-40B4-BE49-F238E27FC236}">
                <a16:creationId xmlns:a16="http://schemas.microsoft.com/office/drawing/2014/main" xmlns="" id="{A2DDAC10-3CF1-44AC-948E-6F4A7FE730C6}"/>
              </a:ext>
            </a:extLst>
          </p:cNvPr>
          <p:cNvGraphicFramePr/>
          <p:nvPr/>
        </p:nvGraphicFramePr>
        <p:xfrm>
          <a:off x="695400" y="1340768"/>
          <a:ext cx="10513168" cy="460851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3151441" y="369099"/>
            <a:ext cx="5295039"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Trebuchet MS" panose="020B0603020202020204" pitchFamily="34" charset="0"/>
                <a:ea typeface="+mn-ea"/>
                <a:cs typeface="Arial" pitchFamily="34" charset="0"/>
              </a:rPr>
              <a:t>REVENUE ANALYSIS FOR USAF FOR QUARTER 1 AND 2</a:t>
            </a:r>
            <a:endParaRPr kumimoji="0" lang="en-ZA" sz="1800" b="1"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4254905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1732"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847528" y="44624"/>
            <a:ext cx="9289032" cy="2760307"/>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rPr>
              <a:t>STATEMENT OF FINANCIAL POSITION </a:t>
            </a:r>
            <a:endParaRPr kumimoji="0" lang="en-ZA"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pic>
        <p:nvPicPr>
          <p:cNvPr id="5" name="Picture 4"/>
          <p:cNvPicPr>
            <a:picLocks noChangeAspect="1"/>
          </p:cNvPicPr>
          <p:nvPr/>
        </p:nvPicPr>
        <p:blipFill>
          <a:blip r:embed="rId4" cstate="print"/>
          <a:stretch>
            <a:fillRect/>
          </a:stretch>
        </p:blipFill>
        <p:spPr>
          <a:xfrm>
            <a:off x="1343472" y="1355883"/>
            <a:ext cx="9505056" cy="4017333"/>
          </a:xfrm>
          <a:prstGeom prst="rect">
            <a:avLst/>
          </a:prstGeom>
        </p:spPr>
      </p:pic>
    </p:spTree>
    <p:extLst>
      <p:ext uri="{BB962C8B-B14F-4D97-AF65-F5344CB8AC3E}">
        <p14:creationId xmlns:p14="http://schemas.microsoft.com/office/powerpoint/2010/main" xmlns="" val="2080117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1732"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436175" y="56981"/>
            <a:ext cx="9577064" cy="2760307"/>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     </a:t>
            </a: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rPr>
              <a:t>STATEMENT OF FINANCIAL PERFORMANCE  </a:t>
            </a:r>
            <a:endParaRPr kumimoji="0" lang="en-ZA"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pic>
        <p:nvPicPr>
          <p:cNvPr id="5" name="Picture 4"/>
          <p:cNvPicPr>
            <a:picLocks noChangeAspect="1"/>
          </p:cNvPicPr>
          <p:nvPr/>
        </p:nvPicPr>
        <p:blipFill>
          <a:blip r:embed="rId4" cstate="print"/>
          <a:stretch>
            <a:fillRect/>
          </a:stretch>
        </p:blipFill>
        <p:spPr>
          <a:xfrm>
            <a:off x="1080120" y="1196751"/>
            <a:ext cx="9840416" cy="4680521"/>
          </a:xfrm>
          <a:prstGeom prst="rect">
            <a:avLst/>
          </a:prstGeom>
        </p:spPr>
      </p:pic>
    </p:spTree>
    <p:extLst>
      <p:ext uri="{BB962C8B-B14F-4D97-AF65-F5344CB8AC3E}">
        <p14:creationId xmlns:p14="http://schemas.microsoft.com/office/powerpoint/2010/main" xmlns="" val="2958821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1732"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559496" y="56981"/>
            <a:ext cx="9577064" cy="2768065"/>
          </a:xfrm>
          <a:prstGeom prst="rect">
            <a:avLst/>
          </a:prstGeom>
        </p:spPr>
        <p:txBody>
          <a:bodyPr wrap="square">
            <a:spAutoFit/>
          </a:bodyPr>
          <a:lstStyle/>
          <a:p>
            <a:pPr marL="0" marR="0" lvl="0" indent="0" algn="ctr" defTabSz="914400" rtl="0" eaLnBrk="1" fontAlgn="base" latinLnBrk="0" hangingPunct="1">
              <a:lnSpc>
                <a:spcPct val="106000"/>
              </a:lnSpc>
              <a:spcBef>
                <a:spcPct val="0"/>
              </a:spcBef>
              <a:spcAft>
                <a:spcPts val="8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rPr>
              <a:t>STATEMENT OF CHANGES IN NET ASSETS  </a:t>
            </a:r>
            <a:endParaRPr kumimoji="0" lang="en-ZA"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pic>
        <p:nvPicPr>
          <p:cNvPr id="5" name="Picture 4"/>
          <p:cNvPicPr>
            <a:picLocks noChangeAspect="1"/>
          </p:cNvPicPr>
          <p:nvPr/>
        </p:nvPicPr>
        <p:blipFill>
          <a:blip r:embed="rId4" cstate="print"/>
          <a:stretch>
            <a:fillRect/>
          </a:stretch>
        </p:blipFill>
        <p:spPr>
          <a:xfrm>
            <a:off x="1420342" y="1581147"/>
            <a:ext cx="9433047" cy="3436933"/>
          </a:xfrm>
          <a:prstGeom prst="rect">
            <a:avLst/>
          </a:prstGeom>
        </p:spPr>
      </p:pic>
    </p:spTree>
    <p:extLst>
      <p:ext uri="{BB962C8B-B14F-4D97-AF65-F5344CB8AC3E}">
        <p14:creationId xmlns:p14="http://schemas.microsoft.com/office/powerpoint/2010/main" xmlns="" val="131390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1732"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847528" y="44624"/>
            <a:ext cx="9577064" cy="2768065"/>
          </a:xfrm>
          <a:prstGeom prst="rect">
            <a:avLst/>
          </a:prstGeom>
        </p:spPr>
        <p:txBody>
          <a:bodyPr wrap="square">
            <a:spAutoFit/>
          </a:bodyPr>
          <a:lstStyle/>
          <a:p>
            <a:pPr marL="0" marR="0" lvl="0" indent="0" algn="ctr" defTabSz="914400" rtl="0" eaLnBrk="1" fontAlgn="base" latinLnBrk="0" hangingPunct="1">
              <a:lnSpc>
                <a:spcPct val="106000"/>
              </a:lnSpc>
              <a:spcBef>
                <a:spcPct val="0"/>
              </a:spcBef>
              <a:spcAft>
                <a:spcPts val="8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rPr>
              <a:t>STATEMENT OF COMPARISON OF BUDGET AND ACTUAL AMOUNTS  </a:t>
            </a:r>
            <a:endParaRPr kumimoji="0" lang="en-ZA"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pic>
        <p:nvPicPr>
          <p:cNvPr id="5" name="Picture 4"/>
          <p:cNvPicPr>
            <a:picLocks noChangeAspect="1"/>
          </p:cNvPicPr>
          <p:nvPr/>
        </p:nvPicPr>
        <p:blipFill>
          <a:blip r:embed="rId4" cstate="print"/>
          <a:stretch>
            <a:fillRect/>
          </a:stretch>
        </p:blipFill>
        <p:spPr>
          <a:xfrm>
            <a:off x="1343472" y="1234783"/>
            <a:ext cx="9721080" cy="4388434"/>
          </a:xfrm>
          <a:prstGeom prst="rect">
            <a:avLst/>
          </a:prstGeom>
        </p:spPr>
      </p:pic>
    </p:spTree>
    <p:extLst>
      <p:ext uri="{BB962C8B-B14F-4D97-AF65-F5344CB8AC3E}">
        <p14:creationId xmlns:p14="http://schemas.microsoft.com/office/powerpoint/2010/main" xmlns="" val="227261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10560496" cy="923972"/>
          </a:xfrm>
          <a:prstGeom prst="rect">
            <a:avLst/>
          </a:prstGeom>
          <a:noFill/>
          <a:ln w="9525">
            <a:noFill/>
            <a:miter lim="800000"/>
            <a:headEnd/>
            <a:tailEnd/>
          </a:ln>
        </p:spPr>
        <p:txBody>
          <a:bodyPr wrap="square" lIns="92075" tIns="46038" rIns="92075" bIns="46038">
            <a:spAutoFit/>
          </a:bodyPr>
          <a:lstStyle/>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p:txBody>
      </p:sp>
      <p:cxnSp>
        <p:nvCxnSpPr>
          <p:cNvPr id="7" name="Straight Connector 6"/>
          <p:cNvCxnSpPr/>
          <p:nvPr/>
        </p:nvCxnSpPr>
        <p:spPr bwMode="auto">
          <a:xfrm flipV="1">
            <a:off x="17828" y="993213"/>
            <a:ext cx="12072664" cy="6685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727848" y="6487750"/>
            <a:ext cx="2448272" cy="36004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11090" y="-17405"/>
            <a:ext cx="979402" cy="979402"/>
          </a:xfrm>
          <a:prstGeom prst="rect">
            <a:avLst/>
          </a:prstGeom>
        </p:spPr>
      </p:pic>
      <p:sp>
        <p:nvSpPr>
          <p:cNvPr id="12" name="Rectangle 11"/>
          <p:cNvSpPr/>
          <p:nvPr/>
        </p:nvSpPr>
        <p:spPr>
          <a:xfrm>
            <a:off x="1991544" y="377426"/>
            <a:ext cx="7704856" cy="338554"/>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rPr>
              <a:t>AREAS OF UNDER – ACHIEVEMENT FOR Q 1 &amp; 2 </a:t>
            </a: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652" y="176303"/>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6" name="Table 5"/>
          <p:cNvGraphicFramePr>
            <a:graphicFrameLocks noGrp="1"/>
          </p:cNvGraphicFramePr>
          <p:nvPr/>
        </p:nvGraphicFramePr>
        <p:xfrm>
          <a:off x="17828" y="1171406"/>
          <a:ext cx="12126845" cy="3125996"/>
        </p:xfrm>
        <a:graphic>
          <a:graphicData uri="http://schemas.openxmlformats.org/drawingml/2006/table">
            <a:tbl>
              <a:tblPr firstRow="1" bandRow="1">
                <a:tableStyleId>{5C22544A-7EE6-4342-B048-85BDC9FD1C3A}</a:tableStyleId>
              </a:tblPr>
              <a:tblGrid>
                <a:gridCol w="2549780">
                  <a:extLst>
                    <a:ext uri="{9D8B030D-6E8A-4147-A177-3AD203B41FA5}">
                      <a16:colId xmlns:a16="http://schemas.microsoft.com/office/drawing/2014/main" xmlns="" val="105764856"/>
                    </a:ext>
                  </a:extLst>
                </a:gridCol>
                <a:gridCol w="3168352">
                  <a:extLst>
                    <a:ext uri="{9D8B030D-6E8A-4147-A177-3AD203B41FA5}">
                      <a16:colId xmlns:a16="http://schemas.microsoft.com/office/drawing/2014/main" xmlns="" val="2219880551"/>
                    </a:ext>
                  </a:extLst>
                </a:gridCol>
                <a:gridCol w="720080">
                  <a:extLst>
                    <a:ext uri="{9D8B030D-6E8A-4147-A177-3AD203B41FA5}">
                      <a16:colId xmlns:a16="http://schemas.microsoft.com/office/drawing/2014/main" xmlns="" val="3144973655"/>
                    </a:ext>
                  </a:extLst>
                </a:gridCol>
                <a:gridCol w="2592289">
                  <a:extLst>
                    <a:ext uri="{9D8B030D-6E8A-4147-A177-3AD203B41FA5}">
                      <a16:colId xmlns:a16="http://schemas.microsoft.com/office/drawing/2014/main" xmlns="" val="2679813265"/>
                    </a:ext>
                  </a:extLst>
                </a:gridCol>
                <a:gridCol w="2304256">
                  <a:extLst>
                    <a:ext uri="{9D8B030D-6E8A-4147-A177-3AD203B41FA5}">
                      <a16:colId xmlns:a16="http://schemas.microsoft.com/office/drawing/2014/main" xmlns="" val="1012401254"/>
                    </a:ext>
                  </a:extLst>
                </a:gridCol>
                <a:gridCol w="792088">
                  <a:extLst>
                    <a:ext uri="{9D8B030D-6E8A-4147-A177-3AD203B41FA5}">
                      <a16:colId xmlns:a16="http://schemas.microsoft.com/office/drawing/2014/main" xmlns="" val="3152724164"/>
                    </a:ext>
                  </a:extLst>
                </a:gridCol>
              </a:tblGrid>
              <a:tr h="530154">
                <a:tc>
                  <a:txBody>
                    <a:bodyPr/>
                    <a:lstStyle/>
                    <a:p>
                      <a:pPr algn="ctr"/>
                      <a:r>
                        <a:rPr lang="en-ZA" sz="1200" dirty="0">
                          <a:solidFill>
                            <a:schemeClr val="bg1"/>
                          </a:solidFill>
                          <a:latin typeface="Trebuchet MS" panose="020B0603020202020204" pitchFamily="34" charset="0"/>
                          <a:cs typeface="Arial" panose="020B0604020202020204" pitchFamily="34" charset="0"/>
                        </a:rPr>
                        <a:t>Quarter</a:t>
                      </a:r>
                      <a:r>
                        <a:rPr lang="en-ZA" sz="1200" baseline="0" dirty="0">
                          <a:solidFill>
                            <a:schemeClr val="bg1"/>
                          </a:solidFill>
                          <a:latin typeface="Trebuchet MS" panose="020B0603020202020204" pitchFamily="34" charset="0"/>
                          <a:cs typeface="Arial" panose="020B0604020202020204" pitchFamily="34" charset="0"/>
                        </a:rPr>
                        <a:t> 1 Performance </a:t>
                      </a:r>
                    </a:p>
                    <a:p>
                      <a:pPr algn="ctr"/>
                      <a:r>
                        <a:rPr lang="en-ZA" sz="1200" baseline="0" dirty="0">
                          <a:solidFill>
                            <a:schemeClr val="bg1"/>
                          </a:solidFill>
                          <a:latin typeface="Trebuchet MS" panose="020B0603020202020204" pitchFamily="34" charset="0"/>
                          <a:cs typeface="Arial" panose="020B0604020202020204" pitchFamily="34" charset="0"/>
                        </a:rPr>
                        <a:t>Targets </a:t>
                      </a:r>
                      <a:endParaRPr lang="en-ZA" sz="1200" dirty="0">
                        <a:solidFill>
                          <a:schemeClr val="bg1"/>
                        </a:solidFill>
                        <a:latin typeface="Trebuchet MS" panose="020B0603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Quarter 2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bg1"/>
                          </a:solidFill>
                          <a:effectLst/>
                          <a:uLnTx/>
                          <a:uFillTx/>
                          <a:latin typeface="Trebuchet MS" panose="020B0603020202020204" pitchFamily="34" charset="0"/>
                          <a:ea typeface="+mn-ea"/>
                          <a:cs typeface="Arial" panose="020B0604020202020204" pitchFamily="34" charset="0"/>
                        </a:rPr>
                        <a:t>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Trebuchet MS" panose="020B0603020202020204" pitchFamily="34" charset="0"/>
                          <a:ea typeface="Times New Roman" panose="02020603050405020304" pitchFamily="18" charset="0"/>
                        </a:rPr>
                        <a:t>Quarterly Performance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xmlns="" val="2551370134"/>
                  </a:ext>
                </a:extLst>
              </a:tr>
              <a:tr h="1226697">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 reduction of wasteful and fruitless expenditure</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300" kern="1200" dirty="0">
                        <a:solidFill>
                          <a:schemeClr val="tx1"/>
                        </a:solidFill>
                        <a:effectLst/>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spcAft>
                          <a:spcPts val="0"/>
                        </a:spcAft>
                        <a:buFont typeface="Wingdings" panose="05000000000000000000" pitchFamily="2" charset="2"/>
                        <a:buChar char="q"/>
                      </a:pPr>
                      <a:r>
                        <a:rPr lang="en-ZA" sz="1200" b="0" dirty="0">
                          <a:effectLst/>
                          <a:latin typeface="Trebuchet MS" panose="020B0603020202020204" pitchFamily="34" charset="0"/>
                          <a:ea typeface="Times New Roman" panose="02020603050405020304" pitchFamily="18" charset="0"/>
                        </a:rPr>
                        <a:t>The investigative process required to address the wasteful and fruitless expenditure</a:t>
                      </a:r>
                      <a:r>
                        <a:rPr lang="en-ZA" sz="1200" b="0" baseline="0" dirty="0">
                          <a:effectLst/>
                          <a:latin typeface="Trebuchet MS" panose="020B0603020202020204" pitchFamily="34" charset="0"/>
                          <a:ea typeface="Times New Roman" panose="02020603050405020304" pitchFamily="18" charset="0"/>
                        </a:rPr>
                        <a:t> did not materialise due to lack of resources </a:t>
                      </a:r>
                      <a:endParaRPr lang="en-ZA" sz="1200" b="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20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8% reduction of wasteful and fruitless expenditure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ZA"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spcAft>
                          <a:spcPts val="0"/>
                        </a:spcAft>
                        <a:buFont typeface="Wingdings" panose="05000000000000000000" pitchFamily="2" charset="2"/>
                        <a:buChar char="q"/>
                      </a:pPr>
                      <a:r>
                        <a:rPr lang="en-ZA" sz="1200" b="0" dirty="0">
                          <a:effectLst/>
                          <a:latin typeface="Trebuchet MS" panose="020B0603020202020204" pitchFamily="34" charset="0"/>
                          <a:ea typeface="Times New Roman" panose="02020603050405020304" pitchFamily="18" charset="0"/>
                          <a:cs typeface="Arial" panose="020B0604020202020204" pitchFamily="34" charset="0"/>
                        </a:rPr>
                        <a:t>The</a:t>
                      </a:r>
                      <a:r>
                        <a:rPr lang="en-ZA" sz="1200" b="0" baseline="0" dirty="0">
                          <a:effectLst/>
                          <a:latin typeface="Trebuchet MS" panose="020B0603020202020204" pitchFamily="34" charset="0"/>
                          <a:ea typeface="Times New Roman" panose="02020603050405020304" pitchFamily="18" charset="0"/>
                          <a:cs typeface="Arial" panose="020B0604020202020204" pitchFamily="34" charset="0"/>
                        </a:rPr>
                        <a:t> delays on securing investigators from DPSA resulting on investigations not being conducted as planned and the process will be concluded in Q3</a:t>
                      </a:r>
                      <a:endParaRPr lang="en-ZA" sz="1200" b="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1641098"/>
                  </a:ext>
                </a:extLst>
              </a:tr>
              <a:tr h="1369145">
                <a:tc>
                  <a:txBody>
                    <a:bodyPr/>
                    <a:lstStyle/>
                    <a:p>
                      <a:pPr marL="171450" marR="0" lvl="0" indent="-171450" algn="just" defTabSz="914400" rtl="0" eaLnBrk="1" fontAlgn="auto" latinLnBrk="0" hangingPunct="1">
                        <a:lnSpc>
                          <a:spcPct val="100000"/>
                        </a:lnSpc>
                        <a:spcBef>
                          <a:spcPts val="0"/>
                        </a:spcBef>
                        <a:spcAft>
                          <a:spcPts val="0"/>
                        </a:spcAft>
                        <a:buClrTx/>
                        <a:buSzPts val="900"/>
                        <a:buFont typeface="Wingdings" panose="05000000000000000000" pitchFamily="2" charset="2"/>
                        <a:buChar char="q"/>
                        <a:tabLst/>
                        <a:defRPr/>
                      </a:pPr>
                      <a:r>
                        <a:rPr lang="en-US"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 reduction of irregular expenditure</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gn="just">
                        <a:spcAft>
                          <a:spcPts val="0"/>
                        </a:spcAft>
                        <a:buSzPts val="900"/>
                        <a:buFont typeface="+mj-lt"/>
                        <a:buNone/>
                      </a:pP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226695" algn="just">
                        <a:spcAft>
                          <a:spcPts val="0"/>
                        </a:spcAft>
                      </a:pPr>
                      <a:r>
                        <a:rPr lang="en-GB" sz="1300" dirty="0">
                          <a:effectLst/>
                          <a:latin typeface="Arial" panose="020B0604020202020204" pitchFamily="34" charset="0"/>
                          <a:ea typeface="Times New Roman" panose="02020603050405020304" pitchFamily="18" charset="0"/>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dirty="0">
                          <a:effectLst/>
                          <a:latin typeface="Trebuchet MS" panose="020B0603020202020204" pitchFamily="34" charset="0"/>
                          <a:ea typeface="Times New Roman" panose="02020603050405020304" pitchFamily="18" charset="0"/>
                        </a:rPr>
                        <a:t>The investigative process required to address the irregular expenditure</a:t>
                      </a:r>
                      <a:r>
                        <a:rPr lang="en-ZA" sz="1200" b="0" baseline="0" dirty="0">
                          <a:effectLst/>
                          <a:latin typeface="Trebuchet MS" panose="020B0603020202020204" pitchFamily="34" charset="0"/>
                          <a:ea typeface="Times New Roman" panose="02020603050405020304" pitchFamily="18" charset="0"/>
                        </a:rPr>
                        <a:t> did not materialise due to lack of resources </a:t>
                      </a:r>
                      <a:endParaRPr lang="en-ZA" sz="1200" b="0" dirty="0">
                        <a:effectLst/>
                        <a:latin typeface="Trebuchet MS" panose="020B0603020202020204" pitchFamily="34" charset="0"/>
                        <a:ea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ZA" sz="1200" baseline="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just" defTabSz="914400" rtl="0" eaLnBrk="1" fontAlgn="auto" latinLnBrk="0" hangingPunct="1">
                        <a:lnSpc>
                          <a:spcPct val="100000"/>
                        </a:lnSpc>
                        <a:spcBef>
                          <a:spcPts val="0"/>
                        </a:spcBef>
                        <a:spcAft>
                          <a:spcPts val="0"/>
                        </a:spcAft>
                        <a:buClrTx/>
                        <a:buSzPts val="900"/>
                        <a:buFont typeface="Wingdings" panose="05000000000000000000" pitchFamily="2" charset="2"/>
                        <a:buChar char="q"/>
                        <a:tabLst/>
                        <a:defRPr/>
                      </a:pPr>
                      <a:r>
                        <a:rPr lang="en-ZA" sz="120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5% reduction of irregular expenditure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lvl="0" indent="0" algn="just">
                        <a:spcAft>
                          <a:spcPts val="0"/>
                        </a:spcAft>
                        <a:buSzPts val="900"/>
                        <a:buFont typeface="+mj-lt"/>
                        <a:buNone/>
                      </a:pPr>
                      <a:endParaRPr lang="en-ZA" sz="1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i="0" dirty="0">
                          <a:latin typeface="Trebuchet MS" panose="020B0603020202020204" pitchFamily="34" charset="0"/>
                          <a:cs typeface="Arial" panose="020B0604020202020204" pitchFamily="34" charset="0"/>
                        </a:rPr>
                        <a:t>The delays experience on</a:t>
                      </a:r>
                      <a:r>
                        <a:rPr lang="en-ZA" sz="1200" b="0" i="0" baseline="0" dirty="0">
                          <a:latin typeface="Trebuchet MS" panose="020B0603020202020204" pitchFamily="34" charset="0"/>
                          <a:cs typeface="Arial" panose="020B0604020202020204" pitchFamily="34" charset="0"/>
                        </a:rPr>
                        <a:t> securing on investigators for treatment of irregular expenditure resulted on target non-reduction</a:t>
                      </a:r>
                      <a:endParaRPr lang="en-ZA" sz="1200" b="0" i="0" dirty="0">
                        <a:latin typeface="Trebuchet MS" panose="020B0603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7942310"/>
                  </a:ext>
                </a:extLst>
              </a:tr>
            </a:tbl>
          </a:graphicData>
        </a:graphic>
      </p:graphicFrame>
      <p:pic>
        <p:nvPicPr>
          <p:cNvPr id="10" name="Picture 9"/>
          <p:cNvPicPr>
            <a:picLocks noChangeAspect="1"/>
          </p:cNvPicPr>
          <p:nvPr/>
        </p:nvPicPr>
        <p:blipFill>
          <a:blip r:embed="rId5" cstate="print"/>
          <a:stretch>
            <a:fillRect/>
          </a:stretch>
        </p:blipFill>
        <p:spPr>
          <a:xfrm>
            <a:off x="5843972" y="1886838"/>
            <a:ext cx="430110" cy="402410"/>
          </a:xfrm>
          <a:prstGeom prst="rect">
            <a:avLst/>
          </a:prstGeom>
        </p:spPr>
      </p:pic>
      <p:pic>
        <p:nvPicPr>
          <p:cNvPr id="13" name="Picture 12"/>
          <p:cNvPicPr>
            <a:picLocks noChangeAspect="1"/>
          </p:cNvPicPr>
          <p:nvPr/>
        </p:nvPicPr>
        <p:blipFill>
          <a:blip r:embed="rId6" cstate="print"/>
          <a:stretch>
            <a:fillRect/>
          </a:stretch>
        </p:blipFill>
        <p:spPr>
          <a:xfrm>
            <a:off x="5866195" y="3053221"/>
            <a:ext cx="430110" cy="394396"/>
          </a:xfrm>
          <a:prstGeom prst="rect">
            <a:avLst/>
          </a:prstGeom>
        </p:spPr>
      </p:pic>
      <p:pic>
        <p:nvPicPr>
          <p:cNvPr id="14" name="Picture 13"/>
          <p:cNvPicPr>
            <a:picLocks noChangeAspect="1"/>
          </p:cNvPicPr>
          <p:nvPr/>
        </p:nvPicPr>
        <p:blipFill>
          <a:blip r:embed="rId6" cstate="print"/>
          <a:stretch>
            <a:fillRect/>
          </a:stretch>
        </p:blipFill>
        <p:spPr>
          <a:xfrm>
            <a:off x="11496600" y="1976708"/>
            <a:ext cx="432048" cy="444180"/>
          </a:xfrm>
          <a:prstGeom prst="rect">
            <a:avLst/>
          </a:prstGeom>
        </p:spPr>
      </p:pic>
      <p:pic>
        <p:nvPicPr>
          <p:cNvPr id="15" name="Picture 14"/>
          <p:cNvPicPr>
            <a:picLocks noChangeAspect="1"/>
          </p:cNvPicPr>
          <p:nvPr/>
        </p:nvPicPr>
        <p:blipFill>
          <a:blip r:embed="rId7" cstate="print"/>
          <a:stretch>
            <a:fillRect/>
          </a:stretch>
        </p:blipFill>
        <p:spPr>
          <a:xfrm>
            <a:off x="11470070" y="3053222"/>
            <a:ext cx="458578" cy="394396"/>
          </a:xfrm>
          <a:prstGeom prst="rect">
            <a:avLst/>
          </a:prstGeom>
        </p:spPr>
      </p:pic>
    </p:spTree>
    <p:extLst>
      <p:ext uri="{BB962C8B-B14F-4D97-AF65-F5344CB8AC3E}">
        <p14:creationId xmlns:p14="http://schemas.microsoft.com/office/powerpoint/2010/main" xmlns="" val="273843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1732" y="836712"/>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237312"/>
            <a:ext cx="2088232"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90300" y="110637"/>
            <a:ext cx="901700" cy="901700"/>
          </a:xfrm>
          <a:prstGeom prst="rect">
            <a:avLst/>
          </a:prstGeom>
        </p:spPr>
      </p:pic>
      <p:sp>
        <p:nvSpPr>
          <p:cNvPr id="12" name="Rectangle 11"/>
          <p:cNvSpPr/>
          <p:nvPr/>
        </p:nvSpPr>
        <p:spPr>
          <a:xfrm>
            <a:off x="1847528" y="44624"/>
            <a:ext cx="9577064" cy="2768065"/>
          </a:xfrm>
          <a:prstGeom prst="rect">
            <a:avLst/>
          </a:prstGeom>
        </p:spPr>
        <p:txBody>
          <a:bodyPr wrap="square">
            <a:spAutoFit/>
          </a:bodyPr>
          <a:lstStyle/>
          <a:p>
            <a:pPr marL="0" marR="0" lvl="0" indent="0" algn="ctr" defTabSz="914400" rtl="0" eaLnBrk="1" fontAlgn="base" latinLnBrk="0" hangingPunct="1">
              <a:lnSpc>
                <a:spcPct val="106000"/>
              </a:lnSpc>
              <a:spcBef>
                <a:spcPct val="0"/>
              </a:spcBef>
              <a:spcAft>
                <a:spcPts val="8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rPr>
              <a:t>STATEMENT OF COMPARISON OF BUDGET AND ACTUAL AMOUNTS  </a:t>
            </a:r>
            <a:endParaRPr kumimoji="0" lang="en-ZA" sz="16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Arial" pitchFamily="34" charset="0"/>
            </a:endParaRPr>
          </a:p>
          <a:p>
            <a:pPr marL="0" marR="0" lvl="0" indent="0" algn="ctr" defTabSz="914400" rtl="0" eaLnBrk="1" fontAlgn="base" latinLnBrk="0" hangingPunct="1">
              <a:lnSpc>
                <a:spcPct val="106000"/>
              </a:lnSpc>
              <a:spcBef>
                <a:spcPct val="0"/>
              </a:spcBef>
              <a:spcAft>
                <a:spcPts val="800"/>
              </a:spcAft>
              <a:buClrTx/>
              <a:buSzTx/>
              <a:buFontTx/>
              <a:buNone/>
              <a:tabLst/>
              <a:defRPr/>
            </a:pPr>
            <a:r>
              <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endParaRPr kumimoji="0" lang="en-ZA" sz="1600" b="1" i="0" u="none" strike="noStrike" kern="1200" cap="none" spc="0" normalizeH="0" baseline="0" noProof="0" dirty="0">
              <a:ln>
                <a:noFill/>
              </a:ln>
              <a:solidFill>
                <a:srgbClr val="FF9900"/>
              </a:solidFill>
              <a:effectLst/>
              <a:uLnTx/>
              <a:uFillTx/>
              <a:latin typeface="Trebuchet MS" panose="020B0603020202020204"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19" name="Picture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906545"/>
          </a:xfrm>
          <a:prstGeom prst="rect">
            <a:avLst/>
          </a:prstGeom>
          <a:noFill/>
        </p:spPr>
      </p:pic>
      <p:pic>
        <p:nvPicPr>
          <p:cNvPr id="6" name="Picture 5"/>
          <p:cNvPicPr>
            <a:picLocks noChangeAspect="1"/>
          </p:cNvPicPr>
          <p:nvPr/>
        </p:nvPicPr>
        <p:blipFill>
          <a:blip r:embed="rId4" cstate="print"/>
          <a:stretch>
            <a:fillRect/>
          </a:stretch>
        </p:blipFill>
        <p:spPr>
          <a:xfrm>
            <a:off x="1420342" y="2105379"/>
            <a:ext cx="9433047" cy="4561434"/>
          </a:xfrm>
          <a:prstGeom prst="rect">
            <a:avLst/>
          </a:prstGeom>
        </p:spPr>
      </p:pic>
      <p:pic>
        <p:nvPicPr>
          <p:cNvPr id="9" name="Picture 8"/>
          <p:cNvPicPr>
            <a:picLocks noChangeAspect="1"/>
          </p:cNvPicPr>
          <p:nvPr/>
        </p:nvPicPr>
        <p:blipFill>
          <a:blip r:embed="rId5" cstate="print"/>
          <a:stretch>
            <a:fillRect/>
          </a:stretch>
        </p:blipFill>
        <p:spPr>
          <a:xfrm>
            <a:off x="1274645" y="867557"/>
            <a:ext cx="9789907" cy="1268667"/>
          </a:xfrm>
          <a:prstGeom prst="rect">
            <a:avLst/>
          </a:prstGeom>
        </p:spPr>
      </p:pic>
    </p:spTree>
    <p:extLst>
      <p:ext uri="{BB962C8B-B14F-4D97-AF65-F5344CB8AC3E}">
        <p14:creationId xmlns:p14="http://schemas.microsoft.com/office/powerpoint/2010/main" xmlns="" val="3604474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24744"/>
            <a:ext cx="12192000" cy="26590"/>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9470701" y="6553149"/>
            <a:ext cx="1593851" cy="476251"/>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7E121AC-CB2F-48A1-9156-4FA17DE39A11}"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41</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64552" y="1541"/>
            <a:ext cx="1008112" cy="942040"/>
          </a:xfrm>
          <a:prstGeom prst="rect">
            <a:avLst/>
          </a:prstGeom>
        </p:spPr>
      </p:pic>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0"/>
            <a:ext cx="1979712" cy="936104"/>
          </a:xfrm>
          <a:prstGeom prst="rect">
            <a:avLst/>
          </a:prstGeom>
          <a:noFill/>
          <a:ln>
            <a:noFill/>
          </a:ln>
        </p:spPr>
      </p:pic>
      <p:pic>
        <p:nvPicPr>
          <p:cNvPr id="3" name="Picture 2"/>
          <p:cNvPicPr>
            <a:picLocks noChangeAspect="1"/>
          </p:cNvPicPr>
          <p:nvPr/>
        </p:nvPicPr>
        <p:blipFill>
          <a:blip r:embed="rId4" cstate="print"/>
          <a:stretch>
            <a:fillRect/>
          </a:stretch>
        </p:blipFill>
        <p:spPr>
          <a:xfrm>
            <a:off x="4295802" y="2636912"/>
            <a:ext cx="4676775" cy="3276600"/>
          </a:xfrm>
          <a:prstGeom prst="rect">
            <a:avLst/>
          </a:prstGeom>
        </p:spPr>
      </p:pic>
      <p:sp>
        <p:nvSpPr>
          <p:cNvPr id="10" name="Title 1"/>
          <p:cNvSpPr>
            <a:spLocks noGrp="1"/>
          </p:cNvSpPr>
          <p:nvPr>
            <p:ph type="title"/>
          </p:nvPr>
        </p:nvSpPr>
        <p:spPr>
          <a:xfrm>
            <a:off x="2428465" y="1916832"/>
            <a:ext cx="8219256" cy="288032"/>
          </a:xfrm>
        </p:spPr>
        <p:txBody>
          <a:bodyPr>
            <a:normAutofit fontScale="90000"/>
          </a:bodyPr>
          <a:lstStyle/>
          <a:p>
            <a:pPr algn="ct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solidFill>
                  <a:srgbClr val="FF9900"/>
                </a:solidFill>
                <a:latin typeface="Trebuchet MS" panose="020B0603020202020204" pitchFamily="34" charset="0"/>
                <a:cs typeface="Arial" panose="020B0604020202020204" pitchFamily="34" charset="0"/>
              </a:rPr>
              <a:t>THANK YOU</a:t>
            </a: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endParaRPr lang="en-ZA" dirty="0"/>
          </a:p>
        </p:txBody>
      </p:sp>
    </p:spTree>
    <p:extLst>
      <p:ext uri="{BB962C8B-B14F-4D97-AF65-F5344CB8AC3E}">
        <p14:creationId xmlns:p14="http://schemas.microsoft.com/office/powerpoint/2010/main" xmlns="" val="132711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7"/>
            <a:ext cx="12192000" cy="1970412"/>
          </a:xfrm>
          <a:prstGeom prst="rect">
            <a:avLst/>
          </a:prstGeom>
          <a:noFill/>
          <a:ln w="9525">
            <a:noFill/>
            <a:miter lim="800000"/>
            <a:headEnd/>
            <a:tailEnd/>
          </a:ln>
        </p:spPr>
        <p:txBody>
          <a:bodyPr wrap="square" lIns="92075" tIns="46038" rIns="92075" bIns="46038">
            <a:spAutoFit/>
          </a:bodyPr>
          <a:lstStyle/>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a:p>
            <a:pPr marL="342900" marR="0" lvl="0" indent="-342900" algn="just" defTabSz="914400" rtl="0" eaLnBrk="0" fontAlgn="base" latinLnBrk="0" hangingPunct="0">
              <a:lnSpc>
                <a:spcPct val="100000"/>
              </a:lnSpc>
              <a:spcBef>
                <a:spcPts val="0"/>
              </a:spcBef>
              <a:spcAft>
                <a:spcPts val="0"/>
              </a:spcAft>
              <a:buClrTx/>
              <a:buSzTx/>
              <a:buFont typeface="+mj-lt"/>
              <a:buAutoNum type="arabicPeriod"/>
              <a:tabLst/>
              <a:defRPr/>
            </a:pPr>
            <a:r>
              <a:rPr kumimoji="0" lang="en-ZA" sz="1500" b="1" i="1" u="none" strike="noStrike" kern="1200" cap="none" spc="0" normalizeH="0" baseline="0" noProof="0" dirty="0">
                <a:ln>
                  <a:noFill/>
                </a:ln>
                <a:solidFill>
                  <a:srgbClr val="FF9900"/>
                </a:solidFill>
                <a:effectLst/>
                <a:uLnTx/>
                <a:uFillTx/>
                <a:latin typeface="Trebuchet MS" panose="020B0603020202020204" pitchFamily="34" charset="0"/>
              </a:rPr>
              <a:t>SUMMARY OF USAASA PERFORMANCE UP TO DATE  </a:t>
            </a: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6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1135268"/>
            <a:ext cx="12108160" cy="0"/>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159896" y="6553150"/>
            <a:ext cx="1584176" cy="304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20536" y="0"/>
            <a:ext cx="901700" cy="901700"/>
          </a:xfrm>
          <a:prstGeom prst="rect">
            <a:avLst/>
          </a:prstGeom>
        </p:spPr>
      </p:pic>
      <p:sp>
        <p:nvSpPr>
          <p:cNvPr id="12" name="Rectangle 11"/>
          <p:cNvSpPr/>
          <p:nvPr/>
        </p:nvSpPr>
        <p:spPr>
          <a:xfrm>
            <a:off x="2035093" y="377054"/>
            <a:ext cx="9145016" cy="338554"/>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rgbClr val="FF9900"/>
                </a:solidFill>
                <a:effectLst/>
                <a:uLnTx/>
                <a:uFillTx/>
                <a:latin typeface="Trebuchet MS" panose="020B0603020202020204" pitchFamily="34" charset="0"/>
              </a:rPr>
              <a:t>USAASA PERFORMANCE UP TO DATE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6" y="71202"/>
            <a:ext cx="2195736" cy="946324"/>
          </a:xfrm>
          <a:prstGeom prst="rect">
            <a:avLst/>
          </a:prstGeom>
          <a:noFill/>
          <a:ln>
            <a:noFill/>
          </a:ln>
        </p:spPr>
      </p:pic>
      <p:graphicFrame>
        <p:nvGraphicFramePr>
          <p:cNvPr id="10" name="Chart 9"/>
          <p:cNvGraphicFramePr/>
          <p:nvPr>
            <p:extLst>
              <p:ext uri="{D42A27DB-BD31-4B8C-83A1-F6EECF244321}">
                <p14:modId xmlns:p14="http://schemas.microsoft.com/office/powerpoint/2010/main" xmlns="" val="95463209"/>
              </p:ext>
            </p:extLst>
          </p:nvPr>
        </p:nvGraphicFramePr>
        <p:xfrm>
          <a:off x="0" y="1916832"/>
          <a:ext cx="12192000" cy="42484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18414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078585"/>
            <a:ext cx="12192000" cy="19956"/>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5015880" y="6484304"/>
            <a:ext cx="2232248" cy="25706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600" b="1" i="0" u="none" strike="noStrike" kern="1200" cap="none" spc="0" normalizeH="0" baseline="0" noProof="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90300" y="0"/>
            <a:ext cx="901700" cy="901700"/>
          </a:xfrm>
          <a:prstGeom prst="rect">
            <a:avLst/>
          </a:prstGeom>
        </p:spPr>
      </p:pic>
      <p:sp>
        <p:nvSpPr>
          <p:cNvPr id="12" name="Rectangle 11"/>
          <p:cNvSpPr/>
          <p:nvPr/>
        </p:nvSpPr>
        <p:spPr>
          <a:xfrm>
            <a:off x="1343472" y="188640"/>
            <a:ext cx="10153128"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176" y="0"/>
            <a:ext cx="1403648" cy="836712"/>
          </a:xfrm>
          <a:prstGeom prst="rect">
            <a:avLst/>
          </a:prstGeom>
          <a:noFill/>
          <a:ln>
            <a:noFill/>
          </a:ln>
        </p:spPr>
      </p:pic>
      <p:sp>
        <p:nvSpPr>
          <p:cNvPr id="10" name="Slide Number Placeholder 7"/>
          <p:cNvSpPr txBox="1">
            <a:spLocks/>
          </p:cNvSpPr>
          <p:nvPr/>
        </p:nvSpPr>
        <p:spPr bwMode="auto">
          <a:xfrm>
            <a:off x="4943872" y="5085184"/>
            <a:ext cx="568863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xmlns="" val="3043147088"/>
              </p:ext>
            </p:extLst>
          </p:nvPr>
        </p:nvGraphicFramePr>
        <p:xfrm>
          <a:off x="191346" y="1366768"/>
          <a:ext cx="11665293" cy="4776818"/>
        </p:xfrm>
        <a:graphic>
          <a:graphicData uri="http://schemas.openxmlformats.org/drawingml/2006/table">
            <a:tbl>
              <a:tblPr firstRow="1" bandRow="1">
                <a:tableStyleId>{5C22544A-7EE6-4342-B048-85BDC9FD1C3A}</a:tableStyleId>
              </a:tblPr>
              <a:tblGrid>
                <a:gridCol w="1623252">
                  <a:extLst>
                    <a:ext uri="{9D8B030D-6E8A-4147-A177-3AD203B41FA5}">
                      <a16:colId xmlns:a16="http://schemas.microsoft.com/office/drawing/2014/main" xmlns="" val="20000"/>
                    </a:ext>
                  </a:extLst>
                </a:gridCol>
                <a:gridCol w="1623252">
                  <a:extLst>
                    <a:ext uri="{9D8B030D-6E8A-4147-A177-3AD203B41FA5}">
                      <a16:colId xmlns:a16="http://schemas.microsoft.com/office/drawing/2014/main" xmlns="" val="20001"/>
                    </a:ext>
                  </a:extLst>
                </a:gridCol>
                <a:gridCol w="2239987">
                  <a:extLst>
                    <a:ext uri="{9D8B030D-6E8A-4147-A177-3AD203B41FA5}">
                      <a16:colId xmlns:a16="http://schemas.microsoft.com/office/drawing/2014/main" xmlns="" val="20002"/>
                    </a:ext>
                  </a:extLst>
                </a:gridCol>
                <a:gridCol w="1171911">
                  <a:extLst>
                    <a:ext uri="{9D8B030D-6E8A-4147-A177-3AD203B41FA5}">
                      <a16:colId xmlns:a16="http://schemas.microsoft.com/office/drawing/2014/main" xmlns="" val="20003"/>
                    </a:ext>
                  </a:extLst>
                </a:gridCol>
                <a:gridCol w="2291019">
                  <a:extLst>
                    <a:ext uri="{9D8B030D-6E8A-4147-A177-3AD203B41FA5}">
                      <a16:colId xmlns:a16="http://schemas.microsoft.com/office/drawing/2014/main" xmlns="" val="20004"/>
                    </a:ext>
                  </a:extLst>
                </a:gridCol>
                <a:gridCol w="2715872">
                  <a:extLst>
                    <a:ext uri="{9D8B030D-6E8A-4147-A177-3AD203B41FA5}">
                      <a16:colId xmlns:a16="http://schemas.microsoft.com/office/drawing/2014/main" xmlns="" val="20005"/>
                    </a:ext>
                  </a:extLst>
                </a:gridCol>
              </a:tblGrid>
              <a:tr h="503741">
                <a:tc>
                  <a:txBody>
                    <a:bodyPr/>
                    <a:lstStyle/>
                    <a:p>
                      <a:pPr algn="ctr"/>
                      <a:r>
                        <a:rPr lang="en-ZA" sz="1400" dirty="0">
                          <a:solidFill>
                            <a:schemeClr val="tx1"/>
                          </a:solidFill>
                          <a:latin typeface="Trebuchet MS" panose="020B0603020202020204" pitchFamily="34" charset="0"/>
                          <a:cs typeface="Arial" panose="020B0604020202020204" pitchFamily="34" charset="0"/>
                        </a:rPr>
                        <a:t>Annual</a:t>
                      </a:r>
                      <a:r>
                        <a:rPr lang="en-ZA" sz="1400" baseline="0" dirty="0">
                          <a:solidFill>
                            <a:schemeClr val="tx1"/>
                          </a:solidFill>
                          <a:latin typeface="Trebuchet MS" panose="020B0603020202020204" pitchFamily="34" charset="0"/>
                          <a:cs typeface="Arial" panose="020B0604020202020204" pitchFamily="34" charset="0"/>
                        </a:rPr>
                        <a:t> </a:t>
                      </a:r>
                      <a:r>
                        <a:rPr lang="en-ZA" sz="14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4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4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4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4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4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2129329">
                <a:tc rowSpan="2">
                  <a:txBody>
                    <a:bodyPr/>
                    <a:lstStyle/>
                    <a:p>
                      <a:pPr marL="24130" marR="29845" algn="just">
                        <a:spcAft>
                          <a:spcPts val="0"/>
                        </a:spcAft>
                      </a:pPr>
                      <a:r>
                        <a:rPr lang="en-US" sz="1200" spc="5" dirty="0">
                          <a:effectLst/>
                          <a:latin typeface="Trebuchet MS" panose="020B0603020202020204" pitchFamily="34" charset="0"/>
                          <a:ea typeface="Arial" panose="020B0604020202020204" pitchFamily="34" charset="0"/>
                          <a:cs typeface="Arial" panose="020B0604020202020204" pitchFamily="34" charset="0"/>
                        </a:rPr>
                        <a:t>Board approved USAASA</a:t>
                      </a:r>
                      <a:endParaRPr lang="en-ZA" sz="1200" dirty="0">
                        <a:effectLst/>
                        <a:latin typeface="Trebuchet MS" panose="020B0603020202020204" pitchFamily="34" charset="0"/>
                        <a:ea typeface="Calibri" panose="020F0502020204030204" pitchFamily="34" charset="0"/>
                      </a:endParaRPr>
                    </a:p>
                    <a:p>
                      <a:pPr marL="24130" marR="29845" algn="just">
                        <a:spcAft>
                          <a:spcPts val="0"/>
                        </a:spcAft>
                      </a:pPr>
                      <a:r>
                        <a:rPr lang="en-US" sz="1200" spc="5" dirty="0">
                          <a:effectLst/>
                          <a:latin typeface="Trebuchet MS" panose="020B0603020202020204" pitchFamily="34" charset="0"/>
                          <a:ea typeface="Arial" panose="020B0604020202020204" pitchFamily="34" charset="0"/>
                          <a:cs typeface="Arial" panose="020B0604020202020204" pitchFamily="34" charset="0"/>
                        </a:rPr>
                        <a:t>integrated plan of action in support of the implementation of the National Strategic Plan (NSP) on gender-based violence</a:t>
                      </a:r>
                      <a:endParaRPr lang="en-ZA" sz="1200" dirty="0">
                        <a:effectLst/>
                        <a:latin typeface="Trebuchet MS" panose="020B0603020202020204" pitchFamily="34" charset="0"/>
                        <a:ea typeface="Calibri" panose="020F0502020204030204" pitchFamily="34" charset="0"/>
                      </a:endParaRPr>
                    </a:p>
                    <a:p>
                      <a:pPr algn="just">
                        <a:spcAft>
                          <a:spcPts val="0"/>
                        </a:spcAft>
                      </a:pPr>
                      <a:r>
                        <a:rPr lang="en-US" sz="1200" spc="5" dirty="0">
                          <a:effectLst/>
                          <a:latin typeface="Trebuchet MS" panose="020B0603020202020204" pitchFamily="34" charset="0"/>
                          <a:ea typeface="Arial" panose="020B0604020202020204" pitchFamily="34" charset="0"/>
                          <a:cs typeface="Arial" panose="020B0604020202020204" pitchFamily="34" charset="0"/>
                        </a:rPr>
                        <a:t>developed</a:t>
                      </a:r>
                      <a:endParaRPr lang="en-ZA" sz="1200" dirty="0">
                        <a:effectLst/>
                        <a:latin typeface="Trebuchet MS" panose="020B0603020202020204" pitchFamily="34" charset="0"/>
                        <a:ea typeface="Calibri" panose="020F0502020204030204" pitchFamily="34" charset="0"/>
                      </a:endParaRPr>
                    </a:p>
                    <a:p>
                      <a:pPr algn="just"/>
                      <a:endParaRPr lang="en-ZA" sz="1300" i="0" dirty="0">
                        <a:solidFill>
                          <a:schemeClr val="tx1"/>
                        </a:solidFill>
                        <a:latin typeface="Trebuchet MS" panose="020B0603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Draft USAASA integrated plan of action in support of the implementation of </a:t>
                      </a:r>
                      <a:r>
                        <a:rPr lang="en-ZA" sz="1200" baseline="0" dirty="0">
                          <a:latin typeface="Trebuchet MS" panose="020B0603020202020204" pitchFamily="34" charset="0"/>
                          <a:cs typeface="Arial" panose="020B0604020202020204" pitchFamily="34" charset="0"/>
                        </a:rPr>
                        <a:t>National Strategic Plan </a:t>
                      </a:r>
                      <a:r>
                        <a:rPr lang="en-ZA" sz="1200" kern="14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(NSP) on gender-based violence developed and approved </a:t>
                      </a:r>
                      <a:r>
                        <a:rPr lang="en-US" sz="1200" spc="5"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by Board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latin typeface="Trebuchet MS" panose="020B0603020202020204" pitchFamily="34" charset="0"/>
                          <a:cs typeface="Arial" panose="020B0604020202020204" pitchFamily="34" charset="0"/>
                        </a:rPr>
                        <a:t>Board</a:t>
                      </a:r>
                      <a:r>
                        <a:rPr lang="en-ZA" sz="1200" baseline="0" dirty="0">
                          <a:latin typeface="Trebuchet MS" panose="020B0603020202020204" pitchFamily="34" charset="0"/>
                          <a:cs typeface="Arial" panose="020B0604020202020204" pitchFamily="34" charset="0"/>
                        </a:rPr>
                        <a:t> approved USAASA integrated plan of action in support of the implementation of the NSP on gender-based violence (GBV)</a:t>
                      </a:r>
                      <a:endParaRPr lang="en-ZA" sz="1200" dirty="0">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Not Applicable</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ZA" sz="1300" b="0" i="0" dirty="0">
                        <a:latin typeface="Trebuchet MS" panose="020B0603020202020204" pitchFamily="34" charset="0"/>
                        <a:cs typeface="+mn-cs"/>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0" i="0" dirty="0">
                          <a:latin typeface="Trebuchet MS" panose="020B0603020202020204" pitchFamily="34" charset="0"/>
                          <a:cs typeface="+mn-cs"/>
                        </a:rPr>
                        <a:t>The</a:t>
                      </a:r>
                      <a:r>
                        <a:rPr lang="en-ZA" sz="1300" b="0" i="0" baseline="0" dirty="0">
                          <a:latin typeface="Trebuchet MS" panose="020B0603020202020204" pitchFamily="34" charset="0"/>
                          <a:cs typeface="+mn-cs"/>
                        </a:rPr>
                        <a:t> targets for Q1 and Q2 on the Board approved USAASA integrated plan of action on six identified 6(six) key pillars contained  on the NSP for GBV and Femicide were fully implemented and achieved and the target is on traction to be achieved by end of Q3 (2021-22)</a:t>
                      </a:r>
                      <a:endParaRPr lang="en-ZA" sz="13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129329">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Quarterly progress reports developed based on approved USAASA Integrated Plan of action in support of National Strategic Plan on gender-based violence.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0" dirty="0">
                          <a:effectLst/>
                          <a:latin typeface="Trebuchet MS" panose="020B0603020202020204" pitchFamily="34" charset="0"/>
                          <a:ea typeface="Times New Roman" panose="02020603050405020304" pitchFamily="18" charset="0"/>
                          <a:cs typeface="Arial" panose="020B0604020202020204" pitchFamily="34" charset="0"/>
                        </a:rPr>
                        <a:t>Approved quarterly progress report developed on the six priority areas identified on the Board approved USAASA plan of action in support of the implantation</a:t>
                      </a:r>
                      <a:r>
                        <a:rPr lang="en-ZA" sz="1200" b="0" baseline="0" dirty="0">
                          <a:effectLst/>
                          <a:latin typeface="Trebuchet MS" panose="020B0603020202020204" pitchFamily="34" charset="0"/>
                          <a:ea typeface="Times New Roman" panose="02020603050405020304" pitchFamily="18" charset="0"/>
                          <a:cs typeface="Arial" panose="020B0604020202020204" pitchFamily="34" charset="0"/>
                        </a:rPr>
                        <a:t> </a:t>
                      </a:r>
                      <a:r>
                        <a:rPr lang="en-ZA" sz="1200" b="0" dirty="0">
                          <a:effectLst/>
                          <a:latin typeface="Trebuchet MS" panose="020B0603020202020204" pitchFamily="34" charset="0"/>
                          <a:ea typeface="Times New Roman" panose="02020603050405020304" pitchFamily="18" charset="0"/>
                          <a:cs typeface="Arial" panose="020B0604020202020204" pitchFamily="34" charset="0"/>
                        </a:rPr>
                        <a:t> of NSP on GBV</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3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Achieved</a:t>
                      </a:r>
                      <a:r>
                        <a:rPr lang="en-ZA" sz="1300" i="0" baseline="0" dirty="0">
                          <a:solidFill>
                            <a:schemeClr val="tx1"/>
                          </a:solidFill>
                          <a:latin typeface="Trebuchet MS" panose="020B0603020202020204" pitchFamily="34" charset="0"/>
                          <a:cs typeface="Arial" panose="020B0604020202020204" pitchFamily="34" charset="0"/>
                        </a:rPr>
                        <a:t> </a:t>
                      </a:r>
                      <a:endParaRPr lang="en-ZA" sz="13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3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b="0" i="0" dirty="0">
                        <a:latin typeface="Trebuchet MS" panose="020B0603020202020204" pitchFamily="34" charset="0"/>
                        <a:cs typeface="+mn-cs"/>
                      </a:endParaRPr>
                    </a:p>
                  </a:txBody>
                  <a:tcPr/>
                </a:tc>
                <a:extLst>
                  <a:ext uri="{0D108BD9-81ED-4DB2-BD59-A6C34878D82A}">
                    <a16:rowId xmlns:a16="http://schemas.microsoft.com/office/drawing/2014/main" xmlns="" val="60928628"/>
                  </a:ext>
                </a:extLst>
              </a:tr>
            </a:tbl>
          </a:graphicData>
        </a:graphic>
      </p:graphicFrame>
      <p:sp>
        <p:nvSpPr>
          <p:cNvPr id="2" name="Rectangle 1"/>
          <p:cNvSpPr/>
          <p:nvPr/>
        </p:nvSpPr>
        <p:spPr>
          <a:xfrm>
            <a:off x="2351584" y="335249"/>
            <a:ext cx="6984776" cy="338554"/>
          </a:xfrm>
          <a:prstGeom prst="rect">
            <a:avLst/>
          </a:prstGeom>
        </p:spPr>
        <p:txBody>
          <a:bodyPr wrap="square">
            <a:spAutoFit/>
          </a:bodyPr>
          <a:lstStyle/>
          <a:p>
            <a:pPr lvl="0" algn="ctr" eaLnBrk="0" hangingPunct="0">
              <a:spcBef>
                <a:spcPts val="600"/>
              </a:spcBef>
              <a:spcAft>
                <a:spcPts val="600"/>
              </a:spcAft>
              <a:defRPr/>
            </a:pPr>
            <a:r>
              <a:rPr lang="en-ZA" sz="1600" dirty="0">
                <a:solidFill>
                  <a:srgbClr val="FF9900"/>
                </a:solidFill>
                <a:latin typeface="Trebuchet MS" panose="020B0603020202020204" pitchFamily="34" charset="0"/>
              </a:rPr>
              <a:t>GENDER-BASED VIOLENCE AND FEMICIDE IMPLEMENTATION PLAN</a:t>
            </a:r>
            <a:r>
              <a:rPr lang="en-US" sz="1600" dirty="0">
                <a:solidFill>
                  <a:srgbClr val="FF9900"/>
                </a:solidFill>
                <a:latin typeface="Trebuchet MS" panose="020B0603020202020204" pitchFamily="34" charset="0"/>
              </a:rPr>
              <a:t>  </a:t>
            </a:r>
          </a:p>
        </p:txBody>
      </p:sp>
    </p:spTree>
    <p:extLst>
      <p:ext uri="{BB962C8B-B14F-4D97-AF65-F5344CB8AC3E}">
        <p14:creationId xmlns:p14="http://schemas.microsoft.com/office/powerpoint/2010/main" xmlns="" val="271949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algn="ctr">
              <a:defRPr/>
            </a:pPr>
            <a:fld id="{D0FB1A35-26F3-4129-92ED-E891618A16E1}" type="slidenum">
              <a:rPr lang="en-US" sz="1600" b="1">
                <a:solidFill>
                  <a:srgbClr val="000000"/>
                </a:solidFill>
              </a:rPr>
              <a:pPr algn="ctr">
                <a:defRPr/>
              </a:pPr>
              <a:t>8</a:t>
            </a:fld>
            <a:endParaRPr lang="en-US" sz="1600" b="1"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71464" y="-99392"/>
            <a:ext cx="10297144" cy="769441"/>
          </a:xfrm>
          <a:prstGeom prst="rect">
            <a:avLst/>
          </a:prstGeom>
        </p:spPr>
        <p:txBody>
          <a:bodyPr wrap="square">
            <a:spAutoFit/>
          </a:bodyPr>
          <a:lstStyle/>
          <a:p>
            <a:pPr algn="ctr" eaLnBrk="0" hangingPunct="0">
              <a:spcBef>
                <a:spcPts val="600"/>
              </a:spcBef>
              <a:spcAft>
                <a:spcPts val="600"/>
              </a:spcAft>
              <a:defRPr/>
            </a:pPr>
            <a:endParaRPr lang="en-ZA" dirty="0"/>
          </a:p>
          <a:p>
            <a:pPr algn="ctr" eaLnBrk="0" hangingPunct="0">
              <a:spcBef>
                <a:spcPts val="600"/>
              </a:spcBef>
              <a:spcAft>
                <a:spcPts val="600"/>
              </a:spcAft>
              <a:defRPr/>
            </a:pPr>
            <a:r>
              <a:rPr lang="en-US" sz="1600" dirty="0">
                <a:solidFill>
                  <a:srgbClr val="FF9900"/>
                </a:solidFill>
                <a:latin typeface="Trebuchet MS" panose="020B0603020202020204" pitchFamily="34" charset="0"/>
              </a:rPr>
              <a:t> </a:t>
            </a:r>
            <a:r>
              <a:rPr lang="en-ZA" sz="1600" dirty="0">
                <a:solidFill>
                  <a:srgbClr val="FF9900"/>
                </a:solidFill>
                <a:latin typeface="Trebuchet MS" panose="020B0603020202020204" pitchFamily="34" charset="0"/>
              </a:rPr>
              <a:t>STAKEHOLDER STRATEGY AND PLAN </a:t>
            </a:r>
            <a:r>
              <a:rPr lang="en-US" sz="1600" dirty="0">
                <a:solidFill>
                  <a:srgbClr val="FF9900"/>
                </a:solidFill>
                <a:latin typeface="Trebuchet MS" panose="020B0603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368" y="2785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19" name="Table 18"/>
          <p:cNvGraphicFramePr>
            <a:graphicFrameLocks noGrp="1"/>
          </p:cNvGraphicFramePr>
          <p:nvPr>
            <p:extLst>
              <p:ext uri="{D42A27DB-BD31-4B8C-83A1-F6EECF244321}">
                <p14:modId xmlns:p14="http://schemas.microsoft.com/office/powerpoint/2010/main" xmlns="" val="745312060"/>
              </p:ext>
            </p:extLst>
          </p:nvPr>
        </p:nvGraphicFramePr>
        <p:xfrm>
          <a:off x="191346" y="1366768"/>
          <a:ext cx="11665293" cy="4762399"/>
        </p:xfrm>
        <a:graphic>
          <a:graphicData uri="http://schemas.openxmlformats.org/drawingml/2006/table">
            <a:tbl>
              <a:tblPr firstRow="1" bandRow="1">
                <a:tableStyleId>{5C22544A-7EE6-4342-B048-85BDC9FD1C3A}</a:tableStyleId>
              </a:tblPr>
              <a:tblGrid>
                <a:gridCol w="1623252">
                  <a:extLst>
                    <a:ext uri="{9D8B030D-6E8A-4147-A177-3AD203B41FA5}">
                      <a16:colId xmlns:a16="http://schemas.microsoft.com/office/drawing/2014/main" xmlns="" val="20000"/>
                    </a:ext>
                  </a:extLst>
                </a:gridCol>
                <a:gridCol w="1623252">
                  <a:extLst>
                    <a:ext uri="{9D8B030D-6E8A-4147-A177-3AD203B41FA5}">
                      <a16:colId xmlns:a16="http://schemas.microsoft.com/office/drawing/2014/main" xmlns="" val="20001"/>
                    </a:ext>
                  </a:extLst>
                </a:gridCol>
                <a:gridCol w="2239987">
                  <a:extLst>
                    <a:ext uri="{9D8B030D-6E8A-4147-A177-3AD203B41FA5}">
                      <a16:colId xmlns:a16="http://schemas.microsoft.com/office/drawing/2014/main" xmlns="" val="20002"/>
                    </a:ext>
                  </a:extLst>
                </a:gridCol>
                <a:gridCol w="1171911">
                  <a:extLst>
                    <a:ext uri="{9D8B030D-6E8A-4147-A177-3AD203B41FA5}">
                      <a16:colId xmlns:a16="http://schemas.microsoft.com/office/drawing/2014/main" xmlns="" val="20003"/>
                    </a:ext>
                  </a:extLst>
                </a:gridCol>
                <a:gridCol w="2291019">
                  <a:extLst>
                    <a:ext uri="{9D8B030D-6E8A-4147-A177-3AD203B41FA5}">
                      <a16:colId xmlns:a16="http://schemas.microsoft.com/office/drawing/2014/main" xmlns="" val="20004"/>
                    </a:ext>
                  </a:extLst>
                </a:gridCol>
                <a:gridCol w="2715872">
                  <a:extLst>
                    <a:ext uri="{9D8B030D-6E8A-4147-A177-3AD203B41FA5}">
                      <a16:colId xmlns:a16="http://schemas.microsoft.com/office/drawing/2014/main" xmlns="" val="20005"/>
                    </a:ext>
                  </a:extLst>
                </a:gridCol>
              </a:tblGrid>
              <a:tr h="50374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2129329">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spc="5" dirty="0">
                          <a:effectLst/>
                          <a:latin typeface="Trebuchet MS" panose="020B0603020202020204" pitchFamily="34" charset="0"/>
                          <a:ea typeface="Arial" panose="020B0604020202020204" pitchFamily="34" charset="0"/>
                          <a:cs typeface="Arial" panose="020B0604020202020204" pitchFamily="34" charset="0"/>
                        </a:rPr>
                        <a:t>Board approved Stakeholder Strategy and Plan implemented</a:t>
                      </a:r>
                      <a:endParaRPr lang="en-ZA" sz="1200" dirty="0">
                        <a:effectLst/>
                        <a:latin typeface="Trebuchet MS" panose="020B0603020202020204" pitchFamily="34" charset="0"/>
                        <a:ea typeface="Calibri" panose="020F0502020204030204" pitchFamily="34" charset="0"/>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effectLst/>
                          <a:latin typeface="Trebuchet MS" panose="020B0603020202020204" pitchFamily="34" charset="0"/>
                          <a:ea typeface="Times New Roman" panose="02020603050405020304" pitchFamily="18" charset="0"/>
                          <a:cs typeface="Arial" panose="020B0604020202020204" pitchFamily="34" charset="0"/>
                        </a:rPr>
                        <a:t>EXCO and Board approved Strategy</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and Plan on programme of action on Broadcasting Digital Migration and Broadband </a:t>
                      </a: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effectLst/>
                          <a:latin typeface="Trebuchet MS" panose="020B0603020202020204" pitchFamily="34" charset="0"/>
                          <a:ea typeface="Times New Roman" panose="02020603050405020304" pitchFamily="18" charset="0"/>
                          <a:cs typeface="Arial" panose="020B0604020202020204" pitchFamily="34" charset="0"/>
                        </a:rPr>
                        <a:t>EXCO and Board approved Strategy</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and Plan on programme of action on Broadcasting Digital Migration and Broadband </a:t>
                      </a: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 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Not Applicable </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 </a:t>
                      </a: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The</a:t>
                      </a:r>
                      <a:r>
                        <a:rPr lang="en-ZA" sz="1200" b="0" i="0" baseline="0" dirty="0">
                          <a:latin typeface="Trebuchet MS" panose="020B0603020202020204" pitchFamily="34" charset="0"/>
                          <a:cs typeface="+mn-cs"/>
                        </a:rPr>
                        <a:t> implementation of the programme of action contained in the Board approved Stakeholder Strategy and Plan has been achieved for Q1 and Q2 and the target is on traction to be achieved by Q3</a:t>
                      </a: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129329">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Quarterly progress reports developed based on Board approved Stakeholder Strategy and Plan</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latin typeface="Trebuchet MS" panose="020B0603020202020204" pitchFamily="34" charset="0"/>
                          <a:cs typeface="Arial" panose="020B0604020202020204" pitchFamily="34" charset="0"/>
                        </a:rPr>
                        <a:t>Approved</a:t>
                      </a:r>
                      <a:r>
                        <a:rPr lang="en-ZA" sz="1200" baseline="0" dirty="0">
                          <a:latin typeface="Trebuchet MS" panose="020B0603020202020204" pitchFamily="34" charset="0"/>
                          <a:cs typeface="Arial" panose="020B0604020202020204" pitchFamily="34" charset="0"/>
                        </a:rPr>
                        <a:t> quarterly progress reports developed based on Board approved Stakeholder Strategy and Plan </a:t>
                      </a:r>
                      <a:endParaRPr lang="en-ZA" sz="1200" dirty="0">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60928628"/>
                  </a:ext>
                </a:extLst>
              </a:tr>
            </a:tbl>
          </a:graphicData>
        </a:graphic>
      </p:graphicFrame>
    </p:spTree>
    <p:extLst>
      <p:ext uri="{BB962C8B-B14F-4D97-AF65-F5344CB8AC3E}">
        <p14:creationId xmlns:p14="http://schemas.microsoft.com/office/powerpoint/2010/main" xmlns="" val="249730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algn="ctr">
              <a:defRPr/>
            </a:pPr>
            <a:fld id="{D0FB1A35-26F3-4129-92ED-E891618A16E1}" type="slidenum">
              <a:rPr lang="en-US" sz="1600" b="1">
                <a:solidFill>
                  <a:srgbClr val="000000"/>
                </a:solidFill>
              </a:rPr>
              <a:pPr algn="ctr">
                <a:defRPr/>
              </a:pPr>
              <a:t>9</a:t>
            </a:fld>
            <a:endParaRPr lang="en-US" sz="1600" b="1" dirty="0">
              <a:solidFill>
                <a:srgbClr val="00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332388" y="62726"/>
            <a:ext cx="10297144" cy="800219"/>
          </a:xfrm>
          <a:prstGeom prst="rect">
            <a:avLst/>
          </a:prstGeom>
        </p:spPr>
        <p:txBody>
          <a:bodyPr wrap="square">
            <a:spAutoFit/>
          </a:bodyPr>
          <a:lstStyle/>
          <a:p>
            <a:pPr algn="ctr" eaLnBrk="0" hangingPunct="0">
              <a:spcBef>
                <a:spcPts val="600"/>
              </a:spcBef>
              <a:spcAft>
                <a:spcPts val="600"/>
              </a:spcAft>
              <a:defRPr/>
            </a:pPr>
            <a:endParaRPr lang="en-ZA" dirty="0"/>
          </a:p>
          <a:p>
            <a:pPr algn="ctr" eaLnBrk="0" hangingPunct="0">
              <a:spcBef>
                <a:spcPts val="600"/>
              </a:spcBef>
              <a:spcAft>
                <a:spcPts val="600"/>
              </a:spcAft>
              <a:defRPr/>
            </a:pPr>
            <a:r>
              <a:rPr lang="en-ZA" dirty="0">
                <a:solidFill>
                  <a:srgbClr val="FF9900"/>
                </a:solidFill>
                <a:latin typeface="Trebuchet MS" panose="020B0603020202020204" pitchFamily="34" charset="0"/>
              </a:rPr>
              <a:t>USAASA ENTERPRISE RISK MATURITY LEVEL IMPROVED</a:t>
            </a:r>
            <a:r>
              <a:rPr lang="en-US" sz="1600" dirty="0">
                <a:solidFill>
                  <a:srgbClr val="FF9900"/>
                </a:solidFill>
                <a:latin typeface="Trebuchet MS" panose="020B0603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352" y="138291"/>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19" name="Table 18"/>
          <p:cNvGraphicFramePr>
            <a:graphicFrameLocks noGrp="1"/>
          </p:cNvGraphicFramePr>
          <p:nvPr>
            <p:extLst>
              <p:ext uri="{D42A27DB-BD31-4B8C-83A1-F6EECF244321}">
                <p14:modId xmlns:p14="http://schemas.microsoft.com/office/powerpoint/2010/main" xmlns="" val="4230162737"/>
              </p:ext>
            </p:extLst>
          </p:nvPr>
        </p:nvGraphicFramePr>
        <p:xfrm>
          <a:off x="191346" y="1366768"/>
          <a:ext cx="11665293" cy="4919070"/>
        </p:xfrm>
        <a:graphic>
          <a:graphicData uri="http://schemas.openxmlformats.org/drawingml/2006/table">
            <a:tbl>
              <a:tblPr firstRow="1" bandRow="1">
                <a:tableStyleId>{5C22544A-7EE6-4342-B048-85BDC9FD1C3A}</a:tableStyleId>
              </a:tblPr>
              <a:tblGrid>
                <a:gridCol w="1623252">
                  <a:extLst>
                    <a:ext uri="{9D8B030D-6E8A-4147-A177-3AD203B41FA5}">
                      <a16:colId xmlns:a16="http://schemas.microsoft.com/office/drawing/2014/main" xmlns="" val="20000"/>
                    </a:ext>
                  </a:extLst>
                </a:gridCol>
                <a:gridCol w="1905138">
                  <a:extLst>
                    <a:ext uri="{9D8B030D-6E8A-4147-A177-3AD203B41FA5}">
                      <a16:colId xmlns:a16="http://schemas.microsoft.com/office/drawing/2014/main" xmlns="" val="20001"/>
                    </a:ext>
                  </a:extLst>
                </a:gridCol>
                <a:gridCol w="1958101">
                  <a:extLst>
                    <a:ext uri="{9D8B030D-6E8A-4147-A177-3AD203B41FA5}">
                      <a16:colId xmlns:a16="http://schemas.microsoft.com/office/drawing/2014/main" xmlns="" val="20002"/>
                    </a:ext>
                  </a:extLst>
                </a:gridCol>
                <a:gridCol w="1171911">
                  <a:extLst>
                    <a:ext uri="{9D8B030D-6E8A-4147-A177-3AD203B41FA5}">
                      <a16:colId xmlns:a16="http://schemas.microsoft.com/office/drawing/2014/main" xmlns="" val="20003"/>
                    </a:ext>
                  </a:extLst>
                </a:gridCol>
                <a:gridCol w="1982556">
                  <a:extLst>
                    <a:ext uri="{9D8B030D-6E8A-4147-A177-3AD203B41FA5}">
                      <a16:colId xmlns:a16="http://schemas.microsoft.com/office/drawing/2014/main" xmlns="" val="20004"/>
                    </a:ext>
                  </a:extLst>
                </a:gridCol>
                <a:gridCol w="3024335">
                  <a:extLst>
                    <a:ext uri="{9D8B030D-6E8A-4147-A177-3AD203B41FA5}">
                      <a16:colId xmlns:a16="http://schemas.microsoft.com/office/drawing/2014/main" xmlns="" val="20005"/>
                    </a:ext>
                  </a:extLst>
                </a:gridCol>
              </a:tblGrid>
              <a:tr h="503741">
                <a:tc>
                  <a:txBody>
                    <a:bodyPr/>
                    <a:lstStyle/>
                    <a:p>
                      <a:pPr algn="ctr"/>
                      <a:r>
                        <a:rPr lang="en-ZA" sz="1200" dirty="0">
                          <a:solidFill>
                            <a:schemeClr val="tx1"/>
                          </a:solidFill>
                          <a:latin typeface="Trebuchet MS" panose="020B0603020202020204" pitchFamily="34" charset="0"/>
                          <a:cs typeface="Arial" panose="020B0604020202020204" pitchFamily="34" charset="0"/>
                        </a:rPr>
                        <a:t>Annual</a:t>
                      </a:r>
                      <a:r>
                        <a:rPr lang="en-ZA" sz="1200" baseline="0" dirty="0">
                          <a:solidFill>
                            <a:schemeClr val="tx1"/>
                          </a:solidFill>
                          <a:latin typeface="Trebuchet MS" panose="020B0603020202020204" pitchFamily="34" charset="0"/>
                          <a:cs typeface="Arial" panose="020B0604020202020204" pitchFamily="34" charset="0"/>
                        </a:rPr>
                        <a:t> </a:t>
                      </a:r>
                      <a:r>
                        <a:rPr lang="en-ZA" sz="1200" dirty="0">
                          <a:solidFill>
                            <a:schemeClr val="tx1"/>
                          </a:solidFill>
                          <a:latin typeface="Trebuchet MS" panose="020B0603020202020204" pitchFamily="34" charset="0"/>
                          <a:cs typeface="Arial" panose="020B0604020202020204" pitchFamily="34" charset="0"/>
                        </a:rPr>
                        <a:t>Target </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Quarterly Target</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Actual Performance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Status</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Explanation of Variance</a:t>
                      </a:r>
                    </a:p>
                  </a:txBody>
                  <a:tcPr anchor="ctr"/>
                </a:tc>
                <a:tc>
                  <a:txBody>
                    <a:bodyPr/>
                    <a:lstStyle/>
                    <a:p>
                      <a:pPr algn="ctr"/>
                      <a:r>
                        <a:rPr lang="en-ZA" sz="1200" dirty="0">
                          <a:solidFill>
                            <a:schemeClr val="tx1"/>
                          </a:solidFill>
                          <a:latin typeface="Trebuchet MS" panose="020B0603020202020204" pitchFamily="34" charset="0"/>
                          <a:cs typeface="Arial" panose="020B0604020202020204" pitchFamily="34" charset="0"/>
                        </a:rPr>
                        <a:t>Current Status of Quarterly Target</a:t>
                      </a:r>
                    </a:p>
                  </a:txBody>
                  <a:tcPr anchor="ctr"/>
                </a:tc>
                <a:extLst>
                  <a:ext uri="{0D108BD9-81ED-4DB2-BD59-A6C34878D82A}">
                    <a16:rowId xmlns:a16="http://schemas.microsoft.com/office/drawing/2014/main" xmlns="" val="10000"/>
                  </a:ext>
                </a:extLst>
              </a:tr>
              <a:tr h="2129329">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10" normalizeH="0" baseline="0" noProof="0" dirty="0">
                          <a:ln>
                            <a:noFill/>
                          </a:ln>
                          <a:solidFill>
                            <a:srgbClr val="000000"/>
                          </a:solidFill>
                          <a:effectLst/>
                          <a:uLnTx/>
                          <a:uFillTx/>
                          <a:latin typeface="Trebuchet MS" panose="020B0603020202020204" pitchFamily="34" charset="0"/>
                          <a:ea typeface="Arial" panose="020B0604020202020204" pitchFamily="34" charset="0"/>
                          <a:cs typeface="Arial" panose="020B0604020202020204" pitchFamily="34" charset="0"/>
                        </a:rPr>
                        <a:t>Enterprise risk maturity level from 2020/21         baseline improved</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mn-cs"/>
                      </a:endParaRPr>
                    </a:p>
                    <a:p>
                      <a:pPr algn="just"/>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Q1: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Monitor and evaluate progress through the Risk maturity improvement plan against the Risk maturity level assessed during Quarter four of  2020/21 baseline</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0"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effectLst/>
                          <a:latin typeface="Trebuchet MS" panose="020B0603020202020204" pitchFamily="34" charset="0"/>
                          <a:ea typeface="Times New Roman" panose="02020603050405020304" pitchFamily="18" charset="0"/>
                          <a:cs typeface="Arial" panose="020B0604020202020204" pitchFamily="34" charset="0"/>
                        </a:rPr>
                        <a:t>Approved</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quarterly report on Risk Maturity Improvement Plan against actionable risk register action plans </a:t>
                      </a: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baseline="0" dirty="0">
                          <a:solidFill>
                            <a:schemeClr val="tx1"/>
                          </a:solidFill>
                          <a:latin typeface="Trebuchet MS" panose="020B0603020202020204" pitchFamily="34" charset="0"/>
                          <a:cs typeface="Arial" panose="020B0604020202020204" pitchFamily="34" charset="0"/>
                        </a:rPr>
                        <a:t>A</a:t>
                      </a:r>
                      <a:r>
                        <a:rPr lang="en-ZA" sz="1200" i="0" dirty="0">
                          <a:solidFill>
                            <a:schemeClr val="tx1"/>
                          </a:solidFill>
                          <a:latin typeface="Trebuchet MS" panose="020B0603020202020204" pitchFamily="34" charset="0"/>
                          <a:cs typeface="Arial" panose="020B0604020202020204" pitchFamily="34" charset="0"/>
                        </a:rPr>
                        <a:t>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Not</a:t>
                      </a:r>
                      <a:r>
                        <a:rPr lang="en-ZA" sz="1200" b="0" i="0" baseline="0" dirty="0">
                          <a:latin typeface="Trebuchet MS" panose="020B0603020202020204" pitchFamily="34" charset="0"/>
                          <a:cs typeface="+mn-cs"/>
                        </a:rPr>
                        <a:t> Applicable </a:t>
                      </a:r>
                      <a:endParaRPr lang="en-ZA" sz="1200" b="0" i="0" dirty="0">
                        <a:latin typeface="Trebuchet MS" panose="020B0603020202020204" pitchFamily="34"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0" i="0" dirty="0">
                          <a:latin typeface="Trebuchet MS" panose="020B0603020202020204" pitchFamily="34" charset="0"/>
                          <a:cs typeface="+mn-cs"/>
                        </a:rPr>
                        <a:t> </a:t>
                      </a: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Risk maturity improvement plan monitored and evaluated against the 2020/21 baseline. The improvement plan is based on the below principles</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 </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Management of the Risks of Change</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Strategic Risk Management</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Control Design and Assurance</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Organisational Learning</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Integration of Risk Management</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Accountability for Risk Management</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Risk Management Performance</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Risk Management Communication and Consultation</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Business Continuity, and </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Management of Project Risks</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 </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Arial" panose="020B0604020202020204" pitchFamily="34" charset="0"/>
                        </a:rPr>
                        <a:t>A full risk maturity assessment is planned for quarter four 2021/22 Financial year to determine progress made against the 2020/21 Financial year baseline </a:t>
                      </a:r>
                      <a:r>
                        <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Times New Roman" panose="02020603050405020304" pitchFamily="18" charset="0"/>
                        </a:rPr>
                        <a:t> </a:t>
                      </a:r>
                      <a:endParaRPr kumimoji="0" lang="en-ZA" sz="1200" b="0" i="0" u="none" strike="noStrike" kern="120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10001"/>
                  </a:ext>
                </a:extLst>
              </a:tr>
              <a:tr h="2129329">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i="0" kern="1200" dirty="0">
                        <a:solidFill>
                          <a:schemeClr val="dk1"/>
                        </a:solidFill>
                        <a:effectLst/>
                        <a:latin typeface="Trebuchet MS" panose="020B0603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0" dirty="0">
                          <a:solidFill>
                            <a:schemeClr val="tx1"/>
                          </a:solidFill>
                          <a:latin typeface="Trebuchet MS" panose="020B0603020202020204" pitchFamily="34" charset="0"/>
                          <a:cs typeface="Arial" panose="020B0604020202020204" pitchFamily="34" charset="0"/>
                        </a:rPr>
                        <a:t>Q2: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Trebuchet MS" panose="020B0603020202020204" pitchFamily="34" charset="0"/>
                          <a:ea typeface="Arial" panose="020B0604020202020204" pitchFamily="34" charset="0"/>
                          <a:cs typeface="Arial" panose="020B0604020202020204" pitchFamily="34" charset="0"/>
                        </a:rPr>
                        <a:t>Monitor and evaluate progress through the risk maturity improvement plan against the risk maturity level assessed during Q 4 of 2020/21 baseline </a:t>
                      </a:r>
                      <a:endParaRPr lang="en-ZA"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0" dirty="0">
                        <a:solidFill>
                          <a:schemeClr val="tx1"/>
                        </a:solidFill>
                        <a:latin typeface="Trebuchet MS" panose="020B0603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a:effectLst/>
                          <a:latin typeface="Trebuchet MS" panose="020B0603020202020204" pitchFamily="34" charset="0"/>
                          <a:ea typeface="Times New Roman" panose="02020603050405020304" pitchFamily="18" charset="0"/>
                          <a:cs typeface="Arial" panose="020B0604020202020204" pitchFamily="34" charset="0"/>
                        </a:rPr>
                        <a:t>Approved</a:t>
                      </a:r>
                      <a:r>
                        <a:rPr lang="en-ZA" sz="1200" baseline="0" dirty="0">
                          <a:effectLst/>
                          <a:latin typeface="Trebuchet MS" panose="020B0603020202020204" pitchFamily="34" charset="0"/>
                          <a:ea typeface="Times New Roman" panose="02020603050405020304" pitchFamily="18" charset="0"/>
                          <a:cs typeface="Arial" panose="020B0604020202020204" pitchFamily="34" charset="0"/>
                        </a:rPr>
                        <a:t> quarterly report on Risk Maturity Improvement Plan against actionable risk register action plans </a:t>
                      </a:r>
                      <a:endParaRPr lang="en-ZA" sz="1200" dirty="0">
                        <a:effectLst/>
                        <a:latin typeface="Trebuchet MS" panose="020B0603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i="0" dirty="0">
                        <a:solidFill>
                          <a:schemeClr val="tx1"/>
                        </a:solidFill>
                        <a:latin typeface="Trebuchet MS" panose="020B0603020202020204" pitchFamily="34" charset="0"/>
                        <a:cs typeface="Arial" panose="020B0604020202020204" pitchFamily="34" charset="0"/>
                      </a:endParaRPr>
                    </a:p>
                  </a:txBody>
                  <a:tcPr/>
                </a:tc>
                <a:tc>
                  <a:txBody>
                    <a:bodyPr/>
                    <a:lstStyle/>
                    <a:p>
                      <a:pPr algn="ctr"/>
                      <a:r>
                        <a:rPr lang="en-ZA" sz="1200" i="0" dirty="0">
                          <a:solidFill>
                            <a:schemeClr val="tx1"/>
                          </a:solidFill>
                          <a:latin typeface="Trebuchet MS" panose="020B0603020202020204" pitchFamily="34" charset="0"/>
                          <a:cs typeface="Arial" panose="020B0604020202020204" pitchFamily="34" charset="0"/>
                        </a:rPr>
                        <a:t>Achieved</a:t>
                      </a:r>
                      <a:r>
                        <a:rPr lang="en-ZA" sz="1200" i="0" baseline="0" dirty="0">
                          <a:solidFill>
                            <a:schemeClr val="tx1"/>
                          </a:solidFill>
                          <a:latin typeface="Trebuchet MS" panose="020B0603020202020204" pitchFamily="34" charset="0"/>
                          <a:cs typeface="Arial" panose="020B0604020202020204" pitchFamily="34" charset="0"/>
                        </a:rPr>
                        <a:t> </a:t>
                      </a:r>
                      <a:endParaRPr lang="en-ZA" sz="1200" i="0" dirty="0">
                        <a:solidFill>
                          <a:schemeClr val="tx1"/>
                        </a:solidFill>
                        <a:latin typeface="Trebuchet MS" panose="020B0603020202020204" pitchFamily="34" charset="0"/>
                        <a:cs typeface="Arial" panose="020B0604020202020204" pitchFamily="34" charset="0"/>
                      </a:endParaRPr>
                    </a:p>
                  </a:txBody>
                  <a:tcPr>
                    <a:solidFill>
                      <a:srgbClr val="2CA04D"/>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Trebuchet MS" panose="020B0603020202020204" pitchFamily="34" charset="0"/>
                        <a:cs typeface="+mn-cs"/>
                      </a:endParaRPr>
                    </a:p>
                  </a:txBody>
                  <a:tcPr/>
                </a:tc>
                <a:extLst>
                  <a:ext uri="{0D108BD9-81ED-4DB2-BD59-A6C34878D82A}">
                    <a16:rowId xmlns:a16="http://schemas.microsoft.com/office/drawing/2014/main" xmlns="" val="60928628"/>
                  </a:ext>
                </a:extLst>
              </a:tr>
            </a:tbl>
          </a:graphicData>
        </a:graphic>
      </p:graphicFrame>
    </p:spTree>
    <p:extLst>
      <p:ext uri="{BB962C8B-B14F-4D97-AF65-F5344CB8AC3E}">
        <p14:creationId xmlns:p14="http://schemas.microsoft.com/office/powerpoint/2010/main" xmlns="" val="105416376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0" tIns="288000" rIns="180000" bIns="0" numCol="1" spcCol="0" rtlCol="0" fromWordArt="0" anchor="ctr" anchorCtr="0" forceAA="0" compatLnSpc="1">
        <a:prstTxWarp prst="textNoShape">
          <a:avLst/>
        </a:prstTxWarp>
        <a:spAutoFit/>
      </a:bodyPr>
      <a:lstStyle>
        <a:defPPr algn="ctr">
          <a:defRPr sz="1400" b="1" dirty="0" smtClean="0"/>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0" tIns="288000" rIns="180000" bIns="0" numCol="1" spcCol="0" rtlCol="0" fromWordArt="0" anchor="ctr" anchorCtr="0" forceAA="0" compatLnSpc="1">
        <a:prstTxWarp prst="textNoShape">
          <a:avLst/>
        </a:prstTxWarp>
        <a:spAutoFit/>
      </a:bodyPr>
      <a:lstStyle>
        <a:defPPr algn="ctr">
          <a:defRPr sz="1400" b="1" dirty="0" smtClean="0"/>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0" tIns="288000" rIns="180000" bIns="0" numCol="1" spcCol="0" rtlCol="0" fromWordArt="0" anchor="ctr" anchorCtr="0" forceAA="0" compatLnSpc="1">
        <a:prstTxWarp prst="textNoShape">
          <a:avLst/>
        </a:prstTxWarp>
        <a:spAutoFit/>
      </a:bodyPr>
      <a:lstStyle>
        <a:defPPr algn="ctr">
          <a:defRPr sz="1400" b="1" dirty="0" smtClean="0"/>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81930</TotalTime>
  <Words>3642</Words>
  <Application>Microsoft Office PowerPoint</Application>
  <PresentationFormat>Custom</PresentationFormat>
  <Paragraphs>641</Paragraphs>
  <Slides>41</Slides>
  <Notes>11</Notes>
  <HiddenSlides>0</HiddenSlides>
  <MMClips>0</MMClip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Default Design</vt:lpstr>
      <vt:lpstr>1_Default Design</vt:lpstr>
      <vt:lpstr>9_Default Design</vt:lpstr>
      <vt:lpstr>1_Office Theme</vt:lpstr>
      <vt:lpstr>Office Theme</vt:lpstr>
      <vt:lpstr>2_Office Theme</vt:lpstr>
      <vt:lpstr> </vt:lpstr>
      <vt:lpstr> </vt:lpstr>
      <vt:lpstr>Slide 3</vt:lpstr>
      <vt:lpstr>Slide 4</vt:lpstr>
      <vt:lpstr>Slide 5</vt:lpstr>
      <vt:lpstr>Slide 6</vt:lpstr>
      <vt:lpstr>Slide 7</vt:lpstr>
      <vt:lpstr>Slide 8</vt:lpstr>
      <vt:lpstr>Slide 9</vt:lpstr>
      <vt:lpstr>Slide 10</vt:lpstr>
      <vt:lpstr>Slide 11</vt:lpstr>
      <vt:lpstr>Slide 12</vt:lpstr>
      <vt:lpstr> </vt:lpstr>
      <vt:lpstr>Slide 14</vt:lpstr>
      <vt:lpstr>Slide 15</vt:lpstr>
      <vt:lpstr>Slide 16</vt:lpstr>
      <vt:lpstr>Slide 17</vt:lpstr>
      <vt:lpstr>Slide 18</vt:lpstr>
      <vt:lpstr>Slide 19</vt:lpstr>
      <vt:lpstr>Slide 20</vt:lpstr>
      <vt:lpstr> </vt:lpstr>
      <vt:lpstr>Slide 22</vt:lpstr>
      <vt:lpstr>Slide 23</vt:lpstr>
      <vt:lpstr>Slide 24</vt:lpstr>
      <vt:lpstr>Slide 25</vt:lpstr>
      <vt:lpstr>Slide 26</vt:lpstr>
      <vt:lpstr>Slide 27</vt:lpstr>
      <vt:lpstr>Slide 28</vt:lpstr>
      <vt:lpstr>Slide 29</vt:lpstr>
      <vt:lpstr>Slide 30</vt:lpstr>
      <vt:lpstr>Slide 31</vt:lpstr>
      <vt:lpstr>Slide 32</vt:lpstr>
      <vt:lpstr> </vt:lpstr>
      <vt:lpstr>Slide 34</vt:lpstr>
      <vt:lpstr>Slide 35</vt:lpstr>
      <vt:lpstr>Slide 36</vt:lpstr>
      <vt:lpstr>Slide 37</vt:lpstr>
      <vt:lpstr>Slide 38</vt:lpstr>
      <vt:lpstr>Slide 39</vt:lpstr>
      <vt:lpstr>Slide 40</vt:lpstr>
      <vt:lpstr>        THANK YOU        </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1096</cp:revision>
  <cp:lastPrinted>2019-02-12T09:49:28Z</cp:lastPrinted>
  <dcterms:created xsi:type="dcterms:W3CDTF">2006-03-29T18:40:00Z</dcterms:created>
  <dcterms:modified xsi:type="dcterms:W3CDTF">2022-03-09T12:19:23Z</dcterms:modified>
</cp:coreProperties>
</file>