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570" r:id="rId2"/>
    <p:sldId id="519" r:id="rId3"/>
    <p:sldId id="780" r:id="rId4"/>
    <p:sldId id="629" r:id="rId5"/>
    <p:sldId id="739" r:id="rId6"/>
    <p:sldId id="666" r:id="rId7"/>
    <p:sldId id="766" r:id="rId8"/>
    <p:sldId id="741" r:id="rId9"/>
    <p:sldId id="745" r:id="rId10"/>
    <p:sldId id="769" r:id="rId11"/>
    <p:sldId id="770" r:id="rId12"/>
    <p:sldId id="749" r:id="rId13"/>
    <p:sldId id="751" r:id="rId14"/>
    <p:sldId id="746" r:id="rId15"/>
    <p:sldId id="597" r:id="rId16"/>
    <p:sldId id="775" r:id="rId17"/>
    <p:sldId id="790" r:id="rId18"/>
    <p:sldId id="778" r:id="rId19"/>
    <p:sldId id="870" r:id="rId20"/>
    <p:sldId id="872" r:id="rId21"/>
    <p:sldId id="873" r:id="rId22"/>
    <p:sldId id="871" r:id="rId23"/>
    <p:sldId id="884" r:id="rId24"/>
    <p:sldId id="729" r:id="rId25"/>
  </p:sldIdLst>
  <p:sldSz cx="9144000" cy="6858000" type="screen4x3"/>
  <p:notesSz cx="6797675" cy="9926638"/>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had Osman" initials="FO" lastIdx="0" clrIdx="0"/>
  <p:cmAuthor id="2" name="Nomgidi Potloane" initials="NP" lastIdx="25" clrIdx="1">
    <p:extLst>
      <p:ext uri="{19B8F6BF-5375-455C-9EA6-DF929625EA0E}">
        <p15:presenceInfo xmlns:p15="http://schemas.microsoft.com/office/powerpoint/2012/main" xmlns="" userId="S-1-5-21-1921980992-492592877-618671499-8145" providerId="AD"/>
      </p:ext>
    </p:extLst>
  </p:cmAuthor>
  <p:cmAuthor id="3" name="Jane Matentji" initials="JM" lastIdx="6" clrIdx="2">
    <p:extLst>
      <p:ext uri="{19B8F6BF-5375-455C-9EA6-DF929625EA0E}">
        <p15:presenceInfo xmlns:p15="http://schemas.microsoft.com/office/powerpoint/2012/main" xmlns="" userId="S-1-5-21-1921980992-492592877-618671499-17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80CB4"/>
    <a:srgbClr val="29297B"/>
    <a:srgbClr val="FF9900"/>
    <a:srgbClr val="112AA7"/>
    <a:srgbClr val="2210A8"/>
    <a:srgbClr val="1D0FD7"/>
    <a:srgbClr val="00FF00"/>
    <a:srgbClr val="FFCCCC"/>
    <a:srgbClr val="2CA04D"/>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5126" autoAdjust="0"/>
  </p:normalViewPr>
  <p:slideViewPr>
    <p:cSldViewPr>
      <p:cViewPr varScale="1">
        <p:scale>
          <a:sx n="73" d="100"/>
          <a:sy n="73" d="100"/>
        </p:scale>
        <p:origin x="-1188"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18" Type="http://schemas.openxmlformats.org/officeDocument/2006/relationships/slide" Target="slides/slide22.xml"/><Relationship Id="rId3" Type="http://schemas.openxmlformats.org/officeDocument/2006/relationships/slide" Target="slides/slide5.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19.xml"/><Relationship Id="rId2" Type="http://schemas.openxmlformats.org/officeDocument/2006/relationships/slide" Target="slides/slide4.xml"/><Relationship Id="rId16" Type="http://schemas.openxmlformats.org/officeDocument/2006/relationships/slide" Target="slides/slide18.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3.xml"/><Relationship Id="rId5" Type="http://schemas.openxmlformats.org/officeDocument/2006/relationships/slide" Target="slides/slide7.xml"/><Relationship Id="rId15" Type="http://schemas.openxmlformats.org/officeDocument/2006/relationships/slide" Target="slides/slide17.xml"/><Relationship Id="rId10" Type="http://schemas.openxmlformats.org/officeDocument/2006/relationships/slide" Target="slides/slide12.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cs typeface="+mn-cs"/>
              </a:defRPr>
            </a:lvl1pPr>
          </a:lstStyle>
          <a:p>
            <a:pPr>
              <a:defRPr/>
            </a:pPr>
            <a:fld id="{DC86797C-0EAA-4835-9CA3-6B5CFEFCD302}" type="datetimeFigureOut">
              <a:rPr lang="en-US"/>
              <a:pPr>
                <a:defRPr/>
              </a:pPr>
              <a:t>3/9/2022</a:t>
            </a:fld>
            <a:endParaRPr lang="en-ZA"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ZA"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mn-cs"/>
              </a:defRPr>
            </a:lvl1pPr>
          </a:lstStyle>
          <a:p>
            <a:pPr>
              <a:defRPr/>
            </a:pPr>
            <a:fld id="{3A035F56-8059-484F-84EF-27E4F3861C6B}" type="slidenum">
              <a:rPr lang="en-ZA"/>
              <a:pPr>
                <a:defRPr/>
              </a:pPr>
              <a:t>‹#›</a:t>
            </a:fld>
            <a:endParaRPr lang="en-ZA" dirty="0"/>
          </a:p>
        </p:txBody>
      </p:sp>
    </p:spTree>
    <p:extLst>
      <p:ext uri="{BB962C8B-B14F-4D97-AF65-F5344CB8AC3E}">
        <p14:creationId xmlns:p14="http://schemas.microsoft.com/office/powerpoint/2010/main" xmlns="" val="2300680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cs typeface="+mn-cs"/>
              </a:defRPr>
            </a:lvl1pPr>
          </a:lstStyle>
          <a:p>
            <a:pPr>
              <a:defRPr/>
            </a:pPr>
            <a:fld id="{7FDCE99A-3146-4BA1-BCB2-19B27B05AC6D}" type="datetimeFigureOut">
              <a:rPr lang="en-US"/>
              <a:pPr>
                <a:defRPr/>
              </a:pPr>
              <a:t>3/9/2022</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ZA"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mn-cs"/>
              </a:defRPr>
            </a:lvl1pPr>
          </a:lstStyle>
          <a:p>
            <a:pPr>
              <a:defRPr/>
            </a:pPr>
            <a:fld id="{2ACEF963-89FD-494C-9260-DDF89D775176}" type="slidenum">
              <a:rPr lang="en-ZA"/>
              <a:pPr>
                <a:defRPr/>
              </a:pPr>
              <a:t>‹#›</a:t>
            </a:fld>
            <a:endParaRPr lang="en-ZA" dirty="0"/>
          </a:p>
        </p:txBody>
      </p:sp>
    </p:spTree>
    <p:extLst>
      <p:ext uri="{BB962C8B-B14F-4D97-AF65-F5344CB8AC3E}">
        <p14:creationId xmlns:p14="http://schemas.microsoft.com/office/powerpoint/2010/main" xmlns="" val="689957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1</a:t>
            </a:fld>
            <a:endParaRPr lang="en-ZA" dirty="0"/>
          </a:p>
        </p:txBody>
      </p:sp>
    </p:spTree>
    <p:extLst>
      <p:ext uri="{BB962C8B-B14F-4D97-AF65-F5344CB8AC3E}">
        <p14:creationId xmlns:p14="http://schemas.microsoft.com/office/powerpoint/2010/main" xmlns="" val="1718680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12</a:t>
            </a:fld>
            <a:endParaRPr lang="en-ZA" dirty="0"/>
          </a:p>
        </p:txBody>
      </p:sp>
    </p:spTree>
    <p:extLst>
      <p:ext uri="{BB962C8B-B14F-4D97-AF65-F5344CB8AC3E}">
        <p14:creationId xmlns:p14="http://schemas.microsoft.com/office/powerpoint/2010/main" xmlns="" val="2577840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13</a:t>
            </a:fld>
            <a:endParaRPr lang="en-ZA" dirty="0"/>
          </a:p>
        </p:txBody>
      </p:sp>
    </p:spTree>
    <p:extLst>
      <p:ext uri="{BB962C8B-B14F-4D97-AF65-F5344CB8AC3E}">
        <p14:creationId xmlns:p14="http://schemas.microsoft.com/office/powerpoint/2010/main" xmlns="" val="1559648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dirty="0"/>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14</a:t>
            </a:fld>
            <a:endParaRPr lang="en-ZA" dirty="0"/>
          </a:p>
        </p:txBody>
      </p:sp>
    </p:spTree>
    <p:extLst>
      <p:ext uri="{BB962C8B-B14F-4D97-AF65-F5344CB8AC3E}">
        <p14:creationId xmlns:p14="http://schemas.microsoft.com/office/powerpoint/2010/main" xmlns="" val="1517367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15</a:t>
            </a:fld>
            <a:endParaRPr lang="en-ZA" dirty="0"/>
          </a:p>
        </p:txBody>
      </p:sp>
    </p:spTree>
    <p:extLst>
      <p:ext uri="{BB962C8B-B14F-4D97-AF65-F5344CB8AC3E}">
        <p14:creationId xmlns:p14="http://schemas.microsoft.com/office/powerpoint/2010/main" xmlns="" val="1718680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dirty="0"/>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16</a:t>
            </a:fld>
            <a:endParaRPr lang="en-ZA" dirty="0"/>
          </a:p>
        </p:txBody>
      </p:sp>
    </p:spTree>
    <p:extLst>
      <p:ext uri="{BB962C8B-B14F-4D97-AF65-F5344CB8AC3E}">
        <p14:creationId xmlns:p14="http://schemas.microsoft.com/office/powerpoint/2010/main" xmlns="" val="2279173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dirty="0"/>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17</a:t>
            </a:fld>
            <a:endParaRPr lang="en-ZA" dirty="0"/>
          </a:p>
        </p:txBody>
      </p:sp>
    </p:spTree>
    <p:extLst>
      <p:ext uri="{BB962C8B-B14F-4D97-AF65-F5344CB8AC3E}">
        <p14:creationId xmlns:p14="http://schemas.microsoft.com/office/powerpoint/2010/main" xmlns="" val="47586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dirty="0"/>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18</a:t>
            </a:fld>
            <a:endParaRPr lang="en-ZA" dirty="0"/>
          </a:p>
        </p:txBody>
      </p:sp>
    </p:spTree>
    <p:extLst>
      <p:ext uri="{BB962C8B-B14F-4D97-AF65-F5344CB8AC3E}">
        <p14:creationId xmlns:p14="http://schemas.microsoft.com/office/powerpoint/2010/main" xmlns="" val="2616570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19</a:t>
            </a:fld>
            <a:endParaRPr lang="en-ZA" dirty="0"/>
          </a:p>
        </p:txBody>
      </p:sp>
    </p:spTree>
    <p:extLst>
      <p:ext uri="{BB962C8B-B14F-4D97-AF65-F5344CB8AC3E}">
        <p14:creationId xmlns:p14="http://schemas.microsoft.com/office/powerpoint/2010/main" xmlns="" val="2167535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CEF963-89FD-494C-9260-DDF89D775176}" type="slidenum">
              <a:rPr lang="en-ZA" smtClean="0"/>
              <a:pPr>
                <a:defRPr/>
              </a:pPr>
              <a:t>20</a:t>
            </a:fld>
            <a:endParaRPr lang="en-ZA" dirty="0"/>
          </a:p>
        </p:txBody>
      </p:sp>
    </p:spTree>
    <p:extLst>
      <p:ext uri="{BB962C8B-B14F-4D97-AF65-F5344CB8AC3E}">
        <p14:creationId xmlns:p14="http://schemas.microsoft.com/office/powerpoint/2010/main" xmlns="" val="4191105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CEF963-89FD-494C-9260-DDF89D775176}" type="slidenum">
              <a:rPr lang="en-ZA" smtClean="0"/>
              <a:pPr>
                <a:defRPr/>
              </a:pPr>
              <a:t>21</a:t>
            </a:fld>
            <a:endParaRPr lang="en-ZA" dirty="0"/>
          </a:p>
        </p:txBody>
      </p:sp>
    </p:spTree>
    <p:extLst>
      <p:ext uri="{BB962C8B-B14F-4D97-AF65-F5344CB8AC3E}">
        <p14:creationId xmlns:p14="http://schemas.microsoft.com/office/powerpoint/2010/main" xmlns="" val="2846874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4</a:t>
            </a:fld>
            <a:endParaRPr lang="en-ZA" dirty="0"/>
          </a:p>
        </p:txBody>
      </p:sp>
    </p:spTree>
    <p:extLst>
      <p:ext uri="{BB962C8B-B14F-4D97-AF65-F5344CB8AC3E}">
        <p14:creationId xmlns:p14="http://schemas.microsoft.com/office/powerpoint/2010/main" xmlns="" val="1718680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22</a:t>
            </a:fld>
            <a:endParaRPr lang="en-ZA" dirty="0"/>
          </a:p>
        </p:txBody>
      </p:sp>
    </p:spTree>
    <p:extLst>
      <p:ext uri="{BB962C8B-B14F-4D97-AF65-F5344CB8AC3E}">
        <p14:creationId xmlns:p14="http://schemas.microsoft.com/office/powerpoint/2010/main" xmlns="" val="670373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CEF963-89FD-494C-9260-DDF89D775176}" type="slidenum">
              <a:rPr lang="en-ZA" smtClean="0"/>
              <a:pPr>
                <a:defRPr/>
              </a:pPr>
              <a:t>23</a:t>
            </a:fld>
            <a:endParaRPr lang="en-ZA" dirty="0"/>
          </a:p>
        </p:txBody>
      </p:sp>
    </p:spTree>
    <p:extLst>
      <p:ext uri="{BB962C8B-B14F-4D97-AF65-F5344CB8AC3E}">
        <p14:creationId xmlns:p14="http://schemas.microsoft.com/office/powerpoint/2010/main" xmlns="" val="116426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dirty="0"/>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5</a:t>
            </a:fld>
            <a:endParaRPr lang="en-ZA" dirty="0"/>
          </a:p>
        </p:txBody>
      </p:sp>
    </p:spTree>
    <p:extLst>
      <p:ext uri="{BB962C8B-B14F-4D97-AF65-F5344CB8AC3E}">
        <p14:creationId xmlns:p14="http://schemas.microsoft.com/office/powerpoint/2010/main" xmlns="" val="232178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6</a:t>
            </a:fld>
            <a:endParaRPr lang="en-ZA" dirty="0"/>
          </a:p>
        </p:txBody>
      </p:sp>
    </p:spTree>
    <p:extLst>
      <p:ext uri="{BB962C8B-B14F-4D97-AF65-F5344CB8AC3E}">
        <p14:creationId xmlns:p14="http://schemas.microsoft.com/office/powerpoint/2010/main" xmlns="" val="171868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dirty="0"/>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7</a:t>
            </a:fld>
            <a:endParaRPr lang="en-ZA" dirty="0"/>
          </a:p>
        </p:txBody>
      </p:sp>
    </p:spTree>
    <p:extLst>
      <p:ext uri="{BB962C8B-B14F-4D97-AF65-F5344CB8AC3E}">
        <p14:creationId xmlns:p14="http://schemas.microsoft.com/office/powerpoint/2010/main" xmlns="" val="336549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dirty="0"/>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8</a:t>
            </a:fld>
            <a:endParaRPr lang="en-ZA" dirty="0"/>
          </a:p>
        </p:txBody>
      </p:sp>
    </p:spTree>
    <p:extLst>
      <p:ext uri="{BB962C8B-B14F-4D97-AF65-F5344CB8AC3E}">
        <p14:creationId xmlns:p14="http://schemas.microsoft.com/office/powerpoint/2010/main" xmlns="" val="19459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9</a:t>
            </a:fld>
            <a:endParaRPr lang="en-ZA" dirty="0"/>
          </a:p>
        </p:txBody>
      </p:sp>
    </p:spTree>
    <p:extLst>
      <p:ext uri="{BB962C8B-B14F-4D97-AF65-F5344CB8AC3E}">
        <p14:creationId xmlns:p14="http://schemas.microsoft.com/office/powerpoint/2010/main" xmlns="" val="109694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10</a:t>
            </a:fld>
            <a:endParaRPr lang="en-ZA" dirty="0"/>
          </a:p>
        </p:txBody>
      </p:sp>
    </p:spTree>
    <p:extLst>
      <p:ext uri="{BB962C8B-B14F-4D97-AF65-F5344CB8AC3E}">
        <p14:creationId xmlns:p14="http://schemas.microsoft.com/office/powerpoint/2010/main" xmlns="" val="1354696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11</a:t>
            </a:fld>
            <a:endParaRPr lang="en-ZA" dirty="0"/>
          </a:p>
        </p:txBody>
      </p:sp>
    </p:spTree>
    <p:extLst>
      <p:ext uri="{BB962C8B-B14F-4D97-AF65-F5344CB8AC3E}">
        <p14:creationId xmlns:p14="http://schemas.microsoft.com/office/powerpoint/2010/main" xmlns="" val="2007434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36D7854F-BB25-4EBF-AC24-38D00AAFAF4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6559761D-B61F-4481-B4A1-07F1D6F7B42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675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30A1D51D-AA7E-43DD-855A-A4617F4375F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75163"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457200" y="1600200"/>
            <a:ext cx="40386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4648200" y="1600200"/>
            <a:ext cx="40386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5F104B22-8847-4421-A6B2-15511A0D707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22A525F6-AA27-4C0C-9780-FABF772D3FB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6B941FF1-1831-4115-95E2-37176DA718F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A72A1F5D-8F71-48D7-8FB7-AD8F773A142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9" name="Slide Number Placeholder 8"/>
          <p:cNvSpPr>
            <a:spLocks noGrp="1"/>
          </p:cNvSpPr>
          <p:nvPr>
            <p:ph type="sldNum" sz="quarter" idx="12"/>
          </p:nvPr>
        </p:nvSpPr>
        <p:spPr/>
        <p:txBody>
          <a:bodyPr/>
          <a:lstStyle>
            <a:lvl1pPr>
              <a:defRPr/>
            </a:lvl1pPr>
          </a:lstStyle>
          <a:p>
            <a:pPr>
              <a:defRPr/>
            </a:pPr>
            <a:fld id="{69F013F5-858A-469D-A2E9-42C3871D9D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5" name="Slide Number Placeholder 4"/>
          <p:cNvSpPr>
            <a:spLocks noGrp="1"/>
          </p:cNvSpPr>
          <p:nvPr>
            <p:ph type="sldNum" sz="quarter" idx="12"/>
          </p:nvPr>
        </p:nvSpPr>
        <p:spPr/>
        <p:txBody>
          <a:bodyPr/>
          <a:lstStyle>
            <a:lvl1pPr>
              <a:defRPr/>
            </a:lvl1pPr>
          </a:lstStyle>
          <a:p>
            <a:pPr>
              <a:defRPr/>
            </a:pPr>
            <a:fld id="{E0F97061-FD04-4B12-96C1-6B37E956F7E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4" name="Slide Number Placeholder 3"/>
          <p:cNvSpPr>
            <a:spLocks noGrp="1"/>
          </p:cNvSpPr>
          <p:nvPr>
            <p:ph type="sldNum" sz="quarter" idx="12"/>
          </p:nvPr>
        </p:nvSpPr>
        <p:spPr/>
        <p:txBody>
          <a:bodyPr/>
          <a:lstStyle>
            <a:lvl1pPr>
              <a:defRPr/>
            </a:lvl1pPr>
          </a:lstStyle>
          <a:p>
            <a:pPr>
              <a:defRPr/>
            </a:pPr>
            <a:fld id="{E8305AC6-5B65-4BF6-976A-1909E30F547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1441FDEF-A3C4-47E6-9B56-B356F55E6C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ABCA85EA-5CE5-457D-B8E3-C0C09F0CB70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44751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 Third level</a:t>
            </a:r>
          </a:p>
          <a:p>
            <a:pPr lvl="3"/>
            <a:endParaRPr lang="en-US"/>
          </a:p>
        </p:txBody>
      </p:sp>
      <p:sp>
        <p:nvSpPr>
          <p:cNvPr id="1028" name="Rectangle 4"/>
          <p:cNvSpPr>
            <a:spLocks noGrp="1" noChangeArrowheads="1"/>
          </p:cNvSpPr>
          <p:nvPr>
            <p:ph type="dt" sz="half" idx="2"/>
          </p:nvPr>
        </p:nvSpPr>
        <p:spPr bwMode="auto">
          <a:xfrm>
            <a:off x="457200" y="6245225"/>
            <a:ext cx="101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2254250" y="6426200"/>
            <a:ext cx="467995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E15415"/>
                </a:solidFill>
                <a:latin typeface="+mn-lt"/>
                <a:cs typeface="+mn-cs"/>
              </a:defRPr>
            </a:lvl1pPr>
          </a:lstStyle>
          <a:p>
            <a:pPr>
              <a:defRPr/>
            </a:pPr>
            <a:r>
              <a:rPr lang="en-US" dirty="0"/>
              <a:t>Making South Africa a Global Leader</a:t>
            </a:r>
          </a:p>
          <a:p>
            <a:pPr>
              <a:defRPr/>
            </a:pPr>
            <a:r>
              <a:rPr lang="en-US" dirty="0"/>
              <a:t>in Harnessing ICTs for Socio-economic Development</a:t>
            </a:r>
          </a:p>
        </p:txBody>
      </p:sp>
      <p:sp>
        <p:nvSpPr>
          <p:cNvPr id="1030" name="Rectangle 6"/>
          <p:cNvSpPr>
            <a:spLocks noGrp="1" noChangeArrowheads="1"/>
          </p:cNvSpPr>
          <p:nvPr>
            <p:ph type="sldNum" sz="quarter" idx="4"/>
          </p:nvPr>
        </p:nvSpPr>
        <p:spPr bwMode="auto">
          <a:xfrm>
            <a:off x="7092950" y="6245225"/>
            <a:ext cx="15938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3DAF0D4-8F83-44C5-8484-415C99B2E3B5}" type="slidenum">
              <a:rPr lang="en-US"/>
              <a:pPr>
                <a:defRPr/>
              </a:pPr>
              <a:t>‹#›</a:t>
            </a:fld>
            <a:endParaRPr lang="en-US" dirty="0"/>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5943600" y="0"/>
            <a:ext cx="3149600" cy="1025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105092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34796" y="44624"/>
            <a:ext cx="901700" cy="901700"/>
          </a:xfrm>
          <a:prstGeom prst="rect">
            <a:avLst/>
          </a:prstGeom>
        </p:spPr>
      </p:pic>
      <p:sp>
        <p:nvSpPr>
          <p:cNvPr id="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pic>
        <p:nvPicPr>
          <p:cNvPr id="10" name="Picture 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13464" y="21480"/>
            <a:ext cx="858936" cy="887240"/>
          </a:xfrm>
          <a:prstGeom prst="rect">
            <a:avLst/>
          </a:prstGeom>
          <a:noFill/>
        </p:spPr>
      </p:pic>
      <p:sp>
        <p:nvSpPr>
          <p:cNvPr id="12" name="TextBox 11"/>
          <p:cNvSpPr txBox="1"/>
          <p:nvPr/>
        </p:nvSpPr>
        <p:spPr>
          <a:xfrm>
            <a:off x="129952" y="1194718"/>
            <a:ext cx="8884096" cy="3170099"/>
          </a:xfrm>
          <a:prstGeom prst="rect">
            <a:avLst/>
          </a:prstGeom>
          <a:noFill/>
        </p:spPr>
        <p:txBody>
          <a:bodyPr wrap="square" rtlCol="0">
            <a:spAutoFit/>
          </a:bodyPr>
          <a:lstStyle/>
          <a:p>
            <a:r>
              <a:rPr lang="en-ZA" sz="2000" dirty="0">
                <a:solidFill>
                  <a:srgbClr val="112AA7"/>
                </a:solidFill>
              </a:rPr>
              <a:t>Presentation to: 	Department of Communications and 					Digital Technologies (DCDT)</a:t>
            </a:r>
          </a:p>
          <a:p>
            <a:pPr lvl="0"/>
            <a:endParaRPr lang="en-ZA" sz="2000" dirty="0">
              <a:solidFill>
                <a:srgbClr val="112AA7"/>
              </a:solidFill>
            </a:endParaRPr>
          </a:p>
          <a:p>
            <a:pPr lvl="0"/>
            <a:r>
              <a:rPr lang="en-ZA" sz="2000" dirty="0">
                <a:solidFill>
                  <a:srgbClr val="112AA7"/>
                </a:solidFill>
              </a:rPr>
              <a:t>Organisation: 		SITA</a:t>
            </a:r>
          </a:p>
          <a:p>
            <a:pPr lvl="0"/>
            <a:endParaRPr lang="en-ZA" sz="2000" dirty="0">
              <a:solidFill>
                <a:srgbClr val="112AA7"/>
              </a:solidFill>
            </a:endParaRPr>
          </a:p>
          <a:p>
            <a:pPr lvl="0"/>
            <a:r>
              <a:rPr lang="en-ZA" sz="2000" dirty="0">
                <a:solidFill>
                  <a:srgbClr val="112AA7"/>
                </a:solidFill>
              </a:rPr>
              <a:t>Reporting Period: 	FY2021/22 Quarter 2 Performance </a:t>
            </a:r>
          </a:p>
          <a:p>
            <a:pPr lvl="0"/>
            <a:endParaRPr lang="en-ZA" sz="2000" dirty="0">
              <a:solidFill>
                <a:srgbClr val="112AA7"/>
              </a:solidFill>
            </a:endParaRPr>
          </a:p>
          <a:p>
            <a:r>
              <a:rPr lang="en-ZA" sz="2000" dirty="0">
                <a:solidFill>
                  <a:srgbClr val="112AA7"/>
                </a:solidFill>
              </a:rPr>
              <a:t>Presented By: 		Interim MD – Mr Luvuyo Keyise</a:t>
            </a:r>
          </a:p>
          <a:p>
            <a:pPr lvl="0"/>
            <a:endParaRPr lang="en-ZA" sz="2000" dirty="0">
              <a:solidFill>
                <a:srgbClr val="112AA7"/>
              </a:solidFill>
            </a:endParaRPr>
          </a:p>
          <a:p>
            <a:pPr lvl="0"/>
            <a:r>
              <a:rPr lang="en-ZA" sz="2000" dirty="0">
                <a:solidFill>
                  <a:srgbClr val="112AA7"/>
                </a:solidFill>
              </a:rPr>
              <a:t>Date: 			November 2021</a:t>
            </a:r>
          </a:p>
        </p:txBody>
      </p:sp>
      <p:sp>
        <p:nvSpPr>
          <p:cNvPr id="13" name="Slide Number Placeholder 7"/>
          <p:cNvSpPr>
            <a:spLocks noGrp="1"/>
          </p:cNvSpPr>
          <p:nvPr>
            <p:ph type="sldNum" sz="quarter" idx="12"/>
          </p:nvPr>
        </p:nvSpPr>
        <p:spPr>
          <a:xfrm>
            <a:off x="7298630" y="6553150"/>
            <a:ext cx="1593850" cy="476250"/>
          </a:xfrm>
        </p:spPr>
        <p:txBody>
          <a:bodyPr/>
          <a:lstStyle/>
          <a:p>
            <a:pPr>
              <a:defRPr/>
            </a:pPr>
            <a:r>
              <a:rPr lang="en-US" dirty="0">
                <a:solidFill>
                  <a:schemeClr val="bg1"/>
                </a:solidFill>
              </a:rPr>
              <a:t>1</a:t>
            </a:r>
          </a:p>
        </p:txBody>
      </p:sp>
      <p:pic>
        <p:nvPicPr>
          <p:cNvPr id="9" name="Picture 8">
            <a:extLst>
              <a:ext uri="{FF2B5EF4-FFF2-40B4-BE49-F238E27FC236}">
                <a16:creationId xmlns:a16="http://schemas.microsoft.com/office/drawing/2014/main" xmlns="" id="{85224B0D-A349-4AD7-B11C-7898AAD1DE8E}"/>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914198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105092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34796" y="44624"/>
            <a:ext cx="901700" cy="901700"/>
          </a:xfrm>
          <a:prstGeom prst="rect">
            <a:avLst/>
          </a:prstGeom>
        </p:spPr>
      </p:pic>
      <p:sp>
        <p:nvSpPr>
          <p:cNvPr id="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sp>
        <p:nvSpPr>
          <p:cNvPr id="10" name="Rectangle 9"/>
          <p:cNvSpPr/>
          <p:nvPr/>
        </p:nvSpPr>
        <p:spPr>
          <a:xfrm>
            <a:off x="2555776" y="416277"/>
            <a:ext cx="4984009" cy="492443"/>
          </a:xfrm>
          <a:prstGeom prst="rect">
            <a:avLst/>
          </a:prstGeom>
        </p:spPr>
        <p:txBody>
          <a:bodyPr wrap="square" lIns="91440" tIns="91440" bIns="91440">
            <a:spAutoFit/>
          </a:bodyPr>
          <a:lstStyle/>
          <a:p>
            <a:pPr algn="ctr" eaLnBrk="0" hangingPunct="0">
              <a:spcBef>
                <a:spcPts val="600"/>
              </a:spcBef>
              <a:spcAft>
                <a:spcPts val="600"/>
              </a:spcAft>
              <a:defRPr/>
            </a:pPr>
            <a:r>
              <a:rPr lang="en-US" sz="2000" dirty="0">
                <a:solidFill>
                  <a:srgbClr val="112AA7"/>
                </a:solidFill>
              </a:rPr>
              <a:t>  </a:t>
            </a:r>
            <a:r>
              <a:rPr lang="en-US" sz="1200" dirty="0">
                <a:solidFill>
                  <a:srgbClr val="112AA7"/>
                </a:solidFill>
              </a:rPr>
              <a:t>Programme 2: Digital Infrastructure (3)</a:t>
            </a:r>
          </a:p>
        </p:txBody>
      </p:sp>
      <p:sp>
        <p:nvSpPr>
          <p:cNvPr id="11" name="object 2">
            <a:extLst>
              <a:ext uri="{FF2B5EF4-FFF2-40B4-BE49-F238E27FC236}">
                <a16:creationId xmlns:a16="http://schemas.microsoft.com/office/drawing/2014/main" xmlns="" id="{03A34DD5-3D13-5148-A2CF-B670FC88ECF0}"/>
              </a:ext>
            </a:extLst>
          </p:cNvPr>
          <p:cNvSpPr txBox="1"/>
          <p:nvPr/>
        </p:nvSpPr>
        <p:spPr>
          <a:xfrm>
            <a:off x="145025" y="1058945"/>
            <a:ext cx="8589211" cy="714426"/>
          </a:xfrm>
          <a:prstGeom prst="rect">
            <a:avLst/>
          </a:prstGeom>
        </p:spPr>
        <p:txBody>
          <a:bodyPr vert="horz" wrap="square" lIns="0" tIns="12700" rIns="0" bIns="0" rtlCol="0">
            <a:spAutoFit/>
          </a:bodyPr>
          <a:lstStyle/>
          <a:p>
            <a:pPr lvl="0" algn="just">
              <a:lnSpc>
                <a:spcPct val="115000"/>
              </a:lnSpc>
              <a:spcAft>
                <a:spcPts val="600"/>
              </a:spcAft>
            </a:pPr>
            <a:r>
              <a:rPr lang="en-US" sz="1200" b="0" dirty="0">
                <a:solidFill>
                  <a:srgbClr val="000000"/>
                </a:solidFill>
                <a:latin typeface="Calibri Light"/>
                <a:ea typeface="Calibri Light"/>
                <a:cs typeface="Times New Roman"/>
              </a:rPr>
              <a:t>The purpose of this programme is to optimise and/or build the required computing capabilities such as platforms, networks, storage, etc. to enable the provisioning of digital services and solutions at increased availability, flexibility, scalability, predictability and security. 	</a:t>
            </a:r>
          </a:p>
          <a:p>
            <a:pPr algn="just">
              <a:lnSpc>
                <a:spcPct val="115000"/>
              </a:lnSpc>
              <a:spcAft>
                <a:spcPts val="600"/>
              </a:spcAft>
            </a:pPr>
            <a:r>
              <a:rPr lang="en-GB" sz="1200" b="0" dirty="0">
                <a:latin typeface="Calibri Light"/>
                <a:ea typeface="Calibri Light"/>
                <a:cs typeface="Times New Roman"/>
              </a:rPr>
              <a:t>.</a:t>
            </a:r>
            <a:endParaRPr lang="en-US" sz="1200" b="0" dirty="0">
              <a:effectLst/>
              <a:latin typeface="Calibri Light"/>
              <a:ea typeface="Calibri Light"/>
              <a:cs typeface="Times New Roman"/>
            </a:endParaRPr>
          </a:p>
        </p:txBody>
      </p:sp>
      <p:pic>
        <p:nvPicPr>
          <p:cNvPr id="12" name="Picture 1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10433" y="44624"/>
            <a:ext cx="761967" cy="887240"/>
          </a:xfrm>
          <a:prstGeom prst="rect">
            <a:avLst/>
          </a:prstGeom>
          <a:noFill/>
        </p:spPr>
      </p:pic>
      <p:sp>
        <p:nvSpPr>
          <p:cNvPr id="13"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10</a:t>
            </a:fld>
            <a:endParaRPr lang="en-US" dirty="0">
              <a:solidFill>
                <a:schemeClr val="bg1"/>
              </a:solidFill>
            </a:endParaRPr>
          </a:p>
        </p:txBody>
      </p:sp>
      <p:graphicFrame>
        <p:nvGraphicFramePr>
          <p:cNvPr id="15" name="Content Placeholder 5"/>
          <p:cNvGraphicFramePr>
            <a:graphicFrameLocks/>
          </p:cNvGraphicFramePr>
          <p:nvPr>
            <p:extLst>
              <p:ext uri="{D42A27DB-BD31-4B8C-83A1-F6EECF244321}">
                <p14:modId xmlns:p14="http://schemas.microsoft.com/office/powerpoint/2010/main" xmlns="" val="2523584029"/>
              </p:ext>
            </p:extLst>
          </p:nvPr>
        </p:nvGraphicFramePr>
        <p:xfrm>
          <a:off x="1" y="1564506"/>
          <a:ext cx="9112681" cy="4930013"/>
        </p:xfrm>
        <a:graphic>
          <a:graphicData uri="http://schemas.openxmlformats.org/drawingml/2006/table">
            <a:tbl>
              <a:tblPr firstRow="1" bandRow="1">
                <a:tableStyleId>{69012ECD-51FC-41F1-AA8D-1B2483CD663E}</a:tableStyleId>
              </a:tblPr>
              <a:tblGrid>
                <a:gridCol w="889471">
                  <a:extLst>
                    <a:ext uri="{9D8B030D-6E8A-4147-A177-3AD203B41FA5}">
                      <a16:colId xmlns:a16="http://schemas.microsoft.com/office/drawing/2014/main" xmlns="" val="20000"/>
                    </a:ext>
                  </a:extLst>
                </a:gridCol>
                <a:gridCol w="951243">
                  <a:extLst>
                    <a:ext uri="{9D8B030D-6E8A-4147-A177-3AD203B41FA5}">
                      <a16:colId xmlns:a16="http://schemas.microsoft.com/office/drawing/2014/main" xmlns="" val="20001"/>
                    </a:ext>
                  </a:extLst>
                </a:gridCol>
                <a:gridCol w="951243">
                  <a:extLst>
                    <a:ext uri="{9D8B030D-6E8A-4147-A177-3AD203B41FA5}">
                      <a16:colId xmlns:a16="http://schemas.microsoft.com/office/drawing/2014/main" xmlns="" val="20002"/>
                    </a:ext>
                  </a:extLst>
                </a:gridCol>
                <a:gridCol w="878070">
                  <a:extLst>
                    <a:ext uri="{9D8B030D-6E8A-4147-A177-3AD203B41FA5}">
                      <a16:colId xmlns:a16="http://schemas.microsoft.com/office/drawing/2014/main" xmlns="" val="20003"/>
                    </a:ext>
                  </a:extLst>
                </a:gridCol>
                <a:gridCol w="1024415">
                  <a:extLst>
                    <a:ext uri="{9D8B030D-6E8A-4147-A177-3AD203B41FA5}">
                      <a16:colId xmlns:a16="http://schemas.microsoft.com/office/drawing/2014/main" xmlns="" val="20004"/>
                    </a:ext>
                  </a:extLst>
                </a:gridCol>
                <a:gridCol w="813063">
                  <a:extLst>
                    <a:ext uri="{9D8B030D-6E8A-4147-A177-3AD203B41FA5}">
                      <a16:colId xmlns:a16="http://schemas.microsoft.com/office/drawing/2014/main" xmlns="" val="20005"/>
                    </a:ext>
                  </a:extLst>
                </a:gridCol>
                <a:gridCol w="1674803">
                  <a:extLst>
                    <a:ext uri="{9D8B030D-6E8A-4147-A177-3AD203B41FA5}">
                      <a16:colId xmlns:a16="http://schemas.microsoft.com/office/drawing/2014/main" xmlns="" val="20006"/>
                    </a:ext>
                  </a:extLst>
                </a:gridCol>
                <a:gridCol w="1930373">
                  <a:extLst>
                    <a:ext uri="{9D8B030D-6E8A-4147-A177-3AD203B41FA5}">
                      <a16:colId xmlns:a16="http://schemas.microsoft.com/office/drawing/2014/main" xmlns="" val="20007"/>
                    </a:ext>
                  </a:extLst>
                </a:gridCol>
              </a:tblGrid>
              <a:tr h="769439">
                <a:tc>
                  <a:txBody>
                    <a:bodyPr/>
                    <a:lstStyle/>
                    <a:p>
                      <a:pPr marL="0" marR="0" algn="ctr">
                        <a:lnSpc>
                          <a:spcPts val="1200"/>
                        </a:lnSpc>
                        <a:spcBef>
                          <a:spcPts val="60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Output Indicator</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ts val="12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FY2020/21 Baseline</a:t>
                      </a:r>
                    </a:p>
                    <a:p>
                      <a:pPr marL="0" marR="0" algn="ctr" defTabSz="457200" rtl="0" eaLnBrk="1" latinLnBrk="0" hangingPunct="1">
                        <a:lnSpc>
                          <a:spcPts val="1200"/>
                        </a:lnSpc>
                        <a:spcBef>
                          <a:spcPts val="600"/>
                        </a:spcBef>
                        <a:spcAft>
                          <a:spcPts val="0"/>
                        </a:spcAft>
                      </a:pP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bg1"/>
                          </a:solidFill>
                          <a:effectLst/>
                          <a:latin typeface="Arial" panose="020B0604020202020204" pitchFamily="34" charset="0"/>
                          <a:ea typeface="Verdana" panose="020B0604030504040204" pitchFamily="34" charset="0"/>
                          <a:cs typeface="Arial" panose="020B0604020202020204" pitchFamily="34" charset="0"/>
                        </a:rPr>
                        <a:t>Annual </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bg1"/>
                          </a:solidFill>
                          <a:effectLst/>
                          <a:latin typeface="Arial" panose="020B0604020202020204" pitchFamily="34" charset="0"/>
                          <a:ea typeface="Verdana" panose="020B0604030504040204" pitchFamily="34" charset="0"/>
                          <a:cs typeface="Arial" panose="020B0604020202020204" pitchFamily="34" charset="0"/>
                        </a:rPr>
                        <a:t>Target</a:t>
                      </a:r>
                      <a:endParaRPr lang="en-US" sz="1000" b="1" kern="1200"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p>
                      <a:pPr marL="0" marR="0" algn="ctr" defTabSz="457200" rtl="0" eaLnBrk="1" latinLnBrk="0" hangingPunct="1">
                        <a:lnSpc>
                          <a:spcPts val="1200"/>
                        </a:lnSpc>
                        <a:spcBef>
                          <a:spcPts val="600"/>
                        </a:spcBef>
                        <a:spcAft>
                          <a:spcPts val="0"/>
                        </a:spcAft>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 </a:t>
                      </a: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Q</a:t>
                      </a: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uarterly </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Target</a:t>
                      </a:r>
                    </a:p>
                    <a:p>
                      <a:pPr marL="0" marR="0" indent="0" algn="ctr" defTabSz="457200" rtl="0" eaLnBrk="1" fontAlgn="auto" latinLnBrk="0" hangingPunct="1">
                        <a:lnSpc>
                          <a:spcPts val="1200"/>
                        </a:lnSpc>
                        <a:spcBef>
                          <a:spcPts val="600"/>
                        </a:spcBef>
                        <a:spcAft>
                          <a:spcPts val="0"/>
                        </a:spcAft>
                        <a:buClrTx/>
                        <a:buSzTx/>
                        <a:buFontTx/>
                        <a:buNone/>
                        <a:tabLst/>
                        <a:defRPr/>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 </a:t>
                      </a: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Quarter 2</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Performance</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60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Deviation</a:t>
                      </a:r>
                      <a:r>
                        <a:rPr lang="en-ZA" sz="1000" baseline="0" dirty="0">
                          <a:effectLst/>
                          <a:latin typeface="Arial" panose="020B0604020202020204" pitchFamily="34" charset="0"/>
                          <a:ea typeface="Verdana" panose="020B0604030504040204" pitchFamily="34" charset="0"/>
                          <a:cs typeface="Arial" panose="020B0604020202020204" pitchFamily="34" charset="0"/>
                        </a:rPr>
                        <a:t> from planned target</a:t>
                      </a:r>
                      <a:endParaRPr lang="en-ZA"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algn="ctr">
                        <a:lnSpc>
                          <a:spcPts val="1200"/>
                        </a:lnSpc>
                        <a:spcBef>
                          <a:spcPts val="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 Reason for </a:t>
                      </a:r>
                    </a:p>
                    <a:p>
                      <a:pPr marL="0" marR="0" algn="ctr">
                        <a:lnSpc>
                          <a:spcPts val="1200"/>
                        </a:lnSpc>
                        <a:spcBef>
                          <a:spcPts val="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Variance  </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rPr>
                        <a:t>Interventions to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rPr>
                        <a:t>Improve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rPr>
                        <a:t>Performance</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algn="ctr">
                        <a:lnSpc>
                          <a:spcPts val="1200"/>
                        </a:lnSpc>
                        <a:spcBef>
                          <a:spcPts val="600"/>
                        </a:spcBef>
                        <a:spcAft>
                          <a:spcPts val="0"/>
                        </a:spcAft>
                      </a:pP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3973788">
                <a:tc>
                  <a:txBody>
                    <a:bodyPr/>
                    <a:lstStyle/>
                    <a:p>
                      <a:pPr marL="0" marR="0" algn="l">
                        <a:spcBef>
                          <a:spcPts val="0"/>
                        </a:spcBef>
                        <a:spcAft>
                          <a:spcPts val="0"/>
                        </a:spcAft>
                      </a:pPr>
                      <a:r>
                        <a:rPr lang="en-GB" sz="900" dirty="0">
                          <a:effectLst/>
                          <a:latin typeface="Calibri Light" panose="020F0302020204030204" pitchFamily="34" charset="0"/>
                          <a:ea typeface="Calibri Light" panose="020F0302020204030204" pitchFamily="34" charset="0"/>
                        </a:rPr>
                        <a:t>M12 % completion </a:t>
                      </a: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of Phase 1 Data Centre Modernisation Plan to support hyperscale infrastructure requirements </a:t>
                      </a:r>
                      <a:endParaRPr lang="en-US" sz="900" dirty="0">
                        <a:effectLst/>
                        <a:latin typeface="Calibri Light" panose="020F0302020204030204" pitchFamily="34" charset="0"/>
                        <a:ea typeface="Times New Roman"/>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226695" algn="l" defTabSz="914400" rtl="0" eaLnBrk="1" fontAlgn="t" latinLnBrk="0" hangingPunct="1">
                        <a:lnSpc>
                          <a:spcPct val="115000"/>
                        </a:lnSpc>
                        <a:spcBef>
                          <a:spcPts val="0"/>
                        </a:spcBef>
                        <a:spcAft>
                          <a:spcPts val="0"/>
                        </a:spcAft>
                      </a:pPr>
                      <a:r>
                        <a:rPr lang="en-US" sz="900" kern="1200" dirty="0">
                          <a:solidFill>
                            <a:schemeClr val="tx1"/>
                          </a:solidFill>
                          <a:effectLst/>
                          <a:latin typeface="Calibri Light" panose="020F0302020204030204" pitchFamily="34" charset="0"/>
                          <a:ea typeface="Calibri Light" panose="020F0302020204030204" pitchFamily="34" charset="0"/>
                          <a:cs typeface="+mn-cs"/>
                        </a:rPr>
                        <a:t>43.30% Implementation of planned activities for FY2020/21 </a:t>
                      </a:r>
                    </a:p>
                  </a:txBody>
                  <a:tcPr marL="9525" marR="9525" marT="9525"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spcBef>
                          <a:spcPts val="0"/>
                        </a:spcBef>
                        <a:spcAft>
                          <a:spcPts val="0"/>
                        </a:spcAft>
                      </a:pPr>
                      <a:r>
                        <a:rPr lang="en-GB" sz="900" dirty="0">
                          <a:effectLst/>
                          <a:latin typeface="Calibri Light" panose="020F0302020204030204" pitchFamily="34" charset="0"/>
                          <a:ea typeface="Calibri Light" panose="020F0302020204030204" pitchFamily="34" charset="0"/>
                        </a:rPr>
                        <a:t>100% completion </a:t>
                      </a: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of Phase 1 Data Centre Modernisation Plan to support hyperscale infrastructure requirements </a:t>
                      </a:r>
                      <a:endParaRPr lang="en-US" sz="900" dirty="0">
                        <a:effectLst/>
                        <a:latin typeface="Calibri Light" panose="020F0302020204030204" pitchFamily="34" charset="0"/>
                        <a:ea typeface="Times New Roman"/>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40% completion of Phase 1 Data Centre Modernisation Plan to support hyperscale infrastructure requirements </a:t>
                      </a:r>
                      <a:endParaRPr lang="en-US"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Not achieved</a:t>
                      </a:r>
                    </a:p>
                    <a:p>
                      <a:pPr marL="0" marR="0" algn="l">
                        <a:lnSpc>
                          <a:spcPct val="115000"/>
                        </a:lnSpc>
                        <a:spcBef>
                          <a:spcPts val="0"/>
                        </a:spcBef>
                        <a:spcAft>
                          <a:spcPts val="0"/>
                        </a:spcAft>
                      </a:pPr>
                      <a:r>
                        <a:rPr lang="en-US" sz="9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30.23% </a:t>
                      </a: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completion of Phase 1 Data Centre Modernisation Plan to support hyperscale infrastructure requirements </a:t>
                      </a:r>
                      <a:endParaRPr lang="en-US" sz="9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-9.77%</a:t>
                      </a:r>
                      <a:endParaRPr lang="en-US"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a:lnSpc>
                          <a:spcPct val="115000"/>
                        </a:lnSpc>
                        <a:spcBef>
                          <a:spcPts val="0"/>
                        </a:spcBef>
                        <a:spcAft>
                          <a:spcPts val="0"/>
                        </a:spcAft>
                        <a:buFontTx/>
                        <a:buNone/>
                        <a:tabLst>
                          <a:tab pos="228600" algn="l"/>
                        </a:tabLst>
                      </a:pPr>
                      <a:r>
                        <a:rPr lang="en-US" sz="900" b="1" dirty="0">
                          <a:effectLst/>
                          <a:latin typeface="Calibri Light" panose="020F0302020204030204" pitchFamily="34" charset="0"/>
                          <a:ea typeface="Calibri Light" panose="020F0302020204030204" pitchFamily="34" charset="0"/>
                          <a:cs typeface="Calibri Light" panose="020F0302020204030204" pitchFamily="34" charset="0"/>
                        </a:rPr>
                        <a:t>Centurion data </a:t>
                      </a:r>
                      <a:r>
                        <a:rPr lang="en-US" sz="900" b="1" dirty="0" err="1">
                          <a:effectLst/>
                          <a:latin typeface="Calibri Light" panose="020F0302020204030204" pitchFamily="34" charset="0"/>
                          <a:ea typeface="Calibri Light" panose="020F0302020204030204" pitchFamily="34" charset="0"/>
                          <a:cs typeface="Calibri Light" panose="020F0302020204030204" pitchFamily="34" charset="0"/>
                        </a:rPr>
                        <a:t>centre</a:t>
                      </a:r>
                      <a:r>
                        <a:rPr lang="en-US" sz="900" b="1" dirty="0">
                          <a:effectLst/>
                          <a:latin typeface="Calibri Light" panose="020F0302020204030204" pitchFamily="34" charset="0"/>
                          <a:ea typeface="Calibri Light" panose="020F0302020204030204" pitchFamily="34" charset="0"/>
                          <a:cs typeface="Calibri Light" panose="020F0302020204030204" pitchFamily="34" charset="0"/>
                        </a:rPr>
                        <a:t> electrical upgrades:</a:t>
                      </a:r>
                    </a:p>
                    <a:p>
                      <a:pPr marL="0" marR="0" lvl="0" indent="0" algn="l" defTabSz="846625" rtl="0" eaLnBrk="1" latinLnBrk="0" hangingPunct="1">
                        <a:lnSpc>
                          <a:spcPct val="115000"/>
                        </a:lnSpc>
                        <a:spcBef>
                          <a:spcPts val="0"/>
                        </a:spcBef>
                        <a:spcAft>
                          <a:spcPts val="0"/>
                        </a:spcAft>
                        <a:buFontTx/>
                        <a:buNone/>
                        <a:tabLst>
                          <a:tab pos="228600" algn="l"/>
                        </a:tabLst>
                      </a:pPr>
                      <a:r>
                        <a:rPr lang="en-GB" sz="900" kern="1200" dirty="0">
                          <a:solidFill>
                            <a:schemeClr val="tx1"/>
                          </a:solidFill>
                          <a:effectLst/>
                          <a:latin typeface="Calibri Light" panose="020F0302020204030204" pitchFamily="34" charset="0"/>
                          <a:ea typeface="+mn-ea"/>
                          <a:cs typeface="Times New Roman" panose="02020603050405020304" pitchFamily="18" charset="0"/>
                        </a:rPr>
                        <a:t>Delays in finalising alignment and completion of the Bid Specification document.</a:t>
                      </a:r>
                    </a:p>
                    <a:p>
                      <a:pPr marL="0" marR="0" lvl="0" indent="0" algn="l" defTabSz="846625" rtl="0" eaLnBrk="1" latinLnBrk="0" hangingPunct="1">
                        <a:lnSpc>
                          <a:spcPct val="115000"/>
                        </a:lnSpc>
                        <a:spcBef>
                          <a:spcPts val="0"/>
                        </a:spcBef>
                        <a:spcAft>
                          <a:spcPts val="0"/>
                        </a:spcAft>
                        <a:buFontTx/>
                        <a:buNone/>
                        <a:tabLst>
                          <a:tab pos="228600" algn="l"/>
                        </a:tabLst>
                      </a:pPr>
                      <a:endParaRPr lang="en-US" sz="900" kern="1200" dirty="0">
                        <a:solidFill>
                          <a:schemeClr val="tx1"/>
                        </a:solidFill>
                        <a:effectLst/>
                        <a:latin typeface="Calibri Light" panose="020F0302020204030204" pitchFamily="34" charset="0"/>
                        <a:ea typeface="+mn-ea"/>
                        <a:cs typeface="Times New Roman" panose="02020603050405020304" pitchFamily="18" charset="0"/>
                      </a:endParaRPr>
                    </a:p>
                    <a:p>
                      <a:pPr marL="0" marR="0" lvl="0" indent="0" algn="l" defTabSz="846625" rtl="0" eaLnBrk="1" latinLnBrk="0" hangingPunct="1">
                        <a:lnSpc>
                          <a:spcPct val="115000"/>
                        </a:lnSpc>
                        <a:spcBef>
                          <a:spcPts val="0"/>
                        </a:spcBef>
                        <a:spcAft>
                          <a:spcPts val="0"/>
                        </a:spcAft>
                        <a:buFontTx/>
                        <a:buNone/>
                        <a:tabLst>
                          <a:tab pos="228600" algn="l"/>
                        </a:tabLst>
                      </a:pPr>
                      <a:r>
                        <a:rPr lang="en-US" sz="900" b="1" dirty="0">
                          <a:effectLst/>
                          <a:latin typeface="Calibri Light" panose="020F0302020204030204" pitchFamily="34" charset="0"/>
                          <a:ea typeface="Calibri Light" panose="020F0302020204030204" pitchFamily="34" charset="0"/>
                          <a:cs typeface="Calibri Light" panose="020F0302020204030204" pitchFamily="34" charset="0"/>
                        </a:rPr>
                        <a:t>Beta Data Centre Infrastructure Upgrades: </a:t>
                      </a:r>
                      <a:r>
                        <a:rPr lang="en-GB" sz="900" kern="1200" dirty="0">
                          <a:solidFill>
                            <a:schemeClr val="tx1"/>
                          </a:solidFill>
                          <a:effectLst/>
                          <a:latin typeface="Calibri Light" panose="020F0302020204030204" pitchFamily="34" charset="0"/>
                          <a:ea typeface="+mn-ea"/>
                          <a:cs typeface="Times New Roman" panose="02020603050405020304" pitchFamily="18" charset="0"/>
                        </a:rPr>
                        <a:t>LV Boards designs delayed as the electrical requirements for the HVAC plant need to be integrated</a:t>
                      </a:r>
                    </a:p>
                    <a:p>
                      <a:pPr marL="0" marR="0" lvl="0" indent="0" algn="l" defTabSz="846625" rtl="0" eaLnBrk="1" latinLnBrk="0" hangingPunct="1">
                        <a:lnSpc>
                          <a:spcPct val="115000"/>
                        </a:lnSpc>
                        <a:spcBef>
                          <a:spcPts val="0"/>
                        </a:spcBef>
                        <a:spcAft>
                          <a:spcPts val="0"/>
                        </a:spcAft>
                        <a:buFontTx/>
                        <a:buNone/>
                        <a:tabLst>
                          <a:tab pos="228600" algn="l"/>
                        </a:tabLst>
                      </a:pPr>
                      <a:endParaRPr lang="en-US" sz="900" kern="1200" dirty="0">
                        <a:solidFill>
                          <a:schemeClr val="tx1"/>
                        </a:solidFill>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lvl="0" indent="0" algn="l">
                        <a:lnSpc>
                          <a:spcPct val="115000"/>
                        </a:lnSpc>
                        <a:spcBef>
                          <a:spcPts val="0"/>
                        </a:spcBef>
                        <a:spcAft>
                          <a:spcPts val="0"/>
                        </a:spcAft>
                        <a:buFontTx/>
                        <a:buNone/>
                        <a:tabLst>
                          <a:tab pos="228600" algn="l"/>
                        </a:tabLst>
                      </a:pPr>
                      <a:r>
                        <a:rPr lang="en-US" sz="900" b="1" dirty="0">
                          <a:effectLst/>
                          <a:latin typeface="Calibri Light" panose="020F0302020204030204" pitchFamily="34" charset="0"/>
                          <a:ea typeface="Calibri Light" panose="020F0302020204030204" pitchFamily="34" charset="0"/>
                          <a:cs typeface="Calibri Light" panose="020F0302020204030204" pitchFamily="34" charset="0"/>
                        </a:rPr>
                        <a:t>Fire suppression system:</a:t>
                      </a:r>
                    </a:p>
                    <a:p>
                      <a:pPr marL="0" marR="0" lvl="0" indent="0" algn="l" defTabSz="846625" rtl="0" eaLnBrk="1" latinLnBrk="0" hangingPunct="1">
                        <a:lnSpc>
                          <a:spcPct val="115000"/>
                        </a:lnSpc>
                        <a:spcBef>
                          <a:spcPts val="0"/>
                        </a:spcBef>
                        <a:spcAft>
                          <a:spcPts val="0"/>
                        </a:spcAft>
                        <a:buFontTx/>
                        <a:buNone/>
                        <a:tabLst>
                          <a:tab pos="228600" algn="l"/>
                        </a:tabLst>
                      </a:pPr>
                      <a:r>
                        <a:rPr lang="en-GB" sz="900" kern="1200" dirty="0">
                          <a:solidFill>
                            <a:schemeClr val="tx1"/>
                          </a:solidFill>
                          <a:effectLst/>
                          <a:latin typeface="Calibri Light" panose="020F0302020204030204" pitchFamily="34" charset="0"/>
                          <a:ea typeface="+mn-ea"/>
                          <a:cs typeface="Times New Roman" panose="02020603050405020304" pitchFamily="18" charset="0"/>
                        </a:rPr>
                        <a:t>Evaluation of the design engineers RFQ  not completed as only two service providers from RFA 1910-2018  and approval requested from CPO to evaluate the responses. Approval still outstanding.</a:t>
                      </a:r>
                    </a:p>
                    <a:p>
                      <a:pPr marL="0" marR="0" lvl="0" indent="0" algn="l" defTabSz="846625" rtl="0" eaLnBrk="1" latinLnBrk="0" hangingPunct="1">
                        <a:lnSpc>
                          <a:spcPct val="115000"/>
                        </a:lnSpc>
                        <a:spcBef>
                          <a:spcPts val="0"/>
                        </a:spcBef>
                        <a:spcAft>
                          <a:spcPts val="0"/>
                        </a:spcAft>
                        <a:buFontTx/>
                        <a:buNone/>
                        <a:tabLst>
                          <a:tab pos="228600" algn="l"/>
                        </a:tabLst>
                      </a:pPr>
                      <a:endParaRPr lang="en-US" sz="900" kern="1200" dirty="0">
                        <a:solidFill>
                          <a:schemeClr val="tx1"/>
                        </a:solidFill>
                        <a:effectLst/>
                        <a:latin typeface="Calibri Light" panose="020F0302020204030204" pitchFamily="34" charset="0"/>
                        <a:ea typeface="+mn-ea"/>
                        <a:cs typeface="Times New Roman" panose="02020603050405020304" pitchFamily="18" charset="0"/>
                      </a:endParaRPr>
                    </a:p>
                    <a:p>
                      <a:pPr marL="0" marR="0" lvl="0" indent="0" algn="l">
                        <a:lnSpc>
                          <a:spcPct val="115000"/>
                        </a:lnSpc>
                        <a:spcBef>
                          <a:spcPts val="0"/>
                        </a:spcBef>
                        <a:spcAft>
                          <a:spcPts val="0"/>
                        </a:spcAft>
                        <a:buFontTx/>
                        <a:buNone/>
                        <a:tabLst>
                          <a:tab pos="228600" algn="l"/>
                        </a:tabLst>
                      </a:pPr>
                      <a:r>
                        <a:rPr lang="en-US" sz="900" b="1" dirty="0">
                          <a:effectLst/>
                          <a:latin typeface="Calibri Light" panose="020F0302020204030204" pitchFamily="34" charset="0"/>
                          <a:ea typeface="Calibri Light" panose="020F0302020204030204" pitchFamily="34" charset="0"/>
                          <a:cs typeface="Calibri Light" panose="020F0302020204030204" pitchFamily="34" charset="0"/>
                        </a:rPr>
                        <a:t>Access control: </a:t>
                      </a:r>
                    </a:p>
                    <a:p>
                      <a:pPr marL="0" marR="0" lvl="0" indent="0" algn="l">
                        <a:lnSpc>
                          <a:spcPct val="115000"/>
                        </a:lnSpc>
                        <a:spcBef>
                          <a:spcPts val="0"/>
                        </a:spcBef>
                        <a:spcAft>
                          <a:spcPts val="0"/>
                        </a:spcAft>
                        <a:buFontTx/>
                        <a:buNone/>
                        <a:tabLst>
                          <a:tab pos="228600" algn="l"/>
                        </a:tabLst>
                      </a:pPr>
                      <a:r>
                        <a:rPr lang="en-US" sz="900" dirty="0">
                          <a:effectLst/>
                          <a:latin typeface="Calibri Light" panose="020F0302020204030204" pitchFamily="34" charset="0"/>
                          <a:ea typeface="Calibri Light" panose="020F0302020204030204" pitchFamily="34" charset="0"/>
                          <a:cs typeface="Calibri Light" panose="020F0302020204030204" pitchFamily="34" charset="0"/>
                        </a:rPr>
                        <a:t>There were significant delays in SCM publishing the bid, and the evaluation and Audit took longer than initially anticipated.</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a:lnSpc>
                          <a:spcPct val="115000"/>
                        </a:lnSpc>
                        <a:spcBef>
                          <a:spcPts val="0"/>
                        </a:spcBef>
                        <a:spcAft>
                          <a:spcPts val="0"/>
                        </a:spcAft>
                        <a:buFontTx/>
                        <a:buNone/>
                        <a:tabLst>
                          <a:tab pos="228600" algn="l"/>
                        </a:tabLst>
                      </a:pPr>
                      <a:r>
                        <a:rPr lang="en-US" sz="900" b="1" dirty="0">
                          <a:effectLst/>
                          <a:latin typeface="Calibri Light" panose="020F0302020204030204" pitchFamily="34" charset="0"/>
                          <a:ea typeface="Calibri Light" panose="020F0302020204030204" pitchFamily="34" charset="0"/>
                          <a:cs typeface="Times New Roman" panose="02020603050405020304" pitchFamily="18" charset="0"/>
                        </a:rPr>
                        <a:t>Centurion data </a:t>
                      </a:r>
                      <a:r>
                        <a:rPr lang="en-US" sz="900" b="1" dirty="0" err="1">
                          <a:effectLst/>
                          <a:latin typeface="Calibri Light" panose="020F0302020204030204" pitchFamily="34" charset="0"/>
                          <a:ea typeface="Calibri Light" panose="020F0302020204030204" pitchFamily="34" charset="0"/>
                          <a:cs typeface="Times New Roman" panose="02020603050405020304" pitchFamily="18" charset="0"/>
                        </a:rPr>
                        <a:t>centre</a:t>
                      </a:r>
                      <a:r>
                        <a:rPr lang="en-US" sz="900" b="1" dirty="0">
                          <a:effectLst/>
                          <a:latin typeface="Calibri Light" panose="020F0302020204030204" pitchFamily="34" charset="0"/>
                          <a:ea typeface="Calibri Light" panose="020F0302020204030204" pitchFamily="34" charset="0"/>
                          <a:cs typeface="Times New Roman" panose="02020603050405020304" pitchFamily="18" charset="0"/>
                        </a:rPr>
                        <a:t> electrical upgrades:</a:t>
                      </a:r>
                    </a:p>
                    <a:p>
                      <a:pPr marL="0" marR="0" lvl="0" indent="0" algn="l" defTabSz="846625" rtl="0" eaLnBrk="1" latinLnBrk="0" hangingPunct="1">
                        <a:lnSpc>
                          <a:spcPct val="115000"/>
                        </a:lnSpc>
                        <a:spcBef>
                          <a:spcPts val="0"/>
                        </a:spcBef>
                        <a:spcAft>
                          <a:spcPts val="0"/>
                        </a:spcAft>
                        <a:buFontTx/>
                        <a:buNone/>
                        <a:tabLst>
                          <a:tab pos="228600" algn="l"/>
                        </a:tabLst>
                      </a:pPr>
                      <a:r>
                        <a:rPr lang="en-GB" sz="900" kern="1200" dirty="0">
                          <a:solidFill>
                            <a:schemeClr val="tx1"/>
                          </a:solidFill>
                          <a:effectLst/>
                          <a:latin typeface="Calibri Light" panose="020F0302020204030204" pitchFamily="34" charset="0"/>
                          <a:ea typeface="+mn-ea"/>
                          <a:cs typeface="Times New Roman" panose="02020603050405020304" pitchFamily="18" charset="0"/>
                        </a:rPr>
                        <a:t>Publishing of the bids for the upgrades planned for 15 November 2021.</a:t>
                      </a:r>
                    </a:p>
                    <a:p>
                      <a:pPr marL="0" marR="0" lvl="0" indent="0" algn="l">
                        <a:lnSpc>
                          <a:spcPct val="115000"/>
                        </a:lnSpc>
                        <a:spcBef>
                          <a:spcPts val="0"/>
                        </a:spcBef>
                        <a:spcAft>
                          <a:spcPts val="0"/>
                        </a:spcAft>
                        <a:buFontTx/>
                        <a:buNone/>
                        <a:tabLst>
                          <a:tab pos="228600" algn="l"/>
                        </a:tabLst>
                      </a:pPr>
                      <a:endParaRPr lang="en-US" sz="900" b="1"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lvl="0" indent="0" algn="l">
                        <a:lnSpc>
                          <a:spcPct val="115000"/>
                        </a:lnSpc>
                        <a:spcBef>
                          <a:spcPts val="0"/>
                        </a:spcBef>
                        <a:spcAft>
                          <a:spcPts val="0"/>
                        </a:spcAft>
                        <a:buFontTx/>
                        <a:buNone/>
                        <a:tabLst>
                          <a:tab pos="228600" algn="l"/>
                        </a:tabLst>
                      </a:pPr>
                      <a:r>
                        <a:rPr lang="en-US" sz="900" b="1" dirty="0">
                          <a:effectLst/>
                          <a:latin typeface="Calibri Light" panose="020F0302020204030204" pitchFamily="34" charset="0"/>
                          <a:ea typeface="Calibri Light" panose="020F0302020204030204" pitchFamily="34" charset="0"/>
                          <a:cs typeface="Times New Roman" panose="02020603050405020304" pitchFamily="18" charset="0"/>
                        </a:rPr>
                        <a:t>Beta Data Centre Infrastructure Upgrades</a:t>
                      </a:r>
                      <a:r>
                        <a:rPr lang="en-US" sz="900" dirty="0">
                          <a:effectLst/>
                          <a:latin typeface="Calibri Light" panose="020F0302020204030204" pitchFamily="34" charset="0"/>
                          <a:ea typeface="Calibri Light" panose="020F0302020204030204" pitchFamily="34" charset="0"/>
                          <a:cs typeface="Times New Roman" panose="02020603050405020304" pitchFamily="18" charset="0"/>
                        </a:rPr>
                        <a:t>: </a:t>
                      </a:r>
                    </a:p>
                    <a:p>
                      <a:pPr marL="0" marR="0" lvl="0" indent="0" algn="l" defTabSz="846625" rtl="0" eaLnBrk="1" latinLnBrk="0" hangingPunct="1">
                        <a:lnSpc>
                          <a:spcPct val="115000"/>
                        </a:lnSpc>
                        <a:spcBef>
                          <a:spcPts val="0"/>
                        </a:spcBef>
                        <a:spcAft>
                          <a:spcPts val="0"/>
                        </a:spcAft>
                        <a:buFontTx/>
                        <a:buNone/>
                        <a:tabLst>
                          <a:tab pos="228600" algn="l"/>
                        </a:tabLst>
                      </a:pPr>
                      <a:r>
                        <a:rPr lang="en-GB" sz="900" kern="1200" dirty="0">
                          <a:solidFill>
                            <a:schemeClr val="tx1"/>
                          </a:solidFill>
                          <a:effectLst/>
                          <a:latin typeface="Calibri Light" panose="020F0302020204030204" pitchFamily="34" charset="0"/>
                          <a:ea typeface="+mn-ea"/>
                          <a:cs typeface="Calibri Light" panose="020F0302020204030204" pitchFamily="34" charset="0"/>
                        </a:rPr>
                        <a:t>Design Development completion by 30 November 2021 for LV Distribution Boards and HVAC Plant Upgrade.</a:t>
                      </a:r>
                      <a:r>
                        <a:rPr lang="en-US" sz="900" kern="1200" dirty="0">
                          <a:solidFill>
                            <a:schemeClr val="tx1"/>
                          </a:solidFill>
                          <a:effectLst/>
                          <a:latin typeface="Calibri Light" panose="020F0302020204030204" pitchFamily="34" charset="0"/>
                          <a:ea typeface="+mn-ea"/>
                          <a:cs typeface="Calibri Light" panose="020F0302020204030204" pitchFamily="34" charset="0"/>
                        </a:rPr>
                        <a:t> </a:t>
                      </a:r>
                    </a:p>
                    <a:p>
                      <a:pPr marL="0" marR="0" lvl="0" indent="0" algn="l" defTabSz="846625" rtl="0" eaLnBrk="1" latinLnBrk="0" hangingPunct="1">
                        <a:lnSpc>
                          <a:spcPct val="115000"/>
                        </a:lnSpc>
                        <a:spcBef>
                          <a:spcPts val="0"/>
                        </a:spcBef>
                        <a:spcAft>
                          <a:spcPts val="0"/>
                        </a:spcAft>
                        <a:buFontTx/>
                        <a:buNone/>
                        <a:tabLst>
                          <a:tab pos="228600" algn="l"/>
                        </a:tabLst>
                      </a:pPr>
                      <a:endParaRPr lang="en-US" sz="900" kern="1200" dirty="0">
                        <a:solidFill>
                          <a:schemeClr val="tx1"/>
                        </a:solidFill>
                        <a:effectLst/>
                        <a:latin typeface="Calibri Light" panose="020F0302020204030204" pitchFamily="34" charset="0"/>
                        <a:ea typeface="+mn-ea"/>
                        <a:cs typeface="Calibri Light" panose="020F0302020204030204" pitchFamily="34" charset="0"/>
                      </a:endParaRPr>
                    </a:p>
                    <a:p>
                      <a:pPr marL="0" marR="0" lvl="0" indent="0" algn="l">
                        <a:lnSpc>
                          <a:spcPct val="115000"/>
                        </a:lnSpc>
                        <a:spcBef>
                          <a:spcPts val="0"/>
                        </a:spcBef>
                        <a:spcAft>
                          <a:spcPts val="0"/>
                        </a:spcAft>
                        <a:buFontTx/>
                        <a:buNone/>
                        <a:tabLst>
                          <a:tab pos="228600" algn="l"/>
                        </a:tabLst>
                      </a:pPr>
                      <a:r>
                        <a:rPr lang="en-US" sz="900" b="1" dirty="0">
                          <a:effectLst/>
                          <a:latin typeface="Calibri Light" panose="020F0302020204030204" pitchFamily="34" charset="0"/>
                          <a:ea typeface="Calibri Light" panose="020F0302020204030204" pitchFamily="34" charset="0"/>
                          <a:cs typeface="Times New Roman" panose="02020603050405020304" pitchFamily="18" charset="0"/>
                        </a:rPr>
                        <a:t>Fire suppression system:</a:t>
                      </a:r>
                    </a:p>
                    <a:p>
                      <a:pPr marL="0" marR="0" lvl="0" indent="0" algn="l" defTabSz="846625" rtl="0" eaLnBrk="1" latinLnBrk="0" hangingPunct="1">
                        <a:lnSpc>
                          <a:spcPct val="115000"/>
                        </a:lnSpc>
                        <a:spcBef>
                          <a:spcPts val="0"/>
                        </a:spcBef>
                        <a:spcAft>
                          <a:spcPts val="0"/>
                        </a:spcAft>
                        <a:buFontTx/>
                        <a:buNone/>
                        <a:tabLst>
                          <a:tab pos="228600" algn="l"/>
                        </a:tabLst>
                      </a:pPr>
                      <a:r>
                        <a:rPr lang="en-GB" sz="900" kern="1200" dirty="0">
                          <a:solidFill>
                            <a:schemeClr val="tx1"/>
                          </a:solidFill>
                          <a:effectLst/>
                          <a:latin typeface="Calibri Light" panose="020F0302020204030204" pitchFamily="34" charset="0"/>
                          <a:ea typeface="+mn-ea"/>
                          <a:cs typeface="Calibri Light" panose="020F0302020204030204" pitchFamily="34" charset="0"/>
                        </a:rPr>
                        <a:t>Appointment of design engineers to be finalised by 30 November 2021.</a:t>
                      </a:r>
                      <a:endParaRPr lang="en-US" sz="900" kern="1200" dirty="0">
                        <a:solidFill>
                          <a:schemeClr val="tx1"/>
                        </a:solidFill>
                        <a:effectLst/>
                        <a:latin typeface="Calibri Light" panose="020F0302020204030204" pitchFamily="34" charset="0"/>
                        <a:ea typeface="+mn-ea"/>
                        <a:cs typeface="Calibri Light" panose="020F0302020204030204" pitchFamily="34" charset="0"/>
                      </a:endParaRPr>
                    </a:p>
                    <a:p>
                      <a:pPr marL="0" marR="0" lvl="0" indent="0" algn="l">
                        <a:lnSpc>
                          <a:spcPct val="115000"/>
                        </a:lnSpc>
                        <a:spcBef>
                          <a:spcPts val="0"/>
                        </a:spcBef>
                        <a:spcAft>
                          <a:spcPts val="0"/>
                        </a:spcAft>
                        <a:buFontTx/>
                        <a:buNone/>
                        <a:tabLst>
                          <a:tab pos="228600" algn="l"/>
                        </a:tabLst>
                      </a:pPr>
                      <a:endParaRPr lang="en-US" sz="9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lvl="0" indent="0" algn="l">
                        <a:lnSpc>
                          <a:spcPct val="115000"/>
                        </a:lnSpc>
                        <a:spcBef>
                          <a:spcPts val="0"/>
                        </a:spcBef>
                        <a:spcAft>
                          <a:spcPts val="0"/>
                        </a:spcAft>
                        <a:buFontTx/>
                        <a:buNone/>
                        <a:tabLst>
                          <a:tab pos="228600" algn="l"/>
                        </a:tabLst>
                      </a:pPr>
                      <a:endParaRPr lang="en-US" sz="9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lvl="0" indent="0" algn="l">
                        <a:lnSpc>
                          <a:spcPct val="115000"/>
                        </a:lnSpc>
                        <a:spcBef>
                          <a:spcPts val="0"/>
                        </a:spcBef>
                        <a:spcAft>
                          <a:spcPts val="0"/>
                        </a:spcAft>
                        <a:buFontTx/>
                        <a:buNone/>
                        <a:tabLst>
                          <a:tab pos="228600" algn="l"/>
                        </a:tabLst>
                      </a:pPr>
                      <a:r>
                        <a:rPr lang="en-US" sz="900" b="1" dirty="0">
                          <a:effectLst/>
                          <a:latin typeface="Calibri Light" panose="020F0302020204030204" pitchFamily="34" charset="0"/>
                          <a:ea typeface="Calibri Light" panose="020F0302020204030204" pitchFamily="34" charset="0"/>
                          <a:cs typeface="Times New Roman" panose="02020603050405020304" pitchFamily="18" charset="0"/>
                        </a:rPr>
                        <a:t>Access control: </a:t>
                      </a:r>
                    </a:p>
                    <a:p>
                      <a:pPr marL="0" marR="0" lvl="0" indent="0" algn="l" defTabSz="846625" rtl="0" eaLnBrk="1" fontAlgn="auto" latinLnBrk="0" hangingPunct="1">
                        <a:lnSpc>
                          <a:spcPct val="115000"/>
                        </a:lnSpc>
                        <a:spcBef>
                          <a:spcPts val="0"/>
                        </a:spcBef>
                        <a:spcAft>
                          <a:spcPts val="0"/>
                        </a:spcAft>
                        <a:buClrTx/>
                        <a:buSzTx/>
                        <a:buFontTx/>
                        <a:buNone/>
                        <a:tabLst>
                          <a:tab pos="228600" algn="l"/>
                        </a:tabLst>
                        <a:defRPr/>
                      </a:pPr>
                      <a:r>
                        <a:rPr lang="en-ZA" sz="900" kern="1200" dirty="0">
                          <a:solidFill>
                            <a:schemeClr val="tx1"/>
                          </a:solidFill>
                          <a:effectLst/>
                          <a:latin typeface="Calibri Light" panose="020F0302020204030204" pitchFamily="34" charset="0"/>
                          <a:ea typeface="+mn-ea"/>
                          <a:cs typeface="Calibri Light" panose="020F0302020204030204" pitchFamily="34" charset="0"/>
                        </a:rPr>
                        <a:t>Fast track conclusion of the SLA by 30 November 2021.</a:t>
                      </a:r>
                      <a:endParaRPr lang="en-US" sz="900" kern="1200" dirty="0">
                        <a:solidFill>
                          <a:schemeClr val="tx1"/>
                        </a:solidFill>
                        <a:effectLst/>
                        <a:latin typeface="Calibri Light" panose="020F0302020204030204" pitchFamily="34" charset="0"/>
                        <a:ea typeface="+mn-ea"/>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4" name="Picture 13">
            <a:extLst>
              <a:ext uri="{FF2B5EF4-FFF2-40B4-BE49-F238E27FC236}">
                <a16:creationId xmlns:a16="http://schemas.microsoft.com/office/drawing/2014/main" xmlns="" id="{518DD5A1-B6B8-47FC-999E-961B2C8CF631}"/>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3404982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105092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34796" y="44624"/>
            <a:ext cx="901700" cy="901700"/>
          </a:xfrm>
          <a:prstGeom prst="rect">
            <a:avLst/>
          </a:prstGeom>
        </p:spPr>
      </p:pic>
      <p:sp>
        <p:nvSpPr>
          <p:cNvPr id="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sp>
        <p:nvSpPr>
          <p:cNvPr id="10" name="Rectangle 9"/>
          <p:cNvSpPr/>
          <p:nvPr/>
        </p:nvSpPr>
        <p:spPr>
          <a:xfrm>
            <a:off x="2555776" y="416277"/>
            <a:ext cx="4984009" cy="492443"/>
          </a:xfrm>
          <a:prstGeom prst="rect">
            <a:avLst/>
          </a:prstGeom>
        </p:spPr>
        <p:txBody>
          <a:bodyPr wrap="square" lIns="91440" tIns="91440" bIns="91440">
            <a:spAutoFit/>
          </a:bodyPr>
          <a:lstStyle/>
          <a:p>
            <a:pPr algn="ctr" eaLnBrk="0" hangingPunct="0">
              <a:spcBef>
                <a:spcPts val="600"/>
              </a:spcBef>
              <a:spcAft>
                <a:spcPts val="600"/>
              </a:spcAft>
              <a:defRPr/>
            </a:pPr>
            <a:r>
              <a:rPr lang="en-US" sz="2000" dirty="0">
                <a:solidFill>
                  <a:srgbClr val="112AA7"/>
                </a:solidFill>
              </a:rPr>
              <a:t>  </a:t>
            </a:r>
            <a:r>
              <a:rPr lang="en-US" sz="1200" dirty="0">
                <a:solidFill>
                  <a:srgbClr val="112AA7"/>
                </a:solidFill>
              </a:rPr>
              <a:t>Programme 2: Digital Infrastructure (4)</a:t>
            </a:r>
          </a:p>
        </p:txBody>
      </p:sp>
      <p:sp>
        <p:nvSpPr>
          <p:cNvPr id="11" name="object 2">
            <a:extLst>
              <a:ext uri="{FF2B5EF4-FFF2-40B4-BE49-F238E27FC236}">
                <a16:creationId xmlns:a16="http://schemas.microsoft.com/office/drawing/2014/main" xmlns="" id="{03A34DD5-3D13-5148-A2CF-B670FC88ECF0}"/>
              </a:ext>
            </a:extLst>
          </p:cNvPr>
          <p:cNvSpPr txBox="1"/>
          <p:nvPr/>
        </p:nvSpPr>
        <p:spPr>
          <a:xfrm>
            <a:off x="145025" y="1058945"/>
            <a:ext cx="8589211" cy="726866"/>
          </a:xfrm>
          <a:prstGeom prst="rect">
            <a:avLst/>
          </a:prstGeom>
        </p:spPr>
        <p:txBody>
          <a:bodyPr vert="horz" wrap="square" lIns="0" tIns="12700" rIns="0" bIns="0" rtlCol="0">
            <a:spAutoFit/>
          </a:bodyPr>
          <a:lstStyle/>
          <a:p>
            <a:pPr lvl="0" algn="just">
              <a:lnSpc>
                <a:spcPct val="115000"/>
              </a:lnSpc>
              <a:spcAft>
                <a:spcPts val="600"/>
              </a:spcAft>
            </a:pPr>
            <a:r>
              <a:rPr lang="en-US" sz="1200" b="0" dirty="0">
                <a:solidFill>
                  <a:srgbClr val="000000"/>
                </a:solidFill>
                <a:latin typeface="Calibri Light"/>
                <a:ea typeface="Calibri Light"/>
                <a:cs typeface="Times New Roman"/>
              </a:rPr>
              <a:t>The purpose of this programme is to optimise and/or build the required computing capabilities such as platforms, networks, storage, etc. to enable the provisioning of digital services and solutions at increased availability, flexibility, scalability, predictability and security. 	</a:t>
            </a:r>
          </a:p>
          <a:p>
            <a:pPr algn="just">
              <a:lnSpc>
                <a:spcPct val="115000"/>
              </a:lnSpc>
              <a:spcAft>
                <a:spcPts val="600"/>
              </a:spcAft>
            </a:pPr>
            <a:r>
              <a:rPr lang="en-GB" sz="1200" b="0" dirty="0">
                <a:latin typeface="Calibri Light"/>
                <a:ea typeface="Calibri Light"/>
                <a:cs typeface="Times New Roman"/>
              </a:rPr>
              <a:t>.</a:t>
            </a:r>
            <a:endParaRPr lang="en-US" sz="1200" b="0" dirty="0">
              <a:effectLst/>
              <a:latin typeface="Calibri Light"/>
              <a:ea typeface="Calibri Light"/>
              <a:cs typeface="Times New Roman"/>
            </a:endParaRPr>
          </a:p>
        </p:txBody>
      </p:sp>
      <p:pic>
        <p:nvPicPr>
          <p:cNvPr id="12" name="Picture 1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10433" y="44624"/>
            <a:ext cx="761967" cy="887240"/>
          </a:xfrm>
          <a:prstGeom prst="rect">
            <a:avLst/>
          </a:prstGeom>
          <a:noFill/>
        </p:spPr>
      </p:pic>
      <p:sp>
        <p:nvSpPr>
          <p:cNvPr id="13"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11</a:t>
            </a:fld>
            <a:endParaRPr lang="en-US" dirty="0">
              <a:solidFill>
                <a:schemeClr val="bg1"/>
              </a:solidFill>
            </a:endParaRPr>
          </a:p>
        </p:txBody>
      </p:sp>
      <p:graphicFrame>
        <p:nvGraphicFramePr>
          <p:cNvPr id="15" name="Content Placeholder 5"/>
          <p:cNvGraphicFramePr>
            <a:graphicFrameLocks/>
          </p:cNvGraphicFramePr>
          <p:nvPr>
            <p:extLst>
              <p:ext uri="{D42A27DB-BD31-4B8C-83A1-F6EECF244321}">
                <p14:modId xmlns:p14="http://schemas.microsoft.com/office/powerpoint/2010/main" xmlns="" val="1041653320"/>
              </p:ext>
            </p:extLst>
          </p:nvPr>
        </p:nvGraphicFramePr>
        <p:xfrm>
          <a:off x="68843" y="1500955"/>
          <a:ext cx="8967654" cy="5047430"/>
        </p:xfrm>
        <a:graphic>
          <a:graphicData uri="http://schemas.openxmlformats.org/drawingml/2006/table">
            <a:tbl>
              <a:tblPr firstRow="1" bandRow="1">
                <a:tableStyleId>{69012ECD-51FC-41F1-AA8D-1B2483CD663E}</a:tableStyleId>
              </a:tblPr>
              <a:tblGrid>
                <a:gridCol w="955548">
                  <a:extLst>
                    <a:ext uri="{9D8B030D-6E8A-4147-A177-3AD203B41FA5}">
                      <a16:colId xmlns:a16="http://schemas.microsoft.com/office/drawing/2014/main" xmlns="" val="20000"/>
                    </a:ext>
                  </a:extLst>
                </a:gridCol>
                <a:gridCol w="1058823">
                  <a:extLst>
                    <a:ext uri="{9D8B030D-6E8A-4147-A177-3AD203B41FA5}">
                      <a16:colId xmlns:a16="http://schemas.microsoft.com/office/drawing/2014/main" xmlns="" val="20001"/>
                    </a:ext>
                  </a:extLst>
                </a:gridCol>
                <a:gridCol w="1058823">
                  <a:extLst>
                    <a:ext uri="{9D8B030D-6E8A-4147-A177-3AD203B41FA5}">
                      <a16:colId xmlns:a16="http://schemas.microsoft.com/office/drawing/2014/main" xmlns="" val="20002"/>
                    </a:ext>
                  </a:extLst>
                </a:gridCol>
                <a:gridCol w="1096117">
                  <a:extLst>
                    <a:ext uri="{9D8B030D-6E8A-4147-A177-3AD203B41FA5}">
                      <a16:colId xmlns:a16="http://schemas.microsoft.com/office/drawing/2014/main" xmlns="" val="20003"/>
                    </a:ext>
                  </a:extLst>
                </a:gridCol>
                <a:gridCol w="1181130">
                  <a:extLst>
                    <a:ext uri="{9D8B030D-6E8A-4147-A177-3AD203B41FA5}">
                      <a16:colId xmlns:a16="http://schemas.microsoft.com/office/drawing/2014/main" xmlns="" val="20004"/>
                    </a:ext>
                  </a:extLst>
                </a:gridCol>
                <a:gridCol w="808901">
                  <a:extLst>
                    <a:ext uri="{9D8B030D-6E8A-4147-A177-3AD203B41FA5}">
                      <a16:colId xmlns:a16="http://schemas.microsoft.com/office/drawing/2014/main" xmlns="" val="20005"/>
                    </a:ext>
                  </a:extLst>
                </a:gridCol>
                <a:gridCol w="1296144">
                  <a:extLst>
                    <a:ext uri="{9D8B030D-6E8A-4147-A177-3AD203B41FA5}">
                      <a16:colId xmlns:a16="http://schemas.microsoft.com/office/drawing/2014/main" xmlns="" val="20006"/>
                    </a:ext>
                  </a:extLst>
                </a:gridCol>
                <a:gridCol w="1512168">
                  <a:extLst>
                    <a:ext uri="{9D8B030D-6E8A-4147-A177-3AD203B41FA5}">
                      <a16:colId xmlns:a16="http://schemas.microsoft.com/office/drawing/2014/main" xmlns="" val="20007"/>
                    </a:ext>
                  </a:extLst>
                </a:gridCol>
              </a:tblGrid>
              <a:tr h="1251787">
                <a:tc>
                  <a:txBody>
                    <a:bodyPr/>
                    <a:lstStyle/>
                    <a:p>
                      <a:pPr marL="0" marR="0" algn="ctr">
                        <a:lnSpc>
                          <a:spcPts val="1200"/>
                        </a:lnSpc>
                        <a:spcBef>
                          <a:spcPts val="60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Output Indicator</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ts val="12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FY2020/21 Baseline</a:t>
                      </a:r>
                    </a:p>
                    <a:p>
                      <a:pPr marL="0" marR="0" algn="ctr" defTabSz="457200" rtl="0" eaLnBrk="1" latinLnBrk="0" hangingPunct="1">
                        <a:lnSpc>
                          <a:spcPts val="1200"/>
                        </a:lnSpc>
                        <a:spcBef>
                          <a:spcPts val="600"/>
                        </a:spcBef>
                        <a:spcAft>
                          <a:spcPts val="0"/>
                        </a:spcAft>
                      </a:pP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bg1"/>
                          </a:solidFill>
                          <a:effectLst/>
                          <a:latin typeface="Arial" panose="020B0604020202020204" pitchFamily="34" charset="0"/>
                          <a:ea typeface="Verdana" panose="020B0604030504040204" pitchFamily="34" charset="0"/>
                          <a:cs typeface="Arial" panose="020B0604020202020204" pitchFamily="34" charset="0"/>
                        </a:rPr>
                        <a:t>Annual </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bg1"/>
                          </a:solidFill>
                          <a:effectLst/>
                          <a:latin typeface="Arial" panose="020B0604020202020204" pitchFamily="34" charset="0"/>
                          <a:ea typeface="Verdana" panose="020B0604030504040204" pitchFamily="34" charset="0"/>
                          <a:cs typeface="Arial" panose="020B0604020202020204" pitchFamily="34" charset="0"/>
                        </a:rPr>
                        <a:t>Target</a:t>
                      </a:r>
                      <a:endParaRPr lang="en-US" sz="1000" b="1" kern="1200"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p>
                      <a:pPr marL="0" marR="0" algn="ctr" defTabSz="457200" rtl="0" eaLnBrk="1" latinLnBrk="0" hangingPunct="1">
                        <a:lnSpc>
                          <a:spcPts val="1200"/>
                        </a:lnSpc>
                        <a:spcBef>
                          <a:spcPts val="600"/>
                        </a:spcBef>
                        <a:spcAft>
                          <a:spcPts val="0"/>
                        </a:spcAft>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 </a:t>
                      </a: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Q</a:t>
                      </a: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uarterly </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Target</a:t>
                      </a:r>
                    </a:p>
                    <a:p>
                      <a:pPr marL="0" marR="0" indent="0" algn="ctr" defTabSz="457200" rtl="0" eaLnBrk="1" fontAlgn="auto" latinLnBrk="0" hangingPunct="1">
                        <a:lnSpc>
                          <a:spcPts val="1200"/>
                        </a:lnSpc>
                        <a:spcBef>
                          <a:spcPts val="600"/>
                        </a:spcBef>
                        <a:spcAft>
                          <a:spcPts val="0"/>
                        </a:spcAft>
                        <a:buClrTx/>
                        <a:buSzTx/>
                        <a:buFontTx/>
                        <a:buNone/>
                        <a:tabLst/>
                        <a:defRPr/>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 </a:t>
                      </a: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Quarter 2</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Performance</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60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Deviation</a:t>
                      </a:r>
                      <a:r>
                        <a:rPr lang="en-ZA" sz="1000" baseline="0" dirty="0">
                          <a:effectLst/>
                          <a:latin typeface="Arial" panose="020B0604020202020204" pitchFamily="34" charset="0"/>
                          <a:ea typeface="Verdana" panose="020B0604030504040204" pitchFamily="34" charset="0"/>
                          <a:cs typeface="Arial" panose="020B0604020202020204" pitchFamily="34" charset="0"/>
                        </a:rPr>
                        <a:t> from planned target</a:t>
                      </a:r>
                      <a:endParaRPr lang="en-ZA"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algn="ctr">
                        <a:lnSpc>
                          <a:spcPts val="1200"/>
                        </a:lnSpc>
                        <a:spcBef>
                          <a:spcPts val="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 Reason for </a:t>
                      </a:r>
                    </a:p>
                    <a:p>
                      <a:pPr marL="0" marR="0" algn="ctr">
                        <a:lnSpc>
                          <a:spcPts val="1200"/>
                        </a:lnSpc>
                        <a:spcBef>
                          <a:spcPts val="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Variance  </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rPr>
                        <a:t>Interventions to Improve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rPr>
                        <a:t>Performance</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algn="ctr">
                        <a:lnSpc>
                          <a:spcPts val="1200"/>
                        </a:lnSpc>
                        <a:spcBef>
                          <a:spcPts val="600"/>
                        </a:spcBef>
                        <a:spcAft>
                          <a:spcPts val="0"/>
                        </a:spcAft>
                      </a:pP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3795643">
                <a:tc>
                  <a:txBody>
                    <a:bodyPr/>
                    <a:lstStyle/>
                    <a:p>
                      <a:pPr marL="0" marR="0" algn="l">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M13: # of digital platforms deployed</a:t>
                      </a:r>
                      <a:endParaRPr lang="en-US" sz="900" dirty="0">
                        <a:effectLst/>
                        <a:latin typeface="Calibri Light" panose="020F0302020204030204" pitchFamily="34" charset="0"/>
                        <a:ea typeface="Times New Roman"/>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226695" algn="l" defTabSz="914400" rtl="0" eaLnBrk="1" fontAlgn="t" latinLnBrk="0" hangingPunct="1">
                        <a:lnSpc>
                          <a:spcPct val="115000"/>
                        </a:lnSpc>
                        <a:spcBef>
                          <a:spcPts val="0"/>
                        </a:spcBef>
                        <a:spcAft>
                          <a:spcPts val="0"/>
                        </a:spcAft>
                      </a:pPr>
                      <a:r>
                        <a:rPr lang="en-GB" sz="9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2 digital platforms established</a:t>
                      </a:r>
                      <a:endParaRPr lang="en-US" sz="900" kern="1200" dirty="0">
                        <a:solidFill>
                          <a:schemeClr val="tx1"/>
                        </a:solidFill>
                        <a:effectLst/>
                        <a:latin typeface="Calibri Light" panose="020F0302020204030204" pitchFamily="34" charset="0"/>
                        <a:ea typeface="Times New Roman"/>
                        <a:cs typeface="Calibri Light" panose="020F0302020204030204" pitchFamily="34" charset="0"/>
                      </a:endParaRPr>
                    </a:p>
                  </a:txBody>
                  <a:tcPr marL="9525" marR="9525" marT="9525"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2 digital platforms deployed</a:t>
                      </a:r>
                      <a:endParaRPr lang="en-US" sz="900" dirty="0">
                        <a:effectLst/>
                        <a:latin typeface="Calibri Light" panose="020F0302020204030204" pitchFamily="34" charset="0"/>
                        <a:ea typeface="Times New Roman"/>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9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1 digital platform deployed </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Not achieved</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2637155" algn="ctr"/>
                          <a:tab pos="5274310" algn="r"/>
                        </a:tabLst>
                        <a:defRPr/>
                      </a:pPr>
                      <a:r>
                        <a:rPr lang="en-GB" sz="900"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-1</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p>
                      <a:pPr algn="l">
                        <a:lnSpc>
                          <a:spcPct val="115000"/>
                        </a:lnSpc>
                        <a:spcAft>
                          <a:spcPts val="0"/>
                        </a:spcAft>
                        <a:tabLst>
                          <a:tab pos="2637155" algn="ctr"/>
                          <a:tab pos="5274310" algn="r"/>
                        </a:tabLst>
                      </a:pPr>
                      <a:endParaRPr lang="en-US" sz="900" dirty="0">
                        <a:solidFill>
                          <a:schemeClr val="tx1"/>
                        </a:solidFill>
                        <a:effectLst/>
                        <a:latin typeface="Calibri Light" panose="020F0302020204030204" pitchFamily="34" charset="0"/>
                        <a:ea typeface="Calibri Light"/>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 typeface="Wingdings" panose="05000000000000000000" pitchFamily="2" charset="2"/>
                        <a:buNone/>
                        <a:tabLst>
                          <a:tab pos="2637155" algn="ctr"/>
                          <a:tab pos="5274310" algn="r"/>
                        </a:tabLst>
                        <a:defRPr/>
                      </a:pPr>
                      <a:r>
                        <a:rPr lang="en-GB" sz="900" dirty="0">
                          <a:effectLst/>
                          <a:latin typeface="Calibri Light" panose="020F0302020204030204" pitchFamily="34" charset="0"/>
                          <a:ea typeface="Times New Roman" panose="02020603050405020304" pitchFamily="18" charset="0"/>
                          <a:cs typeface="Calibri Light" panose="020F0302020204030204" pitchFamily="34" charset="0"/>
                        </a:rPr>
                        <a:t>The Bid has been awarded in November 2021 ((for the reporting period, the bid was not awarded)</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lvl="0" indent="0" algn="l" defTabSz="914400" rtl="0" eaLnBrk="1" latinLnBrk="0" hangingPunct="1">
                        <a:lnSpc>
                          <a:spcPct val="115000"/>
                        </a:lnSpc>
                        <a:spcAft>
                          <a:spcPts val="0"/>
                        </a:spcAft>
                        <a:buFont typeface="Wingdings" panose="05000000000000000000" pitchFamily="2" charset="2"/>
                        <a:buNone/>
                        <a:tabLst>
                          <a:tab pos="2637155" algn="ctr"/>
                          <a:tab pos="5274310" algn="r"/>
                        </a:tabLst>
                      </a:pPr>
                      <a:endParaRPr lang="en-US" sz="900" b="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74320" marR="0" lvl="0" indent="-274320" algn="l" defTabSz="846625" rtl="0" eaLnBrk="1" fontAlgn="auto" latinLnBrk="0" hangingPunct="1">
                        <a:lnSpc>
                          <a:spcPct val="115000"/>
                        </a:lnSpc>
                        <a:spcBef>
                          <a:spcPts val="0"/>
                        </a:spcBef>
                        <a:spcAft>
                          <a:spcPts val="0"/>
                        </a:spcAft>
                        <a:buClrTx/>
                        <a:buSzTx/>
                        <a:buFont typeface="Calibri Light" panose="020F0302020204030204" pitchFamily="34" charset="0"/>
                        <a:buAutoNum type="alphaLcParenBoth"/>
                        <a:tabLst/>
                        <a:defRPr/>
                      </a:pPr>
                      <a:r>
                        <a:rPr lang="en-GB" sz="900" kern="1200" dirty="0">
                          <a:solidFill>
                            <a:schemeClr val="tx1"/>
                          </a:solidFill>
                          <a:effectLst/>
                          <a:latin typeface="+mn-lt"/>
                          <a:ea typeface="+mn-ea"/>
                          <a:cs typeface="Calibri Light" panose="020F0302020204030204" pitchFamily="34" charset="0"/>
                        </a:rPr>
                        <a:t>Award letter submitted to the service provider  and  the contract negotiations are underway</a:t>
                      </a:r>
                      <a:r>
                        <a:rPr lang="en-US" sz="900" kern="1200" dirty="0">
                          <a:solidFill>
                            <a:schemeClr val="tx1"/>
                          </a:solidFill>
                          <a:effectLst/>
                          <a:latin typeface="+mn-lt"/>
                          <a:ea typeface="+mn-ea"/>
                          <a:cs typeface="Calibri Light" panose="020F0302020204030204" pitchFamily="34" charset="0"/>
                        </a:rPr>
                        <a:t>, to be completed in November 2021.  </a:t>
                      </a:r>
                      <a:endParaRPr lang="en-US" sz="900" kern="1200" dirty="0">
                        <a:solidFill>
                          <a:schemeClr val="tx1"/>
                        </a:solidFill>
                        <a:effectLst/>
                        <a:latin typeface="+mn-lt"/>
                        <a:ea typeface="Times New Roman" panose="02020603050405020304" pitchFamily="18" charset="0"/>
                        <a:cs typeface="Calibri Light" panose="020F0302020204030204" pitchFamily="34" charset="0"/>
                      </a:endParaRPr>
                    </a:p>
                    <a:p>
                      <a:pPr marL="274320" marR="0" lvl="0" indent="-274320" algn="l">
                        <a:lnSpc>
                          <a:spcPct val="115000"/>
                        </a:lnSpc>
                        <a:spcBef>
                          <a:spcPts val="0"/>
                        </a:spcBef>
                        <a:spcAft>
                          <a:spcPts val="0"/>
                        </a:spcAft>
                        <a:buFont typeface="Calibri Light" panose="020F0302020204030204" pitchFamily="34" charset="0"/>
                        <a:buAutoNum type="alphaLcParenBoth"/>
                      </a:pPr>
                      <a:r>
                        <a:rPr lang="en-GB" sz="900" kern="1200" dirty="0">
                          <a:solidFill>
                            <a:schemeClr val="tx1"/>
                          </a:solidFill>
                          <a:effectLst/>
                          <a:latin typeface="+mn-lt"/>
                          <a:ea typeface="+mn-ea"/>
                          <a:cs typeface="Calibri Light" panose="020F0302020204030204" pitchFamily="34" charset="0"/>
                        </a:rPr>
                        <a:t>Deployment of  two(2)  Digital Platforms (Cloud IDE / DevOps) will </a:t>
                      </a:r>
                      <a:r>
                        <a:rPr lang="en-US" sz="900" kern="1200" dirty="0">
                          <a:solidFill>
                            <a:schemeClr val="tx1"/>
                          </a:solidFill>
                          <a:effectLst/>
                          <a:latin typeface="+mn-lt"/>
                          <a:ea typeface="+mn-ea"/>
                          <a:cs typeface="Calibri Light" panose="020F0302020204030204" pitchFamily="34" charset="0"/>
                        </a:rPr>
                        <a:t>commence after </a:t>
                      </a:r>
                      <a:r>
                        <a:rPr lang="en-GB" sz="900" kern="1200" dirty="0">
                          <a:solidFill>
                            <a:schemeClr val="tx1"/>
                          </a:solidFill>
                          <a:effectLst/>
                          <a:latin typeface="+mn-lt"/>
                          <a:ea typeface="+mn-ea"/>
                          <a:cs typeface="Calibri Light" panose="020F0302020204030204" pitchFamily="34" charset="0"/>
                        </a:rPr>
                        <a:t>contracting of the successful Service Provider.  </a:t>
                      </a:r>
                      <a:endParaRPr lang="en-US" sz="900" kern="1200" dirty="0">
                        <a:solidFill>
                          <a:schemeClr val="tx1"/>
                        </a:solidFill>
                        <a:effectLst/>
                        <a:latin typeface="+mn-lt"/>
                        <a:ea typeface="+mn-ea"/>
                        <a:cs typeface="Calibri Light" panose="020F0302020204030204" pitchFamily="34" charset="0"/>
                      </a:endParaRPr>
                    </a:p>
                    <a:p>
                      <a:pPr marL="0" lvl="0" indent="0" algn="l">
                        <a:lnSpc>
                          <a:spcPct val="115000"/>
                        </a:lnSpc>
                        <a:spcAft>
                          <a:spcPts val="0"/>
                        </a:spcAft>
                        <a:buFont typeface="Calibri Light" panose="020F0302020204030204" pitchFamily="34" charset="0"/>
                        <a:buNone/>
                      </a:pPr>
                      <a:endParaRPr lang="en-ZA" sz="900" b="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996240144"/>
                  </a:ext>
                </a:extLst>
              </a:tr>
            </a:tbl>
          </a:graphicData>
        </a:graphic>
      </p:graphicFrame>
      <p:pic>
        <p:nvPicPr>
          <p:cNvPr id="14" name="Picture 13">
            <a:extLst>
              <a:ext uri="{FF2B5EF4-FFF2-40B4-BE49-F238E27FC236}">
                <a16:creationId xmlns:a16="http://schemas.microsoft.com/office/drawing/2014/main" xmlns="" id="{518DD5A1-B6B8-47FC-999E-961B2C8CF631}"/>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1797969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105092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72400" y="76994"/>
            <a:ext cx="901700" cy="901700"/>
          </a:xfrm>
          <a:prstGeom prst="rect">
            <a:avLst/>
          </a:prstGeom>
        </p:spPr>
      </p:pic>
      <p:sp>
        <p:nvSpPr>
          <p:cNvPr id="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sp>
        <p:nvSpPr>
          <p:cNvPr id="10" name="Rectangle 9"/>
          <p:cNvSpPr/>
          <p:nvPr/>
        </p:nvSpPr>
        <p:spPr>
          <a:xfrm>
            <a:off x="3018655" y="402631"/>
            <a:ext cx="4279975" cy="369332"/>
          </a:xfrm>
          <a:prstGeom prst="rect">
            <a:avLst/>
          </a:prstGeom>
        </p:spPr>
        <p:txBody>
          <a:bodyPr wrap="square" lIns="91440" tIns="91440" bIns="91440">
            <a:spAutoFit/>
          </a:bodyPr>
          <a:lstStyle/>
          <a:p>
            <a:pPr eaLnBrk="0" hangingPunct="0">
              <a:spcBef>
                <a:spcPts val="600"/>
              </a:spcBef>
              <a:spcAft>
                <a:spcPts val="600"/>
              </a:spcAft>
              <a:defRPr/>
            </a:pPr>
            <a:r>
              <a:rPr lang="en-US" sz="1200" dirty="0">
                <a:solidFill>
                  <a:srgbClr val="112AA7"/>
                </a:solidFill>
              </a:rPr>
              <a:t>Programme 3: Skills &amp; capability development</a:t>
            </a:r>
            <a:endParaRPr lang="en-US" sz="1600" dirty="0">
              <a:solidFill>
                <a:srgbClr val="112AA7"/>
              </a:solidFill>
            </a:endParaRPr>
          </a:p>
        </p:txBody>
      </p:sp>
      <p:sp>
        <p:nvSpPr>
          <p:cNvPr id="11" name="object 2">
            <a:extLst>
              <a:ext uri="{FF2B5EF4-FFF2-40B4-BE49-F238E27FC236}">
                <a16:creationId xmlns:a16="http://schemas.microsoft.com/office/drawing/2014/main" xmlns="" id="{03A34DD5-3D13-5148-A2CF-B670FC88ECF0}"/>
              </a:ext>
            </a:extLst>
          </p:cNvPr>
          <p:cNvSpPr txBox="1"/>
          <p:nvPr/>
        </p:nvSpPr>
        <p:spPr>
          <a:xfrm>
            <a:off x="179512" y="1063931"/>
            <a:ext cx="8589211" cy="382156"/>
          </a:xfrm>
          <a:prstGeom prst="rect">
            <a:avLst/>
          </a:prstGeom>
        </p:spPr>
        <p:txBody>
          <a:bodyPr vert="horz" wrap="square" lIns="0" tIns="12700" rIns="0" bIns="0" rtlCol="0">
            <a:spAutoFit/>
          </a:bodyPr>
          <a:lstStyle/>
          <a:p>
            <a:r>
              <a:rPr lang="en-US" sz="1200" b="0" dirty="0">
                <a:solidFill>
                  <a:srgbClr val="000000"/>
                </a:solidFill>
                <a:latin typeface="Calibri Light"/>
                <a:ea typeface="Calibri Light"/>
                <a:cs typeface="Times New Roman"/>
              </a:rPr>
              <a:t>The purpose of this programme is to develop, build and/or buy the required digital skills and capability to enable the strategic drive to digitise government while building a culture of performance, accountability, corruption-free and consequence management. 	</a:t>
            </a:r>
          </a:p>
        </p:txBody>
      </p:sp>
      <p:pic>
        <p:nvPicPr>
          <p:cNvPr id="12" name="Picture 1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10433" y="44624"/>
            <a:ext cx="761967" cy="887240"/>
          </a:xfrm>
          <a:prstGeom prst="rect">
            <a:avLst/>
          </a:prstGeom>
          <a:noFill/>
        </p:spPr>
      </p:pic>
      <p:sp>
        <p:nvSpPr>
          <p:cNvPr id="13"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12</a:t>
            </a:fld>
            <a:endParaRPr lang="en-US" dirty="0">
              <a:solidFill>
                <a:schemeClr val="bg1"/>
              </a:solidFill>
            </a:endParaRPr>
          </a:p>
        </p:txBody>
      </p:sp>
      <p:graphicFrame>
        <p:nvGraphicFramePr>
          <p:cNvPr id="15" name="Content Placeholder 5"/>
          <p:cNvGraphicFramePr>
            <a:graphicFrameLocks/>
          </p:cNvGraphicFramePr>
          <p:nvPr>
            <p:extLst>
              <p:ext uri="{D42A27DB-BD31-4B8C-83A1-F6EECF244321}">
                <p14:modId xmlns:p14="http://schemas.microsoft.com/office/powerpoint/2010/main" xmlns="" val="2490156587"/>
              </p:ext>
            </p:extLst>
          </p:nvPr>
        </p:nvGraphicFramePr>
        <p:xfrm>
          <a:off x="68841" y="1508222"/>
          <a:ext cx="9005259" cy="5062440"/>
        </p:xfrm>
        <a:graphic>
          <a:graphicData uri="http://schemas.openxmlformats.org/drawingml/2006/table">
            <a:tbl>
              <a:tblPr firstRow="1" bandRow="1">
                <a:tableStyleId>{69012ECD-51FC-41F1-AA8D-1B2483CD663E}</a:tableStyleId>
              </a:tblPr>
              <a:tblGrid>
                <a:gridCol w="1062002">
                  <a:extLst>
                    <a:ext uri="{9D8B030D-6E8A-4147-A177-3AD203B41FA5}">
                      <a16:colId xmlns:a16="http://schemas.microsoft.com/office/drawing/2014/main" xmlns="" val="20000"/>
                    </a:ext>
                  </a:extLst>
                </a:gridCol>
                <a:gridCol w="1001502">
                  <a:extLst>
                    <a:ext uri="{9D8B030D-6E8A-4147-A177-3AD203B41FA5}">
                      <a16:colId xmlns:a16="http://schemas.microsoft.com/office/drawing/2014/main" xmlns="" val="20001"/>
                    </a:ext>
                  </a:extLst>
                </a:gridCol>
                <a:gridCol w="1166766">
                  <a:extLst>
                    <a:ext uri="{9D8B030D-6E8A-4147-A177-3AD203B41FA5}">
                      <a16:colId xmlns:a16="http://schemas.microsoft.com/office/drawing/2014/main" xmlns="" val="20002"/>
                    </a:ext>
                  </a:extLst>
                </a:gridCol>
                <a:gridCol w="976576">
                  <a:extLst>
                    <a:ext uri="{9D8B030D-6E8A-4147-A177-3AD203B41FA5}">
                      <a16:colId xmlns:a16="http://schemas.microsoft.com/office/drawing/2014/main" xmlns="" val="20003"/>
                    </a:ext>
                  </a:extLst>
                </a:gridCol>
                <a:gridCol w="1051698">
                  <a:extLst>
                    <a:ext uri="{9D8B030D-6E8A-4147-A177-3AD203B41FA5}">
                      <a16:colId xmlns:a16="http://schemas.microsoft.com/office/drawing/2014/main" xmlns="" val="20004"/>
                    </a:ext>
                  </a:extLst>
                </a:gridCol>
                <a:gridCol w="972807">
                  <a:extLst>
                    <a:ext uri="{9D8B030D-6E8A-4147-A177-3AD203B41FA5}">
                      <a16:colId xmlns:a16="http://schemas.microsoft.com/office/drawing/2014/main" xmlns="" val="20005"/>
                    </a:ext>
                  </a:extLst>
                </a:gridCol>
                <a:gridCol w="1616949">
                  <a:extLst>
                    <a:ext uri="{9D8B030D-6E8A-4147-A177-3AD203B41FA5}">
                      <a16:colId xmlns:a16="http://schemas.microsoft.com/office/drawing/2014/main" xmlns="" val="20006"/>
                    </a:ext>
                  </a:extLst>
                </a:gridCol>
                <a:gridCol w="1156959">
                  <a:extLst>
                    <a:ext uri="{9D8B030D-6E8A-4147-A177-3AD203B41FA5}">
                      <a16:colId xmlns:a16="http://schemas.microsoft.com/office/drawing/2014/main" xmlns="" val="20007"/>
                    </a:ext>
                  </a:extLst>
                </a:gridCol>
              </a:tblGrid>
              <a:tr h="856835">
                <a:tc>
                  <a:txBody>
                    <a:bodyPr/>
                    <a:lstStyle/>
                    <a:p>
                      <a:pPr marL="0" marR="0" algn="ctr">
                        <a:lnSpc>
                          <a:spcPts val="1200"/>
                        </a:lnSpc>
                        <a:spcBef>
                          <a:spcPts val="60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Output Indicator</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ts val="12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FY2020/21 Baseline</a:t>
                      </a:r>
                    </a:p>
                    <a:p>
                      <a:pPr marL="0" marR="0" algn="ctr" defTabSz="457200" rtl="0" eaLnBrk="1" latinLnBrk="0" hangingPunct="1">
                        <a:lnSpc>
                          <a:spcPts val="1200"/>
                        </a:lnSpc>
                        <a:spcBef>
                          <a:spcPts val="600"/>
                        </a:spcBef>
                        <a:spcAft>
                          <a:spcPts val="0"/>
                        </a:spcAft>
                      </a:pP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bg1"/>
                          </a:solidFill>
                          <a:effectLst/>
                          <a:latin typeface="Arial" panose="020B0604020202020204" pitchFamily="34" charset="0"/>
                          <a:ea typeface="Verdana" panose="020B0604030504040204" pitchFamily="34" charset="0"/>
                          <a:cs typeface="Arial" panose="020B0604020202020204" pitchFamily="34" charset="0"/>
                        </a:rPr>
                        <a:t>Annual </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bg1"/>
                          </a:solidFill>
                          <a:effectLst/>
                          <a:latin typeface="Arial" panose="020B0604020202020204" pitchFamily="34" charset="0"/>
                          <a:ea typeface="Verdana" panose="020B0604030504040204" pitchFamily="34" charset="0"/>
                          <a:cs typeface="Arial" panose="020B0604020202020204" pitchFamily="34" charset="0"/>
                        </a:rPr>
                        <a:t>Target</a:t>
                      </a:r>
                      <a:endParaRPr lang="en-US" sz="1000" b="1" kern="1200"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p>
                      <a:pPr marL="0" marR="0" algn="ctr" defTabSz="457200" rtl="0" eaLnBrk="1" latinLnBrk="0" hangingPunct="1">
                        <a:lnSpc>
                          <a:spcPts val="1200"/>
                        </a:lnSpc>
                        <a:spcBef>
                          <a:spcPts val="600"/>
                        </a:spcBef>
                        <a:spcAft>
                          <a:spcPts val="0"/>
                        </a:spcAft>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 </a:t>
                      </a: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Q</a:t>
                      </a: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uarterly </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Target</a:t>
                      </a:r>
                    </a:p>
                    <a:p>
                      <a:pPr marL="0" marR="0" indent="0" algn="ctr" defTabSz="457200" rtl="0" eaLnBrk="1" fontAlgn="auto" latinLnBrk="0" hangingPunct="1">
                        <a:lnSpc>
                          <a:spcPts val="1200"/>
                        </a:lnSpc>
                        <a:spcBef>
                          <a:spcPts val="600"/>
                        </a:spcBef>
                        <a:spcAft>
                          <a:spcPts val="0"/>
                        </a:spcAft>
                        <a:buClrTx/>
                        <a:buSzTx/>
                        <a:buFontTx/>
                        <a:buNone/>
                        <a:tabLst/>
                        <a:defRPr/>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 </a:t>
                      </a: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Quarter 2</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Performance</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60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Deviation</a:t>
                      </a:r>
                      <a:r>
                        <a:rPr lang="en-ZA" sz="1000" baseline="0" dirty="0">
                          <a:effectLst/>
                          <a:latin typeface="Arial" panose="020B0604020202020204" pitchFamily="34" charset="0"/>
                          <a:ea typeface="Verdana" panose="020B0604030504040204" pitchFamily="34" charset="0"/>
                          <a:cs typeface="Arial" panose="020B0604020202020204" pitchFamily="34" charset="0"/>
                        </a:rPr>
                        <a:t> from planned target</a:t>
                      </a:r>
                      <a:endParaRPr lang="en-ZA"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algn="ctr">
                        <a:lnSpc>
                          <a:spcPts val="1200"/>
                        </a:lnSpc>
                        <a:spcBef>
                          <a:spcPts val="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 Reason for </a:t>
                      </a:r>
                    </a:p>
                    <a:p>
                      <a:pPr marL="0" marR="0" algn="ctr">
                        <a:lnSpc>
                          <a:spcPts val="1200"/>
                        </a:lnSpc>
                        <a:spcBef>
                          <a:spcPts val="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Variance  </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ts val="1200"/>
                        </a:lnSpc>
                        <a:spcBef>
                          <a:spcPts val="60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rPr>
                        <a:t>Interventions to Improve Performance</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algn="ctr">
                        <a:lnSpc>
                          <a:spcPts val="1200"/>
                        </a:lnSpc>
                        <a:spcBef>
                          <a:spcPts val="600"/>
                        </a:spcBef>
                        <a:spcAft>
                          <a:spcPts val="0"/>
                        </a:spcAft>
                      </a:pP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1781049">
                <a:tc>
                  <a:txBody>
                    <a:bodyPr/>
                    <a:lstStyle/>
                    <a:p>
                      <a:pPr marL="0" marR="0" algn="l">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M15: % of employees trained against the WSP</a:t>
                      </a:r>
                      <a:endParaRPr lang="en-US" sz="900" dirty="0">
                        <a:effectLst/>
                        <a:latin typeface="Calibri Light" panose="020F0302020204030204" pitchFamily="34" charset="0"/>
                        <a:ea typeface="Times New Roman"/>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81% of employees trained against the WSP</a:t>
                      </a:r>
                      <a:endParaRPr lang="en-US" sz="900" dirty="0">
                        <a:effectLst/>
                        <a:latin typeface="Calibri Light" panose="020F0302020204030204" pitchFamily="34" charset="0"/>
                        <a:ea typeface="Times New Roman"/>
                        <a:cs typeface="Calibri Light" panose="020F0302020204030204" pitchFamily="34" charset="0"/>
                      </a:endParaRPr>
                    </a:p>
                  </a:txBody>
                  <a:tcPr marL="9525" marR="9525" marT="9525"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70% of employees trained against the WSP</a:t>
                      </a:r>
                      <a:endParaRPr lang="en-US" sz="900" dirty="0">
                        <a:effectLst/>
                        <a:latin typeface="Calibri Light" panose="020F0302020204030204" pitchFamily="34" charset="0"/>
                        <a:ea typeface="Times New Roman"/>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20% of employees trained against the WSP </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B050"/>
                          </a:solidFill>
                          <a:effectLst/>
                          <a:latin typeface="Calibri Light" panose="020F0302020204030204" pitchFamily="34" charset="0"/>
                          <a:ea typeface="Calibri Light" panose="020F0302020204030204" pitchFamily="34" charset="0"/>
                          <a:cs typeface="Calibri Light" panose="020F0302020204030204" pitchFamily="34" charset="0"/>
                        </a:rPr>
                        <a:t>Achieved</a:t>
                      </a:r>
                      <a:endParaRPr lang="en-US" sz="900" dirty="0">
                        <a:solidFill>
                          <a:srgbClr val="00B050"/>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lgn="l">
                        <a:lnSpc>
                          <a:spcPct val="115000"/>
                        </a:lnSpc>
                        <a:spcBef>
                          <a:spcPts val="0"/>
                        </a:spcBef>
                        <a:spcAft>
                          <a:spcPts val="0"/>
                        </a:spcAft>
                      </a:pPr>
                      <a:r>
                        <a:rPr lang="en-GB" sz="9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26.68% of employees trained against the WSP</a:t>
                      </a:r>
                      <a:endParaRPr lang="en-US" sz="9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6.68%</a:t>
                      </a:r>
                      <a:endParaRPr lang="en-US" sz="9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Procurement of service providers was fast-tracked and training courses were scheduled timeously for employees to attend</a:t>
                      </a:r>
                      <a:endParaRPr lang="en-US" sz="9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a:lnSpc>
                          <a:spcPct val="115000"/>
                        </a:lnSpc>
                        <a:spcAft>
                          <a:spcPts val="0"/>
                        </a:spcAft>
                        <a:buFont typeface="Calibri Light" panose="020F0302020204030204" pitchFamily="34" charset="0"/>
                        <a:buNone/>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None (the quarterly target has been achieved).</a:t>
                      </a:r>
                      <a:endParaRPr lang="en-US" sz="900" kern="1200" dirty="0">
                        <a:solidFill>
                          <a:schemeClr val="tx1"/>
                        </a:solidFill>
                        <a:effectLst/>
                        <a:latin typeface="Calibri Light" panose="020F0302020204030204" pitchFamily="34" charset="0"/>
                        <a:ea typeface="Calibri"/>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2"/>
                  </a:ext>
                </a:extLst>
              </a:tr>
              <a:tr h="2424556">
                <a:tc>
                  <a:txBody>
                    <a:bodyPr/>
                    <a:lstStyle/>
                    <a:p>
                      <a:pPr marL="0" marR="0" algn="l">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M16: % milestones achieved as per the culture plan</a:t>
                      </a:r>
                      <a:endParaRPr lang="en-US" sz="900" dirty="0">
                        <a:effectLst/>
                        <a:latin typeface="Calibri Light" panose="020F0302020204030204" pitchFamily="34" charset="0"/>
                        <a:ea typeface="Times New Roman"/>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226695" algn="l" defTabSz="914400" rtl="0" eaLnBrk="1" fontAlgn="t" latinLnBrk="0" hangingPunct="1">
                        <a:lnSpc>
                          <a:spcPct val="115000"/>
                        </a:lnSpc>
                        <a:spcBef>
                          <a:spcPts val="0"/>
                        </a:spcBef>
                        <a:spcAft>
                          <a:spcPts val="0"/>
                        </a:spcAft>
                      </a:pPr>
                      <a:r>
                        <a:rPr lang="en-US" sz="9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54.34% implementation of planned activities as per the culture plan</a:t>
                      </a:r>
                    </a:p>
                  </a:txBody>
                  <a:tcPr marL="9525" marR="9525" marT="9525"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100% of milestones achieved as per the culture plan</a:t>
                      </a:r>
                      <a:endParaRPr lang="en-US" sz="900" dirty="0">
                        <a:effectLst/>
                        <a:latin typeface="Calibri Light" panose="020F0302020204030204" pitchFamily="34" charset="0"/>
                        <a:ea typeface="Times New Roman"/>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50% of milestones achieved as per the culture plan </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B050"/>
                          </a:solidFill>
                          <a:effectLst/>
                          <a:latin typeface="Calibri Light" panose="020F0302020204030204" pitchFamily="34" charset="0"/>
                          <a:ea typeface="Calibri Light" panose="020F0302020204030204" pitchFamily="34" charset="0"/>
                          <a:cs typeface="Calibri Light" panose="020F0302020204030204" pitchFamily="34" charset="0"/>
                        </a:rPr>
                        <a:t>Achieved</a:t>
                      </a:r>
                    </a:p>
                    <a:p>
                      <a:pPr marL="0" marR="0" algn="l">
                        <a:lnSpc>
                          <a:spcPct val="115000"/>
                        </a:lnSpc>
                        <a:spcBef>
                          <a:spcPts val="0"/>
                        </a:spcBef>
                        <a:spcAft>
                          <a:spcPts val="0"/>
                        </a:spcAft>
                      </a:pPr>
                      <a:r>
                        <a:rPr lang="en-GB" sz="9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50.00% of milestones achieved as per the culture plan </a:t>
                      </a:r>
                      <a:endParaRPr lang="en-US" sz="9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2637155" algn="ctr"/>
                          <a:tab pos="5274310" algn="r"/>
                        </a:tabLst>
                        <a:defRPr/>
                      </a:pPr>
                      <a:r>
                        <a:rPr lang="en-US" sz="9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No variance</a:t>
                      </a:r>
                      <a:endParaRPr lang="en-US" sz="9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l">
                        <a:lnSpc>
                          <a:spcPct val="115000"/>
                        </a:lnSpc>
                        <a:spcAft>
                          <a:spcPts val="0"/>
                        </a:spcAft>
                        <a:tabLst>
                          <a:tab pos="2637155" algn="ctr"/>
                          <a:tab pos="5274310" algn="r"/>
                        </a:tabLst>
                      </a:pPr>
                      <a:endParaRPr lang="en-US" sz="900" dirty="0">
                        <a:solidFill>
                          <a:schemeClr val="tx1"/>
                        </a:solidFill>
                        <a:effectLst/>
                        <a:latin typeface="Calibri Light" panose="020F0302020204030204" pitchFamily="34" charset="0"/>
                        <a:ea typeface="Calibri Light"/>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a:lnSpc>
                          <a:spcPct val="100000"/>
                        </a:lnSpc>
                        <a:spcAft>
                          <a:spcPts val="0"/>
                        </a:spcAft>
                        <a:buFont typeface="+mj-lt"/>
                        <a:buNone/>
                      </a:pPr>
                      <a:r>
                        <a:rPr lang="en-US" sz="900" dirty="0">
                          <a:effectLst/>
                          <a:latin typeface="Calibri Light" panose="020F0302020204030204" pitchFamily="34" charset="0"/>
                          <a:ea typeface="Calibri Light" panose="020F0302020204030204" pitchFamily="34" charset="0"/>
                          <a:cs typeface="Calibri Light" panose="020F0302020204030204" pitchFamily="34" charset="0"/>
                        </a:rPr>
                        <a:t>N/A</a:t>
                      </a:r>
                      <a:endParaRPr lang="en-US" sz="9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0"/>
                        </a:spcAft>
                        <a:tabLst>
                          <a:tab pos="457200" algn="l"/>
                        </a:tabLst>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None (the quarterly target has been achieved).</a:t>
                      </a:r>
                      <a:endParaRPr lang="en-US" sz="900" kern="1200" dirty="0">
                        <a:solidFill>
                          <a:schemeClr val="tx1"/>
                        </a:solidFill>
                        <a:effectLst/>
                        <a:latin typeface="Calibri Light" panose="020F0302020204030204" pitchFamily="34" charset="0"/>
                        <a:ea typeface="Calibri"/>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pic>
        <p:nvPicPr>
          <p:cNvPr id="14" name="Picture 13">
            <a:extLst>
              <a:ext uri="{FF2B5EF4-FFF2-40B4-BE49-F238E27FC236}">
                <a16:creationId xmlns:a16="http://schemas.microsoft.com/office/drawing/2014/main" xmlns="" id="{F3F76919-DCD7-4B64-882B-C1403C4AA714}"/>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14380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105092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34796" y="44624"/>
            <a:ext cx="901700" cy="901700"/>
          </a:xfrm>
          <a:prstGeom prst="rect">
            <a:avLst/>
          </a:prstGeom>
        </p:spPr>
      </p:pic>
      <p:sp>
        <p:nvSpPr>
          <p:cNvPr id="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sp>
        <p:nvSpPr>
          <p:cNvPr id="10" name="Rectangle 9"/>
          <p:cNvSpPr/>
          <p:nvPr/>
        </p:nvSpPr>
        <p:spPr>
          <a:xfrm>
            <a:off x="3111547" y="375800"/>
            <a:ext cx="3836718" cy="369332"/>
          </a:xfrm>
          <a:prstGeom prst="rect">
            <a:avLst/>
          </a:prstGeom>
        </p:spPr>
        <p:txBody>
          <a:bodyPr wrap="square" lIns="91440" tIns="91440" bIns="91440">
            <a:spAutoFit/>
          </a:bodyPr>
          <a:lstStyle/>
          <a:p>
            <a:pPr eaLnBrk="0" hangingPunct="0">
              <a:spcBef>
                <a:spcPts val="600"/>
              </a:spcBef>
              <a:spcAft>
                <a:spcPts val="600"/>
              </a:spcAft>
              <a:defRPr/>
            </a:pPr>
            <a:r>
              <a:rPr lang="en-US" sz="1200" dirty="0">
                <a:solidFill>
                  <a:srgbClr val="112AA7"/>
                </a:solidFill>
              </a:rPr>
              <a:t>Programme 4: Financial Sustainability</a:t>
            </a:r>
          </a:p>
        </p:txBody>
      </p:sp>
      <p:sp>
        <p:nvSpPr>
          <p:cNvPr id="11" name="object 2">
            <a:extLst>
              <a:ext uri="{FF2B5EF4-FFF2-40B4-BE49-F238E27FC236}">
                <a16:creationId xmlns:a16="http://schemas.microsoft.com/office/drawing/2014/main" xmlns="" id="{03A34DD5-3D13-5148-A2CF-B670FC88ECF0}"/>
              </a:ext>
            </a:extLst>
          </p:cNvPr>
          <p:cNvSpPr txBox="1"/>
          <p:nvPr/>
        </p:nvSpPr>
        <p:spPr>
          <a:xfrm>
            <a:off x="68841" y="1038443"/>
            <a:ext cx="8967655" cy="382156"/>
          </a:xfrm>
          <a:prstGeom prst="rect">
            <a:avLst/>
          </a:prstGeom>
        </p:spPr>
        <p:txBody>
          <a:bodyPr vert="horz" wrap="square" lIns="0" tIns="12700" rIns="0" bIns="0" rtlCol="0">
            <a:spAutoFit/>
          </a:bodyPr>
          <a:lstStyle/>
          <a:p>
            <a:r>
              <a:rPr lang="en-US" sz="1200" b="0" dirty="0">
                <a:solidFill>
                  <a:srgbClr val="000000"/>
                </a:solidFill>
                <a:latin typeface="Calibri" panose="020F0502020204030204" pitchFamily="34" charset="0"/>
              </a:rPr>
              <a:t>The purpose of this programme is to ensure effective and </a:t>
            </a:r>
            <a:r>
              <a:rPr lang="en-US" sz="1200" b="0" dirty="0">
                <a:solidFill>
                  <a:srgbClr val="000000"/>
                </a:solidFill>
                <a:latin typeface="Calibri Light"/>
                <a:ea typeface="Calibri Light"/>
                <a:cs typeface="Times New Roman"/>
              </a:rPr>
              <a:t>efficient financial management and commercial awareness in investment d</a:t>
            </a:r>
            <a:r>
              <a:rPr lang="en-US" sz="1200" b="0" dirty="0">
                <a:solidFill>
                  <a:srgbClr val="000000"/>
                </a:solidFill>
                <a:latin typeface="Calibri" panose="020F0502020204030204" pitchFamily="34" charset="0"/>
              </a:rPr>
              <a:t>ecisions to ensure financial growth and sustainability. 	</a:t>
            </a:r>
          </a:p>
        </p:txBody>
      </p:sp>
      <p:pic>
        <p:nvPicPr>
          <p:cNvPr id="12" name="Picture 1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10433" y="44624"/>
            <a:ext cx="761967" cy="887240"/>
          </a:xfrm>
          <a:prstGeom prst="rect">
            <a:avLst/>
          </a:prstGeom>
          <a:noFill/>
        </p:spPr>
      </p:pic>
      <p:sp>
        <p:nvSpPr>
          <p:cNvPr id="13"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13</a:t>
            </a:fld>
            <a:endParaRPr lang="en-US" dirty="0">
              <a:solidFill>
                <a:schemeClr val="bg1"/>
              </a:solidFill>
            </a:endParaRPr>
          </a:p>
        </p:txBody>
      </p:sp>
      <p:graphicFrame>
        <p:nvGraphicFramePr>
          <p:cNvPr id="15" name="Content Placeholder 5"/>
          <p:cNvGraphicFramePr>
            <a:graphicFrameLocks/>
          </p:cNvGraphicFramePr>
          <p:nvPr>
            <p:extLst>
              <p:ext uri="{D42A27DB-BD31-4B8C-83A1-F6EECF244321}">
                <p14:modId xmlns:p14="http://schemas.microsoft.com/office/powerpoint/2010/main" xmlns="" val="454177248"/>
              </p:ext>
            </p:extLst>
          </p:nvPr>
        </p:nvGraphicFramePr>
        <p:xfrm>
          <a:off x="68841" y="1525200"/>
          <a:ext cx="9013014" cy="5023185"/>
        </p:xfrm>
        <a:graphic>
          <a:graphicData uri="http://schemas.openxmlformats.org/drawingml/2006/table">
            <a:tbl>
              <a:tblPr firstRow="1" bandRow="1">
                <a:tableStyleId>{69012ECD-51FC-41F1-AA8D-1B2483CD663E}</a:tableStyleId>
              </a:tblPr>
              <a:tblGrid>
                <a:gridCol w="1052070">
                  <a:extLst>
                    <a:ext uri="{9D8B030D-6E8A-4147-A177-3AD203B41FA5}">
                      <a16:colId xmlns:a16="http://schemas.microsoft.com/office/drawing/2014/main" xmlns="" val="20000"/>
                    </a:ext>
                  </a:extLst>
                </a:gridCol>
                <a:gridCol w="940839">
                  <a:extLst>
                    <a:ext uri="{9D8B030D-6E8A-4147-A177-3AD203B41FA5}">
                      <a16:colId xmlns:a16="http://schemas.microsoft.com/office/drawing/2014/main" xmlns="" val="20001"/>
                    </a:ext>
                  </a:extLst>
                </a:gridCol>
                <a:gridCol w="1085583">
                  <a:extLst>
                    <a:ext uri="{9D8B030D-6E8A-4147-A177-3AD203B41FA5}">
                      <a16:colId xmlns:a16="http://schemas.microsoft.com/office/drawing/2014/main" xmlns="" val="20002"/>
                    </a:ext>
                  </a:extLst>
                </a:gridCol>
                <a:gridCol w="1085583">
                  <a:extLst>
                    <a:ext uri="{9D8B030D-6E8A-4147-A177-3AD203B41FA5}">
                      <a16:colId xmlns:a16="http://schemas.microsoft.com/office/drawing/2014/main" xmlns="" val="20003"/>
                    </a:ext>
                  </a:extLst>
                </a:gridCol>
                <a:gridCol w="1302700">
                  <a:extLst>
                    <a:ext uri="{9D8B030D-6E8A-4147-A177-3AD203B41FA5}">
                      <a16:colId xmlns:a16="http://schemas.microsoft.com/office/drawing/2014/main" xmlns="" val="20004"/>
                    </a:ext>
                  </a:extLst>
                </a:gridCol>
                <a:gridCol w="940839">
                  <a:extLst>
                    <a:ext uri="{9D8B030D-6E8A-4147-A177-3AD203B41FA5}">
                      <a16:colId xmlns:a16="http://schemas.microsoft.com/office/drawing/2014/main" xmlns="" val="20005"/>
                    </a:ext>
                  </a:extLst>
                </a:gridCol>
                <a:gridCol w="1375072">
                  <a:extLst>
                    <a:ext uri="{9D8B030D-6E8A-4147-A177-3AD203B41FA5}">
                      <a16:colId xmlns:a16="http://schemas.microsoft.com/office/drawing/2014/main" xmlns="" val="20006"/>
                    </a:ext>
                  </a:extLst>
                </a:gridCol>
                <a:gridCol w="1230328">
                  <a:extLst>
                    <a:ext uri="{9D8B030D-6E8A-4147-A177-3AD203B41FA5}">
                      <a16:colId xmlns:a16="http://schemas.microsoft.com/office/drawing/2014/main" xmlns="" val="20007"/>
                    </a:ext>
                  </a:extLst>
                </a:gridCol>
              </a:tblGrid>
              <a:tr h="848145">
                <a:tc>
                  <a:txBody>
                    <a:bodyPr/>
                    <a:lstStyle/>
                    <a:p>
                      <a:pPr marL="0" marR="0" algn="ctr">
                        <a:lnSpc>
                          <a:spcPts val="1200"/>
                        </a:lnSpc>
                        <a:spcBef>
                          <a:spcPts val="60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Output Indicator</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ts val="12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FY2020/21 Baseline</a:t>
                      </a:r>
                    </a:p>
                    <a:p>
                      <a:pPr marL="0" marR="0" algn="ctr" defTabSz="457200" rtl="0" eaLnBrk="1" latinLnBrk="0" hangingPunct="1">
                        <a:lnSpc>
                          <a:spcPts val="1200"/>
                        </a:lnSpc>
                        <a:spcBef>
                          <a:spcPts val="600"/>
                        </a:spcBef>
                        <a:spcAft>
                          <a:spcPts val="0"/>
                        </a:spcAft>
                      </a:pP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bg1"/>
                          </a:solidFill>
                          <a:effectLst/>
                          <a:latin typeface="Arial" panose="020B0604020202020204" pitchFamily="34" charset="0"/>
                          <a:ea typeface="Verdana" panose="020B0604030504040204" pitchFamily="34" charset="0"/>
                          <a:cs typeface="Arial" panose="020B0604020202020204" pitchFamily="34" charset="0"/>
                        </a:rPr>
                        <a:t>Annual </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bg1"/>
                          </a:solidFill>
                          <a:effectLst/>
                          <a:latin typeface="Arial" panose="020B0604020202020204" pitchFamily="34" charset="0"/>
                          <a:ea typeface="Verdana" panose="020B0604030504040204" pitchFamily="34" charset="0"/>
                          <a:cs typeface="Arial" panose="020B0604020202020204" pitchFamily="34" charset="0"/>
                        </a:rPr>
                        <a:t>Target</a:t>
                      </a:r>
                      <a:endParaRPr lang="en-US" sz="1000" b="1" kern="1200"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p>
                      <a:pPr marL="0" marR="0" algn="ctr" defTabSz="457200" rtl="0" eaLnBrk="1" latinLnBrk="0" hangingPunct="1">
                        <a:lnSpc>
                          <a:spcPts val="1200"/>
                        </a:lnSpc>
                        <a:spcBef>
                          <a:spcPts val="600"/>
                        </a:spcBef>
                        <a:spcAft>
                          <a:spcPts val="0"/>
                        </a:spcAft>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 </a:t>
                      </a: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Q</a:t>
                      </a: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uarterly </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Target</a:t>
                      </a:r>
                    </a:p>
                    <a:p>
                      <a:pPr marL="0" marR="0" indent="0" algn="ctr" defTabSz="457200" rtl="0" eaLnBrk="1" fontAlgn="auto" latinLnBrk="0" hangingPunct="1">
                        <a:lnSpc>
                          <a:spcPts val="1200"/>
                        </a:lnSpc>
                        <a:spcBef>
                          <a:spcPts val="600"/>
                        </a:spcBef>
                        <a:spcAft>
                          <a:spcPts val="0"/>
                        </a:spcAft>
                        <a:buClrTx/>
                        <a:buSzTx/>
                        <a:buFontTx/>
                        <a:buNone/>
                        <a:tabLst/>
                        <a:defRPr/>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 </a:t>
                      </a: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Quarter 2</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Performance</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60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Deviation</a:t>
                      </a:r>
                      <a:r>
                        <a:rPr lang="en-ZA" sz="1000" baseline="0" dirty="0">
                          <a:effectLst/>
                          <a:latin typeface="Arial" panose="020B0604020202020204" pitchFamily="34" charset="0"/>
                          <a:ea typeface="Verdana" panose="020B0604030504040204" pitchFamily="34" charset="0"/>
                          <a:cs typeface="Arial" panose="020B0604020202020204" pitchFamily="34" charset="0"/>
                        </a:rPr>
                        <a:t> from planned target</a:t>
                      </a:r>
                      <a:endParaRPr lang="en-ZA"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algn="ctr">
                        <a:lnSpc>
                          <a:spcPts val="1200"/>
                        </a:lnSpc>
                        <a:spcBef>
                          <a:spcPts val="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 Reason for </a:t>
                      </a:r>
                    </a:p>
                    <a:p>
                      <a:pPr marL="0" marR="0" algn="ctr">
                        <a:lnSpc>
                          <a:spcPts val="1200"/>
                        </a:lnSpc>
                        <a:spcBef>
                          <a:spcPts val="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Variance  </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ts val="1200"/>
                        </a:lnSpc>
                        <a:spcBef>
                          <a:spcPts val="60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rPr>
                        <a:t>Interventions to Improve Performance</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algn="ctr">
                        <a:lnSpc>
                          <a:spcPts val="1200"/>
                        </a:lnSpc>
                        <a:spcBef>
                          <a:spcPts val="600"/>
                        </a:spcBef>
                        <a:spcAft>
                          <a:spcPts val="0"/>
                        </a:spcAft>
                      </a:pP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788646">
                <a:tc>
                  <a:txBody>
                    <a:bodyPr/>
                    <a:lstStyle/>
                    <a:p>
                      <a:pPr algn="l">
                        <a:lnSpc>
                          <a:spcPct val="115000"/>
                        </a:lnSpc>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M1: # EBITDA</a:t>
                      </a:r>
                      <a:endParaRPr lang="en-US" sz="900" dirty="0">
                        <a:effectLst/>
                        <a:latin typeface="Calibri Light" panose="020F0302020204030204" pitchFamily="34" charset="0"/>
                        <a:ea typeface="Times New Roman"/>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26695" indent="-226695">
                        <a:lnSpc>
                          <a:spcPct val="115000"/>
                        </a:lnSpc>
                        <a:spcAft>
                          <a:spcPts val="0"/>
                        </a:spcAft>
                      </a:pPr>
                      <a:r>
                        <a:rPr lang="en-US" sz="900" dirty="0">
                          <a:effectLst/>
                          <a:latin typeface="Calibri Light" panose="020F0302020204030204" pitchFamily="34" charset="0"/>
                          <a:ea typeface="Calibri Light"/>
                          <a:cs typeface="Calibri Light" panose="020F0302020204030204" pitchFamily="34" charset="0"/>
                        </a:rPr>
                        <a:t>R582m</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R42.2m</a:t>
                      </a:r>
                      <a:endParaRPr lang="en-ZA"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R25m </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B050"/>
                          </a:solidFill>
                          <a:effectLst/>
                          <a:latin typeface="Calibri Light" panose="020F0302020204030204" pitchFamily="34" charset="0"/>
                          <a:ea typeface="Calibri Light" panose="020F0302020204030204" pitchFamily="34" charset="0"/>
                          <a:cs typeface="Calibri Light" panose="020F0302020204030204" pitchFamily="34" charset="0"/>
                        </a:rPr>
                        <a:t>Achieved</a:t>
                      </a:r>
                      <a:endParaRPr lang="en-US" sz="1050" dirty="0">
                        <a:solidFill>
                          <a:srgbClr val="00B050"/>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lgn="l">
                        <a:lnSpc>
                          <a:spcPct val="115000"/>
                        </a:lnSpc>
                        <a:spcBef>
                          <a:spcPts val="0"/>
                        </a:spcBef>
                        <a:spcAft>
                          <a:spcPts val="0"/>
                        </a:spcAft>
                      </a:pPr>
                      <a:r>
                        <a:rPr lang="en-GB" sz="9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R177.1m   </a:t>
                      </a:r>
                      <a:endParaRPr lang="en-US" sz="105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17780" marB="177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R152.1m</a:t>
                      </a:r>
                      <a:endParaRPr lang="en-US" sz="105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Due to revenue targets almost being achieved and controls in place to limit cost to necessities only.</a:t>
                      </a:r>
                      <a:endParaRPr lang="en-US" sz="105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a:lnSpc>
                          <a:spcPct val="115000"/>
                        </a:lnSpc>
                        <a:spcAft>
                          <a:spcPts val="0"/>
                        </a:spcAft>
                        <a:buFont typeface="Calibri Light" panose="020F0302020204030204" pitchFamily="34" charset="0"/>
                        <a:buNone/>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None (the quarterly target has been achieved).</a:t>
                      </a:r>
                      <a:endParaRPr lang="en-GB" sz="900" dirty="0">
                        <a:effectLst/>
                        <a:latin typeface="Calibri Light" panose="020F0302020204030204" pitchFamily="34" charset="0"/>
                        <a:ea typeface="Calibri Light"/>
                        <a:cs typeface="Calibri Light" panose="020F0302020204030204" pitchFamily="34" charset="0"/>
                      </a:endParaRPr>
                    </a:p>
                    <a:p>
                      <a:pPr algn="l">
                        <a:lnSpc>
                          <a:spcPct val="115000"/>
                        </a:lnSpc>
                        <a:spcAft>
                          <a:spcPts val="0"/>
                        </a:spcAft>
                      </a:pPr>
                      <a:endParaRPr lang="en-GB" sz="900" dirty="0">
                        <a:effectLst/>
                        <a:latin typeface="Calibri Light" panose="020F0302020204030204" pitchFamily="34" charset="0"/>
                        <a:ea typeface="Calibri Light"/>
                        <a:cs typeface="Calibri Light" panose="020F0302020204030204" pitchFamily="34" charset="0"/>
                      </a:endParaRPr>
                    </a:p>
                    <a:p>
                      <a:pPr algn="l">
                        <a:lnSpc>
                          <a:spcPct val="115000"/>
                        </a:lnSpc>
                        <a:spcAft>
                          <a:spcPts val="0"/>
                        </a:spcAft>
                      </a:pPr>
                      <a:endParaRPr lang="en-US" sz="900" dirty="0">
                        <a:effectLst/>
                        <a:latin typeface="Calibri Light" panose="020F0302020204030204" pitchFamily="34" charset="0"/>
                        <a:ea typeface="Calibri Light"/>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1"/>
                  </a:ext>
                </a:extLst>
              </a:tr>
              <a:tr h="2214844">
                <a:tc>
                  <a:txBody>
                    <a:bodyPr/>
                    <a:lstStyle/>
                    <a:p>
                      <a:pPr algn="l">
                        <a:lnSpc>
                          <a:spcPct val="115000"/>
                        </a:lnSpc>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M2: % net collection rate</a:t>
                      </a:r>
                      <a:endParaRPr lang="en-US" sz="900" dirty="0">
                        <a:effectLst/>
                        <a:latin typeface="Calibri Light" panose="020F0302020204030204" pitchFamily="34" charset="0"/>
                        <a:ea typeface="Times New Roman"/>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226695" algn="l" defTabSz="914400" rtl="0" eaLnBrk="1" latinLnBrk="0" hangingPunct="1">
                        <a:lnSpc>
                          <a:spcPct val="115000"/>
                        </a:lnSpc>
                        <a:spcAft>
                          <a:spcPts val="0"/>
                        </a:spcAft>
                      </a:pPr>
                      <a:r>
                        <a:rPr lang="en-US" sz="9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85.4% net collection rate</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226695" algn="l" defTabSz="914400" rtl="0" eaLnBrk="1" latinLnBrk="0" hangingPunct="1">
                        <a:lnSpc>
                          <a:spcPct val="115000"/>
                        </a:lnSpc>
                        <a:spcAft>
                          <a:spcPts val="0"/>
                        </a:spcAft>
                      </a:pPr>
                      <a:r>
                        <a:rPr lang="en-GB" sz="9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80% net collection rate</a:t>
                      </a:r>
                      <a:endParaRPr lang="en-ZA" sz="900" kern="12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60% net collection rate</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lgn="l">
                        <a:lnSpc>
                          <a:spcPct val="115000"/>
                        </a:lnSpc>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 </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B050"/>
                          </a:solidFill>
                          <a:effectLst/>
                          <a:latin typeface="Calibri Light" panose="020F0302020204030204" pitchFamily="34" charset="0"/>
                          <a:ea typeface="Calibri Light" panose="020F0302020204030204" pitchFamily="34" charset="0"/>
                          <a:cs typeface="Calibri Light" panose="020F0302020204030204" pitchFamily="34" charset="0"/>
                        </a:rPr>
                        <a:t>Achieved</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lgn="l">
                        <a:lnSpc>
                          <a:spcPct val="115000"/>
                        </a:lnSpc>
                        <a:spcBef>
                          <a:spcPts val="0"/>
                        </a:spcBef>
                        <a:spcAft>
                          <a:spcPts val="0"/>
                        </a:spcAft>
                      </a:pPr>
                      <a:r>
                        <a:rPr lang="en-ZA"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74% net collection rate</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lgn="l">
                        <a:lnSpc>
                          <a:spcPct val="115000"/>
                        </a:lnSpc>
                        <a:spcBef>
                          <a:spcPts val="0"/>
                        </a:spcBef>
                        <a:spcAft>
                          <a:spcPts val="0"/>
                        </a:spcAft>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17780" marB="177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600"/>
                        </a:spcAft>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14%</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342900" marR="0" lvl="0" indent="-342900" algn="l">
                        <a:lnSpc>
                          <a:spcPct val="115000"/>
                        </a:lnSpc>
                        <a:spcBef>
                          <a:spcPts val="0"/>
                        </a:spcBef>
                        <a:spcAft>
                          <a:spcPts val="600"/>
                        </a:spcAft>
                        <a:buFont typeface="+mj-lt"/>
                        <a:buAutoNum type="alphaLcParenBoth"/>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 process to clean up the debtors’ book is in progress in order to ensure that resources focuses on valid and collectable debt.</a:t>
                      </a:r>
                      <a:endParaRPr lang="en-US" sz="1050" dirty="0">
                        <a:effectLst/>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a:lnSpc>
                          <a:spcPct val="115000"/>
                        </a:lnSpc>
                        <a:spcBef>
                          <a:spcPts val="0"/>
                        </a:spcBef>
                        <a:spcAft>
                          <a:spcPts val="0"/>
                        </a:spcAft>
                        <a:buFont typeface="+mj-lt"/>
                        <a:buAutoNum type="alphaLcParenBoth"/>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Continuous engagement and follow-up with customers done on a monthly basis.</a:t>
                      </a:r>
                      <a:endParaRPr lang="en-US" sz="105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None (the quarterly target has been achieved).</a:t>
                      </a:r>
                      <a:endParaRPr lang="en-US" sz="900" dirty="0">
                        <a:effectLst/>
                        <a:latin typeface="Calibri Light" panose="020F0302020204030204" pitchFamily="34" charset="0"/>
                        <a:ea typeface="Calibri Light"/>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2"/>
                  </a:ext>
                </a:extLst>
              </a:tr>
              <a:tr h="1171550">
                <a:tc>
                  <a:txBody>
                    <a:bodyPr/>
                    <a:lstStyle/>
                    <a:p>
                      <a:pPr algn="l">
                        <a:lnSpc>
                          <a:spcPct val="115000"/>
                        </a:lnSpc>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M3: % growth in revenue</a:t>
                      </a:r>
                      <a:endParaRPr lang="en-US" sz="900" dirty="0">
                        <a:effectLst/>
                        <a:latin typeface="Calibri Light" panose="020F0302020204030204" pitchFamily="34" charset="0"/>
                        <a:ea typeface="Times New Roman"/>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t"/>
                      <a:r>
                        <a:rPr lang="en-ZA" sz="900" b="1" i="0" u="none" strike="noStrike" dirty="0">
                          <a:solidFill>
                            <a:srgbClr val="7030A0"/>
                          </a:solidFill>
                          <a:effectLst/>
                          <a:latin typeface="Calibri Light" panose="020F0302020204030204" pitchFamily="34" charset="0"/>
                          <a:cs typeface="Calibri Light" panose="020F0302020204030204" pitchFamily="34" charset="0"/>
                        </a:rPr>
                        <a:t> -</a:t>
                      </a:r>
                    </a:p>
                  </a:txBody>
                  <a:tcPr marL="6350" marR="6350" marT="635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GB" sz="9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10% growth in revenue related to designated services (defined baseline based on SITA’s 2020-2021 service portfolio in scope)</a:t>
                      </a:r>
                      <a:endParaRPr lang="en-ZA" sz="900" kern="120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No target</a:t>
                      </a:r>
                      <a:endParaRPr lang="en-ZA" sz="900" dirty="0">
                        <a:effectLst/>
                        <a:latin typeface="Calibri Light" panose="020F0302020204030204" pitchFamily="34" charset="0"/>
                        <a:ea typeface="Calibri Light"/>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The cumulative revenue as at 30 September 2021 amounted to R2.73bn </a:t>
                      </a:r>
                      <a:endParaRPr lang="en-US" sz="105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17780" marB="177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0"/>
                        </a:spcAft>
                      </a:pPr>
                      <a:r>
                        <a:rPr lang="en-US" sz="900" dirty="0">
                          <a:solidFill>
                            <a:schemeClr val="tx1"/>
                          </a:solidFill>
                          <a:effectLst/>
                          <a:latin typeface="Calibri Light" panose="020F0302020204030204" pitchFamily="34" charset="0"/>
                          <a:ea typeface="Calibri Light"/>
                          <a:cs typeface="Calibri Light" panose="020F0302020204030204" pitchFamily="34" charset="0"/>
                        </a:rPr>
                        <a:t>N/A</a:t>
                      </a:r>
                      <a:endParaRPr lang="en-ZA" sz="900" dirty="0">
                        <a:solidFill>
                          <a:schemeClr val="tx1"/>
                        </a:solidFill>
                        <a:effectLst/>
                        <a:latin typeface="Calibri Light" panose="020F0302020204030204" pitchFamily="34" charset="0"/>
                        <a:ea typeface="Calibri Light"/>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a:lnSpc>
                          <a:spcPct val="115000"/>
                        </a:lnSpc>
                        <a:spcAft>
                          <a:spcPts val="600"/>
                        </a:spcAft>
                        <a:buFont typeface="+mj-lt"/>
                        <a:buNone/>
                      </a:pPr>
                      <a:r>
                        <a:rPr lang="en-US" sz="900" dirty="0">
                          <a:effectLst/>
                          <a:latin typeface="Calibri Light" panose="020F0302020204030204" pitchFamily="34" charset="0"/>
                          <a:ea typeface="Calibri" panose="020F0502020204030204" pitchFamily="34" charset="0"/>
                          <a:cs typeface="Calibri Light" panose="020F0302020204030204" pitchFamily="34" charset="0"/>
                        </a:rPr>
                        <a:t>N/A</a:t>
                      </a:r>
                      <a:endParaRPr lang="en-ZA" sz="9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0"/>
                        </a:spcAft>
                      </a:pPr>
                      <a:r>
                        <a:rPr lang="en-US" sz="900" dirty="0">
                          <a:effectLst/>
                          <a:latin typeface="Calibri Light" panose="020F0302020204030204" pitchFamily="34" charset="0"/>
                          <a:ea typeface="Calibri Light"/>
                          <a:cs typeface="Calibri Light" panose="020F0302020204030204" pitchFamily="34" charset="0"/>
                        </a:rPr>
                        <a:t>N/A</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pic>
        <p:nvPicPr>
          <p:cNvPr id="14" name="Picture 13">
            <a:extLst>
              <a:ext uri="{FF2B5EF4-FFF2-40B4-BE49-F238E27FC236}">
                <a16:creationId xmlns:a16="http://schemas.microsoft.com/office/drawing/2014/main" xmlns="" id="{8D6E2F72-AE11-4F73-BB5F-F95B70EFA357}"/>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2366888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105092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34796" y="44624"/>
            <a:ext cx="901700" cy="901700"/>
          </a:xfrm>
          <a:prstGeom prst="rect">
            <a:avLst/>
          </a:prstGeom>
        </p:spPr>
      </p:pic>
      <p:sp>
        <p:nvSpPr>
          <p:cNvPr id="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sp>
        <p:nvSpPr>
          <p:cNvPr id="10" name="Rectangle 9"/>
          <p:cNvSpPr/>
          <p:nvPr/>
        </p:nvSpPr>
        <p:spPr>
          <a:xfrm>
            <a:off x="2999366" y="416276"/>
            <a:ext cx="4299264" cy="369332"/>
          </a:xfrm>
          <a:prstGeom prst="rect">
            <a:avLst/>
          </a:prstGeom>
        </p:spPr>
        <p:txBody>
          <a:bodyPr wrap="square" lIns="91440" tIns="91440" bIns="91440">
            <a:spAutoFit/>
          </a:bodyPr>
          <a:lstStyle/>
          <a:p>
            <a:pPr algn="ctr" eaLnBrk="0" hangingPunct="0">
              <a:spcBef>
                <a:spcPts val="600"/>
              </a:spcBef>
              <a:spcAft>
                <a:spcPts val="600"/>
              </a:spcAft>
              <a:defRPr/>
            </a:pPr>
            <a:r>
              <a:rPr lang="en-US" sz="1200" dirty="0">
                <a:solidFill>
                  <a:srgbClr val="112AA7"/>
                </a:solidFill>
              </a:rPr>
              <a:t>Programme 5: Procurement &amp; Industry Transformation</a:t>
            </a:r>
          </a:p>
        </p:txBody>
      </p:sp>
      <p:sp>
        <p:nvSpPr>
          <p:cNvPr id="11" name="object 2">
            <a:extLst>
              <a:ext uri="{FF2B5EF4-FFF2-40B4-BE49-F238E27FC236}">
                <a16:creationId xmlns:a16="http://schemas.microsoft.com/office/drawing/2014/main" xmlns="" id="{03A34DD5-3D13-5148-A2CF-B670FC88ECF0}"/>
              </a:ext>
            </a:extLst>
          </p:cNvPr>
          <p:cNvSpPr txBox="1"/>
          <p:nvPr/>
        </p:nvSpPr>
        <p:spPr>
          <a:xfrm>
            <a:off x="277394" y="1083916"/>
            <a:ext cx="8589211" cy="779188"/>
          </a:xfrm>
          <a:prstGeom prst="rect">
            <a:avLst/>
          </a:prstGeom>
        </p:spPr>
        <p:txBody>
          <a:bodyPr vert="horz" wrap="square" lIns="0" tIns="12700" rIns="0" bIns="0" rtlCol="0">
            <a:spAutoFit/>
          </a:bodyPr>
          <a:lstStyle/>
          <a:p>
            <a:r>
              <a:rPr lang="en-US" sz="1200" b="0" dirty="0">
                <a:solidFill>
                  <a:srgbClr val="000000"/>
                </a:solidFill>
                <a:latin typeface="Calibri" panose="020F0502020204030204" pitchFamily="34" charset="0"/>
              </a:rPr>
              <a:t>The purpose of this programme is to advance transformation of the ICT sector to stimulate economic growth, development of local ICT content and radically transforming the procurement capability towards the reduction of unemployment and poverty alleviation, supporting skills development and promoting fair, equitable, transparent and cost-effective procurement services. 	</a:t>
            </a:r>
          </a:p>
          <a:p>
            <a:pPr>
              <a:lnSpc>
                <a:spcPct val="115000"/>
              </a:lnSpc>
            </a:pPr>
            <a:r>
              <a:rPr lang="en-GB" sz="1200" b="0" dirty="0">
                <a:solidFill>
                  <a:srgbClr val="000000"/>
                </a:solidFill>
                <a:latin typeface="Calibri" panose="020F0502020204030204" pitchFamily="34" charset="0"/>
              </a:rPr>
              <a:t>.</a:t>
            </a:r>
            <a:endParaRPr lang="en-US" sz="1200" b="0" dirty="0">
              <a:solidFill>
                <a:srgbClr val="000000"/>
              </a:solidFill>
              <a:latin typeface="Calibri" panose="020F0502020204030204" pitchFamily="34" charset="0"/>
            </a:endParaRPr>
          </a:p>
        </p:txBody>
      </p:sp>
      <p:pic>
        <p:nvPicPr>
          <p:cNvPr id="12" name="Picture 1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10433" y="44624"/>
            <a:ext cx="761967" cy="887240"/>
          </a:xfrm>
          <a:prstGeom prst="rect">
            <a:avLst/>
          </a:prstGeom>
          <a:noFill/>
        </p:spPr>
      </p:pic>
      <p:sp>
        <p:nvSpPr>
          <p:cNvPr id="13"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14</a:t>
            </a:fld>
            <a:endParaRPr lang="en-US" dirty="0">
              <a:solidFill>
                <a:schemeClr val="bg1"/>
              </a:solidFill>
            </a:endParaRPr>
          </a:p>
        </p:txBody>
      </p:sp>
      <p:graphicFrame>
        <p:nvGraphicFramePr>
          <p:cNvPr id="15" name="Content Placeholder 5"/>
          <p:cNvGraphicFramePr>
            <a:graphicFrameLocks/>
          </p:cNvGraphicFramePr>
          <p:nvPr>
            <p:extLst>
              <p:ext uri="{D42A27DB-BD31-4B8C-83A1-F6EECF244321}">
                <p14:modId xmlns:p14="http://schemas.microsoft.com/office/powerpoint/2010/main" xmlns="" val="285627556"/>
              </p:ext>
            </p:extLst>
          </p:nvPr>
        </p:nvGraphicFramePr>
        <p:xfrm>
          <a:off x="68839" y="1843765"/>
          <a:ext cx="8995262" cy="4825595"/>
        </p:xfrm>
        <a:graphic>
          <a:graphicData uri="http://schemas.openxmlformats.org/drawingml/2006/table">
            <a:tbl>
              <a:tblPr firstRow="1" bandRow="1">
                <a:tableStyleId>{69012ECD-51FC-41F1-AA8D-1B2483CD663E}</a:tableStyleId>
              </a:tblPr>
              <a:tblGrid>
                <a:gridCol w="1190793">
                  <a:extLst>
                    <a:ext uri="{9D8B030D-6E8A-4147-A177-3AD203B41FA5}">
                      <a16:colId xmlns:a16="http://schemas.microsoft.com/office/drawing/2014/main" xmlns="" val="20000"/>
                    </a:ext>
                  </a:extLst>
                </a:gridCol>
                <a:gridCol w="942650">
                  <a:extLst>
                    <a:ext uri="{9D8B030D-6E8A-4147-A177-3AD203B41FA5}">
                      <a16:colId xmlns:a16="http://schemas.microsoft.com/office/drawing/2014/main" xmlns="" val="20001"/>
                    </a:ext>
                  </a:extLst>
                </a:gridCol>
                <a:gridCol w="1083445">
                  <a:extLst>
                    <a:ext uri="{9D8B030D-6E8A-4147-A177-3AD203B41FA5}">
                      <a16:colId xmlns:a16="http://schemas.microsoft.com/office/drawing/2014/main" xmlns="" val="20002"/>
                    </a:ext>
                  </a:extLst>
                </a:gridCol>
                <a:gridCol w="1011215">
                  <a:extLst>
                    <a:ext uri="{9D8B030D-6E8A-4147-A177-3AD203B41FA5}">
                      <a16:colId xmlns:a16="http://schemas.microsoft.com/office/drawing/2014/main" xmlns="" val="20003"/>
                    </a:ext>
                  </a:extLst>
                </a:gridCol>
                <a:gridCol w="1155675">
                  <a:extLst>
                    <a:ext uri="{9D8B030D-6E8A-4147-A177-3AD203B41FA5}">
                      <a16:colId xmlns:a16="http://schemas.microsoft.com/office/drawing/2014/main" xmlns="" val="20004"/>
                    </a:ext>
                  </a:extLst>
                </a:gridCol>
                <a:gridCol w="938986">
                  <a:extLst>
                    <a:ext uri="{9D8B030D-6E8A-4147-A177-3AD203B41FA5}">
                      <a16:colId xmlns:a16="http://schemas.microsoft.com/office/drawing/2014/main" xmlns="" val="20005"/>
                    </a:ext>
                  </a:extLst>
                </a:gridCol>
                <a:gridCol w="1300134">
                  <a:extLst>
                    <a:ext uri="{9D8B030D-6E8A-4147-A177-3AD203B41FA5}">
                      <a16:colId xmlns:a16="http://schemas.microsoft.com/office/drawing/2014/main" xmlns="" val="20006"/>
                    </a:ext>
                  </a:extLst>
                </a:gridCol>
                <a:gridCol w="1372364">
                  <a:extLst>
                    <a:ext uri="{9D8B030D-6E8A-4147-A177-3AD203B41FA5}">
                      <a16:colId xmlns:a16="http://schemas.microsoft.com/office/drawing/2014/main" xmlns="" val="20007"/>
                    </a:ext>
                  </a:extLst>
                </a:gridCol>
              </a:tblGrid>
              <a:tr h="905647">
                <a:tc>
                  <a:txBody>
                    <a:bodyPr/>
                    <a:lstStyle/>
                    <a:p>
                      <a:pPr marL="0" marR="0" algn="ctr">
                        <a:lnSpc>
                          <a:spcPts val="1200"/>
                        </a:lnSpc>
                        <a:spcBef>
                          <a:spcPts val="60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Output Indicator</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ts val="12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FY2020/21 Baseline</a:t>
                      </a:r>
                    </a:p>
                    <a:p>
                      <a:pPr marL="0" marR="0" algn="ctr" defTabSz="457200" rtl="0" eaLnBrk="1" latinLnBrk="0" hangingPunct="1">
                        <a:lnSpc>
                          <a:spcPts val="1200"/>
                        </a:lnSpc>
                        <a:spcBef>
                          <a:spcPts val="600"/>
                        </a:spcBef>
                        <a:spcAft>
                          <a:spcPts val="0"/>
                        </a:spcAft>
                      </a:pP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algn="ctr" defTabSz="457200" rtl="0" eaLnBrk="1" latinLnBrk="0" hangingPunct="1">
                        <a:lnSpc>
                          <a:spcPts val="1200"/>
                        </a:lnSpc>
                        <a:spcBef>
                          <a:spcPts val="600"/>
                        </a:spcBef>
                        <a:spcAft>
                          <a:spcPts val="0"/>
                        </a:spcAft>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Annual Target</a:t>
                      </a: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p>
                      <a:pPr marL="0" marR="0" algn="ctr" defTabSz="457200" rtl="0" eaLnBrk="1" latinLnBrk="0" hangingPunct="1">
                        <a:lnSpc>
                          <a:spcPts val="1200"/>
                        </a:lnSpc>
                        <a:spcBef>
                          <a:spcPts val="600"/>
                        </a:spcBef>
                        <a:spcAft>
                          <a:spcPts val="0"/>
                        </a:spcAft>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 </a:t>
                      </a: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Q</a:t>
                      </a: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uarterly </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Target</a:t>
                      </a:r>
                    </a:p>
                    <a:p>
                      <a:pPr marL="0" marR="0" indent="0" algn="ctr" defTabSz="457200" rtl="0" eaLnBrk="1" fontAlgn="auto" latinLnBrk="0" hangingPunct="1">
                        <a:lnSpc>
                          <a:spcPts val="1200"/>
                        </a:lnSpc>
                        <a:spcBef>
                          <a:spcPts val="600"/>
                        </a:spcBef>
                        <a:spcAft>
                          <a:spcPts val="0"/>
                        </a:spcAft>
                        <a:buClrTx/>
                        <a:buSzTx/>
                        <a:buFontTx/>
                        <a:buNone/>
                        <a:tabLst/>
                        <a:defRPr/>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 </a:t>
                      </a: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Quarter 2</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Performance</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60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Deviation</a:t>
                      </a:r>
                      <a:r>
                        <a:rPr lang="en-ZA" sz="1000" baseline="0" dirty="0">
                          <a:effectLst/>
                          <a:latin typeface="Arial" panose="020B0604020202020204" pitchFamily="34" charset="0"/>
                          <a:ea typeface="Verdana" panose="020B0604030504040204" pitchFamily="34" charset="0"/>
                          <a:cs typeface="Arial" panose="020B0604020202020204" pitchFamily="34" charset="0"/>
                        </a:rPr>
                        <a:t> from planned target</a:t>
                      </a:r>
                      <a:endParaRPr lang="en-ZA"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algn="ctr">
                        <a:lnSpc>
                          <a:spcPts val="1200"/>
                        </a:lnSpc>
                        <a:spcBef>
                          <a:spcPts val="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 Reason for </a:t>
                      </a:r>
                    </a:p>
                    <a:p>
                      <a:pPr marL="0" marR="0" algn="ctr">
                        <a:lnSpc>
                          <a:spcPts val="1200"/>
                        </a:lnSpc>
                        <a:spcBef>
                          <a:spcPts val="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Variance  </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ts val="1200"/>
                        </a:lnSpc>
                        <a:spcBef>
                          <a:spcPts val="60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rPr>
                        <a:t>Interventions to Improve Performance</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algn="ctr">
                        <a:lnSpc>
                          <a:spcPts val="1200"/>
                        </a:lnSpc>
                        <a:spcBef>
                          <a:spcPts val="600"/>
                        </a:spcBef>
                        <a:spcAft>
                          <a:spcPts val="0"/>
                        </a:spcAft>
                      </a:pP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1399521">
                <a:tc>
                  <a:txBody>
                    <a:bodyPr/>
                    <a:lstStyle/>
                    <a:p>
                      <a:pPr algn="l">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M13: % of procurement awards completed within targeted turnaround times</a:t>
                      </a:r>
                      <a:endParaRPr lang="en-ZA" sz="900" dirty="0">
                        <a:effectLst/>
                        <a:latin typeface="Calibri Light" panose="020F0302020204030204" pitchFamily="34" charset="0"/>
                        <a:ea typeface="Times New Roman"/>
                        <a:cs typeface="Calibri Light" panose="020F030202020403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spcAft>
                          <a:spcPts val="0"/>
                        </a:spcAft>
                      </a:pPr>
                      <a:r>
                        <a:rPr lang="en-US" sz="900" dirty="0">
                          <a:effectLst/>
                          <a:latin typeface="Calibri Light" panose="020F0302020204030204" pitchFamily="34" charset="0"/>
                          <a:ea typeface="Times New Roman"/>
                          <a:cs typeface="Calibri Light" panose="020F0302020204030204" pitchFamily="34" charset="0"/>
                        </a:rPr>
                        <a:t>56.50% of procurement awards completed within targeted turnaround times</a:t>
                      </a:r>
                      <a:endParaRPr lang="en-GB" sz="900" dirty="0">
                        <a:effectLst/>
                        <a:latin typeface="Calibri Light" panose="020F0302020204030204" pitchFamily="34" charset="0"/>
                        <a:ea typeface="Times New Roman"/>
                        <a:cs typeface="Calibri Light" panose="020F030202020403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80% of procurement awards completed within targeted turnaround times </a:t>
                      </a:r>
                      <a:endParaRPr lang="en-GB" sz="900" dirty="0">
                        <a:effectLst/>
                        <a:latin typeface="Calibri Light" panose="020F0302020204030204" pitchFamily="34" charset="0"/>
                        <a:ea typeface="Times New Roman"/>
                        <a:cs typeface="Calibri Light" panose="020F030202020403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80% of procurement awards completed within targeted turnaround times</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B050"/>
                          </a:solidFill>
                          <a:effectLst/>
                          <a:latin typeface="Calibri Light" panose="020F0302020204030204" pitchFamily="34" charset="0"/>
                          <a:ea typeface="Calibri Light" panose="020F0302020204030204" pitchFamily="34" charset="0"/>
                          <a:cs typeface="Calibri Light" panose="020F0302020204030204" pitchFamily="34" charset="0"/>
                        </a:rPr>
                        <a:t>Achieved</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lgn="l">
                        <a:lnSpc>
                          <a:spcPct val="115000"/>
                        </a:lnSpc>
                        <a:spcBef>
                          <a:spcPts val="0"/>
                        </a:spcBef>
                        <a:spcAft>
                          <a:spcPts val="0"/>
                        </a:spcAft>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87.14% of procurement awards completed within the targeted turnaround times</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7.14%</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Due to detail  tracking of transactions via specific projects created, as well as additional capacity.</a:t>
                      </a:r>
                      <a:r>
                        <a:rPr lang="en-GB" sz="1000" dirty="0">
                          <a:effectLst/>
                          <a:latin typeface="Calibri Light" panose="020F0302020204030204" pitchFamily="34" charset="0"/>
                          <a:ea typeface="Calibri Light" panose="020F0302020204030204" pitchFamily="34" charset="0"/>
                          <a:cs typeface="Calibri Light" panose="020F0302020204030204" pitchFamily="34" charset="0"/>
                        </a:rPr>
                        <a:t> </a:t>
                      </a:r>
                      <a:endParaRPr lang="en-US"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17780" marB="177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mj-lt"/>
                        <a:buAutoNum type="alphaLcParenBoth"/>
                        <a:tabLst>
                          <a:tab pos="457200" algn="l"/>
                        </a:tabLs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None (the quarterly target has been achieved)</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342900" marR="0" lvl="0" indent="-342900" algn="l">
                        <a:lnSpc>
                          <a:spcPct val="115000"/>
                        </a:lnSpc>
                        <a:spcBef>
                          <a:spcPts val="0"/>
                        </a:spcBef>
                        <a:spcAft>
                          <a:spcPts val="0"/>
                        </a:spcAft>
                        <a:buFont typeface="+mj-lt"/>
                        <a:buAutoNum type="alphaLcParenBoth"/>
                        <a:tabLst>
                          <a:tab pos="457200" algn="l"/>
                        </a:tabLs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Previous year’s transactions to be fast-tracked and finalised.</a:t>
                      </a:r>
                      <a:r>
                        <a:rPr lang="en-GB" sz="900"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 </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1"/>
                  </a:ext>
                </a:extLst>
              </a:tr>
              <a:tr h="1167033">
                <a:tc>
                  <a:txBody>
                    <a:bodyPr/>
                    <a:lstStyle/>
                    <a:p>
                      <a:pPr algn="l">
                        <a:lnSpc>
                          <a:spcPct val="115000"/>
                        </a:lnSpc>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M14: # of transversal and panel contracts/framework agreements implemented</a:t>
                      </a:r>
                      <a:endParaRPr lang="en-ZA"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457200" rtl="0" eaLnBrk="1" latinLnBrk="0" hangingPunct="1">
                        <a:spcAft>
                          <a:spcPts val="0"/>
                        </a:spcAft>
                        <a:tabLst>
                          <a:tab pos="2637155" algn="ctr"/>
                          <a:tab pos="5274310" algn="r"/>
                        </a:tabLst>
                      </a:pPr>
                      <a:r>
                        <a:rPr lang="en-US" sz="900" kern="1200" dirty="0">
                          <a:solidFill>
                            <a:schemeClr val="dk1"/>
                          </a:solidFill>
                          <a:effectLst/>
                          <a:latin typeface="Calibri Light" panose="020F0302020204030204" pitchFamily="34" charset="0"/>
                          <a:ea typeface="Times New Roman"/>
                          <a:cs typeface="Calibri Light" panose="020F0302020204030204" pitchFamily="34" charset="0"/>
                        </a:rPr>
                        <a:t>5 transversal contracts implemented</a:t>
                      </a:r>
                      <a:endParaRPr lang="en-ZA" sz="900" kern="1200" dirty="0">
                        <a:solidFill>
                          <a:schemeClr val="dk1"/>
                        </a:solidFill>
                        <a:effectLst/>
                        <a:latin typeface="Calibri Light" panose="020F0302020204030204" pitchFamily="34" charset="0"/>
                        <a:ea typeface="Times New Roman"/>
                        <a:cs typeface="Calibri Light" panose="020F030202020403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457200" rtl="0" eaLnBrk="1" latinLnBrk="0" hangingPunct="1">
                        <a:spcAft>
                          <a:spcPts val="0"/>
                        </a:spcAft>
                        <a:tabLst>
                          <a:tab pos="2637155" algn="ctr"/>
                          <a:tab pos="5274310" algn="r"/>
                        </a:tabLs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10 transversal and panel contracts/ framework agreements implemented</a:t>
                      </a:r>
                      <a:endParaRPr lang="en-ZA" sz="900" kern="1200" dirty="0">
                        <a:solidFill>
                          <a:schemeClr val="dk1"/>
                        </a:solidFill>
                        <a:effectLst/>
                        <a:latin typeface="Calibri Light" panose="020F0302020204030204" pitchFamily="34" charset="0"/>
                        <a:ea typeface="Times New Roman"/>
                        <a:cs typeface="Calibri Light" panose="020F030202020403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spcBef>
                          <a:spcPts val="0"/>
                        </a:spcBef>
                        <a:spcAft>
                          <a:spcPts val="0"/>
                        </a:spcAft>
                      </a:pPr>
                      <a:r>
                        <a:rPr lang="en-US"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 transversal and panel contracts / framework agreements implemented </a:t>
                      </a:r>
                      <a:endParaRPr lang="en-US" sz="11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B050"/>
                          </a:solidFill>
                          <a:effectLst/>
                          <a:latin typeface="Calibri Light" panose="020F0302020204030204" pitchFamily="34" charset="0"/>
                          <a:ea typeface="Calibri Light" panose="020F0302020204030204" pitchFamily="34" charset="0"/>
                          <a:cs typeface="Calibri Light" panose="020F0302020204030204" pitchFamily="34" charset="0"/>
                        </a:rPr>
                        <a:t>Achieved</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spcBef>
                          <a:spcPts val="0"/>
                        </a:spcBef>
                        <a:spcAft>
                          <a:spcPts val="0"/>
                        </a:spcAft>
                      </a:pPr>
                      <a:r>
                        <a:rPr lang="en-US"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 transversal and panel contracts / framework agreements implemented </a:t>
                      </a:r>
                      <a:endParaRPr lang="en-US" sz="11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No variance</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N/a</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0"/>
                        </a:spcAft>
                        <a:tabLst>
                          <a:tab pos="457200" algn="l"/>
                        </a:tabLst>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None (the quarterly target has been achieved).</a:t>
                      </a:r>
                      <a:endParaRPr lang="en-US" sz="900" dirty="0">
                        <a:effectLst/>
                        <a:latin typeface="Calibri Light" panose="020F0302020204030204" pitchFamily="34" charset="0"/>
                        <a:ea typeface="Calibri"/>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2"/>
                  </a:ext>
                </a:extLst>
              </a:tr>
              <a:tr h="1353394">
                <a:tc>
                  <a:txBody>
                    <a:bodyPr/>
                    <a:lstStyle/>
                    <a:p>
                      <a:pPr algn="l">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M18: % of acquisition spend through black SMME entities on influenceable spend</a:t>
                      </a:r>
                      <a:endParaRPr lang="en-ZA" sz="900" dirty="0">
                        <a:effectLst/>
                        <a:latin typeface="Calibri Light" panose="020F0302020204030204" pitchFamily="34" charset="0"/>
                        <a:ea typeface="Times New Roman"/>
                        <a:cs typeface="Calibri Light" panose="020F030202020403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spcAft>
                          <a:spcPts val="0"/>
                        </a:spcAft>
                      </a:pPr>
                      <a:r>
                        <a:rPr lang="en-US" sz="900" dirty="0">
                          <a:effectLst/>
                          <a:latin typeface="Calibri Light" panose="020F0302020204030204" pitchFamily="34" charset="0"/>
                          <a:ea typeface="Times New Roman"/>
                          <a:cs typeface="Calibri Light" panose="020F0302020204030204" pitchFamily="34" charset="0"/>
                        </a:rPr>
                        <a:t>40.67% of acquisition spend through black SMME entities on influenceable spend</a:t>
                      </a:r>
                      <a:endParaRPr lang="en-GB" sz="900" dirty="0">
                        <a:effectLst/>
                        <a:latin typeface="Calibri Light" panose="020F0302020204030204" pitchFamily="34" charset="0"/>
                        <a:ea typeface="Times New Roman"/>
                        <a:cs typeface="Calibri Light" panose="020F030202020403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spcAft>
                          <a:spcPts val="0"/>
                        </a:spcAft>
                      </a:pPr>
                      <a:r>
                        <a:rPr lang="en-US" sz="900" dirty="0">
                          <a:effectLst/>
                          <a:latin typeface="Calibri Light" panose="020F0302020204030204" pitchFamily="34" charset="0"/>
                          <a:ea typeface="Calibri Light" panose="020F0302020204030204" pitchFamily="34" charset="0"/>
                          <a:cs typeface="Calibri Light" panose="020F0302020204030204" pitchFamily="34" charset="0"/>
                        </a:rPr>
                        <a:t>40% of acquisition spend through black SMME entities on influenceable spend</a:t>
                      </a:r>
                      <a:endParaRPr lang="en-GB" sz="900" dirty="0">
                        <a:effectLst/>
                        <a:latin typeface="Calibri Light" panose="020F0302020204030204" pitchFamily="34" charset="0"/>
                        <a:ea typeface="Times New Roman"/>
                        <a:cs typeface="Calibri Light" panose="020F030202020403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a:effectLst/>
                          <a:latin typeface="Calibri Light" panose="020F0302020204030204" pitchFamily="34" charset="0"/>
                          <a:ea typeface="Calibri Light" panose="020F0302020204030204" pitchFamily="34" charset="0"/>
                          <a:cs typeface="Calibri Light" panose="020F0302020204030204" pitchFamily="34" charset="0"/>
                        </a:rPr>
                        <a:t>40% of acquisition spend through black SMME entities on influenceable spend </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B050"/>
                          </a:solidFill>
                          <a:effectLst/>
                          <a:latin typeface="Calibri Light" panose="020F0302020204030204" pitchFamily="34" charset="0"/>
                          <a:ea typeface="Calibri Light" panose="020F0302020204030204" pitchFamily="34" charset="0"/>
                          <a:cs typeface="Calibri Light" panose="020F0302020204030204" pitchFamily="34" charset="0"/>
                        </a:rPr>
                        <a:t>Achieved</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lgn="l">
                        <a:lnSpc>
                          <a:spcPct val="115000"/>
                        </a:lnSpc>
                        <a:spcBef>
                          <a:spcPts val="0"/>
                        </a:spcBef>
                        <a:spcAft>
                          <a:spcPts val="0"/>
                        </a:spcAft>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52.58% of acquisition spend through black SMME entities on influenceable spend</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lgn="l">
                        <a:lnSpc>
                          <a:spcPct val="115000"/>
                        </a:lnSpc>
                        <a:spcBef>
                          <a:spcPts val="0"/>
                        </a:spcBef>
                        <a:spcAft>
                          <a:spcPts val="0"/>
                        </a:spcAft>
                      </a:pPr>
                      <a:r>
                        <a:rPr lang="en-GB" sz="900"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 </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12.58%</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effectLst/>
                          <a:latin typeface="Calibri Light" panose="020F0302020204030204" pitchFamily="34" charset="0"/>
                          <a:ea typeface="Calibri Light" panose="020F0302020204030204" pitchFamily="34" charset="0"/>
                          <a:cs typeface="Calibri Light" panose="020F0302020204030204" pitchFamily="34" charset="0"/>
                        </a:rPr>
                        <a:t>This is mainly due to the spend of over R36m during August 2021 with a QSE that is Black women owned and youth owned.  </a:t>
                      </a:r>
                      <a:endParaRPr lang="en-US"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17780" marB="1778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0"/>
                        </a:spcAft>
                        <a:tabLst>
                          <a:tab pos="457200" algn="l"/>
                        </a:tabLst>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None (the quarterly target has been achieved).</a:t>
                      </a:r>
                      <a:endParaRPr lang="en-US" sz="900" dirty="0">
                        <a:effectLst/>
                        <a:latin typeface="Calibri Light" panose="020F0302020204030204" pitchFamily="34" charset="0"/>
                        <a:ea typeface="Calibri"/>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923296545"/>
                  </a:ext>
                </a:extLst>
              </a:tr>
            </a:tbl>
          </a:graphicData>
        </a:graphic>
      </p:graphicFrame>
      <p:pic>
        <p:nvPicPr>
          <p:cNvPr id="14" name="Picture 13">
            <a:extLst>
              <a:ext uri="{FF2B5EF4-FFF2-40B4-BE49-F238E27FC236}">
                <a16:creationId xmlns:a16="http://schemas.microsoft.com/office/drawing/2014/main" xmlns="" id="{C699E2A5-9A2F-42E1-A017-FCD710EF3E09}"/>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2297827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20006" y="1010029"/>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34796" y="44624"/>
            <a:ext cx="901700" cy="901700"/>
          </a:xfrm>
          <a:prstGeom prst="rect">
            <a:avLst/>
          </a:prstGeom>
        </p:spPr>
      </p:pic>
      <p:sp>
        <p:nvSpPr>
          <p:cNvPr id="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pic>
        <p:nvPicPr>
          <p:cNvPr id="11" name="Picture 10"/>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13464" y="21480"/>
            <a:ext cx="858936" cy="887240"/>
          </a:xfrm>
          <a:prstGeom prst="rect">
            <a:avLst/>
          </a:prstGeom>
          <a:noFill/>
        </p:spPr>
      </p:pic>
      <p:pic>
        <p:nvPicPr>
          <p:cNvPr id="15" name="Picture 2" descr="C:\Users\amithar\AppData\Local\Microsoft\Windows\Temporary Internet Files\Content.Outlook\HFN1B7K3\SITA POWERPOINT 23 JULY9.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496" y="1052736"/>
            <a:ext cx="7493185" cy="550041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15</a:t>
            </a:fld>
            <a:endParaRPr lang="en-US" dirty="0">
              <a:solidFill>
                <a:schemeClr val="bg1"/>
              </a:solidFill>
            </a:endParaRPr>
          </a:p>
        </p:txBody>
      </p:sp>
      <p:sp>
        <p:nvSpPr>
          <p:cNvPr id="13" name="Rectangle 12"/>
          <p:cNvSpPr/>
          <p:nvPr/>
        </p:nvSpPr>
        <p:spPr>
          <a:xfrm>
            <a:off x="26902" y="1112926"/>
            <a:ext cx="2384858" cy="677108"/>
          </a:xfrm>
          <a:prstGeom prst="rect">
            <a:avLst/>
          </a:prstGeom>
        </p:spPr>
        <p:txBody>
          <a:bodyPr wrap="square">
            <a:spAutoFit/>
          </a:bodyPr>
          <a:lstStyle/>
          <a:p>
            <a:pPr eaLnBrk="0" hangingPunct="0">
              <a:spcBef>
                <a:spcPts val="600"/>
              </a:spcBef>
              <a:spcAft>
                <a:spcPts val="600"/>
              </a:spcAft>
              <a:defRPr/>
            </a:pPr>
            <a:r>
              <a:rPr lang="en-US" sz="1900" dirty="0">
                <a:solidFill>
                  <a:schemeClr val="bg1"/>
                </a:solidFill>
              </a:rPr>
              <a:t>FINANCIAL PERFORMANCE</a:t>
            </a:r>
          </a:p>
        </p:txBody>
      </p:sp>
      <p:pic>
        <p:nvPicPr>
          <p:cNvPr id="10" name="Picture 9">
            <a:extLst>
              <a:ext uri="{FF2B5EF4-FFF2-40B4-BE49-F238E27FC236}">
                <a16:creationId xmlns:a16="http://schemas.microsoft.com/office/drawing/2014/main" xmlns="" id="{8B614D47-93EA-4697-9D9C-1B6D12D6145C}"/>
              </a:ext>
            </a:extLst>
          </p:cNvPr>
          <p:cNvPicPr/>
          <p:nvPr/>
        </p:nvPicPr>
        <p:blipFill>
          <a:blip r:embed="rId6"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409563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105092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34796" y="44624"/>
            <a:ext cx="901700" cy="901700"/>
          </a:xfrm>
          <a:prstGeom prst="rect">
            <a:avLst/>
          </a:prstGeom>
        </p:spPr>
      </p:pic>
      <p:sp>
        <p:nvSpPr>
          <p:cNvPr id="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sp>
        <p:nvSpPr>
          <p:cNvPr id="10" name="Rectangle 9"/>
          <p:cNvSpPr/>
          <p:nvPr/>
        </p:nvSpPr>
        <p:spPr>
          <a:xfrm>
            <a:off x="2999366" y="416276"/>
            <a:ext cx="4299264" cy="369332"/>
          </a:xfrm>
          <a:prstGeom prst="rect">
            <a:avLst/>
          </a:prstGeom>
        </p:spPr>
        <p:txBody>
          <a:bodyPr wrap="square" lIns="91440" tIns="91440" bIns="91440">
            <a:spAutoFit/>
          </a:bodyPr>
          <a:lstStyle/>
          <a:p>
            <a:pPr algn="ctr" eaLnBrk="0" hangingPunct="0">
              <a:spcBef>
                <a:spcPts val="600"/>
              </a:spcBef>
              <a:spcAft>
                <a:spcPts val="600"/>
              </a:spcAft>
              <a:defRPr/>
            </a:pPr>
            <a:r>
              <a:rPr lang="en-US" sz="1200" dirty="0">
                <a:solidFill>
                  <a:srgbClr val="112AA7"/>
                </a:solidFill>
              </a:rPr>
              <a:t>Q</a:t>
            </a:r>
            <a:r>
              <a:rPr lang="en-ZA" sz="1200" dirty="0">
                <a:solidFill>
                  <a:srgbClr val="112AA7"/>
                </a:solidFill>
              </a:rPr>
              <a:t>2 Financial Targets and Achievements</a:t>
            </a:r>
            <a:endParaRPr lang="en-US" sz="1200" dirty="0">
              <a:solidFill>
                <a:srgbClr val="112AA7"/>
              </a:solidFill>
            </a:endParaRPr>
          </a:p>
        </p:txBody>
      </p:sp>
      <p:pic>
        <p:nvPicPr>
          <p:cNvPr id="12" name="Picture 1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10433" y="44624"/>
            <a:ext cx="761967" cy="887240"/>
          </a:xfrm>
          <a:prstGeom prst="rect">
            <a:avLst/>
          </a:prstGeom>
          <a:noFill/>
        </p:spPr>
      </p:pic>
      <p:sp>
        <p:nvSpPr>
          <p:cNvPr id="13"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16</a:t>
            </a:fld>
            <a:endParaRPr lang="en-US" dirty="0">
              <a:solidFill>
                <a:schemeClr val="bg1"/>
              </a:solidFill>
            </a:endParaRPr>
          </a:p>
        </p:txBody>
      </p:sp>
      <p:pic>
        <p:nvPicPr>
          <p:cNvPr id="14" name="Picture 13">
            <a:extLst>
              <a:ext uri="{FF2B5EF4-FFF2-40B4-BE49-F238E27FC236}">
                <a16:creationId xmlns:a16="http://schemas.microsoft.com/office/drawing/2014/main" xmlns="" id="{C699E2A5-9A2F-42E1-A017-FCD710EF3E09}"/>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4" name="TextBox 3">
            <a:extLst>
              <a:ext uri="{FF2B5EF4-FFF2-40B4-BE49-F238E27FC236}">
                <a16:creationId xmlns:a16="http://schemas.microsoft.com/office/drawing/2014/main" xmlns="" id="{353110BC-6030-4281-9F4C-6041E0EF3540}"/>
              </a:ext>
            </a:extLst>
          </p:cNvPr>
          <p:cNvSpPr txBox="1"/>
          <p:nvPr/>
        </p:nvSpPr>
        <p:spPr>
          <a:xfrm>
            <a:off x="827584" y="3207212"/>
            <a:ext cx="7128792" cy="1569660"/>
          </a:xfrm>
          <a:prstGeom prst="rect">
            <a:avLst/>
          </a:prstGeom>
          <a:noFill/>
        </p:spPr>
        <p:txBody>
          <a:bodyPr wrap="square" rtlCol="0">
            <a:spAutoFit/>
          </a:bodyPr>
          <a:lstStyle/>
          <a:p>
            <a:r>
              <a:rPr lang="en-GB" sz="1600" b="0" dirty="0">
                <a:latin typeface="Calibri Light" panose="020F0302020204030204" pitchFamily="34" charset="0"/>
                <a:cs typeface="Calibri Light" panose="020F0302020204030204" pitchFamily="34" charset="0"/>
              </a:rPr>
              <a:t>The achievement of the EBITDA is as the result of revenue targets almost being achieved. This can be attributed to new opportunities being realised to complement revenue that was originally planned not being achieved. </a:t>
            </a:r>
          </a:p>
          <a:p>
            <a:endParaRPr lang="en-GB" sz="1600" b="0" dirty="0">
              <a:latin typeface="Calibri Light" panose="020F0302020204030204" pitchFamily="34" charset="0"/>
              <a:cs typeface="Calibri Light" panose="020F0302020204030204" pitchFamily="34" charset="0"/>
            </a:endParaRPr>
          </a:p>
          <a:p>
            <a:r>
              <a:rPr lang="en-GB" sz="1600" b="0" dirty="0">
                <a:latin typeface="Calibri Light" panose="020F0302020204030204" pitchFamily="34" charset="0"/>
                <a:cs typeface="Calibri Light" panose="020F0302020204030204" pitchFamily="34" charset="0"/>
              </a:rPr>
              <a:t>Costs are closely monitored and managed and controls put in place to limit costs to necessary costs only. </a:t>
            </a:r>
            <a:endParaRPr lang="en-ZA" sz="1600" b="0" dirty="0">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xmlns="" id="{D852714E-C237-4F1F-A4D3-E0B89E98053B}"/>
              </a:ext>
            </a:extLst>
          </p:cNvPr>
          <p:cNvPicPr>
            <a:picLocks noChangeAspect="1"/>
          </p:cNvPicPr>
          <p:nvPr/>
        </p:nvPicPr>
        <p:blipFill>
          <a:blip r:embed="rId6" cstate="print"/>
          <a:stretch>
            <a:fillRect/>
          </a:stretch>
        </p:blipFill>
        <p:spPr>
          <a:xfrm>
            <a:off x="683568" y="1563144"/>
            <a:ext cx="7488832" cy="1302815"/>
          </a:xfrm>
          <a:prstGeom prst="rect">
            <a:avLst/>
          </a:prstGeom>
        </p:spPr>
      </p:pic>
    </p:spTree>
    <p:extLst>
      <p:ext uri="{BB962C8B-B14F-4D97-AF65-F5344CB8AC3E}">
        <p14:creationId xmlns:p14="http://schemas.microsoft.com/office/powerpoint/2010/main" xmlns="" val="2590077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105092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34796" y="44624"/>
            <a:ext cx="901700" cy="901700"/>
          </a:xfrm>
          <a:prstGeom prst="rect">
            <a:avLst/>
          </a:prstGeom>
        </p:spPr>
      </p:pic>
      <p:sp>
        <p:nvSpPr>
          <p:cNvPr id="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sp>
        <p:nvSpPr>
          <p:cNvPr id="10" name="Rectangle 9"/>
          <p:cNvSpPr/>
          <p:nvPr/>
        </p:nvSpPr>
        <p:spPr>
          <a:xfrm>
            <a:off x="2999366" y="416276"/>
            <a:ext cx="4299264" cy="553998"/>
          </a:xfrm>
          <a:prstGeom prst="rect">
            <a:avLst/>
          </a:prstGeom>
        </p:spPr>
        <p:txBody>
          <a:bodyPr wrap="square" lIns="91440" tIns="91440" bIns="91440">
            <a:spAutoFit/>
          </a:bodyPr>
          <a:lstStyle/>
          <a:p>
            <a:pPr algn="ctr" eaLnBrk="0" hangingPunct="0">
              <a:spcBef>
                <a:spcPts val="600"/>
              </a:spcBef>
              <a:spcAft>
                <a:spcPts val="600"/>
              </a:spcAft>
              <a:defRPr/>
            </a:pPr>
            <a:r>
              <a:rPr lang="en-US" sz="1200" dirty="0">
                <a:solidFill>
                  <a:srgbClr val="112AA7"/>
                </a:solidFill>
              </a:rPr>
              <a:t>Statement of Financial Performance for the period ended 30 September 2021</a:t>
            </a:r>
          </a:p>
        </p:txBody>
      </p:sp>
      <p:pic>
        <p:nvPicPr>
          <p:cNvPr id="12" name="Picture 1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10433" y="44624"/>
            <a:ext cx="761967" cy="887240"/>
          </a:xfrm>
          <a:prstGeom prst="rect">
            <a:avLst/>
          </a:prstGeom>
          <a:noFill/>
        </p:spPr>
      </p:pic>
      <p:sp>
        <p:nvSpPr>
          <p:cNvPr id="13"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17</a:t>
            </a:fld>
            <a:endParaRPr lang="en-US" dirty="0">
              <a:solidFill>
                <a:schemeClr val="bg1"/>
              </a:solidFill>
            </a:endParaRPr>
          </a:p>
        </p:txBody>
      </p:sp>
      <p:pic>
        <p:nvPicPr>
          <p:cNvPr id="14" name="Picture 13">
            <a:extLst>
              <a:ext uri="{FF2B5EF4-FFF2-40B4-BE49-F238E27FC236}">
                <a16:creationId xmlns:a16="http://schemas.microsoft.com/office/drawing/2014/main" xmlns="" id="{C699E2A5-9A2F-42E1-A017-FCD710EF3E09}"/>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4" name="TextBox 3">
            <a:extLst>
              <a:ext uri="{FF2B5EF4-FFF2-40B4-BE49-F238E27FC236}">
                <a16:creationId xmlns:a16="http://schemas.microsoft.com/office/drawing/2014/main" xmlns="" id="{966AD555-0AC5-4D46-BED0-1BD48A76F53F}"/>
              </a:ext>
            </a:extLst>
          </p:cNvPr>
          <p:cNvSpPr txBox="1"/>
          <p:nvPr/>
        </p:nvSpPr>
        <p:spPr>
          <a:xfrm>
            <a:off x="381924" y="5774159"/>
            <a:ext cx="8496944" cy="738664"/>
          </a:xfrm>
          <a:prstGeom prst="rect">
            <a:avLst/>
          </a:prstGeom>
          <a:noFill/>
        </p:spPr>
        <p:txBody>
          <a:bodyPr wrap="square" rtlCol="0">
            <a:spAutoFit/>
          </a:bodyPr>
          <a:lstStyle/>
          <a:p>
            <a:r>
              <a:rPr lang="en-ZA" sz="1400" b="0" dirty="0">
                <a:latin typeface="Calibri Light" panose="020F0302020204030204" pitchFamily="34" charset="0"/>
                <a:cs typeface="Calibri Light" panose="020F0302020204030204" pitchFamily="34" charset="0"/>
              </a:rPr>
              <a:t>We are of sound financial standing as at the 30 September 2021.</a:t>
            </a:r>
          </a:p>
          <a:p>
            <a:r>
              <a:rPr lang="en-ZA" sz="1400" b="0" dirty="0">
                <a:latin typeface="Calibri Light" panose="020F0302020204030204" pitchFamily="34" charset="0"/>
                <a:cs typeface="Calibri Light" panose="020F0302020204030204" pitchFamily="34" charset="0"/>
              </a:rPr>
              <a:t>Costs are being managed closely and new revenue opportunities have been sought and are being rendered to minimise the effect of revenue lost.</a:t>
            </a:r>
          </a:p>
        </p:txBody>
      </p:sp>
      <p:pic>
        <p:nvPicPr>
          <p:cNvPr id="15" name="Picture 14">
            <a:extLst>
              <a:ext uri="{FF2B5EF4-FFF2-40B4-BE49-F238E27FC236}">
                <a16:creationId xmlns:a16="http://schemas.microsoft.com/office/drawing/2014/main" xmlns="" id="{9B035FD6-909A-44FB-B9FB-1C62BE3CD0FF}"/>
              </a:ext>
            </a:extLst>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1560" y="1298692"/>
            <a:ext cx="7523236" cy="4351642"/>
          </a:xfrm>
          <a:prstGeom prst="rect">
            <a:avLst/>
          </a:prstGeom>
          <a:noFill/>
          <a:ln>
            <a:noFill/>
          </a:ln>
        </p:spPr>
      </p:pic>
    </p:spTree>
    <p:extLst>
      <p:ext uri="{BB962C8B-B14F-4D97-AF65-F5344CB8AC3E}">
        <p14:creationId xmlns:p14="http://schemas.microsoft.com/office/powerpoint/2010/main" xmlns="" val="1615031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105092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34796" y="44624"/>
            <a:ext cx="901700" cy="901700"/>
          </a:xfrm>
          <a:prstGeom prst="rect">
            <a:avLst/>
          </a:prstGeom>
        </p:spPr>
      </p:pic>
      <p:sp>
        <p:nvSpPr>
          <p:cNvPr id="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sp>
        <p:nvSpPr>
          <p:cNvPr id="10" name="Rectangle 9"/>
          <p:cNvSpPr/>
          <p:nvPr/>
        </p:nvSpPr>
        <p:spPr>
          <a:xfrm>
            <a:off x="2999366" y="416276"/>
            <a:ext cx="4299264" cy="369332"/>
          </a:xfrm>
          <a:prstGeom prst="rect">
            <a:avLst/>
          </a:prstGeom>
        </p:spPr>
        <p:txBody>
          <a:bodyPr wrap="square" lIns="91440" tIns="91440" bIns="91440">
            <a:spAutoFit/>
          </a:bodyPr>
          <a:lstStyle/>
          <a:p>
            <a:pPr algn="ctr" eaLnBrk="0" hangingPunct="0">
              <a:spcBef>
                <a:spcPts val="600"/>
              </a:spcBef>
              <a:spcAft>
                <a:spcPts val="600"/>
              </a:spcAft>
              <a:defRPr/>
            </a:pPr>
            <a:r>
              <a:rPr lang="en-US" sz="1200" dirty="0">
                <a:solidFill>
                  <a:srgbClr val="112AA7"/>
                </a:solidFill>
              </a:rPr>
              <a:t>Cash and Cash Equivalents</a:t>
            </a:r>
          </a:p>
        </p:txBody>
      </p:sp>
      <p:pic>
        <p:nvPicPr>
          <p:cNvPr id="12" name="Picture 1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10433" y="44624"/>
            <a:ext cx="761967" cy="887240"/>
          </a:xfrm>
          <a:prstGeom prst="rect">
            <a:avLst/>
          </a:prstGeom>
          <a:noFill/>
        </p:spPr>
      </p:pic>
      <p:sp>
        <p:nvSpPr>
          <p:cNvPr id="13"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18</a:t>
            </a:fld>
            <a:endParaRPr lang="en-US" dirty="0">
              <a:solidFill>
                <a:schemeClr val="bg1"/>
              </a:solidFill>
            </a:endParaRPr>
          </a:p>
        </p:txBody>
      </p:sp>
      <p:pic>
        <p:nvPicPr>
          <p:cNvPr id="14" name="Picture 13">
            <a:extLst>
              <a:ext uri="{FF2B5EF4-FFF2-40B4-BE49-F238E27FC236}">
                <a16:creationId xmlns:a16="http://schemas.microsoft.com/office/drawing/2014/main" xmlns="" id="{C699E2A5-9A2F-42E1-A017-FCD710EF3E09}"/>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3" name="TextBox 2">
            <a:extLst>
              <a:ext uri="{FF2B5EF4-FFF2-40B4-BE49-F238E27FC236}">
                <a16:creationId xmlns:a16="http://schemas.microsoft.com/office/drawing/2014/main" xmlns="" id="{91A58829-195F-4812-A8DA-680199BBB3EF}"/>
              </a:ext>
            </a:extLst>
          </p:cNvPr>
          <p:cNvSpPr txBox="1"/>
          <p:nvPr/>
        </p:nvSpPr>
        <p:spPr>
          <a:xfrm>
            <a:off x="755576" y="5550753"/>
            <a:ext cx="7632848" cy="523220"/>
          </a:xfrm>
          <a:prstGeom prst="rect">
            <a:avLst/>
          </a:prstGeom>
          <a:noFill/>
        </p:spPr>
        <p:txBody>
          <a:bodyPr wrap="square" rtlCol="0">
            <a:spAutoFit/>
          </a:bodyPr>
          <a:lstStyle/>
          <a:p>
            <a:r>
              <a:rPr lang="en-ZA" sz="1400" b="0" dirty="0">
                <a:latin typeface="Calibri Light" panose="020F0302020204030204" pitchFamily="34" charset="0"/>
                <a:cs typeface="Calibri Light" panose="020F0302020204030204" pitchFamily="34" charset="0"/>
              </a:rPr>
              <a:t>Working capital management is critical to the financial sustainability of the agency and as a result, strict measures have been implemented to ensure that the agency manages its working capital closely.</a:t>
            </a:r>
          </a:p>
        </p:txBody>
      </p:sp>
      <p:pic>
        <p:nvPicPr>
          <p:cNvPr id="4" name="Picture 3">
            <a:extLst>
              <a:ext uri="{FF2B5EF4-FFF2-40B4-BE49-F238E27FC236}">
                <a16:creationId xmlns:a16="http://schemas.microsoft.com/office/drawing/2014/main" xmlns="" id="{3798DC51-7F89-4613-8B8D-AC5C4D32C497}"/>
              </a:ext>
            </a:extLst>
          </p:cNvPr>
          <p:cNvPicPr>
            <a:picLocks noChangeAspect="1"/>
          </p:cNvPicPr>
          <p:nvPr/>
        </p:nvPicPr>
        <p:blipFill>
          <a:blip r:embed="rId6" cstate="print"/>
          <a:stretch>
            <a:fillRect/>
          </a:stretch>
        </p:blipFill>
        <p:spPr>
          <a:xfrm>
            <a:off x="755576" y="1660105"/>
            <a:ext cx="7766664" cy="3599814"/>
          </a:xfrm>
          <a:prstGeom prst="rect">
            <a:avLst/>
          </a:prstGeom>
        </p:spPr>
      </p:pic>
    </p:spTree>
    <p:extLst>
      <p:ext uri="{BB962C8B-B14F-4D97-AF65-F5344CB8AC3E}">
        <p14:creationId xmlns:p14="http://schemas.microsoft.com/office/powerpoint/2010/main" xmlns="" val="3663125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20006" y="1010029"/>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34796" y="44624"/>
            <a:ext cx="901700" cy="901700"/>
          </a:xfrm>
          <a:prstGeom prst="rect">
            <a:avLst/>
          </a:prstGeom>
        </p:spPr>
      </p:pic>
      <p:sp>
        <p:nvSpPr>
          <p:cNvPr id="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pic>
        <p:nvPicPr>
          <p:cNvPr id="11" name="Picture 10"/>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13464" y="21480"/>
            <a:ext cx="858936" cy="88724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236" y="1041150"/>
            <a:ext cx="7843370" cy="5463367"/>
          </a:xfrm>
          <a:prstGeom prst="rect">
            <a:avLst/>
          </a:prstGeom>
          <a:noFill/>
        </p:spPr>
      </p:pic>
      <p:sp>
        <p:nvSpPr>
          <p:cNvPr id="9"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19</a:t>
            </a:fld>
            <a:endParaRPr lang="en-US" dirty="0">
              <a:solidFill>
                <a:schemeClr val="bg1"/>
              </a:solidFill>
            </a:endParaRPr>
          </a:p>
        </p:txBody>
      </p:sp>
      <p:sp>
        <p:nvSpPr>
          <p:cNvPr id="13" name="Rectangle 12"/>
          <p:cNvSpPr/>
          <p:nvPr/>
        </p:nvSpPr>
        <p:spPr>
          <a:xfrm>
            <a:off x="26902" y="1112926"/>
            <a:ext cx="2384858" cy="969496"/>
          </a:xfrm>
          <a:prstGeom prst="rect">
            <a:avLst/>
          </a:prstGeom>
        </p:spPr>
        <p:txBody>
          <a:bodyPr wrap="square">
            <a:spAutoFit/>
          </a:bodyPr>
          <a:lstStyle/>
          <a:p>
            <a:pPr eaLnBrk="0" hangingPunct="0">
              <a:spcBef>
                <a:spcPts val="600"/>
              </a:spcBef>
              <a:spcAft>
                <a:spcPts val="600"/>
              </a:spcAft>
              <a:defRPr/>
            </a:pPr>
            <a:r>
              <a:rPr lang="en-US" sz="1900" dirty="0">
                <a:solidFill>
                  <a:schemeClr val="bg1"/>
                </a:solidFill>
              </a:rPr>
              <a:t>YOUTH DEVELOPMENT PROGRAMME</a:t>
            </a:r>
          </a:p>
        </p:txBody>
      </p:sp>
      <p:pic>
        <p:nvPicPr>
          <p:cNvPr id="10" name="Picture 9">
            <a:extLst>
              <a:ext uri="{FF2B5EF4-FFF2-40B4-BE49-F238E27FC236}">
                <a16:creationId xmlns:a16="http://schemas.microsoft.com/office/drawing/2014/main" xmlns="" id="{BC1EAE2E-C971-4559-BE52-17251258D146}"/>
              </a:ext>
            </a:extLst>
          </p:cNvPr>
          <p:cNvPicPr/>
          <p:nvPr/>
        </p:nvPicPr>
        <p:blipFill>
          <a:blip r:embed="rId6"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167556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2</a:t>
            </a:fld>
            <a:endParaRPr lang="en-US" dirty="0">
              <a:solidFill>
                <a:schemeClr val="bg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34796" y="44624"/>
            <a:ext cx="901700" cy="901700"/>
          </a:xfrm>
          <a:prstGeom prst="rect">
            <a:avLst/>
          </a:prstGeom>
        </p:spPr>
      </p:pic>
      <p:sp>
        <p:nvSpPr>
          <p:cNvPr id="12" name="Rectangle 11"/>
          <p:cNvSpPr/>
          <p:nvPr/>
        </p:nvSpPr>
        <p:spPr>
          <a:xfrm>
            <a:off x="2666564" y="536515"/>
            <a:ext cx="4236234" cy="307777"/>
          </a:xfrm>
          <a:prstGeom prst="rect">
            <a:avLst/>
          </a:prstGeom>
        </p:spPr>
        <p:txBody>
          <a:bodyPr wrap="square">
            <a:spAutoFit/>
          </a:bodyPr>
          <a:lstStyle/>
          <a:p>
            <a:pPr algn="ctr" eaLnBrk="0" hangingPunct="0">
              <a:defRPr/>
            </a:pPr>
            <a:r>
              <a:rPr lang="en-US" sz="1400" dirty="0">
                <a:solidFill>
                  <a:srgbClr val="112AA7"/>
                </a:solidFill>
                <a:latin typeface="Calibri Light" panose="020F0302020204030204" pitchFamily="34" charset="0"/>
                <a:cs typeface="Calibri Light" panose="020F0302020204030204" pitchFamily="34" charset="0"/>
              </a:rPr>
              <a:t>CONTENTS</a:t>
            </a:r>
          </a:p>
        </p:txBody>
      </p:sp>
      <p:sp>
        <p:nvSpPr>
          <p:cNvPr id="9" name="Title 1">
            <a:extLst>
              <a:ext uri="{FF2B5EF4-FFF2-40B4-BE49-F238E27FC236}">
                <a16:creationId xmlns:a16="http://schemas.microsoft.com/office/drawing/2014/main" xmlns="" id="{5575E5BC-785A-7244-BB2A-CC0819A24453}"/>
              </a:ext>
            </a:extLst>
          </p:cNvPr>
          <p:cNvSpPr txBox="1">
            <a:spLocks/>
          </p:cNvSpPr>
          <p:nvPr/>
        </p:nvSpPr>
        <p:spPr>
          <a:xfrm>
            <a:off x="97684" y="1393321"/>
            <a:ext cx="7772400" cy="6675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chemeClr val="accent1">
                  <a:lumMod val="50000"/>
                </a:schemeClr>
              </a:solidFill>
            </a:endParaRPr>
          </a:p>
        </p:txBody>
      </p:sp>
      <p:sp>
        <p:nvSpPr>
          <p:cNvPr id="13" name="Rectangle 12"/>
          <p:cNvSpPr/>
          <p:nvPr/>
        </p:nvSpPr>
        <p:spPr>
          <a:xfrm>
            <a:off x="97684" y="1095828"/>
            <a:ext cx="8938812" cy="4779001"/>
          </a:xfrm>
          <a:prstGeom prst="rect">
            <a:avLst/>
          </a:prstGeom>
        </p:spPr>
        <p:txBody>
          <a:bodyPr wrap="square">
            <a:spAutoFit/>
          </a:bodyPr>
          <a:lstStyle/>
          <a:p>
            <a:pPr marL="342900" lvl="0" indent="-342900">
              <a:lnSpc>
                <a:spcPct val="200000"/>
              </a:lnSpc>
              <a:buFont typeface="Wingdings" panose="05000000000000000000" pitchFamily="2" charset="2"/>
              <a:buChar char="§"/>
            </a:pPr>
            <a:r>
              <a:rPr lang="en-US" sz="1600" dirty="0">
                <a:solidFill>
                  <a:srgbClr val="112AA7"/>
                </a:solidFill>
              </a:rPr>
              <a:t>NOTES TO THE REPORT</a:t>
            </a:r>
          </a:p>
          <a:p>
            <a:pPr marL="342900" lvl="0" indent="-342900">
              <a:lnSpc>
                <a:spcPct val="200000"/>
              </a:lnSpc>
              <a:buFont typeface="Wingdings" panose="05000000000000000000" pitchFamily="2" charset="2"/>
              <a:buChar char="§"/>
            </a:pPr>
            <a:r>
              <a:rPr lang="en-US" sz="1600" dirty="0">
                <a:solidFill>
                  <a:srgbClr val="112AA7"/>
                </a:solidFill>
              </a:rPr>
              <a:t>PERFORMANCE OVERVIEW BASED ON THE REVISED FY2021/22 APP</a:t>
            </a:r>
          </a:p>
          <a:p>
            <a:pPr marL="342900" lvl="0" indent="-342900">
              <a:lnSpc>
                <a:spcPct val="200000"/>
              </a:lnSpc>
              <a:buFont typeface="Wingdings" panose="05000000000000000000" pitchFamily="2" charset="2"/>
              <a:buChar char="§"/>
            </a:pPr>
            <a:r>
              <a:rPr lang="en-US" sz="1600" dirty="0">
                <a:solidFill>
                  <a:srgbClr val="112AA7"/>
                </a:solidFill>
              </a:rPr>
              <a:t>PERFORMANCE PER PROGRAMME BASED ON THE REVISED FY2021/22 APP</a:t>
            </a:r>
          </a:p>
          <a:p>
            <a:pPr marL="342900" lvl="0" indent="-342900">
              <a:lnSpc>
                <a:spcPct val="200000"/>
              </a:lnSpc>
              <a:buFont typeface="Wingdings" panose="05000000000000000000" pitchFamily="2" charset="2"/>
              <a:buChar char="§"/>
            </a:pPr>
            <a:r>
              <a:rPr lang="en-US" sz="1600" dirty="0">
                <a:solidFill>
                  <a:srgbClr val="112AA7"/>
                </a:solidFill>
              </a:rPr>
              <a:t>FINANCIAL PERFORMANCE </a:t>
            </a:r>
          </a:p>
          <a:p>
            <a:pPr marL="342900" lvl="0" indent="-342900">
              <a:lnSpc>
                <a:spcPct val="200000"/>
              </a:lnSpc>
              <a:buFont typeface="Wingdings" panose="05000000000000000000" pitchFamily="2" charset="2"/>
              <a:buChar char="§"/>
            </a:pPr>
            <a:r>
              <a:rPr lang="en-US" sz="1600" dirty="0">
                <a:solidFill>
                  <a:srgbClr val="112AA7"/>
                </a:solidFill>
              </a:rPr>
              <a:t>YOUTH DEVELOPMENT PROGRAMME</a:t>
            </a:r>
          </a:p>
          <a:p>
            <a:pPr marL="342900" lvl="0" indent="-342900">
              <a:lnSpc>
                <a:spcPct val="200000"/>
              </a:lnSpc>
              <a:buFont typeface="Wingdings" panose="05000000000000000000" pitchFamily="2" charset="2"/>
              <a:buChar char="§"/>
            </a:pPr>
            <a:r>
              <a:rPr lang="en-US" sz="1600" dirty="0">
                <a:solidFill>
                  <a:srgbClr val="112AA7"/>
                </a:solidFill>
              </a:rPr>
              <a:t>SITA – SAPO COLLABORATION</a:t>
            </a:r>
          </a:p>
          <a:p>
            <a:pPr lvl="0">
              <a:lnSpc>
                <a:spcPct val="200000"/>
              </a:lnSpc>
            </a:pPr>
            <a:endParaRPr lang="en-US" dirty="0">
              <a:solidFill>
                <a:srgbClr val="112AA7"/>
              </a:solidFill>
            </a:endParaRPr>
          </a:p>
          <a:p>
            <a:pPr>
              <a:lnSpc>
                <a:spcPct val="200000"/>
              </a:lnSpc>
            </a:pPr>
            <a:endParaRPr lang="en-US" dirty="0">
              <a:solidFill>
                <a:srgbClr val="112AA7"/>
              </a:solidFill>
            </a:endParaRPr>
          </a:p>
          <a:p>
            <a:pPr>
              <a:lnSpc>
                <a:spcPct val="200000"/>
              </a:lnSpc>
            </a:pPr>
            <a:endParaRPr lang="en-US" sz="2400" b="0" dirty="0">
              <a:solidFill>
                <a:prstClr val="black"/>
              </a:solidFill>
            </a:endParaRPr>
          </a:p>
        </p:txBody>
      </p:sp>
      <p:pic>
        <p:nvPicPr>
          <p:cNvPr id="15" name="Picture 1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13464" y="92895"/>
            <a:ext cx="858936" cy="887240"/>
          </a:xfrm>
          <a:prstGeom prst="rect">
            <a:avLst/>
          </a:prstGeom>
          <a:noFill/>
        </p:spPr>
      </p:pic>
      <p:pic>
        <p:nvPicPr>
          <p:cNvPr id="14" name="Picture 13">
            <a:extLst>
              <a:ext uri="{FF2B5EF4-FFF2-40B4-BE49-F238E27FC236}">
                <a16:creationId xmlns:a16="http://schemas.microsoft.com/office/drawing/2014/main" xmlns="" id="{0582322B-5ED9-4D25-8017-F6F9C79B2BA2}"/>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2251518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6" name="Slide Number Placeholder 5"/>
          <p:cNvSpPr>
            <a:spLocks noGrp="1"/>
          </p:cNvSpPr>
          <p:nvPr>
            <p:ph type="sldNum" sz="quarter" idx="12"/>
          </p:nvPr>
        </p:nvSpPr>
        <p:spPr>
          <a:xfrm>
            <a:off x="7946702" y="6553150"/>
            <a:ext cx="1593850" cy="476250"/>
          </a:xfrm>
        </p:spPr>
        <p:txBody>
          <a:bodyPr/>
          <a:lstStyle/>
          <a:p>
            <a:pPr algn="ctr">
              <a:defRPr/>
            </a:pPr>
            <a:fld id="{E7E121AC-CB2F-48A1-9156-4FA17DE39A11}" type="slidenum">
              <a:rPr lang="en-US" altLang="en-US" smtClean="0">
                <a:solidFill>
                  <a:schemeClr val="bg1"/>
                </a:solidFill>
                <a:ea typeface="ＭＳ Ｐゴシック" pitchFamily="34" charset="-128"/>
              </a:rPr>
              <a:pPr algn="ctr">
                <a:defRPr/>
              </a:pPr>
              <a:t>20</a:t>
            </a:fld>
            <a:endParaRPr lang="en-US" altLang="en-US" dirty="0">
              <a:solidFill>
                <a:schemeClr val="bg1"/>
              </a:solidFill>
              <a:ea typeface="ＭＳ Ｐゴシック" pitchFamily="34" charset="-128"/>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8384" y="142062"/>
            <a:ext cx="1008112" cy="942040"/>
          </a:xfrm>
          <a:prstGeom prst="rect">
            <a:avLst/>
          </a:prstGeom>
        </p:spPr>
      </p:pic>
      <p:pic>
        <p:nvPicPr>
          <p:cNvPr id="11" name="Picture 10"/>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31727" y="165496"/>
            <a:ext cx="858936" cy="887240"/>
          </a:xfrm>
          <a:prstGeom prst="rect">
            <a:avLst/>
          </a:prstGeom>
          <a:noFill/>
        </p:spPr>
      </p:pic>
      <p:sp>
        <p:nvSpPr>
          <p:cNvPr id="10" name="Content Placeholder 5"/>
          <p:cNvSpPr txBox="1">
            <a:spLocks/>
          </p:cNvSpPr>
          <p:nvPr/>
        </p:nvSpPr>
        <p:spPr>
          <a:xfrm>
            <a:off x="361504" y="2204864"/>
            <a:ext cx="8420992" cy="4332482"/>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 typeface="Wingdings" pitchFamily="2" charset="2"/>
              <a:buNone/>
            </a:pPr>
            <a:endParaRPr lang="en-GB" b="0" kern="0" dirty="0">
              <a:solidFill>
                <a:schemeClr val="tx1"/>
              </a:solidFill>
              <a:latin typeface="Calibri Light" panose="020F0302020204030204" pitchFamily="34" charset="0"/>
            </a:endParaRPr>
          </a:p>
          <a:p>
            <a:endParaRPr lang="en-US" b="0" kern="0" dirty="0"/>
          </a:p>
        </p:txBody>
      </p:sp>
      <p:sp>
        <p:nvSpPr>
          <p:cNvPr id="12" name="Content Placeholder 2"/>
          <p:cNvSpPr txBox="1">
            <a:spLocks/>
          </p:cNvSpPr>
          <p:nvPr/>
        </p:nvSpPr>
        <p:spPr bwMode="auto">
          <a:xfrm>
            <a:off x="95016" y="-293041"/>
            <a:ext cx="8928992" cy="49958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just">
              <a:buNone/>
            </a:pPr>
            <a:endParaRPr lang="en-GB" sz="400" kern="0" dirty="0">
              <a:solidFill>
                <a:schemeClr val="tx1"/>
              </a:solidFill>
              <a:latin typeface="Calibri Light" panose="020F0302020204030204" pitchFamily="34" charset="0"/>
            </a:endParaRPr>
          </a:p>
          <a:p>
            <a:pPr marL="0" indent="0" algn="just">
              <a:buNone/>
            </a:pPr>
            <a:endParaRPr lang="en-US" sz="1400" kern="0" dirty="0">
              <a:solidFill>
                <a:schemeClr val="tx1"/>
              </a:solidFill>
              <a:latin typeface="Calibri Light" panose="020F0302020204030204" pitchFamily="34" charset="0"/>
            </a:endParaRPr>
          </a:p>
        </p:txBody>
      </p:sp>
      <p:sp>
        <p:nvSpPr>
          <p:cNvPr id="2" name="Rectangle 1">
            <a:extLst>
              <a:ext uri="{FF2B5EF4-FFF2-40B4-BE49-F238E27FC236}">
                <a16:creationId xmlns:a16="http://schemas.microsoft.com/office/drawing/2014/main" xmlns="" id="{343617DE-EA57-4687-BC89-2907CA4B04A1}"/>
              </a:ext>
            </a:extLst>
          </p:cNvPr>
          <p:cNvSpPr/>
          <p:nvPr/>
        </p:nvSpPr>
        <p:spPr>
          <a:xfrm>
            <a:off x="3203848" y="268681"/>
            <a:ext cx="4041553" cy="276999"/>
          </a:xfrm>
          <a:prstGeom prst="rect">
            <a:avLst/>
          </a:prstGeom>
        </p:spPr>
        <p:txBody>
          <a:bodyPr wrap="square">
            <a:spAutoFit/>
          </a:bodyPr>
          <a:lstStyle/>
          <a:p>
            <a:pPr eaLnBrk="0" hangingPunct="0">
              <a:spcBef>
                <a:spcPts val="600"/>
              </a:spcBef>
              <a:spcAft>
                <a:spcPts val="600"/>
              </a:spcAft>
              <a:defRPr/>
            </a:pPr>
            <a:r>
              <a:rPr lang="en-US" sz="1200" dirty="0">
                <a:solidFill>
                  <a:srgbClr val="112AA7"/>
                </a:solidFill>
                <a:latin typeface="Calibri Light" panose="020F0302020204030204" pitchFamily="34" charset="0"/>
                <a:cs typeface="Calibri Light" panose="020F0302020204030204" pitchFamily="34" charset="0"/>
              </a:rPr>
              <a:t>Youth Development Programme (2019/2020 &amp; 2020/2021)</a:t>
            </a:r>
          </a:p>
        </p:txBody>
      </p:sp>
      <p:pic>
        <p:nvPicPr>
          <p:cNvPr id="13" name="Picture 12">
            <a:extLst>
              <a:ext uri="{FF2B5EF4-FFF2-40B4-BE49-F238E27FC236}">
                <a16:creationId xmlns:a16="http://schemas.microsoft.com/office/drawing/2014/main" xmlns="" id="{AE345901-5388-45DB-9D63-9F98DD079B1D}"/>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0" y="42821"/>
            <a:ext cx="2930525" cy="921385"/>
          </a:xfrm>
          <a:prstGeom prst="rect">
            <a:avLst/>
          </a:prstGeom>
        </p:spPr>
      </p:pic>
      <p:sp>
        <p:nvSpPr>
          <p:cNvPr id="14" name="Content Placeholder 2">
            <a:extLst>
              <a:ext uri="{FF2B5EF4-FFF2-40B4-BE49-F238E27FC236}">
                <a16:creationId xmlns:a16="http://schemas.microsoft.com/office/drawing/2014/main" xmlns="" id="{BF36410C-D336-4D34-AEFA-F2378AF70E08}"/>
              </a:ext>
            </a:extLst>
          </p:cNvPr>
          <p:cNvSpPr>
            <a:spLocks noGrp="1"/>
          </p:cNvSpPr>
          <p:nvPr/>
        </p:nvSpPr>
        <p:spPr>
          <a:xfrm>
            <a:off x="27783" y="1323382"/>
            <a:ext cx="9008713" cy="3329754"/>
          </a:xfrm>
          <a:prstGeom prst="rect">
            <a:avLst/>
          </a:prstGeom>
        </p:spPr>
        <p:txBody>
          <a:bodyPr vert="horz" lIns="91440" tIns="45720" rIns="91440" bIns="45720" rtlCol="0">
            <a:normAutofit/>
          </a:bodyPr>
          <a:lstStyle>
            <a:lvl1pPr marL="0" indent="0" algn="l" defTabSz="846625" rtl="0" eaLnBrk="1" latinLnBrk="0" hangingPunct="1">
              <a:spcBef>
                <a:spcPts val="556"/>
              </a:spcBef>
              <a:buSzPct val="90000"/>
              <a:buFont typeface="Wingdings" panose="05000000000000000000" pitchFamily="2" charset="2"/>
              <a:buNone/>
              <a:defRPr sz="2000" kern="1200">
                <a:solidFill>
                  <a:schemeClr val="tx1"/>
                </a:solidFill>
                <a:latin typeface="+mn-lt"/>
                <a:ea typeface="+mn-ea"/>
                <a:cs typeface="Segoe UI Light" panose="020B0502040204020203" pitchFamily="34" charset="0"/>
              </a:defRPr>
            </a:lvl1pPr>
            <a:lvl2pPr marL="658486" indent="-321895" algn="l" defTabSz="846625" rtl="0" eaLnBrk="1" latinLnBrk="0" hangingPunct="1">
              <a:spcBef>
                <a:spcPts val="556"/>
              </a:spcBef>
              <a:buSzPct val="90000"/>
              <a:buFont typeface="Wingdings" panose="05000000000000000000" pitchFamily="2" charset="2"/>
              <a:buChar char="Ø"/>
              <a:defRPr sz="2000" kern="1200">
                <a:solidFill>
                  <a:schemeClr val="tx1"/>
                </a:solidFill>
                <a:latin typeface="+mn-lt"/>
                <a:ea typeface="+mn-ea"/>
                <a:cs typeface="Segoe UI Light" panose="020B0502040204020203" pitchFamily="34" charset="0"/>
              </a:defRPr>
            </a:lvl2pPr>
            <a:lvl3pPr marL="833396" indent="-174910" algn="l" defTabSz="846625" rtl="0" eaLnBrk="1" latinLnBrk="0" hangingPunct="1">
              <a:spcBef>
                <a:spcPts val="556"/>
              </a:spcBef>
              <a:buFont typeface="Wingdings" panose="05000000000000000000" pitchFamily="2" charset="2"/>
              <a:buChar char="§"/>
              <a:defRPr sz="1800" kern="1200">
                <a:solidFill>
                  <a:schemeClr val="tx1"/>
                </a:solidFill>
                <a:latin typeface="+mn-lt"/>
                <a:ea typeface="+mn-ea"/>
                <a:cs typeface="Segoe UI Light" panose="020B0502040204020203" pitchFamily="34" charset="0"/>
              </a:defRPr>
            </a:lvl3pPr>
            <a:lvl4pPr marL="995078" indent="-161682" algn="l" defTabSz="846625" rtl="0" eaLnBrk="1" latinLnBrk="0" hangingPunct="1">
              <a:spcBef>
                <a:spcPts val="556"/>
              </a:spcBef>
              <a:buFont typeface="Arial" panose="020B0604020202020204" pitchFamily="34" charset="0"/>
              <a:buChar char="•"/>
              <a:defRPr sz="1600" kern="1200">
                <a:solidFill>
                  <a:schemeClr val="tx1"/>
                </a:solidFill>
                <a:latin typeface="+mn-lt"/>
                <a:ea typeface="+mn-ea"/>
                <a:cs typeface="Segoe UI Light" panose="020B0502040204020203" pitchFamily="34" charset="0"/>
              </a:defRPr>
            </a:lvl4pPr>
            <a:lvl5pPr marL="1168518" indent="-173440" algn="l" defTabSz="846625" rtl="0" eaLnBrk="1" latinLnBrk="0" hangingPunct="1">
              <a:spcBef>
                <a:spcPts val="556"/>
              </a:spcBef>
              <a:buFont typeface="Arial" panose="020B0604020202020204" pitchFamily="34" charset="0"/>
              <a:buChar char="•"/>
              <a:defRPr sz="1400" kern="1200">
                <a:solidFill>
                  <a:schemeClr val="tx1"/>
                </a:solidFill>
                <a:latin typeface="+mn-lt"/>
                <a:ea typeface="+mn-ea"/>
                <a:cs typeface="Segoe UI Light" panose="020B0502040204020203" pitchFamily="34" charset="0"/>
              </a:defRPr>
            </a:lvl5pPr>
            <a:lvl6pPr marL="2328217"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6pPr>
            <a:lvl7pPr marL="2751529"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7pPr>
            <a:lvl8pPr marL="3174842"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8pPr>
            <a:lvl9pPr marL="3598153"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9pPr>
          </a:lstStyle>
          <a:p>
            <a:pPr fontAlgn="auto">
              <a:spcAft>
                <a:spcPts val="0"/>
              </a:spcAft>
            </a:pPr>
            <a:r>
              <a:rPr lang="en-US" sz="1600" b="0" dirty="0">
                <a:solidFill>
                  <a:sysClr val="windowText" lastClr="000000"/>
                </a:solidFill>
                <a:latin typeface="Calibri Light"/>
              </a:rPr>
              <a:t>SITA had offered internship and learnership programmes to South African Youth with the vision of addressing unemployment and building pipeline for the ICT skills.</a:t>
            </a:r>
            <a:endParaRPr lang="en-ZA" sz="1600" b="0" dirty="0">
              <a:solidFill>
                <a:sysClr val="windowText" lastClr="000000"/>
              </a:solidFill>
              <a:latin typeface="Calibri Light"/>
            </a:endParaRPr>
          </a:p>
          <a:p>
            <a:pPr marL="0" marR="0" lvl="0" indent="0" algn="l" defTabSz="846625" rtl="0" eaLnBrk="1" fontAlgn="auto" latinLnBrk="0" hangingPunct="1">
              <a:lnSpc>
                <a:spcPct val="100000"/>
              </a:lnSpc>
              <a:spcBef>
                <a:spcPts val="556"/>
              </a:spcBef>
              <a:spcAft>
                <a:spcPts val="0"/>
              </a:spcAft>
              <a:buClrTx/>
              <a:buSzPct val="90000"/>
              <a:buFont typeface="Wingdings" panose="05000000000000000000" pitchFamily="2" charset="2"/>
              <a:buNone/>
              <a:tabLst/>
              <a:defRPr/>
            </a:pPr>
            <a:endParaRPr kumimoji="0" lang="en-ZA" sz="18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p:txBody>
      </p:sp>
      <p:sp>
        <p:nvSpPr>
          <p:cNvPr id="15" name="Content Placeholder 3">
            <a:extLst>
              <a:ext uri="{FF2B5EF4-FFF2-40B4-BE49-F238E27FC236}">
                <a16:creationId xmlns:a16="http://schemas.microsoft.com/office/drawing/2014/main" xmlns="" id="{4B26836E-19F2-40F4-8EF0-9A5A7C0B7C01}"/>
              </a:ext>
            </a:extLst>
          </p:cNvPr>
          <p:cNvSpPr>
            <a:spLocks noGrp="1"/>
          </p:cNvSpPr>
          <p:nvPr/>
        </p:nvSpPr>
        <p:spPr>
          <a:xfrm>
            <a:off x="694335" y="1965584"/>
            <a:ext cx="7755329" cy="1751448"/>
          </a:xfrm>
          <a:prstGeom prst="rect">
            <a:avLst/>
          </a:prstGeom>
        </p:spPr>
        <p:txBody>
          <a:bodyPr vert="horz" lIns="91440" tIns="45720" rIns="91440" bIns="45720" rtlCol="0">
            <a:normAutofit lnSpcReduction="10000"/>
          </a:bodyPr>
          <a:lstStyle>
            <a:lvl1pPr marL="317485" indent="-317485" algn="l" defTabSz="846625" rtl="0" eaLnBrk="1" latinLnBrk="0" hangingPunct="1">
              <a:spcBef>
                <a:spcPts val="556"/>
              </a:spcBef>
              <a:buSzPct val="90000"/>
              <a:buFont typeface="Wingdings" panose="05000000000000000000" pitchFamily="2" charset="2"/>
              <a:buChar char="v"/>
              <a:defRPr sz="2400" kern="1200">
                <a:solidFill>
                  <a:schemeClr val="tx1"/>
                </a:solidFill>
                <a:latin typeface="+mn-lt"/>
                <a:ea typeface="+mn-ea"/>
                <a:cs typeface="Segoe UI Light" panose="020B0502040204020203" pitchFamily="34" charset="0"/>
              </a:defRPr>
            </a:lvl1pPr>
            <a:lvl2pPr marL="658486" indent="-321895" algn="l" defTabSz="846625" rtl="0" eaLnBrk="1" latinLnBrk="0" hangingPunct="1">
              <a:spcBef>
                <a:spcPts val="556"/>
              </a:spcBef>
              <a:buSzPct val="90000"/>
              <a:buFont typeface="Wingdings" panose="05000000000000000000" pitchFamily="2" charset="2"/>
              <a:buChar char="Ø"/>
              <a:defRPr sz="2000" kern="1200">
                <a:solidFill>
                  <a:schemeClr val="tx1"/>
                </a:solidFill>
                <a:latin typeface="+mn-lt"/>
                <a:ea typeface="+mn-ea"/>
                <a:cs typeface="Segoe UI Light" panose="020B0502040204020203" pitchFamily="34" charset="0"/>
              </a:defRPr>
            </a:lvl2pPr>
            <a:lvl3pPr marL="833396" indent="-174910" algn="l" defTabSz="846625" rtl="0" eaLnBrk="1" latinLnBrk="0" hangingPunct="1">
              <a:spcBef>
                <a:spcPts val="556"/>
              </a:spcBef>
              <a:buFont typeface="Wingdings" panose="05000000000000000000" pitchFamily="2" charset="2"/>
              <a:buChar char="§"/>
              <a:defRPr sz="1800" kern="1200">
                <a:solidFill>
                  <a:schemeClr val="tx1"/>
                </a:solidFill>
                <a:latin typeface="+mn-lt"/>
                <a:ea typeface="+mn-ea"/>
                <a:cs typeface="Segoe UI Light" panose="020B0502040204020203" pitchFamily="34" charset="0"/>
              </a:defRPr>
            </a:lvl3pPr>
            <a:lvl4pPr marL="995078" indent="-161682" algn="l" defTabSz="846625" rtl="0" eaLnBrk="1" latinLnBrk="0" hangingPunct="1">
              <a:spcBef>
                <a:spcPts val="556"/>
              </a:spcBef>
              <a:buFont typeface="Arial" panose="020B0604020202020204" pitchFamily="34" charset="0"/>
              <a:buChar char="•"/>
              <a:defRPr sz="1600" kern="1200">
                <a:solidFill>
                  <a:schemeClr val="tx1"/>
                </a:solidFill>
                <a:latin typeface="+mn-lt"/>
                <a:ea typeface="+mn-ea"/>
                <a:cs typeface="Segoe UI Light" panose="020B0502040204020203" pitchFamily="34" charset="0"/>
              </a:defRPr>
            </a:lvl4pPr>
            <a:lvl5pPr marL="1168518" indent="-173440" algn="l" defTabSz="846625" rtl="0" eaLnBrk="1" latinLnBrk="0" hangingPunct="1">
              <a:spcBef>
                <a:spcPts val="556"/>
              </a:spcBef>
              <a:buFont typeface="Arial" panose="020B0604020202020204" pitchFamily="34" charset="0"/>
              <a:buChar char="•"/>
              <a:defRPr sz="1400" kern="1200">
                <a:solidFill>
                  <a:schemeClr val="tx1"/>
                </a:solidFill>
                <a:latin typeface="+mn-lt"/>
                <a:ea typeface="+mn-ea"/>
                <a:cs typeface="Segoe UI Light" panose="020B0502040204020203" pitchFamily="34" charset="0"/>
              </a:defRPr>
            </a:lvl5pPr>
            <a:lvl6pPr marL="2328217"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6pPr>
            <a:lvl7pPr marL="2751529"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7pPr>
            <a:lvl8pPr marL="3174842"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8pPr>
            <a:lvl9pPr marL="3598153"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9pPr>
          </a:lstStyle>
          <a:p>
            <a:pPr marL="0" marR="0" lvl="0" indent="0" algn="l" defTabSz="846625" rtl="0" eaLnBrk="1" fontAlgn="auto" latinLnBrk="0" hangingPunct="1">
              <a:lnSpc>
                <a:spcPct val="100000"/>
              </a:lnSpc>
              <a:spcBef>
                <a:spcPts val="556"/>
              </a:spcBef>
              <a:spcAft>
                <a:spcPts val="0"/>
              </a:spcAft>
              <a:buClrTx/>
              <a:buSzPct val="90000"/>
              <a:buNone/>
              <a:tabLst/>
              <a:defRPr/>
            </a:pPr>
            <a:endParaRPr kumimoji="0" lang="en-GB" sz="2000" b="1"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a:p>
            <a:pPr marL="342900" indent="-342900" algn="just" defTabSz="1097280" eaLnBrk="0" hangingPunct="0">
              <a:spcBef>
                <a:spcPct val="20000"/>
              </a:spcBef>
              <a:buSzTx/>
              <a:defRPr/>
            </a:pPr>
            <a:r>
              <a:rPr lang="en-ZA" sz="1600" b="0" dirty="0">
                <a:latin typeface="Calibri Light" panose="020F0302020204030204" pitchFamily="34" charset="0"/>
                <a:cs typeface="+mn-cs"/>
              </a:rPr>
              <a:t>FY 2019/20 = </a:t>
            </a:r>
            <a:r>
              <a:rPr lang="en-US" sz="1600" b="0" dirty="0">
                <a:latin typeface="Calibri Light" panose="020F0302020204030204" pitchFamily="34" charset="0"/>
                <a:cs typeface="+mn-cs"/>
              </a:rPr>
              <a:t>57 Interns and 59 Learners</a:t>
            </a:r>
          </a:p>
          <a:p>
            <a:pPr defTabSz="1097280">
              <a:spcBef>
                <a:spcPts val="0"/>
              </a:spcBef>
              <a:buSzTx/>
              <a:defRPr/>
            </a:pPr>
            <a:endParaRPr lang="en-US" sz="1600" dirty="0">
              <a:solidFill>
                <a:srgbClr val="002060"/>
              </a:solidFill>
              <a:latin typeface="Calibri" panose="020F0502020204030204" pitchFamily="34" charset="0"/>
              <a:ea typeface="Calibri" panose="020F0502020204030204" pitchFamily="34" charset="0"/>
            </a:endParaRPr>
          </a:p>
          <a:p>
            <a:pPr marL="342900" indent="-342900" algn="just" defTabSz="1097280" eaLnBrk="0" hangingPunct="0">
              <a:spcBef>
                <a:spcPct val="20000"/>
              </a:spcBef>
              <a:buSzTx/>
              <a:defRPr/>
            </a:pPr>
            <a:r>
              <a:rPr lang="en-ZA" sz="1600" b="0" dirty="0">
                <a:latin typeface="Calibri Light" panose="020F0302020204030204" pitchFamily="34" charset="0"/>
                <a:cs typeface="+mn-cs"/>
              </a:rPr>
              <a:t>FY 2020/21 = </a:t>
            </a:r>
            <a:r>
              <a:rPr lang="en-US" sz="1600" b="0" dirty="0">
                <a:latin typeface="Calibri Light" panose="020F0302020204030204" pitchFamily="34" charset="0"/>
                <a:cs typeface="+mn-cs"/>
              </a:rPr>
              <a:t>47 Interns</a:t>
            </a:r>
            <a:endParaRPr lang="en-ZA" sz="1600" b="0" dirty="0">
              <a:latin typeface="Calibri Light" panose="020F0302020204030204" pitchFamily="34" charset="0"/>
              <a:cs typeface="+mn-cs"/>
            </a:endParaRPr>
          </a:p>
          <a:p>
            <a:pPr marL="0" lvl="0" indent="0" defTabSz="1097280">
              <a:spcBef>
                <a:spcPts val="0"/>
              </a:spcBef>
              <a:buSzTx/>
              <a:buNone/>
              <a:defRPr/>
            </a:pPr>
            <a:endParaRPr lang="en-ZA" sz="1600" dirty="0">
              <a:solidFill>
                <a:srgbClr val="F79646">
                  <a:lumMod val="50000"/>
                </a:srgbClr>
              </a:solidFill>
            </a:endParaRPr>
          </a:p>
          <a:p>
            <a:pPr marL="342900" indent="-342900" algn="just" defTabSz="1097280" eaLnBrk="0" hangingPunct="0">
              <a:spcBef>
                <a:spcPct val="20000"/>
              </a:spcBef>
              <a:buSzTx/>
              <a:defRPr/>
            </a:pPr>
            <a:r>
              <a:rPr lang="en-ZA" sz="1600" b="0" dirty="0">
                <a:latin typeface="Calibri Light" panose="020F0302020204030204" pitchFamily="34" charset="0"/>
                <a:cs typeface="+mn-cs"/>
              </a:rPr>
              <a:t>FY 2021/22 = </a:t>
            </a:r>
            <a:r>
              <a:rPr lang="en-US" sz="1600" b="0" dirty="0">
                <a:latin typeface="Calibri Light" panose="020F0302020204030204" pitchFamily="34" charset="0"/>
                <a:cs typeface="+mn-cs"/>
              </a:rPr>
              <a:t>63 </a:t>
            </a:r>
            <a:r>
              <a:rPr lang="en-ZA" sz="1600" b="0" dirty="0">
                <a:latin typeface="Calibri Light" panose="020F0302020204030204" pitchFamily="34" charset="0"/>
                <a:cs typeface="+mn-cs"/>
              </a:rPr>
              <a:t>Interns and </a:t>
            </a:r>
            <a:r>
              <a:rPr lang="en-US" sz="1600" b="0" dirty="0">
                <a:latin typeface="Calibri Light" panose="020F0302020204030204" pitchFamily="34" charset="0"/>
                <a:cs typeface="+mn-cs"/>
              </a:rPr>
              <a:t>8 Learners to date</a:t>
            </a:r>
            <a:endParaRPr lang="en-ZA" sz="1600" b="0" dirty="0">
              <a:latin typeface="Calibri Light" panose="020F0302020204030204" pitchFamily="34" charset="0"/>
              <a:cs typeface="+mn-cs"/>
            </a:endParaRPr>
          </a:p>
          <a:p>
            <a:pPr marL="0" marR="0" lvl="0" indent="0" algn="l" defTabSz="846625" rtl="0" eaLnBrk="1" fontAlgn="auto" latinLnBrk="0" hangingPunct="1">
              <a:lnSpc>
                <a:spcPct val="100000"/>
              </a:lnSpc>
              <a:spcBef>
                <a:spcPts val="556"/>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a:p>
            <a:pPr marL="317485" marR="0" lvl="0" indent="-317485" algn="l" defTabSz="846625" rtl="0" eaLnBrk="1" fontAlgn="auto" latinLnBrk="0" hangingPunct="1">
              <a:lnSpc>
                <a:spcPct val="100000"/>
              </a:lnSpc>
              <a:spcBef>
                <a:spcPts val="556"/>
              </a:spcBef>
              <a:spcAft>
                <a:spcPts val="0"/>
              </a:spcAft>
              <a:buClrTx/>
              <a:buSzPct val="90000"/>
              <a:buFont typeface="Wingdings" panose="05000000000000000000" pitchFamily="2" charset="2"/>
              <a:buChar char="v"/>
              <a:tabLst/>
              <a:defRPr/>
            </a:pPr>
            <a:endParaRPr kumimoji="0" lang="en-US" sz="2000" b="1"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a:p>
            <a:pPr marL="317485" marR="0" lvl="0" indent="-317485" algn="l" defTabSz="846625" rtl="0" eaLnBrk="1" fontAlgn="auto" latinLnBrk="0" hangingPunct="1">
              <a:lnSpc>
                <a:spcPct val="100000"/>
              </a:lnSpc>
              <a:spcBef>
                <a:spcPts val="556"/>
              </a:spcBef>
              <a:spcAft>
                <a:spcPts val="0"/>
              </a:spcAft>
              <a:buClrTx/>
              <a:buSzPct val="90000"/>
              <a:buFont typeface="Wingdings" panose="05000000000000000000" pitchFamily="2" charset="2"/>
              <a:buChar char="v"/>
              <a:tabLst/>
              <a:defRPr/>
            </a:pPr>
            <a:endParaRPr kumimoji="0" lang="en-ZA" sz="2000" b="1"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a:p>
            <a:pPr marL="317485" marR="0" lvl="0" indent="-317485" algn="l" defTabSz="846625" rtl="0" eaLnBrk="1" fontAlgn="auto" latinLnBrk="0" hangingPunct="1">
              <a:lnSpc>
                <a:spcPct val="100000"/>
              </a:lnSpc>
              <a:spcBef>
                <a:spcPts val="556"/>
              </a:spcBef>
              <a:spcAft>
                <a:spcPts val="0"/>
              </a:spcAft>
              <a:buClrTx/>
              <a:buSzPct val="90000"/>
              <a:buFont typeface="Wingdings" panose="05000000000000000000" pitchFamily="2" charset="2"/>
              <a:buChar char="v"/>
              <a:tabLst/>
              <a:defRPr/>
            </a:pPr>
            <a:endParaRPr kumimoji="0" lang="en-ZA" sz="2000" b="1"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p:txBody>
      </p:sp>
      <p:sp>
        <p:nvSpPr>
          <p:cNvPr id="16" name="Content Placeholder 2">
            <a:extLst>
              <a:ext uri="{FF2B5EF4-FFF2-40B4-BE49-F238E27FC236}">
                <a16:creationId xmlns:a16="http://schemas.microsoft.com/office/drawing/2014/main" xmlns="" id="{7FEC00F8-0C8C-4834-B3A1-770D58ECAE9E}"/>
              </a:ext>
            </a:extLst>
          </p:cNvPr>
          <p:cNvSpPr txBox="1">
            <a:spLocks/>
          </p:cNvSpPr>
          <p:nvPr/>
        </p:nvSpPr>
        <p:spPr>
          <a:xfrm>
            <a:off x="107504" y="4077072"/>
            <a:ext cx="8928992" cy="80449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46625" fontAlgn="auto">
              <a:spcBef>
                <a:spcPts val="556"/>
              </a:spcBef>
              <a:spcAft>
                <a:spcPts val="0"/>
              </a:spcAft>
              <a:buSzPct val="90000"/>
            </a:pPr>
            <a:r>
              <a:rPr lang="en-US" sz="1600" b="0" dirty="0">
                <a:solidFill>
                  <a:sysClr val="windowText" lastClr="000000"/>
                </a:solidFill>
                <a:latin typeface="Calibri Light"/>
                <a:cs typeface="Segoe UI Light" panose="020B0502040204020203" pitchFamily="34" charset="0"/>
              </a:rPr>
              <a:t>From 01 July 2020  to date, 54 learners were absorbed as experiential learners and 151 Experiential trainees were absorbed overall </a:t>
            </a:r>
            <a:endParaRPr lang="en-ZA" sz="1600" b="0" dirty="0">
              <a:solidFill>
                <a:sysClr val="windowText" lastClr="000000"/>
              </a:solidFill>
              <a:latin typeface="Calibri Light"/>
              <a:cs typeface="Segoe UI Light" panose="020B0502040204020203" pitchFamily="34" charset="0"/>
            </a:endParaRPr>
          </a:p>
        </p:txBody>
      </p:sp>
    </p:spTree>
    <p:extLst>
      <p:ext uri="{BB962C8B-B14F-4D97-AF65-F5344CB8AC3E}">
        <p14:creationId xmlns:p14="http://schemas.microsoft.com/office/powerpoint/2010/main" xmlns="" val="889660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6" name="Slide Number Placeholder 5"/>
          <p:cNvSpPr>
            <a:spLocks noGrp="1"/>
          </p:cNvSpPr>
          <p:nvPr>
            <p:ph type="sldNum" sz="quarter" idx="12"/>
          </p:nvPr>
        </p:nvSpPr>
        <p:spPr>
          <a:xfrm>
            <a:off x="7946702" y="6553150"/>
            <a:ext cx="1593850" cy="476250"/>
          </a:xfrm>
        </p:spPr>
        <p:txBody>
          <a:bodyPr/>
          <a:lstStyle/>
          <a:p>
            <a:pPr algn="ctr">
              <a:defRPr/>
            </a:pPr>
            <a:fld id="{E7E121AC-CB2F-48A1-9156-4FA17DE39A11}" type="slidenum">
              <a:rPr lang="en-US" altLang="en-US" smtClean="0">
                <a:solidFill>
                  <a:schemeClr val="bg1"/>
                </a:solidFill>
                <a:ea typeface="ＭＳ Ｐゴシック" pitchFamily="34" charset="-128"/>
              </a:rPr>
              <a:pPr algn="ctr">
                <a:defRPr/>
              </a:pPr>
              <a:t>21</a:t>
            </a:fld>
            <a:endParaRPr lang="en-US" altLang="en-US" dirty="0">
              <a:solidFill>
                <a:schemeClr val="bg1"/>
              </a:solidFill>
              <a:ea typeface="ＭＳ Ｐゴシック" pitchFamily="34" charset="-128"/>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8384" y="142062"/>
            <a:ext cx="1008112" cy="942040"/>
          </a:xfrm>
          <a:prstGeom prst="rect">
            <a:avLst/>
          </a:prstGeom>
        </p:spPr>
      </p:pic>
      <p:pic>
        <p:nvPicPr>
          <p:cNvPr id="11" name="Picture 10"/>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31727" y="165496"/>
            <a:ext cx="858936" cy="887240"/>
          </a:xfrm>
          <a:prstGeom prst="rect">
            <a:avLst/>
          </a:prstGeom>
          <a:noFill/>
        </p:spPr>
      </p:pic>
      <p:sp>
        <p:nvSpPr>
          <p:cNvPr id="10" name="Content Placeholder 5"/>
          <p:cNvSpPr txBox="1">
            <a:spLocks/>
          </p:cNvSpPr>
          <p:nvPr/>
        </p:nvSpPr>
        <p:spPr>
          <a:xfrm>
            <a:off x="361504" y="2204864"/>
            <a:ext cx="8420992" cy="4332482"/>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 typeface="Wingdings" pitchFamily="2" charset="2"/>
              <a:buNone/>
            </a:pPr>
            <a:endParaRPr lang="en-GB" b="0" kern="0" dirty="0">
              <a:solidFill>
                <a:schemeClr val="tx1"/>
              </a:solidFill>
              <a:latin typeface="Calibri Light" panose="020F0302020204030204" pitchFamily="34" charset="0"/>
            </a:endParaRPr>
          </a:p>
          <a:p>
            <a:endParaRPr lang="en-US" b="0" kern="0" dirty="0"/>
          </a:p>
        </p:txBody>
      </p:sp>
      <p:sp>
        <p:nvSpPr>
          <p:cNvPr id="2" name="Rectangle 1">
            <a:extLst>
              <a:ext uri="{FF2B5EF4-FFF2-40B4-BE49-F238E27FC236}">
                <a16:creationId xmlns:a16="http://schemas.microsoft.com/office/drawing/2014/main" xmlns="" id="{343617DE-EA57-4687-BC89-2907CA4B04A1}"/>
              </a:ext>
            </a:extLst>
          </p:cNvPr>
          <p:cNvSpPr/>
          <p:nvPr/>
        </p:nvSpPr>
        <p:spPr>
          <a:xfrm>
            <a:off x="3203848" y="268681"/>
            <a:ext cx="4041553" cy="307777"/>
          </a:xfrm>
          <a:prstGeom prst="rect">
            <a:avLst/>
          </a:prstGeom>
        </p:spPr>
        <p:txBody>
          <a:bodyPr wrap="square">
            <a:spAutoFit/>
          </a:bodyPr>
          <a:lstStyle/>
          <a:p>
            <a:pPr eaLnBrk="0" hangingPunct="0">
              <a:spcBef>
                <a:spcPts val="600"/>
              </a:spcBef>
              <a:spcAft>
                <a:spcPts val="600"/>
              </a:spcAft>
              <a:defRPr/>
            </a:pPr>
            <a:r>
              <a:rPr lang="en-US" sz="1400" dirty="0">
                <a:solidFill>
                  <a:srgbClr val="112AA7"/>
                </a:solidFill>
                <a:latin typeface="Calibri Light" panose="020F0302020204030204" pitchFamily="34" charset="0"/>
                <a:cs typeface="Calibri Light" panose="020F0302020204030204" pitchFamily="34" charset="0"/>
              </a:rPr>
              <a:t>External Bursary Statistics (2019/2020 &amp; 2020/2021)</a:t>
            </a:r>
          </a:p>
        </p:txBody>
      </p:sp>
      <p:pic>
        <p:nvPicPr>
          <p:cNvPr id="13" name="Picture 12">
            <a:extLst>
              <a:ext uri="{FF2B5EF4-FFF2-40B4-BE49-F238E27FC236}">
                <a16:creationId xmlns:a16="http://schemas.microsoft.com/office/drawing/2014/main" xmlns="" id="{AE345901-5388-45DB-9D63-9F98DD079B1D}"/>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0" y="42821"/>
            <a:ext cx="2930525" cy="921385"/>
          </a:xfrm>
          <a:prstGeom prst="rect">
            <a:avLst/>
          </a:prstGeom>
        </p:spPr>
      </p:pic>
      <p:sp>
        <p:nvSpPr>
          <p:cNvPr id="14" name="Content Placeholder 2">
            <a:extLst>
              <a:ext uri="{FF2B5EF4-FFF2-40B4-BE49-F238E27FC236}">
                <a16:creationId xmlns:a16="http://schemas.microsoft.com/office/drawing/2014/main" xmlns="" id="{BF36410C-D336-4D34-AEFA-F2378AF70E08}"/>
              </a:ext>
            </a:extLst>
          </p:cNvPr>
          <p:cNvSpPr>
            <a:spLocks noGrp="1"/>
          </p:cNvSpPr>
          <p:nvPr/>
        </p:nvSpPr>
        <p:spPr>
          <a:xfrm>
            <a:off x="27783" y="1323382"/>
            <a:ext cx="9008713" cy="3329754"/>
          </a:xfrm>
          <a:prstGeom prst="rect">
            <a:avLst/>
          </a:prstGeom>
        </p:spPr>
        <p:txBody>
          <a:bodyPr vert="horz" lIns="91440" tIns="45720" rIns="91440" bIns="45720" rtlCol="0">
            <a:normAutofit/>
          </a:bodyPr>
          <a:lstStyle>
            <a:lvl1pPr marL="0" indent="0" algn="l" defTabSz="846625" rtl="0" eaLnBrk="1" latinLnBrk="0" hangingPunct="1">
              <a:spcBef>
                <a:spcPts val="556"/>
              </a:spcBef>
              <a:buSzPct val="90000"/>
              <a:buFont typeface="Wingdings" panose="05000000000000000000" pitchFamily="2" charset="2"/>
              <a:buNone/>
              <a:defRPr sz="2000" kern="1200">
                <a:solidFill>
                  <a:schemeClr val="tx1"/>
                </a:solidFill>
                <a:latin typeface="+mn-lt"/>
                <a:ea typeface="+mn-ea"/>
                <a:cs typeface="Segoe UI Light" panose="020B0502040204020203" pitchFamily="34" charset="0"/>
              </a:defRPr>
            </a:lvl1pPr>
            <a:lvl2pPr marL="658486" indent="-321895" algn="l" defTabSz="846625" rtl="0" eaLnBrk="1" latinLnBrk="0" hangingPunct="1">
              <a:spcBef>
                <a:spcPts val="556"/>
              </a:spcBef>
              <a:buSzPct val="90000"/>
              <a:buFont typeface="Wingdings" panose="05000000000000000000" pitchFamily="2" charset="2"/>
              <a:buChar char="Ø"/>
              <a:defRPr sz="2000" kern="1200">
                <a:solidFill>
                  <a:schemeClr val="tx1"/>
                </a:solidFill>
                <a:latin typeface="+mn-lt"/>
                <a:ea typeface="+mn-ea"/>
                <a:cs typeface="Segoe UI Light" panose="020B0502040204020203" pitchFamily="34" charset="0"/>
              </a:defRPr>
            </a:lvl2pPr>
            <a:lvl3pPr marL="833396" indent="-174910" algn="l" defTabSz="846625" rtl="0" eaLnBrk="1" latinLnBrk="0" hangingPunct="1">
              <a:spcBef>
                <a:spcPts val="556"/>
              </a:spcBef>
              <a:buFont typeface="Wingdings" panose="05000000000000000000" pitchFamily="2" charset="2"/>
              <a:buChar char="§"/>
              <a:defRPr sz="1800" kern="1200">
                <a:solidFill>
                  <a:schemeClr val="tx1"/>
                </a:solidFill>
                <a:latin typeface="+mn-lt"/>
                <a:ea typeface="+mn-ea"/>
                <a:cs typeface="Segoe UI Light" panose="020B0502040204020203" pitchFamily="34" charset="0"/>
              </a:defRPr>
            </a:lvl3pPr>
            <a:lvl4pPr marL="995078" indent="-161682" algn="l" defTabSz="846625" rtl="0" eaLnBrk="1" latinLnBrk="0" hangingPunct="1">
              <a:spcBef>
                <a:spcPts val="556"/>
              </a:spcBef>
              <a:buFont typeface="Arial" panose="020B0604020202020204" pitchFamily="34" charset="0"/>
              <a:buChar char="•"/>
              <a:defRPr sz="1600" kern="1200">
                <a:solidFill>
                  <a:schemeClr val="tx1"/>
                </a:solidFill>
                <a:latin typeface="+mn-lt"/>
                <a:ea typeface="+mn-ea"/>
                <a:cs typeface="Segoe UI Light" panose="020B0502040204020203" pitchFamily="34" charset="0"/>
              </a:defRPr>
            </a:lvl4pPr>
            <a:lvl5pPr marL="1168518" indent="-173440" algn="l" defTabSz="846625" rtl="0" eaLnBrk="1" latinLnBrk="0" hangingPunct="1">
              <a:spcBef>
                <a:spcPts val="556"/>
              </a:spcBef>
              <a:buFont typeface="Arial" panose="020B0604020202020204" pitchFamily="34" charset="0"/>
              <a:buChar char="•"/>
              <a:defRPr sz="1400" kern="1200">
                <a:solidFill>
                  <a:schemeClr val="tx1"/>
                </a:solidFill>
                <a:latin typeface="+mn-lt"/>
                <a:ea typeface="+mn-ea"/>
                <a:cs typeface="Segoe UI Light" panose="020B0502040204020203" pitchFamily="34" charset="0"/>
              </a:defRPr>
            </a:lvl5pPr>
            <a:lvl6pPr marL="2328217"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6pPr>
            <a:lvl7pPr marL="2751529"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7pPr>
            <a:lvl8pPr marL="3174842"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8pPr>
            <a:lvl9pPr marL="3598153"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9pPr>
          </a:lstStyle>
          <a:p>
            <a:pPr marL="0" marR="0" lvl="0" indent="0" algn="l" defTabSz="846625" rtl="0" eaLnBrk="1" fontAlgn="auto" latinLnBrk="0" hangingPunct="1">
              <a:lnSpc>
                <a:spcPct val="100000"/>
              </a:lnSpc>
              <a:spcBef>
                <a:spcPts val="556"/>
              </a:spcBef>
              <a:spcAft>
                <a:spcPts val="0"/>
              </a:spcAft>
              <a:buClrTx/>
              <a:buSzPct val="90000"/>
              <a:buFont typeface="Wingdings" panose="05000000000000000000" pitchFamily="2" charset="2"/>
              <a:buNone/>
              <a:tabLst/>
              <a:defRPr/>
            </a:pPr>
            <a:endParaRPr kumimoji="0" lang="en-US" sz="18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a:p>
            <a:pPr marL="0" marR="0" lvl="0" indent="0" algn="l" defTabSz="846625" rtl="0" eaLnBrk="1" fontAlgn="auto" latinLnBrk="0" hangingPunct="1">
              <a:lnSpc>
                <a:spcPct val="100000"/>
              </a:lnSpc>
              <a:spcBef>
                <a:spcPts val="556"/>
              </a:spcBef>
              <a:spcAft>
                <a:spcPts val="0"/>
              </a:spcAft>
              <a:buClrTx/>
              <a:buSzPct val="90000"/>
              <a:buFont typeface="Wingdings" panose="05000000000000000000" pitchFamily="2" charset="2"/>
              <a:buNone/>
              <a:tabLst/>
              <a:defRPr/>
            </a:pPr>
            <a:endParaRPr kumimoji="0" lang="en-ZA" sz="18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p:txBody>
      </p:sp>
      <p:sp>
        <p:nvSpPr>
          <p:cNvPr id="15" name="Content Placeholder 3">
            <a:extLst>
              <a:ext uri="{FF2B5EF4-FFF2-40B4-BE49-F238E27FC236}">
                <a16:creationId xmlns:a16="http://schemas.microsoft.com/office/drawing/2014/main" xmlns="" id="{4B26836E-19F2-40F4-8EF0-9A5A7C0B7C01}"/>
              </a:ext>
            </a:extLst>
          </p:cNvPr>
          <p:cNvSpPr>
            <a:spLocks noGrp="1"/>
          </p:cNvSpPr>
          <p:nvPr/>
        </p:nvSpPr>
        <p:spPr>
          <a:xfrm>
            <a:off x="694335" y="2572264"/>
            <a:ext cx="7755329" cy="1713472"/>
          </a:xfrm>
          <a:prstGeom prst="rect">
            <a:avLst/>
          </a:prstGeom>
        </p:spPr>
        <p:txBody>
          <a:bodyPr vert="horz" lIns="91440" tIns="45720" rIns="91440" bIns="45720" rtlCol="0">
            <a:normAutofit/>
          </a:bodyPr>
          <a:lstStyle>
            <a:lvl1pPr marL="317485" indent="-317485" algn="l" defTabSz="846625" rtl="0" eaLnBrk="1" latinLnBrk="0" hangingPunct="1">
              <a:spcBef>
                <a:spcPts val="556"/>
              </a:spcBef>
              <a:buSzPct val="90000"/>
              <a:buFont typeface="Wingdings" panose="05000000000000000000" pitchFamily="2" charset="2"/>
              <a:buChar char="v"/>
              <a:defRPr sz="2400" kern="1200">
                <a:solidFill>
                  <a:schemeClr val="tx1"/>
                </a:solidFill>
                <a:latin typeface="+mn-lt"/>
                <a:ea typeface="+mn-ea"/>
                <a:cs typeface="Segoe UI Light" panose="020B0502040204020203" pitchFamily="34" charset="0"/>
              </a:defRPr>
            </a:lvl1pPr>
            <a:lvl2pPr marL="658486" indent="-321895" algn="l" defTabSz="846625" rtl="0" eaLnBrk="1" latinLnBrk="0" hangingPunct="1">
              <a:spcBef>
                <a:spcPts val="556"/>
              </a:spcBef>
              <a:buSzPct val="90000"/>
              <a:buFont typeface="Wingdings" panose="05000000000000000000" pitchFamily="2" charset="2"/>
              <a:buChar char="Ø"/>
              <a:defRPr sz="2000" kern="1200">
                <a:solidFill>
                  <a:schemeClr val="tx1"/>
                </a:solidFill>
                <a:latin typeface="+mn-lt"/>
                <a:ea typeface="+mn-ea"/>
                <a:cs typeface="Segoe UI Light" panose="020B0502040204020203" pitchFamily="34" charset="0"/>
              </a:defRPr>
            </a:lvl2pPr>
            <a:lvl3pPr marL="833396" indent="-174910" algn="l" defTabSz="846625" rtl="0" eaLnBrk="1" latinLnBrk="0" hangingPunct="1">
              <a:spcBef>
                <a:spcPts val="556"/>
              </a:spcBef>
              <a:buFont typeface="Wingdings" panose="05000000000000000000" pitchFamily="2" charset="2"/>
              <a:buChar char="§"/>
              <a:defRPr sz="1800" kern="1200">
                <a:solidFill>
                  <a:schemeClr val="tx1"/>
                </a:solidFill>
                <a:latin typeface="+mn-lt"/>
                <a:ea typeface="+mn-ea"/>
                <a:cs typeface="Segoe UI Light" panose="020B0502040204020203" pitchFamily="34" charset="0"/>
              </a:defRPr>
            </a:lvl3pPr>
            <a:lvl4pPr marL="995078" indent="-161682" algn="l" defTabSz="846625" rtl="0" eaLnBrk="1" latinLnBrk="0" hangingPunct="1">
              <a:spcBef>
                <a:spcPts val="556"/>
              </a:spcBef>
              <a:buFont typeface="Arial" panose="020B0604020202020204" pitchFamily="34" charset="0"/>
              <a:buChar char="•"/>
              <a:defRPr sz="1600" kern="1200">
                <a:solidFill>
                  <a:schemeClr val="tx1"/>
                </a:solidFill>
                <a:latin typeface="+mn-lt"/>
                <a:ea typeface="+mn-ea"/>
                <a:cs typeface="Segoe UI Light" panose="020B0502040204020203" pitchFamily="34" charset="0"/>
              </a:defRPr>
            </a:lvl4pPr>
            <a:lvl5pPr marL="1168518" indent="-173440" algn="l" defTabSz="846625" rtl="0" eaLnBrk="1" latinLnBrk="0" hangingPunct="1">
              <a:spcBef>
                <a:spcPts val="556"/>
              </a:spcBef>
              <a:buFont typeface="Arial" panose="020B0604020202020204" pitchFamily="34" charset="0"/>
              <a:buChar char="•"/>
              <a:defRPr sz="1400" kern="1200">
                <a:solidFill>
                  <a:schemeClr val="tx1"/>
                </a:solidFill>
                <a:latin typeface="+mn-lt"/>
                <a:ea typeface="+mn-ea"/>
                <a:cs typeface="Segoe UI Light" panose="020B0502040204020203" pitchFamily="34" charset="0"/>
              </a:defRPr>
            </a:lvl5pPr>
            <a:lvl6pPr marL="2328217"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6pPr>
            <a:lvl7pPr marL="2751529"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7pPr>
            <a:lvl8pPr marL="3174842"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8pPr>
            <a:lvl9pPr marL="3598153"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9pPr>
          </a:lstStyle>
          <a:p>
            <a:pPr marL="317485" marR="0" lvl="0" indent="-317485" algn="l" defTabSz="846625" rtl="0" eaLnBrk="1" fontAlgn="auto" latinLnBrk="0" hangingPunct="1">
              <a:lnSpc>
                <a:spcPct val="100000"/>
              </a:lnSpc>
              <a:spcBef>
                <a:spcPts val="556"/>
              </a:spcBef>
              <a:spcAft>
                <a:spcPts val="0"/>
              </a:spcAft>
              <a:buClrTx/>
              <a:buSzPct val="90000"/>
              <a:buFont typeface="Wingdings" panose="05000000000000000000" pitchFamily="2" charset="2"/>
              <a:buChar char="v"/>
              <a:tabLst/>
              <a:defRPr/>
            </a:pPr>
            <a:endParaRPr kumimoji="0" lang="en-GB" sz="2000" b="1"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a:p>
            <a:pPr marL="0" marR="0" lvl="0" indent="0" algn="just" defTabSz="846625" eaLnBrk="0" latinLnBrk="0" hangingPunct="0">
              <a:lnSpc>
                <a:spcPct val="100000"/>
              </a:lnSpc>
              <a:spcBef>
                <a:spcPct val="20000"/>
              </a:spcBef>
              <a:buClrTx/>
              <a:buSzPct val="90000"/>
              <a:buNone/>
              <a:tabLst/>
              <a:defRPr/>
            </a:pPr>
            <a:endParaRPr lang="en-US" sz="1600" b="0" dirty="0">
              <a:latin typeface="Calibri Light" panose="020F0302020204030204" pitchFamily="34" charset="0"/>
              <a:cs typeface="+mn-cs"/>
            </a:endParaRPr>
          </a:p>
          <a:p>
            <a:pPr marL="342900" marR="0" lvl="0" indent="-342900" algn="just" defTabSz="1097280" eaLnBrk="0" latinLnBrk="0" hangingPunct="0">
              <a:lnSpc>
                <a:spcPct val="100000"/>
              </a:lnSpc>
              <a:spcBef>
                <a:spcPct val="20000"/>
              </a:spcBef>
              <a:buClrTx/>
              <a:buSzTx/>
              <a:tabLst/>
              <a:defRPr/>
            </a:pPr>
            <a:endParaRPr lang="en-US" sz="1600" b="0" dirty="0">
              <a:latin typeface="Calibri Light" panose="020F0302020204030204" pitchFamily="34" charset="0"/>
              <a:cs typeface="+mn-cs"/>
            </a:endParaRPr>
          </a:p>
          <a:p>
            <a:pPr marL="0" marR="0" lvl="0" indent="0" algn="just" defTabSz="1097280" eaLnBrk="0" latinLnBrk="0" hangingPunct="0">
              <a:lnSpc>
                <a:spcPct val="100000"/>
              </a:lnSpc>
              <a:spcBef>
                <a:spcPct val="20000"/>
              </a:spcBef>
              <a:buClrTx/>
              <a:buSzTx/>
              <a:buNone/>
              <a:tabLst/>
              <a:defRPr/>
            </a:pPr>
            <a:endParaRPr lang="en-ZA" sz="1600" b="0" dirty="0">
              <a:latin typeface="Calibri Light" panose="020F0302020204030204" pitchFamily="34" charset="0"/>
              <a:cs typeface="+mn-cs"/>
            </a:endParaRPr>
          </a:p>
          <a:p>
            <a:pPr marL="342900" marR="0" lvl="0" indent="-342900" algn="just" defTabSz="1097280" eaLnBrk="0" latinLnBrk="0" hangingPunct="0">
              <a:lnSpc>
                <a:spcPct val="100000"/>
              </a:lnSpc>
              <a:spcBef>
                <a:spcPct val="20000"/>
              </a:spcBef>
              <a:buClrTx/>
              <a:buSzTx/>
              <a:tabLst/>
              <a:defRPr/>
            </a:pPr>
            <a:endParaRPr lang="en-ZA" sz="1600" b="0" dirty="0">
              <a:latin typeface="Calibri Light" panose="020F0302020204030204" pitchFamily="34" charset="0"/>
              <a:cs typeface="+mn-cs"/>
            </a:endParaRPr>
          </a:p>
          <a:p>
            <a:pPr marL="0" marR="0" lvl="0" indent="0" algn="just" defTabSz="1097280" eaLnBrk="0" latinLnBrk="0" hangingPunct="0">
              <a:lnSpc>
                <a:spcPct val="100000"/>
              </a:lnSpc>
              <a:spcBef>
                <a:spcPct val="20000"/>
              </a:spcBef>
              <a:buClrTx/>
              <a:buSzTx/>
              <a:buNone/>
              <a:tabLst/>
              <a:defRPr/>
            </a:pPr>
            <a:endParaRPr lang="en-ZA" sz="1600" b="0" dirty="0">
              <a:latin typeface="Calibri Light" panose="020F0302020204030204" pitchFamily="34" charset="0"/>
              <a:cs typeface="+mn-cs"/>
            </a:endParaRPr>
          </a:p>
          <a:p>
            <a:pPr marL="0" marR="0" lvl="0" indent="0" algn="l" defTabSz="846625" rtl="0" eaLnBrk="1" fontAlgn="auto" latinLnBrk="0" hangingPunct="1">
              <a:lnSpc>
                <a:spcPct val="100000"/>
              </a:lnSpc>
              <a:spcBef>
                <a:spcPts val="556"/>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a:p>
            <a:pPr marL="317485" marR="0" lvl="0" indent="-317485" algn="l" defTabSz="846625" rtl="0" eaLnBrk="1" fontAlgn="auto" latinLnBrk="0" hangingPunct="1">
              <a:lnSpc>
                <a:spcPct val="100000"/>
              </a:lnSpc>
              <a:spcBef>
                <a:spcPts val="556"/>
              </a:spcBef>
              <a:spcAft>
                <a:spcPts val="0"/>
              </a:spcAft>
              <a:buClrTx/>
              <a:buSzPct val="90000"/>
              <a:buFont typeface="Wingdings" panose="05000000000000000000" pitchFamily="2" charset="2"/>
              <a:buChar char="v"/>
              <a:tabLst/>
              <a:defRPr/>
            </a:pPr>
            <a:endParaRPr kumimoji="0" lang="en-US" sz="2000" b="1"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a:p>
            <a:pPr marL="317485" marR="0" lvl="0" indent="-317485" algn="l" defTabSz="846625" rtl="0" eaLnBrk="1" fontAlgn="auto" latinLnBrk="0" hangingPunct="1">
              <a:lnSpc>
                <a:spcPct val="100000"/>
              </a:lnSpc>
              <a:spcBef>
                <a:spcPts val="556"/>
              </a:spcBef>
              <a:spcAft>
                <a:spcPts val="0"/>
              </a:spcAft>
              <a:buClrTx/>
              <a:buSzPct val="90000"/>
              <a:buFont typeface="Wingdings" panose="05000000000000000000" pitchFamily="2" charset="2"/>
              <a:buChar char="v"/>
              <a:tabLst/>
              <a:defRPr/>
            </a:pPr>
            <a:endParaRPr kumimoji="0" lang="en-ZA" sz="2000" b="1"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a:p>
            <a:pPr marL="317485" marR="0" lvl="0" indent="-317485" algn="l" defTabSz="846625" rtl="0" eaLnBrk="1" fontAlgn="auto" latinLnBrk="0" hangingPunct="1">
              <a:lnSpc>
                <a:spcPct val="100000"/>
              </a:lnSpc>
              <a:spcBef>
                <a:spcPts val="556"/>
              </a:spcBef>
              <a:spcAft>
                <a:spcPts val="0"/>
              </a:spcAft>
              <a:buClrTx/>
              <a:buSzPct val="90000"/>
              <a:buFont typeface="Wingdings" panose="05000000000000000000" pitchFamily="2" charset="2"/>
              <a:buChar char="v"/>
              <a:tabLst/>
              <a:defRPr/>
            </a:pPr>
            <a:endParaRPr kumimoji="0" lang="en-ZA" sz="2000" b="1"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p:txBody>
      </p:sp>
      <p:sp>
        <p:nvSpPr>
          <p:cNvPr id="16" name="Content Placeholder 2">
            <a:extLst>
              <a:ext uri="{FF2B5EF4-FFF2-40B4-BE49-F238E27FC236}">
                <a16:creationId xmlns:a16="http://schemas.microsoft.com/office/drawing/2014/main" xmlns="" id="{6521EE6C-A868-4F1F-A4C6-533DBE57E156}"/>
              </a:ext>
            </a:extLst>
          </p:cNvPr>
          <p:cNvSpPr txBox="1">
            <a:spLocks/>
          </p:cNvSpPr>
          <p:nvPr/>
        </p:nvSpPr>
        <p:spPr>
          <a:xfrm>
            <a:off x="224000" y="1845688"/>
            <a:ext cx="3703872" cy="3959576"/>
          </a:xfrm>
          <a:prstGeom prst="rect">
            <a:avLst/>
          </a:prstGeom>
        </p:spPr>
        <p:txBody>
          <a:bodyPr vert="horz" lIns="91440" tIns="45720" rIns="91440" bIns="45720" rtlCol="0">
            <a:noAutofit/>
          </a:bodyPr>
          <a:lstStyle>
            <a:lvl1pPr marL="0" indent="0" algn="l" defTabSz="846625" rtl="0" eaLnBrk="1" latinLnBrk="0" hangingPunct="1">
              <a:spcBef>
                <a:spcPts val="556"/>
              </a:spcBef>
              <a:buSzPct val="90000"/>
              <a:buFont typeface="Wingdings" panose="05000000000000000000" pitchFamily="2" charset="2"/>
              <a:buNone/>
              <a:defRPr sz="2000" kern="1200">
                <a:solidFill>
                  <a:schemeClr val="tx1"/>
                </a:solidFill>
                <a:latin typeface="+mn-lt"/>
                <a:ea typeface="+mn-ea"/>
                <a:cs typeface="Segoe UI Light" panose="020B0502040204020203" pitchFamily="34" charset="0"/>
              </a:defRPr>
            </a:lvl1pPr>
            <a:lvl2pPr marL="658486" indent="-321895" algn="l" defTabSz="846625" rtl="0" eaLnBrk="1" latinLnBrk="0" hangingPunct="1">
              <a:spcBef>
                <a:spcPts val="556"/>
              </a:spcBef>
              <a:buSzPct val="90000"/>
              <a:buFont typeface="Wingdings" panose="05000000000000000000" pitchFamily="2" charset="2"/>
              <a:buChar char="Ø"/>
              <a:defRPr sz="2000" kern="1200">
                <a:solidFill>
                  <a:schemeClr val="tx1"/>
                </a:solidFill>
                <a:latin typeface="+mn-lt"/>
                <a:ea typeface="+mn-ea"/>
                <a:cs typeface="Segoe UI Light" panose="020B0502040204020203" pitchFamily="34" charset="0"/>
              </a:defRPr>
            </a:lvl2pPr>
            <a:lvl3pPr marL="833396" indent="-174910" algn="l" defTabSz="846625" rtl="0" eaLnBrk="1" latinLnBrk="0" hangingPunct="1">
              <a:spcBef>
                <a:spcPts val="556"/>
              </a:spcBef>
              <a:buFont typeface="Wingdings" panose="05000000000000000000" pitchFamily="2" charset="2"/>
              <a:buChar char="§"/>
              <a:defRPr sz="1800" kern="1200">
                <a:solidFill>
                  <a:schemeClr val="tx1"/>
                </a:solidFill>
                <a:latin typeface="+mn-lt"/>
                <a:ea typeface="+mn-ea"/>
                <a:cs typeface="Segoe UI Light" panose="020B0502040204020203" pitchFamily="34" charset="0"/>
              </a:defRPr>
            </a:lvl3pPr>
            <a:lvl4pPr marL="995078" indent="-161682" algn="l" defTabSz="846625" rtl="0" eaLnBrk="1" latinLnBrk="0" hangingPunct="1">
              <a:spcBef>
                <a:spcPts val="556"/>
              </a:spcBef>
              <a:buFont typeface="Arial" panose="020B0604020202020204" pitchFamily="34" charset="0"/>
              <a:buChar char="•"/>
              <a:defRPr sz="1600" kern="1200">
                <a:solidFill>
                  <a:schemeClr val="tx1"/>
                </a:solidFill>
                <a:latin typeface="+mn-lt"/>
                <a:ea typeface="+mn-ea"/>
                <a:cs typeface="Segoe UI Light" panose="020B0502040204020203" pitchFamily="34" charset="0"/>
              </a:defRPr>
            </a:lvl4pPr>
            <a:lvl5pPr marL="1168518" indent="-173440" algn="l" defTabSz="846625" rtl="0" eaLnBrk="1" latinLnBrk="0" hangingPunct="1">
              <a:spcBef>
                <a:spcPts val="556"/>
              </a:spcBef>
              <a:buFont typeface="Arial" panose="020B0604020202020204" pitchFamily="34" charset="0"/>
              <a:buChar char="•"/>
              <a:defRPr sz="1400" kern="1200">
                <a:solidFill>
                  <a:schemeClr val="tx1"/>
                </a:solidFill>
                <a:latin typeface="+mn-lt"/>
                <a:ea typeface="+mn-ea"/>
                <a:cs typeface="Segoe UI Light" panose="020B0502040204020203" pitchFamily="34" charset="0"/>
              </a:defRPr>
            </a:lvl5pPr>
            <a:lvl6pPr marL="2328217"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6pPr>
            <a:lvl7pPr marL="2751529"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7pPr>
            <a:lvl8pPr marL="3174842"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8pPr>
            <a:lvl9pPr marL="3598153"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9pPr>
          </a:lstStyle>
          <a:p>
            <a:pPr marL="0" marR="0" lvl="0" indent="0" algn="just" defTabSz="846625" rtl="0" eaLnBrk="1" fontAlgn="auto" latinLnBrk="0" hangingPunct="1">
              <a:lnSpc>
                <a:spcPct val="100000"/>
              </a:lnSpc>
              <a:spcBef>
                <a:spcPts val="556"/>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rPr>
              <a:t>SITA offered bursary opportunities to 336 students studying towards their ICT qualifications in 2019, therefore 2021 the number was reduced to two hundred and fifteen (215) students as continuations from the twenty (20) public institutions around the country.</a:t>
            </a:r>
            <a:endParaRPr kumimoji="0" lang="en-ZA" sz="12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a:p>
            <a:pPr marL="0" marR="0" lvl="0" indent="0" algn="just" defTabSz="846625" rtl="0" eaLnBrk="1" fontAlgn="auto" latinLnBrk="0" hangingPunct="1">
              <a:lnSpc>
                <a:spcPct val="100000"/>
              </a:lnSpc>
              <a:spcBef>
                <a:spcPts val="556"/>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rPr>
              <a:t>The SITA Bursary scheme seeks to create a technical pipeline aimed at addressing the current skills gaps within the Information and Communication Technology fraternity. </a:t>
            </a:r>
          </a:p>
          <a:p>
            <a:pPr marL="0" marR="0" lvl="0" indent="0" algn="l" defTabSz="846625" rtl="0" eaLnBrk="1" fontAlgn="auto" latinLnBrk="0" hangingPunct="1">
              <a:lnSpc>
                <a:spcPct val="100000"/>
              </a:lnSpc>
              <a:spcBef>
                <a:spcPts val="556"/>
              </a:spcBef>
              <a:spcAft>
                <a:spcPts val="0"/>
              </a:spcAft>
              <a:buClrTx/>
              <a:buSzPct val="90000"/>
              <a:buFont typeface="Wingdings" panose="05000000000000000000" pitchFamily="2" charset="2"/>
              <a:buNone/>
              <a:tabLst/>
              <a:defRPr/>
            </a:pPr>
            <a:endParaRPr kumimoji="0" lang="en-US" sz="8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a:p>
            <a:pPr marL="0" marR="0" lvl="0" indent="0" algn="l" defTabSz="846625" rtl="0" eaLnBrk="1" fontAlgn="auto" latinLnBrk="0" hangingPunct="1">
              <a:lnSpc>
                <a:spcPct val="100000"/>
              </a:lnSpc>
              <a:spcBef>
                <a:spcPts val="556"/>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rPr>
              <a:t>ICT Programmes funded:</a:t>
            </a:r>
          </a:p>
          <a:p>
            <a:pPr marL="342900" marR="0" lvl="0" indent="-342900" algn="just" defTabSz="846625" rtl="0" eaLnBrk="1" fontAlgn="auto" latinLnBrk="0" hangingPunct="1">
              <a:lnSpc>
                <a:spcPct val="115000"/>
              </a:lnSpc>
              <a:spcBef>
                <a:spcPts val="0"/>
              </a:spcBef>
              <a:spcAft>
                <a:spcPts val="0"/>
              </a:spcAft>
              <a:buClrTx/>
              <a:buSzPct val="90000"/>
              <a:buFont typeface="Symbol" panose="05050102010706020507" pitchFamily="18" charset="2"/>
              <a:buChar char=""/>
              <a:tabLst/>
              <a:defRPr/>
            </a:pPr>
            <a:r>
              <a:rPr kumimoji="0" lang="en-GB" sz="12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Calibri Light" panose="020F0302020204030204" pitchFamily="34" charset="0"/>
                <a:cs typeface="Times New Roman" panose="02020603050405020304" pitchFamily="18" charset="0"/>
              </a:rPr>
              <a:t>Computer Science (Degree)</a:t>
            </a:r>
            <a:endParaRPr kumimoji="0" lang="en-ZA" sz="12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a:p>
            <a:pPr marL="342900" marR="0" lvl="0" indent="-342900" algn="just" defTabSz="846625" rtl="0" eaLnBrk="1" fontAlgn="auto" latinLnBrk="0" hangingPunct="1">
              <a:lnSpc>
                <a:spcPct val="115000"/>
              </a:lnSpc>
              <a:spcBef>
                <a:spcPts val="0"/>
              </a:spcBef>
              <a:spcAft>
                <a:spcPts val="0"/>
              </a:spcAft>
              <a:buClrTx/>
              <a:buSzPct val="90000"/>
              <a:buFont typeface="Symbol" panose="05050102010706020507" pitchFamily="18" charset="2"/>
              <a:buChar char=""/>
              <a:tabLst/>
              <a:defRPr/>
            </a:pPr>
            <a:r>
              <a:rPr kumimoji="0" lang="en-GB" sz="12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Calibri Light" panose="020F0302020204030204" pitchFamily="34" charset="0"/>
                <a:cs typeface="Times New Roman" panose="02020603050405020304" pitchFamily="18" charset="0"/>
              </a:rPr>
              <a:t>Information Management (Honours Degree)</a:t>
            </a:r>
            <a:endParaRPr kumimoji="0" lang="en-ZA" sz="12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a:p>
            <a:pPr marL="342900" marR="0" lvl="0" indent="-342900" algn="just" defTabSz="846625" rtl="0" eaLnBrk="1" fontAlgn="auto" latinLnBrk="0" hangingPunct="1">
              <a:lnSpc>
                <a:spcPct val="115000"/>
              </a:lnSpc>
              <a:spcBef>
                <a:spcPts val="0"/>
              </a:spcBef>
              <a:spcAft>
                <a:spcPts val="0"/>
              </a:spcAft>
              <a:buClrTx/>
              <a:buSzPct val="90000"/>
              <a:buFont typeface="Symbol" panose="05050102010706020507" pitchFamily="18" charset="2"/>
              <a:buChar char=""/>
              <a:tabLst/>
              <a:defRPr/>
            </a:pPr>
            <a:r>
              <a:rPr kumimoji="0" lang="en-GB" sz="12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Calibri Light" panose="020F0302020204030204" pitchFamily="34" charset="0"/>
                <a:cs typeface="Times New Roman" panose="02020603050405020304" pitchFamily="18" charset="0"/>
              </a:rPr>
              <a:t>Informatics (Degree)</a:t>
            </a:r>
            <a:endParaRPr kumimoji="0" lang="en-ZA" sz="12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a:p>
            <a:pPr marL="342900" marR="0" lvl="0" indent="-342900" algn="just" defTabSz="846625" rtl="0" eaLnBrk="1" fontAlgn="auto" latinLnBrk="0" hangingPunct="1">
              <a:lnSpc>
                <a:spcPct val="115000"/>
              </a:lnSpc>
              <a:spcBef>
                <a:spcPts val="0"/>
              </a:spcBef>
              <a:spcAft>
                <a:spcPts val="0"/>
              </a:spcAft>
              <a:buClrTx/>
              <a:buSzPct val="90000"/>
              <a:buFont typeface="Symbol" panose="05050102010706020507" pitchFamily="18" charset="2"/>
              <a:buChar char=""/>
              <a:tabLst/>
              <a:defRPr/>
            </a:pPr>
            <a:r>
              <a:rPr kumimoji="0" lang="en-GB" sz="12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Calibri Light" panose="020F0302020204030204" pitchFamily="34" charset="0"/>
                <a:cs typeface="Times New Roman" panose="02020603050405020304" pitchFamily="18" charset="0"/>
              </a:rPr>
              <a:t>Information Systems (Degree)</a:t>
            </a:r>
            <a:endParaRPr kumimoji="0" lang="en-ZA" sz="12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a:p>
            <a:pPr marL="342900" marR="0" lvl="0" indent="-342900" algn="just" defTabSz="846625" rtl="0" eaLnBrk="1" fontAlgn="auto" latinLnBrk="0" hangingPunct="1">
              <a:lnSpc>
                <a:spcPct val="115000"/>
              </a:lnSpc>
              <a:spcBef>
                <a:spcPts val="0"/>
              </a:spcBef>
              <a:spcAft>
                <a:spcPts val="0"/>
              </a:spcAft>
              <a:buClrTx/>
              <a:buSzPct val="90000"/>
              <a:buFont typeface="Symbol" panose="05050102010706020507" pitchFamily="18" charset="2"/>
              <a:buChar char=""/>
              <a:tabLst/>
              <a:defRPr/>
            </a:pPr>
            <a:r>
              <a:rPr kumimoji="0" lang="en-GB" sz="12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Calibri Light" panose="020F0302020204030204" pitchFamily="34" charset="0"/>
                <a:cs typeface="Times New Roman" panose="02020603050405020304" pitchFamily="18" charset="0"/>
              </a:rPr>
              <a:t>Software Development (National Diploma</a:t>
            </a:r>
            <a:endParaRPr kumimoji="0" lang="en-ZA" sz="12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a:p>
            <a:pPr marL="342900" marR="0" lvl="0" indent="-342900" algn="just" defTabSz="846625" rtl="0" eaLnBrk="1" fontAlgn="auto" latinLnBrk="0" hangingPunct="1">
              <a:lnSpc>
                <a:spcPct val="115000"/>
              </a:lnSpc>
              <a:spcBef>
                <a:spcPts val="0"/>
              </a:spcBef>
              <a:spcAft>
                <a:spcPts val="0"/>
              </a:spcAft>
              <a:buClrTx/>
              <a:buSzPct val="90000"/>
              <a:buFont typeface="Symbol" panose="05050102010706020507" pitchFamily="18" charset="2"/>
              <a:buChar char=""/>
              <a:tabLst/>
              <a:defRPr/>
            </a:pPr>
            <a:r>
              <a:rPr kumimoji="0" lang="en-GB" sz="12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Calibri Light" panose="020F0302020204030204" pitchFamily="34" charset="0"/>
                <a:cs typeface="Times New Roman" panose="02020603050405020304" pitchFamily="18" charset="0"/>
              </a:rPr>
              <a:t>Electrical Engineering and Electronics (Degree)</a:t>
            </a:r>
            <a:endParaRPr kumimoji="0" lang="en-ZA" sz="12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a:p>
            <a:pPr marL="342900" marR="0" lvl="0" indent="-342900" algn="just" defTabSz="846625" rtl="0" eaLnBrk="1" fontAlgn="auto" latinLnBrk="0" hangingPunct="1">
              <a:lnSpc>
                <a:spcPct val="115000"/>
              </a:lnSpc>
              <a:spcBef>
                <a:spcPts val="0"/>
              </a:spcBef>
              <a:spcAft>
                <a:spcPts val="600"/>
              </a:spcAft>
              <a:buClrTx/>
              <a:buSzPct val="90000"/>
              <a:buFont typeface="Symbol" panose="05050102010706020507" pitchFamily="18" charset="2"/>
              <a:buChar char=""/>
              <a:tabLst/>
              <a:defRPr/>
            </a:pPr>
            <a:r>
              <a:rPr kumimoji="0" lang="en-GB" sz="12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Calibri Light" panose="020F0302020204030204" pitchFamily="34" charset="0"/>
                <a:cs typeface="Times New Roman" panose="02020603050405020304" pitchFamily="18" charset="0"/>
              </a:rPr>
              <a:t>Application Development (Diploma/Advanced Diploma)</a:t>
            </a:r>
            <a:endParaRPr kumimoji="0" lang="en-ZA" sz="12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20" name="Content Placeholder 3">
            <a:extLst>
              <a:ext uri="{FF2B5EF4-FFF2-40B4-BE49-F238E27FC236}">
                <a16:creationId xmlns:a16="http://schemas.microsoft.com/office/drawing/2014/main" xmlns="" id="{A6667BAE-1CF0-435F-925D-12D9C8223009}"/>
              </a:ext>
            </a:extLst>
          </p:cNvPr>
          <p:cNvSpPr txBox="1">
            <a:spLocks/>
          </p:cNvSpPr>
          <p:nvPr/>
        </p:nvSpPr>
        <p:spPr>
          <a:xfrm>
            <a:off x="4015612" y="1934218"/>
            <a:ext cx="4904388" cy="3100908"/>
          </a:xfrm>
          <a:prstGeom prst="rect">
            <a:avLst/>
          </a:prstGeom>
        </p:spPr>
        <p:txBody>
          <a:bodyPr vert="horz" lIns="91440" tIns="45720" rIns="91440" bIns="45720" rtlCol="0">
            <a:normAutofit fontScale="92500" lnSpcReduction="10000"/>
          </a:bodyPr>
          <a:lstStyle>
            <a:lvl1pPr marL="317485" indent="-317485" algn="l" defTabSz="846625" rtl="0" eaLnBrk="1" latinLnBrk="0" hangingPunct="1">
              <a:spcBef>
                <a:spcPts val="556"/>
              </a:spcBef>
              <a:buSzPct val="90000"/>
              <a:buFont typeface="Wingdings" panose="05000000000000000000" pitchFamily="2" charset="2"/>
              <a:buChar char="v"/>
              <a:defRPr sz="2400" kern="1200">
                <a:solidFill>
                  <a:schemeClr val="tx1"/>
                </a:solidFill>
                <a:latin typeface="+mn-lt"/>
                <a:ea typeface="+mn-ea"/>
                <a:cs typeface="Segoe UI Light" panose="020B0502040204020203" pitchFamily="34" charset="0"/>
              </a:defRPr>
            </a:lvl1pPr>
            <a:lvl2pPr marL="658486" indent="-321895" algn="l" defTabSz="846625" rtl="0" eaLnBrk="1" latinLnBrk="0" hangingPunct="1">
              <a:spcBef>
                <a:spcPts val="556"/>
              </a:spcBef>
              <a:buSzPct val="90000"/>
              <a:buFont typeface="Wingdings" panose="05000000000000000000" pitchFamily="2" charset="2"/>
              <a:buChar char="Ø"/>
              <a:defRPr sz="2000" kern="1200">
                <a:solidFill>
                  <a:schemeClr val="tx1"/>
                </a:solidFill>
                <a:latin typeface="+mn-lt"/>
                <a:ea typeface="+mn-ea"/>
                <a:cs typeface="Segoe UI Light" panose="020B0502040204020203" pitchFamily="34" charset="0"/>
              </a:defRPr>
            </a:lvl2pPr>
            <a:lvl3pPr marL="833396" indent="-174910" algn="l" defTabSz="846625" rtl="0" eaLnBrk="1" latinLnBrk="0" hangingPunct="1">
              <a:spcBef>
                <a:spcPts val="556"/>
              </a:spcBef>
              <a:buFont typeface="Wingdings" panose="05000000000000000000" pitchFamily="2" charset="2"/>
              <a:buChar char="§"/>
              <a:defRPr sz="1800" kern="1200">
                <a:solidFill>
                  <a:schemeClr val="tx1"/>
                </a:solidFill>
                <a:latin typeface="+mn-lt"/>
                <a:ea typeface="+mn-ea"/>
                <a:cs typeface="Segoe UI Light" panose="020B0502040204020203" pitchFamily="34" charset="0"/>
              </a:defRPr>
            </a:lvl3pPr>
            <a:lvl4pPr marL="995078" indent="-161682" algn="l" defTabSz="846625" rtl="0" eaLnBrk="1" latinLnBrk="0" hangingPunct="1">
              <a:spcBef>
                <a:spcPts val="556"/>
              </a:spcBef>
              <a:buFont typeface="Arial" panose="020B0604020202020204" pitchFamily="34" charset="0"/>
              <a:buChar char="•"/>
              <a:defRPr sz="1600" kern="1200">
                <a:solidFill>
                  <a:schemeClr val="tx1"/>
                </a:solidFill>
                <a:latin typeface="+mn-lt"/>
                <a:ea typeface="+mn-ea"/>
                <a:cs typeface="Segoe UI Light" panose="020B0502040204020203" pitchFamily="34" charset="0"/>
              </a:defRPr>
            </a:lvl4pPr>
            <a:lvl5pPr marL="1168518" indent="-173440" algn="l" defTabSz="846625" rtl="0" eaLnBrk="1" latinLnBrk="0" hangingPunct="1">
              <a:spcBef>
                <a:spcPts val="556"/>
              </a:spcBef>
              <a:buFont typeface="Arial" panose="020B0604020202020204" pitchFamily="34" charset="0"/>
              <a:buChar char="•"/>
              <a:defRPr sz="1400" kern="1200">
                <a:solidFill>
                  <a:schemeClr val="tx1"/>
                </a:solidFill>
                <a:latin typeface="+mn-lt"/>
                <a:ea typeface="+mn-ea"/>
                <a:cs typeface="Segoe UI Light" panose="020B0502040204020203" pitchFamily="34" charset="0"/>
              </a:defRPr>
            </a:lvl5pPr>
            <a:lvl6pPr marL="2328217"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6pPr>
            <a:lvl7pPr marL="2751529"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7pPr>
            <a:lvl8pPr marL="3174842"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8pPr>
            <a:lvl9pPr marL="3598153"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9pPr>
          </a:lstStyle>
          <a:p>
            <a:pPr marL="0" marR="0" lvl="0" indent="0" algn="l" defTabSz="846625" rtl="0" eaLnBrk="1" fontAlgn="auto" latinLnBrk="0" hangingPunct="1">
              <a:lnSpc>
                <a:spcPct val="100000"/>
              </a:lnSpc>
              <a:spcBef>
                <a:spcPts val="556"/>
              </a:spcBef>
              <a:spcAft>
                <a:spcPts val="0"/>
              </a:spcAft>
              <a:buClrTx/>
              <a:buSzPct val="90000"/>
              <a:buFont typeface="Wingdings" panose="05000000000000000000" pitchFamily="2" charset="2"/>
              <a:buNone/>
              <a:tabLst/>
              <a:defRPr/>
            </a:pPr>
            <a:r>
              <a:rPr kumimoji="0" lang="en-US" sz="1400" b="1" i="0" u="sng"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rPr>
              <a:t>2019 Academic Year</a:t>
            </a:r>
          </a:p>
          <a:p>
            <a:pPr marL="317485" marR="0" lvl="0" indent="-317485" algn="l" defTabSz="846625" rtl="0" eaLnBrk="1" fontAlgn="auto" latinLnBrk="0" hangingPunct="1">
              <a:lnSpc>
                <a:spcPct val="100000"/>
              </a:lnSpc>
              <a:spcBef>
                <a:spcPts val="556"/>
              </a:spcBef>
              <a:spcAft>
                <a:spcPts val="0"/>
              </a:spcAft>
              <a:buClrTx/>
              <a:buSzPct val="90000"/>
              <a:buFont typeface="Wingdings" panose="05000000000000000000" pitchFamily="2" charset="2"/>
              <a:buChar char="v"/>
              <a:tabLst/>
              <a:defRPr/>
            </a:pPr>
            <a:r>
              <a:rPr kumimoji="0" lang="en-US" sz="13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rPr>
              <a:t>336 students funded</a:t>
            </a:r>
            <a:endParaRPr kumimoji="0" lang="en-GB" sz="13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a:p>
            <a:pPr marL="317485" marR="0" lvl="0" indent="-317485" algn="l" defTabSz="846625" rtl="0" eaLnBrk="1" fontAlgn="auto" latinLnBrk="0" hangingPunct="1">
              <a:lnSpc>
                <a:spcPct val="100000"/>
              </a:lnSpc>
              <a:spcBef>
                <a:spcPts val="556"/>
              </a:spcBef>
              <a:spcAft>
                <a:spcPts val="0"/>
              </a:spcAft>
              <a:buClrTx/>
              <a:buSzPct val="90000"/>
              <a:buFont typeface="Wingdings" panose="05000000000000000000" pitchFamily="2" charset="2"/>
              <a:buChar char="v"/>
              <a:tabLst/>
              <a:defRPr/>
            </a:pPr>
            <a:r>
              <a:rPr kumimoji="0" lang="en-GB" sz="13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rPr>
              <a:t>11 students were considered for the graduate programme - internship) </a:t>
            </a:r>
          </a:p>
          <a:p>
            <a:pPr marL="0" marR="0" lvl="0" indent="0" algn="l" defTabSz="846625" rtl="0" eaLnBrk="1" fontAlgn="auto" latinLnBrk="0" hangingPunct="1">
              <a:lnSpc>
                <a:spcPct val="100000"/>
              </a:lnSpc>
              <a:spcBef>
                <a:spcPts val="556"/>
              </a:spcBef>
              <a:spcAft>
                <a:spcPts val="0"/>
              </a:spcAft>
              <a:buClrTx/>
              <a:buSzPct val="90000"/>
              <a:buFont typeface="Wingdings" panose="05000000000000000000" pitchFamily="2" charset="2"/>
              <a:buNone/>
              <a:tabLst/>
              <a:defRPr/>
            </a:pPr>
            <a:r>
              <a:rPr kumimoji="0" lang="en-GB" sz="1400" b="1" i="0" u="sng"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rPr>
              <a:t>2020 Academic Year </a:t>
            </a:r>
          </a:p>
          <a:p>
            <a:pPr marL="317485" marR="0" lvl="0" indent="-317485" algn="l" defTabSz="846625" rtl="0" eaLnBrk="1" fontAlgn="auto" latinLnBrk="0" hangingPunct="1">
              <a:lnSpc>
                <a:spcPct val="100000"/>
              </a:lnSpc>
              <a:spcBef>
                <a:spcPts val="556"/>
              </a:spcBef>
              <a:spcAft>
                <a:spcPts val="0"/>
              </a:spcAft>
              <a:buClrTx/>
              <a:buSzPct val="90000"/>
              <a:buFont typeface="Wingdings" panose="05000000000000000000" pitchFamily="2" charset="2"/>
              <a:buChar char="v"/>
              <a:tabLst/>
              <a:defRPr/>
            </a:pPr>
            <a:r>
              <a:rPr kumimoji="0" lang="en-GB" sz="13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rPr>
              <a:t>In the 215 awarded (continuation) in 2020 academic year:</a:t>
            </a:r>
            <a:r>
              <a:rPr kumimoji="0" lang="en-ZA" sz="13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rPr>
              <a:t> </a:t>
            </a:r>
            <a:r>
              <a:rPr kumimoji="0" lang="en-GB" sz="13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rPr>
              <a:t>200</a:t>
            </a:r>
            <a:r>
              <a:rPr kumimoji="0" lang="en-GB" sz="1300" b="0" i="0" u="sng"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rPr>
              <a:t> </a:t>
            </a:r>
            <a:r>
              <a:rPr kumimoji="0" lang="en-GB" sz="13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rPr>
              <a:t>undergraduates; 15 postgraduates (Advanced Diploma/BTECH/Honours degrees)</a:t>
            </a:r>
          </a:p>
          <a:p>
            <a:pPr marL="0" marR="0" lvl="0" indent="0" algn="l" defTabSz="846625" rtl="0" eaLnBrk="1" fontAlgn="auto" latinLnBrk="0" hangingPunct="1">
              <a:lnSpc>
                <a:spcPct val="100000"/>
              </a:lnSpc>
              <a:spcBef>
                <a:spcPts val="556"/>
              </a:spcBef>
              <a:spcAft>
                <a:spcPts val="0"/>
              </a:spcAft>
              <a:buClrTx/>
              <a:buSzPct val="90000"/>
              <a:buFont typeface="Wingdings" panose="05000000000000000000" pitchFamily="2" charset="2"/>
              <a:buNone/>
              <a:tabLst/>
              <a:defRPr/>
            </a:pPr>
            <a:r>
              <a:rPr kumimoji="0" lang="en-GB" sz="1400" b="1" i="0" u="sng"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rPr>
              <a:t>2021 Academic Year</a:t>
            </a:r>
          </a:p>
          <a:p>
            <a:pPr marL="317485" marR="0" lvl="0" indent="-317485" algn="l" defTabSz="846625" rtl="0" eaLnBrk="1" fontAlgn="auto" latinLnBrk="0" hangingPunct="1">
              <a:lnSpc>
                <a:spcPct val="100000"/>
              </a:lnSpc>
              <a:spcBef>
                <a:spcPts val="556"/>
              </a:spcBef>
              <a:spcAft>
                <a:spcPts val="0"/>
              </a:spcAft>
              <a:buClrTx/>
              <a:buSzPct val="90000"/>
              <a:buFont typeface="Wingdings" panose="05000000000000000000" pitchFamily="2" charset="2"/>
              <a:buChar char="v"/>
              <a:tabLst/>
              <a:defRPr/>
            </a:pPr>
            <a:r>
              <a:rPr kumimoji="0" lang="en-ZA" sz="13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rPr>
              <a:t>104 students funded for the 2021 academic year with a breakdown as follows:</a:t>
            </a:r>
          </a:p>
          <a:p>
            <a:pPr marL="626751" lvl="1" indent="-285750" fontAlgn="auto">
              <a:spcAft>
                <a:spcPts val="0"/>
              </a:spcAft>
              <a:buFont typeface="Arial" panose="020B0604020202020204" pitchFamily="34" charset="0"/>
              <a:buChar char="•"/>
              <a:defRPr/>
            </a:pPr>
            <a:r>
              <a:rPr kumimoji="0" lang="en-US" sz="13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rPr>
              <a:t>9</a:t>
            </a:r>
            <a:r>
              <a:rPr kumimoji="0" lang="en-ZA" sz="13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rPr>
              <a:t>6 students as continuations; 8 students awarded as per the Social Responsibility Programme.</a:t>
            </a:r>
          </a:p>
          <a:p>
            <a:pPr marL="317485" marR="0" lvl="0" indent="-317485" algn="l" defTabSz="846625" rtl="0" eaLnBrk="1" fontAlgn="auto" latinLnBrk="0" hangingPunct="1">
              <a:lnSpc>
                <a:spcPct val="100000"/>
              </a:lnSpc>
              <a:spcBef>
                <a:spcPts val="556"/>
              </a:spcBef>
              <a:spcAft>
                <a:spcPts val="0"/>
              </a:spcAft>
              <a:buClrTx/>
              <a:buSzPct val="90000"/>
              <a:buFont typeface="Wingdings" panose="05000000000000000000" pitchFamily="2" charset="2"/>
              <a:buChar char="v"/>
              <a:tabLst/>
              <a:defRPr/>
            </a:pPr>
            <a:r>
              <a:rPr kumimoji="0" lang="en-US" sz="13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rPr>
              <a:t>34 students were included as interns for the 2021/2022 financial Year as part of the graduate programme.</a:t>
            </a:r>
            <a:endParaRPr kumimoji="0" lang="en-ZA" sz="1300" b="0"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a:p>
            <a:pPr marL="317485" marR="0" lvl="0" indent="-317485" algn="l" defTabSz="846625" rtl="0" eaLnBrk="1" fontAlgn="auto" latinLnBrk="0" hangingPunct="1">
              <a:lnSpc>
                <a:spcPct val="100000"/>
              </a:lnSpc>
              <a:spcBef>
                <a:spcPts val="556"/>
              </a:spcBef>
              <a:spcAft>
                <a:spcPts val="0"/>
              </a:spcAft>
              <a:buClrTx/>
              <a:buSzPct val="90000"/>
              <a:buFont typeface="Wingdings" panose="05000000000000000000" pitchFamily="2" charset="2"/>
              <a:buChar char="v"/>
              <a:tabLst/>
              <a:defRPr/>
            </a:pPr>
            <a:endParaRPr kumimoji="0" lang="en-GB" sz="2000" b="1"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a:p>
            <a:pPr marL="317485" marR="0" lvl="0" indent="-317485" algn="l" defTabSz="846625" rtl="0" eaLnBrk="1" fontAlgn="auto" latinLnBrk="0" hangingPunct="1">
              <a:lnSpc>
                <a:spcPct val="100000"/>
              </a:lnSpc>
              <a:spcBef>
                <a:spcPts val="556"/>
              </a:spcBef>
              <a:spcAft>
                <a:spcPts val="0"/>
              </a:spcAft>
              <a:buClrTx/>
              <a:buSzPct val="90000"/>
              <a:buFont typeface="Wingdings" panose="05000000000000000000" pitchFamily="2" charset="2"/>
              <a:buChar char="v"/>
              <a:tabLst/>
              <a:defRPr/>
            </a:pPr>
            <a:endParaRPr kumimoji="0" lang="en-ZA" sz="2000" b="1"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a:p>
            <a:pPr marL="317485" marR="0" lvl="0" indent="-317485" algn="l" defTabSz="846625" rtl="0" eaLnBrk="1" fontAlgn="auto" latinLnBrk="0" hangingPunct="1">
              <a:lnSpc>
                <a:spcPct val="100000"/>
              </a:lnSpc>
              <a:spcBef>
                <a:spcPts val="556"/>
              </a:spcBef>
              <a:spcAft>
                <a:spcPts val="0"/>
              </a:spcAft>
              <a:buClrTx/>
              <a:buSzPct val="90000"/>
              <a:buFont typeface="Wingdings" panose="05000000000000000000" pitchFamily="2" charset="2"/>
              <a:buChar char="v"/>
              <a:tabLst/>
              <a:defRPr/>
            </a:pPr>
            <a:endParaRPr kumimoji="0" lang="en-ZA" sz="2000" b="1" i="0" u="none" strike="noStrike" kern="1200" cap="none" spc="0" normalizeH="0" baseline="0" noProof="0" dirty="0">
              <a:ln>
                <a:noFill/>
              </a:ln>
              <a:solidFill>
                <a:sysClr val="windowText" lastClr="000000"/>
              </a:solidFill>
              <a:effectLst/>
              <a:uLnTx/>
              <a:uFillTx/>
              <a:latin typeface="Calibri Light"/>
              <a:ea typeface="+mn-ea"/>
              <a:cs typeface="Segoe UI Light" panose="020B0502040204020203" pitchFamily="34" charset="0"/>
            </a:endParaRPr>
          </a:p>
        </p:txBody>
      </p:sp>
    </p:spTree>
    <p:extLst>
      <p:ext uri="{BB962C8B-B14F-4D97-AF65-F5344CB8AC3E}">
        <p14:creationId xmlns:p14="http://schemas.microsoft.com/office/powerpoint/2010/main" xmlns="" val="3116138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20006" y="1010029"/>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34796" y="44624"/>
            <a:ext cx="901700" cy="901700"/>
          </a:xfrm>
          <a:prstGeom prst="rect">
            <a:avLst/>
          </a:prstGeom>
        </p:spPr>
      </p:pic>
      <p:sp>
        <p:nvSpPr>
          <p:cNvPr id="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pic>
        <p:nvPicPr>
          <p:cNvPr id="11" name="Picture 10"/>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13464" y="21480"/>
            <a:ext cx="858936" cy="88724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998" y="1089782"/>
            <a:ext cx="7843370" cy="5463367"/>
          </a:xfrm>
          <a:prstGeom prst="rect">
            <a:avLst/>
          </a:prstGeom>
          <a:noFill/>
        </p:spPr>
      </p:pic>
      <p:sp>
        <p:nvSpPr>
          <p:cNvPr id="9"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22</a:t>
            </a:fld>
            <a:endParaRPr lang="en-US" dirty="0">
              <a:solidFill>
                <a:schemeClr val="bg1"/>
              </a:solidFill>
            </a:endParaRPr>
          </a:p>
        </p:txBody>
      </p:sp>
      <p:sp>
        <p:nvSpPr>
          <p:cNvPr id="13" name="Rectangle 12"/>
          <p:cNvSpPr/>
          <p:nvPr/>
        </p:nvSpPr>
        <p:spPr>
          <a:xfrm>
            <a:off x="26902" y="1112926"/>
            <a:ext cx="2384858" cy="677108"/>
          </a:xfrm>
          <a:prstGeom prst="rect">
            <a:avLst/>
          </a:prstGeom>
        </p:spPr>
        <p:txBody>
          <a:bodyPr wrap="square">
            <a:spAutoFit/>
          </a:bodyPr>
          <a:lstStyle/>
          <a:p>
            <a:pPr eaLnBrk="0" hangingPunct="0">
              <a:spcBef>
                <a:spcPts val="600"/>
              </a:spcBef>
              <a:spcAft>
                <a:spcPts val="600"/>
              </a:spcAft>
              <a:defRPr/>
            </a:pPr>
            <a:r>
              <a:rPr lang="en-US" sz="1900" dirty="0">
                <a:solidFill>
                  <a:schemeClr val="bg1"/>
                </a:solidFill>
              </a:rPr>
              <a:t>SITA – SAPO COLLABORATION</a:t>
            </a:r>
          </a:p>
        </p:txBody>
      </p:sp>
      <p:pic>
        <p:nvPicPr>
          <p:cNvPr id="10" name="Picture 9">
            <a:extLst>
              <a:ext uri="{FF2B5EF4-FFF2-40B4-BE49-F238E27FC236}">
                <a16:creationId xmlns:a16="http://schemas.microsoft.com/office/drawing/2014/main" xmlns="" id="{BC1EAE2E-C971-4559-BE52-17251258D146}"/>
              </a:ext>
            </a:extLst>
          </p:cNvPr>
          <p:cNvPicPr/>
          <p:nvPr/>
        </p:nvPicPr>
        <p:blipFill>
          <a:blip r:embed="rId6"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981467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6" name="Slide Number Placeholder 5"/>
          <p:cNvSpPr>
            <a:spLocks noGrp="1"/>
          </p:cNvSpPr>
          <p:nvPr>
            <p:ph type="sldNum" sz="quarter" idx="12"/>
          </p:nvPr>
        </p:nvSpPr>
        <p:spPr>
          <a:xfrm>
            <a:off x="7946702" y="6553150"/>
            <a:ext cx="1593850" cy="476250"/>
          </a:xfrm>
        </p:spPr>
        <p:txBody>
          <a:bodyPr/>
          <a:lstStyle/>
          <a:p>
            <a:pPr algn="ctr">
              <a:defRPr/>
            </a:pPr>
            <a:fld id="{E7E121AC-CB2F-48A1-9156-4FA17DE39A11}" type="slidenum">
              <a:rPr lang="en-US" altLang="en-US" smtClean="0">
                <a:solidFill>
                  <a:schemeClr val="bg1"/>
                </a:solidFill>
                <a:ea typeface="ＭＳ Ｐゴシック" pitchFamily="34" charset="-128"/>
              </a:rPr>
              <a:pPr algn="ctr">
                <a:defRPr/>
              </a:pPr>
              <a:t>23</a:t>
            </a:fld>
            <a:endParaRPr lang="en-US" altLang="en-US" dirty="0">
              <a:solidFill>
                <a:schemeClr val="bg1"/>
              </a:solidFill>
              <a:ea typeface="ＭＳ Ｐゴシック" pitchFamily="34" charset="-128"/>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8384" y="142062"/>
            <a:ext cx="1008112" cy="942040"/>
          </a:xfrm>
          <a:prstGeom prst="rect">
            <a:avLst/>
          </a:prstGeom>
        </p:spPr>
      </p:pic>
      <p:pic>
        <p:nvPicPr>
          <p:cNvPr id="11" name="Picture 10"/>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31727" y="165496"/>
            <a:ext cx="858936" cy="887240"/>
          </a:xfrm>
          <a:prstGeom prst="rect">
            <a:avLst/>
          </a:prstGeom>
          <a:noFill/>
        </p:spPr>
      </p:pic>
      <p:sp>
        <p:nvSpPr>
          <p:cNvPr id="10" name="Content Placeholder 5"/>
          <p:cNvSpPr txBox="1">
            <a:spLocks/>
          </p:cNvSpPr>
          <p:nvPr/>
        </p:nvSpPr>
        <p:spPr>
          <a:xfrm>
            <a:off x="361504" y="2204864"/>
            <a:ext cx="8420992" cy="4332482"/>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 typeface="Wingdings" pitchFamily="2" charset="2"/>
              <a:buNone/>
            </a:pPr>
            <a:endParaRPr lang="en-GB" b="0" kern="0" dirty="0">
              <a:solidFill>
                <a:schemeClr val="tx1"/>
              </a:solidFill>
              <a:latin typeface="Calibri Light" panose="020F0302020204030204" pitchFamily="34" charset="0"/>
            </a:endParaRPr>
          </a:p>
          <a:p>
            <a:endParaRPr lang="en-US" b="0" kern="0" dirty="0"/>
          </a:p>
        </p:txBody>
      </p:sp>
      <p:sp>
        <p:nvSpPr>
          <p:cNvPr id="2" name="Rectangle 1">
            <a:extLst>
              <a:ext uri="{FF2B5EF4-FFF2-40B4-BE49-F238E27FC236}">
                <a16:creationId xmlns:a16="http://schemas.microsoft.com/office/drawing/2014/main" xmlns="" id="{343617DE-EA57-4687-BC89-2907CA4B04A1}"/>
              </a:ext>
            </a:extLst>
          </p:cNvPr>
          <p:cNvSpPr/>
          <p:nvPr/>
        </p:nvSpPr>
        <p:spPr>
          <a:xfrm>
            <a:off x="2964014" y="335840"/>
            <a:ext cx="4041553" cy="307777"/>
          </a:xfrm>
          <a:prstGeom prst="rect">
            <a:avLst/>
          </a:prstGeom>
        </p:spPr>
        <p:txBody>
          <a:bodyPr wrap="square">
            <a:spAutoFit/>
          </a:bodyPr>
          <a:lstStyle/>
          <a:p>
            <a:pPr algn="ctr"/>
            <a:r>
              <a:rPr lang="it-IT" sz="1400" dirty="0">
                <a:solidFill>
                  <a:srgbClr val="180CB4"/>
                </a:solidFill>
                <a:latin typeface="Calibri Light" panose="020F0302020204030204" pitchFamily="34" charset="0"/>
                <a:cs typeface="Calibri Light" panose="020F0302020204030204" pitchFamily="34" charset="0"/>
              </a:rPr>
              <a:t>SAPO/SITA Strategic Collaboration – Progress Update</a:t>
            </a:r>
            <a:endParaRPr lang="en-US" sz="1400" dirty="0">
              <a:solidFill>
                <a:srgbClr val="180CB4"/>
              </a:solidFill>
              <a:latin typeface="Calibri Light" panose="020F0302020204030204" pitchFamily="34" charset="0"/>
              <a:cs typeface="Calibri Light" panose="020F0302020204030204" pitchFamily="34" charset="0"/>
            </a:endParaRPr>
          </a:p>
        </p:txBody>
      </p:sp>
      <p:pic>
        <p:nvPicPr>
          <p:cNvPr id="13" name="Picture 12">
            <a:extLst>
              <a:ext uri="{FF2B5EF4-FFF2-40B4-BE49-F238E27FC236}">
                <a16:creationId xmlns:a16="http://schemas.microsoft.com/office/drawing/2014/main" xmlns="" id="{AE345901-5388-45DB-9D63-9F98DD079B1D}"/>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graphicFrame>
        <p:nvGraphicFramePr>
          <p:cNvPr id="14" name="Content Placeholder 4">
            <a:extLst>
              <a:ext uri="{FF2B5EF4-FFF2-40B4-BE49-F238E27FC236}">
                <a16:creationId xmlns:a16="http://schemas.microsoft.com/office/drawing/2014/main" xmlns="" id="{0D72D1F9-375D-47BF-8543-582108BF48FC}"/>
              </a:ext>
            </a:extLst>
          </p:cNvPr>
          <p:cNvGraphicFramePr>
            <a:graphicFrameLocks/>
          </p:cNvGraphicFramePr>
          <p:nvPr>
            <p:extLst>
              <p:ext uri="{D42A27DB-BD31-4B8C-83A1-F6EECF244321}">
                <p14:modId xmlns:p14="http://schemas.microsoft.com/office/powerpoint/2010/main" xmlns="" val="2941549446"/>
              </p:ext>
            </p:extLst>
          </p:nvPr>
        </p:nvGraphicFramePr>
        <p:xfrm>
          <a:off x="65988" y="1234852"/>
          <a:ext cx="8970508" cy="5455285"/>
        </p:xfrm>
        <a:graphic>
          <a:graphicData uri="http://schemas.openxmlformats.org/drawingml/2006/table">
            <a:tbl>
              <a:tblPr firstRow="1" bandRow="1"/>
              <a:tblGrid>
                <a:gridCol w="8970508">
                  <a:extLst>
                    <a:ext uri="{9D8B030D-6E8A-4147-A177-3AD203B41FA5}">
                      <a16:colId xmlns:a16="http://schemas.microsoft.com/office/drawing/2014/main" xmlns="" val="20000"/>
                    </a:ext>
                  </a:extLst>
                </a:gridCol>
              </a:tblGrid>
              <a:tr h="39144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r>
                        <a:rPr lang="en-US" sz="1400" kern="1200" dirty="0">
                          <a:solidFill>
                            <a:schemeClr val="tx1"/>
                          </a:solidFill>
                          <a:effectLst/>
                          <a:latin typeface="Calibri Light" panose="020F0302020204030204" pitchFamily="34" charset="0"/>
                          <a:ea typeface="+mn-ea"/>
                          <a:cs typeface="Calibri Light" panose="020F0302020204030204" pitchFamily="34" charset="0"/>
                        </a:rPr>
                        <a:t>SITA has entered into a Business Agreement (BA) with South African Post Office (SAPO) from 01 April 2021 to 31 March 2024.</a:t>
                      </a:r>
                    </a:p>
                    <a:p>
                      <a:pPr algn="just"/>
                      <a:endParaRPr lang="en-US" sz="1400" kern="1200" dirty="0">
                        <a:solidFill>
                          <a:schemeClr val="tx1"/>
                        </a:solidFill>
                        <a:effectLst/>
                        <a:latin typeface="Calibri Light" panose="020F0302020204030204" pitchFamily="34" charset="0"/>
                        <a:ea typeface="+mn-ea"/>
                        <a:cs typeface="Calibri Light" panose="020F0302020204030204" pitchFamily="34" charset="0"/>
                      </a:endParaRPr>
                    </a:p>
                    <a:p>
                      <a:pPr algn="just"/>
                      <a:r>
                        <a:rPr lang="en-US" sz="1400" kern="1200" baseline="0" dirty="0">
                          <a:solidFill>
                            <a:schemeClr val="tx1"/>
                          </a:solidFill>
                          <a:latin typeface="Calibri Light" panose="020F0302020204030204" pitchFamily="34" charset="0"/>
                          <a:ea typeface="+mn-ea"/>
                          <a:cs typeface="Calibri Light" panose="020F0302020204030204" pitchFamily="34" charset="0"/>
                        </a:rPr>
                        <a:t>A number of initiatives between the 2 entities are currently underway (or completed), which include:</a:t>
                      </a:r>
                    </a:p>
                    <a:p>
                      <a:pPr algn="just"/>
                      <a:endParaRPr lang="en-US" sz="1400" kern="1200" baseline="0" dirty="0">
                        <a:solidFill>
                          <a:schemeClr val="tx1"/>
                        </a:solidFill>
                        <a:latin typeface="Calibri Light" panose="020F0302020204030204" pitchFamily="34" charset="0"/>
                        <a:ea typeface="+mn-ea"/>
                        <a:cs typeface="Calibri Light" panose="020F0302020204030204" pitchFamily="34" charset="0"/>
                      </a:endParaRPr>
                    </a:p>
                    <a:p>
                      <a:pPr marL="171450" indent="-171450" algn="just">
                        <a:lnSpc>
                          <a:spcPct val="107000"/>
                        </a:lnSpc>
                        <a:spcAft>
                          <a:spcPts val="0"/>
                        </a:spcAft>
                        <a:buFont typeface="Wingdings" panose="05000000000000000000" pitchFamily="2" charset="2"/>
                        <a:buChar char="v"/>
                      </a:pPr>
                      <a:r>
                        <a:rPr lang="en-GB" sz="1400" dirty="0" err="1">
                          <a:effectLst/>
                          <a:latin typeface="Calibri Light" panose="020F0302020204030204" pitchFamily="34" charset="0"/>
                          <a:ea typeface="Calibri" panose="020F0502020204030204" pitchFamily="34" charset="0"/>
                          <a:cs typeface="Calibri Light" panose="020F0302020204030204" pitchFamily="34" charset="0"/>
                        </a:rPr>
                        <a:t>Jitsi</a:t>
                      </a:r>
                      <a:r>
                        <a:rPr lang="en-GB" sz="1400" dirty="0">
                          <a:effectLst/>
                          <a:latin typeface="Calibri Light" panose="020F0302020204030204" pitchFamily="34" charset="0"/>
                          <a:ea typeface="Calibri" panose="020F0502020204030204" pitchFamily="34" charset="0"/>
                          <a:cs typeface="Calibri Light" panose="020F0302020204030204" pitchFamily="34" charset="0"/>
                        </a:rPr>
                        <a:t> Meeting Platform – SITA is evaluating the possibility of offering the service to SAPO for free</a:t>
                      </a:r>
                    </a:p>
                    <a:p>
                      <a:pPr marL="0" indent="0" algn="just">
                        <a:lnSpc>
                          <a:spcPct val="107000"/>
                        </a:lnSpc>
                        <a:spcAft>
                          <a:spcPts val="0"/>
                        </a:spcAft>
                        <a:buFont typeface="Wingdings" panose="05000000000000000000" pitchFamily="2" charset="2"/>
                        <a:buNone/>
                      </a:pPr>
                      <a:endParaRPr lang="en-GB" sz="1400" dirty="0">
                        <a:effectLst/>
                        <a:latin typeface="Calibri Light" panose="020F0302020204030204" pitchFamily="34" charset="0"/>
                        <a:ea typeface="Calibri" panose="020F0502020204030204" pitchFamily="34" charset="0"/>
                        <a:cs typeface="Calibri Light" panose="020F0302020204030204" pitchFamily="34" charset="0"/>
                      </a:endParaRPr>
                    </a:p>
                    <a:p>
                      <a:pPr marL="171450" indent="-171450" algn="just">
                        <a:buFont typeface="Wingdings" panose="05000000000000000000" pitchFamily="2" charset="2"/>
                        <a:buChar char="v"/>
                      </a:pPr>
                      <a:r>
                        <a:rPr lang="en-US" sz="1400" dirty="0">
                          <a:latin typeface="Calibri Light" panose="020F0302020204030204" pitchFamily="34" charset="0"/>
                          <a:cs typeface="Calibri Light" panose="020F0302020204030204" pitchFamily="34" charset="0"/>
                        </a:rPr>
                        <a:t>Ageing IT Infrastructure and Data Centre Challenges – proposal to migrate SAPO Data Centre onto the SITA Government Private Cloud Ecosystem (GPCE) is being considered by SAPO (including Disaster Recovery capability)</a:t>
                      </a:r>
                    </a:p>
                    <a:p>
                      <a:pPr marL="0" indent="0" algn="just">
                        <a:buFont typeface="Wingdings" panose="05000000000000000000" pitchFamily="2" charset="2"/>
                        <a:buNone/>
                      </a:pPr>
                      <a:endParaRPr lang="en-US" sz="1400" dirty="0">
                        <a:latin typeface="Calibri Light" panose="020F0302020204030204" pitchFamily="34" charset="0"/>
                        <a:cs typeface="Calibri Light" panose="020F030202020403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dirty="0">
                          <a:latin typeface="Calibri Light" panose="020F0302020204030204" pitchFamily="34" charset="0"/>
                          <a:cs typeface="Calibri Light" panose="020F0302020204030204" pitchFamily="34" charset="0"/>
                        </a:rPr>
                        <a:t> Legacy Applications (TPMS, VPO, EBDN etc.) – SITA is assessing the use of DevOps and Cloud IDE Platforms to modernize these applications</a:t>
                      </a:r>
                    </a:p>
                    <a:p>
                      <a:pPr marL="171450" indent="-171450" algn="just">
                        <a:buFont typeface="Wingdings" panose="05000000000000000000" pitchFamily="2" charset="2"/>
                        <a:buChar char="v"/>
                      </a:pPr>
                      <a:endParaRPr lang="en-US" sz="1400" dirty="0">
                        <a:latin typeface="Calibri Light" panose="020F0302020204030204" pitchFamily="34" charset="0"/>
                        <a:cs typeface="Calibri Light" panose="020F0302020204030204" pitchFamily="34" charset="0"/>
                      </a:endParaRPr>
                    </a:p>
                    <a:p>
                      <a:pPr marL="171450" indent="-171450" algn="just">
                        <a:buFont typeface="Wingdings" panose="05000000000000000000" pitchFamily="2" charset="2"/>
                        <a:buChar char="v"/>
                      </a:pPr>
                      <a:r>
                        <a:rPr lang="en-US" sz="1400" dirty="0">
                          <a:latin typeface="Calibri Light" panose="020F0302020204030204" pitchFamily="34" charset="0"/>
                          <a:cs typeface="Calibri Light" panose="020F0302020204030204" pitchFamily="34" charset="0"/>
                        </a:rPr>
                        <a:t>SITA and SAPO have agreed to moving the SAPO Trust Centre onto the GCPE, pending approval of proposal within SAPO</a:t>
                      </a:r>
                    </a:p>
                    <a:p>
                      <a:pPr marL="0" indent="0" algn="just">
                        <a:buFont typeface="Wingdings" panose="05000000000000000000" pitchFamily="2" charset="2"/>
                        <a:buNone/>
                      </a:pPr>
                      <a:endParaRPr lang="en-US" sz="1400" dirty="0">
                        <a:latin typeface="Calibri Light" panose="020F0302020204030204" pitchFamily="34" charset="0"/>
                        <a:cs typeface="Calibri Light" panose="020F0302020204030204" pitchFamily="34" charset="0"/>
                      </a:endParaRPr>
                    </a:p>
                    <a:p>
                      <a:pPr marL="171450" indent="-171450" algn="just">
                        <a:buFont typeface="Wingdings" panose="05000000000000000000" pitchFamily="2" charset="2"/>
                        <a:buChar char="v"/>
                      </a:pPr>
                      <a:r>
                        <a:rPr lang="en-US" sz="1400" dirty="0">
                          <a:latin typeface="Calibri Light" panose="020F0302020204030204" pitchFamily="34" charset="0"/>
                          <a:cs typeface="Calibri Light" panose="020F0302020204030204" pitchFamily="34" charset="0"/>
                        </a:rPr>
                        <a:t>Skills – SITA and SAPO to collaborate on knowledge sharing and skills augmentation </a:t>
                      </a:r>
                    </a:p>
                    <a:p>
                      <a:pPr marL="0" indent="0" algn="just">
                        <a:buFont typeface="Wingdings" panose="05000000000000000000" pitchFamily="2" charset="2"/>
                        <a:buNone/>
                      </a:pPr>
                      <a:endParaRPr lang="en-US" sz="1400" dirty="0">
                        <a:latin typeface="Calibri Light" panose="020F0302020204030204" pitchFamily="34" charset="0"/>
                        <a:cs typeface="Calibri Light" panose="020F0302020204030204" pitchFamily="34" charset="0"/>
                      </a:endParaRPr>
                    </a:p>
                    <a:p>
                      <a:pPr marL="171450" indent="-171450" algn="just">
                        <a:buFont typeface="Wingdings" panose="05000000000000000000" pitchFamily="2" charset="2"/>
                        <a:buChar char="v"/>
                      </a:pPr>
                      <a:r>
                        <a:rPr lang="en-US" sz="1400" dirty="0">
                          <a:latin typeface="Calibri Light" panose="020F0302020204030204" pitchFamily="34" charset="0"/>
                          <a:cs typeface="Calibri Light" panose="020F0302020204030204" pitchFamily="34" charset="0"/>
                        </a:rPr>
                        <a:t>Other initiatives include:</a:t>
                      </a:r>
                    </a:p>
                    <a:p>
                      <a:pPr marL="628650" marR="0" lvl="1"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aseline="0" dirty="0">
                          <a:latin typeface="Calibri Light" panose="020F0302020204030204" pitchFamily="34" charset="0"/>
                          <a:cs typeface="Calibri Light" panose="020F0302020204030204" pitchFamily="34" charset="0"/>
                        </a:rPr>
                        <a:t>Collaboration on Big Data Analytics.</a:t>
                      </a:r>
                    </a:p>
                    <a:p>
                      <a:pPr marL="628650" marR="0" lvl="1"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aseline="0" dirty="0">
                          <a:latin typeface="Calibri Light" panose="020F0302020204030204" pitchFamily="34" charset="0"/>
                          <a:cs typeface="Calibri Light" panose="020F0302020204030204" pitchFamily="34" charset="0"/>
                        </a:rPr>
                        <a:t>E-Complaints solution</a:t>
                      </a:r>
                    </a:p>
                    <a:p>
                      <a:pPr marL="628650" marR="0" lvl="1"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aseline="0" dirty="0">
                          <a:latin typeface="Calibri Light" panose="020F0302020204030204" pitchFamily="34" charset="0"/>
                          <a:cs typeface="Calibri Light" panose="020F0302020204030204" pitchFamily="34" charset="0"/>
                        </a:rPr>
                        <a:t>Notifications capability for Grants payments</a:t>
                      </a:r>
                    </a:p>
                    <a:p>
                      <a:pPr marL="628650" marR="0" lvl="1"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aseline="0" dirty="0">
                          <a:latin typeface="Calibri Light" panose="020F0302020204030204" pitchFamily="34" charset="0"/>
                          <a:cs typeface="Calibri Light" panose="020F0302020204030204" pitchFamily="34" charset="0"/>
                        </a:rPr>
                        <a:t>Electronic Document Delivery solution (implemented on 1 October 2021)</a:t>
                      </a:r>
                    </a:p>
                    <a:p>
                      <a:pPr marL="628650" marR="0" lvl="1"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aseline="0" dirty="0">
                          <a:latin typeface="Calibri Light" panose="020F0302020204030204" pitchFamily="34" charset="0"/>
                          <a:cs typeface="Calibri Light" panose="020F0302020204030204" pitchFamily="34" charset="0"/>
                        </a:rPr>
                        <a:t>Hybrid Mail Printing capability to augment SAPO’s printing capability</a:t>
                      </a:r>
                    </a:p>
                    <a:p>
                      <a:pPr marL="0" indent="0" algn="just">
                        <a:buFont typeface="+mj-lt"/>
                        <a:buNone/>
                      </a:pPr>
                      <a:endParaRPr lang="en-US" sz="1400" dirty="0">
                        <a:latin typeface="Calibri Light" panose="020F0302020204030204" pitchFamily="34" charset="0"/>
                        <a:cs typeface="Calibri Light" panose="020F0302020204030204" pitchFamily="34" charset="0"/>
                      </a:endParaRPr>
                    </a:p>
                    <a:p>
                      <a:pPr marL="228600" indent="-228600" algn="just">
                        <a:buFont typeface="+mj-lt"/>
                        <a:buAutoNum type="arabicPeriod"/>
                      </a:pPr>
                      <a:endParaRPr lang="en-US" sz="1400" kern="1200" baseline="0" dirty="0">
                        <a:solidFill>
                          <a:schemeClr val="tx1"/>
                        </a:solidFill>
                        <a:latin typeface="Calibri Light" panose="020F0302020204030204" pitchFamily="34" charset="0"/>
                        <a:ea typeface="+mn-ea"/>
                        <a:cs typeface="Calibri Light" panose="020F0302020204030204" pitchFamily="34" charset="0"/>
                      </a:endParaRPr>
                    </a:p>
                  </a:txBody>
                  <a:tcPr>
                    <a:lnL w="9525" cap="flat" cmpd="sng" algn="ctr">
                      <a:noFill/>
                      <a:prstDash val="solid"/>
                    </a:lnL>
                    <a:lnR w="9525" cap="flat" cmpd="sng" algn="ctr">
                      <a:noFill/>
                      <a:prstDash val="solid"/>
                      <a:round/>
                      <a:headEnd type="none" w="med" len="med"/>
                      <a:tailEnd type="none" w="med" len="med"/>
                    </a:lnR>
                    <a:lnT w="9525" cap="flat" cmpd="sng" algn="ctr">
                      <a:noFill/>
                      <a:prstDash val="soli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213012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6" name="Slide Number Placeholder 5"/>
          <p:cNvSpPr>
            <a:spLocks noGrp="1"/>
          </p:cNvSpPr>
          <p:nvPr>
            <p:ph type="sldNum" sz="quarter" idx="12"/>
          </p:nvPr>
        </p:nvSpPr>
        <p:spPr>
          <a:xfrm>
            <a:off x="7946702" y="6553150"/>
            <a:ext cx="1593850" cy="476250"/>
          </a:xfrm>
        </p:spPr>
        <p:txBody>
          <a:bodyPr/>
          <a:lstStyle/>
          <a:p>
            <a:pPr algn="ctr">
              <a:defRPr/>
            </a:pPr>
            <a:fld id="{E7E121AC-CB2F-48A1-9156-4FA17DE39A11}" type="slidenum">
              <a:rPr lang="en-US" altLang="en-US" smtClean="0">
                <a:solidFill>
                  <a:schemeClr val="bg1"/>
                </a:solidFill>
                <a:ea typeface="ＭＳ Ｐゴシック" pitchFamily="34" charset="-128"/>
              </a:rPr>
              <a:pPr algn="ctr">
                <a:defRPr/>
              </a:pPr>
              <a:t>24</a:t>
            </a:fld>
            <a:endParaRPr lang="en-US" altLang="en-US" dirty="0">
              <a:solidFill>
                <a:schemeClr val="bg1"/>
              </a:solidFill>
              <a:ea typeface="ＭＳ Ｐゴシック"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8384" y="142062"/>
            <a:ext cx="1008112" cy="942040"/>
          </a:xfrm>
          <a:prstGeom prst="rect">
            <a:avLst/>
          </a:prstGeom>
        </p:spPr>
      </p:pic>
      <p:sp>
        <p:nvSpPr>
          <p:cNvPr id="12" name="Title 1">
            <a:extLst>
              <a:ext uri="{FF2B5EF4-FFF2-40B4-BE49-F238E27FC236}">
                <a16:creationId xmlns:a16="http://schemas.microsoft.com/office/drawing/2014/main" xmlns="" id="{5575E5BC-785A-7244-BB2A-CC0819A24453}"/>
              </a:ext>
            </a:extLst>
          </p:cNvPr>
          <p:cNvSpPr txBox="1">
            <a:spLocks/>
          </p:cNvSpPr>
          <p:nvPr/>
        </p:nvSpPr>
        <p:spPr>
          <a:xfrm>
            <a:off x="1763688" y="2492896"/>
            <a:ext cx="4569152" cy="19649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b="1" dirty="0">
                <a:solidFill>
                  <a:srgbClr val="112AA7"/>
                </a:solidFill>
                <a:latin typeface="Arial" panose="020B0604020202020204" pitchFamily="34" charset="0"/>
                <a:cs typeface="Arial" panose="020B0604020202020204" pitchFamily="34" charset="0"/>
              </a:rPr>
              <a:t>THANK YOU!</a:t>
            </a:r>
            <a:endParaRPr lang="en-US" sz="3600" b="1" dirty="0">
              <a:solidFill>
                <a:srgbClr val="112AA7"/>
              </a:solidFill>
              <a:latin typeface="Arial" panose="020B0604020202020204" pitchFamily="34" charset="0"/>
              <a:cs typeface="Arial" panose="020B0604020202020204" pitchFamily="34" charset="0"/>
            </a:endParaRPr>
          </a:p>
        </p:txBody>
      </p:sp>
      <p:pic>
        <p:nvPicPr>
          <p:cNvPr id="11" name="Picture 1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31727" y="165496"/>
            <a:ext cx="858936" cy="887240"/>
          </a:xfrm>
          <a:prstGeom prst="rect">
            <a:avLst/>
          </a:prstGeom>
          <a:noFill/>
        </p:spPr>
      </p:pic>
      <p:pic>
        <p:nvPicPr>
          <p:cNvPr id="10" name="Picture 9">
            <a:extLst>
              <a:ext uri="{FF2B5EF4-FFF2-40B4-BE49-F238E27FC236}">
                <a16:creationId xmlns:a16="http://schemas.microsoft.com/office/drawing/2014/main" xmlns="" id="{56768A45-73EA-4A56-8AAA-DA04CED1A74F}"/>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3006440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3</a:t>
            </a:fld>
            <a:endParaRPr lang="en-US" dirty="0">
              <a:solidFill>
                <a:schemeClr val="bg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34796" y="44624"/>
            <a:ext cx="901700" cy="901700"/>
          </a:xfrm>
          <a:prstGeom prst="rect">
            <a:avLst/>
          </a:prstGeom>
        </p:spPr>
      </p:pic>
      <p:sp>
        <p:nvSpPr>
          <p:cNvPr id="12" name="Rectangle 11"/>
          <p:cNvSpPr/>
          <p:nvPr/>
        </p:nvSpPr>
        <p:spPr>
          <a:xfrm>
            <a:off x="2666564" y="536515"/>
            <a:ext cx="4236234" cy="338554"/>
          </a:xfrm>
          <a:prstGeom prst="rect">
            <a:avLst/>
          </a:prstGeom>
        </p:spPr>
        <p:txBody>
          <a:bodyPr wrap="square">
            <a:spAutoFit/>
          </a:bodyPr>
          <a:lstStyle/>
          <a:p>
            <a:pPr algn="ctr" eaLnBrk="0" hangingPunct="0">
              <a:defRPr/>
            </a:pPr>
            <a:r>
              <a:rPr lang="en-US" sz="1600" dirty="0">
                <a:solidFill>
                  <a:srgbClr val="0E1B8D"/>
                </a:solidFill>
                <a:ea typeface="+mj-ea"/>
              </a:rPr>
              <a:t>Notes to the report</a:t>
            </a:r>
            <a:endParaRPr lang="en-US" sz="1600" dirty="0">
              <a:solidFill>
                <a:srgbClr val="112AA7"/>
              </a:solidFill>
            </a:endParaRPr>
          </a:p>
        </p:txBody>
      </p:sp>
      <p:sp>
        <p:nvSpPr>
          <p:cNvPr id="9" name="Title 1">
            <a:extLst>
              <a:ext uri="{FF2B5EF4-FFF2-40B4-BE49-F238E27FC236}">
                <a16:creationId xmlns:a16="http://schemas.microsoft.com/office/drawing/2014/main" xmlns="" id="{5575E5BC-785A-7244-BB2A-CC0819A24453}"/>
              </a:ext>
            </a:extLst>
          </p:cNvPr>
          <p:cNvSpPr txBox="1">
            <a:spLocks/>
          </p:cNvSpPr>
          <p:nvPr/>
        </p:nvSpPr>
        <p:spPr>
          <a:xfrm>
            <a:off x="97684" y="1393321"/>
            <a:ext cx="7772400" cy="6675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chemeClr val="accent1">
                  <a:lumMod val="50000"/>
                </a:schemeClr>
              </a:solidFill>
            </a:endParaRPr>
          </a:p>
        </p:txBody>
      </p:sp>
      <p:pic>
        <p:nvPicPr>
          <p:cNvPr id="15" name="Picture 1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13464" y="92895"/>
            <a:ext cx="858936" cy="887240"/>
          </a:xfrm>
          <a:prstGeom prst="rect">
            <a:avLst/>
          </a:prstGeom>
          <a:noFill/>
        </p:spPr>
      </p:pic>
      <p:pic>
        <p:nvPicPr>
          <p:cNvPr id="14" name="Picture 13">
            <a:extLst>
              <a:ext uri="{FF2B5EF4-FFF2-40B4-BE49-F238E27FC236}">
                <a16:creationId xmlns:a16="http://schemas.microsoft.com/office/drawing/2014/main" xmlns="" id="{0582322B-5ED9-4D25-8017-F6F9C79B2BA2}"/>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5" name="Rectangle 4">
            <a:extLst>
              <a:ext uri="{FF2B5EF4-FFF2-40B4-BE49-F238E27FC236}">
                <a16:creationId xmlns:a16="http://schemas.microsoft.com/office/drawing/2014/main" xmlns="" id="{E253360C-952B-49A7-AD08-FD0713356CA3}"/>
              </a:ext>
            </a:extLst>
          </p:cNvPr>
          <p:cNvSpPr/>
          <p:nvPr/>
        </p:nvSpPr>
        <p:spPr>
          <a:xfrm>
            <a:off x="467544" y="1313358"/>
            <a:ext cx="7992888" cy="4078039"/>
          </a:xfrm>
          <a:prstGeom prst="rect">
            <a:avLst/>
          </a:prstGeom>
        </p:spPr>
        <p:txBody>
          <a:bodyPr wrap="square">
            <a:spAutoFit/>
          </a:bodyPr>
          <a:lstStyle/>
          <a:p>
            <a:pPr marL="336592" lvl="0" indent="-336592" defTabSz="846625">
              <a:spcBef>
                <a:spcPts val="556"/>
              </a:spcBef>
              <a:buClr>
                <a:srgbClr val="000000"/>
              </a:buClr>
              <a:buSzPct val="90000"/>
              <a:buFont typeface="Wingdings" panose="05000000000000000000" pitchFamily="2" charset="2"/>
              <a:buChar char="v"/>
            </a:pPr>
            <a:r>
              <a:rPr lang="en-US" sz="2000" b="0" dirty="0">
                <a:solidFill>
                  <a:prstClr val="black"/>
                </a:solidFill>
                <a:latin typeface="Calibri Light"/>
                <a:cs typeface="Segoe UI Light" panose="020B0502040204020203" pitchFamily="34" charset="0"/>
              </a:rPr>
              <a:t>The performance results are based on the SITA Board approved </a:t>
            </a:r>
            <a:r>
              <a:rPr lang="en-US" sz="2000" u="sng" dirty="0">
                <a:solidFill>
                  <a:prstClr val="black"/>
                </a:solidFill>
                <a:latin typeface="Calibri Light"/>
                <a:cs typeface="Segoe UI Light" panose="020B0502040204020203" pitchFamily="34" charset="0"/>
              </a:rPr>
              <a:t>revised</a:t>
            </a:r>
            <a:r>
              <a:rPr lang="en-US" sz="2000" b="0" dirty="0">
                <a:solidFill>
                  <a:prstClr val="black"/>
                </a:solidFill>
                <a:latin typeface="Calibri Light"/>
                <a:cs typeface="Segoe UI Light" panose="020B0502040204020203" pitchFamily="34" charset="0"/>
              </a:rPr>
              <a:t> FY2021/22 APP. </a:t>
            </a:r>
          </a:p>
          <a:p>
            <a:pPr marL="336592" lvl="0" indent="-336592" defTabSz="846625">
              <a:spcBef>
                <a:spcPts val="556"/>
              </a:spcBef>
              <a:buClr>
                <a:srgbClr val="000000"/>
              </a:buClr>
              <a:buSzPct val="90000"/>
              <a:buFont typeface="Wingdings" panose="05000000000000000000" pitchFamily="2" charset="2"/>
              <a:buChar char="v"/>
            </a:pPr>
            <a:r>
              <a:rPr lang="en-US" sz="2000" b="0" dirty="0">
                <a:solidFill>
                  <a:prstClr val="black"/>
                </a:solidFill>
                <a:latin typeface="Calibri Light"/>
                <a:cs typeface="Segoe UI Light" panose="020B0502040204020203" pitchFamily="34" charset="0"/>
              </a:rPr>
              <a:t>SITA has submitted the revised APP to DCDT for approval. </a:t>
            </a:r>
          </a:p>
          <a:p>
            <a:pPr marL="336592" lvl="0" indent="-336592" defTabSz="846625">
              <a:spcBef>
                <a:spcPts val="556"/>
              </a:spcBef>
              <a:buClr>
                <a:srgbClr val="000000"/>
              </a:buClr>
              <a:buSzPct val="90000"/>
              <a:buFont typeface="Wingdings" panose="05000000000000000000" pitchFamily="2" charset="2"/>
              <a:buChar char="v"/>
            </a:pPr>
            <a:r>
              <a:rPr lang="en-US" sz="2000" b="0" dirty="0">
                <a:solidFill>
                  <a:prstClr val="black"/>
                </a:solidFill>
                <a:latin typeface="Calibri Light"/>
                <a:cs typeface="Segoe UI Light" panose="020B0502040204020203" pitchFamily="34" charset="0"/>
              </a:rPr>
              <a:t>The following KPIs were amended pending Ministry approval.</a:t>
            </a:r>
          </a:p>
          <a:p>
            <a:pPr marL="658486" lvl="1" indent="-321895" defTabSz="846625">
              <a:spcBef>
                <a:spcPts val="556"/>
              </a:spcBef>
              <a:buClr>
                <a:srgbClr val="000000"/>
              </a:buClr>
              <a:buSzPct val="90000"/>
              <a:buFont typeface="Wingdings" panose="05000000000000000000" pitchFamily="2" charset="2"/>
              <a:buChar char="Ø"/>
            </a:pPr>
            <a:r>
              <a:rPr lang="en-US" sz="1600" b="0" dirty="0">
                <a:solidFill>
                  <a:prstClr val="black"/>
                </a:solidFill>
                <a:latin typeface="Calibri Light"/>
                <a:cs typeface="Segoe UI Light" panose="020B0502040204020203" pitchFamily="34" charset="0"/>
              </a:rPr>
              <a:t>SA Connect programme:  proposal was to remove KPI due to lack of tasking and Government Order from  DCDT.</a:t>
            </a:r>
          </a:p>
          <a:p>
            <a:pPr marL="658486" lvl="1" indent="-321895" defTabSz="846625">
              <a:spcBef>
                <a:spcPts val="556"/>
              </a:spcBef>
              <a:buClr>
                <a:srgbClr val="000000"/>
              </a:buClr>
              <a:buSzPct val="90000"/>
              <a:buFont typeface="Wingdings" panose="05000000000000000000" pitchFamily="2" charset="2"/>
              <a:buChar char="Ø"/>
            </a:pPr>
            <a:r>
              <a:rPr lang="en-US" sz="1600" b="0" dirty="0">
                <a:solidFill>
                  <a:prstClr val="black"/>
                </a:solidFill>
                <a:latin typeface="Calibri Light"/>
                <a:cs typeface="Segoe UI Light" panose="020B0502040204020203" pitchFamily="34" charset="0"/>
              </a:rPr>
              <a:t>Performance against SLA: Proposal  was to reduce the targets from 95% to 90% for the remaining quarters</a:t>
            </a:r>
          </a:p>
          <a:p>
            <a:pPr marL="658486" lvl="1" indent="-321895" defTabSz="846625">
              <a:spcBef>
                <a:spcPts val="556"/>
              </a:spcBef>
              <a:buClr>
                <a:srgbClr val="000000"/>
              </a:buClr>
              <a:buSzPct val="90000"/>
              <a:buFont typeface="Wingdings" panose="05000000000000000000" pitchFamily="2" charset="2"/>
              <a:buChar char="Ø"/>
            </a:pPr>
            <a:r>
              <a:rPr lang="en-US" sz="1600" b="0" dirty="0">
                <a:solidFill>
                  <a:prstClr val="black"/>
                </a:solidFill>
                <a:latin typeface="Calibri Light"/>
                <a:cs typeface="Segoe UI Light" panose="020B0502040204020203" pitchFamily="34" charset="0"/>
              </a:rPr>
              <a:t>Security Operations Centre Capability: Proposal  was to amend the KPI and related targets.</a:t>
            </a:r>
          </a:p>
          <a:p>
            <a:pPr marL="658486" lvl="1" indent="-321895" defTabSz="846625">
              <a:spcBef>
                <a:spcPts val="556"/>
              </a:spcBef>
              <a:buClr>
                <a:srgbClr val="000000"/>
              </a:buClr>
              <a:buSzPct val="90000"/>
              <a:buFont typeface="Wingdings" panose="05000000000000000000" pitchFamily="2" charset="2"/>
              <a:buChar char="Ø"/>
            </a:pPr>
            <a:r>
              <a:rPr lang="en-US" sz="1600" b="0" dirty="0">
                <a:solidFill>
                  <a:prstClr val="black"/>
                </a:solidFill>
                <a:latin typeface="Calibri Light"/>
                <a:cs typeface="Segoe UI Light" panose="020B0502040204020203" pitchFamily="34" charset="0"/>
              </a:rPr>
              <a:t>Software Defined Network:  Proposal  was to amend KPI quarterly targets.</a:t>
            </a:r>
          </a:p>
          <a:p>
            <a:pPr marL="658486" lvl="1" indent="-321895" defTabSz="846625">
              <a:spcBef>
                <a:spcPts val="556"/>
              </a:spcBef>
              <a:buClr>
                <a:srgbClr val="000000"/>
              </a:buClr>
              <a:buSzPct val="90000"/>
              <a:buFont typeface="Wingdings" panose="05000000000000000000" pitchFamily="2" charset="2"/>
              <a:buChar char="Ø"/>
            </a:pPr>
            <a:r>
              <a:rPr lang="en-US" sz="1600" b="0" dirty="0">
                <a:solidFill>
                  <a:prstClr val="black"/>
                </a:solidFill>
                <a:latin typeface="Calibri Light"/>
                <a:cs typeface="Segoe UI Light" panose="020B0502040204020203" pitchFamily="34" charset="0"/>
              </a:rPr>
              <a:t>Data Centre Modernisation:  Proposal  was to re-word the KPI and amend quarterly targets.</a:t>
            </a:r>
          </a:p>
        </p:txBody>
      </p:sp>
    </p:spTree>
    <p:extLst>
      <p:ext uri="{BB962C8B-B14F-4D97-AF65-F5344CB8AC3E}">
        <p14:creationId xmlns:p14="http://schemas.microsoft.com/office/powerpoint/2010/main" xmlns="" val="844363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20006" y="1010029"/>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34796" y="44624"/>
            <a:ext cx="901700" cy="901700"/>
          </a:xfrm>
          <a:prstGeom prst="rect">
            <a:avLst/>
          </a:prstGeom>
        </p:spPr>
      </p:pic>
      <p:sp>
        <p:nvSpPr>
          <p:cNvPr id="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                           </a:t>
            </a:r>
            <a:r>
              <a:rPr lang="en-US" dirty="0">
                <a:solidFill>
                  <a:schemeClr val="tx1"/>
                </a:solidFill>
                <a:latin typeface="Arial" pitchFamily="34" charset="0"/>
                <a:cs typeface="Arial" pitchFamily="34" charset="0"/>
              </a:rPr>
              <a:t> </a:t>
            </a:r>
          </a:p>
        </p:txBody>
      </p:sp>
      <p:pic>
        <p:nvPicPr>
          <p:cNvPr id="11" name="Picture 10"/>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13464" y="21480"/>
            <a:ext cx="858936" cy="887240"/>
          </a:xfrm>
          <a:prstGeom prst="rect">
            <a:avLst/>
          </a:prstGeom>
          <a:noFill/>
        </p:spPr>
      </p:pic>
      <p:pic>
        <p:nvPicPr>
          <p:cNvPr id="9" name="Picture 8"/>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006" y="1058894"/>
            <a:ext cx="7936370" cy="5482467"/>
          </a:xfrm>
          <a:prstGeom prst="rect">
            <a:avLst/>
          </a:prstGeom>
          <a:noFill/>
        </p:spPr>
      </p:pic>
      <p:sp>
        <p:nvSpPr>
          <p:cNvPr id="15"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4</a:t>
            </a:fld>
            <a:endParaRPr lang="en-US" dirty="0">
              <a:solidFill>
                <a:schemeClr val="bg1"/>
              </a:solidFill>
            </a:endParaRPr>
          </a:p>
        </p:txBody>
      </p:sp>
      <p:sp>
        <p:nvSpPr>
          <p:cNvPr id="12" name="Rectangle 11"/>
          <p:cNvSpPr/>
          <p:nvPr/>
        </p:nvSpPr>
        <p:spPr>
          <a:xfrm>
            <a:off x="26902" y="1112926"/>
            <a:ext cx="2240842" cy="1554272"/>
          </a:xfrm>
          <a:prstGeom prst="rect">
            <a:avLst/>
          </a:prstGeom>
        </p:spPr>
        <p:txBody>
          <a:bodyPr wrap="square">
            <a:spAutoFit/>
          </a:bodyPr>
          <a:lstStyle/>
          <a:p>
            <a:pPr eaLnBrk="0" hangingPunct="0">
              <a:spcBef>
                <a:spcPts val="600"/>
              </a:spcBef>
              <a:spcAft>
                <a:spcPts val="600"/>
              </a:spcAft>
              <a:defRPr/>
            </a:pPr>
            <a:r>
              <a:rPr lang="en-US" sz="1900" dirty="0">
                <a:solidFill>
                  <a:schemeClr val="bg1"/>
                </a:solidFill>
              </a:rPr>
              <a:t>PERFORMANCE OVERVIEW BASED ON REVISED FY2021/22 APP</a:t>
            </a:r>
          </a:p>
        </p:txBody>
      </p:sp>
      <p:pic>
        <p:nvPicPr>
          <p:cNvPr id="10" name="Picture 9">
            <a:extLst>
              <a:ext uri="{FF2B5EF4-FFF2-40B4-BE49-F238E27FC236}">
                <a16:creationId xmlns:a16="http://schemas.microsoft.com/office/drawing/2014/main" xmlns="" id="{0B2D4E3F-B1A7-46E5-A836-A877053E9F27}"/>
              </a:ext>
            </a:extLst>
          </p:cNvPr>
          <p:cNvPicPr/>
          <p:nvPr/>
        </p:nvPicPr>
        <p:blipFill>
          <a:blip r:embed="rId6"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119488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105092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34796" y="44624"/>
            <a:ext cx="901700" cy="901700"/>
          </a:xfrm>
          <a:prstGeom prst="rect">
            <a:avLst/>
          </a:prstGeom>
        </p:spPr>
      </p:pic>
      <p:sp>
        <p:nvSpPr>
          <p:cNvPr id="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sp>
        <p:nvSpPr>
          <p:cNvPr id="10" name="Rectangle 9"/>
          <p:cNvSpPr/>
          <p:nvPr/>
        </p:nvSpPr>
        <p:spPr>
          <a:xfrm>
            <a:off x="2699793" y="79975"/>
            <a:ext cx="4613671" cy="523220"/>
          </a:xfrm>
          <a:prstGeom prst="rect">
            <a:avLst/>
          </a:prstGeom>
        </p:spPr>
        <p:txBody>
          <a:bodyPr wrap="square">
            <a:spAutoFit/>
          </a:bodyPr>
          <a:lstStyle/>
          <a:p>
            <a:pPr algn="ctr" eaLnBrk="0" hangingPunct="0">
              <a:spcBef>
                <a:spcPts val="0"/>
              </a:spcBef>
              <a:spcAft>
                <a:spcPts val="0"/>
              </a:spcAft>
              <a:defRPr/>
            </a:pPr>
            <a:r>
              <a:rPr lang="en-US" sz="1400" dirty="0">
                <a:solidFill>
                  <a:srgbClr val="112AA7"/>
                </a:solidFill>
                <a:latin typeface="Calibri Light" panose="020F0302020204030204" pitchFamily="34" charset="0"/>
                <a:cs typeface="Calibri Light" panose="020F0302020204030204" pitchFamily="34" charset="0"/>
              </a:rPr>
              <a:t>Performance Overview </a:t>
            </a:r>
          </a:p>
          <a:p>
            <a:pPr algn="ctr" eaLnBrk="0" hangingPunct="0">
              <a:spcBef>
                <a:spcPts val="0"/>
              </a:spcBef>
              <a:spcAft>
                <a:spcPts val="0"/>
              </a:spcAft>
              <a:defRPr/>
            </a:pPr>
            <a:r>
              <a:rPr lang="en-US" sz="1400" dirty="0">
                <a:solidFill>
                  <a:srgbClr val="112AA7"/>
                </a:solidFill>
                <a:latin typeface="Calibri Light" panose="020F0302020204030204" pitchFamily="34" charset="0"/>
                <a:cs typeface="Calibri Light" panose="020F0302020204030204" pitchFamily="34" charset="0"/>
              </a:rPr>
              <a:t>based on the revised  FY2021/22 APP</a:t>
            </a:r>
          </a:p>
        </p:txBody>
      </p:sp>
      <p:sp>
        <p:nvSpPr>
          <p:cNvPr id="12" name="Slide Number Placeholder 5"/>
          <p:cNvSpPr>
            <a:spLocks noGrp="1"/>
          </p:cNvSpPr>
          <p:nvPr>
            <p:ph type="sldNum" sz="quarter" idx="12"/>
          </p:nvPr>
        </p:nvSpPr>
        <p:spPr>
          <a:xfrm>
            <a:off x="7946702" y="6553150"/>
            <a:ext cx="1593850" cy="476250"/>
          </a:xfrm>
        </p:spPr>
        <p:txBody>
          <a:bodyPr/>
          <a:lstStyle/>
          <a:p>
            <a:pPr algn="ctr">
              <a:defRPr/>
            </a:pPr>
            <a:fld id="{E7E121AC-CB2F-48A1-9156-4FA17DE39A11}" type="slidenum">
              <a:rPr lang="en-US" altLang="en-US" smtClean="0">
                <a:solidFill>
                  <a:schemeClr val="bg1"/>
                </a:solidFill>
                <a:ea typeface="ＭＳ Ｐゴシック" pitchFamily="34" charset="-128"/>
              </a:rPr>
              <a:pPr algn="ctr">
                <a:defRPr/>
              </a:pPr>
              <a:t>5</a:t>
            </a:fld>
            <a:endParaRPr lang="en-US" altLang="en-US" dirty="0">
              <a:solidFill>
                <a:schemeClr val="bg1"/>
              </a:solidFill>
              <a:ea typeface="ＭＳ Ｐゴシック" pitchFamily="34" charset="-128"/>
            </a:endParaRPr>
          </a:p>
        </p:txBody>
      </p:sp>
      <p:pic>
        <p:nvPicPr>
          <p:cNvPr id="13" name="Picture 12"/>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13464" y="44624"/>
            <a:ext cx="858936" cy="887240"/>
          </a:xfrm>
          <a:prstGeom prst="rect">
            <a:avLst/>
          </a:prstGeom>
          <a:noFill/>
        </p:spPr>
      </p:pic>
      <p:sp>
        <p:nvSpPr>
          <p:cNvPr id="16" name="TextBox 15"/>
          <p:cNvSpPr txBox="1"/>
          <p:nvPr/>
        </p:nvSpPr>
        <p:spPr>
          <a:xfrm>
            <a:off x="6372200" y="1278288"/>
            <a:ext cx="2702958" cy="6340197"/>
          </a:xfrm>
          <a:prstGeom prst="rect">
            <a:avLst/>
          </a:prstGeom>
          <a:noFill/>
        </p:spPr>
        <p:txBody>
          <a:bodyPr wrap="square" rtlCol="0">
            <a:spAutoFit/>
          </a:bodyPr>
          <a:lstStyle/>
          <a:p>
            <a:pPr marL="171450" lvl="0" indent="-171450" fontAlgn="auto">
              <a:spcBef>
                <a:spcPts val="0"/>
              </a:spcBef>
              <a:spcAft>
                <a:spcPts val="0"/>
              </a:spcAft>
              <a:buFont typeface="Wingdings" panose="05000000000000000000" pitchFamily="2" charset="2"/>
              <a:buChar char="v"/>
            </a:pPr>
            <a:r>
              <a:rPr lang="en-US" sz="1200" b="0" dirty="0">
                <a:solidFill>
                  <a:prstClr val="black"/>
                </a:solidFill>
                <a:latin typeface="Calibri Light"/>
                <a:cs typeface="+mn-cs"/>
              </a:rPr>
              <a:t>The organisation has </a:t>
            </a:r>
            <a:r>
              <a:rPr lang="en-US" sz="1200" u="sng" dirty="0">
                <a:solidFill>
                  <a:prstClr val="black"/>
                </a:solidFill>
                <a:latin typeface="Calibri Light"/>
                <a:cs typeface="+mn-cs"/>
              </a:rPr>
              <a:t>achieved 12 </a:t>
            </a:r>
            <a:r>
              <a:rPr lang="en-ZA" sz="1200" u="sng" dirty="0">
                <a:solidFill>
                  <a:prstClr val="black"/>
                </a:solidFill>
                <a:latin typeface="Calibri Light"/>
                <a:cs typeface="+mn-cs"/>
              </a:rPr>
              <a:t>targets and 4 targets were not achieved</a:t>
            </a:r>
            <a:r>
              <a:rPr lang="en-ZA" sz="1200" b="0" dirty="0">
                <a:solidFill>
                  <a:prstClr val="black"/>
                </a:solidFill>
                <a:latin typeface="Calibri Light"/>
                <a:cs typeface="+mn-cs"/>
              </a:rPr>
              <a:t>, resulting in the 75.00% (12/16) performance result.</a:t>
            </a:r>
          </a:p>
          <a:p>
            <a:pPr marL="171450" lvl="0" indent="-171450" fontAlgn="auto">
              <a:spcBef>
                <a:spcPts val="0"/>
              </a:spcBef>
              <a:spcAft>
                <a:spcPts val="0"/>
              </a:spcAft>
              <a:buFont typeface="Wingdings" panose="05000000000000000000" pitchFamily="2" charset="2"/>
              <a:buChar char="v"/>
            </a:pPr>
            <a:r>
              <a:rPr lang="en-US" sz="1200" b="0" dirty="0">
                <a:solidFill>
                  <a:prstClr val="black"/>
                </a:solidFill>
                <a:latin typeface="Calibri Light"/>
                <a:cs typeface="+mn-cs"/>
              </a:rPr>
              <a:t>The overall performance result excludes SA Connect KPI – the Board approved request was to remove it from the APP. </a:t>
            </a:r>
          </a:p>
          <a:p>
            <a:pPr marL="285750" lvl="0" indent="-285750" fontAlgn="auto">
              <a:spcBef>
                <a:spcPts val="0"/>
              </a:spcBef>
              <a:spcAft>
                <a:spcPts val="0"/>
              </a:spcAft>
              <a:buFont typeface="Wingdings" panose="05000000000000000000" pitchFamily="2" charset="2"/>
              <a:buChar char="v"/>
            </a:pPr>
            <a:r>
              <a:rPr lang="en-ZA" sz="1200" b="0" dirty="0">
                <a:solidFill>
                  <a:prstClr val="black"/>
                </a:solidFill>
                <a:latin typeface="Calibri Light"/>
                <a:cs typeface="+mn-cs"/>
              </a:rPr>
              <a:t>Programme performance as follows: </a:t>
            </a:r>
          </a:p>
          <a:p>
            <a:pPr lvl="0" algn="just" fontAlgn="auto">
              <a:spcBef>
                <a:spcPts val="0"/>
              </a:spcBef>
              <a:spcAft>
                <a:spcPts val="0"/>
              </a:spcAft>
            </a:pPr>
            <a:endParaRPr lang="en-ZA" sz="1200" b="0" dirty="0">
              <a:solidFill>
                <a:prstClr val="black"/>
              </a:solidFill>
              <a:latin typeface="Calibri Light"/>
              <a:cs typeface="+mn-cs"/>
            </a:endParaRPr>
          </a:p>
          <a:p>
            <a:pPr marL="742950" lvl="1" indent="-285750" fontAlgn="auto">
              <a:spcBef>
                <a:spcPts val="0"/>
              </a:spcBef>
              <a:spcAft>
                <a:spcPts val="0"/>
              </a:spcAft>
              <a:buFont typeface="Wingdings" panose="05000000000000000000" pitchFamily="2" charset="2"/>
              <a:buChar char="§"/>
            </a:pPr>
            <a:r>
              <a:rPr lang="en-US" sz="1200" b="0" dirty="0">
                <a:solidFill>
                  <a:prstClr val="black"/>
                </a:solidFill>
                <a:latin typeface="Calibri Light"/>
                <a:cs typeface="+mn-cs"/>
              </a:rPr>
              <a:t>Skills &amp; Capacity Development at 100%.</a:t>
            </a:r>
          </a:p>
          <a:p>
            <a:pPr marL="742950" lvl="1" indent="-285750" fontAlgn="auto">
              <a:spcBef>
                <a:spcPts val="0"/>
              </a:spcBef>
              <a:spcAft>
                <a:spcPts val="0"/>
              </a:spcAft>
              <a:buFont typeface="Wingdings" panose="05000000000000000000" pitchFamily="2" charset="2"/>
              <a:buChar char="§"/>
            </a:pPr>
            <a:r>
              <a:rPr lang="en-US" sz="1200" b="0" dirty="0">
                <a:solidFill>
                  <a:prstClr val="black"/>
                </a:solidFill>
                <a:latin typeface="Calibri Light"/>
                <a:cs typeface="+mn-cs"/>
              </a:rPr>
              <a:t>Financial Sustainability at 100%.</a:t>
            </a:r>
          </a:p>
          <a:p>
            <a:pPr marL="742950" lvl="1" indent="-285750" fontAlgn="auto">
              <a:spcBef>
                <a:spcPts val="0"/>
              </a:spcBef>
              <a:spcAft>
                <a:spcPts val="0"/>
              </a:spcAft>
              <a:buFont typeface="Wingdings" panose="05000000000000000000" pitchFamily="2" charset="2"/>
              <a:buChar char="§"/>
            </a:pPr>
            <a:r>
              <a:rPr lang="en-ZA" sz="1200" b="0" dirty="0">
                <a:solidFill>
                  <a:prstClr val="black"/>
                </a:solidFill>
                <a:latin typeface="Calibri Light"/>
                <a:cs typeface="+mn-cs"/>
              </a:rPr>
              <a:t>Procurement and Industry Transformation at 100.00%.</a:t>
            </a:r>
          </a:p>
          <a:p>
            <a:pPr marL="742950" lvl="1" indent="-285750" fontAlgn="auto">
              <a:spcBef>
                <a:spcPts val="0"/>
              </a:spcBef>
              <a:spcAft>
                <a:spcPts val="0"/>
              </a:spcAft>
              <a:buFont typeface="Wingdings" panose="05000000000000000000" pitchFamily="2" charset="2"/>
              <a:buChar char="§"/>
            </a:pPr>
            <a:r>
              <a:rPr lang="en-US" sz="1200" b="0" dirty="0">
                <a:solidFill>
                  <a:prstClr val="black"/>
                </a:solidFill>
                <a:latin typeface="Calibri Light"/>
                <a:cs typeface="+mn-cs"/>
              </a:rPr>
              <a:t>Thought Leadership &amp; Service Delivery at 75%. </a:t>
            </a:r>
          </a:p>
          <a:p>
            <a:pPr marL="742950" lvl="1" indent="-285750" fontAlgn="auto">
              <a:spcBef>
                <a:spcPts val="0"/>
              </a:spcBef>
              <a:spcAft>
                <a:spcPts val="0"/>
              </a:spcAft>
              <a:buFont typeface="Wingdings" panose="05000000000000000000" pitchFamily="2" charset="2"/>
              <a:buChar char="§"/>
            </a:pPr>
            <a:r>
              <a:rPr lang="en-ZA" sz="1200" b="0" dirty="0">
                <a:solidFill>
                  <a:prstClr val="black"/>
                </a:solidFill>
                <a:latin typeface="Calibri Light"/>
                <a:cs typeface="+mn-cs"/>
              </a:rPr>
              <a:t>Digital Infrastructure at 40%.</a:t>
            </a:r>
          </a:p>
          <a:p>
            <a:pPr lvl="1" fontAlgn="auto">
              <a:spcBef>
                <a:spcPts val="0"/>
              </a:spcBef>
              <a:spcAft>
                <a:spcPts val="0"/>
              </a:spcAft>
            </a:pPr>
            <a:endParaRPr lang="en-ZA" sz="1200" b="0" dirty="0">
              <a:solidFill>
                <a:prstClr val="black"/>
              </a:solidFill>
              <a:latin typeface="Calibri Light"/>
              <a:cs typeface="+mn-cs"/>
            </a:endParaRPr>
          </a:p>
          <a:p>
            <a:endParaRPr lang="en-ZA" sz="1000" b="0" dirty="0">
              <a:latin typeface="+mn-lt"/>
            </a:endParaRPr>
          </a:p>
          <a:p>
            <a:endParaRPr lang="en-ZA" sz="1000" b="0" dirty="0">
              <a:latin typeface="+mn-lt"/>
            </a:endParaRPr>
          </a:p>
          <a:p>
            <a:endParaRPr lang="en-ZA" sz="1000" b="0" dirty="0">
              <a:latin typeface="+mn-lt"/>
            </a:endParaRPr>
          </a:p>
          <a:p>
            <a:pPr lvl="0" algn="just"/>
            <a:endParaRPr lang="en-US" sz="1000" b="0" dirty="0">
              <a:latin typeface="+mn-lt"/>
            </a:endParaRPr>
          </a:p>
          <a:p>
            <a:pPr marL="171450" lvl="0" indent="-171450">
              <a:buFont typeface="Wingdings" panose="05000000000000000000" pitchFamily="2" charset="2"/>
              <a:buChar char="v"/>
            </a:pPr>
            <a:endParaRPr lang="en-US" sz="1000" b="0" dirty="0">
              <a:latin typeface="+mn-lt"/>
            </a:endParaRPr>
          </a:p>
          <a:p>
            <a:pPr marL="171450" lvl="0" indent="-171450">
              <a:buFont typeface="Wingdings" panose="05000000000000000000" pitchFamily="2" charset="2"/>
              <a:buChar char="v"/>
            </a:pPr>
            <a:endParaRPr lang="en-US" sz="1000" b="0" dirty="0">
              <a:latin typeface="+mn-lt"/>
            </a:endParaRPr>
          </a:p>
          <a:p>
            <a:pPr marL="171450" lvl="0" indent="-171450">
              <a:buFont typeface="Wingdings" panose="05000000000000000000" pitchFamily="2" charset="2"/>
              <a:buChar char="v"/>
            </a:pPr>
            <a:endParaRPr lang="en-US" sz="1000" b="0" dirty="0">
              <a:latin typeface="+mn-lt"/>
            </a:endParaRPr>
          </a:p>
          <a:p>
            <a:pPr marL="171450" lvl="0" indent="-171450">
              <a:buFont typeface="Wingdings" panose="05000000000000000000" pitchFamily="2" charset="2"/>
              <a:buChar char="v"/>
            </a:pPr>
            <a:endParaRPr lang="en-US" sz="1000" b="0" dirty="0">
              <a:latin typeface="+mn-lt"/>
            </a:endParaRPr>
          </a:p>
          <a:p>
            <a:pPr marL="171450" indent="-171450">
              <a:buFont typeface="Wingdings" panose="05000000000000000000" pitchFamily="2" charset="2"/>
              <a:buChar char="v"/>
            </a:pPr>
            <a:endParaRPr lang="en-ZA" sz="1200" b="0" dirty="0"/>
          </a:p>
          <a:p>
            <a:pPr marL="171450" indent="-171450" algn="just">
              <a:buFont typeface="Wingdings" panose="05000000000000000000" pitchFamily="2" charset="2"/>
              <a:buChar char="§"/>
            </a:pPr>
            <a:endParaRPr lang="en-ZA" sz="1200" b="0" dirty="0"/>
          </a:p>
          <a:p>
            <a:pPr marL="171450" indent="-171450" algn="just">
              <a:buFont typeface="Wingdings" panose="05000000000000000000" pitchFamily="2" charset="2"/>
              <a:buChar char="§"/>
            </a:pPr>
            <a:endParaRPr lang="en-ZA" sz="1200" b="0" dirty="0"/>
          </a:p>
          <a:p>
            <a:pPr marL="171450" indent="-171450" algn="just">
              <a:buFont typeface="Wingdings" panose="05000000000000000000" pitchFamily="2" charset="2"/>
              <a:buChar char="§"/>
            </a:pPr>
            <a:endParaRPr lang="en-ZA" sz="1200" b="0" dirty="0"/>
          </a:p>
          <a:p>
            <a:pPr marL="171450" indent="-171450" algn="just">
              <a:buFont typeface="Wingdings" panose="05000000000000000000" pitchFamily="2" charset="2"/>
              <a:buChar char="§"/>
            </a:pPr>
            <a:endParaRPr lang="en-ZA" sz="1200" b="0" dirty="0"/>
          </a:p>
          <a:p>
            <a:pPr algn="just"/>
            <a:endParaRPr lang="en-ZA" sz="1200" b="0" dirty="0"/>
          </a:p>
          <a:p>
            <a:pPr marL="171450" indent="-171450" algn="just">
              <a:buFont typeface="Wingdings" panose="05000000000000000000" pitchFamily="2" charset="2"/>
              <a:buChar char="§"/>
            </a:pPr>
            <a:endParaRPr lang="en-ZA" sz="1400" b="0" dirty="0"/>
          </a:p>
        </p:txBody>
      </p:sp>
      <p:pic>
        <p:nvPicPr>
          <p:cNvPr id="11" name="Picture 10">
            <a:extLst>
              <a:ext uri="{FF2B5EF4-FFF2-40B4-BE49-F238E27FC236}">
                <a16:creationId xmlns:a16="http://schemas.microsoft.com/office/drawing/2014/main" xmlns="" id="{95318B47-043A-47CF-B2D1-A099563273C0}"/>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pic>
        <p:nvPicPr>
          <p:cNvPr id="3" name="Picture 2">
            <a:extLst>
              <a:ext uri="{FF2B5EF4-FFF2-40B4-BE49-F238E27FC236}">
                <a16:creationId xmlns:a16="http://schemas.microsoft.com/office/drawing/2014/main" xmlns="" id="{9958FFDA-188C-4024-8D32-074B9B6A2594}"/>
              </a:ext>
            </a:extLst>
          </p:cNvPr>
          <p:cNvPicPr>
            <a:picLocks noChangeAspect="1"/>
          </p:cNvPicPr>
          <p:nvPr/>
        </p:nvPicPr>
        <p:blipFill>
          <a:blip r:embed="rId6" cstate="print"/>
          <a:stretch>
            <a:fillRect/>
          </a:stretch>
        </p:blipFill>
        <p:spPr>
          <a:xfrm>
            <a:off x="68841" y="1278288"/>
            <a:ext cx="6375367" cy="4626025"/>
          </a:xfrm>
          <a:prstGeom prst="rect">
            <a:avLst/>
          </a:prstGeom>
        </p:spPr>
      </p:pic>
    </p:spTree>
    <p:extLst>
      <p:ext uri="{BB962C8B-B14F-4D97-AF65-F5344CB8AC3E}">
        <p14:creationId xmlns:p14="http://schemas.microsoft.com/office/powerpoint/2010/main" xmlns="" val="2274283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20006" y="1010029"/>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34796" y="44624"/>
            <a:ext cx="901700" cy="901700"/>
          </a:xfrm>
          <a:prstGeom prst="rect">
            <a:avLst/>
          </a:prstGeom>
        </p:spPr>
      </p:pic>
      <p:sp>
        <p:nvSpPr>
          <p:cNvPr id="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pic>
        <p:nvPicPr>
          <p:cNvPr id="11" name="Picture 10"/>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13464" y="21480"/>
            <a:ext cx="858936" cy="887240"/>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998" y="1089782"/>
            <a:ext cx="7843370" cy="5463367"/>
          </a:xfrm>
          <a:prstGeom prst="rect">
            <a:avLst/>
          </a:prstGeom>
          <a:noFill/>
        </p:spPr>
      </p:pic>
      <p:sp>
        <p:nvSpPr>
          <p:cNvPr id="9"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6</a:t>
            </a:fld>
            <a:endParaRPr lang="en-US" dirty="0">
              <a:solidFill>
                <a:schemeClr val="bg1"/>
              </a:solidFill>
            </a:endParaRPr>
          </a:p>
        </p:txBody>
      </p:sp>
      <p:sp>
        <p:nvSpPr>
          <p:cNvPr id="13" name="Rectangle 12"/>
          <p:cNvSpPr/>
          <p:nvPr/>
        </p:nvSpPr>
        <p:spPr>
          <a:xfrm>
            <a:off x="26902" y="1112926"/>
            <a:ext cx="2384858" cy="1554272"/>
          </a:xfrm>
          <a:prstGeom prst="rect">
            <a:avLst/>
          </a:prstGeom>
        </p:spPr>
        <p:txBody>
          <a:bodyPr wrap="square">
            <a:spAutoFit/>
          </a:bodyPr>
          <a:lstStyle/>
          <a:p>
            <a:pPr eaLnBrk="0" hangingPunct="0">
              <a:spcBef>
                <a:spcPts val="600"/>
              </a:spcBef>
              <a:spcAft>
                <a:spcPts val="600"/>
              </a:spcAft>
              <a:defRPr/>
            </a:pPr>
            <a:r>
              <a:rPr lang="en-US" sz="1900" dirty="0">
                <a:solidFill>
                  <a:schemeClr val="bg1"/>
                </a:solidFill>
              </a:rPr>
              <a:t>PROGRAMME PERFORMANCE BASED ON THE REVISED FY2021/22 APP</a:t>
            </a:r>
          </a:p>
        </p:txBody>
      </p:sp>
      <p:pic>
        <p:nvPicPr>
          <p:cNvPr id="10" name="Picture 9">
            <a:extLst>
              <a:ext uri="{FF2B5EF4-FFF2-40B4-BE49-F238E27FC236}">
                <a16:creationId xmlns:a16="http://schemas.microsoft.com/office/drawing/2014/main" xmlns="" id="{BC1EAE2E-C971-4559-BE52-17251258D146}"/>
              </a:ext>
            </a:extLst>
          </p:cNvPr>
          <p:cNvPicPr/>
          <p:nvPr/>
        </p:nvPicPr>
        <p:blipFill>
          <a:blip r:embed="rId6"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1797184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105092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34796" y="44624"/>
            <a:ext cx="901700" cy="901700"/>
          </a:xfrm>
          <a:prstGeom prst="rect">
            <a:avLst/>
          </a:prstGeom>
        </p:spPr>
      </p:pic>
      <p:sp>
        <p:nvSpPr>
          <p:cNvPr id="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sp>
        <p:nvSpPr>
          <p:cNvPr id="11" name="object 2">
            <a:extLst>
              <a:ext uri="{FF2B5EF4-FFF2-40B4-BE49-F238E27FC236}">
                <a16:creationId xmlns:a16="http://schemas.microsoft.com/office/drawing/2014/main" xmlns="" id="{03A34DD5-3D13-5148-A2CF-B670FC88ECF0}"/>
              </a:ext>
            </a:extLst>
          </p:cNvPr>
          <p:cNvSpPr txBox="1"/>
          <p:nvPr/>
        </p:nvSpPr>
        <p:spPr>
          <a:xfrm>
            <a:off x="145025" y="1058945"/>
            <a:ext cx="8589211" cy="726866"/>
          </a:xfrm>
          <a:prstGeom prst="rect">
            <a:avLst/>
          </a:prstGeom>
        </p:spPr>
        <p:txBody>
          <a:bodyPr vert="horz" wrap="square" lIns="0" tIns="12700" rIns="0" bIns="0" rtlCol="0">
            <a:spAutoFit/>
          </a:bodyPr>
          <a:lstStyle/>
          <a:p>
            <a:pPr algn="just">
              <a:lnSpc>
                <a:spcPct val="115000"/>
              </a:lnSpc>
              <a:spcAft>
                <a:spcPts val="600"/>
              </a:spcAft>
            </a:pPr>
            <a:r>
              <a:rPr lang="en-GB" sz="1200" b="0" dirty="0">
                <a:latin typeface="Calibri Light"/>
                <a:ea typeface="Calibri Light"/>
                <a:cs typeface="Times New Roman"/>
              </a:rPr>
              <a:t>The purpose of this programme is to provide well researched, tested innovative and secure solutions, products and services aimed at digitising government to improving citizen’s experience of government services. </a:t>
            </a:r>
            <a:endParaRPr lang="en-US" sz="1200" b="0" dirty="0">
              <a:latin typeface="Calibri Light"/>
              <a:ea typeface="Calibri Light"/>
              <a:cs typeface="Times New Roman"/>
            </a:endParaRPr>
          </a:p>
          <a:p>
            <a:pPr algn="just">
              <a:lnSpc>
                <a:spcPct val="115000"/>
              </a:lnSpc>
              <a:spcAft>
                <a:spcPts val="600"/>
              </a:spcAft>
            </a:pPr>
            <a:r>
              <a:rPr lang="en-GB" sz="1200" b="0" dirty="0">
                <a:latin typeface="Calibri Light"/>
                <a:ea typeface="Calibri Light"/>
                <a:cs typeface="Times New Roman"/>
              </a:rPr>
              <a:t>.</a:t>
            </a:r>
            <a:endParaRPr lang="en-US" sz="1200" b="0" dirty="0">
              <a:effectLst/>
              <a:latin typeface="Calibri Light"/>
              <a:ea typeface="Calibri Light"/>
              <a:cs typeface="Times New Roman"/>
            </a:endParaRPr>
          </a:p>
        </p:txBody>
      </p:sp>
      <p:pic>
        <p:nvPicPr>
          <p:cNvPr id="12" name="Picture 1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10433" y="44624"/>
            <a:ext cx="761967" cy="887240"/>
          </a:xfrm>
          <a:prstGeom prst="rect">
            <a:avLst/>
          </a:prstGeom>
          <a:noFill/>
        </p:spPr>
      </p:pic>
      <p:sp>
        <p:nvSpPr>
          <p:cNvPr id="13"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7</a:t>
            </a:fld>
            <a:endParaRPr lang="en-US" dirty="0">
              <a:solidFill>
                <a:schemeClr val="bg1"/>
              </a:solidFill>
            </a:endParaRPr>
          </a:p>
        </p:txBody>
      </p:sp>
      <p:graphicFrame>
        <p:nvGraphicFramePr>
          <p:cNvPr id="15" name="Content Placeholder 5"/>
          <p:cNvGraphicFramePr>
            <a:graphicFrameLocks/>
          </p:cNvGraphicFramePr>
          <p:nvPr>
            <p:extLst>
              <p:ext uri="{D42A27DB-BD31-4B8C-83A1-F6EECF244321}">
                <p14:modId xmlns:p14="http://schemas.microsoft.com/office/powerpoint/2010/main" xmlns="" val="215553728"/>
              </p:ext>
            </p:extLst>
          </p:nvPr>
        </p:nvGraphicFramePr>
        <p:xfrm>
          <a:off x="68841" y="1572672"/>
          <a:ext cx="8967656" cy="4844038"/>
        </p:xfrm>
        <a:graphic>
          <a:graphicData uri="http://schemas.openxmlformats.org/drawingml/2006/table">
            <a:tbl>
              <a:tblPr firstRow="1" bandRow="1">
                <a:tableStyleId>{69012ECD-51FC-41F1-AA8D-1B2483CD663E}</a:tableStyleId>
              </a:tblPr>
              <a:tblGrid>
                <a:gridCol w="1164594">
                  <a:extLst>
                    <a:ext uri="{9D8B030D-6E8A-4147-A177-3AD203B41FA5}">
                      <a16:colId xmlns:a16="http://schemas.microsoft.com/office/drawing/2014/main" xmlns="" val="20000"/>
                    </a:ext>
                  </a:extLst>
                </a:gridCol>
                <a:gridCol w="1046611">
                  <a:extLst>
                    <a:ext uri="{9D8B030D-6E8A-4147-A177-3AD203B41FA5}">
                      <a16:colId xmlns:a16="http://schemas.microsoft.com/office/drawing/2014/main" xmlns="" val="20001"/>
                    </a:ext>
                  </a:extLst>
                </a:gridCol>
                <a:gridCol w="1141128">
                  <a:extLst>
                    <a:ext uri="{9D8B030D-6E8A-4147-A177-3AD203B41FA5}">
                      <a16:colId xmlns:a16="http://schemas.microsoft.com/office/drawing/2014/main" xmlns="" val="20002"/>
                    </a:ext>
                  </a:extLst>
                </a:gridCol>
                <a:gridCol w="1208968">
                  <a:extLst>
                    <a:ext uri="{9D8B030D-6E8A-4147-A177-3AD203B41FA5}">
                      <a16:colId xmlns:a16="http://schemas.microsoft.com/office/drawing/2014/main" xmlns="" val="20003"/>
                    </a:ext>
                  </a:extLst>
                </a:gridCol>
                <a:gridCol w="1020008">
                  <a:extLst>
                    <a:ext uri="{9D8B030D-6E8A-4147-A177-3AD203B41FA5}">
                      <a16:colId xmlns:a16="http://schemas.microsoft.com/office/drawing/2014/main" xmlns="" val="20004"/>
                    </a:ext>
                  </a:extLst>
                </a:gridCol>
                <a:gridCol w="866066">
                  <a:extLst>
                    <a:ext uri="{9D8B030D-6E8A-4147-A177-3AD203B41FA5}">
                      <a16:colId xmlns:a16="http://schemas.microsoft.com/office/drawing/2014/main" xmlns="" val="20005"/>
                    </a:ext>
                  </a:extLst>
                </a:gridCol>
                <a:gridCol w="1224136">
                  <a:extLst>
                    <a:ext uri="{9D8B030D-6E8A-4147-A177-3AD203B41FA5}">
                      <a16:colId xmlns:a16="http://schemas.microsoft.com/office/drawing/2014/main" xmlns="" val="20006"/>
                    </a:ext>
                  </a:extLst>
                </a:gridCol>
                <a:gridCol w="1296145">
                  <a:extLst>
                    <a:ext uri="{9D8B030D-6E8A-4147-A177-3AD203B41FA5}">
                      <a16:colId xmlns:a16="http://schemas.microsoft.com/office/drawing/2014/main" xmlns="" val="20007"/>
                    </a:ext>
                  </a:extLst>
                </a:gridCol>
              </a:tblGrid>
              <a:tr h="824735">
                <a:tc>
                  <a:txBody>
                    <a:bodyPr/>
                    <a:lstStyle/>
                    <a:p>
                      <a:pPr marL="0" marR="0" algn="ctr">
                        <a:lnSpc>
                          <a:spcPts val="1200"/>
                        </a:lnSpc>
                        <a:spcBef>
                          <a:spcPts val="60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Output Indicator</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ts val="12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FY2020/21 Baseline</a:t>
                      </a:r>
                    </a:p>
                    <a:p>
                      <a:pPr marL="0" marR="0" algn="ctr" defTabSz="457200" rtl="0" eaLnBrk="1" latinLnBrk="0" hangingPunct="1">
                        <a:lnSpc>
                          <a:spcPts val="1200"/>
                        </a:lnSpc>
                        <a:spcBef>
                          <a:spcPts val="600"/>
                        </a:spcBef>
                        <a:spcAft>
                          <a:spcPts val="0"/>
                        </a:spcAft>
                      </a:pP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bg1"/>
                          </a:solidFill>
                          <a:effectLst/>
                          <a:latin typeface="Arial" panose="020B0604020202020204" pitchFamily="34" charset="0"/>
                          <a:ea typeface="Verdana" panose="020B0604030504040204" pitchFamily="34" charset="0"/>
                          <a:cs typeface="Arial" panose="020B0604020202020204" pitchFamily="34" charset="0"/>
                        </a:rPr>
                        <a:t>Annual </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bg1"/>
                          </a:solidFill>
                          <a:effectLst/>
                          <a:latin typeface="Arial" panose="020B0604020202020204" pitchFamily="34" charset="0"/>
                          <a:ea typeface="Verdana" panose="020B0604030504040204" pitchFamily="34" charset="0"/>
                          <a:cs typeface="Arial" panose="020B0604020202020204" pitchFamily="34" charset="0"/>
                        </a:rPr>
                        <a:t>Target</a:t>
                      </a:r>
                      <a:endParaRPr lang="en-US" sz="1000" b="1" kern="1200"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p>
                      <a:pPr marL="0" marR="0" algn="ctr" defTabSz="457200" rtl="0" eaLnBrk="1" latinLnBrk="0" hangingPunct="1">
                        <a:lnSpc>
                          <a:spcPts val="1200"/>
                        </a:lnSpc>
                        <a:spcBef>
                          <a:spcPts val="600"/>
                        </a:spcBef>
                        <a:spcAft>
                          <a:spcPts val="0"/>
                        </a:spcAft>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 </a:t>
                      </a: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Q</a:t>
                      </a: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uarterly </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Target</a:t>
                      </a:r>
                    </a:p>
                    <a:p>
                      <a:pPr marL="0" marR="0" indent="0" algn="ctr" defTabSz="457200" rtl="0" eaLnBrk="1" fontAlgn="auto" latinLnBrk="0" hangingPunct="1">
                        <a:lnSpc>
                          <a:spcPts val="1200"/>
                        </a:lnSpc>
                        <a:spcBef>
                          <a:spcPts val="600"/>
                        </a:spcBef>
                        <a:spcAft>
                          <a:spcPts val="0"/>
                        </a:spcAft>
                        <a:buClrTx/>
                        <a:buSzTx/>
                        <a:buFontTx/>
                        <a:buNone/>
                        <a:tabLst/>
                        <a:defRPr/>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 </a:t>
                      </a: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Quarter 2</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Performance</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60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Deviation</a:t>
                      </a:r>
                      <a:r>
                        <a:rPr lang="en-ZA" sz="1000" baseline="0" dirty="0">
                          <a:effectLst/>
                          <a:latin typeface="Arial" panose="020B0604020202020204" pitchFamily="34" charset="0"/>
                          <a:ea typeface="Verdana" panose="020B0604030504040204" pitchFamily="34" charset="0"/>
                          <a:cs typeface="Arial" panose="020B0604020202020204" pitchFamily="34" charset="0"/>
                        </a:rPr>
                        <a:t> from planned target</a:t>
                      </a:r>
                      <a:endParaRPr lang="en-ZA"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algn="ctr">
                        <a:lnSpc>
                          <a:spcPts val="1200"/>
                        </a:lnSpc>
                        <a:spcBef>
                          <a:spcPts val="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 Reason for </a:t>
                      </a:r>
                    </a:p>
                    <a:p>
                      <a:pPr marL="0" marR="0" algn="ctr">
                        <a:lnSpc>
                          <a:spcPts val="1200"/>
                        </a:lnSpc>
                        <a:spcBef>
                          <a:spcPts val="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Variance  </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ts val="1200"/>
                        </a:lnSpc>
                        <a:spcBef>
                          <a:spcPts val="60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rPr>
                        <a:t>Interventions to Improve Performance</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algn="ctr">
                        <a:lnSpc>
                          <a:spcPts val="1200"/>
                        </a:lnSpc>
                        <a:spcBef>
                          <a:spcPts val="600"/>
                        </a:spcBef>
                        <a:spcAft>
                          <a:spcPts val="0"/>
                        </a:spcAft>
                      </a:pP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1143475">
                <a:tc>
                  <a:txBody>
                    <a:bodyPr/>
                    <a:lstStyle/>
                    <a:p>
                      <a:pPr algn="l">
                        <a:lnSpc>
                          <a:spcPct val="115000"/>
                        </a:lnSpc>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M4: # of big data analytics use cases deployed through the integration of government data and systems</a:t>
                      </a:r>
                      <a:endParaRPr lang="en-ZA"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0"/>
                        </a:spcAft>
                      </a:pPr>
                      <a:r>
                        <a:rPr lang="en-US" sz="900" dirty="0">
                          <a:effectLst/>
                          <a:latin typeface="Calibri Light" panose="020F0302020204030204" pitchFamily="34" charset="0"/>
                          <a:ea typeface="Calibri" panose="020F0502020204030204" pitchFamily="34" charset="0"/>
                          <a:cs typeface="Calibri Light" panose="020F0302020204030204" pitchFamily="34" charset="0"/>
                        </a:rPr>
                        <a:t>2 Big Data Analytics Use</a:t>
                      </a:r>
                    </a:p>
                    <a:p>
                      <a:pPr algn="l">
                        <a:lnSpc>
                          <a:spcPct val="115000"/>
                        </a:lnSpc>
                        <a:spcAft>
                          <a:spcPts val="0"/>
                        </a:spcAft>
                      </a:pPr>
                      <a:r>
                        <a:rPr lang="en-US" sz="900" dirty="0">
                          <a:effectLst/>
                          <a:latin typeface="Calibri Light" panose="020F0302020204030204" pitchFamily="34" charset="0"/>
                          <a:ea typeface="Calibri" panose="020F0502020204030204" pitchFamily="34" charset="0"/>
                          <a:cs typeface="Calibri Light" panose="020F0302020204030204" pitchFamily="34" charset="0"/>
                        </a:rPr>
                        <a:t>Cases deployed through the integration of government data and systems</a:t>
                      </a:r>
                      <a:endParaRPr lang="en-ZA"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0"/>
                        </a:spcAft>
                      </a:pPr>
                      <a:r>
                        <a:rPr lang="en-US" sz="900" dirty="0">
                          <a:effectLst/>
                          <a:latin typeface="Calibri Light" panose="020F0302020204030204" pitchFamily="34" charset="0"/>
                          <a:ea typeface="Calibri Light" panose="020F0302020204030204" pitchFamily="34" charset="0"/>
                          <a:cs typeface="Calibri Light" panose="020F0302020204030204" pitchFamily="34" charset="0"/>
                        </a:rPr>
                        <a:t>4 big data analytics use cases deployed </a:t>
                      </a: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through the integration of government data and systems</a:t>
                      </a:r>
                      <a:endParaRPr lang="en-ZA"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900" dirty="0">
                          <a:effectLst/>
                          <a:latin typeface="Calibri Light" panose="020F0302020204030204" pitchFamily="34" charset="0"/>
                          <a:ea typeface="Calibri Light" panose="020F0302020204030204" pitchFamily="34" charset="0"/>
                          <a:cs typeface="Calibri Light" panose="020F0302020204030204" pitchFamily="34" charset="0"/>
                        </a:rPr>
                        <a:t>2 Big data analytics use cases deployed through the integration of government data and systems </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Not achieved</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lgn="l">
                        <a:lnSpc>
                          <a:spcPct val="115000"/>
                        </a:lnSpc>
                        <a:spcBef>
                          <a:spcPts val="0"/>
                        </a:spcBef>
                        <a:spcAft>
                          <a:spcPts val="0"/>
                        </a:spcAft>
                      </a:pPr>
                      <a:r>
                        <a:rPr lang="en-US" sz="900" dirty="0">
                          <a:effectLst/>
                          <a:latin typeface="Calibri Light" panose="020F0302020204030204" pitchFamily="34" charset="0"/>
                          <a:ea typeface="Calibri Light" panose="020F0302020204030204" pitchFamily="34" charset="0"/>
                          <a:cs typeface="Calibri Light" panose="020F0302020204030204" pitchFamily="34" charset="0"/>
                        </a:rPr>
                        <a:t>1 Big data analytics use cases deployed through the integration of government data and systems</a:t>
                      </a:r>
                      <a:r>
                        <a:rPr lang="en-US" sz="900"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-1</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Delays by one of the clients to sign the acceptance certificate.</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Follow-up with the client to ensure that the acceptance certificate is signed.</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1"/>
                  </a:ext>
                </a:extLst>
              </a:tr>
              <a:tr h="674783">
                <a:tc>
                  <a:txBody>
                    <a:bodyPr/>
                    <a:lstStyle/>
                    <a:p>
                      <a:pPr algn="l">
                        <a:lnSpc>
                          <a:spcPct val="115000"/>
                        </a:lnSpc>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M5: % performance against measured contracted SLA metrics</a:t>
                      </a:r>
                      <a:endParaRPr lang="en-ZA"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457200" rtl="0" eaLnBrk="1" latinLnBrk="0" hangingPunct="1">
                        <a:spcAft>
                          <a:spcPts val="0"/>
                        </a:spcAft>
                        <a:tabLst>
                          <a:tab pos="2637155" algn="ctr"/>
                          <a:tab pos="5274310" algn="r"/>
                        </a:tabLst>
                      </a:pPr>
                      <a:r>
                        <a:rPr lang="en-US" sz="900" kern="1200" dirty="0">
                          <a:solidFill>
                            <a:schemeClr val="dk1"/>
                          </a:solidFill>
                          <a:effectLst/>
                          <a:latin typeface="Calibri Light" panose="020F0302020204030204" pitchFamily="34" charset="0"/>
                          <a:ea typeface="Times New Roman"/>
                          <a:cs typeface="Calibri Light" panose="020F0302020204030204" pitchFamily="34" charset="0"/>
                        </a:rPr>
                        <a:t>96.18% performance against measured contracted  SLA metrics</a:t>
                      </a:r>
                      <a:endParaRPr lang="en-ZA" sz="900" kern="1200" dirty="0">
                        <a:solidFill>
                          <a:schemeClr val="dk1"/>
                        </a:solidFill>
                        <a:effectLst/>
                        <a:latin typeface="Calibri Light" panose="020F0302020204030204" pitchFamily="34" charset="0"/>
                        <a:ea typeface="Times New Roman"/>
                        <a:cs typeface="Calibri Light" panose="020F030202020403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457200" rtl="0" eaLnBrk="1" latinLnBrk="0" hangingPunct="1">
                        <a:spcAft>
                          <a:spcPts val="0"/>
                        </a:spcAft>
                        <a:tabLst>
                          <a:tab pos="2637155" algn="ctr"/>
                          <a:tab pos="5274310" algn="r"/>
                        </a:tabLs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90% performance against measured contracted SLA metrics</a:t>
                      </a:r>
                      <a:endParaRPr lang="en-ZA" sz="900" kern="1200" dirty="0">
                        <a:solidFill>
                          <a:schemeClr val="dk1"/>
                        </a:solidFill>
                        <a:effectLst/>
                        <a:latin typeface="Calibri Light" panose="020F0302020204030204" pitchFamily="34" charset="0"/>
                        <a:ea typeface="Times New Roman"/>
                        <a:cs typeface="Calibri Light" panose="020F030202020403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90% performance against measured contracted SLA metrics</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B050"/>
                          </a:solidFill>
                          <a:effectLst/>
                          <a:latin typeface="Calibri Light" panose="020F0302020204030204" pitchFamily="34" charset="0"/>
                          <a:ea typeface="Calibri Light" panose="020F0302020204030204" pitchFamily="34" charset="0"/>
                          <a:cs typeface="Calibri Light" panose="020F0302020204030204" pitchFamily="34" charset="0"/>
                        </a:rPr>
                        <a:t>Achieved</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lgn="l">
                        <a:lnSpc>
                          <a:spcPct val="115000"/>
                        </a:lnSpc>
                        <a:spcBef>
                          <a:spcPts val="0"/>
                        </a:spcBef>
                        <a:spcAft>
                          <a:spcPts val="0"/>
                        </a:spcAft>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94.67%  </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4.67%</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algn="l" defTabSz="457200" rtl="0" eaLnBrk="1" latinLnBrk="0" hangingPunct="1">
                        <a:lnSpc>
                          <a:spcPct val="115000"/>
                        </a:lnSpc>
                        <a:spcAft>
                          <a:spcPts val="0"/>
                        </a:spcAft>
                        <a:tabLst>
                          <a:tab pos="2637155" algn="ctr"/>
                          <a:tab pos="5274310" algn="r"/>
                        </a:tabLst>
                      </a:pPr>
                      <a:endParaRPr lang="en-ZA" sz="900" b="0" kern="1200" dirty="0">
                        <a:solidFill>
                          <a:schemeClr val="tx1"/>
                        </a:solidFill>
                        <a:effectLst/>
                        <a:latin typeface="Calibri Light" panose="020F0302020204030204" pitchFamily="34" charset="0"/>
                        <a:ea typeface="Times New Roman"/>
                        <a:cs typeface="Calibri Light" panose="020F0302020204030204" pitchFamily="34" charset="0"/>
                      </a:endParaRPr>
                    </a:p>
                    <a:p>
                      <a:pPr marL="0" algn="l" defTabSz="457200" rtl="0" eaLnBrk="1" latinLnBrk="0" hangingPunct="1">
                        <a:lnSpc>
                          <a:spcPct val="115000"/>
                        </a:lnSpc>
                        <a:spcAft>
                          <a:spcPts val="0"/>
                        </a:spcAft>
                        <a:tabLst>
                          <a:tab pos="2637155" algn="ctr"/>
                          <a:tab pos="5274310" algn="r"/>
                        </a:tabLst>
                      </a:pPr>
                      <a:endParaRPr lang="en-ZA" sz="900" b="0" kern="1200" dirty="0">
                        <a:solidFill>
                          <a:schemeClr val="tx1"/>
                        </a:solidFill>
                        <a:effectLst/>
                        <a:latin typeface="Calibri Light" panose="020F0302020204030204" pitchFamily="34" charset="0"/>
                        <a:ea typeface="Times New Roman"/>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Service improvement plan was developed to improve mean time to resolve.</a:t>
                      </a:r>
                    </a:p>
                    <a:p>
                      <a:pPr marL="0" marR="0" algn="l">
                        <a:lnSpc>
                          <a:spcPct val="115000"/>
                        </a:lnSpc>
                        <a:spcBef>
                          <a:spcPts val="0"/>
                        </a:spcBef>
                        <a:spcAft>
                          <a:spcPts val="0"/>
                        </a:spcAft>
                      </a:pPr>
                      <a:endParaRPr lang="en-US" sz="900" kern="1200" dirty="0">
                        <a:solidFill>
                          <a:schemeClr val="dk1"/>
                        </a:solidFill>
                        <a:effectLst/>
                        <a:latin typeface="Calibri Light" panose="020F0302020204030204" pitchFamily="34" charset="0"/>
                        <a:ea typeface="Times New Roman"/>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a:lnSpc>
                          <a:spcPct val="115000"/>
                        </a:lnSpc>
                        <a:spcBef>
                          <a:spcPts val="0"/>
                        </a:spcBef>
                        <a:spcAft>
                          <a:spcPts val="0"/>
                        </a:spcAft>
                        <a:buFontTx/>
                        <a:buNone/>
                        <a:tabLst>
                          <a:tab pos="228600" algn="l"/>
                          <a:tab pos="457200" algn="l"/>
                        </a:tabLst>
                      </a:pPr>
                      <a:r>
                        <a:rPr lang="en-US" sz="900" b="1" dirty="0">
                          <a:effectLst/>
                          <a:latin typeface="Calibri Light" panose="020F0302020204030204" pitchFamily="34" charset="0"/>
                          <a:ea typeface="Calibri" panose="020F0502020204030204" pitchFamily="34" charset="0"/>
                          <a:cs typeface="Calibri Light" panose="020F0302020204030204" pitchFamily="34" charset="0"/>
                        </a:rPr>
                        <a:t>None</a:t>
                      </a:r>
                      <a:endParaRPr lang="en-US" sz="9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2"/>
                  </a:ext>
                </a:extLst>
              </a:tr>
              <a:tr h="766878">
                <a:tc>
                  <a:txBody>
                    <a:bodyPr/>
                    <a:lstStyle/>
                    <a:p>
                      <a:pPr algn="l">
                        <a:lnSpc>
                          <a:spcPct val="115000"/>
                        </a:lnSpc>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M8: % core public-facing services available on digital platforms</a:t>
                      </a:r>
                      <a:endParaRPr lang="en-ZA"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srgbClr val="7030A0"/>
                          </a:solidFill>
                          <a:effectLst/>
                          <a:uLnTx/>
                          <a:uFillTx/>
                          <a:latin typeface="Calibri Light" panose="020F0302020204030204" pitchFamily="34" charset="0"/>
                          <a:ea typeface="+mn-ea"/>
                          <a:cs typeface="Calibri Light" panose="020F0302020204030204" pitchFamily="34" charset="0"/>
                        </a:rPr>
                        <a:t>-</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Baseline of candidate core public-facing services for digitisation established</a:t>
                      </a:r>
                      <a:endParaRPr lang="en-ZA"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Multistakeholder governance structure established </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B050"/>
                          </a:solidFill>
                          <a:effectLst/>
                          <a:latin typeface="Calibri Light" panose="020F0302020204030204" pitchFamily="34" charset="0"/>
                          <a:ea typeface="Calibri Light" panose="020F0302020204030204" pitchFamily="34" charset="0"/>
                          <a:cs typeface="Calibri Light" panose="020F0302020204030204" pitchFamily="34" charset="0"/>
                        </a:rPr>
                        <a:t>Achieved</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lgn="l">
                        <a:lnSpc>
                          <a:spcPct val="115000"/>
                        </a:lnSpc>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Multistakeholder governance structure established</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0"/>
                        </a:spcAft>
                      </a:pPr>
                      <a:r>
                        <a:rPr lang="en-GB" sz="900" dirty="0">
                          <a:effectLst/>
                          <a:latin typeface="Calibri Light" panose="020F0302020204030204" pitchFamily="34" charset="0"/>
                          <a:ea typeface="Times New Roman" panose="02020603050405020304" pitchFamily="18" charset="0"/>
                          <a:cs typeface="Calibri Light" panose="020F0302020204030204" pitchFamily="34" charset="0"/>
                        </a:rPr>
                        <a:t>None</a:t>
                      </a:r>
                      <a:endParaRPr lang="en-ZA"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0"/>
                        </a:spcAft>
                      </a:pPr>
                      <a:r>
                        <a:rPr lang="en-GB" sz="900" dirty="0">
                          <a:effectLst/>
                          <a:latin typeface="Calibri Light" panose="020F0302020204030204" pitchFamily="34" charset="0"/>
                          <a:ea typeface="Calibri" panose="020F0502020204030204" pitchFamily="34" charset="0"/>
                          <a:cs typeface="Calibri Light" panose="020F0302020204030204" pitchFamily="34" charset="0"/>
                        </a:rPr>
                        <a:t>No</a:t>
                      </a:r>
                      <a:r>
                        <a:rPr lang="en-GB" sz="900" baseline="0" dirty="0">
                          <a:effectLst/>
                          <a:latin typeface="Calibri Light" panose="020F0302020204030204" pitchFamily="34" charset="0"/>
                          <a:ea typeface="Calibri" panose="020F0502020204030204" pitchFamily="34" charset="0"/>
                          <a:cs typeface="Calibri Light" panose="020F0302020204030204" pitchFamily="34" charset="0"/>
                        </a:rPr>
                        <a:t> variance</a:t>
                      </a:r>
                      <a:endParaRPr lang="en-ZA"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None (the quarterly target has been achieved)</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3"/>
                  </a:ext>
                </a:extLst>
              </a:tr>
              <a:tr h="606393">
                <a:tc>
                  <a:txBody>
                    <a:bodyPr/>
                    <a:lstStyle/>
                    <a:p>
                      <a:pPr algn="l">
                        <a:lnSpc>
                          <a:spcPct val="115000"/>
                        </a:lnSpc>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M9: # of APIs established to enable heterogenous systems to integrate</a:t>
                      </a:r>
                      <a:endParaRPr lang="en-ZA"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t"/>
                      <a:r>
                        <a:rPr lang="en-ZA" sz="900" b="1" i="0" u="none" strike="noStrike" dirty="0">
                          <a:solidFill>
                            <a:srgbClr val="7030A0"/>
                          </a:solidFill>
                          <a:effectLst/>
                          <a:latin typeface="Calibri Light" panose="020F0302020204030204" pitchFamily="34" charset="0"/>
                          <a:cs typeface="Calibri Light" panose="020F0302020204030204" pitchFamily="34" charset="0"/>
                        </a:rPr>
                        <a:t>-</a:t>
                      </a:r>
                    </a:p>
                  </a:txBody>
                  <a:tcPr marL="6350" marR="6350" marT="635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457200" rtl="0" eaLnBrk="1" latinLnBrk="0" hangingPunct="1">
                        <a:spcAft>
                          <a:spcPts val="0"/>
                        </a:spcAft>
                        <a:tabLst>
                          <a:tab pos="2637155" algn="ctr"/>
                          <a:tab pos="5274310" algn="r"/>
                        </a:tabLs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8 APIs established and published in production</a:t>
                      </a:r>
                      <a:endParaRPr lang="en-ZA" sz="900" kern="1200" dirty="0">
                        <a:solidFill>
                          <a:schemeClr val="dk1"/>
                        </a:solidFill>
                        <a:effectLst/>
                        <a:latin typeface="Calibri Light" panose="020F0302020204030204" pitchFamily="34" charset="0"/>
                        <a:ea typeface="Times New Roman"/>
                        <a:cs typeface="Calibri Light" panose="020F030202020403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2 APIs established and published in production </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B050"/>
                          </a:solidFill>
                          <a:effectLst/>
                          <a:latin typeface="Calibri Light" panose="020F0302020204030204" pitchFamily="34" charset="0"/>
                          <a:ea typeface="Calibri Light" panose="020F0302020204030204" pitchFamily="34" charset="0"/>
                          <a:cs typeface="Calibri Light" panose="020F0302020204030204" pitchFamily="34" charset="0"/>
                        </a:rPr>
                        <a:t>Achieved</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lgn="l">
                        <a:lnSpc>
                          <a:spcPct val="115000"/>
                        </a:lnSpc>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4 APIs established and published in production </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900" dirty="0">
                          <a:effectLst/>
                          <a:latin typeface="Calibri Light" panose="020F0302020204030204" pitchFamily="34" charset="0"/>
                          <a:ea typeface="Calibri Light" panose="020F0302020204030204" pitchFamily="34" charset="0"/>
                          <a:cs typeface="Calibri Light" panose="020F0302020204030204" pitchFamily="34" charset="0"/>
                        </a:rPr>
                        <a:t>2</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algn="l" defTabSz="457200" rtl="0" eaLnBrk="1" latinLnBrk="0" hangingPunct="1">
                        <a:lnSpc>
                          <a:spcPct val="115000"/>
                        </a:lnSpc>
                        <a:spcAft>
                          <a:spcPts val="0"/>
                        </a:spcAft>
                        <a:tabLst>
                          <a:tab pos="2637155" algn="ctr"/>
                          <a:tab pos="5274310" algn="r"/>
                        </a:tabLst>
                      </a:pPr>
                      <a:endParaRPr lang="en-ZA" sz="900" b="0" kern="1200" dirty="0">
                        <a:solidFill>
                          <a:schemeClr val="tx1"/>
                        </a:solidFill>
                        <a:effectLst/>
                        <a:latin typeface="Calibri Light" panose="020F0302020204030204" pitchFamily="34" charset="0"/>
                        <a:ea typeface="Times New Roman"/>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900" dirty="0">
                          <a:effectLst/>
                          <a:latin typeface="Calibri Light" panose="020F0302020204030204" pitchFamily="34" charset="0"/>
                          <a:ea typeface="Calibri Light" panose="020F0302020204030204" pitchFamily="34" charset="0"/>
                          <a:cs typeface="Calibri Light" panose="020F0302020204030204" pitchFamily="34" charset="0"/>
                        </a:rPr>
                        <a:t>Additional API’s were established as part of the Ministerial targets.</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lvl="0" indent="0" algn="l" defTabSz="457200" rtl="0" eaLnBrk="1" latinLnBrk="0" hangingPunct="1">
                        <a:lnSpc>
                          <a:spcPct val="115000"/>
                        </a:lnSpc>
                        <a:spcAft>
                          <a:spcPts val="0"/>
                        </a:spcAft>
                        <a:buFont typeface="+mj-lt"/>
                        <a:buNone/>
                        <a:tabLst>
                          <a:tab pos="2637155" algn="ctr"/>
                          <a:tab pos="5274310" algn="r"/>
                        </a:tabLst>
                      </a:pPr>
                      <a:endParaRPr lang="en-US" sz="900" kern="1200" dirty="0">
                        <a:solidFill>
                          <a:schemeClr val="dk1"/>
                        </a:solidFill>
                        <a:effectLst/>
                        <a:latin typeface="Calibri Light" panose="020F0302020204030204" pitchFamily="34" charset="0"/>
                        <a:ea typeface="Times New Roman"/>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None (the quarterly target has been achieved)</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898981551"/>
                  </a:ext>
                </a:extLst>
              </a:tr>
              <a:tr h="656500">
                <a:tc>
                  <a:txBody>
                    <a:bodyPr/>
                    <a:lstStyle/>
                    <a:p>
                      <a:pPr algn="l">
                        <a:lnSpc>
                          <a:spcPct val="115000"/>
                        </a:lnSpc>
                        <a:spcAft>
                          <a:spcPts val="0"/>
                        </a:spcAft>
                      </a:pPr>
                      <a:r>
                        <a:rPr lang="en-US" sz="900" dirty="0">
                          <a:effectLst/>
                          <a:latin typeface="Calibri Light" panose="020F0302020204030204" pitchFamily="34" charset="0"/>
                          <a:ea typeface="Calibri Light" panose="020F0302020204030204" pitchFamily="34" charset="0"/>
                          <a:cs typeface="Calibri Light" panose="020F0302020204030204" pitchFamily="34" charset="0"/>
                        </a:rPr>
                        <a:t>M18: # of open innovation solutions commercialised</a:t>
                      </a:r>
                      <a:endParaRPr lang="en-ZA"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0"/>
                        </a:spcAft>
                      </a:pPr>
                      <a:r>
                        <a:rPr lang="en-GB" sz="900" dirty="0">
                          <a:effectLst/>
                          <a:latin typeface="Calibri Light" panose="020F0302020204030204" pitchFamily="34" charset="0"/>
                          <a:ea typeface="Times New Roman" panose="02020603050405020304" pitchFamily="18" charset="0"/>
                          <a:cs typeface="Calibri Light" panose="020F0302020204030204" pitchFamily="34" charset="0"/>
                        </a:rPr>
                        <a:t>2 open  innovation solutions commercialised</a:t>
                      </a:r>
                      <a:endParaRPr lang="en-ZA"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0"/>
                        </a:spcAft>
                      </a:pPr>
                      <a:r>
                        <a:rPr lang="en-US" sz="900" dirty="0">
                          <a:effectLst/>
                          <a:latin typeface="Calibri Light" panose="020F0302020204030204" pitchFamily="34" charset="0"/>
                          <a:ea typeface="Calibri Light" panose="020F0302020204030204" pitchFamily="34" charset="0"/>
                          <a:cs typeface="Calibri Light" panose="020F0302020204030204" pitchFamily="34" charset="0"/>
                        </a:rPr>
                        <a:t>2 open innovation solutions commercialised</a:t>
                      </a:r>
                      <a:endParaRPr lang="en-ZA"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900" dirty="0">
                          <a:effectLst/>
                          <a:latin typeface="Calibri Light" panose="020F0302020204030204" pitchFamily="34" charset="0"/>
                          <a:ea typeface="Calibri Light" panose="020F0302020204030204" pitchFamily="34" charset="0"/>
                          <a:cs typeface="Calibri Light" panose="020F0302020204030204" pitchFamily="34" charset="0"/>
                        </a:rPr>
                        <a:t>No target</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Two solutions have been identified for development</a:t>
                      </a:r>
                      <a:endParaRPr lang="en-US" sz="105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0"/>
                        </a:spcAft>
                      </a:pPr>
                      <a:r>
                        <a:rPr lang="en-GB" sz="900" dirty="0">
                          <a:effectLst/>
                          <a:latin typeface="Calibri Light" panose="020F0302020204030204" pitchFamily="34" charset="0"/>
                          <a:ea typeface="Times New Roman" panose="02020603050405020304" pitchFamily="18" charset="0"/>
                          <a:cs typeface="Calibri Light" panose="020F0302020204030204" pitchFamily="34" charset="0"/>
                        </a:rPr>
                        <a:t>N/A</a:t>
                      </a:r>
                      <a:endParaRPr lang="en-ZA"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0"/>
                        </a:spcAft>
                      </a:pPr>
                      <a:r>
                        <a:rPr lang="en-GB" sz="900" dirty="0">
                          <a:effectLst/>
                          <a:latin typeface="Calibri Light" panose="020F0302020204030204" pitchFamily="34" charset="0"/>
                          <a:ea typeface="Calibri" panose="020F0502020204030204" pitchFamily="34" charset="0"/>
                          <a:cs typeface="Calibri Light" panose="020F0302020204030204" pitchFamily="34" charset="0"/>
                        </a:rPr>
                        <a:t>N/A</a:t>
                      </a:r>
                      <a:endParaRPr lang="en-ZA"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0"/>
                        </a:spcAft>
                      </a:pPr>
                      <a:r>
                        <a:rPr lang="en-GB" sz="900" dirty="0">
                          <a:effectLst/>
                          <a:latin typeface="Calibri Light" panose="020F0302020204030204" pitchFamily="34" charset="0"/>
                          <a:ea typeface="Calibri" panose="020F0502020204030204" pitchFamily="34" charset="0"/>
                          <a:cs typeface="Calibri Light" panose="020F0302020204030204" pitchFamily="34" charset="0"/>
                        </a:rPr>
                        <a:t>N/A</a:t>
                      </a:r>
                      <a:endParaRPr lang="en-ZA"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514205633"/>
                  </a:ext>
                </a:extLst>
              </a:tr>
            </a:tbl>
          </a:graphicData>
        </a:graphic>
      </p:graphicFrame>
      <p:pic>
        <p:nvPicPr>
          <p:cNvPr id="14" name="Picture 13">
            <a:extLst>
              <a:ext uri="{FF2B5EF4-FFF2-40B4-BE49-F238E27FC236}">
                <a16:creationId xmlns:a16="http://schemas.microsoft.com/office/drawing/2014/main" xmlns="" id="{518DD5A1-B6B8-47FC-999E-961B2C8CF631}"/>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6" name="Rectangle 15">
            <a:extLst>
              <a:ext uri="{FF2B5EF4-FFF2-40B4-BE49-F238E27FC236}">
                <a16:creationId xmlns:a16="http://schemas.microsoft.com/office/drawing/2014/main" xmlns="" id="{F6C95251-7BDB-4DEF-9532-A947866F1FCC}"/>
              </a:ext>
            </a:extLst>
          </p:cNvPr>
          <p:cNvSpPr/>
          <p:nvPr/>
        </p:nvSpPr>
        <p:spPr>
          <a:xfrm>
            <a:off x="2699792" y="476672"/>
            <a:ext cx="4608512" cy="276999"/>
          </a:xfrm>
          <a:prstGeom prst="rect">
            <a:avLst/>
          </a:prstGeom>
        </p:spPr>
        <p:txBody>
          <a:bodyPr wrap="square">
            <a:spAutoFit/>
          </a:bodyPr>
          <a:lstStyle/>
          <a:p>
            <a:pPr algn="ctr" eaLnBrk="0" hangingPunct="0">
              <a:spcBef>
                <a:spcPts val="600"/>
              </a:spcBef>
              <a:spcAft>
                <a:spcPts val="600"/>
              </a:spcAft>
              <a:defRPr/>
            </a:pPr>
            <a:r>
              <a:rPr lang="en-US" sz="1200" dirty="0">
                <a:solidFill>
                  <a:srgbClr val="112AA7"/>
                </a:solidFill>
              </a:rPr>
              <a:t>Programme 1: Thought to leadership &amp; Service Delivery</a:t>
            </a:r>
          </a:p>
        </p:txBody>
      </p:sp>
    </p:spTree>
    <p:extLst>
      <p:ext uri="{BB962C8B-B14F-4D97-AF65-F5344CB8AC3E}">
        <p14:creationId xmlns:p14="http://schemas.microsoft.com/office/powerpoint/2010/main" xmlns="" val="239506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105092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06804" y="44624"/>
            <a:ext cx="901700" cy="901700"/>
          </a:xfrm>
          <a:prstGeom prst="rect">
            <a:avLst/>
          </a:prstGeom>
        </p:spPr>
      </p:pic>
      <p:sp>
        <p:nvSpPr>
          <p:cNvPr id="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sp>
        <p:nvSpPr>
          <p:cNvPr id="11" name="object 2">
            <a:extLst>
              <a:ext uri="{FF2B5EF4-FFF2-40B4-BE49-F238E27FC236}">
                <a16:creationId xmlns:a16="http://schemas.microsoft.com/office/drawing/2014/main" xmlns="" id="{03A34DD5-3D13-5148-A2CF-B670FC88ECF0}"/>
              </a:ext>
            </a:extLst>
          </p:cNvPr>
          <p:cNvSpPr txBox="1"/>
          <p:nvPr/>
        </p:nvSpPr>
        <p:spPr>
          <a:xfrm>
            <a:off x="154416" y="1071538"/>
            <a:ext cx="8589211" cy="425116"/>
          </a:xfrm>
          <a:prstGeom prst="rect">
            <a:avLst/>
          </a:prstGeom>
        </p:spPr>
        <p:txBody>
          <a:bodyPr vert="horz" wrap="square" lIns="0" tIns="12700" rIns="0" bIns="0" rtlCol="0">
            <a:spAutoFit/>
          </a:bodyPr>
          <a:lstStyle/>
          <a:p>
            <a:pPr algn="just">
              <a:lnSpc>
                <a:spcPct val="115000"/>
              </a:lnSpc>
              <a:spcAft>
                <a:spcPts val="600"/>
              </a:spcAft>
            </a:pPr>
            <a:r>
              <a:rPr lang="en-US" sz="1200" b="0" dirty="0">
                <a:latin typeface="Calibri Light"/>
                <a:ea typeface="Calibri Light"/>
                <a:cs typeface="Times New Roman"/>
              </a:rPr>
              <a:t>The purpose of this programme is to optimise and/or build the required computing capabilities such as platforms, networks, storage, etc. to enable the provisioning of digital services and solutions at increased availability, flexibility, scalability, predictability and security. 	</a:t>
            </a:r>
          </a:p>
        </p:txBody>
      </p:sp>
      <p:sp>
        <p:nvSpPr>
          <p:cNvPr id="12" name="Slide Number Placeholder 5"/>
          <p:cNvSpPr>
            <a:spLocks noGrp="1"/>
          </p:cNvSpPr>
          <p:nvPr>
            <p:ph type="sldNum" sz="quarter" idx="12"/>
          </p:nvPr>
        </p:nvSpPr>
        <p:spPr>
          <a:xfrm>
            <a:off x="7946702" y="6553150"/>
            <a:ext cx="1593850" cy="476250"/>
          </a:xfrm>
        </p:spPr>
        <p:txBody>
          <a:bodyPr/>
          <a:lstStyle/>
          <a:p>
            <a:pPr algn="ctr">
              <a:defRPr/>
            </a:pPr>
            <a:fld id="{E7E121AC-CB2F-48A1-9156-4FA17DE39A11}" type="slidenum">
              <a:rPr lang="en-US" altLang="en-US" smtClean="0">
                <a:solidFill>
                  <a:schemeClr val="bg1"/>
                </a:solidFill>
                <a:ea typeface="ＭＳ Ｐゴシック" pitchFamily="34" charset="-128"/>
              </a:rPr>
              <a:pPr algn="ctr">
                <a:defRPr/>
              </a:pPr>
              <a:t>8</a:t>
            </a:fld>
            <a:endParaRPr lang="en-US" altLang="en-US" dirty="0">
              <a:solidFill>
                <a:schemeClr val="bg1"/>
              </a:solidFill>
              <a:ea typeface="ＭＳ Ｐゴシック" pitchFamily="34" charset="-128"/>
            </a:endParaRPr>
          </a:p>
        </p:txBody>
      </p:sp>
      <p:pic>
        <p:nvPicPr>
          <p:cNvPr id="13" name="Picture 12"/>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85472" y="0"/>
            <a:ext cx="858936" cy="887240"/>
          </a:xfrm>
          <a:prstGeom prst="rect">
            <a:avLst/>
          </a:prstGeom>
          <a:noFill/>
        </p:spPr>
      </p:pic>
      <p:sp>
        <p:nvSpPr>
          <p:cNvPr id="14" name="Rectangle 13"/>
          <p:cNvSpPr/>
          <p:nvPr/>
        </p:nvSpPr>
        <p:spPr>
          <a:xfrm>
            <a:off x="2987824" y="476672"/>
            <a:ext cx="4181624" cy="276999"/>
          </a:xfrm>
          <a:prstGeom prst="rect">
            <a:avLst/>
          </a:prstGeom>
        </p:spPr>
        <p:txBody>
          <a:bodyPr wrap="square">
            <a:spAutoFit/>
          </a:bodyPr>
          <a:lstStyle/>
          <a:p>
            <a:pPr algn="ctr" eaLnBrk="0" hangingPunct="0">
              <a:spcBef>
                <a:spcPts val="600"/>
              </a:spcBef>
              <a:spcAft>
                <a:spcPts val="600"/>
              </a:spcAft>
              <a:defRPr/>
            </a:pPr>
            <a:r>
              <a:rPr lang="en-US" sz="1200" dirty="0">
                <a:solidFill>
                  <a:srgbClr val="112AA7"/>
                </a:solidFill>
              </a:rPr>
              <a:t>Programme 2: Digital Infrastructure (1)</a:t>
            </a:r>
          </a:p>
        </p:txBody>
      </p:sp>
      <p:graphicFrame>
        <p:nvGraphicFramePr>
          <p:cNvPr id="16" name="Content Placeholder 5"/>
          <p:cNvGraphicFramePr>
            <a:graphicFrameLocks/>
          </p:cNvGraphicFramePr>
          <p:nvPr>
            <p:extLst>
              <p:ext uri="{D42A27DB-BD31-4B8C-83A1-F6EECF244321}">
                <p14:modId xmlns:p14="http://schemas.microsoft.com/office/powerpoint/2010/main" xmlns="" val="3445057111"/>
              </p:ext>
            </p:extLst>
          </p:nvPr>
        </p:nvGraphicFramePr>
        <p:xfrm>
          <a:off x="68841" y="1515682"/>
          <a:ext cx="9039663" cy="4835833"/>
        </p:xfrm>
        <a:graphic>
          <a:graphicData uri="http://schemas.openxmlformats.org/drawingml/2006/table">
            <a:tbl>
              <a:tblPr firstRow="1" bandRow="1">
                <a:tableStyleId>{69012ECD-51FC-41F1-AA8D-1B2483CD663E}</a:tableStyleId>
              </a:tblPr>
              <a:tblGrid>
                <a:gridCol w="1118783">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152128">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1368152">
                  <a:extLst>
                    <a:ext uri="{9D8B030D-6E8A-4147-A177-3AD203B41FA5}">
                      <a16:colId xmlns:a16="http://schemas.microsoft.com/office/drawing/2014/main" xmlns="" val="20006"/>
                    </a:ext>
                  </a:extLst>
                </a:gridCol>
                <a:gridCol w="1440160">
                  <a:extLst>
                    <a:ext uri="{9D8B030D-6E8A-4147-A177-3AD203B41FA5}">
                      <a16:colId xmlns:a16="http://schemas.microsoft.com/office/drawing/2014/main" xmlns="" val="20007"/>
                    </a:ext>
                  </a:extLst>
                </a:gridCol>
              </a:tblGrid>
              <a:tr h="1056904">
                <a:tc>
                  <a:txBody>
                    <a:bodyPr/>
                    <a:lstStyle/>
                    <a:p>
                      <a:pPr marL="0" marR="0" algn="ctr">
                        <a:lnSpc>
                          <a:spcPts val="1200"/>
                        </a:lnSpc>
                        <a:spcBef>
                          <a:spcPts val="60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Output  Indicator</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ts val="12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FY2020/21 Baseline</a:t>
                      </a:r>
                    </a:p>
                    <a:p>
                      <a:pPr marL="0" marR="0" algn="ctr" defTabSz="457200" rtl="0" eaLnBrk="1" latinLnBrk="0" hangingPunct="1">
                        <a:lnSpc>
                          <a:spcPts val="1200"/>
                        </a:lnSpc>
                        <a:spcBef>
                          <a:spcPts val="600"/>
                        </a:spcBef>
                        <a:spcAft>
                          <a:spcPts val="0"/>
                        </a:spcAft>
                      </a:pP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ZA" sz="1000" b="1" i="0" u="none" strike="noStrike" kern="1200" cap="none" spc="0" normalizeH="0" baseline="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Annual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ZA" sz="1000" b="1" i="0" u="none" strike="noStrike" kern="1200" cap="none" spc="0" normalizeH="0" baseline="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Target</a:t>
                      </a:r>
                      <a:endParaRPr kumimoji="0" lang="en-US" sz="1000" b="1" i="0" u="none" strike="noStrike" kern="1200" cap="none" spc="0" normalizeH="0" baseline="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algn="ctr" defTabSz="457200" rtl="0" eaLnBrk="1" latinLnBrk="0" hangingPunct="1">
                        <a:lnSpc>
                          <a:spcPts val="1200"/>
                        </a:lnSpc>
                        <a:spcBef>
                          <a:spcPts val="600"/>
                        </a:spcBef>
                        <a:spcAft>
                          <a:spcPts val="0"/>
                        </a:spcAft>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 </a:t>
                      </a: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Q</a:t>
                      </a: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uarterly </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Target</a:t>
                      </a:r>
                    </a:p>
                    <a:p>
                      <a:pPr marL="0" marR="0" indent="0" algn="ctr" defTabSz="457200" rtl="0" eaLnBrk="1" fontAlgn="auto" latinLnBrk="0" hangingPunct="1">
                        <a:lnSpc>
                          <a:spcPts val="1200"/>
                        </a:lnSpc>
                        <a:spcBef>
                          <a:spcPts val="600"/>
                        </a:spcBef>
                        <a:spcAft>
                          <a:spcPts val="0"/>
                        </a:spcAft>
                        <a:buClrTx/>
                        <a:buSzTx/>
                        <a:buFontTx/>
                        <a:buNone/>
                        <a:tabLst/>
                        <a:defRPr/>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 </a:t>
                      </a: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Quarter 2</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Performance</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60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Deviation from planned target</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algn="ctr">
                        <a:lnSpc>
                          <a:spcPts val="1200"/>
                        </a:lnSpc>
                        <a:spcBef>
                          <a:spcPts val="60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 Reason for Variance  </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algn="ctr">
                        <a:lnSpc>
                          <a:spcPts val="1200"/>
                        </a:lnSpc>
                        <a:spcBef>
                          <a:spcPts val="600"/>
                        </a:spcBef>
                        <a:spcAft>
                          <a:spcPts val="0"/>
                        </a:spcAft>
                      </a:pPr>
                      <a:r>
                        <a:rPr lang="en-ZA" sz="1000" b="1" dirty="0">
                          <a:solidFill>
                            <a:schemeClr val="bg1"/>
                          </a:solidFill>
                          <a:effectLst/>
                          <a:latin typeface="Arial" panose="020B0604020202020204" pitchFamily="34" charset="0"/>
                          <a:ea typeface="Calibri"/>
                          <a:cs typeface="Arial" panose="020B0604020202020204" pitchFamily="34" charset="0"/>
                        </a:rPr>
                        <a:t>Interventions to Improve Performance</a:t>
                      </a:r>
                      <a:endParaRPr lang="en-US" sz="1000"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1936534">
                <a:tc>
                  <a:txBody>
                    <a:bodyPr/>
                    <a:lstStyle/>
                    <a:p>
                      <a:pPr algn="l">
                        <a:lnSpc>
                          <a:spcPct val="115000"/>
                        </a:lnSpc>
                        <a:spcAft>
                          <a:spcPts val="0"/>
                        </a:spcAft>
                      </a:pPr>
                      <a:r>
                        <a:rPr lang="en-GB" sz="900" dirty="0">
                          <a:effectLst/>
                          <a:latin typeface="Calibri Light" panose="020F0302020204030204" pitchFamily="34" charset="0"/>
                          <a:ea typeface="Calibri Light" panose="020F0302020204030204" pitchFamily="34" charset="0"/>
                        </a:rPr>
                        <a:t>M6: % of SA Connect sites connected as per the government order (layer 3 connectivity)</a:t>
                      </a:r>
                      <a:endParaRPr lang="en-ZA"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457200" rtl="0" eaLnBrk="1" latinLnBrk="0" hangingPunct="1">
                        <a:spcAft>
                          <a:spcPts val="0"/>
                        </a:spcAft>
                        <a:tabLst>
                          <a:tab pos="2637155" algn="ctr"/>
                          <a:tab pos="5274310" algn="r"/>
                        </a:tabLst>
                      </a:pPr>
                      <a:r>
                        <a:rPr lang="en-US" sz="900" kern="1200" dirty="0">
                          <a:solidFill>
                            <a:schemeClr val="dk1"/>
                          </a:solidFill>
                          <a:effectLst/>
                          <a:latin typeface="Calibri Light" panose="020F0302020204030204" pitchFamily="34" charset="0"/>
                          <a:ea typeface="Times New Roman"/>
                          <a:cs typeface="Arial" panose="020B0604020202020204" pitchFamily="34" charset="0"/>
                        </a:rPr>
                        <a:t>100% of SA Connect sites connected as per the government order (layer 3 connectivity)</a:t>
                      </a:r>
                      <a:endParaRPr lang="en-ZA" sz="900" kern="1200" dirty="0">
                        <a:solidFill>
                          <a:schemeClr val="dk1"/>
                        </a:solidFill>
                        <a:effectLst/>
                        <a:latin typeface="Calibri Light" panose="020F0302020204030204" pitchFamily="34" charset="0"/>
                        <a:ea typeface="Times New Roman"/>
                        <a:cs typeface="Arial" panose="020B060402020202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457200" rtl="0" eaLnBrk="1" latinLnBrk="0" hangingPunct="1">
                        <a:spcAft>
                          <a:spcPts val="0"/>
                        </a:spcAft>
                        <a:tabLst>
                          <a:tab pos="2637155" algn="ctr"/>
                          <a:tab pos="5274310" algn="r"/>
                        </a:tabLst>
                      </a:pPr>
                      <a:r>
                        <a:rPr lang="en-US" sz="900" dirty="0">
                          <a:effectLst/>
                          <a:latin typeface="Calibri Light" panose="020F0302020204030204" pitchFamily="34" charset="0"/>
                          <a:ea typeface="Calibri Light" panose="020F0302020204030204" pitchFamily="34" charset="0"/>
                        </a:rPr>
                        <a:t>100% of SA Connect sites connected as per the government order (layer 3 connectivity)</a:t>
                      </a:r>
                      <a:endParaRPr lang="en-ZA" sz="900" kern="1200" dirty="0">
                        <a:solidFill>
                          <a:schemeClr val="dk1"/>
                        </a:solidFill>
                        <a:effectLst/>
                        <a:latin typeface="Calibri Light" panose="020F0302020204030204" pitchFamily="34" charset="0"/>
                        <a:ea typeface="Times New Roman"/>
                        <a:cs typeface="Arial" panose="020B060402020202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a:effectLst/>
                          <a:latin typeface="Calibri Light" panose="020F0302020204030204" pitchFamily="34" charset="0"/>
                          <a:ea typeface="Calibri Light" panose="020F0302020204030204" pitchFamily="34" charset="0"/>
                          <a:cs typeface="Calibri Light" panose="020F0302020204030204" pitchFamily="34" charset="0"/>
                        </a:rPr>
                        <a:t>40% of SA Connect sites connected as per the government order (layer 3 connectivity)</a:t>
                      </a:r>
                      <a:endParaRPr lang="en-US"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0% of SA Connect sites connected as per the government order (layer 3 connectivity)</a:t>
                      </a:r>
                      <a:endParaRPr lang="en-US"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No Government Order was received for the Target</a:t>
                      </a:r>
                      <a:endParaRPr lang="en-US" sz="9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algn="l" defTabSz="457200" rtl="0" eaLnBrk="1" latinLnBrk="0" hangingPunct="1">
                        <a:lnSpc>
                          <a:spcPct val="115000"/>
                        </a:lnSpc>
                        <a:spcAft>
                          <a:spcPts val="0"/>
                        </a:spcAft>
                        <a:tabLst>
                          <a:tab pos="2637155" algn="ctr"/>
                          <a:tab pos="5274310" algn="r"/>
                        </a:tabLst>
                      </a:pPr>
                      <a:endParaRPr lang="en-ZA" sz="900" b="0" kern="1200" dirty="0">
                        <a:solidFill>
                          <a:schemeClr val="tx1"/>
                        </a:solidFill>
                        <a:effectLst/>
                        <a:latin typeface="Calibri Light" panose="020F0302020204030204" pitchFamily="34" charset="0"/>
                        <a:ea typeface="Times New Roman"/>
                        <a:cs typeface="Arial" panose="020B0604020202020204" pitchFamily="34" charset="0"/>
                      </a:endParaRPr>
                    </a:p>
                    <a:p>
                      <a:pPr marL="0" algn="l" defTabSz="457200" rtl="0" eaLnBrk="1" latinLnBrk="0" hangingPunct="1">
                        <a:lnSpc>
                          <a:spcPct val="115000"/>
                        </a:lnSpc>
                        <a:spcAft>
                          <a:spcPts val="0"/>
                        </a:spcAft>
                        <a:tabLst>
                          <a:tab pos="2637155" algn="ctr"/>
                          <a:tab pos="5274310" algn="r"/>
                        </a:tabLst>
                      </a:pPr>
                      <a:endParaRPr lang="en-ZA" sz="900" b="0" kern="1200" dirty="0">
                        <a:solidFill>
                          <a:schemeClr val="tx1"/>
                        </a:solidFill>
                        <a:effectLst/>
                        <a:latin typeface="Calibri Light" panose="020F0302020204030204" pitchFamily="34" charset="0"/>
                        <a:ea typeface="Times New Roman"/>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900" dirty="0">
                          <a:effectLst/>
                          <a:latin typeface="Calibri Light" panose="020F0302020204030204" pitchFamily="34" charset="0"/>
                          <a:ea typeface="Calibri Light" panose="020F0302020204030204" pitchFamily="34" charset="0"/>
                          <a:cs typeface="Calibri Light" panose="020F0302020204030204" pitchFamily="34" charset="0"/>
                        </a:rPr>
                        <a:t>DCDT has not provided a timeline for securing the funding to continue with the implementation of the additional sites for the SA Connect programme in the FY2021/2022. Without a GO, SITA is unable to plan for the rollout of SA Connect in this financial year. </a:t>
                      </a:r>
                      <a:endParaRPr lang="en-US"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b="1" dirty="0">
                          <a:effectLst/>
                          <a:latin typeface="Calibri Light" panose="020F0302020204030204" pitchFamily="34" charset="0"/>
                          <a:ea typeface="Calibri Light" panose="020F0302020204030204" pitchFamily="34" charset="0"/>
                          <a:cs typeface="Calibri Light" panose="020F0302020204030204" pitchFamily="34" charset="0"/>
                        </a:rPr>
                        <a:t>A request was tabled at July 2021 SITA Board  meeting for SA Connect key performance indicator (KPI) to be removed from the APP and was approved by Board.  </a:t>
                      </a:r>
                      <a:r>
                        <a:rPr lang="en-US" sz="900" b="1" u="sng" dirty="0">
                          <a:effectLst/>
                          <a:latin typeface="Calibri Light" panose="020F0302020204030204" pitchFamily="34" charset="0"/>
                          <a:ea typeface="Calibri Light" panose="020F0302020204030204" pitchFamily="34" charset="0"/>
                          <a:cs typeface="Calibri Light" panose="020F0302020204030204" pitchFamily="34" charset="0"/>
                        </a:rPr>
                        <a:t>No reporting will be done on this KPI going  forward.</a:t>
                      </a:r>
                      <a:endParaRPr lang="en-US" sz="900" u="sng"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1"/>
                  </a:ext>
                </a:extLst>
              </a:tr>
              <a:tr h="884350">
                <a:tc>
                  <a:txBody>
                    <a:bodyPr/>
                    <a:lstStyle/>
                    <a:p>
                      <a:pPr algn="l">
                        <a:lnSpc>
                          <a:spcPct val="115000"/>
                        </a:lnSpc>
                        <a:spcAft>
                          <a:spcPts val="0"/>
                        </a:spcAft>
                      </a:pPr>
                      <a:r>
                        <a:rPr lang="en-GB" sz="900" dirty="0">
                          <a:effectLst/>
                          <a:latin typeface="Calibri Light" panose="020F0302020204030204" pitchFamily="34" charset="0"/>
                          <a:ea typeface="Calibri Light" panose="020F0302020204030204" pitchFamily="34" charset="0"/>
                        </a:rPr>
                        <a:t>M7: % implementation of UC capability</a:t>
                      </a:r>
                      <a:endParaRPr lang="en-ZA"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457200" rtl="0" eaLnBrk="1" latinLnBrk="0" hangingPunct="1">
                        <a:spcAft>
                          <a:spcPts val="0"/>
                        </a:spcAft>
                        <a:tabLst>
                          <a:tab pos="2637155" algn="ctr"/>
                          <a:tab pos="5274310" algn="r"/>
                        </a:tabLst>
                      </a:pPr>
                      <a:r>
                        <a:rPr lang="en-US" sz="900" kern="1200" dirty="0">
                          <a:solidFill>
                            <a:schemeClr val="dk1"/>
                          </a:solidFill>
                          <a:effectLst/>
                          <a:latin typeface="Calibri Light" panose="020F0302020204030204" pitchFamily="34" charset="0"/>
                          <a:ea typeface="Times New Roman"/>
                          <a:cs typeface="Arial" panose="020B0604020202020204" pitchFamily="34" charset="0"/>
                        </a:rPr>
                        <a:t>100% implementation of planned activities for the UC plan for SITA</a:t>
                      </a:r>
                      <a:endParaRPr lang="en-ZA" sz="900" kern="1200" dirty="0">
                        <a:solidFill>
                          <a:schemeClr val="dk1"/>
                        </a:solidFill>
                        <a:effectLst/>
                        <a:latin typeface="Calibri Light" panose="020F0302020204030204" pitchFamily="34" charset="0"/>
                        <a:ea typeface="Times New Roman"/>
                        <a:cs typeface="Arial" panose="020B060402020202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637155" algn="ctr"/>
                          <a:tab pos="5274310" algn="r"/>
                        </a:tabLst>
                        <a:defRPr/>
                      </a:pPr>
                      <a:r>
                        <a:rPr lang="en-US" sz="900" dirty="0">
                          <a:effectLst/>
                          <a:latin typeface="Calibri Light" panose="020F0302020204030204" pitchFamily="34" charset="0"/>
                          <a:ea typeface="Calibri Light" panose="020F0302020204030204" pitchFamily="34" charset="0"/>
                        </a:rPr>
                        <a:t>On-board 10 clients on UC platform</a:t>
                      </a:r>
                      <a:endParaRPr kumimoji="0" lang="en-ZA" sz="900" b="0" i="0" u="none" strike="noStrike" kern="1200" cap="none" spc="0" normalizeH="0" baseline="0" noProof="0" dirty="0">
                        <a:ln>
                          <a:noFill/>
                        </a:ln>
                        <a:solidFill>
                          <a:srgbClr val="000000"/>
                        </a:solidFill>
                        <a:effectLst/>
                        <a:uLnTx/>
                        <a:uFillTx/>
                        <a:latin typeface="Calibri Light" panose="020F0302020204030204" pitchFamily="34" charset="0"/>
                        <a:ea typeface="Times New Roman"/>
                        <a:cs typeface="Arial" panose="020B060402020202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a:effectLst/>
                          <a:latin typeface="Calibri Light" panose="020F0302020204030204" pitchFamily="34" charset="0"/>
                          <a:ea typeface="Calibri Light" panose="020F0302020204030204" pitchFamily="34" charset="0"/>
                          <a:cs typeface="Calibri Light" panose="020F0302020204030204" pitchFamily="34" charset="0"/>
                        </a:rPr>
                        <a:t>10 proposals submitted to clients to be added on the UC platform </a:t>
                      </a:r>
                      <a:endParaRPr lang="en-US"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a:solidFill>
                            <a:srgbClr val="00B050"/>
                          </a:solidFill>
                          <a:effectLst/>
                          <a:latin typeface="Calibri Light" panose="020F0302020204030204" pitchFamily="34" charset="0"/>
                          <a:ea typeface="Calibri Light" panose="020F0302020204030204" pitchFamily="34" charset="0"/>
                          <a:cs typeface="Calibri Light" panose="020F0302020204030204" pitchFamily="34" charset="0"/>
                        </a:rPr>
                        <a:t>Achieved</a:t>
                      </a:r>
                      <a:endParaRPr lang="en-US" sz="9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r>
                        <a:rPr lang="en-US" sz="900" dirty="0">
                          <a:effectLst/>
                          <a:latin typeface="Calibri Light" panose="020F0302020204030204" pitchFamily="34" charset="0"/>
                          <a:ea typeface="Calibri Light" panose="020F0302020204030204" pitchFamily="34" charset="0"/>
                          <a:cs typeface="Calibri Light" panose="020F0302020204030204" pitchFamily="34" charset="0"/>
                        </a:rPr>
                        <a:t>11 proposals submitted to clients to be added on the UC platform</a:t>
                      </a:r>
                      <a:endParaRPr lang="en-US"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tabLst>
                          <a:tab pos="2637155" algn="ctr"/>
                          <a:tab pos="5274310" algn="r"/>
                        </a:tabLst>
                      </a:pPr>
                      <a:r>
                        <a:rPr lang="en-US" sz="900" b="0" kern="1200" dirty="0">
                          <a:solidFill>
                            <a:schemeClr val="tx1"/>
                          </a:solidFill>
                          <a:effectLst/>
                          <a:latin typeface="Calibri Light" panose="020F0302020204030204" pitchFamily="34" charset="0"/>
                          <a:ea typeface="Times New Roman"/>
                          <a:cs typeface="Arial" panose="020B0604020202020204" pitchFamily="34" charset="0"/>
                        </a:rPr>
                        <a:t>1</a:t>
                      </a:r>
                      <a:endParaRPr lang="en-ZA" sz="900" b="0" kern="1200" dirty="0">
                        <a:solidFill>
                          <a:schemeClr val="tx1"/>
                        </a:solidFill>
                        <a:effectLst/>
                        <a:latin typeface="Calibri Light" panose="020F0302020204030204" pitchFamily="34" charset="0"/>
                        <a:ea typeface="Times New Roman"/>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Proactive engagement with customers on VC Services in FY2020/21 while building UC Capability</a:t>
                      </a:r>
                      <a:endParaRPr lang="en-US"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None (the quarterly target has been achieved)</a:t>
                      </a:r>
                      <a:endParaRPr lang="en-US"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2"/>
                  </a:ext>
                </a:extLst>
              </a:tr>
              <a:tr h="958045">
                <a:tc>
                  <a:txBody>
                    <a:bodyPr/>
                    <a:lstStyle/>
                    <a:p>
                      <a:pPr algn="l">
                        <a:lnSpc>
                          <a:spcPct val="115000"/>
                        </a:lnSpc>
                        <a:spcAft>
                          <a:spcPts val="0"/>
                        </a:spcAft>
                      </a:pPr>
                      <a:r>
                        <a:rPr lang="en-US" sz="900" dirty="0">
                          <a:effectLst/>
                          <a:latin typeface="Calibri Light" panose="020F0302020204030204" pitchFamily="34" charset="0"/>
                          <a:ea typeface="Calibri Light" panose="020F0302020204030204" pitchFamily="34" charset="0"/>
                        </a:rPr>
                        <a:t>M10: % Commercialization  of SOCC services</a:t>
                      </a:r>
                      <a:endParaRPr lang="en-ZA"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457200" rtl="0" eaLnBrk="1" latinLnBrk="0" hangingPunct="1">
                        <a:spcAft>
                          <a:spcPts val="0"/>
                        </a:spcAft>
                        <a:tabLst>
                          <a:tab pos="2637155" algn="ctr"/>
                          <a:tab pos="5274310" algn="r"/>
                        </a:tabLst>
                      </a:pPr>
                      <a:r>
                        <a:rPr lang="en-US" sz="900" kern="1200" dirty="0">
                          <a:solidFill>
                            <a:schemeClr val="dk1"/>
                          </a:solidFill>
                          <a:effectLst/>
                          <a:latin typeface="Calibri Light" panose="020F0302020204030204" pitchFamily="34" charset="0"/>
                          <a:ea typeface="Times New Roman"/>
                          <a:cs typeface="Arial" panose="020B0604020202020204" pitchFamily="34" charset="0"/>
                        </a:rPr>
                        <a:t>99.38% Implementation of planned activities for security operations centre capability</a:t>
                      </a:r>
                      <a:endParaRPr lang="en-ZA" sz="900" kern="1200" dirty="0">
                        <a:solidFill>
                          <a:schemeClr val="dk1"/>
                        </a:solidFill>
                        <a:effectLst/>
                        <a:latin typeface="Calibri Light" panose="020F0302020204030204" pitchFamily="34" charset="0"/>
                        <a:ea typeface="Times New Roman"/>
                        <a:cs typeface="Arial" panose="020B060402020202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457200" rtl="0" eaLnBrk="1" latinLnBrk="0" hangingPunct="1">
                        <a:spcAft>
                          <a:spcPts val="0"/>
                        </a:spcAft>
                        <a:tabLst>
                          <a:tab pos="2637155" algn="ctr"/>
                          <a:tab pos="5274310" algn="r"/>
                        </a:tabLst>
                      </a:pPr>
                      <a:r>
                        <a:rPr lang="en-GB" sz="900" dirty="0">
                          <a:effectLst/>
                          <a:latin typeface="Calibri Light" panose="020F0302020204030204" pitchFamily="34" charset="0"/>
                          <a:ea typeface="Calibri Light" panose="020F0302020204030204" pitchFamily="34" charset="0"/>
                        </a:rPr>
                        <a:t>100% Commercialisation of  SOCC services</a:t>
                      </a:r>
                      <a:endParaRPr lang="en-ZA" sz="900" kern="1200" dirty="0">
                        <a:solidFill>
                          <a:schemeClr val="dk1"/>
                        </a:solidFill>
                        <a:effectLst/>
                        <a:latin typeface="Calibri Light" panose="020F0302020204030204" pitchFamily="34" charset="0"/>
                        <a:ea typeface="Times New Roman"/>
                        <a:cs typeface="Arial" panose="020B060402020202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50% Commercialisation of SOCC Services </a:t>
                      </a:r>
                      <a:endParaRPr lang="en-US"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B050"/>
                          </a:solidFill>
                          <a:effectLst/>
                          <a:latin typeface="Calibri Light" panose="020F0302020204030204" pitchFamily="34" charset="0"/>
                          <a:ea typeface="Calibri Light" panose="020F0302020204030204" pitchFamily="34" charset="0"/>
                          <a:cs typeface="Calibri Light" panose="020F0302020204030204" pitchFamily="34" charset="0"/>
                        </a:rPr>
                        <a:t>Achieved</a:t>
                      </a:r>
                      <a:endParaRPr lang="en-US" sz="9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63.20% Commercialisation of SOCC Services</a:t>
                      </a:r>
                      <a:endParaRPr lang="en-US"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13.20%</a:t>
                      </a:r>
                      <a:endParaRPr lang="en-US" sz="900" dirty="0">
                        <a:solidFill>
                          <a:srgbClr val="0E1B8D"/>
                        </a:solidFill>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Fast tracking service packaging and supplier chain process</a:t>
                      </a:r>
                      <a:endParaRPr lang="en-US"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None (the quarterly target has been achieved)</a:t>
                      </a:r>
                      <a:endParaRPr lang="en-US"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414444202"/>
                  </a:ext>
                </a:extLst>
              </a:tr>
            </a:tbl>
          </a:graphicData>
        </a:graphic>
      </p:graphicFrame>
      <p:pic>
        <p:nvPicPr>
          <p:cNvPr id="15" name="Picture 14">
            <a:extLst>
              <a:ext uri="{FF2B5EF4-FFF2-40B4-BE49-F238E27FC236}">
                <a16:creationId xmlns:a16="http://schemas.microsoft.com/office/drawing/2014/main" xmlns="" id="{82BE92B7-FA78-415C-945D-C1C7903A3977}"/>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130911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105092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34796" y="44624"/>
            <a:ext cx="901700" cy="901700"/>
          </a:xfrm>
          <a:prstGeom prst="rect">
            <a:avLst/>
          </a:prstGeom>
        </p:spPr>
      </p:pic>
      <p:sp>
        <p:nvSpPr>
          <p:cNvPr id="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US" dirty="0">
                <a:solidFill>
                  <a:schemeClr val="bg1"/>
                </a:solidFill>
                <a:latin typeface="Arial" pitchFamily="34" charset="0"/>
                <a:cs typeface="Arial" pitchFamily="34" charset="0"/>
              </a:rPr>
              <a:t>Making South Africa a Global Leader in Harnessing ICTs for Socio-economic Development</a:t>
            </a:r>
          </a:p>
        </p:txBody>
      </p:sp>
      <p:sp>
        <p:nvSpPr>
          <p:cNvPr id="10" name="Rectangle 9"/>
          <p:cNvSpPr/>
          <p:nvPr/>
        </p:nvSpPr>
        <p:spPr>
          <a:xfrm>
            <a:off x="2555776" y="416277"/>
            <a:ext cx="4984009" cy="492443"/>
          </a:xfrm>
          <a:prstGeom prst="rect">
            <a:avLst/>
          </a:prstGeom>
        </p:spPr>
        <p:txBody>
          <a:bodyPr wrap="square" lIns="91440" tIns="91440" bIns="91440">
            <a:spAutoFit/>
          </a:bodyPr>
          <a:lstStyle/>
          <a:p>
            <a:pPr algn="ctr" eaLnBrk="0" hangingPunct="0">
              <a:spcBef>
                <a:spcPts val="600"/>
              </a:spcBef>
              <a:spcAft>
                <a:spcPts val="600"/>
              </a:spcAft>
              <a:defRPr/>
            </a:pPr>
            <a:r>
              <a:rPr lang="en-US" sz="2000" dirty="0">
                <a:solidFill>
                  <a:srgbClr val="112AA7"/>
                </a:solidFill>
              </a:rPr>
              <a:t>  </a:t>
            </a:r>
            <a:r>
              <a:rPr lang="en-US" sz="1200" dirty="0">
                <a:solidFill>
                  <a:srgbClr val="112AA7"/>
                </a:solidFill>
              </a:rPr>
              <a:t>Programme 2: Digital Infrastructure (2)</a:t>
            </a:r>
          </a:p>
        </p:txBody>
      </p:sp>
      <p:sp>
        <p:nvSpPr>
          <p:cNvPr id="11" name="object 2">
            <a:extLst>
              <a:ext uri="{FF2B5EF4-FFF2-40B4-BE49-F238E27FC236}">
                <a16:creationId xmlns:a16="http://schemas.microsoft.com/office/drawing/2014/main" xmlns="" id="{03A34DD5-3D13-5148-A2CF-B670FC88ECF0}"/>
              </a:ext>
            </a:extLst>
          </p:cNvPr>
          <p:cNvSpPr txBox="1"/>
          <p:nvPr/>
        </p:nvSpPr>
        <p:spPr>
          <a:xfrm>
            <a:off x="145025" y="1058945"/>
            <a:ext cx="8589211" cy="714426"/>
          </a:xfrm>
          <a:prstGeom prst="rect">
            <a:avLst/>
          </a:prstGeom>
        </p:spPr>
        <p:txBody>
          <a:bodyPr vert="horz" wrap="square" lIns="0" tIns="12700" rIns="0" bIns="0" rtlCol="0">
            <a:spAutoFit/>
          </a:bodyPr>
          <a:lstStyle/>
          <a:p>
            <a:pPr lvl="0" algn="just">
              <a:lnSpc>
                <a:spcPct val="115000"/>
              </a:lnSpc>
              <a:spcAft>
                <a:spcPts val="600"/>
              </a:spcAft>
            </a:pPr>
            <a:r>
              <a:rPr lang="en-US" sz="1200" b="0" dirty="0">
                <a:solidFill>
                  <a:srgbClr val="000000"/>
                </a:solidFill>
                <a:latin typeface="Calibri Light"/>
                <a:ea typeface="Calibri Light"/>
                <a:cs typeface="Times New Roman"/>
              </a:rPr>
              <a:t>The purpose of this programme is to optimise and/or build the required computing capabilities such as platforms, networks, storage, etc. to enable the provisioning of digital services and solutions at increased availability, flexibility, scalability, predictability and security. 	</a:t>
            </a:r>
          </a:p>
          <a:p>
            <a:pPr algn="just">
              <a:lnSpc>
                <a:spcPct val="115000"/>
              </a:lnSpc>
              <a:spcAft>
                <a:spcPts val="600"/>
              </a:spcAft>
            </a:pPr>
            <a:r>
              <a:rPr lang="en-GB" sz="1200" b="0" dirty="0">
                <a:latin typeface="Calibri Light"/>
                <a:ea typeface="Calibri Light"/>
                <a:cs typeface="Times New Roman"/>
              </a:rPr>
              <a:t>.</a:t>
            </a:r>
            <a:endParaRPr lang="en-US" sz="1200" b="0" dirty="0">
              <a:effectLst/>
              <a:latin typeface="Calibri Light"/>
              <a:ea typeface="Calibri Light"/>
              <a:cs typeface="Times New Roman"/>
            </a:endParaRPr>
          </a:p>
        </p:txBody>
      </p:sp>
      <p:pic>
        <p:nvPicPr>
          <p:cNvPr id="12" name="Picture 1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10433" y="44624"/>
            <a:ext cx="761967" cy="887240"/>
          </a:xfrm>
          <a:prstGeom prst="rect">
            <a:avLst/>
          </a:prstGeom>
          <a:noFill/>
        </p:spPr>
      </p:pic>
      <p:sp>
        <p:nvSpPr>
          <p:cNvPr id="13"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solidFill>
                  <a:schemeClr val="bg1"/>
                </a:solidFill>
              </a:rPr>
              <a:pPr>
                <a:defRPr/>
              </a:pPr>
              <a:t>9</a:t>
            </a:fld>
            <a:endParaRPr lang="en-US" dirty="0">
              <a:solidFill>
                <a:schemeClr val="bg1"/>
              </a:solidFill>
            </a:endParaRPr>
          </a:p>
        </p:txBody>
      </p:sp>
      <p:graphicFrame>
        <p:nvGraphicFramePr>
          <p:cNvPr id="15" name="Content Placeholder 5"/>
          <p:cNvGraphicFramePr>
            <a:graphicFrameLocks/>
          </p:cNvGraphicFramePr>
          <p:nvPr>
            <p:extLst>
              <p:ext uri="{D42A27DB-BD31-4B8C-83A1-F6EECF244321}">
                <p14:modId xmlns:p14="http://schemas.microsoft.com/office/powerpoint/2010/main" xmlns="" val="1396463921"/>
              </p:ext>
            </p:extLst>
          </p:nvPr>
        </p:nvGraphicFramePr>
        <p:xfrm>
          <a:off x="68841" y="1500956"/>
          <a:ext cx="8967655" cy="4951382"/>
        </p:xfrm>
        <a:graphic>
          <a:graphicData uri="http://schemas.openxmlformats.org/drawingml/2006/table">
            <a:tbl>
              <a:tblPr firstRow="1" bandRow="1">
                <a:tableStyleId>{69012ECD-51FC-41F1-AA8D-1B2483CD663E}</a:tableStyleId>
              </a:tblPr>
              <a:tblGrid>
                <a:gridCol w="1064130">
                  <a:extLst>
                    <a:ext uri="{9D8B030D-6E8A-4147-A177-3AD203B41FA5}">
                      <a16:colId xmlns:a16="http://schemas.microsoft.com/office/drawing/2014/main" xmlns="" val="20000"/>
                    </a:ext>
                  </a:extLst>
                </a:gridCol>
                <a:gridCol w="947149">
                  <a:extLst>
                    <a:ext uri="{9D8B030D-6E8A-4147-A177-3AD203B41FA5}">
                      <a16:colId xmlns:a16="http://schemas.microsoft.com/office/drawing/2014/main" xmlns="" val="20001"/>
                    </a:ext>
                  </a:extLst>
                </a:gridCol>
                <a:gridCol w="1092866">
                  <a:extLst>
                    <a:ext uri="{9D8B030D-6E8A-4147-A177-3AD203B41FA5}">
                      <a16:colId xmlns:a16="http://schemas.microsoft.com/office/drawing/2014/main" xmlns="" val="20002"/>
                    </a:ext>
                  </a:extLst>
                </a:gridCol>
                <a:gridCol w="1020008">
                  <a:extLst>
                    <a:ext uri="{9D8B030D-6E8A-4147-A177-3AD203B41FA5}">
                      <a16:colId xmlns:a16="http://schemas.microsoft.com/office/drawing/2014/main" xmlns="" val="20003"/>
                    </a:ext>
                  </a:extLst>
                </a:gridCol>
                <a:gridCol w="998322">
                  <a:extLst>
                    <a:ext uri="{9D8B030D-6E8A-4147-A177-3AD203B41FA5}">
                      <a16:colId xmlns:a16="http://schemas.microsoft.com/office/drawing/2014/main" xmlns="" val="20004"/>
                    </a:ext>
                  </a:extLst>
                </a:gridCol>
                <a:gridCol w="892852">
                  <a:extLst>
                    <a:ext uri="{9D8B030D-6E8A-4147-A177-3AD203B41FA5}">
                      <a16:colId xmlns:a16="http://schemas.microsoft.com/office/drawing/2014/main" xmlns="" val="20005"/>
                    </a:ext>
                  </a:extLst>
                </a:gridCol>
                <a:gridCol w="1152128">
                  <a:extLst>
                    <a:ext uri="{9D8B030D-6E8A-4147-A177-3AD203B41FA5}">
                      <a16:colId xmlns:a16="http://schemas.microsoft.com/office/drawing/2014/main" xmlns="" val="20006"/>
                    </a:ext>
                  </a:extLst>
                </a:gridCol>
                <a:gridCol w="1800200">
                  <a:extLst>
                    <a:ext uri="{9D8B030D-6E8A-4147-A177-3AD203B41FA5}">
                      <a16:colId xmlns:a16="http://schemas.microsoft.com/office/drawing/2014/main" xmlns="" val="20007"/>
                    </a:ext>
                  </a:extLst>
                </a:gridCol>
              </a:tblGrid>
              <a:tr h="827585">
                <a:tc>
                  <a:txBody>
                    <a:bodyPr/>
                    <a:lstStyle/>
                    <a:p>
                      <a:pPr marL="0" marR="0" algn="ctr">
                        <a:lnSpc>
                          <a:spcPts val="1200"/>
                        </a:lnSpc>
                        <a:spcBef>
                          <a:spcPts val="60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Output Indicator</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ts val="12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FY2020/21 Baseline</a:t>
                      </a:r>
                    </a:p>
                    <a:p>
                      <a:pPr marL="0" marR="0" algn="ctr" defTabSz="457200" rtl="0" eaLnBrk="1" latinLnBrk="0" hangingPunct="1">
                        <a:lnSpc>
                          <a:spcPts val="1200"/>
                        </a:lnSpc>
                        <a:spcBef>
                          <a:spcPts val="600"/>
                        </a:spcBef>
                        <a:spcAft>
                          <a:spcPts val="0"/>
                        </a:spcAft>
                      </a:pP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bg1"/>
                          </a:solidFill>
                          <a:effectLst/>
                          <a:latin typeface="Arial" panose="020B0604020202020204" pitchFamily="34" charset="0"/>
                          <a:ea typeface="Verdana" panose="020B0604030504040204" pitchFamily="34" charset="0"/>
                          <a:cs typeface="Arial" panose="020B0604020202020204" pitchFamily="34" charset="0"/>
                        </a:rPr>
                        <a:t>Annual </a:t>
                      </a:r>
                    </a:p>
                    <a:p>
                      <a:pPr marL="0" marR="0" lvl="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bg1"/>
                          </a:solidFill>
                          <a:effectLst/>
                          <a:latin typeface="Arial" panose="020B0604020202020204" pitchFamily="34" charset="0"/>
                          <a:ea typeface="Verdana" panose="020B0604030504040204" pitchFamily="34" charset="0"/>
                          <a:cs typeface="Arial" panose="020B0604020202020204" pitchFamily="34" charset="0"/>
                        </a:rPr>
                        <a:t>Target</a:t>
                      </a:r>
                      <a:endParaRPr lang="en-US" sz="1000" b="1" kern="1200"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p>
                      <a:pPr marL="0" marR="0" algn="ctr" defTabSz="457200" rtl="0" eaLnBrk="1" latinLnBrk="0" hangingPunct="1">
                        <a:lnSpc>
                          <a:spcPts val="1200"/>
                        </a:lnSpc>
                        <a:spcBef>
                          <a:spcPts val="600"/>
                        </a:spcBef>
                        <a:spcAft>
                          <a:spcPts val="0"/>
                        </a:spcAft>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 </a:t>
                      </a: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Q</a:t>
                      </a: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uarterly </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Target</a:t>
                      </a:r>
                    </a:p>
                    <a:p>
                      <a:pPr marL="0" marR="0" indent="0" algn="ctr" defTabSz="457200" rtl="0" eaLnBrk="1" fontAlgn="auto" latinLnBrk="0" hangingPunct="1">
                        <a:lnSpc>
                          <a:spcPts val="1200"/>
                        </a:lnSpc>
                        <a:spcBef>
                          <a:spcPts val="600"/>
                        </a:spcBef>
                        <a:spcAft>
                          <a:spcPts val="0"/>
                        </a:spcAft>
                        <a:buClrTx/>
                        <a:buSzTx/>
                        <a:buFontTx/>
                        <a:buNone/>
                        <a:tabLst/>
                        <a:defRPr/>
                      </a:pPr>
                      <a:r>
                        <a:rPr lang="en-ZA"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rPr>
                        <a:t> </a:t>
                      </a:r>
                      <a:endParaRPr lang="en-US" sz="1000" b="1" kern="1200" dirty="0">
                        <a:solidFill>
                          <a:schemeClr val="lt1"/>
                        </a:solidFill>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Quarter 2</a:t>
                      </a:r>
                    </a:p>
                    <a:p>
                      <a:pPr marL="0" marR="0" indent="0" algn="ctr" defTabSz="457200" rtl="0" eaLnBrk="1" fontAlgn="auto" latinLnBrk="0" hangingPunct="1">
                        <a:lnSpc>
                          <a:spcPts val="1200"/>
                        </a:lnSpc>
                        <a:spcBef>
                          <a:spcPts val="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Performance</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indent="0" algn="ctr" defTabSz="457200" rtl="0" eaLnBrk="1" fontAlgn="auto" latinLnBrk="0" hangingPunct="1">
                        <a:lnSpc>
                          <a:spcPts val="1200"/>
                        </a:lnSpc>
                        <a:spcBef>
                          <a:spcPts val="600"/>
                        </a:spcBef>
                        <a:spcAft>
                          <a:spcPts val="0"/>
                        </a:spcAft>
                        <a:buClrTx/>
                        <a:buSzTx/>
                        <a:buFontTx/>
                        <a:buNone/>
                        <a:tabLst/>
                        <a:defRPr/>
                      </a:pPr>
                      <a:r>
                        <a:rPr lang="en-ZA" sz="1000" dirty="0">
                          <a:effectLst/>
                          <a:latin typeface="Arial" panose="020B0604020202020204" pitchFamily="34" charset="0"/>
                          <a:ea typeface="Verdana" panose="020B0604030504040204" pitchFamily="34" charset="0"/>
                          <a:cs typeface="Arial" panose="020B0604020202020204" pitchFamily="34" charset="0"/>
                        </a:rPr>
                        <a:t>Deviation</a:t>
                      </a:r>
                      <a:r>
                        <a:rPr lang="en-ZA" sz="1000" baseline="0" dirty="0">
                          <a:effectLst/>
                          <a:latin typeface="Arial" panose="020B0604020202020204" pitchFamily="34" charset="0"/>
                          <a:ea typeface="Verdana" panose="020B0604030504040204" pitchFamily="34" charset="0"/>
                          <a:cs typeface="Arial" panose="020B0604020202020204" pitchFamily="34" charset="0"/>
                        </a:rPr>
                        <a:t> from planned target</a:t>
                      </a:r>
                      <a:endParaRPr lang="en-ZA"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algn="ctr">
                        <a:lnSpc>
                          <a:spcPts val="1200"/>
                        </a:lnSpc>
                        <a:spcBef>
                          <a:spcPts val="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 Reason for </a:t>
                      </a:r>
                    </a:p>
                    <a:p>
                      <a:pPr marL="0" marR="0" algn="ctr">
                        <a:lnSpc>
                          <a:spcPts val="1200"/>
                        </a:lnSpc>
                        <a:spcBef>
                          <a:spcPts val="0"/>
                        </a:spcBef>
                        <a:spcAft>
                          <a:spcPts val="0"/>
                        </a:spcAft>
                      </a:pPr>
                      <a:r>
                        <a:rPr lang="en-ZA" sz="1000" dirty="0">
                          <a:effectLst/>
                          <a:latin typeface="Arial" panose="020B0604020202020204" pitchFamily="34" charset="0"/>
                          <a:ea typeface="Verdana" panose="020B0604030504040204" pitchFamily="34" charset="0"/>
                          <a:cs typeface="Arial" panose="020B0604020202020204" pitchFamily="34" charset="0"/>
                        </a:rPr>
                        <a:t>Variance  </a:t>
                      </a: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rPr>
                        <a:t>Interventions to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rPr>
                        <a:t>Improve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rPr>
                        <a:t>Performance</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algn="ctr">
                        <a:lnSpc>
                          <a:spcPts val="1200"/>
                        </a:lnSpc>
                        <a:spcBef>
                          <a:spcPts val="600"/>
                        </a:spcBef>
                        <a:spcAft>
                          <a:spcPts val="0"/>
                        </a:spcAft>
                      </a:pPr>
                      <a:endParaRPr lang="en-US" sz="1000" dirty="0">
                        <a:effectLst/>
                        <a:latin typeface="Arial" panose="020B0604020202020204" pitchFamily="34" charset="0"/>
                        <a:ea typeface="Verdana" panose="020B0604030504040204" pitchFamily="34" charset="0"/>
                        <a:cs typeface="Arial" panose="020B0604020202020204" pitchFamily="34" charset="0"/>
                      </a:endParaRPr>
                    </a:p>
                  </a:txBody>
                  <a:tcPr marL="101600" marR="101600" marT="76200" marB="762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4113182">
                <a:tc>
                  <a:txBody>
                    <a:bodyPr/>
                    <a:lstStyle/>
                    <a:p>
                      <a:pPr algn="l">
                        <a:lnSpc>
                          <a:spcPct val="115000"/>
                        </a:lnSpc>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M11: % implementation of planned remediation to address core network single point of failure on SITA core equipment</a:t>
                      </a:r>
                      <a:endParaRPr lang="en-ZA"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457200" rtl="0" eaLnBrk="1" latinLnBrk="0" hangingPunct="1">
                        <a:spcAft>
                          <a:spcPts val="0"/>
                        </a:spcAft>
                        <a:tabLst>
                          <a:tab pos="2637155" algn="ctr"/>
                          <a:tab pos="5274310" algn="r"/>
                        </a:tabLst>
                      </a:pPr>
                      <a:r>
                        <a:rPr lang="en-US" sz="900" kern="1200" dirty="0">
                          <a:solidFill>
                            <a:schemeClr val="dk1"/>
                          </a:solidFill>
                          <a:effectLst/>
                          <a:latin typeface="Calibri Light" panose="020F0302020204030204" pitchFamily="34" charset="0"/>
                          <a:ea typeface="Times New Roman"/>
                          <a:cs typeface="Calibri Light" panose="020F0302020204030204" pitchFamily="34" charset="0"/>
                        </a:rPr>
                        <a:t>69.24% Implementation of planned activities for SDN capability</a:t>
                      </a:r>
                      <a:endParaRPr lang="en-ZA" sz="900" kern="1200" dirty="0">
                        <a:solidFill>
                          <a:schemeClr val="dk1"/>
                        </a:solidFill>
                        <a:effectLst/>
                        <a:latin typeface="Calibri Light" panose="020F0302020204030204" pitchFamily="34" charset="0"/>
                        <a:ea typeface="Times New Roman"/>
                        <a:cs typeface="Calibri Light" panose="020F030202020403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457200" rtl="0" eaLnBrk="1" latinLnBrk="0" hangingPunct="1">
                        <a:spcAft>
                          <a:spcPts val="0"/>
                        </a:spcAft>
                        <a:tabLst>
                          <a:tab pos="2637155" algn="ctr"/>
                          <a:tab pos="5274310" algn="r"/>
                        </a:tabLs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50% implementation of planned remediation to address core network single point of failure on SITA core equipment</a:t>
                      </a:r>
                      <a:endParaRPr lang="en-ZA" sz="900" kern="1200" dirty="0">
                        <a:solidFill>
                          <a:schemeClr val="dk1"/>
                        </a:solidFill>
                        <a:effectLst/>
                        <a:latin typeface="Calibri Light" panose="020F0302020204030204" pitchFamily="34" charset="0"/>
                        <a:ea typeface="Times New Roman"/>
                        <a:cs typeface="Calibri Light" panose="020F0302020204030204" pitchFamily="34" charset="0"/>
                      </a:endParaRPr>
                    </a:p>
                  </a:txBody>
                  <a:tcPr marL="76200" marR="7620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Core network design for SDN approved</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Not achieved</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lgn="l">
                        <a:lnSpc>
                          <a:spcPct val="115000"/>
                        </a:lnSpc>
                        <a:spcBef>
                          <a:spcPts val="0"/>
                        </a:spcBef>
                        <a:spcAft>
                          <a:spcPts val="0"/>
                        </a:spcAft>
                      </a:pPr>
                      <a:r>
                        <a:rPr lang="en-GB" sz="900" dirty="0">
                          <a:effectLst/>
                          <a:latin typeface="Calibri Light" panose="020F0302020204030204" pitchFamily="34" charset="0"/>
                          <a:ea typeface="Calibri Light" panose="020F0302020204030204" pitchFamily="34" charset="0"/>
                          <a:cs typeface="Calibri Light" panose="020F0302020204030204" pitchFamily="34" charset="0"/>
                        </a:rPr>
                        <a:t>Core network design for SDN not approved</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900"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 -100%</a:t>
                      </a:r>
                      <a:endParaRPr lang="en-US" sz="9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a:lnSpc>
                          <a:spcPct val="115000"/>
                        </a:lnSpc>
                        <a:spcBef>
                          <a:spcPts val="0"/>
                        </a:spcBef>
                        <a:spcAft>
                          <a:spcPts val="0"/>
                        </a:spcAft>
                        <a:buFontTx/>
                        <a:buNone/>
                        <a:tabLst>
                          <a:tab pos="228600" algn="l"/>
                        </a:tabLst>
                      </a:pPr>
                      <a:r>
                        <a:rPr lang="en-US" sz="900" dirty="0">
                          <a:effectLst/>
                          <a:latin typeface="+mn-lt"/>
                          <a:ea typeface="Calibri" panose="020F0502020204030204" pitchFamily="34" charset="0"/>
                          <a:cs typeface="Times New Roman" panose="02020603050405020304" pitchFamily="18" charset="0"/>
                        </a:rPr>
                        <a:t>Due to other activities</a:t>
                      </a:r>
                      <a:r>
                        <a:rPr lang="en-US" sz="900" dirty="0">
                          <a:solidFill>
                            <a:srgbClr val="C00000"/>
                          </a:solidFill>
                          <a:effectLst/>
                          <a:latin typeface="+mn-lt"/>
                          <a:ea typeface="Calibri" panose="020F0502020204030204" pitchFamily="34" charset="0"/>
                          <a:cs typeface="Times New Roman" panose="02020603050405020304" pitchFamily="18" charset="0"/>
                        </a:rPr>
                        <a:t> </a:t>
                      </a:r>
                      <a:r>
                        <a:rPr lang="en-US" sz="900" dirty="0">
                          <a:solidFill>
                            <a:schemeClr val="tx1"/>
                          </a:solidFill>
                          <a:effectLst/>
                          <a:latin typeface="+mn-lt"/>
                          <a:ea typeface="Calibri" panose="020F0502020204030204" pitchFamily="34" charset="0"/>
                          <a:cs typeface="Times New Roman" panose="02020603050405020304" pitchFamily="18" charset="0"/>
                        </a:rPr>
                        <a:t>that were implemented in parallel with the procurement process ones, the quarter 2 (Core network design for SDN approved) is not yet achieved</a:t>
                      </a:r>
                      <a:r>
                        <a:rPr lang="en-US" sz="900" dirty="0">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0"/>
                        </a:spcAft>
                        <a:buClrTx/>
                        <a:buSzTx/>
                        <a:buFont typeface="+mj-lt"/>
                        <a:buNone/>
                        <a:tabLst>
                          <a:tab pos="228600" algn="l"/>
                        </a:tabLst>
                        <a:defRPr/>
                      </a:pPr>
                      <a:r>
                        <a:rPr lang="en-US" sz="900" b="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a:t>
                      </a:r>
                      <a:endParaRPr lang="en-US" sz="900" b="0" kern="1200" dirty="0">
                        <a:solidFill>
                          <a:schemeClr val="tx1"/>
                        </a:solidFill>
                        <a:effectLst/>
                        <a:latin typeface="Calibri Light" panose="020F0302020204030204" pitchFamily="34" charset="0"/>
                        <a:ea typeface="Times New Roman"/>
                        <a:cs typeface="Calibri Light" panose="020F0302020204030204" pitchFamily="34" charset="0"/>
                      </a:endParaRPr>
                    </a:p>
                    <a:p>
                      <a:pPr marL="0" lvl="0" indent="0" algn="l">
                        <a:lnSpc>
                          <a:spcPct val="115000"/>
                        </a:lnSpc>
                        <a:spcAft>
                          <a:spcPts val="0"/>
                        </a:spcAft>
                        <a:buFont typeface="+mj-lt"/>
                        <a:buNone/>
                        <a:tabLst>
                          <a:tab pos="228600" algn="l"/>
                        </a:tabLst>
                      </a:pPr>
                      <a:endParaRPr lang="en-ZA"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74320" marR="0" lvl="0" indent="-274320" algn="l" defTabSz="846625" rtl="0" eaLnBrk="1" latinLnBrk="0" hangingPunct="1">
                        <a:lnSpc>
                          <a:spcPct val="115000"/>
                        </a:lnSpc>
                        <a:spcBef>
                          <a:spcPts val="0"/>
                        </a:spcBef>
                        <a:spcAft>
                          <a:spcPts val="0"/>
                        </a:spcAft>
                        <a:buFont typeface="+mj-lt"/>
                        <a:buAutoNum type="alphaLcParenBoth"/>
                        <a:tabLst>
                          <a:tab pos="228600" algn="l"/>
                        </a:tabLst>
                      </a:pPr>
                      <a:r>
                        <a:rPr lang="en-ZA" sz="900" kern="1200" dirty="0">
                          <a:solidFill>
                            <a:schemeClr val="tx1"/>
                          </a:solidFill>
                          <a:effectLst/>
                          <a:latin typeface="+mn-lt"/>
                          <a:ea typeface="+mn-ea"/>
                          <a:cs typeface="Times New Roman" panose="02020603050405020304" pitchFamily="18" charset="0"/>
                        </a:rPr>
                        <a:t>The SDN submission (</a:t>
                      </a:r>
                      <a:r>
                        <a:rPr lang="en-GB" sz="900" kern="1200" dirty="0">
                          <a:solidFill>
                            <a:schemeClr val="tx1"/>
                          </a:solidFill>
                          <a:effectLst/>
                          <a:latin typeface="+mn-lt"/>
                          <a:ea typeface="+mn-ea"/>
                          <a:cs typeface="Times New Roman" panose="02020603050405020304" pitchFamily="18" charset="0"/>
                        </a:rPr>
                        <a:t>RFB 2468-2021), </a:t>
                      </a:r>
                      <a:r>
                        <a:rPr lang="en-ZA" sz="900" kern="1200" dirty="0">
                          <a:solidFill>
                            <a:schemeClr val="tx1"/>
                          </a:solidFill>
                          <a:effectLst/>
                          <a:latin typeface="+mn-lt"/>
                          <a:ea typeface="+mn-ea"/>
                          <a:cs typeface="Times New Roman" panose="02020603050405020304" pitchFamily="18" charset="0"/>
                        </a:rPr>
                        <a:t>was approved by the Board on 28 Oct 2021.</a:t>
                      </a:r>
                      <a:endParaRPr lang="en-US" sz="900" kern="1200" dirty="0">
                        <a:solidFill>
                          <a:schemeClr val="tx1"/>
                        </a:solidFill>
                        <a:effectLst/>
                        <a:latin typeface="+mn-lt"/>
                        <a:ea typeface="+mn-ea"/>
                        <a:cs typeface="Times New Roman" panose="02020603050405020304" pitchFamily="18" charset="0"/>
                      </a:endParaRPr>
                    </a:p>
                    <a:p>
                      <a:pPr marL="274320" marR="0" lvl="0" indent="-274320" algn="l" defTabSz="846625" rtl="0" eaLnBrk="1" latinLnBrk="0" hangingPunct="1">
                        <a:lnSpc>
                          <a:spcPct val="115000"/>
                        </a:lnSpc>
                        <a:spcBef>
                          <a:spcPts val="0"/>
                        </a:spcBef>
                        <a:spcAft>
                          <a:spcPts val="0"/>
                        </a:spcAft>
                        <a:buFont typeface="+mj-lt"/>
                        <a:buAutoNum type="alphaLcParenBoth"/>
                        <a:tabLst>
                          <a:tab pos="228600" algn="l"/>
                        </a:tabLst>
                      </a:pPr>
                      <a:r>
                        <a:rPr lang="en-GB" sz="900" kern="1200" dirty="0">
                          <a:solidFill>
                            <a:schemeClr val="tx1"/>
                          </a:solidFill>
                          <a:effectLst/>
                          <a:latin typeface="+mn-lt"/>
                          <a:ea typeface="+mn-ea"/>
                          <a:cs typeface="Times New Roman" panose="02020603050405020304" pitchFamily="18" charset="0"/>
                        </a:rPr>
                        <a:t>The letter of award to the recommended bidder and the </a:t>
                      </a:r>
                      <a:r>
                        <a:rPr lang="en-US" sz="900" kern="1200" dirty="0">
                          <a:solidFill>
                            <a:schemeClr val="tx1"/>
                          </a:solidFill>
                          <a:effectLst/>
                          <a:latin typeface="+mn-lt"/>
                          <a:ea typeface="+mn-ea"/>
                          <a:cs typeface="Times New Roman" panose="02020603050405020304" pitchFamily="18" charset="0"/>
                        </a:rPr>
                        <a:t>draft contract will be </a:t>
                      </a:r>
                      <a:r>
                        <a:rPr lang="en-US" sz="900" kern="1200" dirty="0" err="1">
                          <a:solidFill>
                            <a:schemeClr val="tx1"/>
                          </a:solidFill>
                          <a:effectLst/>
                          <a:latin typeface="+mn-lt"/>
                          <a:ea typeface="+mn-ea"/>
                          <a:cs typeface="Times New Roman" panose="02020603050405020304" pitchFamily="18" charset="0"/>
                        </a:rPr>
                        <a:t>finalised</a:t>
                      </a:r>
                      <a:r>
                        <a:rPr lang="en-US" sz="900" kern="1200" dirty="0">
                          <a:solidFill>
                            <a:schemeClr val="tx1"/>
                          </a:solidFill>
                          <a:effectLst/>
                          <a:latin typeface="+mn-lt"/>
                          <a:ea typeface="+mn-ea"/>
                          <a:cs typeface="Times New Roman" panose="02020603050405020304" pitchFamily="18" charset="0"/>
                        </a:rPr>
                        <a:t> in November 2021.</a:t>
                      </a:r>
                    </a:p>
                    <a:p>
                      <a:pPr marL="274320" marR="0" lvl="0" indent="-274320" algn="l" defTabSz="846625" rtl="0" eaLnBrk="1" latinLnBrk="0" hangingPunct="1">
                        <a:lnSpc>
                          <a:spcPct val="115000"/>
                        </a:lnSpc>
                        <a:spcBef>
                          <a:spcPts val="0"/>
                        </a:spcBef>
                        <a:spcAft>
                          <a:spcPts val="0"/>
                        </a:spcAft>
                        <a:buFont typeface="+mj-lt"/>
                        <a:buAutoNum type="alphaLcParenBoth"/>
                        <a:tabLst>
                          <a:tab pos="228600" algn="l"/>
                        </a:tabLst>
                      </a:pPr>
                      <a:endParaRPr lang="en-US" sz="900" kern="1200" dirty="0">
                        <a:solidFill>
                          <a:schemeClr val="tx1"/>
                        </a:solidFill>
                        <a:effectLst/>
                        <a:latin typeface="+mn-lt"/>
                        <a:ea typeface="+mn-ea"/>
                        <a:cs typeface="Times New Roman" panose="02020603050405020304" pitchFamily="18" charset="0"/>
                      </a:endParaRPr>
                    </a:p>
                    <a:p>
                      <a:pPr marL="0" marR="0" lvl="0" indent="0" algn="l" defTabSz="846625" rtl="0" eaLnBrk="1" latinLnBrk="0" hangingPunct="1">
                        <a:lnSpc>
                          <a:spcPct val="115000"/>
                        </a:lnSpc>
                        <a:spcBef>
                          <a:spcPts val="0"/>
                        </a:spcBef>
                        <a:spcAft>
                          <a:spcPts val="0"/>
                        </a:spcAft>
                        <a:buFont typeface="+mj-lt"/>
                        <a:buNone/>
                        <a:tabLst>
                          <a:tab pos="228600" algn="l"/>
                        </a:tabLst>
                      </a:pPr>
                      <a:r>
                        <a:rPr lang="en-US" sz="900" kern="1200" dirty="0">
                          <a:solidFill>
                            <a:schemeClr val="tx1"/>
                          </a:solidFill>
                          <a:effectLst/>
                          <a:latin typeface="+mn-lt"/>
                          <a:ea typeface="+mn-ea"/>
                          <a:cs typeface="Times New Roman" panose="02020603050405020304" pitchFamily="18" charset="0"/>
                        </a:rPr>
                        <a:t>Current performance:</a:t>
                      </a:r>
                    </a:p>
                    <a:p>
                      <a:pPr marL="0" marR="0" lvl="0" indent="0" algn="l" defTabSz="846625" rtl="0" eaLnBrk="1" fontAlgn="auto" latinLnBrk="0" hangingPunct="1">
                        <a:lnSpc>
                          <a:spcPct val="115000"/>
                        </a:lnSpc>
                        <a:spcBef>
                          <a:spcPts val="0"/>
                        </a:spcBef>
                        <a:spcAft>
                          <a:spcPts val="0"/>
                        </a:spcAft>
                        <a:buClrTx/>
                        <a:buSzTx/>
                        <a:buFont typeface="+mj-lt"/>
                        <a:buNone/>
                        <a:tabLst>
                          <a:tab pos="228600" algn="l"/>
                        </a:tabLst>
                        <a:defRPr/>
                      </a:pPr>
                      <a:r>
                        <a:rPr lang="en-US" sz="900" dirty="0">
                          <a:effectLst/>
                          <a:latin typeface="+mn-lt"/>
                          <a:ea typeface="Calibri Light" panose="020F0302020204030204" pitchFamily="34" charset="0"/>
                          <a:cs typeface="Calibri Light" panose="020F0302020204030204" pitchFamily="34" charset="0"/>
                        </a:rPr>
                        <a:t>33.1% implementation of planned remediation to address core network single point of failure on SITA core equipment</a:t>
                      </a:r>
                      <a:endParaRPr lang="en-US" sz="900" dirty="0">
                        <a:effectLst/>
                        <a:latin typeface="+mn-lt"/>
                        <a:ea typeface="Times New Roman" panose="02020603050405020304" pitchFamily="18" charset="0"/>
                        <a:cs typeface="Times New Roman" panose="02020603050405020304" pitchFamily="18" charset="0"/>
                      </a:endParaRPr>
                    </a:p>
                    <a:p>
                      <a:pPr marL="0" marR="0" lvl="0" indent="0" algn="l" defTabSz="846625" rtl="0" eaLnBrk="1" latinLnBrk="0" hangingPunct="1">
                        <a:lnSpc>
                          <a:spcPct val="115000"/>
                        </a:lnSpc>
                        <a:spcBef>
                          <a:spcPts val="0"/>
                        </a:spcBef>
                        <a:spcAft>
                          <a:spcPts val="0"/>
                        </a:spcAft>
                        <a:buFont typeface="+mj-lt"/>
                        <a:buNone/>
                        <a:tabLst>
                          <a:tab pos="228600" algn="l"/>
                        </a:tabLst>
                      </a:pPr>
                      <a:endParaRPr lang="en-US" sz="900" kern="12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4" name="Picture 13">
            <a:extLst>
              <a:ext uri="{FF2B5EF4-FFF2-40B4-BE49-F238E27FC236}">
                <a16:creationId xmlns:a16="http://schemas.microsoft.com/office/drawing/2014/main" xmlns="" id="{518DD5A1-B6B8-47FC-999E-961B2C8CF631}"/>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Tree>
    <p:extLst>
      <p:ext uri="{BB962C8B-B14F-4D97-AF65-F5344CB8AC3E}">
        <p14:creationId xmlns:p14="http://schemas.microsoft.com/office/powerpoint/2010/main" xmlns="" val="227954879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29089</TotalTime>
  <Words>3448</Words>
  <Application>Microsoft Office PowerPoint</Application>
  <PresentationFormat>On-screen Show (4:3)</PresentationFormat>
  <Paragraphs>532</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Department Of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1297</cp:revision>
  <cp:lastPrinted>2020-09-23T10:18:31Z</cp:lastPrinted>
  <dcterms:created xsi:type="dcterms:W3CDTF">2006-03-29T18:40:00Z</dcterms:created>
  <dcterms:modified xsi:type="dcterms:W3CDTF">2022-03-09T12:18:22Z</dcterms:modified>
</cp:coreProperties>
</file>