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charts/style2.xml" ContentType="application/vnd.ms-office.chart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charts/colors2.xml" ContentType="application/vnd.ms-office.chartcolorstyle+xml"/>
  <Override PartName="/ppt/charts/colors3.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charts/colors1.xml" ContentType="application/vnd.ms-office.chartcolorstyle+xml"/>
  <Override PartName="/ppt/charts/chart3.xml" ContentType="application/vnd.openxmlformats-officedocument.drawingml.char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2"/>
  </p:notesMasterIdLst>
  <p:handoutMasterIdLst>
    <p:handoutMasterId r:id="rId23"/>
  </p:handoutMasterIdLst>
  <p:sldIdLst>
    <p:sldId id="256" r:id="rId2"/>
    <p:sldId id="260" r:id="rId3"/>
    <p:sldId id="284" r:id="rId4"/>
    <p:sldId id="335" r:id="rId5"/>
    <p:sldId id="336" r:id="rId6"/>
    <p:sldId id="295" r:id="rId7"/>
    <p:sldId id="337" r:id="rId8"/>
    <p:sldId id="339" r:id="rId9"/>
    <p:sldId id="340" r:id="rId10"/>
    <p:sldId id="341" r:id="rId11"/>
    <p:sldId id="342" r:id="rId12"/>
    <p:sldId id="263" r:id="rId13"/>
    <p:sldId id="317" r:id="rId14"/>
    <p:sldId id="343" r:id="rId15"/>
    <p:sldId id="329" r:id="rId16"/>
    <p:sldId id="328" r:id="rId17"/>
    <p:sldId id="327" r:id="rId18"/>
    <p:sldId id="330" r:id="rId19"/>
    <p:sldId id="331" r:id="rId20"/>
    <p:sldId id="271"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434" autoAdjust="0"/>
  </p:normalViewPr>
  <p:slideViewPr>
    <p:cSldViewPr snapToGrid="0" snapToObjects="1">
      <p:cViewPr varScale="1">
        <p:scale>
          <a:sx n="73" d="100"/>
          <a:sy n="73" d="100"/>
        </p:scale>
        <p:origin x="-1296" y="-102"/>
      </p:cViewPr>
      <p:guideLst>
        <p:guide orient="horz" pos="2160"/>
        <p:guide pos="2880"/>
      </p:guideLst>
    </p:cSldViewPr>
  </p:slideViewPr>
  <p:notesTextViewPr>
    <p:cViewPr>
      <p:scale>
        <a:sx n="3" d="2"/>
        <a:sy n="3" d="2"/>
      </p:scale>
      <p:origin x="0" y="0"/>
    </p:cViewPr>
  </p:notesTextViewPr>
  <p:notesViewPr>
    <p:cSldViewPr snapToGrid="0" snapToObjects="1">
      <p:cViewPr varScale="1">
        <p:scale>
          <a:sx n="90" d="100"/>
          <a:sy n="90" d="100"/>
        </p:scale>
        <p:origin x="3696" y="72"/>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40004154\Documents\Strategy\3.%20Benefits%20Tracker\Benefits%20tracker%202021-22\6.%20Benefits%20Tracker%20Sept%2021-22.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40004154\Documents\Strategy\3.%20Benefits%20Tracker\Benefits%20tracker%202021-22\6.%20Benefits%20Tracker%20Sept%2021-22.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000" b="1" i="0" u="none" strike="noStrike" kern="1200" spc="0" baseline="0">
                <a:solidFill>
                  <a:schemeClr val="tx1"/>
                </a:solidFill>
                <a:latin typeface="Arial" panose="020B0604020202020204" pitchFamily="34" charset="0"/>
                <a:ea typeface="+mn-ea"/>
                <a:cs typeface="Arial" panose="020B0604020202020204" pitchFamily="34" charset="0"/>
              </a:defRPr>
            </a:pPr>
            <a:r>
              <a:rPr lang="en-ZA" sz="1000" b="1" dirty="0">
                <a:solidFill>
                  <a:schemeClr val="tx1"/>
                </a:solidFill>
                <a:latin typeface="Arial" panose="020B0604020202020204" pitchFamily="34" charset="0"/>
                <a:cs typeface="Arial" panose="020B0604020202020204" pitchFamily="34" charset="0"/>
              </a:rPr>
              <a:t>SA Post Office Financial Performance (R‘000)</a:t>
            </a:r>
          </a:p>
          <a:p>
            <a:pPr>
              <a:defRPr sz="1000" b="1" i="0" u="none" strike="noStrike" kern="1200" spc="0" baseline="0">
                <a:solidFill>
                  <a:schemeClr val="tx1"/>
                </a:solidFill>
                <a:latin typeface="Arial" panose="020B0604020202020204" pitchFamily="34" charset="0"/>
                <a:ea typeface="+mn-ea"/>
                <a:cs typeface="Arial" panose="020B0604020202020204" pitchFamily="34" charset="0"/>
              </a:defRPr>
            </a:pPr>
            <a:r>
              <a:rPr lang="en-ZA" sz="1000" b="1" dirty="0">
                <a:solidFill>
                  <a:schemeClr val="tx1"/>
                </a:solidFill>
                <a:latin typeface="Arial" panose="020B0604020202020204" pitchFamily="34" charset="0"/>
                <a:cs typeface="Arial" panose="020B0604020202020204" pitchFamily="34" charset="0"/>
              </a:rPr>
              <a:t>Quarter</a:t>
            </a:r>
            <a:r>
              <a:rPr lang="en-ZA" sz="1000" b="1" baseline="0" dirty="0">
                <a:solidFill>
                  <a:schemeClr val="tx1"/>
                </a:solidFill>
                <a:latin typeface="Arial" panose="020B0604020202020204" pitchFamily="34" charset="0"/>
                <a:cs typeface="Arial" panose="020B0604020202020204" pitchFamily="34" charset="0"/>
              </a:rPr>
              <a:t> 2 - 30 September 2021</a:t>
            </a:r>
          </a:p>
          <a:p>
            <a:pPr>
              <a:defRPr sz="100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ZA" sz="1000" b="1" dirty="0">
              <a:solidFill>
                <a:schemeClr val="tx1"/>
              </a:solidFill>
              <a:latin typeface="Arial" panose="020B0604020202020204" pitchFamily="34" charset="0"/>
              <a:cs typeface="Arial" panose="020B0604020202020204" pitchFamily="34" charset="0"/>
            </a:endParaRPr>
          </a:p>
        </c:rich>
      </c:tx>
      <c:layout/>
      <c:spPr>
        <a:noFill/>
        <a:ln>
          <a:noFill/>
        </a:ln>
        <a:effectLst/>
      </c:spPr>
    </c:title>
    <c:plotArea>
      <c:layout/>
      <c:barChart>
        <c:barDir val="col"/>
        <c:grouping val="clustered"/>
        <c:ser>
          <c:idx val="0"/>
          <c:order val="0"/>
          <c:tx>
            <c:strRef>
              <c:f>'Graphs 2'!$R$4:$R$5</c:f>
              <c:strCache>
                <c:ptCount val="2"/>
                <c:pt idx="0">
                  <c:v>Prior Year Q2</c:v>
                </c:pt>
              </c:strCache>
            </c:strRef>
          </c:tx>
          <c:spPr>
            <a:solidFill>
              <a:schemeClr val="accent1"/>
            </a:solidFill>
            <a:ln>
              <a:noFill/>
            </a:ln>
            <a:effectLst/>
          </c:spPr>
          <c:dLbls>
            <c:dLbl>
              <c:idx val="1"/>
              <c:layout>
                <c:manualLayout>
                  <c:x val="-4.2325909503174441E-2"/>
                  <c:y val="-6.595834339826877E-17"/>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5CE5-449F-9613-1253B4C4C0E0}"/>
                </c:ext>
              </c:extLst>
            </c:dLbl>
            <c:dLbl>
              <c:idx val="2"/>
              <c:layout>
                <c:manualLayout>
                  <c:x val="-3.0232792502267545E-2"/>
                  <c:y val="0"/>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5CE5-449F-9613-1253B4C4C0E0}"/>
                </c:ext>
              </c:extLst>
            </c:dLbl>
            <c:dLbl>
              <c:idx val="3"/>
              <c:layout>
                <c:manualLayout>
                  <c:x val="-3.0232792502267465E-2"/>
                  <c:y val="-3.5977693829825521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5CE5-449F-9613-1253B4C4C0E0}"/>
                </c:ext>
              </c:extLst>
            </c:dLbl>
            <c:dLbl>
              <c:idx val="4"/>
              <c:layout>
                <c:manualLayout>
                  <c:x val="-3.2248312002418629E-2"/>
                  <c:y val="-1.439107753193020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5CE5-449F-9613-1253B4C4C0E0}"/>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0"/>
              </c:ext>
            </c:extLst>
          </c:dLbls>
          <c:cat>
            <c:strRef>
              <c:f>'Graphs 2'!$Q$6:$Q$10</c:f>
              <c:strCache>
                <c:ptCount val="5"/>
                <c:pt idx="0">
                  <c:v>Revenue</c:v>
                </c:pt>
                <c:pt idx="1">
                  <c:v>Expenses </c:v>
                </c:pt>
                <c:pt idx="2">
                  <c:v>Operating Profit / (Loss)</c:v>
                </c:pt>
                <c:pt idx="3">
                  <c:v>Non-Operating items</c:v>
                </c:pt>
                <c:pt idx="4">
                  <c:v>Net Profit / (Loss) </c:v>
                </c:pt>
              </c:strCache>
            </c:strRef>
          </c:cat>
          <c:val>
            <c:numRef>
              <c:f>'Graphs 2'!$R$6:$R$10</c:f>
              <c:numCache>
                <c:formatCode>#,##0,;[Red]\(#,##0,\)</c:formatCode>
                <c:ptCount val="5"/>
                <c:pt idx="0">
                  <c:v>897182978.00999999</c:v>
                </c:pt>
                <c:pt idx="1">
                  <c:v>1495222316.2999995</c:v>
                </c:pt>
                <c:pt idx="2">
                  <c:v>-598039338.28999949</c:v>
                </c:pt>
                <c:pt idx="3">
                  <c:v>168580517.22999999</c:v>
                </c:pt>
                <c:pt idx="4">
                  <c:v>-429458821.05999947</c:v>
                </c:pt>
              </c:numCache>
            </c:numRef>
          </c:val>
          <c:extLst xmlns:c16r2="http://schemas.microsoft.com/office/drawing/2015/06/chart">
            <c:ext xmlns:c16="http://schemas.microsoft.com/office/drawing/2014/chart" uri="{C3380CC4-5D6E-409C-BE32-E72D297353CC}">
              <c16:uniqueId val="{00000000-1220-A24A-9891-F31FEF864A8E}"/>
            </c:ext>
          </c:extLst>
        </c:ser>
        <c:ser>
          <c:idx val="1"/>
          <c:order val="1"/>
          <c:tx>
            <c:strRef>
              <c:f>'Graphs 2'!$S$5</c:f>
              <c:strCache>
                <c:ptCount val="1"/>
                <c:pt idx="0">
                  <c:v>Budget</c:v>
                </c:pt>
              </c:strCache>
            </c:strRef>
          </c:tx>
          <c:spPr>
            <a:solidFill>
              <a:schemeClr val="accent2"/>
            </a:solidFill>
            <a:ln>
              <a:noFill/>
            </a:ln>
            <a:effectLst/>
          </c:spPr>
          <c:dLbls>
            <c:dLbl>
              <c:idx val="3"/>
              <c:layout>
                <c:manualLayout>
                  <c:x val="0"/>
                  <c:y val="-3.5977693829825521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5CE5-449F-9613-1253B4C4C0E0}"/>
                </c:ext>
              </c:extLst>
            </c:dLbl>
            <c:dLbl>
              <c:idx val="4"/>
              <c:layout>
                <c:manualLayout>
                  <c:x val="-1.0077597500755965E-2"/>
                  <c:y val="-1.0793308148947654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5CE5-449F-9613-1253B4C4C0E0}"/>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0"/>
              </c:ext>
            </c:extLst>
          </c:dLbls>
          <c:cat>
            <c:strRef>
              <c:f>'Graphs 2'!$Q$6:$Q$10</c:f>
              <c:strCache>
                <c:ptCount val="5"/>
                <c:pt idx="0">
                  <c:v>Revenue</c:v>
                </c:pt>
                <c:pt idx="1">
                  <c:v>Expenses </c:v>
                </c:pt>
                <c:pt idx="2">
                  <c:v>Operating Profit / (Loss)</c:v>
                </c:pt>
                <c:pt idx="3">
                  <c:v>Non-Operating items</c:v>
                </c:pt>
                <c:pt idx="4">
                  <c:v>Net Profit / (Loss) </c:v>
                </c:pt>
              </c:strCache>
            </c:strRef>
          </c:cat>
          <c:val>
            <c:numRef>
              <c:f>'Graphs 2'!$S$6:$S$10</c:f>
              <c:numCache>
                <c:formatCode>#,##0,;[Red]\(#,##0,\)</c:formatCode>
                <c:ptCount val="5"/>
                <c:pt idx="0">
                  <c:v>1222563863.7200003</c:v>
                </c:pt>
                <c:pt idx="1">
                  <c:v>1732248314.3999999</c:v>
                </c:pt>
                <c:pt idx="2">
                  <c:v>-509684450.67999959</c:v>
                </c:pt>
                <c:pt idx="3">
                  <c:v>144079368.23000002</c:v>
                </c:pt>
                <c:pt idx="4">
                  <c:v>-365605082.44999951</c:v>
                </c:pt>
              </c:numCache>
            </c:numRef>
          </c:val>
          <c:extLst xmlns:c16r2="http://schemas.microsoft.com/office/drawing/2015/06/chart">
            <c:ext xmlns:c16="http://schemas.microsoft.com/office/drawing/2014/chart" uri="{C3380CC4-5D6E-409C-BE32-E72D297353CC}">
              <c16:uniqueId val="{00000001-1220-A24A-9891-F31FEF864A8E}"/>
            </c:ext>
          </c:extLst>
        </c:ser>
        <c:ser>
          <c:idx val="2"/>
          <c:order val="2"/>
          <c:tx>
            <c:strRef>
              <c:f>'Graphs 2'!$T$5</c:f>
              <c:strCache>
                <c:ptCount val="1"/>
                <c:pt idx="0">
                  <c:v>Actual</c:v>
                </c:pt>
              </c:strCache>
            </c:strRef>
          </c:tx>
          <c:spPr>
            <a:solidFill>
              <a:schemeClr val="accent3"/>
            </a:solidFill>
            <a:ln>
              <a:noFill/>
            </a:ln>
            <a:effectLst/>
          </c:spPr>
          <c:dLbls>
            <c:dLbl>
              <c:idx val="0"/>
              <c:layout>
                <c:manualLayout>
                  <c:x val="2.0155195001511642E-2"/>
                  <c:y val="-1.079330814894772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5CE5-449F-9613-1253B4C4C0E0}"/>
                </c:ext>
              </c:extLst>
            </c:dLbl>
            <c:dLbl>
              <c:idx val="1"/>
              <c:layout>
                <c:manualLayout>
                  <c:x val="3.0232792502267465E-2"/>
                  <c:y val="0"/>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5CE5-449F-9613-1253B4C4C0E0}"/>
                </c:ext>
              </c:extLst>
            </c:dLbl>
            <c:dLbl>
              <c:idx val="3"/>
              <c:layout>
                <c:manualLayout>
                  <c:x val="3.4263831502569647E-2"/>
                  <c:y val="-7.1955387659651026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5CE5-449F-9613-1253B4C4C0E0}"/>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0"/>
              </c:ext>
            </c:extLst>
          </c:dLbls>
          <c:cat>
            <c:strRef>
              <c:f>'Graphs 2'!$Q$6:$Q$10</c:f>
              <c:strCache>
                <c:ptCount val="5"/>
                <c:pt idx="0">
                  <c:v>Revenue</c:v>
                </c:pt>
                <c:pt idx="1">
                  <c:v>Expenses </c:v>
                </c:pt>
                <c:pt idx="2">
                  <c:v>Operating Profit / (Loss)</c:v>
                </c:pt>
                <c:pt idx="3">
                  <c:v>Non-Operating items</c:v>
                </c:pt>
                <c:pt idx="4">
                  <c:v>Net Profit / (Loss) </c:v>
                </c:pt>
              </c:strCache>
            </c:strRef>
          </c:cat>
          <c:val>
            <c:numRef>
              <c:f>'Graphs 2'!$T$6:$T$10</c:f>
              <c:numCache>
                <c:formatCode>#,##0,;[Red]\(#,##0,\)</c:formatCode>
                <c:ptCount val="5"/>
                <c:pt idx="0">
                  <c:v>813437030.80000007</c:v>
                </c:pt>
                <c:pt idx="1">
                  <c:v>1539242763.3700006</c:v>
                </c:pt>
                <c:pt idx="2">
                  <c:v>-725805732.57000089</c:v>
                </c:pt>
                <c:pt idx="3">
                  <c:v>134545768.03999999</c:v>
                </c:pt>
                <c:pt idx="4">
                  <c:v>-591259964.53000081</c:v>
                </c:pt>
              </c:numCache>
            </c:numRef>
          </c:val>
          <c:extLst xmlns:c16r2="http://schemas.microsoft.com/office/drawing/2015/06/chart">
            <c:ext xmlns:c16="http://schemas.microsoft.com/office/drawing/2014/chart" uri="{C3380CC4-5D6E-409C-BE32-E72D297353CC}">
              <c16:uniqueId val="{00000002-1220-A24A-9891-F31FEF864A8E}"/>
            </c:ext>
          </c:extLst>
        </c:ser>
        <c:ser>
          <c:idx val="3"/>
          <c:order val="3"/>
          <c:tx>
            <c:strRef>
              <c:f>'Graphs 2'!$U$5</c:f>
              <c:strCache>
                <c:ptCount val="1"/>
                <c:pt idx="0">
                  <c:v>Variance</c:v>
                </c:pt>
              </c:strCache>
            </c:strRef>
          </c:tx>
          <c:spPr>
            <a:solidFill>
              <a:schemeClr val="accent4"/>
            </a:solidFill>
            <a:ln>
              <a:noFill/>
            </a:ln>
            <a:effectLst/>
          </c:spPr>
          <c:dLbls>
            <c:dLbl>
              <c:idx val="1"/>
              <c:layout>
                <c:manualLayout>
                  <c:x val="2.6201753501965141E-2"/>
                  <c:y val="-3.5977693829825521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5CE5-449F-9613-1253B4C4C0E0}"/>
                </c:ext>
              </c:extLst>
            </c:dLbl>
            <c:dLbl>
              <c:idx val="2"/>
              <c:layout>
                <c:manualLayout>
                  <c:x val="3.0232792502267465E-2"/>
                  <c:y val="-1.439107753193020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5CE5-449F-9613-1253B4C4C0E0}"/>
                </c:ext>
              </c:extLst>
            </c:dLbl>
            <c:dLbl>
              <c:idx val="4"/>
              <c:layout>
                <c:manualLayout>
                  <c:x val="1.6124156001209314E-2"/>
                  <c:y val="-7.1952554770371765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5CE5-449F-9613-1253B4C4C0E0}"/>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0"/>
              </c:ext>
            </c:extLst>
          </c:dLbls>
          <c:cat>
            <c:strRef>
              <c:f>'Graphs 2'!$Q$6:$Q$10</c:f>
              <c:strCache>
                <c:ptCount val="5"/>
                <c:pt idx="0">
                  <c:v>Revenue</c:v>
                </c:pt>
                <c:pt idx="1">
                  <c:v>Expenses </c:v>
                </c:pt>
                <c:pt idx="2">
                  <c:v>Operating Profit / (Loss)</c:v>
                </c:pt>
                <c:pt idx="3">
                  <c:v>Non-Operating items</c:v>
                </c:pt>
                <c:pt idx="4">
                  <c:v>Net Profit / (Loss) </c:v>
                </c:pt>
              </c:strCache>
            </c:strRef>
          </c:cat>
          <c:val>
            <c:numRef>
              <c:f>'Graphs 2'!$U$6:$U$10</c:f>
              <c:numCache>
                <c:formatCode>#,##0,;[Red]\(#,##0,\)</c:formatCode>
                <c:ptCount val="5"/>
                <c:pt idx="0">
                  <c:v>-409126832.92000014</c:v>
                </c:pt>
                <c:pt idx="1">
                  <c:v>193005551.02999905</c:v>
                </c:pt>
                <c:pt idx="2">
                  <c:v>-216121281.89000121</c:v>
                </c:pt>
                <c:pt idx="3">
                  <c:v>-9533600.1900000274</c:v>
                </c:pt>
                <c:pt idx="4">
                  <c:v>-225654882.08000126</c:v>
                </c:pt>
              </c:numCache>
            </c:numRef>
          </c:val>
          <c:extLst xmlns:c16r2="http://schemas.microsoft.com/office/drawing/2015/06/chart">
            <c:ext xmlns:c16="http://schemas.microsoft.com/office/drawing/2014/chart" uri="{C3380CC4-5D6E-409C-BE32-E72D297353CC}">
              <c16:uniqueId val="{00000003-1220-A24A-9891-F31FEF864A8E}"/>
            </c:ext>
          </c:extLst>
        </c:ser>
        <c:dLbls/>
        <c:gapWidth val="219"/>
        <c:overlap val="-27"/>
        <c:axId val="185770368"/>
        <c:axId val="185771904"/>
      </c:barChart>
      <c:catAx>
        <c:axId val="18577036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85771904"/>
        <c:crosses val="autoZero"/>
        <c:auto val="1"/>
        <c:lblAlgn val="ctr"/>
        <c:lblOffset val="100"/>
      </c:catAx>
      <c:valAx>
        <c:axId val="185771904"/>
        <c:scaling>
          <c:orientation val="minMax"/>
        </c:scaling>
        <c:axPos val="l"/>
        <c:majorGridlines>
          <c:spPr>
            <a:ln w="9525" cap="flat" cmpd="sng" algn="ctr">
              <a:solidFill>
                <a:schemeClr val="tx1">
                  <a:lumMod val="15000"/>
                  <a:lumOff val="85000"/>
                </a:schemeClr>
              </a:solidFill>
              <a:round/>
            </a:ln>
            <a:effectLst/>
          </c:spPr>
        </c:majorGridlines>
        <c:numFmt formatCode="#,##0,;[Red]\(#,##0,\)" sourceLinked="1"/>
        <c:maj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85770368"/>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chart>
  <c:spPr>
    <a:solidFill>
      <a:schemeClr val="bg1"/>
    </a:solidFill>
    <a:ln w="9525" cap="flat" cmpd="sng" algn="ctr">
      <a:solidFill>
        <a:schemeClr val="tx1"/>
      </a:solidFill>
      <a:round/>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000" b="1" i="0" u="none" strike="noStrike" kern="1200" spc="0" baseline="0">
                <a:solidFill>
                  <a:schemeClr val="dk1"/>
                </a:solidFill>
                <a:latin typeface="Arial" panose="020B0604020202020204" pitchFamily="34" charset="0"/>
                <a:ea typeface="+mn-ea"/>
                <a:cs typeface="Arial" panose="020B0604020202020204" pitchFamily="34" charset="0"/>
              </a:defRPr>
            </a:pPr>
            <a:r>
              <a:rPr lang="en-ZA" sz="1000" b="1" dirty="0"/>
              <a:t>SA Post Office Revenue Performance (R‘000)</a:t>
            </a:r>
          </a:p>
          <a:p>
            <a:pPr>
              <a:defRPr sz="1000" b="1" i="0" u="none" strike="noStrike" kern="1200" spc="0" baseline="0">
                <a:solidFill>
                  <a:schemeClr val="dk1"/>
                </a:solidFill>
                <a:latin typeface="Arial" panose="020B0604020202020204" pitchFamily="34" charset="0"/>
                <a:ea typeface="+mn-ea"/>
                <a:cs typeface="Arial" panose="020B0604020202020204" pitchFamily="34" charset="0"/>
              </a:defRPr>
            </a:pPr>
            <a:r>
              <a:rPr lang="en-ZA" sz="1000" b="1" dirty="0"/>
              <a:t>Quarter 1 / Quarter 2 2021/22</a:t>
            </a:r>
          </a:p>
        </c:rich>
      </c:tx>
      <c:spPr>
        <a:noFill/>
        <a:ln>
          <a:noFill/>
        </a:ln>
        <a:effectLst/>
      </c:spPr>
    </c:title>
    <c:plotArea>
      <c:layout/>
      <c:barChart>
        <c:barDir val="col"/>
        <c:grouping val="clustered"/>
        <c:ser>
          <c:idx val="0"/>
          <c:order val="0"/>
          <c:tx>
            <c:strRef>
              <c:f>'Graphs 2'!$C$7</c:f>
              <c:strCache>
                <c:ptCount val="1"/>
                <c:pt idx="0">
                  <c:v>Budget</c:v>
                </c:pt>
              </c:strCache>
            </c:strRef>
          </c:tx>
          <c:spPr>
            <a:solidFill>
              <a:schemeClr val="accent1"/>
            </a:solidFill>
            <a:ln>
              <a:noFill/>
            </a:ln>
            <a:effectLst/>
          </c:spPr>
          <c:dLbls>
            <c:spPr>
              <a:noFill/>
              <a:ln>
                <a:noFill/>
              </a:ln>
              <a:effectLst/>
            </c:spPr>
            <c:txPr>
              <a:bodyPr rot="0" spcFirstLastPara="1" vertOverflow="ellipsis" vert="horz" wrap="square" anchor="ctr" anchorCtr="1"/>
              <a:lstStyle/>
              <a:p>
                <a:pPr>
                  <a:defRPr sz="800" b="0" i="0" u="none" strike="noStrike" kern="1200" baseline="0">
                    <a:solidFill>
                      <a:schemeClr val="dk1"/>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 2'!$D$6:$E$6</c:f>
              <c:strCache>
                <c:ptCount val="2"/>
                <c:pt idx="0">
                  <c:v>Quarter 1 </c:v>
                </c:pt>
                <c:pt idx="1">
                  <c:v>Quarter 2</c:v>
                </c:pt>
              </c:strCache>
            </c:strRef>
          </c:cat>
          <c:val>
            <c:numRef>
              <c:f>'Graphs 2'!$D$7:$E$7</c:f>
              <c:numCache>
                <c:formatCode>#,##0,;[Red]\(#,##0,\)</c:formatCode>
                <c:ptCount val="2"/>
                <c:pt idx="0">
                  <c:v>1170316992.7799997</c:v>
                </c:pt>
                <c:pt idx="1">
                  <c:v>1222563863.7200003</c:v>
                </c:pt>
              </c:numCache>
            </c:numRef>
          </c:val>
          <c:extLst xmlns:c16r2="http://schemas.microsoft.com/office/drawing/2015/06/chart">
            <c:ext xmlns:c16="http://schemas.microsoft.com/office/drawing/2014/chart" uri="{C3380CC4-5D6E-409C-BE32-E72D297353CC}">
              <c16:uniqueId val="{00000000-9D23-CC45-A98B-B93D96DA950F}"/>
            </c:ext>
          </c:extLst>
        </c:ser>
        <c:ser>
          <c:idx val="1"/>
          <c:order val="1"/>
          <c:tx>
            <c:strRef>
              <c:f>'Graphs 2'!$C$8</c:f>
              <c:strCache>
                <c:ptCount val="1"/>
                <c:pt idx="0">
                  <c:v>Actual</c:v>
                </c:pt>
              </c:strCache>
            </c:strRef>
          </c:tx>
          <c:spPr>
            <a:solidFill>
              <a:schemeClr val="accent2"/>
            </a:solidFill>
            <a:ln>
              <a:noFill/>
            </a:ln>
            <a:effectLst/>
          </c:spPr>
          <c:dLbls>
            <c:spPr>
              <a:noFill/>
              <a:ln>
                <a:noFill/>
              </a:ln>
              <a:effectLst/>
            </c:spPr>
            <c:txPr>
              <a:bodyPr rot="0" spcFirstLastPara="1" vertOverflow="ellipsis" vert="horz" wrap="square" anchor="ctr" anchorCtr="1"/>
              <a:lstStyle/>
              <a:p>
                <a:pPr>
                  <a:defRPr sz="800" b="0" i="0" u="none" strike="noStrike" kern="1200" baseline="0">
                    <a:solidFill>
                      <a:schemeClr val="dk1"/>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 2'!$D$6:$E$6</c:f>
              <c:strCache>
                <c:ptCount val="2"/>
                <c:pt idx="0">
                  <c:v>Quarter 1 </c:v>
                </c:pt>
                <c:pt idx="1">
                  <c:v>Quarter 2</c:v>
                </c:pt>
              </c:strCache>
            </c:strRef>
          </c:cat>
          <c:val>
            <c:numRef>
              <c:f>'Graphs 2'!$D$8:$E$8</c:f>
              <c:numCache>
                <c:formatCode>#,##0,;[Red]\(#,##0,\)</c:formatCode>
                <c:ptCount val="2"/>
                <c:pt idx="0">
                  <c:v>813710290.33999979</c:v>
                </c:pt>
                <c:pt idx="1">
                  <c:v>813436609.94999993</c:v>
                </c:pt>
              </c:numCache>
            </c:numRef>
          </c:val>
          <c:extLst xmlns:c16r2="http://schemas.microsoft.com/office/drawing/2015/06/chart">
            <c:ext xmlns:c16="http://schemas.microsoft.com/office/drawing/2014/chart" uri="{C3380CC4-5D6E-409C-BE32-E72D297353CC}">
              <c16:uniqueId val="{00000001-9D23-CC45-A98B-B93D96DA950F}"/>
            </c:ext>
          </c:extLst>
        </c:ser>
        <c:ser>
          <c:idx val="2"/>
          <c:order val="2"/>
          <c:tx>
            <c:strRef>
              <c:f>'Graphs 2'!$C$9</c:f>
              <c:strCache>
                <c:ptCount val="1"/>
                <c:pt idx="0">
                  <c:v>Variance</c:v>
                </c:pt>
              </c:strCache>
            </c:strRef>
          </c:tx>
          <c:spPr>
            <a:solidFill>
              <a:schemeClr val="accent3"/>
            </a:solidFill>
            <a:ln>
              <a:noFill/>
            </a:ln>
            <a:effectLst/>
          </c:spPr>
          <c:dLbls>
            <c:spPr>
              <a:noFill/>
              <a:ln>
                <a:noFill/>
              </a:ln>
              <a:effectLst/>
            </c:spPr>
            <c:txPr>
              <a:bodyPr rot="0" spcFirstLastPara="1" vertOverflow="ellipsis" vert="horz" wrap="square" anchor="ctr" anchorCtr="1"/>
              <a:lstStyle/>
              <a:p>
                <a:pPr>
                  <a:defRPr sz="800" b="0" i="0" u="none" strike="noStrike" kern="1200" baseline="0">
                    <a:solidFill>
                      <a:schemeClr val="dk1"/>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 2'!$D$6:$E$6</c:f>
              <c:strCache>
                <c:ptCount val="2"/>
                <c:pt idx="0">
                  <c:v>Quarter 1 </c:v>
                </c:pt>
                <c:pt idx="1">
                  <c:v>Quarter 2</c:v>
                </c:pt>
              </c:strCache>
            </c:strRef>
          </c:cat>
          <c:val>
            <c:numRef>
              <c:f>'Graphs 2'!$D$9:$E$9</c:f>
              <c:numCache>
                <c:formatCode>#,##0,;[Red]\(#,##0,\)</c:formatCode>
                <c:ptCount val="2"/>
                <c:pt idx="0">
                  <c:v>-356606702.4399997</c:v>
                </c:pt>
                <c:pt idx="1">
                  <c:v>-409127253.77000016</c:v>
                </c:pt>
              </c:numCache>
            </c:numRef>
          </c:val>
          <c:extLst xmlns:c16r2="http://schemas.microsoft.com/office/drawing/2015/06/chart">
            <c:ext xmlns:c16="http://schemas.microsoft.com/office/drawing/2014/chart" uri="{C3380CC4-5D6E-409C-BE32-E72D297353CC}">
              <c16:uniqueId val="{00000002-9D23-CC45-A98B-B93D96DA950F}"/>
            </c:ext>
          </c:extLst>
        </c:ser>
        <c:dLbls/>
        <c:gapWidth val="219"/>
        <c:overlap val="-27"/>
        <c:axId val="186034048"/>
        <c:axId val="186035584"/>
      </c:barChart>
      <c:catAx>
        <c:axId val="18603404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dk1"/>
                </a:solidFill>
                <a:latin typeface="Arial" panose="020B0604020202020204" pitchFamily="34" charset="0"/>
                <a:ea typeface="+mn-ea"/>
                <a:cs typeface="Arial" panose="020B0604020202020204" pitchFamily="34" charset="0"/>
              </a:defRPr>
            </a:pPr>
            <a:endParaRPr lang="en-US"/>
          </a:p>
        </c:txPr>
        <c:crossAx val="186035584"/>
        <c:crosses val="autoZero"/>
        <c:auto val="1"/>
        <c:lblAlgn val="ctr"/>
        <c:lblOffset val="100"/>
      </c:catAx>
      <c:valAx>
        <c:axId val="186035584"/>
        <c:scaling>
          <c:orientation val="minMax"/>
        </c:scaling>
        <c:axPos val="l"/>
        <c:majorGridlines>
          <c:spPr>
            <a:ln w="9525" cap="flat" cmpd="sng" algn="ctr">
              <a:solidFill>
                <a:schemeClr val="tx1">
                  <a:lumMod val="15000"/>
                  <a:lumOff val="85000"/>
                </a:schemeClr>
              </a:solidFill>
              <a:round/>
            </a:ln>
            <a:effectLst/>
          </c:spPr>
        </c:majorGridlines>
        <c:numFmt formatCode="#,##0,;[Red]\(#,##0,\)" sourceLinked="1"/>
        <c:maj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dk1"/>
                </a:solidFill>
                <a:latin typeface="Arial" panose="020B0604020202020204" pitchFamily="34" charset="0"/>
                <a:ea typeface="+mn-ea"/>
                <a:cs typeface="Arial" panose="020B0604020202020204" pitchFamily="34" charset="0"/>
              </a:defRPr>
            </a:pPr>
            <a:endParaRPr lang="en-US"/>
          </a:p>
        </c:txPr>
        <c:crossAx val="186034048"/>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Arial" panose="020B0604020202020204" pitchFamily="34" charset="0"/>
              <a:ea typeface="+mn-ea"/>
              <a:cs typeface="Arial" panose="020B0604020202020204" pitchFamily="34" charset="0"/>
            </a:defRPr>
          </a:pPr>
          <a:endParaRPr lang="en-US"/>
        </a:p>
      </c:txPr>
    </c:legend>
    <c:plotVisOnly val="1"/>
    <c:dispBlanksAs val="gap"/>
  </c:chart>
  <c:spPr>
    <a:solidFill>
      <a:schemeClr val="lt1"/>
    </a:solidFill>
    <a:ln w="9525" cap="flat" cmpd="sng" algn="ctr">
      <a:solidFill>
        <a:schemeClr val="dk1"/>
      </a:solidFill>
      <a:prstDash val="solid"/>
      <a:miter lim="800000"/>
    </a:ln>
    <a:effectLst/>
  </c:spPr>
  <c:txPr>
    <a:bodyPr/>
    <a:lstStyle/>
    <a:p>
      <a:pPr>
        <a:defRPr>
          <a:solidFill>
            <a:schemeClr val="dk1"/>
          </a:solidFill>
          <a:latin typeface="Arial" panose="020B0604020202020204" pitchFamily="34" charset="0"/>
          <a:ea typeface="+mn-ea"/>
          <a:cs typeface="Arial" panose="020B0604020202020204" pitchFamily="34" charset="0"/>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autoTitleDeleted val="1"/>
    <c:plotArea>
      <c:layout/>
      <c:pieChart>
        <c:varyColors val="1"/>
        <c:ser>
          <c:idx val="0"/>
          <c:order val="0"/>
          <c:tx>
            <c:strRef>
              <c:f>Sheet1!$B$1</c:f>
              <c:strCache>
                <c:ptCount val="1"/>
                <c:pt idx="0">
                  <c:v>Targets</c:v>
                </c:pt>
              </c:strCache>
            </c:strRef>
          </c:tx>
          <c:explosion val="3"/>
          <c:dPt>
            <c:idx val="0"/>
            <c:explosion val="0"/>
            <c:spPr>
              <a:solidFill>
                <a:srgbClr val="00B050"/>
              </a:solidFill>
              <a:ln w="19050">
                <a:solidFill>
                  <a:schemeClr val="lt1"/>
                </a:solidFill>
              </a:ln>
              <a:effectLst/>
            </c:spPr>
            <c:extLst xmlns:c16r2="http://schemas.microsoft.com/office/drawing/2015/06/chart">
              <c:ext xmlns:c16="http://schemas.microsoft.com/office/drawing/2014/chart" uri="{C3380CC4-5D6E-409C-BE32-E72D297353CC}">
                <c16:uniqueId val="{00000001-9576-4FF3-8675-C4659B48B2DF}"/>
              </c:ext>
            </c:extLst>
          </c:dPt>
          <c:dPt>
            <c:idx val="1"/>
            <c:spPr>
              <a:solidFill>
                <a:srgbClr val="FF0000"/>
              </a:solidFill>
              <a:ln w="19050">
                <a:solidFill>
                  <a:schemeClr val="lt1"/>
                </a:solidFill>
              </a:ln>
              <a:effectLst/>
            </c:spPr>
            <c:extLst xmlns:c16r2="http://schemas.microsoft.com/office/drawing/2015/06/chart">
              <c:ext xmlns:c16="http://schemas.microsoft.com/office/drawing/2014/chart" uri="{C3380CC4-5D6E-409C-BE32-E72D297353CC}">
                <c16:uniqueId val="{00000003-9576-4FF3-8675-C4659B48B2DF}"/>
              </c:ext>
            </c:extLst>
          </c:dPt>
          <c:dLbls>
            <c:dLbl>
              <c:idx val="0"/>
              <c:layout>
                <c:manualLayout>
                  <c:x val="-0.12831151574803146"/>
                  <c:y val="8.1284940944881867E-2"/>
                </c:manualLayout>
              </c:layout>
              <c:tx>
                <c:rich>
                  <a:bodyPr rot="0" spcFirstLastPara="1" vertOverflow="ellipsis" vert="horz" wrap="square" anchor="ctr" anchorCtr="1"/>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r>
                      <a:rPr lang="en-US" dirty="0"/>
                      <a:t>20%</a:t>
                    </a:r>
                  </a:p>
                </c:rich>
              </c:tx>
              <c:spPr>
                <a:noFill/>
                <a:ln>
                  <a:noFill/>
                </a:ln>
                <a:effectLst/>
              </c:spPr>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9576-4FF3-8675-C4659B48B2DF}"/>
                </c:ext>
              </c:extLst>
            </c:dLbl>
            <c:dLbl>
              <c:idx val="1"/>
              <c:layout>
                <c:manualLayout>
                  <c:x val="0.19513205380577428"/>
                  <c:y val="-0.14800344488188982"/>
                </c:manualLayout>
              </c:layout>
              <c:tx>
                <c:rich>
                  <a:bodyPr rot="0" spcFirstLastPara="1" vertOverflow="ellipsis" vert="horz" wrap="square" anchor="ctr" anchorCtr="1"/>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r>
                      <a:rPr lang="en-US" dirty="0"/>
                      <a:t>80%</a:t>
                    </a:r>
                  </a:p>
                </c:rich>
              </c:tx>
              <c:spPr>
                <a:noFill/>
                <a:ln>
                  <a:noFill/>
                </a:ln>
                <a:effectLst/>
              </c:spPr>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9576-4FF3-8675-C4659B48B2DF}"/>
                </c:ext>
              </c:extLst>
            </c:dLbl>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Percent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Sheet1!$A$2:$A$3</c:f>
              <c:strCache>
                <c:ptCount val="2"/>
                <c:pt idx="0">
                  <c:v>Achieved</c:v>
                </c:pt>
                <c:pt idx="1">
                  <c:v>Not Achieved</c:v>
                </c:pt>
              </c:strCache>
            </c:strRef>
          </c:cat>
          <c:val>
            <c:numRef>
              <c:f>Sheet1!$B$2:$B$3</c:f>
              <c:numCache>
                <c:formatCode>General</c:formatCode>
                <c:ptCount val="2"/>
                <c:pt idx="0">
                  <c:v>7</c:v>
                </c:pt>
                <c:pt idx="1">
                  <c:v>8</c:v>
                </c:pt>
              </c:numCache>
            </c:numRef>
          </c:val>
          <c:extLst xmlns:c16r2="http://schemas.microsoft.com/office/drawing/2015/06/chart">
            <c:ext xmlns:c16="http://schemas.microsoft.com/office/drawing/2014/chart" uri="{C3380CC4-5D6E-409C-BE32-E72D297353CC}">
              <c16:uniqueId val="{00000000-B39C-6B4D-AEC1-A4EEE7B83C65}"/>
            </c:ext>
          </c:extLst>
        </c:ser>
        <c:dLbls>
          <c:showPercent val="1"/>
        </c:dLbls>
        <c:firstSliceAng val="0"/>
      </c:pieChart>
      <c:spPr>
        <a:noFill/>
        <a:ln>
          <a:noFill/>
        </a:ln>
        <a:effectLst/>
      </c:spPr>
    </c:plotArea>
    <c:legend>
      <c:legendPos val="r"/>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zero"/>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BDB910C5-A1FC-40C4-9E35-47FE205EA6B8}" type="datetimeFigureOut">
              <a:rPr lang="en-ZA" smtClean="0"/>
              <a:pPr/>
              <a:t>2022/03/09</a:t>
            </a:fld>
            <a:endParaRPr lang="en-ZA" dirty="0"/>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A04CA44-E507-417D-91DC-FB9E67F91004}" type="slidenum">
              <a:rPr lang="en-ZA" smtClean="0"/>
              <a:pPr/>
              <a:t>‹#›</a:t>
            </a:fld>
            <a:endParaRPr lang="en-ZA" dirty="0"/>
          </a:p>
        </p:txBody>
      </p:sp>
    </p:spTree>
    <p:extLst>
      <p:ext uri="{BB962C8B-B14F-4D97-AF65-F5344CB8AC3E}">
        <p14:creationId xmlns:p14="http://schemas.microsoft.com/office/powerpoint/2010/main" xmlns="" val="38132651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850E1B1-12FE-4CD2-BE47-2826D576F541}" type="datetimeFigureOut">
              <a:rPr lang="en-ZA" smtClean="0"/>
              <a:pPr/>
              <a:t>2022/03/09</a:t>
            </a:fld>
            <a:endParaRPr lang="en-ZA" dirty="0"/>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00887DD-6232-4C71-AF97-2F4142046207}" type="slidenum">
              <a:rPr lang="en-ZA" smtClean="0"/>
              <a:pPr/>
              <a:t>‹#›</a:t>
            </a:fld>
            <a:endParaRPr lang="en-ZA" dirty="0"/>
          </a:p>
        </p:txBody>
      </p:sp>
    </p:spTree>
    <p:extLst>
      <p:ext uri="{BB962C8B-B14F-4D97-AF65-F5344CB8AC3E}">
        <p14:creationId xmlns:p14="http://schemas.microsoft.com/office/powerpoint/2010/main" xmlns="" val="1460926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00887DD-6232-4C71-AF97-2F4142046207}" type="slidenum">
              <a:rPr lang="en-ZA" smtClean="0"/>
              <a:pPr/>
              <a:t>1</a:t>
            </a:fld>
            <a:endParaRPr lang="en-ZA" dirty="0"/>
          </a:p>
        </p:txBody>
      </p:sp>
    </p:spTree>
    <p:extLst>
      <p:ext uri="{BB962C8B-B14F-4D97-AF65-F5344CB8AC3E}">
        <p14:creationId xmlns:p14="http://schemas.microsoft.com/office/powerpoint/2010/main" xmlns="" val="1920951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00887DD-6232-4C71-AF97-2F4142046207}" type="slidenum">
              <a:rPr lang="en-ZA" smtClean="0"/>
              <a:pPr/>
              <a:t>2</a:t>
            </a:fld>
            <a:endParaRPr lang="en-ZA" dirty="0"/>
          </a:p>
        </p:txBody>
      </p:sp>
    </p:spTree>
    <p:extLst>
      <p:ext uri="{BB962C8B-B14F-4D97-AF65-F5344CB8AC3E}">
        <p14:creationId xmlns:p14="http://schemas.microsoft.com/office/powerpoint/2010/main" xmlns="" val="3174693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00887DD-6232-4C71-AF97-2F4142046207}" type="slidenum">
              <a:rPr lang="en-ZA" smtClean="0"/>
              <a:pPr/>
              <a:t>16</a:t>
            </a:fld>
            <a:endParaRPr lang="en-ZA" dirty="0"/>
          </a:p>
        </p:txBody>
      </p:sp>
    </p:spTree>
    <p:extLst>
      <p:ext uri="{BB962C8B-B14F-4D97-AF65-F5344CB8AC3E}">
        <p14:creationId xmlns:p14="http://schemas.microsoft.com/office/powerpoint/2010/main" xmlns="" val="31020390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6BD79F-0D9D-418A-890F-736346C0FFCE}" type="datetime1">
              <a:rPr lang="en-US" smtClean="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lvl1pPr>
          </a:lstStyle>
          <a:p>
            <a:fld id="{DE0B4541-BF44-41FE-A2D2-FE04958D826E}"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5486400"/>
            <a:ext cx="8117305" cy="137160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0" y="0"/>
            <a:ext cx="9144000" cy="941832"/>
          </a:xfrm>
          <a:prstGeom prst="rect">
            <a:avLst/>
          </a:prstGeom>
        </p:spPr>
      </p:pic>
    </p:spTree>
    <p:extLst>
      <p:ext uri="{BB962C8B-B14F-4D97-AF65-F5344CB8AC3E}">
        <p14:creationId xmlns:p14="http://schemas.microsoft.com/office/powerpoint/2010/main" xmlns="" val="174095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807D098-479B-4196-929F-95C97CCE384A}" type="datetime1">
              <a:rPr lang="en-US" smtClean="0"/>
              <a:pPr/>
              <a:t>3/9/2022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431ECC4-154C-CE43-883C-952D3004BFC2}" type="slidenum">
              <a:rPr lang="en-US" smtClean="0"/>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 y="5831306"/>
            <a:ext cx="6840747" cy="1026694"/>
          </a:xfrm>
          <a:prstGeom prst="rect">
            <a:avLst/>
          </a:prstGeom>
        </p:spPr>
      </p:pic>
      <p:pic>
        <p:nvPicPr>
          <p:cNvPr id="13" name="Picture 12">
            <a:extLst>
              <a:ext uri="{FF2B5EF4-FFF2-40B4-BE49-F238E27FC236}">
                <a16:creationId xmlns:a16="http://schemas.microsoft.com/office/drawing/2014/main" xmlns="" id="{8E3EADFC-3BBD-9441-A7FF-398D523B18F7}"/>
              </a:ext>
            </a:extLst>
          </p:cNvPr>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5546784" y="151798"/>
            <a:ext cx="3527785" cy="2875589"/>
          </a:xfrm>
          <a:prstGeom prst="rect">
            <a:avLst/>
          </a:prstGeom>
        </p:spPr>
      </p:pic>
      <p:sp>
        <p:nvSpPr>
          <p:cNvPr id="14" name="TextBox 13">
            <a:extLst>
              <a:ext uri="{FF2B5EF4-FFF2-40B4-BE49-F238E27FC236}">
                <a16:creationId xmlns:a16="http://schemas.microsoft.com/office/drawing/2014/main" xmlns="" id="{22BB0546-F411-024F-9057-30F3C428F5E1}"/>
              </a:ext>
            </a:extLst>
          </p:cNvPr>
          <p:cNvSpPr txBox="1"/>
          <p:nvPr userDrawn="1"/>
        </p:nvSpPr>
        <p:spPr>
          <a:xfrm>
            <a:off x="156210" y="92054"/>
            <a:ext cx="6225989" cy="523220"/>
          </a:xfrm>
          <a:prstGeom prst="rect">
            <a:avLst/>
          </a:prstGeom>
          <a:noFill/>
        </p:spPr>
        <p:txBody>
          <a:bodyPr wrap="square" rtlCol="0">
            <a:spAutoFit/>
          </a:bodyPr>
          <a:lstStyle/>
          <a:p>
            <a:r>
              <a:rPr lang="en-ZA" sz="2800" b="1" dirty="0">
                <a:solidFill>
                  <a:srgbClr val="C00000"/>
                </a:solidFill>
              </a:rPr>
              <a:t>CONTENTS</a:t>
            </a:r>
          </a:p>
        </p:txBody>
      </p:sp>
      <p:cxnSp>
        <p:nvCxnSpPr>
          <p:cNvPr id="16" name="Straight Connector 15"/>
          <p:cNvCxnSpPr/>
          <p:nvPr userDrawn="1"/>
        </p:nvCxnSpPr>
        <p:spPr>
          <a:xfrm>
            <a:off x="0" y="599834"/>
            <a:ext cx="5688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47335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AB03E1-227D-47C9-A215-B1FA4F91CBC8}" type="datetime1">
              <a:rPr lang="en-US" smtClean="0"/>
              <a:pPr/>
              <a:t>3/9/2022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431ECC4-154C-CE43-883C-952D3004BFC2}" type="slidenum">
              <a:rPr lang="en-US" smtClean="0"/>
              <a:pPr/>
              <a:t>‹#›</a:t>
            </a:fld>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6250155"/>
            <a:ext cx="4475747" cy="577516"/>
          </a:xfrm>
          <a:prstGeom prst="rect">
            <a:avLst/>
          </a:prstGeom>
        </p:spPr>
      </p:pic>
      <p:cxnSp>
        <p:nvCxnSpPr>
          <p:cNvPr id="8" name="Straight Connector 7"/>
          <p:cNvCxnSpPr/>
          <p:nvPr userDrawn="1"/>
        </p:nvCxnSpPr>
        <p:spPr>
          <a:xfrm>
            <a:off x="0" y="583792"/>
            <a:ext cx="9144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16548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D4264D-2177-4F8B-89B9-C45C5F0985CC}" type="datetime1">
              <a:rPr lang="en-US" smtClean="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31ECC4-154C-CE43-883C-952D3004BFC2}" type="slidenum">
              <a:rPr lang="en-US" smtClean="0"/>
              <a:pPr/>
              <a:t>‹#›</a:t>
            </a:fld>
            <a:endParaRPr lang="en-US" dirty="0"/>
          </a:p>
        </p:txBody>
      </p:sp>
    </p:spTree>
    <p:extLst>
      <p:ext uri="{BB962C8B-B14F-4D97-AF65-F5344CB8AC3E}">
        <p14:creationId xmlns:p14="http://schemas.microsoft.com/office/powerpoint/2010/main" xmlns="" val="42661148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405491-60A1-4D61-B253-80887C88BACB}" type="datetime1">
              <a:rPr lang="en-US" smtClean="0"/>
              <a:pPr/>
              <a:t>3/9/2022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1ECC4-154C-CE43-883C-952D3004BFC2}" type="slidenum">
              <a:rPr lang="en-US" smtClean="0"/>
              <a:pPr/>
              <a:t>‹#›</a:t>
            </a:fld>
            <a:endParaRPr lang="en-US" dirty="0"/>
          </a:p>
        </p:txBody>
      </p:sp>
    </p:spTree>
    <p:extLst>
      <p:ext uri="{BB962C8B-B14F-4D97-AF65-F5344CB8AC3E}">
        <p14:creationId xmlns:p14="http://schemas.microsoft.com/office/powerpoint/2010/main" xmlns="" val="2758041412"/>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7" r:id="rId3"/>
    <p:sldLayoutId id="2147483662"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a:extLst>
              <a:ext uri="{FF2B5EF4-FFF2-40B4-BE49-F238E27FC236}">
                <a16:creationId xmlns:a16="http://schemas.microsoft.com/office/drawing/2014/main" xmlns="" id="{BC501AB1-87DE-FF41-AE71-9C89D763362E}"/>
              </a:ext>
            </a:extLst>
          </p:cNvPr>
          <p:cNvSpPr txBox="1">
            <a:spLocks noChangeArrowheads="1"/>
          </p:cNvSpPr>
          <p:nvPr/>
        </p:nvSpPr>
        <p:spPr bwMode="auto">
          <a:xfrm>
            <a:off x="903496" y="2170263"/>
            <a:ext cx="7244218" cy="1600438"/>
          </a:xfrm>
          <a:prstGeom prst="rect">
            <a:avLst/>
          </a:prstGeom>
          <a:solidFill>
            <a:srgbClr val="FFFFFF"/>
          </a:solidFill>
          <a:ln w="19050">
            <a:noFill/>
            <a:miter lim="800000"/>
            <a:headEnd/>
            <a:tailEnd/>
          </a:ln>
        </p:spPr>
        <p:txBody>
          <a:bodyPr rot="0" vert="horz" wrap="square" lIns="91440" tIns="45720" rIns="91440" bIns="45720" anchor="ctr" anchorCtr="0">
            <a:spAutoFit/>
          </a:bodyPr>
          <a:lstStyle/>
          <a:p>
            <a:pPr algn="ctr">
              <a:spcBef>
                <a:spcPts val="1200"/>
              </a:spcBef>
            </a:pPr>
            <a:r>
              <a:rPr lang="en-ZA" sz="4000" b="1" dirty="0">
                <a:solidFill>
                  <a:srgbClr val="C00000"/>
                </a:solidFill>
                <a:latin typeface="Arial" panose="020B0604020202020204" pitchFamily="34" charset="0"/>
                <a:ea typeface="Calibri" panose="020F0502020204030204" pitchFamily="34" charset="0"/>
                <a:cs typeface="Times New Roman" panose="02020603050405020304" pitchFamily="18" charset="0"/>
              </a:rPr>
              <a:t>SA POST OFFICE</a:t>
            </a:r>
          </a:p>
          <a:p>
            <a:pPr algn="ctr">
              <a:spcBef>
                <a:spcPts val="600"/>
              </a:spcBef>
            </a:pPr>
            <a:r>
              <a:rPr lang="en-ZA" sz="2800" b="1" dirty="0">
                <a:ln w="0">
                  <a:solidFill>
                    <a:srgbClr val="002060"/>
                  </a:solidFill>
                </a:ln>
                <a:solidFill>
                  <a:srgbClr val="002060"/>
                </a:solidFill>
                <a:latin typeface="Arial" panose="020B0604020202020204" pitchFamily="34" charset="0"/>
                <a:ea typeface="Calibri" panose="020F0502020204030204" pitchFamily="34" charset="0"/>
                <a:cs typeface="Times New Roman" panose="02020603050405020304" pitchFamily="18" charset="0"/>
              </a:rPr>
              <a:t>Performance for Quarter 2 </a:t>
            </a:r>
          </a:p>
          <a:p>
            <a:pPr algn="ctr">
              <a:spcBef>
                <a:spcPts val="600"/>
              </a:spcBef>
            </a:pPr>
            <a:r>
              <a:rPr lang="en-ZA" sz="2000" dirty="0">
                <a:ln w="0">
                  <a:solidFill>
                    <a:srgbClr val="002060"/>
                  </a:solidFill>
                </a:ln>
                <a:solidFill>
                  <a:srgbClr val="002060"/>
                </a:solidFill>
                <a:latin typeface="Arial" panose="020B0604020202020204" pitchFamily="34" charset="0"/>
                <a:ea typeface="Calibri" panose="020F0502020204030204" pitchFamily="34" charset="0"/>
                <a:cs typeface="Times New Roman" panose="02020603050405020304" pitchFamily="18" charset="0"/>
              </a:rPr>
              <a:t>As at 30 September 2021</a:t>
            </a:r>
          </a:p>
        </p:txBody>
      </p:sp>
    </p:spTree>
    <p:extLst>
      <p:ext uri="{BB962C8B-B14F-4D97-AF65-F5344CB8AC3E}">
        <p14:creationId xmlns:p14="http://schemas.microsoft.com/office/powerpoint/2010/main" xmlns="" val="124846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10</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110969"/>
            <a:ext cx="7237988"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Creditors – Q2 </a:t>
            </a:r>
            <a:r>
              <a:rPr lang="en-US" sz="2400" b="1" dirty="0">
                <a:solidFill>
                  <a:srgbClr val="C00000"/>
                </a:solidFill>
                <a:latin typeface="Arial" panose="020B0604020202020204" pitchFamily="34" charset="0"/>
                <a:cs typeface="Arial" panose="020B0604020202020204" pitchFamily="34" charset="0"/>
              </a:rPr>
              <a:t>2021/22 YTD</a:t>
            </a:r>
            <a:endParaRPr lang="en-ZA" sz="2400" b="1" dirty="0">
              <a:solidFill>
                <a:srgbClr val="C00000"/>
              </a:solidFill>
              <a:latin typeface="Arial" panose="020B0604020202020204" pitchFamily="34" charset="0"/>
              <a:cs typeface="Arial" panose="020B0604020202020204" pitchFamily="34" charset="0"/>
            </a:endParaRPr>
          </a:p>
        </p:txBody>
      </p:sp>
      <p:sp>
        <p:nvSpPr>
          <p:cNvPr id="6" name="TextBox 5"/>
          <p:cNvSpPr txBox="1"/>
          <p:nvPr/>
        </p:nvSpPr>
        <p:spPr>
          <a:xfrm>
            <a:off x="184757" y="5236264"/>
            <a:ext cx="8746525" cy="830997"/>
          </a:xfrm>
          <a:prstGeom prst="rect">
            <a:avLst/>
          </a:prstGeom>
          <a:solidFill>
            <a:schemeClr val="accent1">
              <a:lumMod val="50000"/>
            </a:schemeClr>
          </a:solidFill>
        </p:spPr>
        <p:txBody>
          <a:bodyPr wrap="square" rtlCol="0">
            <a:spAutoFit/>
          </a:bodyPr>
          <a:lstStyle/>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Excludes R2.2 billion owed to Postbank</a:t>
            </a:r>
          </a:p>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The increasing liabilities and backlog in supplier payments threatens business continuity</a:t>
            </a:r>
          </a:p>
        </p:txBody>
      </p:sp>
      <p:pic>
        <p:nvPicPr>
          <p:cNvPr id="4" name="Picture 3"/>
          <p:cNvPicPr>
            <a:picLocks noChangeAspect="1"/>
          </p:cNvPicPr>
          <p:nvPr/>
        </p:nvPicPr>
        <p:blipFill>
          <a:blip r:embed="rId2"/>
          <a:stretch>
            <a:fillRect/>
          </a:stretch>
        </p:blipFill>
        <p:spPr>
          <a:xfrm>
            <a:off x="137459" y="756739"/>
            <a:ext cx="8841122" cy="4442589"/>
          </a:xfrm>
          <a:prstGeom prst="rect">
            <a:avLst/>
          </a:prstGeom>
        </p:spPr>
      </p:pic>
    </p:spTree>
    <p:extLst>
      <p:ext uri="{BB962C8B-B14F-4D97-AF65-F5344CB8AC3E}">
        <p14:creationId xmlns:p14="http://schemas.microsoft.com/office/powerpoint/2010/main" xmlns="" val="3550261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457950" y="6247668"/>
            <a:ext cx="2057400" cy="365125"/>
          </a:xfrm>
        </p:spPr>
        <p:txBody>
          <a:bodyPr/>
          <a:lstStyle/>
          <a:p>
            <a:fld id="{E431ECC4-154C-CE43-883C-952D3004BFC2}" type="slidenum">
              <a:rPr lang="en-US" smtClean="0"/>
              <a:pPr/>
              <a:t>11</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110969"/>
            <a:ext cx="7771860"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Q2- Performance on Targets</a:t>
            </a:r>
          </a:p>
        </p:txBody>
      </p:sp>
      <p:sp>
        <p:nvSpPr>
          <p:cNvPr id="4" name="TextBox 3"/>
          <p:cNvSpPr txBox="1"/>
          <p:nvPr/>
        </p:nvSpPr>
        <p:spPr>
          <a:xfrm>
            <a:off x="331839" y="4939671"/>
            <a:ext cx="8543385" cy="1200329"/>
          </a:xfrm>
          <a:prstGeom prst="rect">
            <a:avLst/>
          </a:prstGeom>
          <a:solidFill>
            <a:schemeClr val="accent5">
              <a:lumMod val="75000"/>
            </a:schemeClr>
          </a:solidFill>
        </p:spPr>
        <p:txBody>
          <a:bodyPr wrap="square" rtlCol="0">
            <a:spAutoFit/>
          </a:bodyPr>
          <a:lstStyle/>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Decline in overall performance on KPIs to 20%, from 47% for Q1 </a:t>
            </a:r>
          </a:p>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Financial performance and recovery remains weak</a:t>
            </a:r>
          </a:p>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Greater oversight to improve performance</a:t>
            </a:r>
          </a:p>
        </p:txBody>
      </p:sp>
      <p:graphicFrame>
        <p:nvGraphicFramePr>
          <p:cNvPr id="9" name="Chart 8"/>
          <p:cNvGraphicFramePr/>
          <p:nvPr>
            <p:extLst>
              <p:ext uri="{D42A27DB-BD31-4B8C-83A1-F6EECF244321}">
                <p14:modId xmlns:p14="http://schemas.microsoft.com/office/powerpoint/2010/main" xmlns="" val="1297697215"/>
              </p:ext>
            </p:extLst>
          </p:nvPr>
        </p:nvGraphicFramePr>
        <p:xfrm>
          <a:off x="2566987" y="850008"/>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10" name="Oval 9"/>
          <p:cNvSpPr/>
          <p:nvPr/>
        </p:nvSpPr>
        <p:spPr>
          <a:xfrm>
            <a:off x="3957908" y="3150394"/>
            <a:ext cx="856980" cy="44291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a:solidFill>
                  <a:schemeClr val="accent5">
                    <a:lumMod val="75000"/>
                  </a:schemeClr>
                </a:solidFill>
                <a:latin typeface="Arial" panose="020B0604020202020204" pitchFamily="34" charset="0"/>
                <a:cs typeface="Arial" panose="020B0604020202020204" pitchFamily="34" charset="0"/>
              </a:rPr>
              <a:t>12 KPIs</a:t>
            </a:r>
          </a:p>
        </p:txBody>
      </p:sp>
      <p:sp>
        <p:nvSpPr>
          <p:cNvPr id="11" name="Oval 10"/>
          <p:cNvSpPr/>
          <p:nvPr/>
        </p:nvSpPr>
        <p:spPr>
          <a:xfrm>
            <a:off x="5167447" y="1920708"/>
            <a:ext cx="856980" cy="44291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a:solidFill>
                  <a:schemeClr val="accent5">
                    <a:lumMod val="75000"/>
                  </a:schemeClr>
                </a:solidFill>
                <a:latin typeface="Arial" panose="020B0604020202020204" pitchFamily="34" charset="0"/>
                <a:cs typeface="Arial" panose="020B0604020202020204" pitchFamily="34" charset="0"/>
              </a:rPr>
              <a:t>3 KPIs</a:t>
            </a:r>
          </a:p>
        </p:txBody>
      </p:sp>
      <p:sp>
        <p:nvSpPr>
          <p:cNvPr id="12" name="Right Arrow 11"/>
          <p:cNvSpPr/>
          <p:nvPr/>
        </p:nvSpPr>
        <p:spPr>
          <a:xfrm>
            <a:off x="343947" y="2314575"/>
            <a:ext cx="3028950" cy="1671638"/>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dirty="0">
                <a:solidFill>
                  <a:srgbClr val="002060"/>
                </a:solidFill>
                <a:latin typeface="Arial" panose="020B0604020202020204" pitchFamily="34" charset="0"/>
                <a:cs typeface="Arial" panose="020B0604020202020204" pitchFamily="34" charset="0"/>
              </a:rPr>
              <a:t>Corrective actions being implemented to improve Q3 Performance</a:t>
            </a:r>
          </a:p>
        </p:txBody>
      </p:sp>
    </p:spTree>
    <p:extLst>
      <p:ext uri="{BB962C8B-B14F-4D97-AF65-F5344CB8AC3E}">
        <p14:creationId xmlns:p14="http://schemas.microsoft.com/office/powerpoint/2010/main" xmlns="" val="1611293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12</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110969"/>
            <a:ext cx="8571426"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Overview – Q2</a:t>
            </a:r>
            <a:r>
              <a:rPr lang="en-US" sz="2400" b="1" dirty="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a:t>
            </a:r>
          </a:p>
        </p:txBody>
      </p:sp>
      <p:graphicFrame>
        <p:nvGraphicFramePr>
          <p:cNvPr id="6" name="Table 5"/>
          <p:cNvGraphicFramePr>
            <a:graphicFrameLocks noGrp="1"/>
          </p:cNvGraphicFramePr>
          <p:nvPr>
            <p:extLst>
              <p:ext uri="{D42A27DB-BD31-4B8C-83A1-F6EECF244321}">
                <p14:modId xmlns:p14="http://schemas.microsoft.com/office/powerpoint/2010/main" xmlns="" val="2308286027"/>
              </p:ext>
            </p:extLst>
          </p:nvPr>
        </p:nvGraphicFramePr>
        <p:xfrm>
          <a:off x="315311" y="662145"/>
          <a:ext cx="8544907" cy="5445625"/>
        </p:xfrm>
        <a:graphic>
          <a:graphicData uri="http://schemas.openxmlformats.org/drawingml/2006/table">
            <a:tbl>
              <a:tblPr firstRow="1" firstCol="1" bandRow="1"/>
              <a:tblGrid>
                <a:gridCol w="551793">
                  <a:extLst>
                    <a:ext uri="{9D8B030D-6E8A-4147-A177-3AD203B41FA5}">
                      <a16:colId xmlns:a16="http://schemas.microsoft.com/office/drawing/2014/main" xmlns="" val="20000"/>
                    </a:ext>
                  </a:extLst>
                </a:gridCol>
                <a:gridCol w="3042745">
                  <a:extLst>
                    <a:ext uri="{9D8B030D-6E8A-4147-A177-3AD203B41FA5}">
                      <a16:colId xmlns:a16="http://schemas.microsoft.com/office/drawing/2014/main" xmlns="" val="20001"/>
                    </a:ext>
                  </a:extLst>
                </a:gridCol>
                <a:gridCol w="1024758">
                  <a:extLst>
                    <a:ext uri="{9D8B030D-6E8A-4147-A177-3AD203B41FA5}">
                      <a16:colId xmlns:a16="http://schemas.microsoft.com/office/drawing/2014/main" xmlns="" val="20002"/>
                    </a:ext>
                  </a:extLst>
                </a:gridCol>
                <a:gridCol w="1261242">
                  <a:extLst>
                    <a:ext uri="{9D8B030D-6E8A-4147-A177-3AD203B41FA5}">
                      <a16:colId xmlns:a16="http://schemas.microsoft.com/office/drawing/2014/main" xmlns="" val="20003"/>
                    </a:ext>
                  </a:extLst>
                </a:gridCol>
                <a:gridCol w="1166648">
                  <a:extLst>
                    <a:ext uri="{9D8B030D-6E8A-4147-A177-3AD203B41FA5}">
                      <a16:colId xmlns:a16="http://schemas.microsoft.com/office/drawing/2014/main" xmlns="" val="20004"/>
                    </a:ext>
                  </a:extLst>
                </a:gridCol>
                <a:gridCol w="1008993">
                  <a:extLst>
                    <a:ext uri="{9D8B030D-6E8A-4147-A177-3AD203B41FA5}">
                      <a16:colId xmlns:a16="http://schemas.microsoft.com/office/drawing/2014/main" xmlns="" val="20005"/>
                    </a:ext>
                  </a:extLst>
                </a:gridCol>
                <a:gridCol w="488728">
                  <a:extLst>
                    <a:ext uri="{9D8B030D-6E8A-4147-A177-3AD203B41FA5}">
                      <a16:colId xmlns:a16="http://schemas.microsoft.com/office/drawing/2014/main" xmlns="" val="20006"/>
                    </a:ext>
                  </a:extLst>
                </a:gridCol>
              </a:tblGrid>
              <a:tr h="161226">
                <a:tc rowSpan="2">
                  <a:txBody>
                    <a:bodyPr/>
                    <a:lstStyle/>
                    <a:p>
                      <a:pPr algn="ctr">
                        <a:lnSpc>
                          <a:spcPct val="150000"/>
                        </a:lnSpc>
                        <a:spcAft>
                          <a:spcPts val="0"/>
                        </a:spcAft>
                      </a:pPr>
                      <a:r>
                        <a:rPr lang="en-ZA" sz="800" b="1" dirty="0">
                          <a:solidFill>
                            <a:srgbClr val="FFFFFF"/>
                          </a:solidFill>
                          <a:effectLst/>
                          <a:latin typeface="Arial Narrow" panose="020B0606020202030204" pitchFamily="34" charset="0"/>
                          <a:ea typeface="Times New Roman" panose="02020603050405020304" pitchFamily="18" charset="0"/>
                        </a:rPr>
                        <a:t>No.</a:t>
                      </a:r>
                      <a:endParaRPr lang="en-ZA" sz="800" dirty="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rowSpan="2">
                  <a:txBody>
                    <a:bodyPr/>
                    <a:lstStyle/>
                    <a:p>
                      <a:pPr algn="ctr">
                        <a:lnSpc>
                          <a:spcPct val="150000"/>
                        </a:lnSpc>
                        <a:spcAft>
                          <a:spcPts val="0"/>
                        </a:spcAft>
                      </a:pPr>
                      <a:r>
                        <a:rPr lang="en-ZA" sz="800" b="1">
                          <a:solidFill>
                            <a:srgbClr val="FFFFFF"/>
                          </a:solidFill>
                          <a:effectLst/>
                          <a:latin typeface="Arial Narrow" panose="020B0606020202030204" pitchFamily="34" charset="0"/>
                          <a:ea typeface="Times New Roman" panose="02020603050405020304" pitchFamily="18" charset="0"/>
                        </a:rPr>
                        <a:t>Corporate Key Performance Indicator (KPI)</a:t>
                      </a:r>
                      <a:endParaRPr lang="en-ZA" sz="8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rowSpan="2">
                  <a:txBody>
                    <a:bodyPr/>
                    <a:lstStyle/>
                    <a:p>
                      <a:pPr algn="ctr">
                        <a:lnSpc>
                          <a:spcPct val="150000"/>
                        </a:lnSpc>
                        <a:spcAft>
                          <a:spcPts val="0"/>
                        </a:spcAft>
                      </a:pPr>
                      <a:r>
                        <a:rPr lang="en-ZA" sz="800" b="1">
                          <a:solidFill>
                            <a:srgbClr val="FFFFFF"/>
                          </a:solidFill>
                          <a:effectLst/>
                          <a:latin typeface="Arial Narrow" panose="020B0606020202030204" pitchFamily="34" charset="0"/>
                          <a:ea typeface="Times New Roman" panose="02020603050405020304" pitchFamily="18" charset="0"/>
                        </a:rPr>
                        <a:t>Annual Target</a:t>
                      </a:r>
                      <a:endParaRPr lang="en-ZA" sz="8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rowSpan="2">
                  <a:txBody>
                    <a:bodyPr/>
                    <a:lstStyle/>
                    <a:p>
                      <a:pPr algn="ctr">
                        <a:lnSpc>
                          <a:spcPct val="150000"/>
                        </a:lnSpc>
                        <a:spcAft>
                          <a:spcPts val="0"/>
                        </a:spcAft>
                      </a:pPr>
                      <a:r>
                        <a:rPr lang="en-ZA" sz="800" b="1">
                          <a:solidFill>
                            <a:srgbClr val="FFFFFF"/>
                          </a:solidFill>
                          <a:effectLst/>
                          <a:latin typeface="Arial Narrow" panose="020B0606020202030204" pitchFamily="34" charset="0"/>
                          <a:ea typeface="Times New Roman" panose="02020603050405020304" pitchFamily="18" charset="0"/>
                        </a:rPr>
                        <a:t>Q2 Target</a:t>
                      </a:r>
                      <a:endParaRPr lang="en-ZA" sz="8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gridSpan="3">
                  <a:txBody>
                    <a:bodyPr/>
                    <a:lstStyle/>
                    <a:p>
                      <a:pPr algn="ctr">
                        <a:lnSpc>
                          <a:spcPct val="150000"/>
                        </a:lnSpc>
                        <a:spcAft>
                          <a:spcPts val="0"/>
                        </a:spcAft>
                      </a:pPr>
                      <a:r>
                        <a:rPr lang="en-ZA" sz="800" b="1">
                          <a:solidFill>
                            <a:srgbClr val="FFFFFF"/>
                          </a:solidFill>
                          <a:effectLst/>
                          <a:latin typeface="Arial Narrow" panose="020B0606020202030204" pitchFamily="34" charset="0"/>
                          <a:ea typeface="Times New Roman" panose="02020603050405020304" pitchFamily="18" charset="0"/>
                        </a:rPr>
                        <a:t>Q2 Performance </a:t>
                      </a:r>
                      <a:endParaRPr lang="en-ZA" sz="8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322452">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lnSpc>
                          <a:spcPct val="150000"/>
                        </a:lnSpc>
                        <a:spcAft>
                          <a:spcPts val="0"/>
                        </a:spcAft>
                      </a:pPr>
                      <a:r>
                        <a:rPr lang="en-ZA" sz="800" b="1">
                          <a:solidFill>
                            <a:srgbClr val="FFFFFF"/>
                          </a:solidFill>
                          <a:effectLst/>
                          <a:latin typeface="Arial Narrow" panose="020B0606020202030204" pitchFamily="34" charset="0"/>
                          <a:ea typeface="Times New Roman" panose="02020603050405020304" pitchFamily="18" charset="0"/>
                        </a:rPr>
                        <a:t>Actual </a:t>
                      </a:r>
                      <a:endParaRPr lang="en-ZA" sz="8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a:txBody>
                    <a:bodyPr/>
                    <a:lstStyle/>
                    <a:p>
                      <a:pPr algn="ctr">
                        <a:lnSpc>
                          <a:spcPct val="150000"/>
                        </a:lnSpc>
                        <a:spcAft>
                          <a:spcPts val="0"/>
                        </a:spcAft>
                      </a:pPr>
                      <a:r>
                        <a:rPr lang="en-ZA" sz="800" b="1">
                          <a:solidFill>
                            <a:srgbClr val="FFFFFF"/>
                          </a:solidFill>
                          <a:effectLst/>
                          <a:latin typeface="Arial Narrow" panose="020B0606020202030204" pitchFamily="34" charset="0"/>
                          <a:ea typeface="Times New Roman" panose="02020603050405020304" pitchFamily="18" charset="0"/>
                        </a:rPr>
                        <a:t>Variance</a:t>
                      </a:r>
                      <a:endParaRPr lang="en-ZA" sz="8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a:txBody>
                    <a:bodyPr/>
                    <a:lstStyle/>
                    <a:p>
                      <a:pPr algn="ctr">
                        <a:lnSpc>
                          <a:spcPct val="150000"/>
                        </a:lnSpc>
                        <a:spcAft>
                          <a:spcPts val="0"/>
                        </a:spcAft>
                      </a:pPr>
                      <a:r>
                        <a:rPr lang="en-ZA" sz="800" b="1">
                          <a:solidFill>
                            <a:srgbClr val="FFFFFF"/>
                          </a:solidFill>
                          <a:effectLst/>
                          <a:latin typeface="Arial Narrow" panose="020B0606020202030204" pitchFamily="34" charset="0"/>
                          <a:ea typeface="Times New Roman" panose="02020603050405020304" pitchFamily="18" charset="0"/>
                        </a:rPr>
                        <a:t>% Achieved</a:t>
                      </a:r>
                      <a:endParaRPr lang="en-ZA" sz="8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extLst>
                  <a:ext uri="{0D108BD9-81ED-4DB2-BD59-A6C34878D82A}">
                    <a16:rowId xmlns:a16="http://schemas.microsoft.com/office/drawing/2014/main" xmlns="" val="10001"/>
                  </a:ext>
                </a:extLst>
              </a:tr>
              <a:tr h="203487">
                <a:tc>
                  <a:txBody>
                    <a:bodyPr/>
                    <a:lstStyle/>
                    <a:p>
                      <a:pPr algn="ctr">
                        <a:lnSpc>
                          <a:spcPct val="100000"/>
                        </a:lnSpc>
                        <a:spcAft>
                          <a:spcPts val="0"/>
                        </a:spcAft>
                      </a:pPr>
                      <a:r>
                        <a:rPr lang="en-ZA" sz="1000" b="1">
                          <a:solidFill>
                            <a:srgbClr val="000000"/>
                          </a:solidFill>
                          <a:effectLst/>
                          <a:latin typeface="Arial Narrow" panose="020B0606020202030204" pitchFamily="34" charset="0"/>
                          <a:ea typeface="Times New Roman" panose="02020603050405020304" pitchFamily="18" charset="0"/>
                        </a:rPr>
                        <a:t>1.1</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a:noFill/>
                    </a:lnB>
                    <a:solidFill>
                      <a:srgbClr val="FFFFFF"/>
                    </a:solidFill>
                  </a:tcPr>
                </a:tc>
                <a:tc>
                  <a:txBody>
                    <a:bodyPr/>
                    <a:lstStyle/>
                    <a:p>
                      <a:pP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Attain the planned revenue target</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a:noFill/>
                    </a:lnB>
                    <a:solidFill>
                      <a:srgbClr val="FFFFFF"/>
                    </a:solidFill>
                  </a:tcPr>
                </a:tc>
                <a:tc>
                  <a:txBody>
                    <a:bodyPr/>
                    <a:lstStyle/>
                    <a:p>
                      <a:pPr algn="ctr">
                        <a:lnSpc>
                          <a:spcPct val="100000"/>
                        </a:lnSpc>
                        <a:spcAft>
                          <a:spcPts val="0"/>
                        </a:spcAft>
                      </a:pPr>
                      <a:r>
                        <a:rPr lang="en-ZA" sz="1000">
                          <a:effectLst/>
                          <a:latin typeface="Arial Narrow" panose="020B0606020202030204" pitchFamily="34" charset="0"/>
                          <a:ea typeface="Times New Roman" panose="02020603050405020304" pitchFamily="18" charset="0"/>
                        </a:rPr>
                        <a:t>100%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effectLst/>
                          <a:latin typeface="Arial Narrow" panose="020B0606020202030204" pitchFamily="34" charset="0"/>
                          <a:ea typeface="Times New Roman" panose="02020603050405020304" pitchFamily="18" charset="0"/>
                        </a:rPr>
                        <a:t>100%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effectLst/>
                          <a:latin typeface="Arial Narrow" panose="020B0606020202030204" pitchFamily="34" charset="0"/>
                          <a:ea typeface="Times New Roman" panose="02020603050405020304" pitchFamily="18" charset="0"/>
                        </a:rPr>
                        <a:t>66.5%</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FF0000"/>
                          </a:solidFill>
                          <a:effectLst/>
                          <a:latin typeface="Arial Narrow" panose="020B0606020202030204" pitchFamily="34" charset="0"/>
                          <a:ea typeface="Times New Roman" panose="02020603050405020304" pitchFamily="18" charset="0"/>
                        </a:rPr>
                        <a:t>(33.5%)</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67%</a:t>
                      </a:r>
                      <a:endParaRPr lang="en-ZA" sz="1000" dirty="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02"/>
                  </a:ext>
                </a:extLst>
              </a:tr>
              <a:tr h="203487">
                <a:tc>
                  <a:txBody>
                    <a:bodyPr/>
                    <a:lstStyle/>
                    <a:p>
                      <a:pPr algn="ctr">
                        <a:lnSpc>
                          <a:spcPct val="100000"/>
                        </a:lnSpc>
                        <a:spcAft>
                          <a:spcPts val="0"/>
                        </a:spcAft>
                      </a:pPr>
                      <a:r>
                        <a:rPr lang="en-ZA" sz="1000" b="1">
                          <a:solidFill>
                            <a:srgbClr val="000000"/>
                          </a:solidFill>
                          <a:effectLst/>
                          <a:latin typeface="Arial Narrow" panose="020B0606020202030204" pitchFamily="34" charset="0"/>
                          <a:ea typeface="Times New Roman" panose="02020603050405020304" pitchFamily="18" charset="0"/>
                        </a:rPr>
                        <a:t>1.2</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a:noFill/>
                    </a:lnT>
                    <a:lnB>
                      <a:noFill/>
                    </a:lnB>
                    <a:solidFill>
                      <a:srgbClr val="FFFFFF"/>
                    </a:solidFill>
                  </a:tcPr>
                </a:tc>
                <a:tc>
                  <a:txBody>
                    <a:bodyPr/>
                    <a:lstStyle/>
                    <a:p>
                      <a:pP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Attain the planned expense budget</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a:noFill/>
                    </a:lnT>
                    <a:lnB>
                      <a:noFill/>
                    </a:lnB>
                    <a:solidFill>
                      <a:srgbClr val="FFFFFF"/>
                    </a:solidFill>
                  </a:tcPr>
                </a:tc>
                <a:tc>
                  <a:txBody>
                    <a:bodyPr/>
                    <a:lstStyle/>
                    <a:p>
                      <a:pPr algn="ctr">
                        <a:lnSpc>
                          <a:spcPct val="100000"/>
                        </a:lnSpc>
                        <a:spcAft>
                          <a:spcPts val="0"/>
                        </a:spcAft>
                      </a:pPr>
                      <a:r>
                        <a:rPr lang="en-ZA" sz="1000">
                          <a:effectLst/>
                          <a:latin typeface="Arial Narrow" panose="020B0606020202030204" pitchFamily="34" charset="0"/>
                          <a:ea typeface="Times New Roman" panose="02020603050405020304" pitchFamily="18" charset="0"/>
                        </a:rPr>
                        <a:t>100%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effectLst/>
                          <a:latin typeface="Arial Narrow" panose="020B0606020202030204" pitchFamily="34" charset="0"/>
                          <a:ea typeface="Times New Roman" panose="02020603050405020304" pitchFamily="18" charset="0"/>
                        </a:rPr>
                        <a:t>100%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effectLst/>
                          <a:latin typeface="Arial Narrow" panose="020B0606020202030204" pitchFamily="34" charset="0"/>
                          <a:ea typeface="Times New Roman" panose="02020603050405020304" pitchFamily="18" charset="0"/>
                        </a:rPr>
                        <a:t>88.9%</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11.1%</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89%</a:t>
                      </a:r>
                      <a:endParaRPr lang="en-ZA" sz="1000" dirty="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B050"/>
                    </a:solidFill>
                  </a:tcPr>
                </a:tc>
                <a:extLst>
                  <a:ext uri="{0D108BD9-81ED-4DB2-BD59-A6C34878D82A}">
                    <a16:rowId xmlns:a16="http://schemas.microsoft.com/office/drawing/2014/main" xmlns="" val="10003"/>
                  </a:ext>
                </a:extLst>
              </a:tr>
              <a:tr h="268710">
                <a:tc>
                  <a:txBody>
                    <a:bodyPr/>
                    <a:lstStyle/>
                    <a:p>
                      <a:pPr algn="ctr">
                        <a:lnSpc>
                          <a:spcPct val="100000"/>
                        </a:lnSpc>
                        <a:spcAft>
                          <a:spcPts val="0"/>
                        </a:spcAft>
                      </a:pPr>
                      <a:r>
                        <a:rPr lang="en-ZA" sz="1000" b="1">
                          <a:solidFill>
                            <a:srgbClr val="000000"/>
                          </a:solidFill>
                          <a:effectLst/>
                          <a:latin typeface="Arial Narrow" panose="020B0606020202030204" pitchFamily="34" charset="0"/>
                          <a:ea typeface="Times New Roman" panose="02020603050405020304" pitchFamily="18" charset="0"/>
                        </a:rPr>
                        <a:t>2.1</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a:noFill/>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Implement security upgrades and install equipment items at Post Office  branches and Mail Centres </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a:noFill/>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1680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570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b="1">
                          <a:effectLst/>
                          <a:latin typeface="Arial Narrow" panose="020B0606020202030204" pitchFamily="34" charset="0"/>
                          <a:ea typeface="Times New Roman" panose="02020603050405020304" pitchFamily="18" charset="0"/>
                        </a:rPr>
                        <a:t>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FF0000"/>
                          </a:solidFill>
                          <a:effectLst/>
                          <a:latin typeface="Arial Narrow" panose="020B0606020202030204" pitchFamily="34" charset="0"/>
                          <a:ea typeface="Times New Roman" panose="02020603050405020304" pitchFamily="18" charset="0"/>
                        </a:rPr>
                        <a:t>-570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0%</a:t>
                      </a:r>
                      <a:endParaRPr lang="en-ZA" sz="1000" dirty="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04"/>
                  </a:ext>
                </a:extLst>
              </a:tr>
              <a:tr h="203487">
                <a:tc>
                  <a:txBody>
                    <a:bodyPr/>
                    <a:lstStyle/>
                    <a:p>
                      <a:pPr algn="ctr">
                        <a:lnSpc>
                          <a:spcPct val="100000"/>
                        </a:lnSpc>
                        <a:spcAft>
                          <a:spcPts val="0"/>
                        </a:spcAft>
                      </a:pPr>
                      <a:r>
                        <a:rPr lang="en-ZA" sz="1000" b="1">
                          <a:solidFill>
                            <a:srgbClr val="000000"/>
                          </a:solidFill>
                          <a:effectLst/>
                          <a:latin typeface="Arial Narrow" panose="020B0606020202030204" pitchFamily="34" charset="0"/>
                          <a:ea typeface="Times New Roman" panose="02020603050405020304" pitchFamily="18" charset="0"/>
                        </a:rPr>
                        <a:t>2.2</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Optimisation of the Property Infrastructure (R’000)</a:t>
                      </a:r>
                      <a:endParaRPr lang="en-ZA" sz="1000" dirty="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effectLst/>
                          <a:latin typeface="Arial Narrow" panose="020B0606020202030204" pitchFamily="34" charset="0"/>
                          <a:ea typeface="Times New Roman" panose="02020603050405020304" pitchFamily="18" charset="0"/>
                        </a:rPr>
                        <a:t>265,000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effectLst/>
                          <a:latin typeface="Arial Narrow" panose="020B0606020202030204" pitchFamily="34" charset="0"/>
                          <a:ea typeface="Times New Roman" panose="02020603050405020304" pitchFamily="18" charset="0"/>
                        </a:rPr>
                        <a:t>21,000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effectLst/>
                          <a:latin typeface="Arial Narrow" panose="020B0606020202030204" pitchFamily="34" charset="0"/>
                          <a:ea typeface="Times New Roman" panose="02020603050405020304" pitchFamily="18" charset="0"/>
                        </a:rPr>
                        <a:t>4,483</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FF0000"/>
                          </a:solidFill>
                          <a:effectLst/>
                          <a:latin typeface="Arial Narrow" panose="020B0606020202030204" pitchFamily="34" charset="0"/>
                          <a:ea typeface="Times New Roman" panose="02020603050405020304" pitchFamily="18" charset="0"/>
                        </a:rPr>
                        <a:t>(16,517)</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75%</a:t>
                      </a:r>
                      <a:endParaRPr lang="en-ZA" sz="1000" dirty="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05"/>
                  </a:ext>
                </a:extLst>
              </a:tr>
              <a:tr h="268710">
                <a:tc>
                  <a:txBody>
                    <a:bodyPr/>
                    <a:lstStyle/>
                    <a:p>
                      <a:pPr algn="ctr">
                        <a:lnSpc>
                          <a:spcPct val="100000"/>
                        </a:lnSpc>
                        <a:spcAft>
                          <a:spcPts val="0"/>
                        </a:spcAft>
                      </a:pPr>
                      <a:r>
                        <a:rPr lang="en-ZA" sz="1000" b="1">
                          <a:solidFill>
                            <a:srgbClr val="000000"/>
                          </a:solidFill>
                          <a:effectLst/>
                          <a:latin typeface="Arial Narrow" panose="020B0606020202030204" pitchFamily="34" charset="0"/>
                          <a:ea typeface="Times New Roman" panose="02020603050405020304" pitchFamily="18" charset="0"/>
                        </a:rPr>
                        <a:t>3.1</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Resolution of customer complaints recorded at the call centre within 7 days</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100%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100%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74.0%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FF0000"/>
                          </a:solidFill>
                          <a:effectLst/>
                          <a:latin typeface="Arial Narrow" panose="020B0606020202030204" pitchFamily="34" charset="0"/>
                          <a:ea typeface="Times New Roman" panose="02020603050405020304" pitchFamily="18" charset="0"/>
                        </a:rPr>
                        <a:t>(26.0%)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74%</a:t>
                      </a:r>
                      <a:endParaRPr lang="en-ZA" sz="1000" dirty="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06"/>
                  </a:ext>
                </a:extLst>
              </a:tr>
              <a:tr h="268710">
                <a:tc>
                  <a:txBody>
                    <a:bodyPr/>
                    <a:lstStyle/>
                    <a:p>
                      <a:pPr algn="ctr">
                        <a:lnSpc>
                          <a:spcPct val="100000"/>
                        </a:lnSpc>
                        <a:spcAft>
                          <a:spcPts val="0"/>
                        </a:spcAft>
                      </a:pPr>
                      <a:r>
                        <a:rPr lang="en-ZA" sz="1000" b="1">
                          <a:solidFill>
                            <a:srgbClr val="000000"/>
                          </a:solidFill>
                          <a:effectLst/>
                          <a:latin typeface="Arial Narrow" panose="020B0606020202030204" pitchFamily="34" charset="0"/>
                          <a:ea typeface="Times New Roman" panose="02020603050405020304" pitchFamily="18" charset="0"/>
                        </a:rPr>
                        <a:t>3.2</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Improve customer satisfaction </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75%</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Upgrade Customer Call Centre</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Customer Call Centre Not Upgraded</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FF0000"/>
                          </a:solidFill>
                          <a:effectLst/>
                          <a:latin typeface="Arial Narrow" panose="020B0606020202030204" pitchFamily="34" charset="0"/>
                          <a:ea typeface="Times New Roman" panose="02020603050405020304" pitchFamily="18" charset="0"/>
                        </a:rPr>
                        <a:t>(100.0%)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0%</a:t>
                      </a:r>
                      <a:endParaRPr lang="en-ZA" sz="1000" dirty="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07"/>
                  </a:ext>
                </a:extLst>
              </a:tr>
              <a:tr h="203487">
                <a:tc>
                  <a:txBody>
                    <a:bodyPr/>
                    <a:lstStyle/>
                    <a:p>
                      <a:pPr algn="ctr">
                        <a:lnSpc>
                          <a:spcPct val="100000"/>
                        </a:lnSpc>
                        <a:spcAft>
                          <a:spcPts val="0"/>
                        </a:spcAft>
                      </a:pPr>
                      <a:r>
                        <a:rPr lang="en-ZA" sz="1000" b="1">
                          <a:solidFill>
                            <a:srgbClr val="000000"/>
                          </a:solidFill>
                          <a:effectLst/>
                          <a:latin typeface="Arial Narrow" panose="020B0606020202030204" pitchFamily="34" charset="0"/>
                          <a:ea typeface="Times New Roman" panose="02020603050405020304" pitchFamily="18" charset="0"/>
                        </a:rPr>
                        <a:t>4.1</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tcPr>
                </a:tc>
                <a:tc>
                  <a:txBody>
                    <a:bodyPr/>
                    <a:lstStyle/>
                    <a:p>
                      <a:pP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Achieve the regulated Mail Delivery standard </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92%</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92%</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73.2%</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FF0000"/>
                          </a:solidFill>
                          <a:effectLst/>
                          <a:latin typeface="Arial Narrow" panose="020B0606020202030204" pitchFamily="34" charset="0"/>
                          <a:ea typeface="Times New Roman" panose="02020603050405020304" pitchFamily="18" charset="0"/>
                        </a:rPr>
                        <a:t>(18.8%)</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80%</a:t>
                      </a:r>
                      <a:endParaRPr lang="en-ZA" sz="1000" dirty="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08"/>
                  </a:ext>
                </a:extLst>
              </a:tr>
              <a:tr h="203487">
                <a:tc>
                  <a:txBody>
                    <a:bodyPr/>
                    <a:lstStyle/>
                    <a:p>
                      <a:pPr algn="ctr">
                        <a:lnSpc>
                          <a:spcPct val="100000"/>
                        </a:lnSpc>
                        <a:spcAft>
                          <a:spcPts val="0"/>
                        </a:spcAft>
                      </a:pPr>
                      <a:r>
                        <a:rPr lang="en-ZA" sz="1000" b="1">
                          <a:solidFill>
                            <a:srgbClr val="000000"/>
                          </a:solidFill>
                          <a:effectLst/>
                          <a:latin typeface="Arial Narrow" panose="020B0606020202030204" pitchFamily="34" charset="0"/>
                          <a:ea typeface="Times New Roman" panose="02020603050405020304" pitchFamily="18" charset="0"/>
                        </a:rPr>
                        <a:t>4.2</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tcPr>
                </a:tc>
                <a:tc>
                  <a:txBody>
                    <a:bodyPr/>
                    <a:lstStyle/>
                    <a:p>
                      <a:pP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Maintain system uptime at online Post Office branches</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98%</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98%</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93.9%</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FF0000"/>
                          </a:solidFill>
                          <a:effectLst/>
                          <a:latin typeface="Arial Narrow" panose="020B0606020202030204" pitchFamily="34" charset="0"/>
                          <a:ea typeface="Times New Roman" panose="02020603050405020304" pitchFamily="18" charset="0"/>
                        </a:rPr>
                        <a:t>(4.1%)</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96%</a:t>
                      </a:r>
                      <a:endParaRPr lang="en-ZA" sz="1000" dirty="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09"/>
                  </a:ext>
                </a:extLst>
              </a:tr>
              <a:tr h="203487">
                <a:tc>
                  <a:txBody>
                    <a:bodyPr/>
                    <a:lstStyle/>
                    <a:p>
                      <a:pPr algn="ctr">
                        <a:lnSpc>
                          <a:spcPct val="100000"/>
                        </a:lnSpc>
                        <a:spcAft>
                          <a:spcPts val="0"/>
                        </a:spcAft>
                      </a:pPr>
                      <a:r>
                        <a:rPr lang="en-ZA" sz="1000" b="1">
                          <a:solidFill>
                            <a:srgbClr val="000000"/>
                          </a:solidFill>
                          <a:effectLst/>
                          <a:latin typeface="Arial Narrow" panose="020B0606020202030204" pitchFamily="34" charset="0"/>
                          <a:ea typeface="Times New Roman" panose="02020603050405020304" pitchFamily="18" charset="0"/>
                        </a:rPr>
                        <a:t>4.3</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tcPr>
                </a:tc>
                <a:tc>
                  <a:txBody>
                    <a:bodyPr/>
                    <a:lstStyle/>
                    <a:p>
                      <a:pP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Rollout IPS equipment</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100%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No target</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N/a</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effectLst/>
                          <a:latin typeface="Arial Narrow" panose="020B0606020202030204" pitchFamily="34" charset="0"/>
                          <a:ea typeface="Times New Roman" panose="02020603050405020304" pitchFamily="18" charset="0"/>
                        </a:rPr>
                        <a:t>N/a</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effectLst/>
                          <a:latin typeface="Arial Narrow" panose="020B0606020202030204" pitchFamily="34" charset="0"/>
                          <a:ea typeface="Times New Roman" panose="02020603050405020304" pitchFamily="18" charset="0"/>
                        </a:rPr>
                        <a:t>N/a</a:t>
                      </a:r>
                      <a:endParaRPr lang="en-ZA" sz="1000" dirty="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xmlns="" val="10010"/>
                  </a:ext>
                </a:extLst>
              </a:tr>
              <a:tr h="203487">
                <a:tc>
                  <a:txBody>
                    <a:bodyPr/>
                    <a:lstStyle/>
                    <a:p>
                      <a:pPr algn="ctr">
                        <a:lnSpc>
                          <a:spcPct val="100000"/>
                        </a:lnSpc>
                        <a:spcAft>
                          <a:spcPts val="0"/>
                        </a:spcAft>
                      </a:pPr>
                      <a:r>
                        <a:rPr lang="en-ZA" sz="1000" b="1">
                          <a:solidFill>
                            <a:srgbClr val="000000"/>
                          </a:solidFill>
                          <a:effectLst/>
                          <a:latin typeface="Arial Narrow" panose="020B0606020202030204" pitchFamily="34" charset="0"/>
                          <a:ea typeface="Times New Roman" panose="02020603050405020304" pitchFamily="18" charset="0"/>
                        </a:rPr>
                        <a:t>5.1</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Automation of Mail Centres</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100%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50%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48.2%</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FF0000"/>
                          </a:solidFill>
                          <a:effectLst/>
                          <a:latin typeface="Arial Narrow" panose="020B0606020202030204" pitchFamily="34" charset="0"/>
                          <a:ea typeface="Times New Roman" panose="02020603050405020304" pitchFamily="18" charset="0"/>
                        </a:rPr>
                        <a:t>(1.8%)</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96%</a:t>
                      </a:r>
                      <a:endParaRPr lang="en-ZA" sz="1000" dirty="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11"/>
                  </a:ext>
                </a:extLst>
              </a:tr>
              <a:tr h="203487">
                <a:tc>
                  <a:txBody>
                    <a:bodyPr/>
                    <a:lstStyle/>
                    <a:p>
                      <a:pPr algn="ctr">
                        <a:lnSpc>
                          <a:spcPct val="100000"/>
                        </a:lnSpc>
                        <a:spcAft>
                          <a:spcPts val="0"/>
                        </a:spcAft>
                      </a:pPr>
                      <a:r>
                        <a:rPr lang="en-ZA" sz="1000" b="1">
                          <a:solidFill>
                            <a:srgbClr val="000000"/>
                          </a:solidFill>
                          <a:effectLst/>
                          <a:latin typeface="Arial Narrow" panose="020B0606020202030204" pitchFamily="34" charset="0"/>
                          <a:ea typeface="Times New Roman" panose="02020603050405020304" pitchFamily="18" charset="0"/>
                        </a:rPr>
                        <a:t>5.2</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Launch digital solutions for products and services</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2</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No target</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N/a</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effectLst/>
                          <a:latin typeface="Arial Narrow" panose="020B0606020202030204" pitchFamily="34" charset="0"/>
                          <a:ea typeface="Times New Roman" panose="02020603050405020304" pitchFamily="18" charset="0"/>
                        </a:rPr>
                        <a:t>N/a</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effectLst/>
                          <a:latin typeface="Arial Narrow" panose="020B0606020202030204" pitchFamily="34" charset="0"/>
                          <a:ea typeface="Times New Roman" panose="02020603050405020304" pitchFamily="18" charset="0"/>
                        </a:rPr>
                        <a:t>N/a</a:t>
                      </a:r>
                      <a:endParaRPr lang="en-ZA" sz="1000" dirty="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xmlns="" val="10012"/>
                  </a:ext>
                </a:extLst>
              </a:tr>
              <a:tr h="203487">
                <a:tc>
                  <a:txBody>
                    <a:bodyPr/>
                    <a:lstStyle/>
                    <a:p>
                      <a:pPr algn="ctr">
                        <a:lnSpc>
                          <a:spcPct val="100000"/>
                        </a:lnSpc>
                        <a:spcAft>
                          <a:spcPts val="0"/>
                        </a:spcAft>
                      </a:pPr>
                      <a:r>
                        <a:rPr lang="en-ZA" sz="1000" b="1">
                          <a:solidFill>
                            <a:srgbClr val="000000"/>
                          </a:solidFill>
                          <a:effectLst/>
                          <a:latin typeface="Arial Narrow" panose="020B0606020202030204" pitchFamily="34" charset="0"/>
                          <a:ea typeface="Times New Roman" panose="02020603050405020304" pitchFamily="18" charset="0"/>
                        </a:rPr>
                        <a:t>5.3</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Implement Omni-channel platform</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100%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50%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35.0%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FF0000"/>
                          </a:solidFill>
                          <a:effectLst/>
                          <a:latin typeface="Arial Narrow" panose="020B0606020202030204" pitchFamily="34" charset="0"/>
                          <a:ea typeface="Times New Roman" panose="02020603050405020304" pitchFamily="18" charset="0"/>
                        </a:rPr>
                        <a:t>(15.0%)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88%</a:t>
                      </a:r>
                      <a:endParaRPr lang="en-ZA" sz="1000" dirty="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13"/>
                  </a:ext>
                </a:extLst>
              </a:tr>
              <a:tr h="403065">
                <a:tc>
                  <a:txBody>
                    <a:bodyPr/>
                    <a:lstStyle/>
                    <a:p>
                      <a:pPr algn="ctr">
                        <a:lnSpc>
                          <a:spcPct val="100000"/>
                        </a:lnSpc>
                        <a:spcAft>
                          <a:spcPts val="0"/>
                        </a:spcAft>
                      </a:pPr>
                      <a:r>
                        <a:rPr lang="en-ZA" sz="1000" b="1">
                          <a:solidFill>
                            <a:srgbClr val="000000"/>
                          </a:solidFill>
                          <a:effectLst/>
                          <a:latin typeface="Arial Narrow" panose="020B0606020202030204" pitchFamily="34" charset="0"/>
                          <a:ea typeface="Times New Roman" panose="02020603050405020304" pitchFamily="18" charset="0"/>
                        </a:rPr>
                        <a:t>6.1</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Improve Employee satisfaction </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70%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Implement corrective actions for 25% of survey findings</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FF0000"/>
                          </a:solidFill>
                          <a:effectLst/>
                          <a:latin typeface="Arial Narrow" panose="020B0606020202030204" pitchFamily="34" charset="0"/>
                          <a:ea typeface="Times New Roman" panose="02020603050405020304" pitchFamily="18" charset="0"/>
                        </a:rPr>
                        <a:t>Implement corrective actions for 25% of survey findings</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0%</a:t>
                      </a:r>
                      <a:endParaRPr lang="en-ZA" sz="1000" dirty="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14"/>
                  </a:ext>
                </a:extLst>
              </a:tr>
              <a:tr h="537420">
                <a:tc>
                  <a:txBody>
                    <a:bodyPr/>
                    <a:lstStyle/>
                    <a:p>
                      <a:pPr algn="ctr">
                        <a:lnSpc>
                          <a:spcPct val="100000"/>
                        </a:lnSpc>
                        <a:spcAft>
                          <a:spcPts val="0"/>
                        </a:spcAft>
                      </a:pPr>
                      <a:r>
                        <a:rPr lang="en-ZA" sz="1000" b="1">
                          <a:solidFill>
                            <a:srgbClr val="000000"/>
                          </a:solidFill>
                          <a:effectLst/>
                          <a:latin typeface="Arial Narrow" panose="020B0606020202030204" pitchFamily="34" charset="0"/>
                          <a:ea typeface="Times New Roman" panose="02020603050405020304" pitchFamily="18" charset="0"/>
                        </a:rPr>
                        <a:t>6.2</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Improve productivity levels</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80%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Implement the productivity measurement model</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Existing productivity model for Mail Centres &amp; Depots being reviewed</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FF0000"/>
                          </a:solidFill>
                          <a:effectLst/>
                          <a:latin typeface="Arial Narrow" panose="020B0606020202030204" pitchFamily="34" charset="0"/>
                          <a:ea typeface="Times New Roman" panose="02020603050405020304" pitchFamily="18" charset="0"/>
                        </a:rPr>
                        <a:t>Implement the productivity measurement model</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0%</a:t>
                      </a:r>
                      <a:endParaRPr lang="en-ZA" sz="1000" dirty="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15"/>
                  </a:ext>
                </a:extLst>
              </a:tr>
              <a:tr h="271315">
                <a:tc>
                  <a:txBody>
                    <a:bodyPr/>
                    <a:lstStyle/>
                    <a:p>
                      <a:pPr algn="ctr">
                        <a:lnSpc>
                          <a:spcPct val="100000"/>
                        </a:lnSpc>
                        <a:spcAft>
                          <a:spcPts val="0"/>
                        </a:spcAft>
                      </a:pPr>
                      <a:r>
                        <a:rPr lang="en-ZA" sz="1000" b="1">
                          <a:solidFill>
                            <a:srgbClr val="000000"/>
                          </a:solidFill>
                          <a:effectLst/>
                          <a:latin typeface="Arial Narrow" panose="020B0606020202030204" pitchFamily="34" charset="0"/>
                          <a:ea typeface="Times New Roman" panose="02020603050405020304" pitchFamily="18" charset="0"/>
                        </a:rPr>
                        <a:t>6.3</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Implement BU strategic Initiatives</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100%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50%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66.0%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effectLst/>
                          <a:latin typeface="Arial Narrow" panose="020B0606020202030204" pitchFamily="34" charset="0"/>
                          <a:ea typeface="Times New Roman" panose="02020603050405020304" pitchFamily="18" charset="0"/>
                        </a:rPr>
                        <a:t>16.0%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132%</a:t>
                      </a:r>
                      <a:endParaRPr lang="en-ZA" sz="1000" dirty="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B050"/>
                    </a:solidFill>
                  </a:tcPr>
                </a:tc>
                <a:extLst>
                  <a:ext uri="{0D108BD9-81ED-4DB2-BD59-A6C34878D82A}">
                    <a16:rowId xmlns:a16="http://schemas.microsoft.com/office/drawing/2014/main" xmlns="" val="10016"/>
                  </a:ext>
                </a:extLst>
              </a:tr>
              <a:tr h="268710">
                <a:tc>
                  <a:txBody>
                    <a:bodyPr/>
                    <a:lstStyle/>
                    <a:p>
                      <a:pPr algn="ctr">
                        <a:lnSpc>
                          <a:spcPct val="100000"/>
                        </a:lnSpc>
                        <a:spcAft>
                          <a:spcPts val="0"/>
                        </a:spcAft>
                      </a:pPr>
                      <a:r>
                        <a:rPr lang="en-ZA" sz="1000" b="1">
                          <a:solidFill>
                            <a:srgbClr val="000000"/>
                          </a:solidFill>
                          <a:effectLst/>
                          <a:latin typeface="Arial Narrow" panose="020B0606020202030204" pitchFamily="34" charset="0"/>
                          <a:ea typeface="Times New Roman" panose="02020603050405020304" pitchFamily="18" charset="0"/>
                        </a:rPr>
                        <a:t>7.1</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Improve the Audit Opinion</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Unqualified audit opinion</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50% of the material audit findings resolved</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0.0%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FF0000"/>
                          </a:solidFill>
                          <a:effectLst/>
                          <a:latin typeface="Arial Narrow" panose="020B0606020202030204" pitchFamily="34" charset="0"/>
                          <a:ea typeface="Times New Roman" panose="02020603050405020304" pitchFamily="18" charset="0"/>
                        </a:rPr>
                        <a:t>(50.0%)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0%</a:t>
                      </a:r>
                      <a:endParaRPr lang="en-ZA" sz="1000" dirty="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17"/>
                  </a:ext>
                </a:extLst>
              </a:tr>
              <a:tr h="271315">
                <a:tc>
                  <a:txBody>
                    <a:bodyPr/>
                    <a:lstStyle/>
                    <a:p>
                      <a:pPr algn="ctr">
                        <a:lnSpc>
                          <a:spcPct val="100000"/>
                        </a:lnSpc>
                        <a:spcAft>
                          <a:spcPts val="0"/>
                        </a:spcAft>
                      </a:pPr>
                      <a:r>
                        <a:rPr lang="en-ZA" sz="1000" b="1">
                          <a:solidFill>
                            <a:srgbClr val="000000"/>
                          </a:solidFill>
                          <a:effectLst/>
                          <a:latin typeface="Arial Narrow" panose="020B0606020202030204" pitchFamily="34" charset="0"/>
                          <a:ea typeface="Times New Roman" panose="02020603050405020304" pitchFamily="18" charset="0"/>
                        </a:rPr>
                        <a:t>7.2</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tcPr>
                </a:tc>
                <a:tc>
                  <a:txBody>
                    <a:bodyPr/>
                    <a:lstStyle/>
                    <a:p>
                      <a:pPr algn="just">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Provide inputs to the amendments of Postal Legislation (SAPO Act, Postal Services Act, Postbank Act, 4IR)</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Inputs Submitted to Shareholder</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Inputs Submitted to Shareholder</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Inputs Submitted to Shareholder</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a:solidFill>
                            <a:srgbClr val="000000"/>
                          </a:solidFill>
                          <a:effectLst/>
                          <a:latin typeface="Arial Narrow" panose="020B0606020202030204" pitchFamily="34" charset="0"/>
                          <a:ea typeface="Times New Roman" panose="02020603050405020304" pitchFamily="18" charset="0"/>
                        </a:rPr>
                        <a:t>0.0%</a:t>
                      </a:r>
                      <a:endParaRPr lang="en-ZA" sz="10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100%</a:t>
                      </a:r>
                      <a:endParaRPr lang="en-ZA" sz="1000" dirty="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B050"/>
                    </a:solidFill>
                  </a:tcPr>
                </a:tc>
                <a:extLst>
                  <a:ext uri="{0D108BD9-81ED-4DB2-BD59-A6C34878D82A}">
                    <a16:rowId xmlns:a16="http://schemas.microsoft.com/office/drawing/2014/main" xmlns="" val="10018"/>
                  </a:ext>
                </a:extLst>
              </a:tr>
              <a:tr h="203487">
                <a:tc gridSpan="2">
                  <a:txBody>
                    <a:bodyPr/>
                    <a:lstStyle/>
                    <a:p>
                      <a:pPr algn="ctr">
                        <a:lnSpc>
                          <a:spcPct val="150000"/>
                        </a:lnSpc>
                        <a:spcAft>
                          <a:spcPts val="0"/>
                        </a:spcAft>
                      </a:pPr>
                      <a:r>
                        <a:rPr lang="en-ZA" sz="800" b="1">
                          <a:solidFill>
                            <a:srgbClr val="FFFFFF"/>
                          </a:solidFill>
                          <a:effectLst/>
                          <a:latin typeface="Arial Narrow" panose="020B0606020202030204" pitchFamily="34" charset="0"/>
                          <a:ea typeface="Times New Roman" panose="02020603050405020304" pitchFamily="18" charset="0"/>
                        </a:rPr>
                        <a:t>TOTAL</a:t>
                      </a:r>
                      <a:endParaRPr lang="en-ZA" sz="8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hMerge="1">
                  <a:txBody>
                    <a:bodyPr/>
                    <a:lstStyle/>
                    <a:p>
                      <a:endParaRPr lang="en-ZA"/>
                    </a:p>
                  </a:txBody>
                  <a:tcPr/>
                </a:tc>
                <a:tc>
                  <a:txBody>
                    <a:bodyPr/>
                    <a:lstStyle/>
                    <a:p>
                      <a:pPr algn="ctr">
                        <a:lnSpc>
                          <a:spcPct val="150000"/>
                        </a:lnSpc>
                        <a:spcAft>
                          <a:spcPts val="0"/>
                        </a:spcAft>
                      </a:pPr>
                      <a:r>
                        <a:rPr lang="en-ZA" sz="800" b="1">
                          <a:solidFill>
                            <a:srgbClr val="FFFFFF"/>
                          </a:solidFill>
                          <a:effectLst/>
                          <a:latin typeface="Arial Narrow" panose="020B0606020202030204" pitchFamily="34" charset="0"/>
                          <a:ea typeface="Times New Roman" panose="02020603050405020304" pitchFamily="18" charset="0"/>
                        </a:rPr>
                        <a:t>17</a:t>
                      </a:r>
                      <a:endParaRPr lang="en-ZA" sz="8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a:txBody>
                    <a:bodyPr/>
                    <a:lstStyle/>
                    <a:p>
                      <a:pPr algn="ctr">
                        <a:lnSpc>
                          <a:spcPct val="150000"/>
                        </a:lnSpc>
                        <a:spcAft>
                          <a:spcPts val="0"/>
                        </a:spcAft>
                      </a:pPr>
                      <a:r>
                        <a:rPr lang="en-ZA" sz="800" b="1">
                          <a:solidFill>
                            <a:srgbClr val="FFFFFF"/>
                          </a:solidFill>
                          <a:effectLst/>
                          <a:latin typeface="Arial Narrow" panose="020B0606020202030204" pitchFamily="34" charset="0"/>
                          <a:ea typeface="Times New Roman" panose="02020603050405020304" pitchFamily="18" charset="0"/>
                        </a:rPr>
                        <a:t>15</a:t>
                      </a:r>
                      <a:endParaRPr lang="en-ZA" sz="8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a:txBody>
                    <a:bodyPr/>
                    <a:lstStyle/>
                    <a:p>
                      <a:pPr algn="ctr">
                        <a:lnSpc>
                          <a:spcPct val="150000"/>
                        </a:lnSpc>
                        <a:spcAft>
                          <a:spcPts val="0"/>
                        </a:spcAft>
                      </a:pPr>
                      <a:r>
                        <a:rPr lang="en-ZA" sz="800" b="1">
                          <a:solidFill>
                            <a:srgbClr val="FFFFFF"/>
                          </a:solidFill>
                          <a:effectLst/>
                          <a:latin typeface="Arial Narrow" panose="020B0606020202030204" pitchFamily="34" charset="0"/>
                          <a:ea typeface="Times New Roman" panose="02020603050405020304" pitchFamily="18" charset="0"/>
                        </a:rPr>
                        <a:t>3</a:t>
                      </a:r>
                      <a:endParaRPr lang="en-ZA" sz="8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a:txBody>
                    <a:bodyPr/>
                    <a:lstStyle/>
                    <a:p>
                      <a:pPr algn="ctr">
                        <a:lnSpc>
                          <a:spcPct val="150000"/>
                        </a:lnSpc>
                        <a:spcAft>
                          <a:spcPts val="0"/>
                        </a:spcAft>
                      </a:pPr>
                      <a:r>
                        <a:rPr lang="en-ZA" sz="800">
                          <a:solidFill>
                            <a:srgbClr val="FFFFFF"/>
                          </a:solidFill>
                          <a:effectLst/>
                          <a:latin typeface="Arial Narrow" panose="020B0606020202030204" pitchFamily="34" charset="0"/>
                          <a:ea typeface="Times New Roman" panose="02020603050405020304" pitchFamily="18" charset="0"/>
                        </a:rPr>
                        <a:t>12</a:t>
                      </a:r>
                      <a:endParaRPr lang="en-ZA" sz="80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a:txBody>
                    <a:bodyPr/>
                    <a:lstStyle/>
                    <a:p>
                      <a:pPr algn="ctr">
                        <a:lnSpc>
                          <a:spcPct val="150000"/>
                        </a:lnSpc>
                        <a:spcAft>
                          <a:spcPts val="0"/>
                        </a:spcAft>
                      </a:pPr>
                      <a:r>
                        <a:rPr lang="en-ZA" sz="800" b="1" dirty="0">
                          <a:solidFill>
                            <a:srgbClr val="FFFFFF"/>
                          </a:solidFill>
                          <a:effectLst/>
                          <a:latin typeface="Arial Narrow" panose="020B0606020202030204" pitchFamily="34" charset="0"/>
                          <a:ea typeface="Times New Roman" panose="02020603050405020304" pitchFamily="18" charset="0"/>
                        </a:rPr>
                        <a:t>20%</a:t>
                      </a:r>
                      <a:endParaRPr lang="en-ZA" sz="800" dirty="0">
                        <a:effectLst/>
                        <a:latin typeface="Arial" panose="020B0604020202020204" pitchFamily="34" charset="0"/>
                        <a:ea typeface="Times New Roman" panose="02020603050405020304" pitchFamily="18" charset="0"/>
                      </a:endParaRPr>
                    </a:p>
                  </a:txBody>
                  <a:tcPr marL="21330" marR="2133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extLst>
                  <a:ext uri="{0D108BD9-81ED-4DB2-BD59-A6C34878D82A}">
                    <a16:rowId xmlns:a16="http://schemas.microsoft.com/office/drawing/2014/main" xmlns="" val="1001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1688731967"/>
              </p:ext>
            </p:extLst>
          </p:nvPr>
        </p:nvGraphicFramePr>
        <p:xfrm>
          <a:off x="1429730" y="6187209"/>
          <a:ext cx="4971062" cy="316294"/>
        </p:xfrm>
        <a:graphic>
          <a:graphicData uri="http://schemas.openxmlformats.org/drawingml/2006/table">
            <a:tbl>
              <a:tblPr firstRow="1" firstCol="1" bandRow="1"/>
              <a:tblGrid>
                <a:gridCol w="967369">
                  <a:extLst>
                    <a:ext uri="{9D8B030D-6E8A-4147-A177-3AD203B41FA5}">
                      <a16:colId xmlns:a16="http://schemas.microsoft.com/office/drawing/2014/main" xmlns="" val="20000"/>
                    </a:ext>
                  </a:extLst>
                </a:gridCol>
                <a:gridCol w="1362071">
                  <a:extLst>
                    <a:ext uri="{9D8B030D-6E8A-4147-A177-3AD203B41FA5}">
                      <a16:colId xmlns:a16="http://schemas.microsoft.com/office/drawing/2014/main" xmlns="" val="20001"/>
                    </a:ext>
                  </a:extLst>
                </a:gridCol>
                <a:gridCol w="974329">
                  <a:extLst>
                    <a:ext uri="{9D8B030D-6E8A-4147-A177-3AD203B41FA5}">
                      <a16:colId xmlns:a16="http://schemas.microsoft.com/office/drawing/2014/main" xmlns="" val="20002"/>
                    </a:ext>
                  </a:extLst>
                </a:gridCol>
                <a:gridCol w="1667293">
                  <a:extLst>
                    <a:ext uri="{9D8B030D-6E8A-4147-A177-3AD203B41FA5}">
                      <a16:colId xmlns:a16="http://schemas.microsoft.com/office/drawing/2014/main" xmlns="" val="20003"/>
                    </a:ext>
                  </a:extLst>
                </a:gridCol>
              </a:tblGrid>
              <a:tr h="0">
                <a:tc gridSpan="4">
                  <a:txBody>
                    <a:bodyPr/>
                    <a:lstStyle/>
                    <a:p>
                      <a:pPr algn="ctr">
                        <a:lnSpc>
                          <a:spcPct val="107000"/>
                        </a:lnSpc>
                        <a:spcAft>
                          <a:spcPts val="0"/>
                        </a:spcAft>
                      </a:pPr>
                      <a:r>
                        <a:rPr lang="en-GB" sz="9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Legend  Performance - Achieved / Not Achieved</a:t>
                      </a:r>
                      <a:endParaRPr lang="en-Z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D5DCE4"/>
                      </a:solidFill>
                      <a:prstDash val="solid"/>
                      <a:round/>
                      <a:headEnd type="none" w="med" len="med"/>
                      <a:tailEnd type="none" w="med" len="med"/>
                    </a:lnL>
                    <a:lnR w="12700" cap="flat" cmpd="sng" algn="ctr">
                      <a:solidFill>
                        <a:srgbClr val="D5DCE4"/>
                      </a:solidFill>
                      <a:prstDash val="solid"/>
                      <a:round/>
                      <a:headEnd type="none" w="med" len="med"/>
                      <a:tailEnd type="none" w="med" len="med"/>
                    </a:lnR>
                    <a:lnT w="12700" cap="flat" cmpd="sng" algn="ctr">
                      <a:solidFill>
                        <a:srgbClr val="D5DCE4"/>
                      </a:solidFill>
                      <a:prstDash val="solid"/>
                      <a:round/>
                      <a:headEnd type="none" w="med" len="med"/>
                      <a:tailEnd type="none" w="med" len="med"/>
                    </a:lnT>
                    <a:lnB w="12700" cap="flat" cmpd="sng" algn="ctr">
                      <a:solidFill>
                        <a:srgbClr val="D5DCE4"/>
                      </a:solidFill>
                      <a:prstDash val="solid"/>
                      <a:round/>
                      <a:headEnd type="none" w="med" len="med"/>
                      <a:tailEnd type="none" w="med" len="med"/>
                    </a:lnB>
                    <a:solidFill>
                      <a:srgbClr val="1F3864"/>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169545">
                <a:tc>
                  <a:txBody>
                    <a:bodyPr/>
                    <a:lstStyle/>
                    <a:p>
                      <a:pPr algn="ctr">
                        <a:lnSpc>
                          <a:spcPct val="107000"/>
                        </a:lnSpc>
                        <a:spcAft>
                          <a:spcPts val="0"/>
                        </a:spcAft>
                      </a:pPr>
                      <a:r>
                        <a:rPr lang="en-GB" sz="90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Not Achieved</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D5DCE4"/>
                      </a:solidFill>
                      <a:prstDash val="solid"/>
                      <a:round/>
                      <a:headEnd type="none" w="med" len="med"/>
                      <a:tailEnd type="none" w="med" len="med"/>
                    </a:lnL>
                    <a:lnR w="12700" cap="flat" cmpd="sng" algn="ctr">
                      <a:solidFill>
                        <a:srgbClr val="D5DCE4"/>
                      </a:solidFill>
                      <a:prstDash val="solid"/>
                      <a:round/>
                      <a:headEnd type="none" w="med" len="med"/>
                      <a:tailEnd type="none" w="med" len="med"/>
                    </a:lnR>
                    <a:lnT w="12700" cap="flat" cmpd="sng" algn="ctr">
                      <a:solidFill>
                        <a:srgbClr val="D5DCE4"/>
                      </a:solidFill>
                      <a:prstDash val="solid"/>
                      <a:round/>
                      <a:headEnd type="none" w="med" len="med"/>
                      <a:tailEnd type="none" w="med" len="med"/>
                    </a:lnT>
                    <a:lnB w="12700" cap="flat" cmpd="sng" algn="ctr">
                      <a:solidFill>
                        <a:srgbClr val="D5DCE4"/>
                      </a:solidFill>
                      <a:prstDash val="solid"/>
                      <a:round/>
                      <a:headEnd type="none" w="med" len="med"/>
                      <a:tailEnd type="none" w="med" len="med"/>
                    </a:lnB>
                    <a:solidFill>
                      <a:srgbClr val="FF0000"/>
                    </a:solidFill>
                  </a:tcPr>
                </a:tc>
                <a:tc>
                  <a:txBody>
                    <a:bodyPr/>
                    <a:lstStyle/>
                    <a:p>
                      <a:pPr algn="ctr">
                        <a:lnSpc>
                          <a:spcPct val="107000"/>
                        </a:lnSpc>
                        <a:spcAft>
                          <a:spcPts val="0"/>
                        </a:spcAft>
                      </a:pPr>
                      <a:r>
                        <a:rPr lang="en-ZA"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Less than 100%</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D5DCE4"/>
                      </a:solidFill>
                      <a:prstDash val="solid"/>
                      <a:round/>
                      <a:headEnd type="none" w="med" len="med"/>
                      <a:tailEnd type="none" w="med" len="med"/>
                    </a:lnL>
                    <a:lnR w="12700" cap="flat" cmpd="sng" algn="ctr">
                      <a:solidFill>
                        <a:srgbClr val="D5DCE4"/>
                      </a:solidFill>
                      <a:prstDash val="solid"/>
                      <a:round/>
                      <a:headEnd type="none" w="med" len="med"/>
                      <a:tailEnd type="none" w="med" len="med"/>
                    </a:lnR>
                    <a:lnT w="12700" cap="flat" cmpd="sng" algn="ctr">
                      <a:solidFill>
                        <a:srgbClr val="D5DCE4"/>
                      </a:solidFill>
                      <a:prstDash val="solid"/>
                      <a:round/>
                      <a:headEnd type="none" w="med" len="med"/>
                      <a:tailEnd type="none" w="med" len="med"/>
                    </a:lnT>
                    <a:lnB w="12700" cap="flat" cmpd="sng" algn="ctr">
                      <a:solidFill>
                        <a:srgbClr val="D5DCE4"/>
                      </a:solidFill>
                      <a:prstDash val="solid"/>
                      <a:round/>
                      <a:headEnd type="none" w="med" len="med"/>
                      <a:tailEnd type="none" w="med" len="med"/>
                    </a:lnB>
                  </a:tcPr>
                </a:tc>
                <a:tc>
                  <a:txBody>
                    <a:bodyPr/>
                    <a:lstStyle/>
                    <a:p>
                      <a:pPr algn="ctr">
                        <a:lnSpc>
                          <a:spcPct val="107000"/>
                        </a:lnSpc>
                        <a:spcAft>
                          <a:spcPts val="0"/>
                        </a:spcAft>
                      </a:pPr>
                      <a:r>
                        <a:rPr lang="en-GB" sz="90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Achieved</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D5DCE4"/>
                      </a:solidFill>
                      <a:prstDash val="solid"/>
                      <a:round/>
                      <a:headEnd type="none" w="med" len="med"/>
                      <a:tailEnd type="none" w="med" len="med"/>
                    </a:lnL>
                    <a:lnR w="12700" cap="flat" cmpd="sng" algn="ctr">
                      <a:solidFill>
                        <a:srgbClr val="D5DCE4"/>
                      </a:solidFill>
                      <a:prstDash val="solid"/>
                      <a:round/>
                      <a:headEnd type="none" w="med" len="med"/>
                      <a:tailEnd type="none" w="med" len="med"/>
                    </a:lnR>
                    <a:lnT w="12700" cap="flat" cmpd="sng" algn="ctr">
                      <a:solidFill>
                        <a:srgbClr val="D5DCE4"/>
                      </a:solidFill>
                      <a:prstDash val="solid"/>
                      <a:round/>
                      <a:headEnd type="none" w="med" len="med"/>
                      <a:tailEnd type="none" w="med" len="med"/>
                    </a:lnT>
                    <a:lnB w="12700" cap="flat" cmpd="sng" algn="ctr">
                      <a:solidFill>
                        <a:srgbClr val="D5DCE4"/>
                      </a:solidFill>
                      <a:prstDash val="solid"/>
                      <a:round/>
                      <a:headEnd type="none" w="med" len="med"/>
                      <a:tailEnd type="none" w="med" len="med"/>
                    </a:lnB>
                    <a:solidFill>
                      <a:srgbClr val="00B050"/>
                    </a:solidFill>
                  </a:tcPr>
                </a:tc>
                <a:tc>
                  <a:txBody>
                    <a:bodyPr/>
                    <a:lstStyle/>
                    <a:p>
                      <a:pPr algn="ctr">
                        <a:lnSpc>
                          <a:spcPct val="107000"/>
                        </a:lnSpc>
                        <a:spcAft>
                          <a:spcPts val="0"/>
                        </a:spcAft>
                      </a:pPr>
                      <a:r>
                        <a:rPr lang="en-ZA" sz="900" dirty="0">
                          <a:effectLst/>
                          <a:latin typeface="Arial" panose="020B0604020202020204" pitchFamily="34" charset="0"/>
                          <a:ea typeface="Calibri" panose="020F0502020204030204" pitchFamily="34" charset="0"/>
                          <a:cs typeface="Times New Roman" panose="02020603050405020304" pitchFamily="18" charset="0"/>
                        </a:rPr>
                        <a:t>Achieved 100%</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D5DCE4"/>
                      </a:solidFill>
                      <a:prstDash val="solid"/>
                      <a:round/>
                      <a:headEnd type="none" w="med" len="med"/>
                      <a:tailEnd type="none" w="med" len="med"/>
                    </a:lnL>
                    <a:lnR w="12700" cap="flat" cmpd="sng" algn="ctr">
                      <a:solidFill>
                        <a:srgbClr val="D5DCE4"/>
                      </a:solidFill>
                      <a:prstDash val="solid"/>
                      <a:round/>
                      <a:headEnd type="none" w="med" len="med"/>
                      <a:tailEnd type="none" w="med" len="med"/>
                    </a:lnR>
                    <a:lnT w="12700" cap="flat" cmpd="sng" algn="ctr">
                      <a:solidFill>
                        <a:srgbClr val="D5DCE4"/>
                      </a:solidFill>
                      <a:prstDash val="solid"/>
                      <a:round/>
                      <a:headEnd type="none" w="med" len="med"/>
                      <a:tailEnd type="none" w="med" len="med"/>
                    </a:lnT>
                    <a:lnB w="12700" cap="flat" cmpd="sng" algn="ctr">
                      <a:solidFill>
                        <a:srgbClr val="D5DCE4"/>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1043487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13</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6" y="46801"/>
            <a:ext cx="4580328"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 Q2</a:t>
            </a:r>
            <a:r>
              <a:rPr lang="en-US" sz="2400" b="1" dirty="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 </a:t>
            </a:r>
          </a:p>
        </p:txBody>
      </p:sp>
      <p:graphicFrame>
        <p:nvGraphicFramePr>
          <p:cNvPr id="15" name="Table 14"/>
          <p:cNvGraphicFramePr>
            <a:graphicFrameLocks noGrp="1"/>
          </p:cNvGraphicFramePr>
          <p:nvPr>
            <p:extLst>
              <p:ext uri="{D42A27DB-BD31-4B8C-83A1-F6EECF244321}">
                <p14:modId xmlns:p14="http://schemas.microsoft.com/office/powerpoint/2010/main" xmlns="" val="498307259"/>
              </p:ext>
            </p:extLst>
          </p:nvPr>
        </p:nvGraphicFramePr>
        <p:xfrm>
          <a:off x="272954" y="834327"/>
          <a:ext cx="8639031" cy="5171780"/>
        </p:xfrm>
        <a:graphic>
          <a:graphicData uri="http://schemas.openxmlformats.org/drawingml/2006/table">
            <a:tbl>
              <a:tblPr/>
              <a:tblGrid>
                <a:gridCol w="478865">
                  <a:extLst>
                    <a:ext uri="{9D8B030D-6E8A-4147-A177-3AD203B41FA5}">
                      <a16:colId xmlns:a16="http://schemas.microsoft.com/office/drawing/2014/main" xmlns="" val="20000"/>
                    </a:ext>
                  </a:extLst>
                </a:gridCol>
                <a:gridCol w="775187">
                  <a:extLst>
                    <a:ext uri="{9D8B030D-6E8A-4147-A177-3AD203B41FA5}">
                      <a16:colId xmlns:a16="http://schemas.microsoft.com/office/drawing/2014/main" xmlns="" val="20001"/>
                    </a:ext>
                  </a:extLst>
                </a:gridCol>
                <a:gridCol w="473753">
                  <a:extLst>
                    <a:ext uri="{9D8B030D-6E8A-4147-A177-3AD203B41FA5}">
                      <a16:colId xmlns:a16="http://schemas.microsoft.com/office/drawing/2014/main" xmlns="" val="20002"/>
                    </a:ext>
                  </a:extLst>
                </a:gridCol>
                <a:gridCol w="557356">
                  <a:extLst>
                    <a:ext uri="{9D8B030D-6E8A-4147-A177-3AD203B41FA5}">
                      <a16:colId xmlns:a16="http://schemas.microsoft.com/office/drawing/2014/main" xmlns="" val="20003"/>
                    </a:ext>
                  </a:extLst>
                </a:gridCol>
                <a:gridCol w="487688">
                  <a:extLst>
                    <a:ext uri="{9D8B030D-6E8A-4147-A177-3AD203B41FA5}">
                      <a16:colId xmlns:a16="http://schemas.microsoft.com/office/drawing/2014/main" xmlns="" val="20004"/>
                    </a:ext>
                  </a:extLst>
                </a:gridCol>
                <a:gridCol w="501621">
                  <a:extLst>
                    <a:ext uri="{9D8B030D-6E8A-4147-A177-3AD203B41FA5}">
                      <a16:colId xmlns:a16="http://schemas.microsoft.com/office/drawing/2014/main" xmlns="" val="20005"/>
                    </a:ext>
                  </a:extLst>
                </a:gridCol>
                <a:gridCol w="431952">
                  <a:extLst>
                    <a:ext uri="{9D8B030D-6E8A-4147-A177-3AD203B41FA5}">
                      <a16:colId xmlns:a16="http://schemas.microsoft.com/office/drawing/2014/main" xmlns="" val="20006"/>
                    </a:ext>
                  </a:extLst>
                </a:gridCol>
                <a:gridCol w="613092">
                  <a:extLst>
                    <a:ext uri="{9D8B030D-6E8A-4147-A177-3AD203B41FA5}">
                      <a16:colId xmlns:a16="http://schemas.microsoft.com/office/drawing/2014/main" xmlns="" val="20007"/>
                    </a:ext>
                  </a:extLst>
                </a:gridCol>
                <a:gridCol w="2159758">
                  <a:extLst>
                    <a:ext uri="{9D8B030D-6E8A-4147-A177-3AD203B41FA5}">
                      <a16:colId xmlns:a16="http://schemas.microsoft.com/office/drawing/2014/main" xmlns="" val="20008"/>
                    </a:ext>
                  </a:extLst>
                </a:gridCol>
                <a:gridCol w="2159759">
                  <a:extLst>
                    <a:ext uri="{9D8B030D-6E8A-4147-A177-3AD203B41FA5}">
                      <a16:colId xmlns:a16="http://schemas.microsoft.com/office/drawing/2014/main" xmlns="" val="20009"/>
                    </a:ext>
                  </a:extLst>
                </a:gridCol>
              </a:tblGrid>
              <a:tr h="95734">
                <a:tc rowSpan="3">
                  <a:txBody>
                    <a:bodyPr/>
                    <a:lstStyle/>
                    <a:p>
                      <a:pPr algn="ctr" fontAlgn="ctr"/>
                      <a:r>
                        <a:rPr lang="en-GB" sz="700" b="1" i="0" u="none" strike="noStrike">
                          <a:solidFill>
                            <a:srgbClr val="FFFFFF"/>
                          </a:solidFill>
                          <a:effectLst/>
                          <a:latin typeface="Arial" panose="020B0604020202020204" pitchFamily="34" charset="0"/>
                        </a:rPr>
                        <a:t>Objective</a:t>
                      </a:r>
                      <a:endParaRPr lang="en-ZA" sz="7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a:solidFill>
                            <a:srgbClr val="FFFFFF"/>
                          </a:solidFill>
                          <a:effectLst/>
                          <a:latin typeface="Arial" panose="020B0604020202020204" pitchFamily="34" charset="0"/>
                        </a:rPr>
                        <a:t>Goal</a:t>
                      </a:r>
                      <a:endParaRPr lang="en-ZA" sz="7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a:solidFill>
                            <a:srgbClr val="FFFFFF"/>
                          </a:solidFill>
                          <a:effectLst/>
                          <a:latin typeface="Arial" panose="020B0604020202020204" pitchFamily="34" charset="0"/>
                        </a:rPr>
                        <a:t>KPI Ref</a:t>
                      </a:r>
                      <a:endParaRPr lang="en-ZA" sz="7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a:solidFill>
                            <a:srgbClr val="FFFFFF"/>
                          </a:solidFill>
                          <a:effectLst/>
                          <a:latin typeface="Arial" panose="020B0604020202020204" pitchFamily="34" charset="0"/>
                        </a:rPr>
                        <a:t>Key Performance Indicator</a:t>
                      </a:r>
                      <a:endParaRPr lang="en-ZA" sz="7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gridSpan="6">
                  <a:txBody>
                    <a:bodyPr/>
                    <a:lstStyle/>
                    <a:p>
                      <a:pPr algn="ctr" fontAlgn="ctr"/>
                      <a:r>
                        <a:rPr lang="en-GB" sz="700" b="1" i="0" u="none" strike="noStrike">
                          <a:solidFill>
                            <a:srgbClr val="FFFFFF"/>
                          </a:solidFill>
                          <a:effectLst/>
                          <a:latin typeface="Arial" panose="020B0604020202020204" pitchFamily="34" charset="0"/>
                        </a:rPr>
                        <a:t>Q2 Performance</a:t>
                      </a:r>
                      <a:endParaRPr lang="en-ZA" sz="7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386425">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rowSpan="2">
                  <a:txBody>
                    <a:bodyPr/>
                    <a:lstStyle/>
                    <a:p>
                      <a:pPr algn="ctr" fontAlgn="ctr"/>
                      <a:r>
                        <a:rPr lang="en-GB" sz="700" b="1" i="0" u="none" strike="noStrike">
                          <a:solidFill>
                            <a:srgbClr val="FFFFFF"/>
                          </a:solidFill>
                          <a:effectLst/>
                          <a:latin typeface="Arial" panose="020B0604020202020204" pitchFamily="34" charset="0"/>
                        </a:rPr>
                        <a:t>Target</a:t>
                      </a:r>
                      <a:endParaRPr lang="en-ZA" sz="7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a:solidFill>
                            <a:srgbClr val="FFFFFF"/>
                          </a:solidFill>
                          <a:effectLst/>
                          <a:latin typeface="Arial" panose="020B0604020202020204" pitchFamily="34" charset="0"/>
                        </a:rPr>
                        <a:t>Actual</a:t>
                      </a:r>
                      <a:endParaRPr lang="en-ZA" sz="7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a:solidFill>
                            <a:srgbClr val="FFFFFF"/>
                          </a:solidFill>
                          <a:effectLst/>
                          <a:latin typeface="Arial" panose="020B0604020202020204" pitchFamily="34" charset="0"/>
                        </a:rPr>
                        <a:t>Variance</a:t>
                      </a:r>
                      <a:endParaRPr lang="en-ZA" sz="7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a:txBody>
                    <a:bodyPr/>
                    <a:lstStyle/>
                    <a:p>
                      <a:pPr algn="ctr" fontAlgn="ctr"/>
                      <a:r>
                        <a:rPr lang="en-GB" sz="700" b="1" i="0" u="none" strike="noStrike">
                          <a:solidFill>
                            <a:srgbClr val="FFFFFF"/>
                          </a:solidFill>
                          <a:effectLst/>
                          <a:latin typeface="Arial" panose="020B0604020202020204" pitchFamily="34" charset="0"/>
                        </a:rPr>
                        <a:t>Achieved/</a:t>
                      </a:r>
                      <a:endParaRPr lang="en-ZA" sz="7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solidFill>
                      <a:srgbClr val="002060"/>
                    </a:solidFill>
                  </a:tcPr>
                </a:tc>
                <a:tc rowSpan="2">
                  <a:txBody>
                    <a:bodyPr/>
                    <a:lstStyle/>
                    <a:p>
                      <a:pPr algn="ctr" fontAlgn="ctr"/>
                      <a:r>
                        <a:rPr lang="en-GB" sz="700" b="1" i="0" u="none" strike="noStrike">
                          <a:solidFill>
                            <a:srgbClr val="FFFFFF"/>
                          </a:solidFill>
                          <a:effectLst/>
                          <a:latin typeface="Arial" panose="020B0604020202020204" pitchFamily="34" charset="0"/>
                        </a:rPr>
                        <a:t>Actual Performance and Reason for Target Variance/Deviation</a:t>
                      </a:r>
                      <a:endParaRPr lang="en-ZA" sz="7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a:solidFill>
                            <a:srgbClr val="FFFFFF"/>
                          </a:solidFill>
                          <a:effectLst/>
                          <a:latin typeface="Arial" panose="020B0604020202020204" pitchFamily="34" charset="0"/>
                        </a:rPr>
                        <a:t>Mitigation and Recovery Plans</a:t>
                      </a:r>
                      <a:endParaRPr lang="en-ZA" sz="7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extLst>
                  <a:ext uri="{0D108BD9-81ED-4DB2-BD59-A6C34878D82A}">
                    <a16:rowId xmlns:a16="http://schemas.microsoft.com/office/drawing/2014/main" xmlns="" val="10001"/>
                  </a:ext>
                </a:extLst>
              </a:tr>
              <a:tr h="203037">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fontAlgn="ctr"/>
                      <a:r>
                        <a:rPr lang="en-GB" sz="700" b="1" i="0" u="none" strike="noStrike">
                          <a:solidFill>
                            <a:srgbClr val="FFFFFF"/>
                          </a:solidFill>
                          <a:effectLst/>
                          <a:latin typeface="Arial" panose="020B0604020202020204" pitchFamily="34" charset="0"/>
                        </a:rPr>
                        <a:t>Not Achieved</a:t>
                      </a:r>
                      <a:endParaRPr lang="en-ZA" sz="7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solidFill>
                      <a:srgbClr val="002060"/>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2"/>
                  </a:ext>
                </a:extLst>
              </a:tr>
              <a:tr h="2592879">
                <a:tc rowSpan="4">
                  <a:txBody>
                    <a:bodyPr/>
                    <a:lstStyle/>
                    <a:p>
                      <a:pPr algn="just" fontAlgn="ctr"/>
                      <a:r>
                        <a:rPr lang="en-GB" sz="700" b="1" i="0" u="none" strike="noStrike">
                          <a:solidFill>
                            <a:srgbClr val="002060"/>
                          </a:solidFill>
                          <a:effectLst/>
                          <a:latin typeface="Arial" panose="020B0604020202020204" pitchFamily="34" charset="0"/>
                        </a:rPr>
                        <a:t>1. Financial Sustainability</a:t>
                      </a:r>
                      <a:endParaRPr lang="en-ZA" sz="700" b="1" i="0" u="none" strike="noStrike">
                        <a:solidFill>
                          <a:srgbClr val="00206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FFFF"/>
                    </a:solidFill>
                  </a:tcPr>
                </a:tc>
                <a:tc>
                  <a:txBody>
                    <a:bodyPr/>
                    <a:lstStyle/>
                    <a:p>
                      <a:pPr algn="just" fontAlgn="ctr"/>
                      <a:r>
                        <a:rPr lang="en-ZA" sz="700" b="0" i="0" u="none" strike="noStrike">
                          <a:solidFill>
                            <a:srgbClr val="000000"/>
                          </a:solidFill>
                          <a:effectLst/>
                          <a:latin typeface="Arial" panose="020B0604020202020204" pitchFamily="34" charset="0"/>
                        </a:rPr>
                        <a:t>To be financially sustainable and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solidFill>
                      <a:srgbClr val="FFFFFF"/>
                    </a:solidFill>
                  </a:tcPr>
                </a:tc>
                <a:tc rowSpan="2">
                  <a:txBody>
                    <a:bodyPr/>
                    <a:lstStyle/>
                    <a:p>
                      <a:pPr algn="ctr" fontAlgn="ctr"/>
                      <a:r>
                        <a:rPr lang="en-GB" sz="700" b="0" i="0" u="none" strike="noStrike">
                          <a:solidFill>
                            <a:srgbClr val="000000"/>
                          </a:solidFill>
                          <a:effectLst/>
                          <a:latin typeface="Arial" panose="020B0604020202020204" pitchFamily="34" charset="0"/>
                        </a:rPr>
                        <a:t>1.1</a:t>
                      </a:r>
                      <a:endParaRPr lang="en-ZA" sz="7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just" fontAlgn="ctr"/>
                      <a:r>
                        <a:rPr lang="en-GB" sz="700" b="0" i="0" u="none" strike="noStrike">
                          <a:solidFill>
                            <a:srgbClr val="000000"/>
                          </a:solidFill>
                          <a:effectLst/>
                          <a:latin typeface="Arial" panose="020B0604020202020204" pitchFamily="34" charset="0"/>
                        </a:rPr>
                        <a:t>Attain the planned revenue target</a:t>
                      </a:r>
                      <a:endParaRPr lang="en-ZA" sz="7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a:solidFill>
                            <a:srgbClr val="231F20"/>
                          </a:solidFill>
                          <a:effectLst/>
                          <a:latin typeface="Arial" panose="020B0604020202020204" pitchFamily="34" charset="0"/>
                        </a:rPr>
                        <a:t>100%</a:t>
                      </a:r>
                      <a:endParaRPr lang="en-ZA" sz="700" b="0" i="0" u="none" strike="noStrike">
                        <a:solidFill>
                          <a:srgbClr val="231F2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a:solidFill>
                            <a:srgbClr val="231F20"/>
                          </a:solidFill>
                          <a:effectLst/>
                          <a:latin typeface="Arial" panose="020B0604020202020204" pitchFamily="34" charset="0"/>
                        </a:rPr>
                        <a:t>67%</a:t>
                      </a:r>
                      <a:endParaRPr lang="en-ZA" sz="700" b="0" i="0" u="none" strike="noStrike">
                        <a:solidFill>
                          <a:srgbClr val="231F2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a:solidFill>
                            <a:srgbClr val="FF0000"/>
                          </a:solidFill>
                          <a:effectLst/>
                          <a:latin typeface="Arial" panose="020B0604020202020204" pitchFamily="34" charset="0"/>
                        </a:rPr>
                        <a:t>-33%</a:t>
                      </a:r>
                      <a:endParaRPr lang="en-ZA" sz="700" b="0" i="0" u="none" strike="noStrike">
                        <a:solidFill>
                          <a:srgbClr val="FF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1" i="0" u="none" strike="noStrike">
                          <a:solidFill>
                            <a:srgbClr val="FFFFFF"/>
                          </a:solidFill>
                          <a:effectLst/>
                          <a:latin typeface="Arial" panose="020B0604020202020204" pitchFamily="34" charset="0"/>
                        </a:rPr>
                        <a:t>Not Achieved</a:t>
                      </a:r>
                      <a:endParaRPr lang="en-ZA" sz="7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a:txBody>
                    <a:bodyPr/>
                    <a:lstStyle/>
                    <a:p>
                      <a:pPr algn="l" fontAlgn="ctr"/>
                      <a:r>
                        <a:rPr lang="en-ZA" sz="700" b="0" i="0" u="none" strike="noStrike">
                          <a:solidFill>
                            <a:srgbClr val="000000"/>
                          </a:solidFill>
                          <a:effectLst/>
                          <a:latin typeface="Arial" panose="020B0604020202020204" pitchFamily="34" charset="0"/>
                        </a:rPr>
                        <a:t>The revenue target for Q2 has not been has attained at R814 million (70%). The lower than projected revenue performance is due to the lingering effects of the Covid-19 lockdown and the associated business impact, increased customer migration to digital alternatives and transaction volumes, together with the weak financial position of the SA Post Office and suppliers not having been paid, thus withdrawing services, further impacting revenue generation.                                                                                                                  •  Covid-19 lockdown and associated business slowdown                                                                                                                                                                                                                                                   •  Customer migration and transaction volumes                                                                                                                                                                                                                                                                        •   Digital substitution                                                                                                                                                                                                                                                                                                                            •   Lack of technology Investment                                                                                                                                                                                                                                                                                                        •   System and hardware instability                                                                                                                                                                                                                                                                                                       •   Tools of trade                                                                                                                                                                                                                                                                                                                                            •   Operational performance                                                                                                                                                                                                                                                                                                                    •   Product offering                                                                                                                                                                                                                                                                                                                              •   Stock levels                                                                                                                                                                                                                                                                                                                                               •   Closure of branches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a:txBody>
                    <a:bodyPr/>
                    <a:lstStyle/>
                    <a:p>
                      <a:pPr algn="l" fontAlgn="ctr"/>
                      <a:r>
                        <a:rPr lang="en-GB" sz="700" b="0" i="0" u="none" strike="noStrike">
                          <a:solidFill>
                            <a:srgbClr val="000000"/>
                          </a:solidFill>
                          <a:effectLst/>
                          <a:latin typeface="Arial" panose="020B0604020202020204" pitchFamily="34" charset="0"/>
                          <a:ea typeface="Arial" panose="020B0604020202020204" pitchFamily="34" charset="0"/>
                        </a:rPr>
                        <a:t>•   Account managers are focusing on maintaining existing clients whilst seeking new revenue streams.                                                                                                                                                 •   Maintain and grow existing business, recover lost business where possible.                                                                                                                                                                                                    •   Focus on opening municipality accounts for the AARTO rollout                                                                                                                                                                                                                               •   Improve stock levels to cater for demand                                                                                                                                                                                                                                                                           •   Delivery of mail is adhered to as per delivery standards                                                                                                                                                                                                                                             •   Activation of dormant Speed Services and CFG database is in progress through Sales support                                                                                                                                                                  •   Engagement of small courier companies for co-loading specifically focusing on B2B service                                                                                                                                                                     •   Calling all government Franking Machine and Messenger Services to upload their machine and to renew their contract                                                                                                            •   Working with Private Bag and Boxed for Government as to increase our revenue                                                                                                                                                                                           •   DOT / AARTO  - Increase in Hybrid Mail (Engagements underway to use eRegistered mail)                                                                                                                                                                         •   Warehousing and distribution of medication                                                                                                                                                                                                                                                                    •   eCommerce - parcel distribution and online transactions                                                                                                                                                                                                                                            •   Expand MVL offering and transactions                                                                                                                                                                                                                                                                                 •   Fast-track DTT STB Subsidised Market                                                                                                                                                                                                                                                                                   •   DTT STB Retailing – unsubsidised marketRegistration and Distribution for the DCDT                                                                                                                                                                                      •   Digital Post-box/email                                                                                                                                                                                                                                                                                                                 •   Electronic Mail and SMS</a:t>
                      </a:r>
                      <a:endParaRPr lang="en-ZA" sz="7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extLst>
                  <a:ext uri="{0D108BD9-81ED-4DB2-BD59-A6C34878D82A}">
                    <a16:rowId xmlns:a16="http://schemas.microsoft.com/office/drawing/2014/main" xmlns="" val="10003"/>
                  </a:ext>
                </a:extLst>
              </a:tr>
              <a:tr h="104793">
                <a:tc vMerge="1">
                  <a:txBody>
                    <a:bodyPr/>
                    <a:lstStyle/>
                    <a:p>
                      <a:endParaRPr lang="en-ZA"/>
                    </a:p>
                  </a:txBody>
                  <a:tcPr/>
                </a:tc>
                <a:tc>
                  <a:txBody>
                    <a:bodyPr/>
                    <a:lstStyle/>
                    <a:p>
                      <a:pPr algn="l" fontAlgn="ctr"/>
                      <a:r>
                        <a:rPr lang="en-ZA" sz="700" b="0" i="0" u="none" strike="noStrike">
                          <a:solidFill>
                            <a:srgbClr val="000000"/>
                          </a:solidFill>
                          <a:effectLst/>
                          <a:latin typeface="Arial" panose="020B060402020202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solidFill>
                      <a:srgbClr val="FFFFFF"/>
                    </a:solidFill>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t"/>
                      <a:r>
                        <a:rPr lang="en-ZA" sz="700" b="0" i="0" u="none" strike="noStrike">
                          <a:solidFill>
                            <a:srgbClr val="000000"/>
                          </a:solidFill>
                          <a:effectLst/>
                          <a:latin typeface="Arial" panose="020B0604020202020204" pitchFamily="34" charset="0"/>
                        </a:rPr>
                        <a:t> </a:t>
                      </a: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a:txBody>
                    <a:bodyPr/>
                    <a:lstStyle/>
                    <a:p>
                      <a:pPr algn="just" fontAlgn="ctr"/>
                      <a:r>
                        <a:rPr lang="en-GB" sz="700" b="0" i="0" u="none" strike="noStrike">
                          <a:solidFill>
                            <a:srgbClr val="000000"/>
                          </a:solidFill>
                          <a:effectLst/>
                          <a:latin typeface="Arial" panose="020B0604020202020204" pitchFamily="34" charset="0"/>
                        </a:rPr>
                        <a:t> </a:t>
                      </a:r>
                      <a:endParaRPr lang="en-ZA" sz="7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4"/>
                  </a:ext>
                </a:extLst>
              </a:tr>
              <a:tr h="1146174">
                <a:tc vMerge="1">
                  <a:txBody>
                    <a:bodyPr/>
                    <a:lstStyle/>
                    <a:p>
                      <a:endParaRPr lang="en-ZA"/>
                    </a:p>
                  </a:txBody>
                  <a:tcPr/>
                </a:tc>
                <a:tc>
                  <a:txBody>
                    <a:bodyPr/>
                    <a:lstStyle/>
                    <a:p>
                      <a:pPr algn="l" fontAlgn="ctr"/>
                      <a:r>
                        <a:rPr lang="en-ZA" sz="700" b="0" i="0" u="none" strike="noStrike">
                          <a:solidFill>
                            <a:srgbClr val="000000"/>
                          </a:solidFill>
                          <a:effectLst/>
                          <a:latin typeface="Arial" panose="020B060402020202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solidFill>
                      <a:srgbClr val="FFFFFF"/>
                    </a:solidFill>
                  </a:tcPr>
                </a:tc>
                <a:tc rowSpan="2">
                  <a:txBody>
                    <a:bodyPr/>
                    <a:lstStyle/>
                    <a:p>
                      <a:pPr algn="ctr" fontAlgn="ctr"/>
                      <a:r>
                        <a:rPr lang="en-GB" sz="700" b="0" i="0" u="none" strike="noStrike">
                          <a:solidFill>
                            <a:srgbClr val="000000"/>
                          </a:solidFill>
                          <a:effectLst/>
                          <a:latin typeface="Arial" panose="020B0604020202020204" pitchFamily="34" charset="0"/>
                        </a:rPr>
                        <a:t>1.2</a:t>
                      </a:r>
                      <a:endParaRPr lang="en-ZA" sz="7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just" fontAlgn="ctr"/>
                      <a:r>
                        <a:rPr lang="en-GB" sz="700" b="0" i="0" u="none" strike="noStrike">
                          <a:solidFill>
                            <a:srgbClr val="000000"/>
                          </a:solidFill>
                          <a:effectLst/>
                          <a:latin typeface="Arial" panose="020B0604020202020204" pitchFamily="34" charset="0"/>
                        </a:rPr>
                        <a:t>Attain the planned expense budget</a:t>
                      </a:r>
                      <a:endParaRPr lang="en-ZA" sz="7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a:solidFill>
                            <a:srgbClr val="231F20"/>
                          </a:solidFill>
                          <a:effectLst/>
                          <a:latin typeface="Arial" panose="020B0604020202020204" pitchFamily="34" charset="0"/>
                        </a:rPr>
                        <a:t>100%</a:t>
                      </a:r>
                      <a:endParaRPr lang="en-ZA" sz="700" b="0" i="0" u="none" strike="noStrike">
                        <a:solidFill>
                          <a:srgbClr val="231F2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a:solidFill>
                            <a:srgbClr val="231F20"/>
                          </a:solidFill>
                          <a:effectLst/>
                          <a:latin typeface="Arial" panose="020B0604020202020204" pitchFamily="34" charset="0"/>
                        </a:rPr>
                        <a:t>89%</a:t>
                      </a:r>
                      <a:endParaRPr lang="en-ZA" sz="700" b="0" i="0" u="none" strike="noStrike">
                        <a:solidFill>
                          <a:srgbClr val="231F2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a:solidFill>
                            <a:srgbClr val="000000"/>
                          </a:solidFill>
                          <a:effectLst/>
                          <a:latin typeface="Arial" panose="020B0604020202020204" pitchFamily="34" charset="0"/>
                        </a:rPr>
                        <a:t>11%</a:t>
                      </a:r>
                      <a:endParaRPr lang="en-ZA" sz="7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1" i="0" u="none" strike="noStrike">
                          <a:solidFill>
                            <a:srgbClr val="FFFFFF"/>
                          </a:solidFill>
                          <a:effectLst/>
                          <a:latin typeface="Arial" panose="020B0604020202020204" pitchFamily="34" charset="0"/>
                        </a:rPr>
                        <a:t>Achieved</a:t>
                      </a:r>
                      <a:endParaRPr lang="en-ZA" sz="7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B050"/>
                    </a:solidFill>
                  </a:tcPr>
                </a:tc>
                <a:tc>
                  <a:txBody>
                    <a:bodyPr/>
                    <a:lstStyle/>
                    <a:p>
                      <a:pPr algn="just" fontAlgn="ctr"/>
                      <a:r>
                        <a:rPr lang="en-ZA" sz="700" b="0" i="0" u="none" strike="noStrike">
                          <a:solidFill>
                            <a:srgbClr val="000000"/>
                          </a:solidFill>
                          <a:effectLst/>
                          <a:latin typeface="Arial" panose="020B0604020202020204" pitchFamily="34" charset="0"/>
                        </a:rPr>
                        <a:t>The expense budget for Q2 is R1 732 million and has been attained at R1 539 million (89%). Staff cost below budget by R175 million. Transport cost of R92 million includes costs of R46 million for vehicle leases and R24 million for fuel. IT costs below budget by R57 million. Security expenses of R285 million includes R168 million for SASSA CIT and R35 million for SASSA guarding. Bank charges of R113 million exceeds budget with R51 million.</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a:txBody>
                    <a:bodyPr/>
                    <a:lstStyle/>
                    <a:p>
                      <a:pPr algn="l" fontAlgn="ctr"/>
                      <a:r>
                        <a:rPr lang="en-ZA" sz="700" b="0" i="0" u="none" strike="noStrike">
                          <a:solidFill>
                            <a:srgbClr val="000000"/>
                          </a:solidFill>
                          <a:effectLst/>
                          <a:latin typeface="Arial" panose="020B0604020202020204" pitchFamily="34" charset="0"/>
                        </a:rPr>
                        <a:t>Continued focus on prudent cost management together with cost saving initiatives:                                                                                                                                                                                                •   Procurement contracts                                                                                                                                                                                                                                                                                                                •   Infrastructure as a Service                                                                                                                                                                                                                                                                                                          •   Last mile The freeze on procurement will be maintained, focusing on critical items only.</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extLst>
                  <a:ext uri="{0D108BD9-81ED-4DB2-BD59-A6C34878D82A}">
                    <a16:rowId xmlns:a16="http://schemas.microsoft.com/office/drawing/2014/main" xmlns="" val="10005"/>
                  </a:ext>
                </a:extLst>
              </a:tr>
              <a:tr h="95734">
                <a:tc vMerge="1">
                  <a:txBody>
                    <a:bodyPr/>
                    <a:lstStyle/>
                    <a:p>
                      <a:endParaRPr lang="en-ZA"/>
                    </a:p>
                  </a:txBody>
                  <a:tcPr/>
                </a:tc>
                <a:tc>
                  <a:txBody>
                    <a:bodyPr/>
                    <a:lstStyle/>
                    <a:p>
                      <a:pPr algn="l" fontAlgn="ctr"/>
                      <a:r>
                        <a:rPr lang="en-ZA" sz="700" b="0" i="0" u="none" strike="noStrike">
                          <a:solidFill>
                            <a:srgbClr val="000000"/>
                          </a:solidFill>
                          <a:effectLst/>
                          <a:latin typeface="Arial" panose="020B060402020202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solidFill>
                      <a:srgbClr val="FFFFFF"/>
                    </a:solidFill>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fontAlgn="ctr"/>
                      <a:r>
                        <a:rPr lang="en-ZA" sz="700" b="0" i="0" u="none" strike="noStrike">
                          <a:solidFill>
                            <a:srgbClr val="000000"/>
                          </a:solidFill>
                          <a:effectLst/>
                          <a:latin typeface="Arial" panose="020B060402020202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a:txBody>
                    <a:bodyPr/>
                    <a:lstStyle/>
                    <a:p>
                      <a:pPr algn="just" fontAlgn="ctr"/>
                      <a:r>
                        <a:rPr lang="en-ZA" sz="700" b="0" i="0" u="none" strike="noStrike" dirty="0">
                          <a:solidFill>
                            <a:srgbClr val="000000"/>
                          </a:solidFill>
                          <a:effectLst/>
                          <a:latin typeface="Arial" panose="020B060402020202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3973585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14</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6" y="46801"/>
            <a:ext cx="4580328"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 Q2</a:t>
            </a:r>
            <a:r>
              <a:rPr lang="en-US" sz="2400" b="1" dirty="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 </a:t>
            </a:r>
          </a:p>
        </p:txBody>
      </p:sp>
      <p:graphicFrame>
        <p:nvGraphicFramePr>
          <p:cNvPr id="4" name="Table 3"/>
          <p:cNvGraphicFramePr>
            <a:graphicFrameLocks noGrp="1"/>
          </p:cNvGraphicFramePr>
          <p:nvPr>
            <p:extLst>
              <p:ext uri="{D42A27DB-BD31-4B8C-83A1-F6EECF244321}">
                <p14:modId xmlns:p14="http://schemas.microsoft.com/office/powerpoint/2010/main" xmlns="" val="690659951"/>
              </p:ext>
            </p:extLst>
          </p:nvPr>
        </p:nvGraphicFramePr>
        <p:xfrm>
          <a:off x="232865" y="791570"/>
          <a:ext cx="8801952" cy="3547270"/>
        </p:xfrm>
        <a:graphic>
          <a:graphicData uri="http://schemas.openxmlformats.org/drawingml/2006/table">
            <a:tbl>
              <a:tblPr/>
              <a:tblGrid>
                <a:gridCol w="572353">
                  <a:extLst>
                    <a:ext uri="{9D8B030D-6E8A-4147-A177-3AD203B41FA5}">
                      <a16:colId xmlns:a16="http://schemas.microsoft.com/office/drawing/2014/main" xmlns="" val="20000"/>
                    </a:ext>
                  </a:extLst>
                </a:gridCol>
                <a:gridCol w="676390">
                  <a:extLst>
                    <a:ext uri="{9D8B030D-6E8A-4147-A177-3AD203B41FA5}">
                      <a16:colId xmlns:a16="http://schemas.microsoft.com/office/drawing/2014/main" xmlns="" val="20001"/>
                    </a:ext>
                  </a:extLst>
                </a:gridCol>
                <a:gridCol w="416537">
                  <a:extLst>
                    <a:ext uri="{9D8B030D-6E8A-4147-A177-3AD203B41FA5}">
                      <a16:colId xmlns:a16="http://schemas.microsoft.com/office/drawing/2014/main" xmlns="" val="20002"/>
                    </a:ext>
                  </a:extLst>
                </a:gridCol>
                <a:gridCol w="624807">
                  <a:extLst>
                    <a:ext uri="{9D8B030D-6E8A-4147-A177-3AD203B41FA5}">
                      <a16:colId xmlns:a16="http://schemas.microsoft.com/office/drawing/2014/main" xmlns="" val="20003"/>
                    </a:ext>
                  </a:extLst>
                </a:gridCol>
                <a:gridCol w="499844">
                  <a:extLst>
                    <a:ext uri="{9D8B030D-6E8A-4147-A177-3AD203B41FA5}">
                      <a16:colId xmlns:a16="http://schemas.microsoft.com/office/drawing/2014/main" xmlns="" val="20004"/>
                    </a:ext>
                  </a:extLst>
                </a:gridCol>
                <a:gridCol w="402653">
                  <a:extLst>
                    <a:ext uri="{9D8B030D-6E8A-4147-A177-3AD203B41FA5}">
                      <a16:colId xmlns:a16="http://schemas.microsoft.com/office/drawing/2014/main" xmlns="" val="20005"/>
                    </a:ext>
                  </a:extLst>
                </a:gridCol>
                <a:gridCol w="430422">
                  <a:extLst>
                    <a:ext uri="{9D8B030D-6E8A-4147-A177-3AD203B41FA5}">
                      <a16:colId xmlns:a16="http://schemas.microsoft.com/office/drawing/2014/main" xmlns="" val="20006"/>
                    </a:ext>
                  </a:extLst>
                </a:gridCol>
                <a:gridCol w="527614">
                  <a:extLst>
                    <a:ext uri="{9D8B030D-6E8A-4147-A177-3AD203B41FA5}">
                      <a16:colId xmlns:a16="http://schemas.microsoft.com/office/drawing/2014/main" xmlns="" val="20007"/>
                    </a:ext>
                  </a:extLst>
                </a:gridCol>
                <a:gridCol w="2124339">
                  <a:extLst>
                    <a:ext uri="{9D8B030D-6E8A-4147-A177-3AD203B41FA5}">
                      <a16:colId xmlns:a16="http://schemas.microsoft.com/office/drawing/2014/main" xmlns="" val="20008"/>
                    </a:ext>
                  </a:extLst>
                </a:gridCol>
                <a:gridCol w="2526993">
                  <a:extLst>
                    <a:ext uri="{9D8B030D-6E8A-4147-A177-3AD203B41FA5}">
                      <a16:colId xmlns:a16="http://schemas.microsoft.com/office/drawing/2014/main" xmlns="" val="20009"/>
                    </a:ext>
                  </a:extLst>
                </a:gridCol>
              </a:tblGrid>
              <a:tr h="174685">
                <a:tc rowSpan="3">
                  <a:txBody>
                    <a:bodyPr/>
                    <a:lstStyle/>
                    <a:p>
                      <a:pPr algn="ctr" fontAlgn="ctr"/>
                      <a:r>
                        <a:rPr lang="en-GB" sz="800" b="1" i="0" u="none" strike="noStrike">
                          <a:solidFill>
                            <a:srgbClr val="FFFFFF"/>
                          </a:solidFill>
                          <a:effectLst/>
                          <a:latin typeface="Arial" panose="020B0604020202020204" pitchFamily="34" charset="0"/>
                        </a:rPr>
                        <a:t>Objective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800" b="1" i="0" u="none" strike="noStrike">
                          <a:solidFill>
                            <a:srgbClr val="FFFFFF"/>
                          </a:solidFill>
                          <a:effectLst/>
                          <a:latin typeface="Arial" panose="020B0604020202020204" pitchFamily="34" charset="0"/>
                        </a:rPr>
                        <a:t>Goal</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800" b="1" i="0" u="none" strike="noStrike">
                          <a:solidFill>
                            <a:srgbClr val="FFFFFF"/>
                          </a:solidFill>
                          <a:effectLst/>
                          <a:latin typeface="Arial" panose="020B0604020202020204" pitchFamily="34" charset="0"/>
                        </a:rPr>
                        <a:t>KPI Ref</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800" b="1" i="0" u="none" strike="noStrike">
                          <a:solidFill>
                            <a:srgbClr val="FFFFFF"/>
                          </a:solidFill>
                          <a:effectLst/>
                          <a:latin typeface="Arial" panose="020B0604020202020204" pitchFamily="34" charset="0"/>
                        </a:rPr>
                        <a:t>Key Performance Indicator</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gridSpan="6">
                  <a:txBody>
                    <a:bodyPr/>
                    <a:lstStyle/>
                    <a:p>
                      <a:pPr algn="ctr" fontAlgn="ctr"/>
                      <a:r>
                        <a:rPr lang="en-GB" sz="800" b="1" i="0" u="none" strike="noStrike">
                          <a:solidFill>
                            <a:srgbClr val="FFFFFF"/>
                          </a:solidFill>
                          <a:effectLst/>
                          <a:latin typeface="Arial" panose="020B0604020202020204" pitchFamily="34" charset="0"/>
                        </a:rPr>
                        <a:t>Q2 Performance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174685">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rowSpan="2">
                  <a:txBody>
                    <a:bodyPr/>
                    <a:lstStyle/>
                    <a:p>
                      <a:pPr algn="ctr" fontAlgn="ctr"/>
                      <a:r>
                        <a:rPr lang="en-GB" sz="800" b="1" i="0" u="none" strike="noStrike">
                          <a:solidFill>
                            <a:srgbClr val="FFFFFF"/>
                          </a:solidFill>
                          <a:effectLst/>
                          <a:latin typeface="Arial" panose="020B0604020202020204" pitchFamily="34" charset="0"/>
                        </a:rPr>
                        <a:t>Target</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800" b="1" i="0" u="none" strike="noStrike">
                          <a:solidFill>
                            <a:srgbClr val="FFFFFF"/>
                          </a:solidFill>
                          <a:effectLst/>
                          <a:latin typeface="Arial" panose="020B0604020202020204" pitchFamily="34" charset="0"/>
                        </a:rPr>
                        <a:t>Actual</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800" b="1" i="0" u="none" strike="noStrike">
                          <a:solidFill>
                            <a:srgbClr val="FFFFFF"/>
                          </a:solidFill>
                          <a:effectLst/>
                          <a:latin typeface="Arial" panose="020B0604020202020204" pitchFamily="34" charset="0"/>
                        </a:rPr>
                        <a:t>Variance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a:txBody>
                    <a:bodyPr/>
                    <a:lstStyle/>
                    <a:p>
                      <a:pPr algn="ctr" fontAlgn="ctr"/>
                      <a:r>
                        <a:rPr lang="en-GB" sz="800" b="1" i="0" u="none" strike="noStrike">
                          <a:solidFill>
                            <a:srgbClr val="FFFFFF"/>
                          </a:solidFill>
                          <a:effectLst/>
                          <a:latin typeface="Arial" panose="020B0604020202020204" pitchFamily="34" charset="0"/>
                        </a:rPr>
                        <a:t>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solidFill>
                      <a:srgbClr val="002060"/>
                    </a:solidFill>
                  </a:tcPr>
                </a:tc>
                <a:tc rowSpan="2">
                  <a:txBody>
                    <a:bodyPr/>
                    <a:lstStyle/>
                    <a:p>
                      <a:pPr algn="ctr" fontAlgn="ctr"/>
                      <a:r>
                        <a:rPr lang="en-ZA" sz="800" b="1" i="0" u="none" strike="noStrike">
                          <a:solidFill>
                            <a:srgbClr val="FFFFFF"/>
                          </a:solidFill>
                          <a:effectLst/>
                          <a:latin typeface="Arial" panose="020B0604020202020204" pitchFamily="34" charset="0"/>
                        </a:rPr>
                        <a:t>Actual Performance and Reason for Target Variance/Deviation</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800" b="1" i="0" u="none" strike="noStrike">
                          <a:solidFill>
                            <a:srgbClr val="FFFFFF"/>
                          </a:solidFill>
                          <a:effectLst/>
                          <a:latin typeface="Arial" panose="020B0604020202020204" pitchFamily="34" charset="0"/>
                        </a:rPr>
                        <a:t>Mitigation and Recovery Plans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extLst>
                  <a:ext uri="{0D108BD9-81ED-4DB2-BD59-A6C34878D82A}">
                    <a16:rowId xmlns:a16="http://schemas.microsoft.com/office/drawing/2014/main" xmlns="" val="10001"/>
                  </a:ext>
                </a:extLst>
              </a:tr>
              <a:tr h="174685">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fontAlgn="ctr"/>
                      <a:r>
                        <a:rPr lang="en-GB" sz="800" b="1" i="0" u="none" strike="noStrike">
                          <a:solidFill>
                            <a:srgbClr val="FFFFFF"/>
                          </a:solidFill>
                          <a:effectLst/>
                          <a:latin typeface="Arial" panose="020B0604020202020204" pitchFamily="34" charset="0"/>
                        </a:rPr>
                        <a:t>Not 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solidFill>
                      <a:srgbClr val="002060"/>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2"/>
                  </a:ext>
                </a:extLst>
              </a:tr>
              <a:tr h="1090278">
                <a:tc rowSpan="4">
                  <a:txBody>
                    <a:bodyPr/>
                    <a:lstStyle/>
                    <a:p>
                      <a:pPr algn="just" fontAlgn="ctr"/>
                      <a:r>
                        <a:rPr lang="en-ZA" sz="800" b="1" i="0" u="none" strike="noStrike">
                          <a:solidFill>
                            <a:srgbClr val="002060"/>
                          </a:solidFill>
                          <a:effectLst/>
                          <a:latin typeface="Arial" panose="020B0604020202020204" pitchFamily="34" charset="0"/>
                        </a:rPr>
                        <a:t>2. Optimised Assets and Infrastructure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l" fontAlgn="ctr"/>
                      <a:r>
                        <a:rPr lang="en-ZA" sz="800" b="0" i="0" u="none" strike="noStrike">
                          <a:solidFill>
                            <a:srgbClr val="000000"/>
                          </a:solidFill>
                          <a:effectLst/>
                          <a:latin typeface="Arial" panose="020B0604020202020204" pitchFamily="34" charset="0"/>
                        </a:rPr>
                        <a:t>Achieve a positive return on assets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rowSpan="2">
                  <a:txBody>
                    <a:bodyPr/>
                    <a:lstStyle/>
                    <a:p>
                      <a:pPr algn="ctr" fontAlgn="ctr"/>
                      <a:r>
                        <a:rPr lang="en-GB" sz="800" b="0" i="0" u="none" strike="noStrike">
                          <a:solidFill>
                            <a:srgbClr val="000000"/>
                          </a:solidFill>
                          <a:effectLst/>
                          <a:latin typeface="Arial" panose="020B0604020202020204" pitchFamily="34" charset="0"/>
                        </a:rPr>
                        <a:t>2.1</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ZA" sz="800" b="0" i="0" u="none" strike="noStrike">
                          <a:solidFill>
                            <a:srgbClr val="000000"/>
                          </a:solidFill>
                          <a:effectLst/>
                          <a:latin typeface="Arial" panose="020B0604020202020204" pitchFamily="34" charset="0"/>
                        </a:rPr>
                        <a:t>Implement security upgrades and install equipment items at Post Office  branches and Mail Centres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800" b="0" i="0" u="none" strike="noStrike">
                          <a:solidFill>
                            <a:srgbClr val="000000"/>
                          </a:solidFill>
                          <a:effectLst/>
                          <a:latin typeface="Arial" panose="020B0604020202020204" pitchFamily="34" charset="0"/>
                        </a:rPr>
                        <a:t>570</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800" b="0" i="0" u="none" strike="noStrike">
                          <a:solidFill>
                            <a:srgbClr val="000000"/>
                          </a:solidFill>
                          <a:effectLst/>
                          <a:latin typeface="Arial" panose="020B0604020202020204" pitchFamily="34" charset="0"/>
                        </a:rPr>
                        <a:t>0</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800" b="0" i="0" u="none" strike="noStrike">
                          <a:solidFill>
                            <a:srgbClr val="FF0000"/>
                          </a:solidFill>
                          <a:effectLst/>
                          <a:latin typeface="Arial" panose="020B0604020202020204" pitchFamily="34" charset="0"/>
                        </a:rPr>
                        <a:t>-570</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800" b="1" i="0" u="none" strike="noStrike">
                          <a:solidFill>
                            <a:srgbClr val="FFFFFF"/>
                          </a:solidFill>
                          <a:effectLst/>
                          <a:latin typeface="Arial" panose="020B0604020202020204" pitchFamily="34" charset="0"/>
                        </a:rPr>
                        <a:t>Not  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a:txBody>
                    <a:bodyPr/>
                    <a:lstStyle/>
                    <a:p>
                      <a:pPr algn="l" fontAlgn="ctr"/>
                      <a:r>
                        <a:rPr lang="en-ZA" sz="800" b="0" i="0" u="none" strike="noStrike">
                          <a:solidFill>
                            <a:srgbClr val="000000"/>
                          </a:solidFill>
                          <a:effectLst/>
                          <a:latin typeface="Arial" panose="020B0604020202020204" pitchFamily="34" charset="0"/>
                        </a:rPr>
                        <a:t>The target of installing 570 security devices/equipment for Q2 was not met with 0 installations having taken place during Q2.                                                                                                  The status of the security infrastructure upgrade program as reprioritised, remains challenged due to financial constraints being experienced. With the inability of being able to conclude the contracted installations, SA Post Office will not be able to reduce the intended Guarding and CIT costs, which once implemented, will apart from improving security at Branches, and bring about reduced costs for such services.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a:txBody>
                    <a:bodyPr/>
                    <a:lstStyle/>
                    <a:p>
                      <a:pPr algn="just" fontAlgn="ctr"/>
                      <a:r>
                        <a:rPr lang="en-ZA" sz="800" b="0" i="0" u="none" strike="noStrike">
                          <a:solidFill>
                            <a:srgbClr val="000000"/>
                          </a:solidFill>
                          <a:effectLst/>
                          <a:latin typeface="Arial" panose="020B0604020202020204" pitchFamily="34" charset="0"/>
                        </a:rPr>
                        <a:t>To prioritise those security measures that will apart of enhancing effective security at branches, bring about reduced costs pertaining to CIT and Guarding Services. Per directive of the GCEO due to current financial constraints, all further installations are to be suspended for 3 months – July to September 2021 (deployment to be reviewed mid-September 2021 depending on the availability of funding).  Review / removal of annual target during mid-year budget adjustment period.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extLst>
                  <a:ext uri="{0D108BD9-81ED-4DB2-BD59-A6C34878D82A}">
                    <a16:rowId xmlns:a16="http://schemas.microsoft.com/office/drawing/2014/main" xmlns="" val="10003"/>
                  </a:ext>
                </a:extLst>
              </a:tr>
              <a:tr h="88046">
                <a:tc vMerge="1">
                  <a:txBody>
                    <a:bodyPr/>
                    <a:lstStyle/>
                    <a:p>
                      <a:endParaRPr lang="en-ZA"/>
                    </a:p>
                  </a:txBody>
                  <a:tcPr/>
                </a:tc>
                <a:tc>
                  <a:txBody>
                    <a:bodyPr/>
                    <a:lstStyle/>
                    <a:p>
                      <a:pPr algn="l" fontAlgn="ctr"/>
                      <a:r>
                        <a:rPr lang="en-ZA" sz="800" b="0" i="0" u="none" strike="noStrike">
                          <a:solidFill>
                            <a:srgbClr val="000000"/>
                          </a:solidFill>
                          <a:effectLst/>
                          <a:latin typeface="Arial" panose="020B060402020202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t"/>
                      <a:r>
                        <a:rPr lang="en-ZA" sz="800" b="0" i="0" u="none" strike="noStrike">
                          <a:solidFill>
                            <a:srgbClr val="000000"/>
                          </a:solidFill>
                          <a:effectLst/>
                          <a:latin typeface="Arial" panose="020B0604020202020204" pitchFamily="34" charset="0"/>
                        </a:rPr>
                        <a:t> </a:t>
                      </a: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a:txBody>
                    <a:bodyPr/>
                    <a:lstStyle/>
                    <a:p>
                      <a:pPr algn="just" fontAlgn="ctr"/>
                      <a:r>
                        <a:rPr lang="en-GB" sz="800" b="0" i="0" u="none" strike="noStrike">
                          <a:solidFill>
                            <a:srgbClr val="000000"/>
                          </a:solidFill>
                          <a:effectLst/>
                          <a:latin typeface="Arial" panose="020B060402020202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4"/>
                  </a:ext>
                </a:extLst>
              </a:tr>
              <a:tr h="692718">
                <a:tc vMerge="1">
                  <a:txBody>
                    <a:bodyPr/>
                    <a:lstStyle/>
                    <a:p>
                      <a:endParaRPr lang="en-ZA"/>
                    </a:p>
                  </a:txBody>
                  <a:tcPr/>
                </a:tc>
                <a:tc>
                  <a:txBody>
                    <a:bodyPr/>
                    <a:lstStyle/>
                    <a:p>
                      <a:pPr algn="l" fontAlgn="ctr"/>
                      <a:r>
                        <a:rPr lang="en-ZA" sz="800" b="0" i="0" u="none" strike="noStrike">
                          <a:solidFill>
                            <a:srgbClr val="000000"/>
                          </a:solidFill>
                          <a:effectLst/>
                          <a:latin typeface="Arial" panose="020B060402020202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tcPr>
                </a:tc>
                <a:tc rowSpan="2">
                  <a:txBody>
                    <a:bodyPr/>
                    <a:lstStyle/>
                    <a:p>
                      <a:pPr algn="ctr" fontAlgn="ctr"/>
                      <a:r>
                        <a:rPr lang="en-GB" sz="800" b="0" i="0" u="none" strike="noStrike">
                          <a:solidFill>
                            <a:srgbClr val="000000"/>
                          </a:solidFill>
                          <a:effectLst/>
                          <a:latin typeface="Arial" panose="020B0604020202020204" pitchFamily="34" charset="0"/>
                        </a:rPr>
                        <a:t>2.2</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GB" sz="800" b="0" i="0" u="none" strike="noStrike">
                          <a:solidFill>
                            <a:srgbClr val="000000"/>
                          </a:solidFill>
                          <a:effectLst/>
                          <a:latin typeface="Arial" panose="020B0604020202020204" pitchFamily="34" charset="0"/>
                        </a:rPr>
                        <a:t>Optimisation of Property Infrastructure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800" b="0" i="0" u="none" strike="noStrike">
                          <a:solidFill>
                            <a:srgbClr val="000000"/>
                          </a:solidFill>
                          <a:effectLst/>
                          <a:latin typeface="Arial" panose="020B0604020202020204" pitchFamily="34" charset="0"/>
                        </a:rPr>
                        <a:t>R21m</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800" b="0" i="0" u="none" strike="noStrike">
                          <a:solidFill>
                            <a:srgbClr val="000000"/>
                          </a:solidFill>
                          <a:effectLst/>
                          <a:latin typeface="Arial" panose="020B0604020202020204" pitchFamily="34" charset="0"/>
                        </a:rPr>
                        <a:t>R4.48m</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800" b="0" i="0" u="none" strike="noStrike">
                          <a:solidFill>
                            <a:srgbClr val="FF0000"/>
                          </a:solidFill>
                          <a:effectLst/>
                          <a:latin typeface="Arial" panose="020B0604020202020204" pitchFamily="34" charset="0"/>
                        </a:rPr>
                        <a:t>-R16.5m</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800" b="1" i="0" u="none" strike="noStrike">
                          <a:solidFill>
                            <a:srgbClr val="FFFFFF"/>
                          </a:solidFill>
                          <a:effectLst/>
                          <a:latin typeface="Arial" panose="020B0604020202020204" pitchFamily="34" charset="0"/>
                        </a:rPr>
                        <a:t>Not  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a:txBody>
                    <a:bodyPr/>
                    <a:lstStyle/>
                    <a:p>
                      <a:pPr algn="just" fontAlgn="ctr"/>
                      <a:r>
                        <a:rPr lang="en-ZA" sz="800" b="0" i="0" u="none" strike="noStrike">
                          <a:solidFill>
                            <a:srgbClr val="000000"/>
                          </a:solidFill>
                          <a:effectLst/>
                          <a:latin typeface="Arial" panose="020B0604020202020204" pitchFamily="34" charset="0"/>
                        </a:rPr>
                        <a:t>During Q2, a saving of R4.48 million for rental expenses was generated due to the amalgamation / consolidation and closure of branches, however no initiatives were committed in terms of the revenue optimisation program and no sale of properties took place.                                                                                                                                                    Procurement process has delayed the rental income initiative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a:txBody>
                    <a:bodyPr/>
                    <a:lstStyle/>
                    <a:p>
                      <a:pPr algn="l" fontAlgn="ctr"/>
                      <a:r>
                        <a:rPr lang="en-ZA" sz="800" b="0" i="0" u="none" strike="noStrike">
                          <a:solidFill>
                            <a:srgbClr val="000000"/>
                          </a:solidFill>
                          <a:effectLst/>
                          <a:latin typeface="Arial" panose="020B0604020202020204" pitchFamily="34" charset="0"/>
                        </a:rPr>
                        <a:t>Bid Evaluation completed and recommendation to BAC.                                                                                                                                                                                                                                                    Assess all Company owned buildings that have potential for generating income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extLst>
                  <a:ext uri="{0D108BD9-81ED-4DB2-BD59-A6C34878D82A}">
                    <a16:rowId xmlns:a16="http://schemas.microsoft.com/office/drawing/2014/main" xmlns="" val="10005"/>
                  </a:ext>
                </a:extLst>
              </a:tr>
              <a:tr h="88046">
                <a:tc vMerge="1">
                  <a:txBody>
                    <a:bodyPr/>
                    <a:lstStyle/>
                    <a:p>
                      <a:endParaRPr lang="en-ZA"/>
                    </a:p>
                  </a:txBody>
                  <a:tcPr/>
                </a:tc>
                <a:tc>
                  <a:txBody>
                    <a:bodyPr/>
                    <a:lstStyle/>
                    <a:p>
                      <a:pPr algn="l" fontAlgn="ctr"/>
                      <a:r>
                        <a:rPr lang="en-ZA" sz="800" b="0" i="0" u="none" strike="noStrike">
                          <a:solidFill>
                            <a:srgbClr val="000000"/>
                          </a:solidFill>
                          <a:effectLst/>
                          <a:latin typeface="Arial" panose="020B060402020202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t"/>
                      <a:r>
                        <a:rPr lang="en-ZA" sz="800" b="0" i="0" u="none" strike="noStrike">
                          <a:solidFill>
                            <a:srgbClr val="000000"/>
                          </a:solidFill>
                          <a:effectLst/>
                          <a:latin typeface="Arial" panose="020B0604020202020204" pitchFamily="34" charset="0"/>
                        </a:rPr>
                        <a:t> </a:t>
                      </a: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a:txBody>
                    <a:bodyPr/>
                    <a:lstStyle/>
                    <a:p>
                      <a:pPr algn="just" fontAlgn="ctr"/>
                      <a:r>
                        <a:rPr lang="en-GB" sz="800" b="0" i="0" u="none" strike="noStrike" dirty="0">
                          <a:solidFill>
                            <a:srgbClr val="000000"/>
                          </a:solidFill>
                          <a:effectLst/>
                          <a:latin typeface="Arial" panose="020B060402020202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1902136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15</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46801"/>
            <a:ext cx="8170631"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 Q2</a:t>
            </a:r>
            <a:r>
              <a:rPr lang="en-US" sz="2400" b="1" dirty="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 </a:t>
            </a:r>
          </a:p>
        </p:txBody>
      </p:sp>
      <p:graphicFrame>
        <p:nvGraphicFramePr>
          <p:cNvPr id="4" name="Table 3"/>
          <p:cNvGraphicFramePr>
            <a:graphicFrameLocks noGrp="1"/>
          </p:cNvGraphicFramePr>
          <p:nvPr>
            <p:extLst>
              <p:ext uri="{D42A27DB-BD31-4B8C-83A1-F6EECF244321}">
                <p14:modId xmlns:p14="http://schemas.microsoft.com/office/powerpoint/2010/main" xmlns="" val="3947707427"/>
              </p:ext>
            </p:extLst>
          </p:nvPr>
        </p:nvGraphicFramePr>
        <p:xfrm>
          <a:off x="259309" y="886284"/>
          <a:ext cx="8707272" cy="3753955"/>
        </p:xfrm>
        <a:graphic>
          <a:graphicData uri="http://schemas.openxmlformats.org/drawingml/2006/table">
            <a:tbl>
              <a:tblPr/>
              <a:tblGrid>
                <a:gridCol w="723330">
                  <a:extLst>
                    <a:ext uri="{9D8B030D-6E8A-4147-A177-3AD203B41FA5}">
                      <a16:colId xmlns:a16="http://schemas.microsoft.com/office/drawing/2014/main" xmlns="" val="20000"/>
                    </a:ext>
                  </a:extLst>
                </a:gridCol>
                <a:gridCol w="545910">
                  <a:extLst>
                    <a:ext uri="{9D8B030D-6E8A-4147-A177-3AD203B41FA5}">
                      <a16:colId xmlns:a16="http://schemas.microsoft.com/office/drawing/2014/main" xmlns="" val="20001"/>
                    </a:ext>
                  </a:extLst>
                </a:gridCol>
                <a:gridCol w="382138">
                  <a:extLst>
                    <a:ext uri="{9D8B030D-6E8A-4147-A177-3AD203B41FA5}">
                      <a16:colId xmlns:a16="http://schemas.microsoft.com/office/drawing/2014/main" xmlns="" val="20002"/>
                    </a:ext>
                  </a:extLst>
                </a:gridCol>
                <a:gridCol w="586853">
                  <a:extLst>
                    <a:ext uri="{9D8B030D-6E8A-4147-A177-3AD203B41FA5}">
                      <a16:colId xmlns:a16="http://schemas.microsoft.com/office/drawing/2014/main" xmlns="" val="20003"/>
                    </a:ext>
                  </a:extLst>
                </a:gridCol>
                <a:gridCol w="450376">
                  <a:extLst>
                    <a:ext uri="{9D8B030D-6E8A-4147-A177-3AD203B41FA5}">
                      <a16:colId xmlns:a16="http://schemas.microsoft.com/office/drawing/2014/main" xmlns="" val="20004"/>
                    </a:ext>
                  </a:extLst>
                </a:gridCol>
                <a:gridCol w="491320">
                  <a:extLst>
                    <a:ext uri="{9D8B030D-6E8A-4147-A177-3AD203B41FA5}">
                      <a16:colId xmlns:a16="http://schemas.microsoft.com/office/drawing/2014/main" xmlns="" val="20005"/>
                    </a:ext>
                  </a:extLst>
                </a:gridCol>
                <a:gridCol w="464024">
                  <a:extLst>
                    <a:ext uri="{9D8B030D-6E8A-4147-A177-3AD203B41FA5}">
                      <a16:colId xmlns:a16="http://schemas.microsoft.com/office/drawing/2014/main" xmlns="" val="20006"/>
                    </a:ext>
                  </a:extLst>
                </a:gridCol>
                <a:gridCol w="573206">
                  <a:extLst>
                    <a:ext uri="{9D8B030D-6E8A-4147-A177-3AD203B41FA5}">
                      <a16:colId xmlns:a16="http://schemas.microsoft.com/office/drawing/2014/main" xmlns="" val="20007"/>
                    </a:ext>
                  </a:extLst>
                </a:gridCol>
                <a:gridCol w="1992573">
                  <a:extLst>
                    <a:ext uri="{9D8B030D-6E8A-4147-A177-3AD203B41FA5}">
                      <a16:colId xmlns:a16="http://schemas.microsoft.com/office/drawing/2014/main" xmlns="" val="20008"/>
                    </a:ext>
                  </a:extLst>
                </a:gridCol>
                <a:gridCol w="2497542">
                  <a:extLst>
                    <a:ext uri="{9D8B030D-6E8A-4147-A177-3AD203B41FA5}">
                      <a16:colId xmlns:a16="http://schemas.microsoft.com/office/drawing/2014/main" xmlns="" val="20009"/>
                    </a:ext>
                  </a:extLst>
                </a:gridCol>
              </a:tblGrid>
              <a:tr h="252927">
                <a:tc rowSpan="3">
                  <a:txBody>
                    <a:bodyPr/>
                    <a:lstStyle/>
                    <a:p>
                      <a:pPr algn="ctr" fontAlgn="ctr"/>
                      <a:r>
                        <a:rPr lang="en-GB" sz="700" b="1" i="0" u="none" strike="noStrike">
                          <a:solidFill>
                            <a:srgbClr val="FFFFFF"/>
                          </a:solidFill>
                          <a:effectLst/>
                          <a:latin typeface="Arial" panose="020B0604020202020204" pitchFamily="34" charset="0"/>
                        </a:rPr>
                        <a:t>Objective</a:t>
                      </a:r>
                      <a:endParaRPr lang="en-ZA" sz="7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a:solidFill>
                            <a:srgbClr val="FFFFFF"/>
                          </a:solidFill>
                          <a:effectLst/>
                          <a:latin typeface="Arial" panose="020B0604020202020204" pitchFamily="34" charset="0"/>
                        </a:rPr>
                        <a:t>Goal</a:t>
                      </a:r>
                      <a:endParaRPr lang="en-ZA" sz="7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a:solidFill>
                            <a:srgbClr val="FFFFFF"/>
                          </a:solidFill>
                          <a:effectLst/>
                          <a:latin typeface="Arial" panose="020B0604020202020204" pitchFamily="34" charset="0"/>
                        </a:rPr>
                        <a:t>KPI Ref</a:t>
                      </a:r>
                      <a:endParaRPr lang="en-ZA" sz="7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a:solidFill>
                            <a:srgbClr val="FFFFFF"/>
                          </a:solidFill>
                          <a:effectLst/>
                          <a:latin typeface="Arial" panose="020B0604020202020204" pitchFamily="34" charset="0"/>
                        </a:rPr>
                        <a:t>Key Performance Indicator</a:t>
                      </a:r>
                      <a:endParaRPr lang="en-ZA" sz="7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gridSpan="6">
                  <a:txBody>
                    <a:bodyPr/>
                    <a:lstStyle/>
                    <a:p>
                      <a:pPr algn="ctr" fontAlgn="ctr"/>
                      <a:r>
                        <a:rPr lang="en-GB" sz="700" b="1" i="0" u="none" strike="noStrike">
                          <a:solidFill>
                            <a:srgbClr val="FFFFFF"/>
                          </a:solidFill>
                          <a:effectLst/>
                          <a:latin typeface="Arial" panose="020B0604020202020204" pitchFamily="34" charset="0"/>
                        </a:rPr>
                        <a:t>Q2 Performance</a:t>
                      </a:r>
                      <a:endParaRPr lang="en-ZA" sz="7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252927">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rowSpan="2">
                  <a:txBody>
                    <a:bodyPr/>
                    <a:lstStyle/>
                    <a:p>
                      <a:pPr algn="ctr" fontAlgn="ctr"/>
                      <a:r>
                        <a:rPr lang="en-GB" sz="700" b="1" i="0" u="none" strike="noStrike">
                          <a:solidFill>
                            <a:srgbClr val="FFFFFF"/>
                          </a:solidFill>
                          <a:effectLst/>
                          <a:latin typeface="Arial" panose="020B0604020202020204" pitchFamily="34" charset="0"/>
                        </a:rPr>
                        <a:t>Target</a:t>
                      </a:r>
                      <a:endParaRPr lang="en-ZA" sz="7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a:solidFill>
                            <a:srgbClr val="FFFFFF"/>
                          </a:solidFill>
                          <a:effectLst/>
                          <a:latin typeface="Arial" panose="020B0604020202020204" pitchFamily="34" charset="0"/>
                        </a:rPr>
                        <a:t>Actual</a:t>
                      </a:r>
                      <a:endParaRPr lang="en-ZA" sz="7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a:solidFill>
                            <a:srgbClr val="FFFFFF"/>
                          </a:solidFill>
                          <a:effectLst/>
                          <a:latin typeface="Arial" panose="020B0604020202020204" pitchFamily="34" charset="0"/>
                        </a:rPr>
                        <a:t>Variance</a:t>
                      </a:r>
                      <a:endParaRPr lang="en-ZA" sz="7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a:txBody>
                    <a:bodyPr/>
                    <a:lstStyle/>
                    <a:p>
                      <a:pPr algn="ctr" fontAlgn="ctr"/>
                      <a:r>
                        <a:rPr lang="en-GB" sz="700" b="1" i="0" u="none" strike="noStrike">
                          <a:solidFill>
                            <a:srgbClr val="FFFFFF"/>
                          </a:solidFill>
                          <a:effectLst/>
                          <a:latin typeface="Arial" panose="020B0604020202020204" pitchFamily="34" charset="0"/>
                        </a:rPr>
                        <a:t>Achieved/</a:t>
                      </a:r>
                      <a:endParaRPr lang="en-ZA" sz="7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solidFill>
                      <a:srgbClr val="002060"/>
                    </a:solidFill>
                  </a:tcPr>
                </a:tc>
                <a:tc rowSpan="2">
                  <a:txBody>
                    <a:bodyPr/>
                    <a:lstStyle/>
                    <a:p>
                      <a:pPr algn="ctr" fontAlgn="ctr"/>
                      <a:r>
                        <a:rPr lang="en-GB" sz="700" b="1" i="0" u="none" strike="noStrike">
                          <a:solidFill>
                            <a:srgbClr val="FFFFFF"/>
                          </a:solidFill>
                          <a:effectLst/>
                          <a:latin typeface="Arial" panose="020B0604020202020204" pitchFamily="34" charset="0"/>
                        </a:rPr>
                        <a:t>Actual Performance and Reason for Target Variance/Deviation</a:t>
                      </a:r>
                      <a:endParaRPr lang="en-ZA" sz="7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a:solidFill>
                            <a:srgbClr val="FFFFFF"/>
                          </a:solidFill>
                          <a:effectLst/>
                          <a:latin typeface="Arial" panose="020B0604020202020204" pitchFamily="34" charset="0"/>
                        </a:rPr>
                        <a:t>Mitigation and Recovery Plans</a:t>
                      </a:r>
                      <a:endParaRPr lang="en-ZA" sz="7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extLst>
                  <a:ext uri="{0D108BD9-81ED-4DB2-BD59-A6C34878D82A}">
                    <a16:rowId xmlns:a16="http://schemas.microsoft.com/office/drawing/2014/main" xmlns="" val="10001"/>
                  </a:ext>
                </a:extLst>
              </a:tr>
              <a:tr h="252927">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fontAlgn="ctr"/>
                      <a:r>
                        <a:rPr lang="en-GB" sz="700" b="1" i="0" u="none" strike="noStrike">
                          <a:solidFill>
                            <a:srgbClr val="FFFFFF"/>
                          </a:solidFill>
                          <a:effectLst/>
                          <a:latin typeface="Arial" panose="020B0604020202020204" pitchFamily="34" charset="0"/>
                        </a:rPr>
                        <a:t>Not Achieved</a:t>
                      </a:r>
                      <a:endParaRPr lang="en-ZA" sz="7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solidFill>
                      <a:srgbClr val="002060"/>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2"/>
                  </a:ext>
                </a:extLst>
              </a:tr>
              <a:tr h="2383929">
                <a:tc rowSpan="3">
                  <a:txBody>
                    <a:bodyPr/>
                    <a:lstStyle/>
                    <a:p>
                      <a:pPr algn="l" fontAlgn="ctr"/>
                      <a:r>
                        <a:rPr lang="en-GB" sz="700" b="1" i="0" u="none" strike="noStrike">
                          <a:solidFill>
                            <a:srgbClr val="002060"/>
                          </a:solidFill>
                          <a:effectLst/>
                          <a:latin typeface="Arial" panose="020B0604020202020204" pitchFamily="34" charset="0"/>
                        </a:rPr>
                        <a:t>3. Customer and Communities First </a:t>
                      </a:r>
                      <a:endParaRPr lang="en-ZA" sz="700" b="1" i="0" u="none" strike="noStrike">
                        <a:solidFill>
                          <a:srgbClr val="00206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3">
                  <a:txBody>
                    <a:bodyPr/>
                    <a:lstStyle/>
                    <a:p>
                      <a:pPr algn="l" fontAlgn="ctr"/>
                      <a:r>
                        <a:rPr lang="en-ZA" sz="700" b="0" i="0" u="none" strike="noStrike">
                          <a:solidFill>
                            <a:srgbClr val="000000"/>
                          </a:solidFill>
                          <a:effectLst/>
                          <a:latin typeface="Arial" panose="020B0604020202020204" pitchFamily="34" charset="0"/>
                        </a:rPr>
                        <a:t>Continued service provision in underserviced communities, improve customer experience at all point of presence &amp; enhanced brand equity</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a:solidFill>
                            <a:srgbClr val="000000"/>
                          </a:solidFill>
                          <a:effectLst/>
                          <a:latin typeface="Arial" panose="020B0604020202020204" pitchFamily="34" charset="0"/>
                        </a:rPr>
                        <a:t>3.1</a:t>
                      </a:r>
                      <a:endParaRPr lang="en-ZA" sz="7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GB" sz="700" b="0" i="0" u="none" strike="noStrike">
                          <a:solidFill>
                            <a:srgbClr val="000000"/>
                          </a:solidFill>
                          <a:effectLst/>
                          <a:latin typeface="Arial" panose="020B0604020202020204" pitchFamily="34" charset="0"/>
                        </a:rPr>
                        <a:t>Resolution of customer complaints recorded at the call centre within 7 days</a:t>
                      </a:r>
                      <a:endParaRPr lang="en-ZA" sz="7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a:solidFill>
                            <a:srgbClr val="000000"/>
                          </a:solidFill>
                          <a:effectLst/>
                          <a:latin typeface="Arial" panose="020B0604020202020204" pitchFamily="34" charset="0"/>
                        </a:rPr>
                        <a:t>100%</a:t>
                      </a:r>
                      <a:endParaRPr lang="en-ZA" sz="7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a:solidFill>
                            <a:srgbClr val="000000"/>
                          </a:solidFill>
                          <a:effectLst/>
                          <a:latin typeface="Arial" panose="020B0604020202020204" pitchFamily="34" charset="0"/>
                        </a:rPr>
                        <a:t>74%</a:t>
                      </a:r>
                      <a:endParaRPr lang="en-ZA" sz="7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a:solidFill>
                            <a:srgbClr val="FF0000"/>
                          </a:solidFill>
                          <a:effectLst/>
                          <a:latin typeface="Arial" panose="020B0604020202020204" pitchFamily="34" charset="0"/>
                        </a:rPr>
                        <a:t>-26%</a:t>
                      </a:r>
                      <a:endParaRPr lang="en-ZA" sz="700" b="0" i="0" u="none" strike="noStrike">
                        <a:solidFill>
                          <a:srgbClr val="FF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1" i="0" u="none" strike="noStrike">
                          <a:solidFill>
                            <a:srgbClr val="FFFFFF"/>
                          </a:solidFill>
                          <a:effectLst/>
                          <a:latin typeface="Arial" panose="020B0604020202020204" pitchFamily="34" charset="0"/>
                        </a:rPr>
                        <a:t>Not  Achieved</a:t>
                      </a:r>
                      <a:endParaRPr lang="en-ZA" sz="7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a:txBody>
                    <a:bodyPr/>
                    <a:lstStyle/>
                    <a:p>
                      <a:pPr algn="just" fontAlgn="ctr"/>
                      <a:r>
                        <a:rPr lang="en-GB" sz="700" b="0" i="0" u="none" strike="noStrike">
                          <a:solidFill>
                            <a:srgbClr val="000000"/>
                          </a:solidFill>
                          <a:effectLst/>
                          <a:latin typeface="Arial" panose="020B0604020202020204" pitchFamily="34" charset="0"/>
                        </a:rPr>
                        <a:t>The target of 100% resolution of customer complaints within the required 7 days has not been attained, at 74% for Q2, a negative variance of 26% on target., due to: •   Remedy server going down •   Manual tracking of complaints •   Lack of resources •   Delayed implementation of the call centre management system •   Lack of funding for the new call centre system •   Poor delivery standards •   Tracking errors since introduction of new system - in transit, incoming, not on system •   Delayed feedback from BUs •   Feedback accountability in BUs •   Delays in approval of compensation to customer’s results in customers referring their complaints to ICASA •   Branch related problems – attitude, general performance caused by parcel location, slowness of connection of parcels from province to province especially with internationally parcels. </a:t>
                      </a:r>
                      <a:endParaRPr lang="en-ZA" sz="7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a:txBody>
                    <a:bodyPr/>
                    <a:lstStyle/>
                    <a:p>
                      <a:pPr algn="just" fontAlgn="ctr"/>
                      <a:r>
                        <a:rPr lang="en-GB" sz="700" b="0" i="0" u="none" strike="noStrike">
                          <a:solidFill>
                            <a:srgbClr val="000000"/>
                          </a:solidFill>
                          <a:effectLst/>
                          <a:latin typeface="Arial" panose="020B0604020202020204" pitchFamily="34" charset="0"/>
                          <a:ea typeface="Arial" panose="020B0604020202020204" pitchFamily="34" charset="0"/>
                        </a:rPr>
                        <a:t>Upgrade of the Customer Call Centre and Remedy system •   Inclusion and involvement of the RGMs is gradually helping Customer Services with speedy feedback from the Regions •   Administering of Regional Customer Services by Regional Management is assisting National Customer Services </a:t>
                      </a:r>
                      <a:endParaRPr lang="en-ZA" sz="7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extLst>
                  <a:ext uri="{0D108BD9-81ED-4DB2-BD59-A6C34878D82A}">
                    <a16:rowId xmlns:a16="http://schemas.microsoft.com/office/drawing/2014/main" xmlns="" val="10003"/>
                  </a:ext>
                </a:extLst>
              </a:tr>
              <a:tr h="127482">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ctr"/>
                      <a:r>
                        <a:rPr lang="en-ZA" sz="700" b="0" i="0" u="none" strike="noStrike">
                          <a:solidFill>
                            <a:srgbClr val="000000"/>
                          </a:solidFill>
                          <a:effectLst/>
                          <a:latin typeface="Arial" panose="020B0604020202020204" pitchFamily="34" charset="0"/>
                        </a:rPr>
                        <a:t> </a:t>
                      </a:r>
                    </a:p>
                  </a:txBody>
                  <a:tcPr marL="50364"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a:txBody>
                    <a:bodyPr/>
                    <a:lstStyle/>
                    <a:p>
                      <a:pPr algn="l" fontAlgn="t"/>
                      <a:r>
                        <a:rPr lang="en-ZA" sz="700" b="0" i="0" u="none" strike="noStrike">
                          <a:solidFill>
                            <a:srgbClr val="000000"/>
                          </a:solidFill>
                          <a:effectLst/>
                          <a:latin typeface="Arial" panose="020B0604020202020204" pitchFamily="34" charset="0"/>
                        </a:rPr>
                        <a:t> </a:t>
                      </a: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4"/>
                  </a:ext>
                </a:extLst>
              </a:tr>
              <a:tr h="483763">
                <a:tc vMerge="1">
                  <a:txBody>
                    <a:bodyPr/>
                    <a:lstStyle/>
                    <a:p>
                      <a:endParaRPr lang="en-ZA"/>
                    </a:p>
                  </a:txBody>
                  <a:tcPr/>
                </a:tc>
                <a:tc vMerge="1">
                  <a:txBody>
                    <a:bodyPr/>
                    <a:lstStyle/>
                    <a:p>
                      <a:endParaRPr lang="en-ZA"/>
                    </a:p>
                  </a:txBody>
                  <a:tcPr/>
                </a:tc>
                <a:tc>
                  <a:txBody>
                    <a:bodyPr/>
                    <a:lstStyle/>
                    <a:p>
                      <a:pPr algn="ctr" fontAlgn="ctr"/>
                      <a:r>
                        <a:rPr lang="en-GB" sz="700" b="0" i="0" u="none" strike="noStrike">
                          <a:solidFill>
                            <a:srgbClr val="000000"/>
                          </a:solidFill>
                          <a:effectLst/>
                          <a:latin typeface="Arial" panose="020B0604020202020204" pitchFamily="34" charset="0"/>
                        </a:rPr>
                        <a:t>3.2</a:t>
                      </a:r>
                      <a:endParaRPr lang="en-ZA" sz="7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just" fontAlgn="ctr"/>
                      <a:r>
                        <a:rPr lang="en-GB" sz="700" b="0" i="0" u="none" strike="noStrike">
                          <a:solidFill>
                            <a:srgbClr val="000000"/>
                          </a:solidFill>
                          <a:effectLst/>
                          <a:latin typeface="Arial" panose="020B0604020202020204" pitchFamily="34" charset="0"/>
                        </a:rPr>
                        <a:t>Improve customer satisfaction level</a:t>
                      </a:r>
                      <a:endParaRPr lang="en-ZA" sz="7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Arial" panose="020B0604020202020204" pitchFamily="34" charset="0"/>
                        </a:rPr>
                        <a:t>Upgrade Customer Call Centre</a:t>
                      </a:r>
                      <a:endParaRPr lang="en-ZA" sz="7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Arial" panose="020B0604020202020204" pitchFamily="34" charset="0"/>
                        </a:rPr>
                        <a:t>0%</a:t>
                      </a:r>
                      <a:endParaRPr lang="en-ZA" sz="7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0" i="0" u="none" strike="noStrike">
                          <a:solidFill>
                            <a:srgbClr val="FF0000"/>
                          </a:solidFill>
                          <a:effectLst/>
                          <a:latin typeface="Arial" panose="020B0604020202020204" pitchFamily="34" charset="0"/>
                        </a:rPr>
                        <a:t>Upgrade Customer Call Centre</a:t>
                      </a:r>
                      <a:endParaRPr lang="en-ZA" sz="700" b="0" i="0" u="none" strike="noStrike">
                        <a:solidFill>
                          <a:srgbClr val="FF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1" i="0" u="none" strike="noStrike">
                          <a:solidFill>
                            <a:srgbClr val="FFFFFF"/>
                          </a:solidFill>
                          <a:effectLst/>
                          <a:latin typeface="Arial" panose="020B0604020202020204" pitchFamily="34" charset="0"/>
                        </a:rPr>
                        <a:t>Not Achieved</a:t>
                      </a:r>
                      <a:endParaRPr lang="en-ZA" sz="7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a:txBody>
                    <a:bodyPr/>
                    <a:lstStyle/>
                    <a:p>
                      <a:pPr algn="just" fontAlgn="ctr"/>
                      <a:r>
                        <a:rPr lang="en-GB" sz="700" b="0" i="0" u="none" strike="noStrike">
                          <a:solidFill>
                            <a:srgbClr val="000000"/>
                          </a:solidFill>
                          <a:effectLst/>
                          <a:latin typeface="Arial" panose="020B0604020202020204" pitchFamily="34" charset="0"/>
                        </a:rPr>
                        <a:t>The Q2 target for the Customer Call Centre to be upgraded has not been achieved due to unavailability of funding for the upgrade</a:t>
                      </a:r>
                      <a:endParaRPr lang="en-ZA" sz="7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l" fontAlgn="ctr"/>
                      <a:r>
                        <a:rPr lang="en-GB" sz="700" b="0" i="0" u="none" strike="noStrike" dirty="0">
                          <a:solidFill>
                            <a:srgbClr val="000000"/>
                          </a:solidFill>
                          <a:effectLst/>
                          <a:latin typeface="Arial" panose="020B0604020202020204" pitchFamily="34" charset="0"/>
                        </a:rPr>
                        <a:t>Upgrade of the Customer Call Centre is to be prioritised for funding.</a:t>
                      </a:r>
                      <a:endParaRPr lang="en-ZA" sz="700" b="0" i="0" u="none" strike="noStrike" dirty="0">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2148045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16</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46801"/>
            <a:ext cx="8170631"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 Q2</a:t>
            </a:r>
            <a:r>
              <a:rPr lang="en-US" sz="2400" b="1" dirty="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 </a:t>
            </a:r>
          </a:p>
        </p:txBody>
      </p:sp>
      <p:graphicFrame>
        <p:nvGraphicFramePr>
          <p:cNvPr id="4" name="Table 3"/>
          <p:cNvGraphicFramePr>
            <a:graphicFrameLocks noGrp="1"/>
          </p:cNvGraphicFramePr>
          <p:nvPr>
            <p:extLst>
              <p:ext uri="{D42A27DB-BD31-4B8C-83A1-F6EECF244321}">
                <p14:modId xmlns:p14="http://schemas.microsoft.com/office/powerpoint/2010/main" xmlns="" val="3489913670"/>
              </p:ext>
            </p:extLst>
          </p:nvPr>
        </p:nvGraphicFramePr>
        <p:xfrm>
          <a:off x="184007" y="810104"/>
          <a:ext cx="8782571" cy="5374756"/>
        </p:xfrm>
        <a:graphic>
          <a:graphicData uri="http://schemas.openxmlformats.org/drawingml/2006/table">
            <a:tbl>
              <a:tblPr/>
              <a:tblGrid>
                <a:gridCol w="484334">
                  <a:extLst>
                    <a:ext uri="{9D8B030D-6E8A-4147-A177-3AD203B41FA5}">
                      <a16:colId xmlns:a16="http://schemas.microsoft.com/office/drawing/2014/main" xmlns="" val="20000"/>
                    </a:ext>
                  </a:extLst>
                </a:gridCol>
                <a:gridCol w="548910">
                  <a:extLst>
                    <a:ext uri="{9D8B030D-6E8A-4147-A177-3AD203B41FA5}">
                      <a16:colId xmlns:a16="http://schemas.microsoft.com/office/drawing/2014/main" xmlns="" val="20001"/>
                    </a:ext>
                  </a:extLst>
                </a:gridCol>
                <a:gridCol w="355178">
                  <a:extLst>
                    <a:ext uri="{9D8B030D-6E8A-4147-A177-3AD203B41FA5}">
                      <a16:colId xmlns:a16="http://schemas.microsoft.com/office/drawing/2014/main" xmlns="" val="20002"/>
                    </a:ext>
                  </a:extLst>
                </a:gridCol>
                <a:gridCol w="629632">
                  <a:extLst>
                    <a:ext uri="{9D8B030D-6E8A-4147-A177-3AD203B41FA5}">
                      <a16:colId xmlns:a16="http://schemas.microsoft.com/office/drawing/2014/main" xmlns="" val="20003"/>
                    </a:ext>
                  </a:extLst>
                </a:gridCol>
                <a:gridCol w="435900">
                  <a:extLst>
                    <a:ext uri="{9D8B030D-6E8A-4147-A177-3AD203B41FA5}">
                      <a16:colId xmlns:a16="http://schemas.microsoft.com/office/drawing/2014/main" xmlns="" val="20004"/>
                    </a:ext>
                  </a:extLst>
                </a:gridCol>
                <a:gridCol w="435900">
                  <a:extLst>
                    <a:ext uri="{9D8B030D-6E8A-4147-A177-3AD203B41FA5}">
                      <a16:colId xmlns:a16="http://schemas.microsoft.com/office/drawing/2014/main" xmlns="" val="20005"/>
                    </a:ext>
                  </a:extLst>
                </a:gridCol>
                <a:gridCol w="452043">
                  <a:extLst>
                    <a:ext uri="{9D8B030D-6E8A-4147-A177-3AD203B41FA5}">
                      <a16:colId xmlns:a16="http://schemas.microsoft.com/office/drawing/2014/main" xmlns="" val="20006"/>
                    </a:ext>
                  </a:extLst>
                </a:gridCol>
                <a:gridCol w="661922">
                  <a:extLst>
                    <a:ext uri="{9D8B030D-6E8A-4147-A177-3AD203B41FA5}">
                      <a16:colId xmlns:a16="http://schemas.microsoft.com/office/drawing/2014/main" xmlns="" val="20007"/>
                    </a:ext>
                  </a:extLst>
                </a:gridCol>
                <a:gridCol w="2502386">
                  <a:extLst>
                    <a:ext uri="{9D8B030D-6E8A-4147-A177-3AD203B41FA5}">
                      <a16:colId xmlns:a16="http://schemas.microsoft.com/office/drawing/2014/main" xmlns="" val="20008"/>
                    </a:ext>
                  </a:extLst>
                </a:gridCol>
                <a:gridCol w="2276366">
                  <a:extLst>
                    <a:ext uri="{9D8B030D-6E8A-4147-A177-3AD203B41FA5}">
                      <a16:colId xmlns:a16="http://schemas.microsoft.com/office/drawing/2014/main" xmlns="" val="20009"/>
                    </a:ext>
                  </a:extLst>
                </a:gridCol>
              </a:tblGrid>
              <a:tr h="178633">
                <a:tc rowSpan="3">
                  <a:txBody>
                    <a:bodyPr/>
                    <a:lstStyle/>
                    <a:p>
                      <a:pPr algn="ctr" fontAlgn="ctr"/>
                      <a:r>
                        <a:rPr lang="en-GB" sz="700" b="1" i="0" u="none" strike="noStrike">
                          <a:solidFill>
                            <a:srgbClr val="FFFFFF"/>
                          </a:solidFill>
                          <a:effectLst/>
                          <a:latin typeface="Arial" panose="020B0604020202020204" pitchFamily="34" charset="0"/>
                        </a:rPr>
                        <a:t>Objective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a:solidFill>
                            <a:srgbClr val="FFFFFF"/>
                          </a:solidFill>
                          <a:effectLst/>
                          <a:latin typeface="Arial" panose="020B0604020202020204" pitchFamily="34" charset="0"/>
                        </a:rPr>
                        <a:t>Goal</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a:solidFill>
                            <a:srgbClr val="FFFFFF"/>
                          </a:solidFill>
                          <a:effectLst/>
                          <a:latin typeface="Arial" panose="020B0604020202020204" pitchFamily="34" charset="0"/>
                        </a:rPr>
                        <a:t>KPI Ref</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a:solidFill>
                            <a:srgbClr val="FFFFFF"/>
                          </a:solidFill>
                          <a:effectLst/>
                          <a:latin typeface="Arial" panose="020B0604020202020204" pitchFamily="34" charset="0"/>
                        </a:rPr>
                        <a:t>Key Performance Indicator</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gridSpan="6">
                  <a:txBody>
                    <a:bodyPr/>
                    <a:lstStyle/>
                    <a:p>
                      <a:pPr algn="ctr" fontAlgn="ctr"/>
                      <a:r>
                        <a:rPr lang="en-GB" sz="700" b="1" i="0" u="none" strike="noStrike">
                          <a:solidFill>
                            <a:srgbClr val="FFFFFF"/>
                          </a:solidFill>
                          <a:effectLst/>
                          <a:latin typeface="Arial" panose="020B0604020202020204" pitchFamily="34" charset="0"/>
                        </a:rPr>
                        <a:t>Q2 Performance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178633">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rowSpan="2">
                  <a:txBody>
                    <a:bodyPr/>
                    <a:lstStyle/>
                    <a:p>
                      <a:pPr algn="ctr" fontAlgn="ctr"/>
                      <a:r>
                        <a:rPr lang="en-GB" sz="700" b="1" i="0" u="none" strike="noStrike">
                          <a:solidFill>
                            <a:srgbClr val="FFFFFF"/>
                          </a:solidFill>
                          <a:effectLst/>
                          <a:latin typeface="Arial" panose="020B0604020202020204" pitchFamily="34" charset="0"/>
                        </a:rPr>
                        <a:t>Target</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a:solidFill>
                            <a:srgbClr val="FFFFFF"/>
                          </a:solidFill>
                          <a:effectLst/>
                          <a:latin typeface="Arial" panose="020B0604020202020204" pitchFamily="34" charset="0"/>
                        </a:rPr>
                        <a:t>Actual</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a:solidFill>
                            <a:srgbClr val="FFFFFF"/>
                          </a:solidFill>
                          <a:effectLst/>
                          <a:latin typeface="Arial" panose="020B0604020202020204" pitchFamily="34" charset="0"/>
                        </a:rPr>
                        <a:t>Variance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a:txBody>
                    <a:bodyPr/>
                    <a:lstStyle/>
                    <a:p>
                      <a:pPr algn="ctr" fontAlgn="ctr"/>
                      <a:r>
                        <a:rPr lang="en-GB" sz="700" b="1" i="0" u="none" strike="noStrike">
                          <a:solidFill>
                            <a:srgbClr val="FFFFFF"/>
                          </a:solidFill>
                          <a:effectLst/>
                          <a:latin typeface="Arial" panose="020B0604020202020204" pitchFamily="34" charset="0"/>
                        </a:rPr>
                        <a:t>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solidFill>
                      <a:srgbClr val="002060"/>
                    </a:solidFill>
                  </a:tcPr>
                </a:tc>
                <a:tc rowSpan="2">
                  <a:txBody>
                    <a:bodyPr/>
                    <a:lstStyle/>
                    <a:p>
                      <a:pPr algn="ctr" fontAlgn="ctr"/>
                      <a:r>
                        <a:rPr lang="en-ZA" sz="700" b="1" i="0" u="none" strike="noStrike">
                          <a:solidFill>
                            <a:srgbClr val="FFFFFF"/>
                          </a:solidFill>
                          <a:effectLst/>
                          <a:latin typeface="Arial" panose="020B0604020202020204" pitchFamily="34" charset="0"/>
                        </a:rPr>
                        <a:t>Actual Performance and Reason for Target Variance/Deviation</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a:solidFill>
                            <a:srgbClr val="FFFFFF"/>
                          </a:solidFill>
                          <a:effectLst/>
                          <a:latin typeface="Arial" panose="020B0604020202020204" pitchFamily="34" charset="0"/>
                        </a:rPr>
                        <a:t>Mitigation and Recovery Plans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extLst>
                  <a:ext uri="{0D108BD9-81ED-4DB2-BD59-A6C34878D82A}">
                    <a16:rowId xmlns:a16="http://schemas.microsoft.com/office/drawing/2014/main" xmlns="" val="10001"/>
                  </a:ext>
                </a:extLst>
              </a:tr>
              <a:tr h="178633">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fontAlgn="ctr"/>
                      <a:r>
                        <a:rPr lang="en-GB" sz="700" b="1" i="0" u="none" strike="noStrike">
                          <a:solidFill>
                            <a:srgbClr val="FFFFFF"/>
                          </a:solidFill>
                          <a:effectLst/>
                          <a:latin typeface="Arial" panose="020B0604020202020204" pitchFamily="34" charset="0"/>
                        </a:rPr>
                        <a:t>Not 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solidFill>
                      <a:srgbClr val="002060"/>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2"/>
                  </a:ext>
                </a:extLst>
              </a:tr>
              <a:tr h="3109593">
                <a:tc rowSpan="5">
                  <a:txBody>
                    <a:bodyPr/>
                    <a:lstStyle/>
                    <a:p>
                      <a:pPr algn="just" fontAlgn="ctr"/>
                      <a:r>
                        <a:rPr lang="en-GB" sz="700" b="1" i="0" u="none" strike="noStrike">
                          <a:solidFill>
                            <a:srgbClr val="002060"/>
                          </a:solidFill>
                          <a:effectLst/>
                          <a:latin typeface="Arial" panose="020B0604020202020204" pitchFamily="34" charset="0"/>
                        </a:rPr>
                        <a:t>4. Efficient Systems &amp; Processes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5">
                  <a:txBody>
                    <a:bodyPr/>
                    <a:lstStyle/>
                    <a:p>
                      <a:pPr algn="just" fontAlgn="ctr"/>
                      <a:r>
                        <a:rPr lang="en-ZA" sz="700" b="0" i="0" u="none" strike="noStrike">
                          <a:solidFill>
                            <a:srgbClr val="000000"/>
                          </a:solidFill>
                          <a:effectLst/>
                          <a:latin typeface="Arial" panose="020B0604020202020204" pitchFamily="34" charset="0"/>
                        </a:rPr>
                        <a:t>Improved service delivery to all customers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a:solidFill>
                            <a:srgbClr val="000000"/>
                          </a:solidFill>
                          <a:effectLst/>
                          <a:latin typeface="Arial" panose="020B0604020202020204" pitchFamily="34" charset="0"/>
                        </a:rPr>
                        <a:t>4.1</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ZA" sz="700" b="0" i="0" u="none" strike="noStrike">
                          <a:solidFill>
                            <a:srgbClr val="000000"/>
                          </a:solidFill>
                          <a:effectLst/>
                          <a:latin typeface="Arial" panose="020B0604020202020204" pitchFamily="34" charset="0"/>
                        </a:rPr>
                        <a:t>Achieve the regulated Mail Delivery standard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a:solidFill>
                            <a:srgbClr val="000000"/>
                          </a:solidFill>
                          <a:effectLst/>
                          <a:latin typeface="Arial" panose="020B0604020202020204" pitchFamily="34" charset="0"/>
                        </a:rPr>
                        <a:t>92%</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a:solidFill>
                            <a:srgbClr val="000000"/>
                          </a:solidFill>
                          <a:effectLst/>
                          <a:latin typeface="Arial" panose="020B0604020202020204" pitchFamily="34" charset="0"/>
                        </a:rPr>
                        <a:t>73%</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a:solidFill>
                            <a:srgbClr val="FF0000"/>
                          </a:solidFill>
                          <a:effectLst/>
                          <a:latin typeface="Arial" panose="020B0604020202020204" pitchFamily="34" charset="0"/>
                        </a:rPr>
                        <a:t>-19%</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1" i="0" u="none" strike="noStrike">
                          <a:solidFill>
                            <a:srgbClr val="FFFFFF"/>
                          </a:solidFill>
                          <a:effectLst/>
                          <a:latin typeface="Arial" panose="020B0604020202020204" pitchFamily="34" charset="0"/>
                        </a:rPr>
                        <a:t>Not  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a:txBody>
                    <a:bodyPr/>
                    <a:lstStyle/>
                    <a:p>
                      <a:pPr algn="just" fontAlgn="ctr"/>
                      <a:r>
                        <a:rPr lang="en-ZA" sz="700" b="0" i="0" u="none" strike="noStrike" dirty="0">
                          <a:solidFill>
                            <a:srgbClr val="000000"/>
                          </a:solidFill>
                          <a:effectLst/>
                          <a:latin typeface="Arial" panose="020B0604020202020204" pitchFamily="34" charset="0"/>
                        </a:rPr>
                        <a:t>The performance for Q2 is at 73.16%, 18.84% below target, a small improvement from Q1 at 66% to Q2 at 73%, an increase of 7% quarter on quarter. </a:t>
                      </a:r>
                    </a:p>
                    <a:p>
                      <a:pPr algn="just" fontAlgn="ctr"/>
                      <a:r>
                        <a:rPr lang="en-ZA" sz="700" b="0" i="0" u="none" strike="noStrike" dirty="0">
                          <a:solidFill>
                            <a:srgbClr val="000000"/>
                          </a:solidFill>
                          <a:effectLst/>
                          <a:latin typeface="Arial" panose="020B0604020202020204" pitchFamily="34" charset="0"/>
                        </a:rPr>
                        <a:t>Logistics now operating according to a new temporary schedule which is showing some improvement but still not achieving the standard as all routes do not run daily.</a:t>
                      </a:r>
                      <a:r>
                        <a:rPr lang="en-ZA" sz="700" b="0" i="0" u="none" strike="noStrike" baseline="0" dirty="0">
                          <a:solidFill>
                            <a:srgbClr val="000000"/>
                          </a:solidFill>
                          <a:effectLst/>
                          <a:latin typeface="Arial" panose="020B0604020202020204" pitchFamily="34" charset="0"/>
                        </a:rPr>
                        <a:t> </a:t>
                      </a:r>
                      <a:r>
                        <a:rPr lang="en-ZA" sz="700" b="0" i="0" u="none" strike="noStrike" dirty="0">
                          <a:solidFill>
                            <a:srgbClr val="000000"/>
                          </a:solidFill>
                          <a:effectLst/>
                          <a:latin typeface="Arial" panose="020B0604020202020204" pitchFamily="34" charset="0"/>
                        </a:rPr>
                        <a:t>Daily carry-overs in the Logistic arena cause a see-saw effect at Hubs when the mail arrives.  Shortage of vehicles at certain times of the month is still problematic e.g. during SASSA payments. </a:t>
                      </a:r>
                    </a:p>
                    <a:p>
                      <a:pPr algn="just" fontAlgn="ctr"/>
                      <a:r>
                        <a:rPr lang="en-ZA" sz="700" b="0" i="0" u="none" strike="noStrike" dirty="0">
                          <a:solidFill>
                            <a:srgbClr val="000000"/>
                          </a:solidFill>
                          <a:effectLst/>
                          <a:latin typeface="Arial" panose="020B0604020202020204" pitchFamily="34" charset="0"/>
                        </a:rPr>
                        <a:t>Some of the machines are not operational and parts are hard to come by, this effects the processing speed and productivity at DURMAIL, CAPEMAIL, WITSPOS and TSHWANEMAIL is especially affected by this. Awaiting parts inter alia belts, mother boards and ink. </a:t>
                      </a:r>
                    </a:p>
                    <a:p>
                      <a:pPr algn="just" fontAlgn="ctr"/>
                      <a:r>
                        <a:rPr lang="en-ZA" sz="700" b="0" i="0" u="none" strike="noStrike" dirty="0">
                          <a:solidFill>
                            <a:srgbClr val="000000"/>
                          </a:solidFill>
                          <a:effectLst/>
                          <a:latin typeface="Arial" panose="020B0604020202020204" pitchFamily="34" charset="0"/>
                        </a:rPr>
                        <a:t>Volumes lodged especially dated mail is still very low -small sample sizes recorded when testing. Closure of Hubs, Depots Lobbies, Box Sections and Branches when positive cases of COVID-19 are detected for decontamination results in loss of time within the value chain.</a:t>
                      </a:r>
                    </a:p>
                    <a:p>
                      <a:pPr algn="just" fontAlgn="ctr"/>
                      <a:r>
                        <a:rPr lang="en-ZA" sz="700" b="0" i="0" u="none" strike="noStrike" dirty="0">
                          <a:solidFill>
                            <a:srgbClr val="000000"/>
                          </a:solidFill>
                          <a:effectLst/>
                          <a:latin typeface="Arial" panose="020B0604020202020204" pitchFamily="34" charset="0"/>
                        </a:rPr>
                        <a:t>Some bicycle parts were delivered to SCM and regions have drawn stock but all the required spares are still not available. </a:t>
                      </a:r>
                    </a:p>
                    <a:p>
                      <a:pPr algn="just" fontAlgn="ctr"/>
                      <a:r>
                        <a:rPr lang="en-ZA" sz="700" b="0" i="0" u="none" strike="noStrike" dirty="0">
                          <a:solidFill>
                            <a:srgbClr val="000000"/>
                          </a:solidFill>
                          <a:effectLst/>
                          <a:latin typeface="Arial" panose="020B0604020202020204" pitchFamily="34" charset="0"/>
                        </a:rPr>
                        <a:t>Certain Delivery Agents contracts were not renewed and we re-aligning these areas with Postmen and alternative delivery options. Shortage of staff at some work areas especially Postmen. Inclement weather affecting delivery. Additional vehicles have been withdrawn especially in Central Region. Maintenance on motor-bikes taken long due to payment issues to suppliers.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a:txBody>
                    <a:bodyPr/>
                    <a:lstStyle/>
                    <a:p>
                      <a:pPr algn="just" fontAlgn="ctr"/>
                      <a:r>
                        <a:rPr lang="en-ZA" sz="700" b="0" i="0" u="none" strike="noStrike" dirty="0">
                          <a:solidFill>
                            <a:srgbClr val="000000"/>
                          </a:solidFill>
                          <a:effectLst/>
                          <a:latin typeface="Arial" panose="020B0604020202020204" pitchFamily="34" charset="0"/>
                          <a:ea typeface="Arial" panose="020B0604020202020204" pitchFamily="34" charset="0"/>
                        </a:rPr>
                        <a:t> Increase sampling where possible when volumes increase. •   Awaiting larger volumes to be lodged to ensure cost effective movement of mail. •   Continues review of the time of collections and drop-offs at branches to see if the routes can be covered with less vehicles. •   New route schedules for NLH have being agreed to and implemented which we now monitoring. •   Sweep teams were introduced in the Delivery area to assist with reducing carry-overs. However this will be limited in October as additional vehicles are been extracted from the fleet. •   Regional targets have been set for clearing of carry overs. •   Continuously requesting Finance to pay suppliers that impact on the delivery standards, including delivery agents where we still have them. •   Submitted critical positions to be filled for approval. •   Management and support staff still assisting whenever possible to clear carry-overs. </a:t>
                      </a:r>
                      <a:endParaRPr lang="en-ZA" sz="700" b="0" i="0" u="none" strike="noStrike" dirty="0">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extLst>
                  <a:ext uri="{0D108BD9-81ED-4DB2-BD59-A6C34878D82A}">
                    <a16:rowId xmlns:a16="http://schemas.microsoft.com/office/drawing/2014/main" xmlns="" val="10003"/>
                  </a:ext>
                </a:extLst>
              </a:tr>
              <a:tr h="0">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ctr"/>
                      <a:r>
                        <a:rPr lang="en-ZA" sz="700" b="0" i="0" u="none" strike="noStrike">
                          <a:solidFill>
                            <a:srgbClr val="000000"/>
                          </a:solidFill>
                          <a:effectLst/>
                          <a:latin typeface="Arial" panose="020B0604020202020204" pitchFamily="34" charset="0"/>
                        </a:rPr>
                        <a:t> </a:t>
                      </a:r>
                    </a:p>
                  </a:txBody>
                  <a:tcPr marL="50364"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a:txBody>
                    <a:bodyPr/>
                    <a:lstStyle/>
                    <a:p>
                      <a:pPr algn="l" fontAlgn="t"/>
                      <a:r>
                        <a:rPr lang="en-ZA" sz="700" b="0" i="0" u="none" strike="noStrike">
                          <a:solidFill>
                            <a:srgbClr val="000000"/>
                          </a:solidFill>
                          <a:effectLst/>
                          <a:latin typeface="Arial" panose="020B0604020202020204" pitchFamily="34" charset="0"/>
                        </a:rPr>
                        <a:t> </a:t>
                      </a: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4"/>
                  </a:ext>
                </a:extLst>
              </a:tr>
              <a:tr h="1012678">
                <a:tc vMerge="1">
                  <a:txBody>
                    <a:bodyPr/>
                    <a:lstStyle/>
                    <a:p>
                      <a:endParaRPr lang="en-ZA"/>
                    </a:p>
                  </a:txBody>
                  <a:tcPr/>
                </a:tc>
                <a:tc vMerge="1">
                  <a:txBody>
                    <a:bodyPr/>
                    <a:lstStyle/>
                    <a:p>
                      <a:endParaRPr lang="en-ZA"/>
                    </a:p>
                  </a:txBody>
                  <a:tcPr/>
                </a:tc>
                <a:tc rowSpan="2">
                  <a:txBody>
                    <a:bodyPr/>
                    <a:lstStyle/>
                    <a:p>
                      <a:pPr algn="ctr" fontAlgn="ctr"/>
                      <a:r>
                        <a:rPr lang="en-GB" sz="700" b="0" i="0" u="none" strike="noStrike">
                          <a:solidFill>
                            <a:srgbClr val="000000"/>
                          </a:solidFill>
                          <a:effectLst/>
                          <a:latin typeface="Arial" panose="020B0604020202020204" pitchFamily="34" charset="0"/>
                        </a:rPr>
                        <a:t>4.2</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ZA" sz="700" b="0" i="0" u="none" strike="noStrike">
                          <a:solidFill>
                            <a:srgbClr val="000000"/>
                          </a:solidFill>
                          <a:effectLst/>
                          <a:latin typeface="Arial" panose="020B0604020202020204" pitchFamily="34" charset="0"/>
                        </a:rPr>
                        <a:t>Maintain system availability uptime at online Post Office branches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a:solidFill>
                            <a:srgbClr val="000000"/>
                          </a:solidFill>
                          <a:effectLst/>
                          <a:latin typeface="Arial" panose="020B0604020202020204" pitchFamily="34" charset="0"/>
                        </a:rPr>
                        <a:t>98.00%</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a:solidFill>
                            <a:srgbClr val="000000"/>
                          </a:solidFill>
                          <a:effectLst/>
                          <a:latin typeface="Arial" panose="020B0604020202020204" pitchFamily="34" charset="0"/>
                        </a:rPr>
                        <a:t>93.92%</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a:solidFill>
                            <a:srgbClr val="FF0000"/>
                          </a:solidFill>
                          <a:effectLst/>
                          <a:latin typeface="Arial" panose="020B0604020202020204" pitchFamily="34" charset="0"/>
                        </a:rPr>
                        <a:t>-4.08%</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1" i="0" u="none" strike="noStrike">
                          <a:solidFill>
                            <a:srgbClr val="FFFFFF"/>
                          </a:solidFill>
                          <a:effectLst/>
                          <a:latin typeface="Arial" panose="020B0604020202020204" pitchFamily="34" charset="0"/>
                        </a:rPr>
                        <a:t>Not 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a:txBody>
                    <a:bodyPr/>
                    <a:lstStyle/>
                    <a:p>
                      <a:pPr algn="just" fontAlgn="ctr"/>
                      <a:r>
                        <a:rPr lang="en-ZA" sz="700" b="0" i="0" u="none" strike="noStrike">
                          <a:solidFill>
                            <a:srgbClr val="000000"/>
                          </a:solidFill>
                          <a:effectLst/>
                          <a:latin typeface="Arial" panose="020B0604020202020204" pitchFamily="34" charset="0"/>
                        </a:rPr>
                        <a:t>The system availability uptime target of 98% for Q2 has not been achieved at 93.92%, a variance of 4.08% on target. •   Data Centre power outages were experienced on 9 August 2021. •   Suspension of Internet and VPN in July due to commercial challenges had a negative impact on the availability of Websites, Internet and Exchange. •   Data centre power outages experienced in August 2021 had a negative impact on the availability of some of the systems.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a:txBody>
                    <a:bodyPr/>
                    <a:lstStyle/>
                    <a:p>
                      <a:pPr algn="just" fontAlgn="ctr"/>
                      <a:r>
                        <a:rPr lang="en-ZA" sz="700" b="0" i="0" u="none" strike="noStrike">
                          <a:solidFill>
                            <a:srgbClr val="000000"/>
                          </a:solidFill>
                          <a:effectLst/>
                          <a:latin typeface="Arial" panose="020B0604020202020204" pitchFamily="34" charset="0"/>
                        </a:rPr>
                        <a:t>Upgrade of Data Centre. Technology is in the process of reviewing the Top 10 applications based on new applications deployed and changes in business model (e.g. Postbank split) and where required, additional systems will be added for tracking purposes. A total of 1 270 of 1 329 sites have been fully commissioned with new equipment and upgraded connectivity, a 97% achievement of the network upgrade project. 59 sites remain to be completed of which with 26 are workable sites but require alternative solutions and 33 non-workable due to outstanding Landlord Approvals and viable infrastructure availability at remote sites.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extLst>
                  <a:ext uri="{0D108BD9-81ED-4DB2-BD59-A6C34878D82A}">
                    <a16:rowId xmlns:a16="http://schemas.microsoft.com/office/drawing/2014/main" xmlns="" val="10005"/>
                  </a:ext>
                </a:extLst>
              </a:tr>
              <a:tr h="90036">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ctr"/>
                      <a:r>
                        <a:rPr lang="en-ZA" sz="700" b="0" i="0" u="none" strike="noStrike">
                          <a:solidFill>
                            <a:srgbClr val="000000"/>
                          </a:solidFill>
                          <a:effectLst/>
                          <a:latin typeface="Arial" panose="020B0604020202020204" pitchFamily="34" charset="0"/>
                        </a:rPr>
                        <a:t> </a:t>
                      </a:r>
                    </a:p>
                  </a:txBody>
                  <a:tcPr marL="50364"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a:txBody>
                    <a:bodyPr/>
                    <a:lstStyle/>
                    <a:p>
                      <a:pPr algn="l" fontAlgn="ctr"/>
                      <a:r>
                        <a:rPr lang="en-ZA" sz="700" b="0" i="0" u="none" strike="noStrike">
                          <a:solidFill>
                            <a:srgbClr val="000000"/>
                          </a:solidFill>
                          <a:effectLst/>
                          <a:latin typeface="Arial" panose="020B060402020202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6"/>
                  </a:ext>
                </a:extLst>
              </a:tr>
              <a:tr h="190955">
                <a:tc vMerge="1">
                  <a:txBody>
                    <a:bodyPr/>
                    <a:lstStyle/>
                    <a:p>
                      <a:endParaRPr lang="en-ZA"/>
                    </a:p>
                  </a:txBody>
                  <a:tcPr/>
                </a:tc>
                <a:tc vMerge="1">
                  <a:txBody>
                    <a:bodyPr/>
                    <a:lstStyle/>
                    <a:p>
                      <a:endParaRPr lang="en-ZA"/>
                    </a:p>
                  </a:txBody>
                  <a:tcPr/>
                </a:tc>
                <a:tc>
                  <a:txBody>
                    <a:bodyPr/>
                    <a:lstStyle/>
                    <a:p>
                      <a:pPr algn="ctr" fontAlgn="ctr"/>
                      <a:r>
                        <a:rPr lang="en-GB" sz="700" b="0" i="0" u="none" strike="noStrike">
                          <a:solidFill>
                            <a:srgbClr val="000000"/>
                          </a:solidFill>
                          <a:effectLst/>
                          <a:latin typeface="Arial" panose="020B0604020202020204" pitchFamily="34" charset="0"/>
                        </a:rPr>
                        <a:t>4.3</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l" fontAlgn="ctr"/>
                      <a:r>
                        <a:rPr lang="en-GB" sz="700" b="0" i="0" u="none" strike="noStrike">
                          <a:solidFill>
                            <a:srgbClr val="000000"/>
                          </a:solidFill>
                          <a:effectLst/>
                          <a:latin typeface="Arial" panose="020B0604020202020204" pitchFamily="34" charset="0"/>
                        </a:rPr>
                        <a:t>Rollout of IPS equipment</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gridSpan="6">
                  <a:txBody>
                    <a:bodyPr/>
                    <a:lstStyle/>
                    <a:p>
                      <a:pPr algn="ctr" fontAlgn="ctr"/>
                      <a:r>
                        <a:rPr lang="en-GB" sz="700" b="0" i="0" u="none" strike="noStrike" dirty="0">
                          <a:solidFill>
                            <a:srgbClr val="000000"/>
                          </a:solidFill>
                          <a:effectLst/>
                          <a:latin typeface="Arial" panose="020B0604020202020204" pitchFamily="34" charset="0"/>
                        </a:rPr>
                        <a:t>No target</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168435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17</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46801"/>
            <a:ext cx="8170631"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 Q2</a:t>
            </a:r>
            <a:r>
              <a:rPr lang="en-US" sz="2400" b="1" dirty="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 </a:t>
            </a:r>
          </a:p>
        </p:txBody>
      </p:sp>
      <p:graphicFrame>
        <p:nvGraphicFramePr>
          <p:cNvPr id="4" name="Table 3"/>
          <p:cNvGraphicFramePr>
            <a:graphicFrameLocks noGrp="1"/>
          </p:cNvGraphicFramePr>
          <p:nvPr>
            <p:extLst>
              <p:ext uri="{D42A27DB-BD31-4B8C-83A1-F6EECF244321}">
                <p14:modId xmlns:p14="http://schemas.microsoft.com/office/powerpoint/2010/main" xmlns="" val="366284423"/>
              </p:ext>
            </p:extLst>
          </p:nvPr>
        </p:nvGraphicFramePr>
        <p:xfrm>
          <a:off x="165094" y="772510"/>
          <a:ext cx="8773956" cy="5642368"/>
        </p:xfrm>
        <a:graphic>
          <a:graphicData uri="http://schemas.openxmlformats.org/drawingml/2006/table">
            <a:tbl>
              <a:tblPr/>
              <a:tblGrid>
                <a:gridCol w="525492">
                  <a:extLst>
                    <a:ext uri="{9D8B030D-6E8A-4147-A177-3AD203B41FA5}">
                      <a16:colId xmlns:a16="http://schemas.microsoft.com/office/drawing/2014/main" xmlns="" val="20000"/>
                    </a:ext>
                  </a:extLst>
                </a:gridCol>
                <a:gridCol w="586421">
                  <a:extLst>
                    <a:ext uri="{9D8B030D-6E8A-4147-A177-3AD203B41FA5}">
                      <a16:colId xmlns:a16="http://schemas.microsoft.com/office/drawing/2014/main" xmlns="" val="20001"/>
                    </a:ext>
                  </a:extLst>
                </a:gridCol>
                <a:gridCol w="310417">
                  <a:extLst>
                    <a:ext uri="{9D8B030D-6E8A-4147-A177-3AD203B41FA5}">
                      <a16:colId xmlns:a16="http://schemas.microsoft.com/office/drawing/2014/main" xmlns="" val="20002"/>
                    </a:ext>
                  </a:extLst>
                </a:gridCol>
                <a:gridCol w="824700">
                  <a:extLst>
                    <a:ext uri="{9D8B030D-6E8A-4147-A177-3AD203B41FA5}">
                      <a16:colId xmlns:a16="http://schemas.microsoft.com/office/drawing/2014/main" xmlns="" val="20003"/>
                    </a:ext>
                  </a:extLst>
                </a:gridCol>
                <a:gridCol w="425669">
                  <a:extLst>
                    <a:ext uri="{9D8B030D-6E8A-4147-A177-3AD203B41FA5}">
                      <a16:colId xmlns:a16="http://schemas.microsoft.com/office/drawing/2014/main" xmlns="" val="20004"/>
                    </a:ext>
                  </a:extLst>
                </a:gridCol>
                <a:gridCol w="457200">
                  <a:extLst>
                    <a:ext uri="{9D8B030D-6E8A-4147-A177-3AD203B41FA5}">
                      <a16:colId xmlns:a16="http://schemas.microsoft.com/office/drawing/2014/main" xmlns="" val="20005"/>
                    </a:ext>
                  </a:extLst>
                </a:gridCol>
                <a:gridCol w="378373">
                  <a:extLst>
                    <a:ext uri="{9D8B030D-6E8A-4147-A177-3AD203B41FA5}">
                      <a16:colId xmlns:a16="http://schemas.microsoft.com/office/drawing/2014/main" xmlns="" val="20006"/>
                    </a:ext>
                  </a:extLst>
                </a:gridCol>
                <a:gridCol w="488731">
                  <a:extLst>
                    <a:ext uri="{9D8B030D-6E8A-4147-A177-3AD203B41FA5}">
                      <a16:colId xmlns:a16="http://schemas.microsoft.com/office/drawing/2014/main" xmlns="" val="20007"/>
                    </a:ext>
                  </a:extLst>
                </a:gridCol>
                <a:gridCol w="2585544">
                  <a:extLst>
                    <a:ext uri="{9D8B030D-6E8A-4147-A177-3AD203B41FA5}">
                      <a16:colId xmlns:a16="http://schemas.microsoft.com/office/drawing/2014/main" xmlns="" val="20008"/>
                    </a:ext>
                  </a:extLst>
                </a:gridCol>
                <a:gridCol w="2191409">
                  <a:extLst>
                    <a:ext uri="{9D8B030D-6E8A-4147-A177-3AD203B41FA5}">
                      <a16:colId xmlns:a16="http://schemas.microsoft.com/office/drawing/2014/main" xmlns="" val="20009"/>
                    </a:ext>
                  </a:extLst>
                </a:gridCol>
              </a:tblGrid>
              <a:tr h="195469">
                <a:tc rowSpan="3">
                  <a:txBody>
                    <a:bodyPr/>
                    <a:lstStyle/>
                    <a:p>
                      <a:pPr algn="ctr" fontAlgn="ctr"/>
                      <a:r>
                        <a:rPr lang="en-GB" sz="800" b="1" i="0" u="none" strike="noStrike" dirty="0">
                          <a:solidFill>
                            <a:srgbClr val="FFFFFF"/>
                          </a:solidFill>
                          <a:effectLst/>
                          <a:latin typeface="Arial" panose="020B0604020202020204" pitchFamily="34" charset="0"/>
                        </a:rPr>
                        <a:t>Objective</a:t>
                      </a:r>
                      <a:endParaRPr lang="en-ZA" sz="800" b="1" i="0" u="none" strike="noStrike" dirty="0">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800" b="1" i="0" u="none" strike="noStrike">
                          <a:solidFill>
                            <a:srgbClr val="FFFFFF"/>
                          </a:solidFill>
                          <a:effectLst/>
                          <a:latin typeface="Arial" panose="020B0604020202020204" pitchFamily="34" charset="0"/>
                        </a:rPr>
                        <a:t>Goal</a:t>
                      </a:r>
                      <a:endParaRPr lang="en-ZA" sz="8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800" b="1" i="0" u="none" strike="noStrike">
                          <a:solidFill>
                            <a:srgbClr val="FFFFFF"/>
                          </a:solidFill>
                          <a:effectLst/>
                          <a:latin typeface="Arial" panose="020B0604020202020204" pitchFamily="34" charset="0"/>
                        </a:rPr>
                        <a:t>KPI Ref</a:t>
                      </a:r>
                      <a:endParaRPr lang="en-ZA" sz="8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800" b="1" i="0" u="none" strike="noStrike">
                          <a:solidFill>
                            <a:srgbClr val="FFFFFF"/>
                          </a:solidFill>
                          <a:effectLst/>
                          <a:latin typeface="Arial" panose="020B0604020202020204" pitchFamily="34" charset="0"/>
                        </a:rPr>
                        <a:t>Key Performance Indicator</a:t>
                      </a:r>
                      <a:endParaRPr lang="en-ZA" sz="8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gridSpan="6">
                  <a:txBody>
                    <a:bodyPr/>
                    <a:lstStyle/>
                    <a:p>
                      <a:pPr algn="ctr" fontAlgn="ctr"/>
                      <a:r>
                        <a:rPr lang="en-GB" sz="800" b="1" i="0" u="none" strike="noStrike">
                          <a:solidFill>
                            <a:srgbClr val="FFFFFF"/>
                          </a:solidFill>
                          <a:effectLst/>
                          <a:latin typeface="Arial" panose="020B0604020202020204" pitchFamily="34" charset="0"/>
                        </a:rPr>
                        <a:t>Q2 Performance</a:t>
                      </a:r>
                      <a:endParaRPr lang="en-ZA" sz="8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195469">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rowSpan="2">
                  <a:txBody>
                    <a:bodyPr/>
                    <a:lstStyle/>
                    <a:p>
                      <a:pPr algn="ctr" fontAlgn="ctr"/>
                      <a:r>
                        <a:rPr lang="en-GB" sz="800" b="1" i="0" u="none" strike="noStrike">
                          <a:solidFill>
                            <a:srgbClr val="FFFFFF"/>
                          </a:solidFill>
                          <a:effectLst/>
                          <a:latin typeface="Arial" panose="020B0604020202020204" pitchFamily="34" charset="0"/>
                        </a:rPr>
                        <a:t>Target</a:t>
                      </a:r>
                      <a:endParaRPr lang="en-ZA" sz="8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800" b="1" i="0" u="none" strike="noStrike" dirty="0">
                          <a:solidFill>
                            <a:srgbClr val="FFFFFF"/>
                          </a:solidFill>
                          <a:effectLst/>
                          <a:latin typeface="Arial" panose="020B0604020202020204" pitchFamily="34" charset="0"/>
                        </a:rPr>
                        <a:t>Actual</a:t>
                      </a:r>
                      <a:endParaRPr lang="en-ZA" sz="800" b="1" i="0" u="none" strike="noStrike" dirty="0">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800" b="1" i="0" u="none" strike="noStrike" dirty="0">
                          <a:solidFill>
                            <a:srgbClr val="FFFFFF"/>
                          </a:solidFill>
                          <a:effectLst/>
                          <a:latin typeface="Arial" panose="020B0604020202020204" pitchFamily="34" charset="0"/>
                        </a:rPr>
                        <a:t>Variance</a:t>
                      </a:r>
                      <a:endParaRPr lang="en-ZA" sz="800" b="1" i="0" u="none" strike="noStrike" dirty="0">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a:txBody>
                    <a:bodyPr/>
                    <a:lstStyle/>
                    <a:p>
                      <a:pPr algn="ctr" fontAlgn="ctr"/>
                      <a:r>
                        <a:rPr lang="en-GB" sz="800" b="1" i="0" u="none" strike="noStrike" dirty="0">
                          <a:solidFill>
                            <a:srgbClr val="FFFFFF"/>
                          </a:solidFill>
                          <a:effectLst/>
                          <a:latin typeface="Arial" panose="020B0604020202020204" pitchFamily="34" charset="0"/>
                        </a:rPr>
                        <a:t>Achieved/</a:t>
                      </a:r>
                      <a:endParaRPr lang="en-ZA" sz="800" b="1" i="0" u="none" strike="noStrike" dirty="0">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solidFill>
                      <a:srgbClr val="002060"/>
                    </a:solidFill>
                  </a:tcPr>
                </a:tc>
                <a:tc rowSpan="2">
                  <a:txBody>
                    <a:bodyPr/>
                    <a:lstStyle/>
                    <a:p>
                      <a:pPr algn="ctr" fontAlgn="ctr"/>
                      <a:r>
                        <a:rPr lang="en-GB" sz="800" b="1" i="0" u="none" strike="noStrike">
                          <a:solidFill>
                            <a:srgbClr val="FFFFFF"/>
                          </a:solidFill>
                          <a:effectLst/>
                          <a:latin typeface="Arial" panose="020B0604020202020204" pitchFamily="34" charset="0"/>
                        </a:rPr>
                        <a:t>Actual Performance and Reason for Target Variance/Deviation</a:t>
                      </a:r>
                      <a:endParaRPr lang="en-ZA" sz="8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800" b="1" i="0" u="none" strike="noStrike" dirty="0">
                          <a:solidFill>
                            <a:srgbClr val="FFFFFF"/>
                          </a:solidFill>
                          <a:effectLst/>
                          <a:latin typeface="Arial" panose="020B0604020202020204" pitchFamily="34" charset="0"/>
                        </a:rPr>
                        <a:t>Mitigation and Recovery Plans</a:t>
                      </a:r>
                      <a:endParaRPr lang="en-ZA" sz="800" b="1" i="0" u="none" strike="noStrike" dirty="0">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extLst>
                  <a:ext uri="{0D108BD9-81ED-4DB2-BD59-A6C34878D82A}">
                    <a16:rowId xmlns:a16="http://schemas.microsoft.com/office/drawing/2014/main" xmlns="" val="10001"/>
                  </a:ext>
                </a:extLst>
              </a:tr>
              <a:tr h="195469">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fontAlgn="ctr"/>
                      <a:r>
                        <a:rPr lang="en-GB" sz="800" b="1" i="0" u="none" strike="noStrike">
                          <a:solidFill>
                            <a:srgbClr val="FFFFFF"/>
                          </a:solidFill>
                          <a:effectLst/>
                          <a:latin typeface="Arial" panose="020B0604020202020204" pitchFamily="34" charset="0"/>
                        </a:rPr>
                        <a:t>Not Achieved</a:t>
                      </a:r>
                      <a:endParaRPr lang="en-ZA" sz="8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solidFill>
                      <a:srgbClr val="002060"/>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2"/>
                  </a:ext>
                </a:extLst>
              </a:tr>
              <a:tr h="795362">
                <a:tc>
                  <a:txBody>
                    <a:bodyPr/>
                    <a:lstStyle/>
                    <a:p>
                      <a:pPr algn="l" fontAlgn="ctr"/>
                      <a:r>
                        <a:rPr lang="en-GB" sz="800" b="1" i="0" u="none" strike="noStrike">
                          <a:solidFill>
                            <a:srgbClr val="002060"/>
                          </a:solidFill>
                          <a:effectLst/>
                          <a:latin typeface="Arial" panose="020B0604020202020204" pitchFamily="34" charset="0"/>
                        </a:rPr>
                        <a:t>5. Business Modernisation and Digital Transformation Digital Transformation</a:t>
                      </a:r>
                      <a:endParaRPr lang="en-ZA" sz="800" b="1" i="0" u="none" strike="noStrike">
                        <a:solidFill>
                          <a:srgbClr val="00206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rowSpan="6">
                  <a:txBody>
                    <a:bodyPr/>
                    <a:lstStyle/>
                    <a:p>
                      <a:pPr algn="just" fontAlgn="ctr"/>
                      <a:r>
                        <a:rPr lang="en-ZA" sz="800" b="0" i="0" u="none" strike="noStrike" dirty="0">
                          <a:solidFill>
                            <a:srgbClr val="000000"/>
                          </a:solidFill>
                          <a:effectLst/>
                          <a:latin typeface="Arial" panose="020B0604020202020204" pitchFamily="34" charset="0"/>
                        </a:rPr>
                        <a:t>Improved market relevance through business modernisation, digital transformation and increased customer access to digital services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800" b="0" i="0" u="none" strike="noStrike">
                          <a:solidFill>
                            <a:srgbClr val="000000"/>
                          </a:solidFill>
                          <a:effectLst/>
                          <a:latin typeface="Arial" panose="020B0604020202020204" pitchFamily="34" charset="0"/>
                        </a:rPr>
                        <a:t>5.1</a:t>
                      </a:r>
                      <a:endParaRPr lang="en-ZA" sz="8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just" fontAlgn="ctr"/>
                      <a:r>
                        <a:rPr lang="en-GB" sz="800" b="0" i="0" u="none" strike="noStrike">
                          <a:solidFill>
                            <a:srgbClr val="000000"/>
                          </a:solidFill>
                          <a:effectLst/>
                          <a:latin typeface="Arial" panose="020B0604020202020204" pitchFamily="34" charset="0"/>
                        </a:rPr>
                        <a:t>Automation of mail Centres</a:t>
                      </a:r>
                      <a:endParaRPr lang="en-ZA" sz="8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800" b="0" i="0" u="none" strike="noStrike">
                          <a:solidFill>
                            <a:srgbClr val="000000"/>
                          </a:solidFill>
                          <a:effectLst/>
                          <a:latin typeface="Arial" panose="020B0604020202020204" pitchFamily="34" charset="0"/>
                        </a:rPr>
                        <a:t>50%</a:t>
                      </a:r>
                      <a:endParaRPr lang="en-ZA" sz="8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800" b="0" i="0" u="none" strike="noStrike">
                          <a:solidFill>
                            <a:srgbClr val="000000"/>
                          </a:solidFill>
                          <a:effectLst/>
                          <a:latin typeface="Arial" panose="020B0604020202020204" pitchFamily="34" charset="0"/>
                        </a:rPr>
                        <a:t>48.20%</a:t>
                      </a:r>
                      <a:endParaRPr lang="en-ZA" sz="8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800" b="0" i="0" u="none" strike="noStrike">
                          <a:solidFill>
                            <a:srgbClr val="FF0000"/>
                          </a:solidFill>
                          <a:effectLst/>
                          <a:latin typeface="Arial" panose="020B0604020202020204" pitchFamily="34" charset="0"/>
                        </a:rPr>
                        <a:t>-1.80%</a:t>
                      </a:r>
                      <a:endParaRPr lang="en-ZA" sz="800" b="0" i="0" u="none" strike="noStrike">
                        <a:solidFill>
                          <a:srgbClr val="FF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800" b="1" i="0" u="none" strike="noStrike">
                          <a:solidFill>
                            <a:srgbClr val="FFFFFF"/>
                          </a:solidFill>
                          <a:effectLst/>
                          <a:latin typeface="Arial" panose="020B0604020202020204" pitchFamily="34" charset="0"/>
                        </a:rPr>
                        <a:t>Not Achieved</a:t>
                      </a:r>
                      <a:endParaRPr lang="en-ZA" sz="8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a:txBody>
                    <a:bodyPr/>
                    <a:lstStyle/>
                    <a:p>
                      <a:pPr algn="l" fontAlgn="ctr"/>
                      <a:r>
                        <a:rPr lang="en-ZA" sz="800" b="0" i="0" u="none" strike="noStrike">
                          <a:solidFill>
                            <a:srgbClr val="000000"/>
                          </a:solidFill>
                          <a:effectLst/>
                          <a:latin typeface="Arial" panose="020B0604020202020204" pitchFamily="34" charset="0"/>
                        </a:rPr>
                        <a:t>The target for Q2 has been not been achieved, with 23.6 million items machine sorted of the total of 46.5 million standard mail items. •   Volumes for Durmail was updated and included for July 2021. This impacted the July figure as well as the YTD figure.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a:txBody>
                    <a:bodyPr/>
                    <a:lstStyle/>
                    <a:p>
                      <a:pPr algn="l" fontAlgn="ctr"/>
                      <a:r>
                        <a:rPr lang="en-ZA" sz="800" b="0" i="0" u="none" strike="noStrike" dirty="0">
                          <a:solidFill>
                            <a:srgbClr val="000000"/>
                          </a:solidFill>
                          <a:effectLst/>
                          <a:latin typeface="Arial" panose="020B0604020202020204" pitchFamily="34" charset="0"/>
                        </a:rPr>
                        <a:t>Management intervention is to be prioritised in order to optimise machine usage and increased machine throughput. •   Purchasing of spare parts in progress – specification document completed. •   Tracking of this KPI will ensure renewed focus to minimise manual sorting. •   As part of broader Automation of Mail Centre program, research on Open Source </a:t>
                      </a:r>
                      <a:r>
                        <a:rPr lang="en-ZA" sz="800" b="0" i="0" u="none" strike="noStrike" dirty="0" err="1">
                          <a:solidFill>
                            <a:srgbClr val="000000"/>
                          </a:solidFill>
                          <a:effectLst/>
                          <a:latin typeface="Arial" panose="020B0604020202020204" pitchFamily="34" charset="0"/>
                        </a:rPr>
                        <a:t>IoT</a:t>
                      </a:r>
                      <a:r>
                        <a:rPr lang="en-ZA" sz="800" b="0" i="0" u="none" strike="noStrike" dirty="0">
                          <a:solidFill>
                            <a:srgbClr val="000000"/>
                          </a:solidFill>
                          <a:effectLst/>
                          <a:latin typeface="Arial" panose="020B0604020202020204" pitchFamily="34" charset="0"/>
                        </a:rPr>
                        <a:t> technology was initiated through </a:t>
                      </a:r>
                      <a:r>
                        <a:rPr lang="en-ZA" sz="800" b="0" i="0" u="none" strike="noStrike" dirty="0" err="1">
                          <a:solidFill>
                            <a:srgbClr val="000000"/>
                          </a:solidFill>
                          <a:effectLst/>
                          <a:latin typeface="Arial" panose="020B0604020202020204" pitchFamily="34" charset="0"/>
                        </a:rPr>
                        <a:t>Unisa</a:t>
                      </a:r>
                      <a:r>
                        <a:rPr lang="en-ZA" sz="800" b="0" i="0" u="none" strike="noStrike" dirty="0">
                          <a:solidFill>
                            <a:srgbClr val="000000"/>
                          </a:solidFill>
                          <a:effectLst/>
                          <a:latin typeface="Arial" panose="020B0604020202020204" pitchFamily="34" charset="0"/>
                        </a:rPr>
                        <a:t> as part of the broader design of internet of things.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extLst>
                  <a:ext uri="{0D108BD9-81ED-4DB2-BD59-A6C34878D82A}">
                    <a16:rowId xmlns:a16="http://schemas.microsoft.com/office/drawing/2014/main" xmlns="" val="10003"/>
                  </a:ext>
                </a:extLst>
              </a:tr>
              <a:tr h="0">
                <a:tc rowSpan="2">
                  <a:txBody>
                    <a:bodyPr/>
                    <a:lstStyle/>
                    <a:p>
                      <a:pPr algn="l" fontAlgn="ctr"/>
                      <a:r>
                        <a:rPr lang="en-ZA" sz="800" b="0" i="0" u="none" strike="noStrike">
                          <a:solidFill>
                            <a:srgbClr val="000000"/>
                          </a:solidFill>
                          <a:effectLst/>
                          <a:latin typeface="Arial" panose="020B060402020202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t"/>
                      <a:r>
                        <a:rPr lang="en-ZA" sz="800" b="0" i="0" u="none" strike="noStrike">
                          <a:solidFill>
                            <a:srgbClr val="000000"/>
                          </a:solidFill>
                          <a:effectLst/>
                          <a:latin typeface="Arial" panose="020B0604020202020204" pitchFamily="34" charset="0"/>
                        </a:rPr>
                        <a:t> </a:t>
                      </a: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a:txBody>
                    <a:bodyPr/>
                    <a:lstStyle/>
                    <a:p>
                      <a:pPr algn="l" fontAlgn="ctr"/>
                      <a:r>
                        <a:rPr lang="en-ZA" sz="800" b="0" i="0" u="none" strike="noStrike">
                          <a:solidFill>
                            <a:srgbClr val="000000"/>
                          </a:solidFill>
                          <a:effectLst/>
                          <a:latin typeface="Arial" panose="020B0604020202020204" pitchFamily="34" charset="0"/>
                        </a:rPr>
                        <a:t> </a:t>
                      </a:r>
                    </a:p>
                  </a:txBody>
                  <a:tcPr marL="50364"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4"/>
                  </a:ext>
                </a:extLst>
              </a:tr>
              <a:tr h="0">
                <a:tc vMerge="1">
                  <a:txBody>
                    <a:bodyPr/>
                    <a:lstStyle/>
                    <a:p>
                      <a:endParaRPr lang="en-ZA"/>
                    </a:p>
                  </a:txBody>
                  <a:tcPr/>
                </a:tc>
                <a:tc vMerge="1">
                  <a:txBody>
                    <a:bodyPr/>
                    <a:lstStyle/>
                    <a:p>
                      <a:endParaRPr lang="en-ZA"/>
                    </a:p>
                  </a:txBody>
                  <a:tcPr/>
                </a:tc>
                <a:tc rowSpan="2">
                  <a:txBody>
                    <a:bodyPr/>
                    <a:lstStyle/>
                    <a:p>
                      <a:pPr algn="ctr" fontAlgn="ctr"/>
                      <a:r>
                        <a:rPr lang="en-GB" sz="800" b="0" i="0" u="none" strike="noStrike" dirty="0">
                          <a:solidFill>
                            <a:srgbClr val="000000"/>
                          </a:solidFill>
                          <a:effectLst/>
                          <a:latin typeface="Arial" panose="020B0604020202020204" pitchFamily="34" charset="0"/>
                        </a:rPr>
                        <a:t>5.2</a:t>
                      </a:r>
                      <a:endParaRPr lang="en-ZA" sz="800" b="0" i="0" u="none" strike="noStrike" dirty="0">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GB" sz="800" b="0" i="0" u="none" strike="noStrike">
                          <a:solidFill>
                            <a:srgbClr val="000000"/>
                          </a:solidFill>
                          <a:effectLst/>
                          <a:latin typeface="Arial" panose="020B0604020202020204" pitchFamily="34" charset="0"/>
                        </a:rPr>
                        <a:t>Launch digital solutions for products and services</a:t>
                      </a:r>
                      <a:endParaRPr lang="en-ZA" sz="8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gridSpan="6">
                  <a:txBody>
                    <a:bodyPr/>
                    <a:lstStyle/>
                    <a:p>
                      <a:pPr algn="ctr" fontAlgn="ctr"/>
                      <a:r>
                        <a:rPr lang="en-GB" sz="800" b="0" i="0" u="none" strike="noStrike" dirty="0">
                          <a:solidFill>
                            <a:srgbClr val="000000"/>
                          </a:solidFill>
                          <a:effectLst/>
                          <a:latin typeface="Arial" panose="020B0604020202020204" pitchFamily="34" charset="0"/>
                        </a:rPr>
                        <a:t>No target</a:t>
                      </a:r>
                      <a:endParaRPr lang="en-ZA" sz="800" b="0" i="0" u="none" strike="noStrike" dirty="0">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hMerge="1">
                  <a:txBody>
                    <a:bodyPr/>
                    <a:lstStyle/>
                    <a:p>
                      <a:endParaRPr lang="en-ZA"/>
                    </a:p>
                  </a:txBody>
                  <a:tcPr/>
                </a:tc>
                <a:tc rowSpan="2" hMerge="1">
                  <a:txBody>
                    <a:bodyPr/>
                    <a:lstStyle/>
                    <a:p>
                      <a:endParaRPr lang="en-ZA"/>
                    </a:p>
                  </a:txBody>
                  <a:tcPr/>
                </a:tc>
                <a:tc rowSpan="2" hMerge="1">
                  <a:txBody>
                    <a:bodyPr/>
                    <a:lstStyle/>
                    <a:p>
                      <a:endParaRPr lang="en-ZA"/>
                    </a:p>
                  </a:txBody>
                  <a:tcPr/>
                </a:tc>
                <a:tc rowSpan="2" hMerge="1">
                  <a:txBody>
                    <a:bodyPr/>
                    <a:lstStyle/>
                    <a:p>
                      <a:endParaRPr lang="en-ZA"/>
                    </a:p>
                  </a:txBody>
                  <a:tcPr/>
                </a:tc>
                <a:tc rowSpan="2" hMerge="1">
                  <a:txBody>
                    <a:bodyPr/>
                    <a:lstStyle/>
                    <a:p>
                      <a:endParaRPr lang="en-ZA"/>
                    </a:p>
                  </a:txBody>
                  <a:tcPr/>
                </a:tc>
                <a:extLst>
                  <a:ext uri="{0D108BD9-81ED-4DB2-BD59-A6C34878D82A}">
                    <a16:rowId xmlns:a16="http://schemas.microsoft.com/office/drawing/2014/main" xmlns="" val="10005"/>
                  </a:ext>
                </a:extLst>
              </a:tr>
              <a:tr h="505527">
                <a:tc>
                  <a:txBody>
                    <a:bodyPr/>
                    <a:lstStyle/>
                    <a:p>
                      <a:pPr algn="l" fontAlgn="ctr"/>
                      <a:r>
                        <a:rPr lang="en-ZA" sz="800" b="0" i="0" u="none" strike="noStrike">
                          <a:solidFill>
                            <a:srgbClr val="000000"/>
                          </a:solidFill>
                          <a:effectLst/>
                          <a:latin typeface="Arial" panose="020B060402020202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tcPr>
                </a:tc>
                <a:tc vMerge="1">
                  <a:txBody>
                    <a:bodyPr/>
                    <a:lstStyle/>
                    <a:p>
                      <a:endParaRPr lang="en-ZA"/>
                    </a:p>
                  </a:txBody>
                  <a:tcPr/>
                </a:tc>
                <a:tc vMerge="1">
                  <a:txBody>
                    <a:bodyPr/>
                    <a:lstStyle/>
                    <a:p>
                      <a:pPr algn="ctr" fontAlgn="ctr"/>
                      <a:endParaRPr lang="en-ZA" sz="8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vMerge="1">
                  <a:txBody>
                    <a:bodyPr/>
                    <a:lstStyle/>
                    <a:p>
                      <a:pPr algn="l" fontAlgn="ctr"/>
                      <a:endParaRPr lang="en-ZA" sz="8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gridSpan="6" vMerge="1">
                  <a:txBody>
                    <a:bodyPr/>
                    <a:lstStyle/>
                    <a:p>
                      <a:pPr algn="ctr" fontAlgn="ctr"/>
                      <a:endParaRPr lang="en-ZA" sz="800" b="0" i="0" u="none" strike="noStrike" dirty="0">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hMerge="1" vMerge="1">
                  <a:txBody>
                    <a:bodyPr/>
                    <a:lstStyle/>
                    <a:p>
                      <a:endParaRPr lang="en-ZA"/>
                    </a:p>
                  </a:txBody>
                  <a:tcPr/>
                </a:tc>
                <a:tc hMerge="1" vMerge="1">
                  <a:txBody>
                    <a:bodyPr/>
                    <a:lstStyle/>
                    <a:p>
                      <a:endParaRPr lang="en-ZA"/>
                    </a:p>
                  </a:txBody>
                  <a:tcPr/>
                </a:tc>
                <a:tc hMerge="1" vMerge="1">
                  <a:txBody>
                    <a:bodyPr/>
                    <a:lstStyle/>
                    <a:p>
                      <a:endParaRPr lang="en-ZA"/>
                    </a:p>
                  </a:txBody>
                  <a:tcPr/>
                </a:tc>
                <a:tc hMerge="1" vMerge="1">
                  <a:txBody>
                    <a:bodyPr/>
                    <a:lstStyle/>
                    <a:p>
                      <a:endParaRPr lang="en-ZA"/>
                    </a:p>
                  </a:txBody>
                  <a:tcPr/>
                </a:tc>
                <a:tc hMerge="1" vMerge="1">
                  <a:txBody>
                    <a:bodyPr/>
                    <a:lstStyle/>
                    <a:p>
                      <a:endParaRPr lang="en-ZA"/>
                    </a:p>
                  </a:txBody>
                  <a:tcPr/>
                </a:tc>
                <a:extLst>
                  <a:ext uri="{0D108BD9-81ED-4DB2-BD59-A6C34878D82A}">
                    <a16:rowId xmlns:a16="http://schemas.microsoft.com/office/drawing/2014/main" xmlns="" val="10006"/>
                  </a:ext>
                </a:extLst>
              </a:tr>
              <a:tr h="2393065">
                <a:tc>
                  <a:txBody>
                    <a:bodyPr/>
                    <a:lstStyle/>
                    <a:p>
                      <a:pPr algn="l" fontAlgn="ctr"/>
                      <a:r>
                        <a:rPr lang="en-ZA" sz="800" b="0" i="0" u="none" strike="noStrike">
                          <a:solidFill>
                            <a:srgbClr val="000000"/>
                          </a:solidFill>
                          <a:effectLst/>
                          <a:latin typeface="Arial" panose="020B060402020202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tcPr>
                </a:tc>
                <a:tc vMerge="1">
                  <a:txBody>
                    <a:bodyPr/>
                    <a:lstStyle/>
                    <a:p>
                      <a:endParaRPr lang="en-ZA"/>
                    </a:p>
                  </a:txBody>
                  <a:tcPr/>
                </a:tc>
                <a:tc rowSpan="2">
                  <a:txBody>
                    <a:bodyPr/>
                    <a:lstStyle/>
                    <a:p>
                      <a:pPr algn="ctr" fontAlgn="ctr"/>
                      <a:r>
                        <a:rPr lang="en-GB" sz="800" b="0" i="0" u="none" strike="noStrike">
                          <a:solidFill>
                            <a:srgbClr val="000000"/>
                          </a:solidFill>
                          <a:effectLst/>
                          <a:latin typeface="Arial" panose="020B0604020202020204" pitchFamily="34" charset="0"/>
                        </a:rPr>
                        <a:t>5.3</a:t>
                      </a:r>
                      <a:endParaRPr lang="en-ZA" sz="8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GB" sz="800" b="0" i="0" u="none" strike="noStrike">
                          <a:solidFill>
                            <a:srgbClr val="000000"/>
                          </a:solidFill>
                          <a:effectLst/>
                          <a:latin typeface="Arial" panose="020B0604020202020204" pitchFamily="34" charset="0"/>
                        </a:rPr>
                        <a:t>Implement Omni Channel Platform </a:t>
                      </a:r>
                      <a:endParaRPr lang="en-ZA" sz="8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800" b="0" i="0" u="none" strike="noStrike">
                          <a:solidFill>
                            <a:srgbClr val="000000"/>
                          </a:solidFill>
                          <a:effectLst/>
                          <a:latin typeface="Arial" panose="020B0604020202020204" pitchFamily="34" charset="0"/>
                        </a:rPr>
                        <a:t>50%</a:t>
                      </a:r>
                      <a:endParaRPr lang="en-ZA" sz="8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800" b="0" i="0" u="none" strike="noStrike" dirty="0">
                          <a:solidFill>
                            <a:srgbClr val="000000"/>
                          </a:solidFill>
                          <a:effectLst/>
                          <a:latin typeface="Arial" panose="020B0604020202020204" pitchFamily="34" charset="0"/>
                        </a:rPr>
                        <a:t>35%</a:t>
                      </a:r>
                      <a:endParaRPr lang="en-ZA" sz="800" b="0" i="0" u="none" strike="noStrike" dirty="0">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800" b="0" i="0" u="none" strike="noStrike" dirty="0">
                          <a:solidFill>
                            <a:srgbClr val="FF0000"/>
                          </a:solidFill>
                          <a:effectLst/>
                          <a:latin typeface="Arial" panose="020B0604020202020204" pitchFamily="34" charset="0"/>
                        </a:rPr>
                        <a:t>-15%</a:t>
                      </a:r>
                      <a:endParaRPr lang="en-ZA" sz="800" b="0" i="0" u="none" strike="noStrike" dirty="0">
                        <a:solidFill>
                          <a:srgbClr val="FF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800" b="1" i="0" u="none" strike="noStrike" dirty="0">
                          <a:solidFill>
                            <a:srgbClr val="FFFFFF"/>
                          </a:solidFill>
                          <a:effectLst/>
                          <a:latin typeface="Arial" panose="020B0604020202020204" pitchFamily="34" charset="0"/>
                        </a:rPr>
                        <a:t>Not Achieved</a:t>
                      </a:r>
                      <a:endParaRPr lang="en-ZA" sz="800" b="1" i="0" u="none" strike="noStrike" dirty="0">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a:txBody>
                    <a:bodyPr/>
                    <a:lstStyle/>
                    <a:p>
                      <a:pPr algn="l" fontAlgn="ctr"/>
                      <a:r>
                        <a:rPr lang="en-ZA" sz="800" b="0" i="0" u="none" strike="noStrike" dirty="0">
                          <a:solidFill>
                            <a:srgbClr val="000000"/>
                          </a:solidFill>
                          <a:effectLst/>
                          <a:latin typeface="Arial" panose="020B0604020202020204" pitchFamily="34" charset="0"/>
                        </a:rPr>
                        <a:t>The Q2 target at 50% has not been achieved with performance of 35% for Q2. Project status: Enterprise Application Integration and Modernisation. •   A RFI has been published to gather industry and related input to enable SA Post Office to prepare a RFP. Await outcome of the RFI report. •   SAPO in collaboration with Postbank implemented a new payment channel for SRD-350 which enables grant recipient to transact at various merchants (Pick &amp; Pay, Checkers, and Boxer etc.). •   SAPO went out on an RFP for </a:t>
                      </a:r>
                      <a:r>
                        <a:rPr lang="en-ZA" sz="800" b="0" i="0" u="none" strike="noStrike" dirty="0" err="1">
                          <a:solidFill>
                            <a:srgbClr val="000000"/>
                          </a:solidFill>
                          <a:effectLst/>
                          <a:latin typeface="Arial" panose="020B0604020202020204" pitchFamily="34" charset="0"/>
                        </a:rPr>
                        <a:t>eRegistered</a:t>
                      </a:r>
                      <a:r>
                        <a:rPr lang="en-ZA" sz="800" b="0" i="0" u="none" strike="noStrike" dirty="0">
                          <a:solidFill>
                            <a:srgbClr val="000000"/>
                          </a:solidFill>
                          <a:effectLst/>
                          <a:latin typeface="Arial" panose="020B0604020202020204" pitchFamily="34" charset="0"/>
                        </a:rPr>
                        <a:t> mail solution to enable a customer to submit electronic data or mail to the South African Post Office. •   SAPO in collaboration with SITA, is in the process of implementing an electronic </a:t>
                      </a:r>
                      <a:r>
                        <a:rPr lang="en-ZA" sz="800" b="0" i="0" u="none" strike="noStrike" dirty="0" err="1">
                          <a:solidFill>
                            <a:srgbClr val="000000"/>
                          </a:solidFill>
                          <a:effectLst/>
                          <a:latin typeface="Arial" panose="020B0604020202020204" pitchFamily="34" charset="0"/>
                        </a:rPr>
                        <a:t>eRegistered</a:t>
                      </a:r>
                      <a:r>
                        <a:rPr lang="en-ZA" sz="800" b="0" i="0" u="none" strike="noStrike" dirty="0">
                          <a:solidFill>
                            <a:srgbClr val="000000"/>
                          </a:solidFill>
                          <a:effectLst/>
                          <a:latin typeface="Arial" panose="020B0604020202020204" pitchFamily="34" charset="0"/>
                        </a:rPr>
                        <a:t> mail service for the Infringement Notice to RTIA/RTMC Clients.  •   Sub-projects supporting the Omni-channel strategy. o   E-Commerce Market Place – SA Post Office has identified the </a:t>
                      </a:r>
                      <a:r>
                        <a:rPr lang="en-ZA" sz="800" b="0" i="0" u="none" strike="noStrike" dirty="0" err="1">
                          <a:solidFill>
                            <a:srgbClr val="000000"/>
                          </a:solidFill>
                          <a:effectLst/>
                          <a:latin typeface="Arial" panose="020B0604020202020204" pitchFamily="34" charset="0"/>
                        </a:rPr>
                        <a:t>nop</a:t>
                      </a:r>
                      <a:r>
                        <a:rPr lang="en-ZA" sz="800" b="0" i="0" u="none" strike="noStrike" dirty="0">
                          <a:solidFill>
                            <a:srgbClr val="000000"/>
                          </a:solidFill>
                          <a:effectLst/>
                          <a:latin typeface="Arial" panose="020B0604020202020204" pitchFamily="34" charset="0"/>
                        </a:rPr>
                        <a:t>-Commerce solution for implementation. o   Integration Platform and API Management - Upgrade of the Integration Platform and Migration of the Platform are in the planning stages. o   </a:t>
                      </a:r>
                      <a:r>
                        <a:rPr lang="en-ZA" sz="800" b="0" i="0" u="none" strike="noStrike" dirty="0" err="1">
                          <a:solidFill>
                            <a:srgbClr val="000000"/>
                          </a:solidFill>
                          <a:effectLst/>
                          <a:latin typeface="Arial" panose="020B0604020202020204" pitchFamily="34" charset="0"/>
                        </a:rPr>
                        <a:t>Onboarding</a:t>
                      </a:r>
                      <a:r>
                        <a:rPr lang="en-ZA" sz="800" b="0" i="0" u="none" strike="noStrike" dirty="0">
                          <a:solidFill>
                            <a:srgbClr val="000000"/>
                          </a:solidFill>
                          <a:effectLst/>
                          <a:latin typeface="Arial" panose="020B0604020202020204" pitchFamily="34" charset="0"/>
                        </a:rPr>
                        <a:t> e-Commerce clients for Logistics -The following customers have been successfully integrated on IPS: </a:t>
                      </a:r>
                      <a:r>
                        <a:rPr lang="en-ZA" sz="800" b="0" i="0" u="none" strike="noStrike" dirty="0" err="1">
                          <a:solidFill>
                            <a:srgbClr val="000000"/>
                          </a:solidFill>
                          <a:effectLst/>
                          <a:latin typeface="Arial" panose="020B0604020202020204" pitchFamily="34" charset="0"/>
                        </a:rPr>
                        <a:t>Wish.Com</a:t>
                      </a:r>
                      <a:r>
                        <a:rPr lang="en-ZA" sz="800" b="0" i="0" u="none" strike="noStrike" dirty="0">
                          <a:solidFill>
                            <a:srgbClr val="000000"/>
                          </a:solidFill>
                          <a:effectLst/>
                          <a:latin typeface="Arial" panose="020B0604020202020204" pitchFamily="34" charset="0"/>
                        </a:rPr>
                        <a:t>, Mail Americas, Signature Mail, ICE, CNE.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a:txBody>
                    <a:bodyPr/>
                    <a:lstStyle/>
                    <a:p>
                      <a:pPr algn="just" fontAlgn="ctr"/>
                      <a:r>
                        <a:rPr lang="en-GB" sz="800" b="0" i="0" u="none" strike="noStrike">
                          <a:solidFill>
                            <a:srgbClr val="000000"/>
                          </a:solidFill>
                          <a:effectLst/>
                          <a:latin typeface="Arial" panose="020B0604020202020204" pitchFamily="34" charset="0"/>
                          <a:ea typeface="Arial" panose="020B0604020202020204" pitchFamily="34" charset="0"/>
                        </a:rPr>
                        <a:t>•   Enterprise Application Integration and Modernisation - Review the submitted RFI responses &amp; submit report. •   Sub-projects: o E-Commerce Market Place - Commence configuration of e-Commerce Market Place. o Integration Platform and API Management - Upgrade to the supported version of the Integration platform. Awaiting response from SITA with regard to Integration Platform as a Service. The estimated implementation date is anticipated in Q4 of 2021/22FY. This is dependent on procurement approval and availability of funding. </a:t>
                      </a:r>
                      <a:endParaRPr lang="en-ZA" sz="8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extLst>
                  <a:ext uri="{0D108BD9-81ED-4DB2-BD59-A6C34878D82A}">
                    <a16:rowId xmlns:a16="http://schemas.microsoft.com/office/drawing/2014/main" xmlns="" val="10007"/>
                  </a:ext>
                </a:extLst>
              </a:tr>
              <a:tr h="98522">
                <a:tc>
                  <a:txBody>
                    <a:bodyPr/>
                    <a:lstStyle/>
                    <a:p>
                      <a:pPr algn="l" fontAlgn="ctr"/>
                      <a:r>
                        <a:rPr lang="en-ZA" sz="800" b="0" i="0" u="none" strike="noStrike">
                          <a:solidFill>
                            <a:srgbClr val="000000"/>
                          </a:solidFill>
                          <a:effectLst/>
                          <a:latin typeface="Arial" panose="020B060402020202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ctr"/>
                      <a:r>
                        <a:rPr lang="en-ZA" sz="800" b="0" i="0" u="none" strike="noStrike">
                          <a:solidFill>
                            <a:srgbClr val="000000"/>
                          </a:solidFill>
                          <a:effectLst/>
                          <a:latin typeface="Arial" panose="020B0604020202020204" pitchFamily="34" charset="0"/>
                        </a:rPr>
                        <a:t> </a:t>
                      </a:r>
                    </a:p>
                  </a:txBody>
                  <a:tcPr marL="151093"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a:txBody>
                    <a:bodyPr/>
                    <a:lstStyle/>
                    <a:p>
                      <a:pPr algn="l" fontAlgn="t"/>
                      <a:r>
                        <a:rPr lang="en-ZA" sz="800" b="0" i="0" u="none" strike="noStrike" dirty="0">
                          <a:solidFill>
                            <a:srgbClr val="000000"/>
                          </a:solidFill>
                          <a:effectLst/>
                          <a:latin typeface="Arial" panose="020B0604020202020204" pitchFamily="34" charset="0"/>
                        </a:rPr>
                        <a:t> </a:t>
                      </a: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xmlns="" val="987025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18</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46801"/>
            <a:ext cx="8170631"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 Q2</a:t>
            </a:r>
            <a:r>
              <a:rPr lang="en-US" sz="2400" b="1" dirty="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 </a:t>
            </a:r>
          </a:p>
        </p:txBody>
      </p:sp>
      <p:graphicFrame>
        <p:nvGraphicFramePr>
          <p:cNvPr id="4" name="Table 3"/>
          <p:cNvGraphicFramePr>
            <a:graphicFrameLocks noGrp="1"/>
          </p:cNvGraphicFramePr>
          <p:nvPr>
            <p:extLst>
              <p:ext uri="{D42A27DB-BD31-4B8C-83A1-F6EECF244321}">
                <p14:modId xmlns:p14="http://schemas.microsoft.com/office/powerpoint/2010/main" xmlns="" val="1863006911"/>
              </p:ext>
            </p:extLst>
          </p:nvPr>
        </p:nvGraphicFramePr>
        <p:xfrm>
          <a:off x="86265" y="914400"/>
          <a:ext cx="8868549" cy="3490422"/>
        </p:xfrm>
        <a:graphic>
          <a:graphicData uri="http://schemas.openxmlformats.org/drawingml/2006/table">
            <a:tbl>
              <a:tblPr/>
              <a:tblGrid>
                <a:gridCol w="491587">
                  <a:extLst>
                    <a:ext uri="{9D8B030D-6E8A-4147-A177-3AD203B41FA5}">
                      <a16:colId xmlns:a16="http://schemas.microsoft.com/office/drawing/2014/main" xmlns="" val="20000"/>
                    </a:ext>
                  </a:extLst>
                </a:gridCol>
                <a:gridCol w="616982">
                  <a:extLst>
                    <a:ext uri="{9D8B030D-6E8A-4147-A177-3AD203B41FA5}">
                      <a16:colId xmlns:a16="http://schemas.microsoft.com/office/drawing/2014/main" xmlns="" val="20001"/>
                    </a:ext>
                  </a:extLst>
                </a:gridCol>
                <a:gridCol w="273126">
                  <a:extLst>
                    <a:ext uri="{9D8B030D-6E8A-4147-A177-3AD203B41FA5}">
                      <a16:colId xmlns:a16="http://schemas.microsoft.com/office/drawing/2014/main" xmlns="" val="20002"/>
                    </a:ext>
                  </a:extLst>
                </a:gridCol>
                <a:gridCol w="498052">
                  <a:extLst>
                    <a:ext uri="{9D8B030D-6E8A-4147-A177-3AD203B41FA5}">
                      <a16:colId xmlns:a16="http://schemas.microsoft.com/office/drawing/2014/main" xmlns="" val="20003"/>
                    </a:ext>
                  </a:extLst>
                </a:gridCol>
                <a:gridCol w="690847">
                  <a:extLst>
                    <a:ext uri="{9D8B030D-6E8A-4147-A177-3AD203B41FA5}">
                      <a16:colId xmlns:a16="http://schemas.microsoft.com/office/drawing/2014/main" xmlns="" val="20004"/>
                    </a:ext>
                  </a:extLst>
                </a:gridCol>
                <a:gridCol w="626582">
                  <a:extLst>
                    <a:ext uri="{9D8B030D-6E8A-4147-A177-3AD203B41FA5}">
                      <a16:colId xmlns:a16="http://schemas.microsoft.com/office/drawing/2014/main" xmlns="" val="20005"/>
                    </a:ext>
                  </a:extLst>
                </a:gridCol>
                <a:gridCol w="594450">
                  <a:extLst>
                    <a:ext uri="{9D8B030D-6E8A-4147-A177-3AD203B41FA5}">
                      <a16:colId xmlns:a16="http://schemas.microsoft.com/office/drawing/2014/main" xmlns="" val="20006"/>
                    </a:ext>
                  </a:extLst>
                </a:gridCol>
                <a:gridCol w="546252">
                  <a:extLst>
                    <a:ext uri="{9D8B030D-6E8A-4147-A177-3AD203B41FA5}">
                      <a16:colId xmlns:a16="http://schemas.microsoft.com/office/drawing/2014/main" xmlns="" val="20007"/>
                    </a:ext>
                  </a:extLst>
                </a:gridCol>
                <a:gridCol w="2152872">
                  <a:extLst>
                    <a:ext uri="{9D8B030D-6E8A-4147-A177-3AD203B41FA5}">
                      <a16:colId xmlns:a16="http://schemas.microsoft.com/office/drawing/2014/main" xmlns="" val="20008"/>
                    </a:ext>
                  </a:extLst>
                </a:gridCol>
                <a:gridCol w="2377799">
                  <a:extLst>
                    <a:ext uri="{9D8B030D-6E8A-4147-A177-3AD203B41FA5}">
                      <a16:colId xmlns:a16="http://schemas.microsoft.com/office/drawing/2014/main" xmlns="" val="20009"/>
                    </a:ext>
                  </a:extLst>
                </a:gridCol>
              </a:tblGrid>
              <a:tr h="234685">
                <a:tc rowSpan="3">
                  <a:txBody>
                    <a:bodyPr/>
                    <a:lstStyle/>
                    <a:p>
                      <a:pPr algn="ctr" fontAlgn="ctr"/>
                      <a:r>
                        <a:rPr lang="en-GB" sz="800" b="1" i="0" u="none" strike="noStrike">
                          <a:solidFill>
                            <a:srgbClr val="FFFFFF"/>
                          </a:solidFill>
                          <a:effectLst/>
                          <a:latin typeface="Arial" panose="020B0604020202020204" pitchFamily="34" charset="0"/>
                        </a:rPr>
                        <a:t>Objective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800" b="1" i="0" u="none" strike="noStrike">
                          <a:solidFill>
                            <a:srgbClr val="FFFFFF"/>
                          </a:solidFill>
                          <a:effectLst/>
                          <a:latin typeface="Arial" panose="020B0604020202020204" pitchFamily="34" charset="0"/>
                        </a:rPr>
                        <a:t>Goal</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800" b="1" i="0" u="none" strike="noStrike">
                          <a:solidFill>
                            <a:srgbClr val="FFFFFF"/>
                          </a:solidFill>
                          <a:effectLst/>
                          <a:latin typeface="Arial" panose="020B0604020202020204" pitchFamily="34" charset="0"/>
                        </a:rPr>
                        <a:t>KPI Ref</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800" b="1" i="0" u="none" strike="noStrike">
                          <a:solidFill>
                            <a:srgbClr val="FFFFFF"/>
                          </a:solidFill>
                          <a:effectLst/>
                          <a:latin typeface="Arial" panose="020B0604020202020204" pitchFamily="34" charset="0"/>
                        </a:rPr>
                        <a:t>Key Performance Indicator</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gridSpan="6">
                  <a:txBody>
                    <a:bodyPr/>
                    <a:lstStyle/>
                    <a:p>
                      <a:pPr algn="ctr" fontAlgn="ctr"/>
                      <a:r>
                        <a:rPr lang="en-GB" sz="800" b="1" i="0" u="none" strike="noStrike">
                          <a:solidFill>
                            <a:srgbClr val="FFFFFF"/>
                          </a:solidFill>
                          <a:effectLst/>
                          <a:latin typeface="Arial" panose="020B0604020202020204" pitchFamily="34" charset="0"/>
                        </a:rPr>
                        <a:t>Q2 Performance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234685">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rowSpan="2">
                  <a:txBody>
                    <a:bodyPr/>
                    <a:lstStyle/>
                    <a:p>
                      <a:pPr algn="ctr" fontAlgn="ctr"/>
                      <a:r>
                        <a:rPr lang="en-GB" sz="800" b="1" i="0" u="none" strike="noStrike">
                          <a:solidFill>
                            <a:srgbClr val="FFFFFF"/>
                          </a:solidFill>
                          <a:effectLst/>
                          <a:latin typeface="Arial" panose="020B0604020202020204" pitchFamily="34" charset="0"/>
                        </a:rPr>
                        <a:t>Target</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800" b="1" i="0" u="none" strike="noStrike">
                          <a:solidFill>
                            <a:srgbClr val="FFFFFF"/>
                          </a:solidFill>
                          <a:effectLst/>
                          <a:latin typeface="Arial" panose="020B0604020202020204" pitchFamily="34" charset="0"/>
                        </a:rPr>
                        <a:t>Actual</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800" b="1" i="0" u="none" strike="noStrike">
                          <a:solidFill>
                            <a:srgbClr val="FFFFFF"/>
                          </a:solidFill>
                          <a:effectLst/>
                          <a:latin typeface="Arial" panose="020B0604020202020204" pitchFamily="34" charset="0"/>
                        </a:rPr>
                        <a:t>Variance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a:txBody>
                    <a:bodyPr/>
                    <a:lstStyle/>
                    <a:p>
                      <a:pPr algn="ctr" fontAlgn="ctr"/>
                      <a:r>
                        <a:rPr lang="en-GB" sz="800" b="1" i="0" u="none" strike="noStrike">
                          <a:solidFill>
                            <a:srgbClr val="FFFFFF"/>
                          </a:solidFill>
                          <a:effectLst/>
                          <a:latin typeface="Arial" panose="020B0604020202020204" pitchFamily="34" charset="0"/>
                        </a:rPr>
                        <a:t>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solidFill>
                      <a:srgbClr val="002060"/>
                    </a:solidFill>
                  </a:tcPr>
                </a:tc>
                <a:tc rowSpan="2">
                  <a:txBody>
                    <a:bodyPr/>
                    <a:lstStyle/>
                    <a:p>
                      <a:pPr algn="ctr" fontAlgn="ctr"/>
                      <a:r>
                        <a:rPr lang="en-ZA" sz="800" b="1" i="0" u="none" strike="noStrike">
                          <a:solidFill>
                            <a:srgbClr val="FFFFFF"/>
                          </a:solidFill>
                          <a:effectLst/>
                          <a:latin typeface="Arial" panose="020B0604020202020204" pitchFamily="34" charset="0"/>
                        </a:rPr>
                        <a:t>Actual Performance and Reason for Target Variance/Deviation</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800" b="1" i="0" u="none" strike="noStrike">
                          <a:solidFill>
                            <a:srgbClr val="FFFFFF"/>
                          </a:solidFill>
                          <a:effectLst/>
                          <a:latin typeface="Arial" panose="020B0604020202020204" pitchFamily="34" charset="0"/>
                        </a:rPr>
                        <a:t>Mitigation and Recovery Plans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extLst>
                  <a:ext uri="{0D108BD9-81ED-4DB2-BD59-A6C34878D82A}">
                    <a16:rowId xmlns:a16="http://schemas.microsoft.com/office/drawing/2014/main" xmlns="" val="10001"/>
                  </a:ext>
                </a:extLst>
              </a:tr>
              <a:tr h="234685">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fontAlgn="ctr"/>
                      <a:r>
                        <a:rPr lang="en-GB" sz="800" b="1" i="0" u="none" strike="noStrike">
                          <a:solidFill>
                            <a:srgbClr val="FFFFFF"/>
                          </a:solidFill>
                          <a:effectLst/>
                          <a:latin typeface="Arial" panose="020B0604020202020204" pitchFamily="34" charset="0"/>
                        </a:rPr>
                        <a:t>Not 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solidFill>
                      <a:srgbClr val="002060"/>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2"/>
                  </a:ext>
                </a:extLst>
              </a:tr>
              <a:tr h="922557">
                <a:tc rowSpan="6">
                  <a:txBody>
                    <a:bodyPr/>
                    <a:lstStyle/>
                    <a:p>
                      <a:pPr algn="just" fontAlgn="ctr"/>
                      <a:r>
                        <a:rPr lang="en-GB" sz="800" b="1" i="0" u="none" strike="noStrike">
                          <a:solidFill>
                            <a:srgbClr val="002060"/>
                          </a:solidFill>
                          <a:effectLst/>
                          <a:latin typeface="Arial" panose="020B0604020202020204" pitchFamily="34" charset="0"/>
                        </a:rPr>
                        <a:t>6. Culture of Excellence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just" fontAlgn="ctr"/>
                      <a:r>
                        <a:rPr lang="en-ZA" sz="800" b="0" i="0" u="none" strike="noStrike">
                          <a:solidFill>
                            <a:srgbClr val="000000"/>
                          </a:solidFill>
                          <a:effectLst/>
                          <a:latin typeface="Arial" panose="020B0604020202020204" pitchFamily="34" charset="0"/>
                        </a:rPr>
                        <a:t>Improved Organisational Performance, engaged and high performing employees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rowSpan="2">
                  <a:txBody>
                    <a:bodyPr/>
                    <a:lstStyle/>
                    <a:p>
                      <a:pPr algn="ctr" fontAlgn="ctr"/>
                      <a:r>
                        <a:rPr lang="en-GB" sz="800" b="0" i="0" u="none" strike="noStrike">
                          <a:solidFill>
                            <a:srgbClr val="000000"/>
                          </a:solidFill>
                          <a:effectLst/>
                          <a:latin typeface="Arial" panose="020B0604020202020204" pitchFamily="34" charset="0"/>
                        </a:rPr>
                        <a:t>6.1</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just" fontAlgn="ctr"/>
                      <a:r>
                        <a:rPr lang="en-GB" sz="800" b="0" i="0" u="none" strike="noStrike">
                          <a:solidFill>
                            <a:srgbClr val="000000"/>
                          </a:solidFill>
                          <a:effectLst/>
                          <a:latin typeface="Arial" panose="020B0604020202020204" pitchFamily="34" charset="0"/>
                        </a:rPr>
                        <a:t>Employee satisfaction assessment</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just" fontAlgn="ctr"/>
                      <a:r>
                        <a:rPr lang="en-ZA" sz="800" b="0" i="0" u="none" strike="noStrike">
                          <a:solidFill>
                            <a:srgbClr val="000000"/>
                          </a:solidFill>
                          <a:effectLst/>
                          <a:latin typeface="Arial" panose="020B0604020202020204" pitchFamily="34" charset="0"/>
                        </a:rPr>
                        <a:t>Implement corrective actions for 25% of survey findings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just" fontAlgn="ctr"/>
                      <a:r>
                        <a:rPr lang="en-GB" sz="800" b="0" i="0" u="none" strike="noStrike">
                          <a:solidFill>
                            <a:srgbClr val="000000"/>
                          </a:solidFill>
                          <a:effectLst/>
                          <a:latin typeface="Arial" panose="020B0604020202020204" pitchFamily="34" charset="0"/>
                        </a:rPr>
                        <a:t>0%</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just" fontAlgn="ctr"/>
                      <a:r>
                        <a:rPr lang="en-ZA" sz="800" b="0" i="0" u="none" strike="noStrike">
                          <a:solidFill>
                            <a:srgbClr val="FF0000"/>
                          </a:solidFill>
                          <a:effectLst/>
                          <a:latin typeface="Arial" panose="020B0604020202020204" pitchFamily="34" charset="0"/>
                        </a:rPr>
                        <a:t>Implement corrective actions for 25% of survey findings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800" b="1" i="0" u="none" strike="noStrike">
                          <a:solidFill>
                            <a:srgbClr val="FFFFFF"/>
                          </a:solidFill>
                          <a:effectLst/>
                          <a:latin typeface="Arial" panose="020B0604020202020204" pitchFamily="34" charset="0"/>
                        </a:rPr>
                        <a:t> Not 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rowSpan="2">
                  <a:txBody>
                    <a:bodyPr/>
                    <a:lstStyle/>
                    <a:p>
                      <a:pPr algn="l" fontAlgn="ctr"/>
                      <a:r>
                        <a:rPr lang="en-ZA" sz="800" b="0" i="0" u="none" strike="noStrike" dirty="0">
                          <a:solidFill>
                            <a:srgbClr val="000000"/>
                          </a:solidFill>
                          <a:effectLst/>
                          <a:latin typeface="Arial" panose="020B0604020202020204" pitchFamily="34" charset="0"/>
                        </a:rPr>
                        <a:t>The Q2 target for 25% of the findings of the previous Employee Satisfaction Survey (ESS) conducted during 2020/21FY to be implemented, has not been achieved.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l" fontAlgn="ctr"/>
                      <a:r>
                        <a:rPr lang="en-ZA" sz="800" b="0" i="0" u="none" strike="noStrike">
                          <a:solidFill>
                            <a:srgbClr val="000000"/>
                          </a:solidFill>
                          <a:effectLst/>
                          <a:latin typeface="Arial" panose="020B0604020202020204" pitchFamily="34" charset="0"/>
                        </a:rPr>
                        <a:t>From discussions had with Human Resources, they have requested that the KPI be removed as many of the findings of the ESS are not within their span of control.                                                                                                                Review / removal of annual target during mid-year budget adjustment period.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extLst>
                  <a:ext uri="{0D108BD9-81ED-4DB2-BD59-A6C34878D82A}">
                    <a16:rowId xmlns:a16="http://schemas.microsoft.com/office/drawing/2014/main" xmlns="" val="10003"/>
                  </a:ext>
                </a:extLst>
              </a:tr>
              <a:tr h="118288">
                <a:tc vMerge="1">
                  <a:txBody>
                    <a:bodyPr/>
                    <a:lstStyle/>
                    <a:p>
                      <a:endParaRPr lang="en-ZA"/>
                    </a:p>
                  </a:txBody>
                  <a:tcPr/>
                </a:tc>
                <a:tc>
                  <a:txBody>
                    <a:bodyPr/>
                    <a:lstStyle/>
                    <a:p>
                      <a:pPr algn="l" fontAlgn="ctr"/>
                      <a:r>
                        <a:rPr lang="en-ZA" sz="800" b="0" i="0" u="none" strike="noStrike">
                          <a:solidFill>
                            <a:srgbClr val="000000"/>
                          </a:solidFill>
                          <a:effectLst/>
                          <a:latin typeface="Arial" panose="020B060402020202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fontAlgn="ctr"/>
                      <a:r>
                        <a:rPr lang="en-GB" sz="800" b="0" i="0" u="none" strike="noStrike">
                          <a:solidFill>
                            <a:srgbClr val="000000"/>
                          </a:solidFill>
                          <a:effectLst/>
                          <a:latin typeface="Arial" panose="020B060402020202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4"/>
                  </a:ext>
                </a:extLst>
              </a:tr>
              <a:tr h="817352">
                <a:tc vMerge="1">
                  <a:txBody>
                    <a:bodyPr/>
                    <a:lstStyle/>
                    <a:p>
                      <a:endParaRPr lang="en-ZA"/>
                    </a:p>
                  </a:txBody>
                  <a:tcPr/>
                </a:tc>
                <a:tc>
                  <a:txBody>
                    <a:bodyPr/>
                    <a:lstStyle/>
                    <a:p>
                      <a:pPr algn="l" fontAlgn="ctr"/>
                      <a:r>
                        <a:rPr lang="en-ZA" sz="800" b="0" i="0" u="none" strike="noStrike">
                          <a:solidFill>
                            <a:srgbClr val="000000"/>
                          </a:solidFill>
                          <a:effectLst/>
                          <a:latin typeface="Arial" panose="020B060402020202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tcPr>
                </a:tc>
                <a:tc rowSpan="2">
                  <a:txBody>
                    <a:bodyPr/>
                    <a:lstStyle/>
                    <a:p>
                      <a:pPr algn="ctr" fontAlgn="ctr"/>
                      <a:r>
                        <a:rPr lang="en-GB" sz="800" b="0" i="0" u="none" strike="noStrike">
                          <a:solidFill>
                            <a:srgbClr val="000000"/>
                          </a:solidFill>
                          <a:effectLst/>
                          <a:latin typeface="Arial" panose="020B0604020202020204" pitchFamily="34" charset="0"/>
                        </a:rPr>
                        <a:t>6.2</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just" fontAlgn="ctr"/>
                      <a:r>
                        <a:rPr lang="en-GB" sz="800" b="0" i="0" u="none" strike="noStrike">
                          <a:solidFill>
                            <a:srgbClr val="000000"/>
                          </a:solidFill>
                          <a:effectLst/>
                          <a:latin typeface="Arial" panose="020B0604020202020204" pitchFamily="34" charset="0"/>
                        </a:rPr>
                        <a:t>Improve productivity levels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ZA" sz="800" b="0" i="0" u="none" strike="noStrike">
                          <a:solidFill>
                            <a:srgbClr val="000000"/>
                          </a:solidFill>
                          <a:effectLst/>
                          <a:latin typeface="Arial" panose="020B0604020202020204" pitchFamily="34" charset="0"/>
                        </a:rPr>
                        <a:t>Implement the productivity measurement model</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ZA" sz="800" b="0" i="0" u="none" strike="noStrike">
                          <a:solidFill>
                            <a:srgbClr val="000000"/>
                          </a:solidFill>
                          <a:effectLst/>
                          <a:latin typeface="Arial" panose="020B0604020202020204" pitchFamily="34" charset="0"/>
                        </a:rPr>
                        <a:t>Existing productivity model for Mail Centres &amp; Depots being reviewed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just" fontAlgn="ctr"/>
                      <a:r>
                        <a:rPr lang="en-ZA" sz="800" b="0" i="0" u="none" strike="noStrike">
                          <a:solidFill>
                            <a:srgbClr val="FF0000"/>
                          </a:solidFill>
                          <a:effectLst/>
                          <a:latin typeface="Arial" panose="020B0604020202020204" pitchFamily="34" charset="0"/>
                        </a:rPr>
                        <a:t>Implement the productivity measurement model</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800" b="1" i="0" u="none" strike="noStrike">
                          <a:solidFill>
                            <a:srgbClr val="FFFFFF"/>
                          </a:solidFill>
                          <a:effectLst/>
                          <a:latin typeface="Arial" panose="020B0604020202020204" pitchFamily="34" charset="0"/>
                        </a:rPr>
                        <a:t>Not 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a:txBody>
                    <a:bodyPr/>
                    <a:lstStyle/>
                    <a:p>
                      <a:pPr algn="just" fontAlgn="ctr"/>
                      <a:r>
                        <a:rPr lang="en-ZA" sz="800" b="0" i="0" u="none" strike="noStrike">
                          <a:solidFill>
                            <a:srgbClr val="000000"/>
                          </a:solidFill>
                          <a:effectLst/>
                          <a:latin typeface="Arial" panose="020B0604020202020204" pitchFamily="34" charset="0"/>
                        </a:rPr>
                        <a:t>The Q2 target was not achieved. Currently Operations uses a productivity model for Mail Centres and Depots. This is currently being reviewed with applicable productivity measures and standards and will be further enhanced to include a productivity management suite.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rowSpan="2">
                  <a:txBody>
                    <a:bodyPr/>
                    <a:lstStyle/>
                    <a:p>
                      <a:pPr algn="l" fontAlgn="ctr"/>
                      <a:r>
                        <a:rPr lang="en-ZA" sz="800" b="0" i="0" u="none" strike="noStrike">
                          <a:solidFill>
                            <a:srgbClr val="000000"/>
                          </a:solidFill>
                          <a:effectLst/>
                          <a:latin typeface="Arial" panose="020B0604020202020204" pitchFamily="34" charset="0"/>
                        </a:rPr>
                        <a:t>Review / removal of annual target during mid-year budget adjustment period.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5"/>
                  </a:ext>
                </a:extLst>
              </a:tr>
              <a:tr h="118288">
                <a:tc vMerge="1">
                  <a:txBody>
                    <a:bodyPr/>
                    <a:lstStyle/>
                    <a:p>
                      <a:endParaRPr lang="en-ZA"/>
                    </a:p>
                  </a:txBody>
                  <a:tcPr/>
                </a:tc>
                <a:tc>
                  <a:txBody>
                    <a:bodyPr/>
                    <a:lstStyle/>
                    <a:p>
                      <a:pPr algn="l" fontAlgn="ctr"/>
                      <a:r>
                        <a:rPr lang="en-ZA" sz="800" b="0" i="0" u="none" strike="noStrike">
                          <a:solidFill>
                            <a:srgbClr val="000000"/>
                          </a:solidFill>
                          <a:effectLst/>
                          <a:latin typeface="Arial" panose="020B060402020202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ctr"/>
                      <a:r>
                        <a:rPr lang="en-GB" sz="800" b="0" i="0" u="none" strike="noStrike">
                          <a:solidFill>
                            <a:srgbClr val="000000"/>
                          </a:solidFill>
                          <a:effectLst/>
                          <a:latin typeface="Arial" panose="020B060402020202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vMerge="1">
                  <a:txBody>
                    <a:bodyPr/>
                    <a:lstStyle/>
                    <a:p>
                      <a:endParaRPr lang="en-ZA"/>
                    </a:p>
                  </a:txBody>
                  <a:tcPr/>
                </a:tc>
                <a:extLst>
                  <a:ext uri="{0D108BD9-81ED-4DB2-BD59-A6C34878D82A}">
                    <a16:rowId xmlns:a16="http://schemas.microsoft.com/office/drawing/2014/main" xmlns="" val="10006"/>
                  </a:ext>
                </a:extLst>
              </a:tr>
              <a:tr h="590760">
                <a:tc vMerge="1">
                  <a:txBody>
                    <a:bodyPr/>
                    <a:lstStyle/>
                    <a:p>
                      <a:endParaRPr lang="en-ZA"/>
                    </a:p>
                  </a:txBody>
                  <a:tcPr/>
                </a:tc>
                <a:tc>
                  <a:txBody>
                    <a:bodyPr/>
                    <a:lstStyle/>
                    <a:p>
                      <a:pPr algn="l" fontAlgn="ctr"/>
                      <a:r>
                        <a:rPr lang="en-ZA" sz="800" b="0" i="0" u="none" strike="noStrike">
                          <a:solidFill>
                            <a:srgbClr val="000000"/>
                          </a:solidFill>
                          <a:effectLst/>
                          <a:latin typeface="Arial" panose="020B060402020202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tcPr>
                </a:tc>
                <a:tc rowSpan="2">
                  <a:txBody>
                    <a:bodyPr/>
                    <a:lstStyle/>
                    <a:p>
                      <a:pPr algn="ctr" fontAlgn="ctr"/>
                      <a:r>
                        <a:rPr lang="en-GB" sz="800" b="0" i="0" u="none" strike="noStrike">
                          <a:solidFill>
                            <a:srgbClr val="000000"/>
                          </a:solidFill>
                          <a:effectLst/>
                          <a:latin typeface="Arial" panose="020B0604020202020204" pitchFamily="34" charset="0"/>
                        </a:rPr>
                        <a:t>6.3</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GB" sz="800" b="0" i="0" u="none" strike="noStrike">
                          <a:solidFill>
                            <a:srgbClr val="000000"/>
                          </a:solidFill>
                          <a:effectLst/>
                          <a:latin typeface="Arial" panose="020B0604020202020204" pitchFamily="34" charset="0"/>
                        </a:rPr>
                        <a:t>Implement BU strategic initiatives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800" b="0" i="0" u="none" strike="noStrike">
                          <a:solidFill>
                            <a:srgbClr val="000000"/>
                          </a:solidFill>
                          <a:effectLst/>
                          <a:latin typeface="Arial" panose="020B0604020202020204" pitchFamily="34" charset="0"/>
                        </a:rPr>
                        <a:t>50%</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800" b="0" i="0" u="none" strike="noStrike">
                          <a:solidFill>
                            <a:srgbClr val="000000"/>
                          </a:solidFill>
                          <a:effectLst/>
                          <a:latin typeface="Arial" panose="020B0604020202020204" pitchFamily="34" charset="0"/>
                        </a:rPr>
                        <a:t>66%</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800" b="0" i="0" u="none" strike="noStrike">
                          <a:solidFill>
                            <a:srgbClr val="000000"/>
                          </a:solidFill>
                          <a:effectLst/>
                          <a:latin typeface="Arial" panose="020B0604020202020204" pitchFamily="34" charset="0"/>
                        </a:rPr>
                        <a:t>16%</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800" b="1" i="0" u="none" strike="noStrike">
                          <a:solidFill>
                            <a:srgbClr val="FFFFFF"/>
                          </a:solidFill>
                          <a:effectLst/>
                          <a:latin typeface="Arial" panose="020B0604020202020204" pitchFamily="34" charset="0"/>
                        </a:rPr>
                        <a:t>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B050"/>
                    </a:solidFill>
                  </a:tcPr>
                </a:tc>
                <a:tc rowSpan="2">
                  <a:txBody>
                    <a:bodyPr/>
                    <a:lstStyle/>
                    <a:p>
                      <a:pPr algn="just" fontAlgn="ctr"/>
                      <a:r>
                        <a:rPr lang="en-ZA" sz="800" b="0" i="0" u="none" strike="noStrike">
                          <a:solidFill>
                            <a:srgbClr val="000000"/>
                          </a:solidFill>
                          <a:effectLst/>
                          <a:latin typeface="Arial" panose="020B0604020202020204" pitchFamily="34" charset="0"/>
                        </a:rPr>
                        <a:t>The implementation of BU strategic initiatives is progressing well and the Q2 target has been attained. To date, 87 initiatives of a total of 131 initiatives (66%) are at various stages of implementation.</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just" fontAlgn="ctr"/>
                      <a:r>
                        <a:rPr lang="en-ZA" sz="800" b="0" i="0" u="none" strike="noStrike">
                          <a:solidFill>
                            <a:srgbClr val="000000"/>
                          </a:solidFill>
                          <a:effectLst/>
                          <a:latin typeface="Arial" panose="020B0604020202020204" pitchFamily="34" charset="0"/>
                        </a:rPr>
                        <a:t>Group Strategy will actively drive and monitor the process of BU strategic initiative implementation.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7"/>
                  </a:ext>
                </a:extLst>
              </a:tr>
              <a:tr h="118288">
                <a:tc vMerge="1">
                  <a:txBody>
                    <a:bodyPr/>
                    <a:lstStyle/>
                    <a:p>
                      <a:endParaRPr lang="en-ZA"/>
                    </a:p>
                  </a:txBody>
                  <a:tcPr/>
                </a:tc>
                <a:tc>
                  <a:txBody>
                    <a:bodyPr/>
                    <a:lstStyle/>
                    <a:p>
                      <a:pPr algn="l" fontAlgn="ctr"/>
                      <a:r>
                        <a:rPr lang="en-ZA" sz="800" b="0" i="0" u="none" strike="noStrike" dirty="0">
                          <a:solidFill>
                            <a:srgbClr val="000000"/>
                          </a:solidFill>
                          <a:effectLst/>
                          <a:latin typeface="Arial" panose="020B060402020202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xmlns="" val="1077365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19</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46801"/>
            <a:ext cx="8170631"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 Q2</a:t>
            </a:r>
            <a:r>
              <a:rPr lang="en-US" sz="2400" b="1" dirty="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 </a:t>
            </a:r>
          </a:p>
        </p:txBody>
      </p:sp>
      <p:graphicFrame>
        <p:nvGraphicFramePr>
          <p:cNvPr id="4" name="Table 3"/>
          <p:cNvGraphicFramePr>
            <a:graphicFrameLocks noGrp="1"/>
          </p:cNvGraphicFramePr>
          <p:nvPr>
            <p:extLst>
              <p:ext uri="{D42A27DB-BD31-4B8C-83A1-F6EECF244321}">
                <p14:modId xmlns:p14="http://schemas.microsoft.com/office/powerpoint/2010/main" xmlns="" val="1870194808"/>
              </p:ext>
            </p:extLst>
          </p:nvPr>
        </p:nvGraphicFramePr>
        <p:xfrm>
          <a:off x="86265" y="1103585"/>
          <a:ext cx="8900079" cy="3538223"/>
        </p:xfrm>
        <a:graphic>
          <a:graphicData uri="http://schemas.openxmlformats.org/drawingml/2006/table">
            <a:tbl>
              <a:tblPr/>
              <a:tblGrid>
                <a:gridCol w="602321">
                  <a:extLst>
                    <a:ext uri="{9D8B030D-6E8A-4147-A177-3AD203B41FA5}">
                      <a16:colId xmlns:a16="http://schemas.microsoft.com/office/drawing/2014/main" xmlns="" val="20000"/>
                    </a:ext>
                  </a:extLst>
                </a:gridCol>
                <a:gridCol w="706192">
                  <a:extLst>
                    <a:ext uri="{9D8B030D-6E8A-4147-A177-3AD203B41FA5}">
                      <a16:colId xmlns:a16="http://schemas.microsoft.com/office/drawing/2014/main" xmlns="" val="20001"/>
                    </a:ext>
                  </a:extLst>
                </a:gridCol>
                <a:gridCol w="481495">
                  <a:extLst>
                    <a:ext uri="{9D8B030D-6E8A-4147-A177-3AD203B41FA5}">
                      <a16:colId xmlns:a16="http://schemas.microsoft.com/office/drawing/2014/main" xmlns="" val="20002"/>
                    </a:ext>
                  </a:extLst>
                </a:gridCol>
                <a:gridCol w="658042">
                  <a:extLst>
                    <a:ext uri="{9D8B030D-6E8A-4147-A177-3AD203B41FA5}">
                      <a16:colId xmlns:a16="http://schemas.microsoft.com/office/drawing/2014/main" xmlns="" val="20003"/>
                    </a:ext>
                  </a:extLst>
                </a:gridCol>
                <a:gridCol w="465445">
                  <a:extLst>
                    <a:ext uri="{9D8B030D-6E8A-4147-A177-3AD203B41FA5}">
                      <a16:colId xmlns:a16="http://schemas.microsoft.com/office/drawing/2014/main" xmlns="" val="20004"/>
                    </a:ext>
                  </a:extLst>
                </a:gridCol>
                <a:gridCol w="529644">
                  <a:extLst>
                    <a:ext uri="{9D8B030D-6E8A-4147-A177-3AD203B41FA5}">
                      <a16:colId xmlns:a16="http://schemas.microsoft.com/office/drawing/2014/main" xmlns="" val="20005"/>
                    </a:ext>
                  </a:extLst>
                </a:gridCol>
                <a:gridCol w="577793">
                  <a:extLst>
                    <a:ext uri="{9D8B030D-6E8A-4147-A177-3AD203B41FA5}">
                      <a16:colId xmlns:a16="http://schemas.microsoft.com/office/drawing/2014/main" xmlns="" val="20006"/>
                    </a:ext>
                  </a:extLst>
                </a:gridCol>
                <a:gridCol w="609894">
                  <a:extLst>
                    <a:ext uri="{9D8B030D-6E8A-4147-A177-3AD203B41FA5}">
                      <a16:colId xmlns:a16="http://schemas.microsoft.com/office/drawing/2014/main" xmlns="" val="20007"/>
                    </a:ext>
                  </a:extLst>
                </a:gridCol>
                <a:gridCol w="2086476">
                  <a:extLst>
                    <a:ext uri="{9D8B030D-6E8A-4147-A177-3AD203B41FA5}">
                      <a16:colId xmlns:a16="http://schemas.microsoft.com/office/drawing/2014/main" xmlns="" val="20008"/>
                    </a:ext>
                  </a:extLst>
                </a:gridCol>
                <a:gridCol w="2182777">
                  <a:extLst>
                    <a:ext uri="{9D8B030D-6E8A-4147-A177-3AD203B41FA5}">
                      <a16:colId xmlns:a16="http://schemas.microsoft.com/office/drawing/2014/main" xmlns="" val="20009"/>
                    </a:ext>
                  </a:extLst>
                </a:gridCol>
              </a:tblGrid>
              <a:tr h="253977">
                <a:tc rowSpan="3">
                  <a:txBody>
                    <a:bodyPr/>
                    <a:lstStyle/>
                    <a:p>
                      <a:pPr algn="ctr" fontAlgn="ctr"/>
                      <a:r>
                        <a:rPr lang="en-GB" sz="800" b="1" i="0" u="none" strike="noStrike">
                          <a:solidFill>
                            <a:srgbClr val="FFFFFF"/>
                          </a:solidFill>
                          <a:effectLst/>
                          <a:latin typeface="Arial" panose="020B0604020202020204" pitchFamily="34" charset="0"/>
                        </a:rPr>
                        <a:t>Objective</a:t>
                      </a:r>
                      <a:endParaRPr lang="en-ZA" sz="8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800" b="1" i="0" u="none" strike="noStrike">
                          <a:solidFill>
                            <a:srgbClr val="FFFFFF"/>
                          </a:solidFill>
                          <a:effectLst/>
                          <a:latin typeface="Arial" panose="020B0604020202020204" pitchFamily="34" charset="0"/>
                        </a:rPr>
                        <a:t>Goal</a:t>
                      </a:r>
                      <a:endParaRPr lang="en-ZA" sz="8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800" b="1" i="0" u="none" strike="noStrike">
                          <a:solidFill>
                            <a:srgbClr val="FFFFFF"/>
                          </a:solidFill>
                          <a:effectLst/>
                          <a:latin typeface="Arial" panose="020B0604020202020204" pitchFamily="34" charset="0"/>
                        </a:rPr>
                        <a:t>KPI Ref</a:t>
                      </a:r>
                      <a:endParaRPr lang="en-ZA" sz="8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800" b="1" i="0" u="none" strike="noStrike">
                          <a:solidFill>
                            <a:srgbClr val="FFFFFF"/>
                          </a:solidFill>
                          <a:effectLst/>
                          <a:latin typeface="Arial" panose="020B0604020202020204" pitchFamily="34" charset="0"/>
                        </a:rPr>
                        <a:t>Key Performance Indicator</a:t>
                      </a:r>
                      <a:endParaRPr lang="en-ZA" sz="8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gridSpan="6">
                  <a:txBody>
                    <a:bodyPr/>
                    <a:lstStyle/>
                    <a:p>
                      <a:pPr algn="ctr" fontAlgn="ctr"/>
                      <a:r>
                        <a:rPr lang="en-GB" sz="800" b="1" i="0" u="none" strike="noStrike">
                          <a:solidFill>
                            <a:srgbClr val="FFFFFF"/>
                          </a:solidFill>
                          <a:effectLst/>
                          <a:latin typeface="Arial" panose="020B0604020202020204" pitchFamily="34" charset="0"/>
                        </a:rPr>
                        <a:t>Q2 Performance</a:t>
                      </a:r>
                      <a:endParaRPr lang="en-ZA" sz="8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253977">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rowSpan="2">
                  <a:txBody>
                    <a:bodyPr/>
                    <a:lstStyle/>
                    <a:p>
                      <a:pPr algn="ctr" fontAlgn="ctr"/>
                      <a:r>
                        <a:rPr lang="en-GB" sz="800" b="1" i="0" u="none" strike="noStrike">
                          <a:solidFill>
                            <a:srgbClr val="FFFFFF"/>
                          </a:solidFill>
                          <a:effectLst/>
                          <a:latin typeface="Arial" panose="020B0604020202020204" pitchFamily="34" charset="0"/>
                        </a:rPr>
                        <a:t>Target</a:t>
                      </a:r>
                      <a:endParaRPr lang="en-ZA" sz="8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800" b="1" i="0" u="none" strike="noStrike">
                          <a:solidFill>
                            <a:srgbClr val="FFFFFF"/>
                          </a:solidFill>
                          <a:effectLst/>
                          <a:latin typeface="Arial" panose="020B0604020202020204" pitchFamily="34" charset="0"/>
                        </a:rPr>
                        <a:t>Actual</a:t>
                      </a:r>
                      <a:endParaRPr lang="en-ZA" sz="8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800" b="1" i="0" u="none" strike="noStrike">
                          <a:solidFill>
                            <a:srgbClr val="FFFFFF"/>
                          </a:solidFill>
                          <a:effectLst/>
                          <a:latin typeface="Arial" panose="020B0604020202020204" pitchFamily="34" charset="0"/>
                        </a:rPr>
                        <a:t>Variance</a:t>
                      </a:r>
                      <a:endParaRPr lang="en-ZA" sz="8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a:txBody>
                    <a:bodyPr/>
                    <a:lstStyle/>
                    <a:p>
                      <a:pPr algn="ctr" fontAlgn="ctr"/>
                      <a:r>
                        <a:rPr lang="en-GB" sz="800" b="1" i="0" u="none" strike="noStrike">
                          <a:solidFill>
                            <a:srgbClr val="FFFFFF"/>
                          </a:solidFill>
                          <a:effectLst/>
                          <a:latin typeface="Arial" panose="020B0604020202020204" pitchFamily="34" charset="0"/>
                        </a:rPr>
                        <a:t>Achieved/</a:t>
                      </a:r>
                      <a:endParaRPr lang="en-ZA" sz="8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solidFill>
                      <a:srgbClr val="002060"/>
                    </a:solidFill>
                  </a:tcPr>
                </a:tc>
                <a:tc rowSpan="2">
                  <a:txBody>
                    <a:bodyPr/>
                    <a:lstStyle/>
                    <a:p>
                      <a:pPr algn="ctr" fontAlgn="ctr"/>
                      <a:r>
                        <a:rPr lang="en-GB" sz="800" b="1" i="0" u="none" strike="noStrike">
                          <a:solidFill>
                            <a:srgbClr val="FFFFFF"/>
                          </a:solidFill>
                          <a:effectLst/>
                          <a:latin typeface="Arial" panose="020B0604020202020204" pitchFamily="34" charset="0"/>
                        </a:rPr>
                        <a:t>Actual Performance and Reason for Target Variance/Deviation</a:t>
                      </a:r>
                      <a:endParaRPr lang="en-ZA" sz="8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800" b="1" i="0" u="none" strike="noStrike">
                          <a:solidFill>
                            <a:srgbClr val="FFFFFF"/>
                          </a:solidFill>
                          <a:effectLst/>
                          <a:latin typeface="Arial" panose="020B0604020202020204" pitchFamily="34" charset="0"/>
                        </a:rPr>
                        <a:t>Mitigation and Recovery Plans</a:t>
                      </a:r>
                      <a:endParaRPr lang="en-ZA" sz="8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extLst>
                  <a:ext uri="{0D108BD9-81ED-4DB2-BD59-A6C34878D82A}">
                    <a16:rowId xmlns:a16="http://schemas.microsoft.com/office/drawing/2014/main" xmlns="" val="10001"/>
                  </a:ext>
                </a:extLst>
              </a:tr>
              <a:tr h="253977">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fontAlgn="ctr"/>
                      <a:r>
                        <a:rPr lang="en-GB" sz="800" b="1" i="0" u="none" strike="noStrike">
                          <a:solidFill>
                            <a:srgbClr val="FFFFFF"/>
                          </a:solidFill>
                          <a:effectLst/>
                          <a:latin typeface="Arial" panose="020B0604020202020204" pitchFamily="34" charset="0"/>
                        </a:rPr>
                        <a:t>Not Achieved</a:t>
                      </a:r>
                      <a:endParaRPr lang="en-ZA" sz="8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solidFill>
                      <a:srgbClr val="002060"/>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2"/>
                  </a:ext>
                </a:extLst>
              </a:tr>
              <a:tr h="1182313">
                <a:tc rowSpan="4">
                  <a:txBody>
                    <a:bodyPr/>
                    <a:lstStyle/>
                    <a:p>
                      <a:pPr algn="just" fontAlgn="ctr"/>
                      <a:r>
                        <a:rPr lang="en-GB" sz="800" b="1" i="0" u="none" strike="noStrike">
                          <a:solidFill>
                            <a:srgbClr val="002060"/>
                          </a:solidFill>
                          <a:effectLst/>
                          <a:latin typeface="Arial" panose="020B0604020202020204" pitchFamily="34" charset="0"/>
                        </a:rPr>
                        <a:t>7. Corporate Governance</a:t>
                      </a:r>
                      <a:endParaRPr lang="en-ZA" sz="800" b="1" i="0" u="none" strike="noStrike">
                        <a:solidFill>
                          <a:srgbClr val="00206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just" fontAlgn="ctr"/>
                      <a:r>
                        <a:rPr lang="en-ZA" sz="800" b="0" i="0" u="none" strike="noStrike">
                          <a:solidFill>
                            <a:srgbClr val="000000"/>
                          </a:solidFill>
                          <a:effectLst/>
                          <a:latin typeface="Arial" panose="020B0604020202020204" pitchFamily="34" charset="0"/>
                        </a:rPr>
                        <a:t>Strengthened Organisational Governance, entrenched and consistently appliedGovernance principles in managing the organisation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rowSpan="2">
                  <a:txBody>
                    <a:bodyPr/>
                    <a:lstStyle/>
                    <a:p>
                      <a:pPr algn="ctr" fontAlgn="ctr"/>
                      <a:r>
                        <a:rPr lang="en-GB" sz="800" b="0" i="0" u="none" strike="noStrike">
                          <a:solidFill>
                            <a:srgbClr val="000000"/>
                          </a:solidFill>
                          <a:effectLst/>
                          <a:latin typeface="Arial" panose="020B0604020202020204" pitchFamily="34" charset="0"/>
                        </a:rPr>
                        <a:t>7.1</a:t>
                      </a:r>
                      <a:endParaRPr lang="en-ZA" sz="8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just" fontAlgn="ctr"/>
                      <a:r>
                        <a:rPr lang="en-GB" sz="800" b="0" i="0" u="none" strike="noStrike">
                          <a:solidFill>
                            <a:srgbClr val="000000"/>
                          </a:solidFill>
                          <a:effectLst/>
                          <a:latin typeface="Arial" panose="020B0604020202020204" pitchFamily="34" charset="0"/>
                        </a:rPr>
                        <a:t>Achieve an unqualified Audit Opinion</a:t>
                      </a:r>
                      <a:endParaRPr lang="en-ZA" sz="8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just" fontAlgn="ctr"/>
                      <a:r>
                        <a:rPr lang="en-GB" sz="800" b="0" i="0" u="none" strike="noStrike">
                          <a:solidFill>
                            <a:srgbClr val="000000"/>
                          </a:solidFill>
                          <a:effectLst/>
                          <a:latin typeface="Arial" panose="020B0604020202020204" pitchFamily="34" charset="0"/>
                        </a:rPr>
                        <a:t>50% of the material audit findings resolved</a:t>
                      </a:r>
                      <a:endParaRPr lang="en-ZA" sz="8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800" b="0" i="0" u="none" strike="noStrike" dirty="0">
                          <a:solidFill>
                            <a:srgbClr val="000000"/>
                          </a:solidFill>
                          <a:effectLst/>
                          <a:latin typeface="Arial" panose="020B0604020202020204" pitchFamily="34" charset="0"/>
                        </a:rPr>
                        <a:t>0%</a:t>
                      </a:r>
                      <a:endParaRPr lang="en-ZA" sz="800" b="0" i="0" u="none" strike="noStrike" dirty="0">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GB" sz="800" b="0" i="0" u="none" strike="noStrike">
                          <a:solidFill>
                            <a:srgbClr val="FF0000"/>
                          </a:solidFill>
                          <a:effectLst/>
                          <a:latin typeface="Arial" panose="020B0604020202020204" pitchFamily="34" charset="0"/>
                        </a:rPr>
                        <a:t>50% of the material audit findings resolved</a:t>
                      </a:r>
                      <a:endParaRPr lang="en-ZA" sz="800" b="0" i="0" u="none" strike="noStrike">
                        <a:solidFill>
                          <a:srgbClr val="FF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800" b="1" i="0" u="none" strike="noStrike">
                          <a:solidFill>
                            <a:srgbClr val="FFFFFF"/>
                          </a:solidFill>
                          <a:effectLst/>
                          <a:latin typeface="Arial" panose="020B0604020202020204" pitchFamily="34" charset="0"/>
                        </a:rPr>
                        <a:t>Not  Achieved</a:t>
                      </a:r>
                      <a:endParaRPr lang="en-ZA" sz="8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a:txBody>
                    <a:bodyPr/>
                    <a:lstStyle/>
                    <a:p>
                      <a:pPr algn="just" fontAlgn="ctr"/>
                      <a:r>
                        <a:rPr lang="en-ZA" sz="800" b="0" i="0" u="none" strike="noStrike">
                          <a:solidFill>
                            <a:srgbClr val="000000"/>
                          </a:solidFill>
                          <a:effectLst/>
                          <a:latin typeface="Arial" panose="020B0604020202020204" pitchFamily="34" charset="0"/>
                        </a:rPr>
                        <a:t>The target for the resolution of material audit findings is 50% by end of Q2 and was not achieved as the audit process is currently still in process. The detailed Audit report from the AG is only expected during November 2021. The tracking process will only commence thereafter.</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a:txBody>
                    <a:bodyPr/>
                    <a:lstStyle/>
                    <a:p>
                      <a:pPr algn="just" fontAlgn="ctr"/>
                      <a:r>
                        <a:rPr lang="en-GB" sz="800" b="0" i="0" u="none" strike="noStrike">
                          <a:solidFill>
                            <a:srgbClr val="000000"/>
                          </a:solidFill>
                          <a:effectLst/>
                          <a:latin typeface="Arial" panose="020B0604020202020204" pitchFamily="34" charset="0"/>
                        </a:rPr>
                        <a:t>Once the detailed Audit report from the AG is received, resolution of material findings will need to be expedited to ensure the Annual target of 100% resolution of material audit findings is achieved. Work is still continuing with the aim of addressing the matters and improving the audit outcome for the 2021 financial year.</a:t>
                      </a:r>
                      <a:endParaRPr lang="en-ZA" sz="8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extLst>
                  <a:ext uri="{0D108BD9-81ED-4DB2-BD59-A6C34878D82A}">
                    <a16:rowId xmlns:a16="http://schemas.microsoft.com/office/drawing/2014/main" xmlns="" val="10003"/>
                  </a:ext>
                </a:extLst>
              </a:tr>
              <a:tr h="128011">
                <a:tc vMerge="1">
                  <a:txBody>
                    <a:bodyPr/>
                    <a:lstStyle/>
                    <a:p>
                      <a:endParaRPr lang="en-ZA"/>
                    </a:p>
                  </a:txBody>
                  <a:tcPr/>
                </a:tc>
                <a:tc>
                  <a:txBody>
                    <a:bodyPr/>
                    <a:lstStyle/>
                    <a:p>
                      <a:pPr algn="just" fontAlgn="ctr"/>
                      <a:r>
                        <a:rPr lang="en-ZA" sz="800" b="0" i="0" u="none" strike="noStrike">
                          <a:solidFill>
                            <a:srgbClr val="000000"/>
                          </a:solidFill>
                          <a:effectLst/>
                          <a:latin typeface="Arial" panose="020B060402020202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t"/>
                      <a:r>
                        <a:rPr lang="en-ZA" sz="800" b="0" i="0" u="none" strike="noStrike">
                          <a:solidFill>
                            <a:srgbClr val="000000"/>
                          </a:solidFill>
                          <a:effectLst/>
                          <a:latin typeface="Arial" panose="020B0604020202020204" pitchFamily="34" charset="0"/>
                        </a:rPr>
                        <a:t> </a:t>
                      </a: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a:txBody>
                    <a:bodyPr/>
                    <a:lstStyle/>
                    <a:p>
                      <a:pPr algn="l" fontAlgn="t"/>
                      <a:r>
                        <a:rPr lang="en-ZA" sz="800" b="0" i="0" u="none" strike="noStrike">
                          <a:solidFill>
                            <a:srgbClr val="000000"/>
                          </a:solidFill>
                          <a:effectLst/>
                          <a:latin typeface="Arial" panose="020B0604020202020204" pitchFamily="34" charset="0"/>
                        </a:rPr>
                        <a:t> </a:t>
                      </a: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4"/>
                  </a:ext>
                </a:extLst>
              </a:tr>
              <a:tr h="1173554">
                <a:tc vMerge="1">
                  <a:txBody>
                    <a:bodyPr/>
                    <a:lstStyle/>
                    <a:p>
                      <a:endParaRPr lang="en-ZA"/>
                    </a:p>
                  </a:txBody>
                  <a:tcPr/>
                </a:tc>
                <a:tc>
                  <a:txBody>
                    <a:bodyPr/>
                    <a:lstStyle/>
                    <a:p>
                      <a:pPr algn="just" fontAlgn="ctr"/>
                      <a:r>
                        <a:rPr lang="en-ZA" sz="800" b="0" i="0" u="none" strike="noStrike">
                          <a:solidFill>
                            <a:srgbClr val="000000"/>
                          </a:solidFill>
                          <a:effectLst/>
                          <a:latin typeface="Arial" panose="020B060402020202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tcPr>
                </a:tc>
                <a:tc rowSpan="2">
                  <a:txBody>
                    <a:bodyPr/>
                    <a:lstStyle/>
                    <a:p>
                      <a:pPr algn="ctr" fontAlgn="ctr"/>
                      <a:r>
                        <a:rPr lang="en-GB" sz="800" b="0" i="0" u="none" strike="noStrike">
                          <a:solidFill>
                            <a:srgbClr val="000000"/>
                          </a:solidFill>
                          <a:effectLst/>
                          <a:latin typeface="Arial" panose="020B0604020202020204" pitchFamily="34" charset="0"/>
                        </a:rPr>
                        <a:t>7.2</a:t>
                      </a:r>
                      <a:endParaRPr lang="en-ZA" sz="8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GB" sz="800" b="0" i="0" u="none" strike="noStrike">
                          <a:solidFill>
                            <a:srgbClr val="000000"/>
                          </a:solidFill>
                          <a:effectLst/>
                          <a:latin typeface="Arial" panose="020B0604020202020204" pitchFamily="34" charset="0"/>
                        </a:rPr>
                        <a:t>Provide inputs to the amendments of Postal Legislation (SAPO Act, Postal Services Act, Postbank Act, 4IR)</a:t>
                      </a:r>
                      <a:endParaRPr lang="en-ZA" sz="8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GB" sz="800" b="0" i="0" u="none" strike="noStrike">
                          <a:solidFill>
                            <a:srgbClr val="000000"/>
                          </a:solidFill>
                          <a:effectLst/>
                          <a:latin typeface="Arial" panose="020B0604020202020204" pitchFamily="34" charset="0"/>
                        </a:rPr>
                        <a:t>Inputs Submitted to Shareholder</a:t>
                      </a:r>
                      <a:endParaRPr lang="en-ZA" sz="8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GB" sz="800" b="0" i="0" u="none" strike="noStrike">
                          <a:solidFill>
                            <a:srgbClr val="000000"/>
                          </a:solidFill>
                          <a:effectLst/>
                          <a:latin typeface="Arial" panose="020B0604020202020204" pitchFamily="34" charset="0"/>
                        </a:rPr>
                        <a:t>Inputs Submitted to Shareholder</a:t>
                      </a:r>
                      <a:endParaRPr lang="en-ZA" sz="8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800" b="0" i="0" u="none" strike="noStrike">
                          <a:solidFill>
                            <a:srgbClr val="000000"/>
                          </a:solidFill>
                          <a:effectLst/>
                          <a:latin typeface="Arial" panose="020B0604020202020204" pitchFamily="34" charset="0"/>
                        </a:rPr>
                        <a:t>0%</a:t>
                      </a:r>
                      <a:endParaRPr lang="en-ZA" sz="8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800" b="1" i="0" u="none" strike="noStrike">
                          <a:solidFill>
                            <a:srgbClr val="FFFFFF"/>
                          </a:solidFill>
                          <a:effectLst/>
                          <a:latin typeface="Arial" panose="020B0604020202020204" pitchFamily="34" charset="0"/>
                        </a:rPr>
                        <a:t>Achieved</a:t>
                      </a:r>
                      <a:endParaRPr lang="en-ZA" sz="800" b="1" i="0" u="none" strike="noStrike">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B050"/>
                    </a:solidFill>
                  </a:tcPr>
                </a:tc>
                <a:tc rowSpan="2">
                  <a:txBody>
                    <a:bodyPr/>
                    <a:lstStyle/>
                    <a:p>
                      <a:pPr algn="just" fontAlgn="ctr"/>
                      <a:r>
                        <a:rPr lang="en-ZA" sz="800" b="0" i="0" u="none" strike="noStrike">
                          <a:solidFill>
                            <a:srgbClr val="000000"/>
                          </a:solidFill>
                          <a:effectLst/>
                          <a:latin typeface="Arial" panose="020B0604020202020204" pitchFamily="34" charset="0"/>
                        </a:rPr>
                        <a:t>The Q2 target has been 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800" b="1" i="0" u="none" strike="noStrike">
                          <a:solidFill>
                            <a:srgbClr val="000000"/>
                          </a:solidFill>
                          <a:effectLst/>
                          <a:latin typeface="Arial" panose="020B0604020202020204" pitchFamily="34" charset="0"/>
                        </a:rPr>
                        <a:t> </a:t>
                      </a:r>
                      <a:endParaRPr lang="en-ZA" sz="800" b="1"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5"/>
                  </a:ext>
                </a:extLst>
              </a:tr>
              <a:tr h="128011">
                <a:tc vMerge="1">
                  <a:txBody>
                    <a:bodyPr/>
                    <a:lstStyle/>
                    <a:p>
                      <a:endParaRPr lang="en-ZA"/>
                    </a:p>
                  </a:txBody>
                  <a:tcPr/>
                </a:tc>
                <a:tc>
                  <a:txBody>
                    <a:bodyPr/>
                    <a:lstStyle/>
                    <a:p>
                      <a:pPr algn="l" fontAlgn="ctr"/>
                      <a:r>
                        <a:rPr lang="en-ZA" sz="800" b="0" i="0" u="none" strike="noStrike" dirty="0">
                          <a:solidFill>
                            <a:srgbClr val="000000"/>
                          </a:solidFill>
                          <a:effectLst/>
                          <a:latin typeface="Arial" panose="020B060402020202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3384955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2</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110969"/>
            <a:ext cx="6225989" cy="492443"/>
          </a:xfrm>
          <a:prstGeom prst="rect">
            <a:avLst/>
          </a:prstGeom>
          <a:noFill/>
        </p:spPr>
        <p:txBody>
          <a:bodyPr wrap="square" rtlCol="0">
            <a:spAutoFit/>
          </a:bodyPr>
          <a:lstStyle/>
          <a:p>
            <a:r>
              <a:rPr lang="en-ZA" sz="2600" b="1" dirty="0">
                <a:solidFill>
                  <a:srgbClr val="C00000"/>
                </a:solidFill>
                <a:latin typeface="Arial" panose="020B0604020202020204" pitchFamily="34" charset="0"/>
                <a:cs typeface="Arial" panose="020B0604020202020204" pitchFamily="34" charset="0"/>
              </a:rPr>
              <a:t>Contents</a:t>
            </a:r>
          </a:p>
        </p:txBody>
      </p:sp>
      <p:sp>
        <p:nvSpPr>
          <p:cNvPr id="4" name="TextBox 3"/>
          <p:cNvSpPr txBox="1"/>
          <p:nvPr/>
        </p:nvSpPr>
        <p:spPr>
          <a:xfrm>
            <a:off x="331127" y="1073351"/>
            <a:ext cx="8513329" cy="3409395"/>
          </a:xfrm>
          <a:prstGeom prst="rect">
            <a:avLst/>
          </a:prstGeom>
          <a:noFill/>
        </p:spPr>
        <p:txBody>
          <a:bodyPr wrap="square" rtlCol="0">
            <a:spAutoFit/>
          </a:bodyPr>
          <a:lstStyle/>
          <a:p>
            <a:pPr marL="216000" indent="-285750">
              <a:lnSpc>
                <a:spcPct val="150000"/>
              </a:lnSpc>
              <a:spcBef>
                <a:spcPts val="600"/>
              </a:spcBef>
              <a:spcAft>
                <a:spcPts val="600"/>
              </a:spcAft>
              <a:buFont typeface="Arial" panose="020B0604020202020204" pitchFamily="34" charset="0"/>
              <a:buChar char="•"/>
            </a:pPr>
            <a:r>
              <a:rPr lang="en-ZA" sz="2400" dirty="0">
                <a:latin typeface="Arial" panose="020B0604020202020204" pitchFamily="34" charset="0"/>
                <a:cs typeface="Arial" panose="020B0604020202020204" pitchFamily="34" charset="0"/>
              </a:rPr>
              <a:t>Overview</a:t>
            </a:r>
          </a:p>
          <a:p>
            <a:pPr marL="216000" indent="-285750">
              <a:lnSpc>
                <a:spcPct val="150000"/>
              </a:lnSpc>
              <a:spcBef>
                <a:spcPts val="600"/>
              </a:spcBef>
              <a:spcAft>
                <a:spcPts val="600"/>
              </a:spcAft>
              <a:buFont typeface="Arial" panose="020B0604020202020204" pitchFamily="34" charset="0"/>
              <a:buChar char="•"/>
            </a:pPr>
            <a:r>
              <a:rPr lang="en-ZA" sz="2400" dirty="0">
                <a:latin typeface="Arial" panose="020B0604020202020204" pitchFamily="34" charset="0"/>
                <a:cs typeface="Arial" panose="020B0604020202020204" pitchFamily="34" charset="0"/>
              </a:rPr>
              <a:t>Financial Performance</a:t>
            </a:r>
          </a:p>
          <a:p>
            <a:pPr marL="216000" indent="-285750">
              <a:lnSpc>
                <a:spcPct val="150000"/>
              </a:lnSpc>
              <a:spcBef>
                <a:spcPts val="600"/>
              </a:spcBef>
              <a:spcAft>
                <a:spcPts val="600"/>
              </a:spcAft>
              <a:buFont typeface="Arial" panose="020B0604020202020204" pitchFamily="34" charset="0"/>
              <a:buChar char="•"/>
            </a:pPr>
            <a:r>
              <a:rPr lang="en-ZA" sz="2400" dirty="0">
                <a:latin typeface="Arial" panose="020B0604020202020204" pitchFamily="34" charset="0"/>
                <a:cs typeface="Arial" panose="020B0604020202020204" pitchFamily="34" charset="0"/>
              </a:rPr>
              <a:t>KPI Performance Summary </a:t>
            </a:r>
          </a:p>
          <a:p>
            <a:pPr marL="216000" indent="-285750">
              <a:lnSpc>
                <a:spcPct val="150000"/>
              </a:lnSpc>
              <a:spcBef>
                <a:spcPts val="600"/>
              </a:spcBef>
              <a:spcAft>
                <a:spcPts val="600"/>
              </a:spcAft>
              <a:buFont typeface="Arial" panose="020B0604020202020204" pitchFamily="34" charset="0"/>
              <a:buChar char="•"/>
            </a:pPr>
            <a:r>
              <a:rPr lang="en-ZA" sz="2400" dirty="0">
                <a:latin typeface="Arial" panose="020B0604020202020204" pitchFamily="34" charset="0"/>
                <a:cs typeface="Arial" panose="020B0604020202020204" pitchFamily="34" charset="0"/>
              </a:rPr>
              <a:t>KPI Performance Overview </a:t>
            </a:r>
          </a:p>
          <a:p>
            <a:pPr marL="216000" indent="-285750">
              <a:lnSpc>
                <a:spcPct val="150000"/>
              </a:lnSpc>
              <a:spcBef>
                <a:spcPts val="600"/>
              </a:spcBef>
              <a:spcAft>
                <a:spcPts val="600"/>
              </a:spcAft>
              <a:buFont typeface="Arial" panose="020B0604020202020204" pitchFamily="34" charset="0"/>
              <a:buChar char="•"/>
            </a:pPr>
            <a:r>
              <a:rPr lang="en-ZA" sz="2400" dirty="0">
                <a:latin typeface="Arial" panose="020B0604020202020204" pitchFamily="34" charset="0"/>
                <a:cs typeface="Arial" panose="020B0604020202020204" pitchFamily="34" charset="0"/>
              </a:rPr>
              <a:t>KPI Detail Performance </a:t>
            </a:r>
          </a:p>
        </p:txBody>
      </p:sp>
    </p:spTree>
    <p:extLst>
      <p:ext uri="{BB962C8B-B14F-4D97-AF65-F5344CB8AC3E}">
        <p14:creationId xmlns:p14="http://schemas.microsoft.com/office/powerpoint/2010/main" xmlns="" val="3739083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20</a:t>
            </a:fld>
            <a:endParaRPr lang="en-US" dirty="0"/>
          </a:p>
        </p:txBody>
      </p:sp>
      <p:sp>
        <p:nvSpPr>
          <p:cNvPr id="3" name="TextBox 2"/>
          <p:cNvSpPr txBox="1"/>
          <p:nvPr/>
        </p:nvSpPr>
        <p:spPr>
          <a:xfrm>
            <a:off x="2224588" y="2743200"/>
            <a:ext cx="4735772" cy="1015663"/>
          </a:xfrm>
          <a:prstGeom prst="rect">
            <a:avLst/>
          </a:prstGeom>
          <a:noFill/>
        </p:spPr>
        <p:txBody>
          <a:bodyPr wrap="square" rtlCol="0">
            <a:spAutoFit/>
          </a:bodyPr>
          <a:lstStyle/>
          <a:p>
            <a:r>
              <a:rPr lang="en-ZA" sz="60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xmlns="" val="365370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3</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110969"/>
            <a:ext cx="6225989"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Overview – Q2 2021/22</a:t>
            </a:r>
          </a:p>
        </p:txBody>
      </p:sp>
      <p:sp>
        <p:nvSpPr>
          <p:cNvPr id="4" name="TextBox 3"/>
          <p:cNvSpPr txBox="1"/>
          <p:nvPr/>
        </p:nvSpPr>
        <p:spPr>
          <a:xfrm>
            <a:off x="86265" y="722928"/>
            <a:ext cx="8943435" cy="5509200"/>
          </a:xfrm>
          <a:prstGeom prst="rect">
            <a:avLst/>
          </a:prstGeom>
          <a:noFill/>
        </p:spPr>
        <p:txBody>
          <a:bodyPr wrap="square" rtlCol="0">
            <a:spAutoFit/>
          </a:bodyPr>
          <a:lstStyle/>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Q2 has remained extremely challenging with economic recovery remaining sluggish, negatively impacting SA Post Office revenue and business recovery. </a:t>
            </a:r>
          </a:p>
          <a:p>
            <a:pPr marL="285750" indent="-285750" algn="jus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Expenditure continues to outstrip revenue by R726m (47%)</a:t>
            </a:r>
          </a:p>
          <a:p>
            <a:pPr marL="285750" indent="-285750" algn="jus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Revenues of R813m for Q2 - R409m (33%) below budget, contributing to cash deficits</a:t>
            </a:r>
          </a:p>
          <a:p>
            <a:pPr marL="285750" indent="-285750" algn="jus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Expenditure target of R1 732m for Q2  achieved at R1 539m, below budget by R193m (11%) </a:t>
            </a:r>
          </a:p>
          <a:p>
            <a:pPr marL="285750" indent="-285750" algn="jus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Staff costs remain the key cost driver at R934m (61%) during Q2 </a:t>
            </a:r>
          </a:p>
          <a:p>
            <a:pPr marL="285750" indent="-285750" algn="jus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Q2 net loss position of R591m against projected net loss of R366m, negative variance of R226m (62%)</a:t>
            </a:r>
          </a:p>
          <a:p>
            <a:pPr marL="285750" indent="-285750" algn="jus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15 KPIs measured only 3 KPIs achieving target, overall performance of 20%. Deterioration of 27% on performance from Q1. </a:t>
            </a:r>
          </a:p>
          <a:p>
            <a:pPr marL="285750" indent="-285750" algn="jus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Emergency declared following Data Centre power outages on 9 August 2021, critical hardware and systems were damaged, data restore and recoveries were initiated. </a:t>
            </a:r>
          </a:p>
          <a:p>
            <a:pPr marL="285750" indent="-285750" algn="jus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TPMS Third Party system seriously affected and only available in September 2021, significantly affecting Financial Services revenue</a:t>
            </a:r>
          </a:p>
        </p:txBody>
      </p:sp>
    </p:spTree>
    <p:extLst>
      <p:ext uri="{BB962C8B-B14F-4D97-AF65-F5344CB8AC3E}">
        <p14:creationId xmlns:p14="http://schemas.microsoft.com/office/powerpoint/2010/main" xmlns="" val="1818256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4</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110969"/>
            <a:ext cx="6225989"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Overview – Q2 2021/22</a:t>
            </a:r>
          </a:p>
        </p:txBody>
      </p:sp>
      <p:sp>
        <p:nvSpPr>
          <p:cNvPr id="4" name="TextBox 3"/>
          <p:cNvSpPr txBox="1"/>
          <p:nvPr/>
        </p:nvSpPr>
        <p:spPr>
          <a:xfrm>
            <a:off x="86265" y="722928"/>
            <a:ext cx="8943435" cy="5509200"/>
          </a:xfrm>
          <a:prstGeom prst="rect">
            <a:avLst/>
          </a:prstGeom>
          <a:noFill/>
        </p:spPr>
        <p:txBody>
          <a:bodyPr wrap="square" rtlCol="0">
            <a:spAutoFit/>
          </a:bodyPr>
          <a:lstStyle/>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Q2 crime related incidents increased YOY by 569 incidents (31%) to 1 818 incidents</a:t>
            </a:r>
          </a:p>
          <a:p>
            <a:pPr marL="285750" indent="-285750" algn="jus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Q2 crime related reported losses increased YOY by R12.4m (20%) to R62m.</a:t>
            </a:r>
          </a:p>
          <a:p>
            <a:pPr marL="285750" indent="-285750" algn="jus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Total of 15 443 employees (SAPO and Docex) reported at end Q2, reduction of 215 employees from Q1.</a:t>
            </a:r>
          </a:p>
          <a:p>
            <a:pPr marL="285750" indent="-285750" algn="jus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SASSA beneficiaries decreased by 60 728 beneficiaries in September 2021 to 7 527 678. </a:t>
            </a:r>
          </a:p>
          <a:p>
            <a:pPr marL="285750" indent="-285750" algn="jus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SASSA withdrawal transaction volumes for September 2021 was approximately 16.9 million transactions, only 2.2% at SAPO branches and 2.3% at CPPs.</a:t>
            </a:r>
          </a:p>
          <a:p>
            <a:pPr marL="285750" indent="-285750" algn="jus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Total of 155 789 beneficiaries paid through 1 595 CPPs at end of September 2021. Operations at CPPs restored following the social unrest experienced. </a:t>
            </a:r>
          </a:p>
          <a:p>
            <a:pPr marL="285750" indent="-285750" algn="jus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716 831 beneficiaries were paid SRD grants during September, an increase from August 2021 at 371 518 beneficiaries. Levels are substantially lower than the 2 million beneficiaries per month paid earlier during the FY.</a:t>
            </a:r>
          </a:p>
          <a:p>
            <a:pPr marL="285750" indent="-285750" algn="jus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Due to the power outages at Data Centre, the STB database was effected. No STB kits could be issued due to the system unavailability,  affecting ASO targets. A manual process was implemented to ensure continuity on the DTT project.</a:t>
            </a:r>
          </a:p>
        </p:txBody>
      </p:sp>
    </p:spTree>
    <p:extLst>
      <p:ext uri="{BB962C8B-B14F-4D97-AF65-F5344CB8AC3E}">
        <p14:creationId xmlns:p14="http://schemas.microsoft.com/office/powerpoint/2010/main" xmlns="" val="1470871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5</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110969"/>
            <a:ext cx="6225989"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Overview – Q2 2021/22</a:t>
            </a:r>
          </a:p>
        </p:txBody>
      </p:sp>
      <p:sp>
        <p:nvSpPr>
          <p:cNvPr id="4" name="TextBox 3"/>
          <p:cNvSpPr txBox="1"/>
          <p:nvPr/>
        </p:nvSpPr>
        <p:spPr>
          <a:xfrm>
            <a:off x="86265" y="722928"/>
            <a:ext cx="8943435" cy="5262979"/>
          </a:xfrm>
          <a:prstGeom prst="rect">
            <a:avLst/>
          </a:prstGeom>
          <a:noFill/>
        </p:spPr>
        <p:txBody>
          <a:bodyPr wrap="square" rtlCol="0">
            <a:spAutoFit/>
          </a:bodyPr>
          <a:lstStyle/>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STB Database was restored by the end of September 2021, STB Dashboard and DTT invoices could not be provided from July 2021.</a:t>
            </a:r>
          </a:p>
          <a:p>
            <a:pPr algn="just"/>
            <a:endParaRPr lang="en-ZA"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Continued leadership stability with GCEO, Ms Nomkhita Mona. </a:t>
            </a:r>
          </a:p>
          <a:p>
            <a:pPr marL="285750" indent="-285750">
              <a:buFont typeface="Arial" panose="020B0604020202020204" pitchFamily="34" charset="0"/>
              <a:buChar char="•"/>
            </a:pPr>
            <a:endParaRPr lang="en-ZA" sz="1600" dirty="0"/>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Initiatives continued during Q2 - reduction in the mail backlogs and carryovers, moratorium on procurement, only urgent items approved and review of stock at SCM in Silverton. </a:t>
            </a:r>
          </a:p>
          <a:p>
            <a:pPr marL="285750" indent="-285750" algn="jus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Part of emphasis to proactively and continuously communicate internally to employees and externally to stakeholders - communication committee established to ensure that the SA Post Office is top of mind, winning hearts and minds. </a:t>
            </a:r>
          </a:p>
          <a:p>
            <a:pPr marL="285750" indent="-285750" algn="jus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“Obsession with the Customer” and “Back to Basics” drive to ensure that the SA Post Office moves towards a responsive modern customer centric service organisation. </a:t>
            </a:r>
          </a:p>
          <a:p>
            <a:pPr marL="285750" indent="-285750" algn="jus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During September / October, a revised turnaround strategy towards building the Post Office of Tomorrow submitted to the DCDT. </a:t>
            </a:r>
          </a:p>
          <a:p>
            <a:pPr marL="285750" indent="-285750" algn="jus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A key component to the Post Office of Tomorrow – re-establishment of the Trust Centre,  costed proposal has been received from SITA. </a:t>
            </a:r>
          </a:p>
          <a:p>
            <a:pPr algn="just"/>
            <a:endParaRPr lang="en-ZA"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56985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6</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110969"/>
            <a:ext cx="7237988"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Financial Performance – Q2</a:t>
            </a:r>
            <a:r>
              <a:rPr lang="en-US" sz="2400" b="1" dirty="0">
                <a:solidFill>
                  <a:srgbClr val="C00000"/>
                </a:solidFill>
                <a:latin typeface="Arial" panose="020B0604020202020204" pitchFamily="34" charset="0"/>
                <a:cs typeface="Arial" panose="020B0604020202020204" pitchFamily="34" charset="0"/>
              </a:rPr>
              <a:t> 2021/22</a:t>
            </a:r>
            <a:endParaRPr lang="en-ZA" sz="2400" b="1" dirty="0">
              <a:solidFill>
                <a:srgbClr val="C00000"/>
              </a:solidFill>
              <a:latin typeface="Arial" panose="020B0604020202020204" pitchFamily="34" charset="0"/>
              <a:cs typeface="Arial" panose="020B0604020202020204" pitchFamily="34" charset="0"/>
            </a:endParaRPr>
          </a:p>
        </p:txBody>
      </p:sp>
      <p:sp>
        <p:nvSpPr>
          <p:cNvPr id="7" name="TextBox 6"/>
          <p:cNvSpPr txBox="1"/>
          <p:nvPr/>
        </p:nvSpPr>
        <p:spPr>
          <a:xfrm>
            <a:off x="282908" y="5006619"/>
            <a:ext cx="8601076" cy="1200329"/>
          </a:xfrm>
          <a:prstGeom prst="rect">
            <a:avLst/>
          </a:prstGeom>
          <a:solidFill>
            <a:schemeClr val="accent1">
              <a:lumMod val="50000"/>
            </a:schemeClr>
          </a:solidFill>
        </p:spPr>
        <p:txBody>
          <a:bodyPr wrap="square" rtlCol="0">
            <a:spAutoFit/>
          </a:bodyPr>
          <a:lstStyle/>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Revenue recovery slow and insufficient to meet all operating costs</a:t>
            </a:r>
          </a:p>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Revenue shortfall contributes to monthly cash deficits to meet all liabilities</a:t>
            </a:r>
          </a:p>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Net loss position of R591m for Q2, exceeding projected position by R226m</a:t>
            </a:r>
          </a:p>
        </p:txBody>
      </p:sp>
      <p:graphicFrame>
        <p:nvGraphicFramePr>
          <p:cNvPr id="8" name="Chart 7"/>
          <p:cNvGraphicFramePr/>
          <p:nvPr>
            <p:extLst>
              <p:ext uri="{D42A27DB-BD31-4B8C-83A1-F6EECF244321}">
                <p14:modId xmlns:p14="http://schemas.microsoft.com/office/powerpoint/2010/main" xmlns="" val="1450403856"/>
              </p:ext>
            </p:extLst>
          </p:nvPr>
        </p:nvGraphicFramePr>
        <p:xfrm>
          <a:off x="282908" y="973394"/>
          <a:ext cx="8601076" cy="38838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193486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7</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110969"/>
            <a:ext cx="7237988"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Revenue Performance – Q1/Q2</a:t>
            </a:r>
            <a:r>
              <a:rPr lang="en-US" sz="2400" b="1" dirty="0">
                <a:solidFill>
                  <a:srgbClr val="C00000"/>
                </a:solidFill>
                <a:latin typeface="Arial" panose="020B0604020202020204" pitchFamily="34" charset="0"/>
                <a:cs typeface="Arial" panose="020B0604020202020204" pitchFamily="34" charset="0"/>
              </a:rPr>
              <a:t> 2021/22</a:t>
            </a:r>
            <a:endParaRPr lang="en-ZA" sz="2400" b="1" dirty="0">
              <a:solidFill>
                <a:srgbClr val="C00000"/>
              </a:solidFill>
              <a:latin typeface="Arial" panose="020B0604020202020204" pitchFamily="34" charset="0"/>
              <a:cs typeface="Arial" panose="020B0604020202020204" pitchFamily="34" charset="0"/>
            </a:endParaRPr>
          </a:p>
        </p:txBody>
      </p:sp>
      <p:sp>
        <p:nvSpPr>
          <p:cNvPr id="7" name="TextBox 6"/>
          <p:cNvSpPr txBox="1"/>
          <p:nvPr/>
        </p:nvSpPr>
        <p:spPr>
          <a:xfrm>
            <a:off x="282908" y="5104939"/>
            <a:ext cx="8601076" cy="830997"/>
          </a:xfrm>
          <a:prstGeom prst="rect">
            <a:avLst/>
          </a:prstGeom>
          <a:solidFill>
            <a:schemeClr val="accent1">
              <a:lumMod val="50000"/>
            </a:schemeClr>
          </a:solidFill>
        </p:spPr>
        <p:txBody>
          <a:bodyPr wrap="square" rtlCol="0">
            <a:spAutoFit/>
          </a:bodyPr>
          <a:lstStyle/>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Revenue for Q2 at R813.4m, marginally lower than Q1 revenue at R813.7m</a:t>
            </a:r>
          </a:p>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Revenue performance at 33.5% below budget by R409m</a:t>
            </a:r>
          </a:p>
        </p:txBody>
      </p:sp>
      <p:graphicFrame>
        <p:nvGraphicFramePr>
          <p:cNvPr id="6" name="Chart 5"/>
          <p:cNvGraphicFramePr/>
          <p:nvPr>
            <p:extLst>
              <p:ext uri="{D42A27DB-BD31-4B8C-83A1-F6EECF244321}">
                <p14:modId xmlns:p14="http://schemas.microsoft.com/office/powerpoint/2010/main" xmlns="" val="3695366599"/>
              </p:ext>
            </p:extLst>
          </p:nvPr>
        </p:nvGraphicFramePr>
        <p:xfrm>
          <a:off x="282909" y="953729"/>
          <a:ext cx="8526794" cy="39745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774487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8</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110969"/>
            <a:ext cx="7237988"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Revenue Performance – Q2</a:t>
            </a:r>
            <a:r>
              <a:rPr lang="en-US" sz="2400" b="1" dirty="0">
                <a:solidFill>
                  <a:srgbClr val="C00000"/>
                </a:solidFill>
                <a:latin typeface="Arial" panose="020B0604020202020204" pitchFamily="34" charset="0"/>
                <a:cs typeface="Arial" panose="020B0604020202020204" pitchFamily="34" charset="0"/>
              </a:rPr>
              <a:t> 2021/22 YTD</a:t>
            </a:r>
            <a:endParaRPr lang="en-ZA" sz="2400" b="1" dirty="0">
              <a:solidFill>
                <a:srgbClr val="C00000"/>
              </a:solidFill>
              <a:latin typeface="Arial" panose="020B0604020202020204" pitchFamily="34" charset="0"/>
              <a:cs typeface="Arial" panose="020B0604020202020204" pitchFamily="34" charset="0"/>
            </a:endParaRPr>
          </a:p>
        </p:txBody>
      </p:sp>
      <p:sp>
        <p:nvSpPr>
          <p:cNvPr id="6" name="TextBox 5"/>
          <p:cNvSpPr txBox="1"/>
          <p:nvPr/>
        </p:nvSpPr>
        <p:spPr>
          <a:xfrm>
            <a:off x="219175" y="5267795"/>
            <a:ext cx="8696341" cy="461665"/>
          </a:xfrm>
          <a:prstGeom prst="rect">
            <a:avLst/>
          </a:prstGeom>
          <a:solidFill>
            <a:schemeClr val="accent1">
              <a:lumMod val="50000"/>
            </a:schemeClr>
          </a:solidFill>
        </p:spPr>
        <p:txBody>
          <a:bodyPr wrap="square" rtlCol="0">
            <a:spAutoFit/>
          </a:bodyPr>
          <a:lstStyle/>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Postal services remains the key revenue contributor</a:t>
            </a:r>
          </a:p>
        </p:txBody>
      </p:sp>
      <p:pic>
        <p:nvPicPr>
          <p:cNvPr id="7" name="Picture 6"/>
          <p:cNvPicPr>
            <a:picLocks noChangeAspect="1"/>
          </p:cNvPicPr>
          <p:nvPr/>
        </p:nvPicPr>
        <p:blipFill>
          <a:blip r:embed="rId2"/>
          <a:stretch>
            <a:fillRect/>
          </a:stretch>
        </p:blipFill>
        <p:spPr>
          <a:xfrm>
            <a:off x="187643" y="772204"/>
            <a:ext cx="8766838" cy="4304293"/>
          </a:xfrm>
          <a:prstGeom prst="rect">
            <a:avLst/>
          </a:prstGeom>
        </p:spPr>
      </p:pic>
    </p:spTree>
    <p:extLst>
      <p:ext uri="{BB962C8B-B14F-4D97-AF65-F5344CB8AC3E}">
        <p14:creationId xmlns:p14="http://schemas.microsoft.com/office/powerpoint/2010/main" xmlns="" val="3364656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9</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110969"/>
            <a:ext cx="7237988"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Expense Performance – Q2</a:t>
            </a:r>
            <a:r>
              <a:rPr lang="en-US" sz="2400" b="1" dirty="0">
                <a:solidFill>
                  <a:srgbClr val="C00000"/>
                </a:solidFill>
                <a:latin typeface="Arial" panose="020B0604020202020204" pitchFamily="34" charset="0"/>
                <a:cs typeface="Arial" panose="020B0604020202020204" pitchFamily="34" charset="0"/>
              </a:rPr>
              <a:t> 2021/22 YTD</a:t>
            </a:r>
            <a:endParaRPr lang="en-ZA" sz="2400" b="1" dirty="0">
              <a:solidFill>
                <a:srgbClr val="C00000"/>
              </a:solidFill>
              <a:latin typeface="Arial" panose="020B0604020202020204" pitchFamily="34" charset="0"/>
              <a:cs typeface="Arial" panose="020B0604020202020204" pitchFamily="34" charset="0"/>
            </a:endParaRPr>
          </a:p>
        </p:txBody>
      </p:sp>
      <p:sp>
        <p:nvSpPr>
          <p:cNvPr id="5" name="TextBox 4"/>
          <p:cNvSpPr txBox="1"/>
          <p:nvPr/>
        </p:nvSpPr>
        <p:spPr>
          <a:xfrm>
            <a:off x="282907" y="5504280"/>
            <a:ext cx="8723633" cy="461665"/>
          </a:xfrm>
          <a:prstGeom prst="rect">
            <a:avLst/>
          </a:prstGeom>
          <a:solidFill>
            <a:schemeClr val="accent1">
              <a:lumMod val="50000"/>
            </a:schemeClr>
          </a:solidFill>
        </p:spPr>
        <p:txBody>
          <a:bodyPr wrap="square" rtlCol="0">
            <a:spAutoFit/>
          </a:bodyPr>
          <a:lstStyle/>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The key cost driver remains staff costs</a:t>
            </a:r>
          </a:p>
        </p:txBody>
      </p:sp>
      <p:pic>
        <p:nvPicPr>
          <p:cNvPr id="7" name="Picture 6"/>
          <p:cNvPicPr>
            <a:picLocks noChangeAspect="1"/>
          </p:cNvPicPr>
          <p:nvPr/>
        </p:nvPicPr>
        <p:blipFill>
          <a:blip r:embed="rId2"/>
          <a:stretch>
            <a:fillRect/>
          </a:stretch>
        </p:blipFill>
        <p:spPr>
          <a:xfrm>
            <a:off x="188312" y="914400"/>
            <a:ext cx="8818229" cy="4357687"/>
          </a:xfrm>
          <a:prstGeom prst="rect">
            <a:avLst/>
          </a:prstGeom>
        </p:spPr>
      </p:pic>
    </p:spTree>
    <p:extLst>
      <p:ext uri="{BB962C8B-B14F-4D97-AF65-F5344CB8AC3E}">
        <p14:creationId xmlns:p14="http://schemas.microsoft.com/office/powerpoint/2010/main" xmlns="" val="41431105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3607</TotalTime>
  <Words>2911</Words>
  <Application>Microsoft Office PowerPoint</Application>
  <PresentationFormat>On-screen Show (4:3)</PresentationFormat>
  <Paragraphs>534</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Strategy</dc:creator>
  <cp:lastModifiedBy>USER</cp:lastModifiedBy>
  <cp:revision>253</cp:revision>
  <cp:lastPrinted>2021-04-26T08:15:03Z</cp:lastPrinted>
  <dcterms:created xsi:type="dcterms:W3CDTF">2020-03-12T12:16:16Z</dcterms:created>
  <dcterms:modified xsi:type="dcterms:W3CDTF">2022-03-09T12:20:31Z</dcterms:modified>
</cp:coreProperties>
</file>