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charts/colors1.xml" ContentType="application/vnd.ms-office.chartcolorstyl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2"/>
  </p:notesMasterIdLst>
  <p:handoutMasterIdLst>
    <p:handoutMasterId r:id="rId23"/>
  </p:handoutMasterIdLst>
  <p:sldIdLst>
    <p:sldId id="256" r:id="rId2"/>
    <p:sldId id="260" r:id="rId3"/>
    <p:sldId id="284" r:id="rId4"/>
    <p:sldId id="334" r:id="rId5"/>
    <p:sldId id="291" r:id="rId6"/>
    <p:sldId id="295" r:id="rId7"/>
    <p:sldId id="297" r:id="rId8"/>
    <p:sldId id="300" r:id="rId9"/>
    <p:sldId id="298" r:id="rId10"/>
    <p:sldId id="335" r:id="rId11"/>
    <p:sldId id="263" r:id="rId12"/>
    <p:sldId id="317" r:id="rId13"/>
    <p:sldId id="329" r:id="rId14"/>
    <p:sldId id="328" r:id="rId15"/>
    <p:sldId id="327" r:id="rId16"/>
    <p:sldId id="330" r:id="rId17"/>
    <p:sldId id="331" r:id="rId18"/>
    <p:sldId id="332" r:id="rId19"/>
    <p:sldId id="333" r:id="rId20"/>
    <p:sldId id="271"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6421" autoAdjust="0"/>
  </p:normalViewPr>
  <p:slideViewPr>
    <p:cSldViewPr snapToGrid="0" snapToObjects="1">
      <p:cViewPr varScale="1">
        <p:scale>
          <a:sx n="63" d="100"/>
          <a:sy n="63" d="100"/>
        </p:scale>
        <p:origin x="-1596" y="-96"/>
      </p:cViewPr>
      <p:guideLst>
        <p:guide orient="horz" pos="2160"/>
        <p:guide pos="2880"/>
      </p:guideLst>
    </p:cSldViewPr>
  </p:slideViewPr>
  <p:notesTextViewPr>
    <p:cViewPr>
      <p:scale>
        <a:sx n="3" d="2"/>
        <a:sy n="3" d="2"/>
      </p:scale>
      <p:origin x="0" y="0"/>
    </p:cViewPr>
  </p:notesTextViewPr>
  <p:notesViewPr>
    <p:cSldViewPr snapToGrid="0" snapToObjects="1">
      <p:cViewPr varScale="1">
        <p:scale>
          <a:sx n="90" d="100"/>
          <a:sy n="90" d="100"/>
        </p:scale>
        <p:origin x="3696" y="7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40004154\Documents\Strategy\3.%20Benefits%20Tracker\Benefits%20tracker%202021-22\3.%20Benefits%20Tracker%20June%2021-22.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r>
              <a:rPr lang="en-ZA" sz="1000" b="1">
                <a:solidFill>
                  <a:schemeClr val="tx1"/>
                </a:solidFill>
                <a:latin typeface="Arial" panose="020B0604020202020204" pitchFamily="34" charset="0"/>
                <a:cs typeface="Arial" panose="020B0604020202020204" pitchFamily="34" charset="0"/>
              </a:rPr>
              <a:t>SA Post Office Financial Performance (R'm)</a:t>
            </a:r>
          </a:p>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r>
              <a:rPr lang="en-ZA" sz="1000" b="1">
                <a:solidFill>
                  <a:schemeClr val="tx1"/>
                </a:solidFill>
                <a:latin typeface="Arial" panose="020B0604020202020204" pitchFamily="34" charset="0"/>
                <a:cs typeface="Arial" panose="020B0604020202020204" pitchFamily="34" charset="0"/>
              </a:rPr>
              <a:t>Quarter</a:t>
            </a:r>
            <a:r>
              <a:rPr lang="en-ZA" sz="1000" b="1" baseline="0">
                <a:solidFill>
                  <a:schemeClr val="tx1"/>
                </a:solidFill>
                <a:latin typeface="Arial" panose="020B0604020202020204" pitchFamily="34" charset="0"/>
                <a:cs typeface="Arial" panose="020B0604020202020204" pitchFamily="34" charset="0"/>
              </a:rPr>
              <a:t> 1 - 30 June 2021/22</a:t>
            </a:r>
          </a:p>
          <a:p>
            <a:pPr>
              <a:defRPr sz="10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ZA" sz="1000" b="1">
              <a:solidFill>
                <a:schemeClr val="tx1"/>
              </a:solidFill>
              <a:latin typeface="Arial" panose="020B0604020202020204" pitchFamily="34" charset="0"/>
              <a:cs typeface="Arial" panose="020B0604020202020204" pitchFamily="34" charset="0"/>
            </a:endParaRPr>
          </a:p>
        </c:rich>
      </c:tx>
      <c:layout/>
      <c:spPr>
        <a:noFill/>
        <a:ln>
          <a:noFill/>
        </a:ln>
        <a:effectLst/>
      </c:spPr>
    </c:title>
    <c:plotArea>
      <c:layout/>
      <c:barChart>
        <c:barDir val="col"/>
        <c:grouping val="clustered"/>
        <c:ser>
          <c:idx val="0"/>
          <c:order val="0"/>
          <c:tx>
            <c:strRef>
              <c:f>'Graphs 2'!$R$4:$R$5</c:f>
              <c:strCache>
                <c:ptCount val="2"/>
                <c:pt idx="0">
                  <c:v>Prior Q1</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2'!$R$6:$R$10</c:f>
              <c:numCache>
                <c:formatCode>#,##0,;[Red]\(#,##0,\)</c:formatCode>
                <c:ptCount val="5"/>
                <c:pt idx="0">
                  <c:v>480840089.72999996</c:v>
                </c:pt>
                <c:pt idx="1">
                  <c:v>1512537664.5299997</c:v>
                </c:pt>
                <c:pt idx="2">
                  <c:v>-1031697574.7999997</c:v>
                </c:pt>
                <c:pt idx="3">
                  <c:v>106974782.60999997</c:v>
                </c:pt>
                <c:pt idx="4">
                  <c:v>-924722792.1899997</c:v>
                </c:pt>
              </c:numCache>
            </c:numRef>
          </c:val>
          <c:extLst xmlns:c16r2="http://schemas.microsoft.com/office/drawing/2015/06/chart">
            <c:ext xmlns:c16="http://schemas.microsoft.com/office/drawing/2014/chart" uri="{C3380CC4-5D6E-409C-BE32-E72D297353CC}">
              <c16:uniqueId val="{00000000-0226-3541-B5C9-E4F021D45B5C}"/>
            </c:ext>
          </c:extLst>
        </c:ser>
        <c:ser>
          <c:idx val="1"/>
          <c:order val="1"/>
          <c:tx>
            <c:strRef>
              <c:f>'Graphs 2'!$S$5</c:f>
              <c:strCache>
                <c:ptCount val="1"/>
                <c:pt idx="0">
                  <c:v>Budget</c:v>
                </c:pt>
              </c:strCache>
            </c:strRef>
          </c:tx>
          <c:spPr>
            <a:solidFill>
              <a:schemeClr val="accent2"/>
            </a:solidFill>
            <a:ln>
              <a:noFill/>
            </a:ln>
            <a:effectLst/>
          </c:spPr>
          <c:dLbls>
            <c:dLbl>
              <c:idx val="3"/>
              <c:layout>
                <c:manualLayout>
                  <c:x val="0"/>
                  <c:y val="-3.836930232709476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8ACA-42F6-ADF6-E2AA04392BF8}"/>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2'!$S$6:$S$10</c:f>
              <c:numCache>
                <c:formatCode>#,##0,;[Red]\(#,##0,\)</c:formatCode>
                <c:ptCount val="5"/>
                <c:pt idx="0">
                  <c:v>1170316992.78</c:v>
                </c:pt>
                <c:pt idx="1">
                  <c:v>1707017585.9100003</c:v>
                </c:pt>
                <c:pt idx="2">
                  <c:v>-536700593.13000035</c:v>
                </c:pt>
                <c:pt idx="3">
                  <c:v>144191861.76999998</c:v>
                </c:pt>
                <c:pt idx="4">
                  <c:v>-392508731.36000037</c:v>
                </c:pt>
              </c:numCache>
            </c:numRef>
          </c:val>
          <c:extLst xmlns:c16r2="http://schemas.microsoft.com/office/drawing/2015/06/chart">
            <c:ext xmlns:c16="http://schemas.microsoft.com/office/drawing/2014/chart" uri="{C3380CC4-5D6E-409C-BE32-E72D297353CC}">
              <c16:uniqueId val="{00000001-0226-3541-B5C9-E4F021D45B5C}"/>
            </c:ext>
          </c:extLst>
        </c:ser>
        <c:ser>
          <c:idx val="2"/>
          <c:order val="2"/>
          <c:tx>
            <c:strRef>
              <c:f>'Graphs 2'!$T$5</c:f>
              <c:strCache>
                <c:ptCount val="1"/>
                <c:pt idx="0">
                  <c:v>Actual</c:v>
                </c:pt>
              </c:strCache>
            </c:strRef>
          </c:tx>
          <c:spPr>
            <a:solidFill>
              <a:schemeClr val="accent3"/>
            </a:solidFill>
            <a:ln>
              <a:noFill/>
            </a:ln>
            <a:effectLst/>
          </c:spPr>
          <c:dLbls>
            <c:dLbl>
              <c:idx val="3"/>
              <c:layout>
                <c:manualLayout>
                  <c:x val="2.5101510555191005E-2"/>
                  <c:y val="-3.2466332738310962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ACA-42F6-ADF6-E2AA04392BF8}"/>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2'!$T$6:$T$10</c:f>
              <c:numCache>
                <c:formatCode>#,##0,;[Red]\(#,##0,\)</c:formatCode>
                <c:ptCount val="5"/>
                <c:pt idx="0">
                  <c:v>813710666.31999969</c:v>
                </c:pt>
                <c:pt idx="1">
                  <c:v>1511255673.4199998</c:v>
                </c:pt>
                <c:pt idx="2">
                  <c:v>-697545007.10000002</c:v>
                </c:pt>
                <c:pt idx="3">
                  <c:v>134081306.7</c:v>
                </c:pt>
                <c:pt idx="4">
                  <c:v>-563463700.39999998</c:v>
                </c:pt>
              </c:numCache>
            </c:numRef>
          </c:val>
          <c:extLst xmlns:c16r2="http://schemas.microsoft.com/office/drawing/2015/06/chart">
            <c:ext xmlns:c16="http://schemas.microsoft.com/office/drawing/2014/chart" uri="{C3380CC4-5D6E-409C-BE32-E72D297353CC}">
              <c16:uniqueId val="{00000002-0226-3541-B5C9-E4F021D45B5C}"/>
            </c:ext>
          </c:extLst>
        </c:ser>
        <c:ser>
          <c:idx val="3"/>
          <c:order val="3"/>
          <c:tx>
            <c:strRef>
              <c:f>'Graphs 2'!$U$5</c:f>
              <c:strCache>
                <c:ptCount val="1"/>
                <c:pt idx="0">
                  <c:v>Variance</c:v>
                </c:pt>
              </c:strCache>
            </c:strRef>
          </c:tx>
          <c:spPr>
            <a:solidFill>
              <a:schemeClr val="accent4"/>
            </a:solidFill>
            <a:ln>
              <a:noFill/>
            </a:ln>
            <a:effectLst/>
          </c:spPr>
          <c:dLbls>
            <c:dLbl>
              <c:idx val="3"/>
              <c:layout>
                <c:manualLayout>
                  <c:x val="-5.9062377776920019E-3"/>
                  <c:y val="-4.1320787121486499E-2"/>
                </c:manualLayout>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ACA-42F6-ADF6-E2AA04392BF8}"/>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2'!$Q$6:$Q$10</c:f>
              <c:strCache>
                <c:ptCount val="5"/>
                <c:pt idx="0">
                  <c:v>Revenue</c:v>
                </c:pt>
                <c:pt idx="1">
                  <c:v>Expenses </c:v>
                </c:pt>
                <c:pt idx="2">
                  <c:v>Operating Profit / (Loss)</c:v>
                </c:pt>
                <c:pt idx="3">
                  <c:v>Non-Operating items</c:v>
                </c:pt>
                <c:pt idx="4">
                  <c:v>Net Profit / (Loss) </c:v>
                </c:pt>
              </c:strCache>
            </c:strRef>
          </c:cat>
          <c:val>
            <c:numRef>
              <c:f>'Graphs 2'!$U$6:$U$10</c:f>
              <c:numCache>
                <c:formatCode>#,##0,;[Red]\(#,##0,\)</c:formatCode>
                <c:ptCount val="5"/>
                <c:pt idx="0">
                  <c:v>-356606326.46000016</c:v>
                </c:pt>
                <c:pt idx="1">
                  <c:v>195761912.49000049</c:v>
                </c:pt>
                <c:pt idx="2">
                  <c:v>-160844413.96999967</c:v>
                </c:pt>
                <c:pt idx="3">
                  <c:v>-10110555.069999978</c:v>
                </c:pt>
                <c:pt idx="4">
                  <c:v>-170954969.0399996</c:v>
                </c:pt>
              </c:numCache>
            </c:numRef>
          </c:val>
          <c:extLst xmlns:c16r2="http://schemas.microsoft.com/office/drawing/2015/06/chart">
            <c:ext xmlns:c16="http://schemas.microsoft.com/office/drawing/2014/chart" uri="{C3380CC4-5D6E-409C-BE32-E72D297353CC}">
              <c16:uniqueId val="{00000003-0226-3541-B5C9-E4F021D45B5C}"/>
            </c:ext>
          </c:extLst>
        </c:ser>
        <c:dLbls/>
        <c:gapWidth val="219"/>
        <c:overlap val="-27"/>
        <c:axId val="92141056"/>
        <c:axId val="92142592"/>
      </c:barChart>
      <c:catAx>
        <c:axId val="9214105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2142592"/>
        <c:crosses val="autoZero"/>
        <c:auto val="1"/>
        <c:lblAlgn val="ctr"/>
        <c:lblOffset val="100"/>
      </c:catAx>
      <c:valAx>
        <c:axId val="92142592"/>
        <c:scaling>
          <c:orientation val="minMax"/>
        </c:scaling>
        <c:axPos val="l"/>
        <c:majorGridlines>
          <c:spPr>
            <a:ln w="9525" cap="flat" cmpd="sng" algn="ctr">
              <a:solidFill>
                <a:schemeClr val="tx1">
                  <a:lumMod val="15000"/>
                  <a:lumOff val="85000"/>
                </a:schemeClr>
              </a:solidFill>
              <a:round/>
            </a:ln>
            <a:effectLst/>
          </c:spPr>
        </c:majorGridlines>
        <c:numFmt formatCode="#,##0,;[Red]\(#,##0,\)" sourceLinked="1"/>
        <c:maj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214105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chart>
  <c:spPr>
    <a:solidFill>
      <a:schemeClr val="bg1"/>
    </a:solidFill>
    <a:ln w="9525" cap="flat" cmpd="sng" algn="ctr">
      <a:solidFill>
        <a:schemeClr val="tx1"/>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plotArea>
      <c:layout/>
      <c:pieChart>
        <c:varyColors val="1"/>
        <c:ser>
          <c:idx val="0"/>
          <c:order val="0"/>
          <c:tx>
            <c:strRef>
              <c:f>Sheet1!$B$1</c:f>
              <c:strCache>
                <c:ptCount val="1"/>
                <c:pt idx="0">
                  <c:v>Targets</c:v>
                </c:pt>
              </c:strCache>
            </c:strRef>
          </c:tx>
          <c:explosion val="3"/>
          <c:dPt>
            <c:idx val="0"/>
            <c:explosion val="0"/>
            <c:spPr>
              <a:solidFill>
                <a:srgbClr val="00B050"/>
              </a:solidFill>
              <a:ln w="19050">
                <a:solidFill>
                  <a:schemeClr val="lt1"/>
                </a:solidFill>
              </a:ln>
              <a:effectLst/>
            </c:spPr>
            <c:extLst xmlns:c16r2="http://schemas.microsoft.com/office/drawing/2015/06/chart">
              <c:ext xmlns:c16="http://schemas.microsoft.com/office/drawing/2014/chart" uri="{C3380CC4-5D6E-409C-BE32-E72D297353CC}">
                <c16:uniqueId val="{00000001-F527-4A18-B4B0-3EE7D5A64DB9}"/>
              </c:ext>
            </c:extLst>
          </c:dPt>
          <c:dPt>
            <c:idx val="1"/>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3-F527-4A18-B4B0-3EE7D5A64DB9}"/>
              </c:ext>
            </c:extLst>
          </c:dPt>
          <c:dLbls>
            <c:dLbl>
              <c:idx val="0"/>
              <c:layout>
                <c:manualLayout>
                  <c:x val="-0.12831151574803146"/>
                  <c:y val="8.1284940944881867E-2"/>
                </c:manualLayout>
              </c:layout>
              <c:tx>
                <c:rich>
                  <a:bodyPr rot="0" spcFirstLastPara="1" vertOverflow="ellipsis" vert="horz" wrap="square" anchor="ctr" anchorCtr="1"/>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r>
                      <a:rPr lang="en-US" dirty="0"/>
                      <a:t>47%</a:t>
                    </a:r>
                  </a:p>
                </c:rich>
              </c:tx>
              <c:spPr>
                <a:noFill/>
                <a:ln>
                  <a:noFill/>
                </a:ln>
                <a:effectLst/>
              </c:spPr>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F527-4A18-B4B0-3EE7D5A64DB9}"/>
                </c:ext>
              </c:extLst>
            </c:dLbl>
            <c:dLbl>
              <c:idx val="1"/>
              <c:layout>
                <c:manualLayout>
                  <c:x val="0.19513205380577428"/>
                  <c:y val="-0.14800344488188982"/>
                </c:manualLayout>
              </c:layout>
              <c:tx>
                <c:rich>
                  <a:bodyPr rot="0" spcFirstLastPara="1" vertOverflow="ellipsis" vert="horz" wrap="square" anchor="ctr" anchorCtr="1"/>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r>
                      <a:rPr lang="en-US" dirty="0"/>
                      <a:t>53%</a:t>
                    </a:r>
                  </a:p>
                </c:rich>
              </c:tx>
              <c:spPr>
                <a:noFill/>
                <a:ln>
                  <a:noFill/>
                </a:ln>
                <a:effectLst/>
              </c:spPr>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F527-4A18-B4B0-3EE7D5A64DB9}"/>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Sheet1!$A$2:$A$3</c:f>
              <c:strCache>
                <c:ptCount val="2"/>
                <c:pt idx="0">
                  <c:v>Achieved</c:v>
                </c:pt>
                <c:pt idx="1">
                  <c:v>Not Achieved</c:v>
                </c:pt>
              </c:strCache>
            </c:strRef>
          </c:cat>
          <c:val>
            <c:numRef>
              <c:f>Sheet1!$B$2:$B$3</c:f>
              <c:numCache>
                <c:formatCode>General</c:formatCode>
                <c:ptCount val="2"/>
                <c:pt idx="0">
                  <c:v>7</c:v>
                </c:pt>
                <c:pt idx="1">
                  <c:v>8</c:v>
                </c:pt>
              </c:numCache>
            </c:numRef>
          </c:val>
          <c:extLst xmlns:c16r2="http://schemas.microsoft.com/office/drawing/2015/06/chart">
            <c:ext xmlns:c16="http://schemas.microsoft.com/office/drawing/2014/chart" uri="{C3380CC4-5D6E-409C-BE32-E72D297353CC}">
              <c16:uniqueId val="{00000000-3CF7-6D46-9D00-86DD05A0C7A2}"/>
            </c:ext>
          </c:extLst>
        </c:ser>
        <c:dLbls>
          <c:showPercent val="1"/>
        </c:dLbls>
        <c:firstSliceAng val="0"/>
      </c:pieChart>
      <c:spPr>
        <a:noFill/>
        <a:ln>
          <a:noFill/>
        </a:ln>
        <a:effectLst/>
      </c:spPr>
    </c:plotArea>
    <c:legend>
      <c:legendPos val="r"/>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zero"/>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DB910C5-A1FC-40C4-9E35-47FE205EA6B8}" type="datetimeFigureOut">
              <a:rPr lang="en-ZA" smtClean="0"/>
              <a:pPr/>
              <a:t>2022/03/09</a:t>
            </a:fld>
            <a:endParaRPr lang="en-ZA"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A04CA44-E507-417D-91DC-FB9E67F91004}" type="slidenum">
              <a:rPr lang="en-ZA" smtClean="0"/>
              <a:pPr/>
              <a:t>‹#›</a:t>
            </a:fld>
            <a:endParaRPr lang="en-ZA" dirty="0"/>
          </a:p>
        </p:txBody>
      </p:sp>
    </p:spTree>
    <p:extLst>
      <p:ext uri="{BB962C8B-B14F-4D97-AF65-F5344CB8AC3E}">
        <p14:creationId xmlns:p14="http://schemas.microsoft.com/office/powerpoint/2010/main" xmlns="" val="3813265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850E1B1-12FE-4CD2-BE47-2826D576F541}" type="datetimeFigureOut">
              <a:rPr lang="en-ZA" smtClean="0"/>
              <a:pPr/>
              <a:t>2022/03/09</a:t>
            </a:fld>
            <a:endParaRPr lang="en-ZA"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0887DD-6232-4C71-AF97-2F4142046207}" type="slidenum">
              <a:rPr lang="en-ZA" smtClean="0"/>
              <a:pPr/>
              <a:t>‹#›</a:t>
            </a:fld>
            <a:endParaRPr lang="en-ZA" dirty="0"/>
          </a:p>
        </p:txBody>
      </p:sp>
    </p:spTree>
    <p:extLst>
      <p:ext uri="{BB962C8B-B14F-4D97-AF65-F5344CB8AC3E}">
        <p14:creationId xmlns:p14="http://schemas.microsoft.com/office/powerpoint/2010/main" xmlns="" val="1460926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00887DD-6232-4C71-AF97-2F4142046207}" type="slidenum">
              <a:rPr lang="en-ZA" smtClean="0"/>
              <a:pPr/>
              <a:t>1</a:t>
            </a:fld>
            <a:endParaRPr lang="en-ZA" dirty="0"/>
          </a:p>
        </p:txBody>
      </p:sp>
    </p:spTree>
    <p:extLst>
      <p:ext uri="{BB962C8B-B14F-4D97-AF65-F5344CB8AC3E}">
        <p14:creationId xmlns:p14="http://schemas.microsoft.com/office/powerpoint/2010/main" xmlns="" val="1920951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00887DD-6232-4C71-AF97-2F4142046207}" type="slidenum">
              <a:rPr lang="en-ZA" smtClean="0"/>
              <a:pPr/>
              <a:t>18</a:t>
            </a:fld>
            <a:endParaRPr lang="en-ZA" dirty="0"/>
          </a:p>
        </p:txBody>
      </p:sp>
    </p:spTree>
    <p:extLst>
      <p:ext uri="{BB962C8B-B14F-4D97-AF65-F5344CB8AC3E}">
        <p14:creationId xmlns:p14="http://schemas.microsoft.com/office/powerpoint/2010/main" xmlns="" val="4193971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00887DD-6232-4C71-AF97-2F4142046207}" type="slidenum">
              <a:rPr lang="en-ZA" smtClean="0"/>
              <a:pPr/>
              <a:t>19</a:t>
            </a:fld>
            <a:endParaRPr lang="en-ZA" dirty="0"/>
          </a:p>
        </p:txBody>
      </p:sp>
    </p:spTree>
    <p:extLst>
      <p:ext uri="{BB962C8B-B14F-4D97-AF65-F5344CB8AC3E}">
        <p14:creationId xmlns:p14="http://schemas.microsoft.com/office/powerpoint/2010/main" xmlns="" val="25615738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6BD79F-0D9D-418A-890F-736346C0FFCE}" type="datetime1">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DE0B4541-BF44-41FE-A2D2-FE04958D826E}"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5486400"/>
            <a:ext cx="8117305" cy="137160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0" y="0"/>
            <a:ext cx="9144000" cy="941832"/>
          </a:xfrm>
          <a:prstGeom prst="rect">
            <a:avLst/>
          </a:prstGeom>
        </p:spPr>
      </p:pic>
    </p:spTree>
    <p:extLst>
      <p:ext uri="{BB962C8B-B14F-4D97-AF65-F5344CB8AC3E}">
        <p14:creationId xmlns:p14="http://schemas.microsoft.com/office/powerpoint/2010/main" xmlns="" val="174095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807D098-479B-4196-929F-95C97CCE384A}" type="datetime1">
              <a:rPr lang="en-US" smtClean="0"/>
              <a:pPr/>
              <a:t>3/9/2022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31ECC4-154C-CE43-883C-952D3004BFC2}" type="slidenum">
              <a:rPr lang="en-US" smtClean="0"/>
              <a:pPr/>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 y="5831306"/>
            <a:ext cx="6840747" cy="1026694"/>
          </a:xfrm>
          <a:prstGeom prst="rect">
            <a:avLst/>
          </a:prstGeom>
        </p:spPr>
      </p:pic>
      <p:pic>
        <p:nvPicPr>
          <p:cNvPr id="13" name="Picture 12">
            <a:extLst>
              <a:ext uri="{FF2B5EF4-FFF2-40B4-BE49-F238E27FC236}">
                <a16:creationId xmlns:a16="http://schemas.microsoft.com/office/drawing/2014/main" xmlns="" id="{8E3EADFC-3BBD-9441-A7FF-398D523B18F7}"/>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5546784" y="151798"/>
            <a:ext cx="3527785" cy="2875589"/>
          </a:xfrm>
          <a:prstGeom prst="rect">
            <a:avLst/>
          </a:prstGeom>
        </p:spPr>
      </p:pic>
      <p:sp>
        <p:nvSpPr>
          <p:cNvPr id="14" name="TextBox 13">
            <a:extLst>
              <a:ext uri="{FF2B5EF4-FFF2-40B4-BE49-F238E27FC236}">
                <a16:creationId xmlns:a16="http://schemas.microsoft.com/office/drawing/2014/main" xmlns="" id="{22BB0546-F411-024F-9057-30F3C428F5E1}"/>
              </a:ext>
            </a:extLst>
          </p:cNvPr>
          <p:cNvSpPr txBox="1"/>
          <p:nvPr userDrawn="1"/>
        </p:nvSpPr>
        <p:spPr>
          <a:xfrm>
            <a:off x="156210" y="92054"/>
            <a:ext cx="6225989" cy="523220"/>
          </a:xfrm>
          <a:prstGeom prst="rect">
            <a:avLst/>
          </a:prstGeom>
          <a:noFill/>
        </p:spPr>
        <p:txBody>
          <a:bodyPr wrap="square" rtlCol="0">
            <a:spAutoFit/>
          </a:bodyPr>
          <a:lstStyle/>
          <a:p>
            <a:r>
              <a:rPr lang="en-ZA" sz="2800" b="1" dirty="0">
                <a:solidFill>
                  <a:srgbClr val="C00000"/>
                </a:solidFill>
              </a:rPr>
              <a:t>CONTENTS</a:t>
            </a:r>
          </a:p>
        </p:txBody>
      </p:sp>
      <p:cxnSp>
        <p:nvCxnSpPr>
          <p:cNvPr id="16" name="Straight Connector 15"/>
          <p:cNvCxnSpPr/>
          <p:nvPr userDrawn="1"/>
        </p:nvCxnSpPr>
        <p:spPr>
          <a:xfrm>
            <a:off x="0" y="599834"/>
            <a:ext cx="5688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4733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B03E1-227D-47C9-A215-B1FA4F91CBC8}" type="datetime1">
              <a:rPr lang="en-US" smtClean="0"/>
              <a:pPr/>
              <a:t>3/9/2022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31ECC4-154C-CE43-883C-952D3004BFC2}" type="slidenum">
              <a:rPr lang="en-US" smtClean="0"/>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6250155"/>
            <a:ext cx="4475747" cy="577516"/>
          </a:xfrm>
          <a:prstGeom prst="rect">
            <a:avLst/>
          </a:prstGeom>
        </p:spPr>
      </p:pic>
      <p:cxnSp>
        <p:nvCxnSpPr>
          <p:cNvPr id="8" name="Straight Connector 7"/>
          <p:cNvCxnSpPr/>
          <p:nvPr userDrawn="1"/>
        </p:nvCxnSpPr>
        <p:spPr>
          <a:xfrm>
            <a:off x="0" y="583792"/>
            <a:ext cx="9144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1654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D4264D-2177-4F8B-89B9-C45C5F0985CC}" type="datetime1">
              <a:rPr lang="en-US" smtClean="0"/>
              <a:pPr/>
              <a:t>3/9/2022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31ECC4-154C-CE43-883C-952D3004BFC2}" type="slidenum">
              <a:rPr lang="en-US" smtClean="0"/>
              <a:pPr/>
              <a:t>‹#›</a:t>
            </a:fld>
            <a:endParaRPr lang="en-US" dirty="0"/>
          </a:p>
        </p:txBody>
      </p:sp>
    </p:spTree>
    <p:extLst>
      <p:ext uri="{BB962C8B-B14F-4D97-AF65-F5344CB8AC3E}">
        <p14:creationId xmlns:p14="http://schemas.microsoft.com/office/powerpoint/2010/main" xmlns="" val="42661148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405491-60A1-4D61-B253-80887C88BACB}" type="datetime1">
              <a:rPr lang="en-US" smtClean="0"/>
              <a:pPr/>
              <a:t>3/9/2022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1ECC4-154C-CE43-883C-952D3004BFC2}" type="slidenum">
              <a:rPr lang="en-US" smtClean="0"/>
              <a:pPr/>
              <a:t>‹#›</a:t>
            </a:fld>
            <a:endParaRPr lang="en-US" dirty="0"/>
          </a:p>
        </p:txBody>
      </p:sp>
    </p:spTree>
    <p:extLst>
      <p:ext uri="{BB962C8B-B14F-4D97-AF65-F5344CB8AC3E}">
        <p14:creationId xmlns:p14="http://schemas.microsoft.com/office/powerpoint/2010/main" xmlns="" val="275804141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 id="2147483662"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xmlns="" id="{BC501AB1-87DE-FF41-AE71-9C89D763362E}"/>
              </a:ext>
            </a:extLst>
          </p:cNvPr>
          <p:cNvSpPr txBox="1">
            <a:spLocks noChangeArrowheads="1"/>
          </p:cNvSpPr>
          <p:nvPr/>
        </p:nvSpPr>
        <p:spPr bwMode="auto">
          <a:xfrm>
            <a:off x="903496" y="2170263"/>
            <a:ext cx="7244218" cy="1600438"/>
          </a:xfrm>
          <a:prstGeom prst="rect">
            <a:avLst/>
          </a:prstGeom>
          <a:solidFill>
            <a:srgbClr val="FFFFFF"/>
          </a:solidFill>
          <a:ln w="19050">
            <a:noFill/>
            <a:miter lim="800000"/>
            <a:headEnd/>
            <a:tailEnd/>
          </a:ln>
        </p:spPr>
        <p:txBody>
          <a:bodyPr rot="0" vert="horz" wrap="square" lIns="91440" tIns="45720" rIns="91440" bIns="45720" anchor="ctr" anchorCtr="0">
            <a:spAutoFit/>
          </a:bodyPr>
          <a:lstStyle/>
          <a:p>
            <a:pPr algn="ctr">
              <a:spcBef>
                <a:spcPts val="1200"/>
              </a:spcBef>
            </a:pPr>
            <a:r>
              <a:rPr lang="en-ZA" sz="4000" b="1" dirty="0">
                <a:solidFill>
                  <a:srgbClr val="C00000"/>
                </a:solidFill>
                <a:latin typeface="Arial" panose="020B0604020202020204" pitchFamily="34" charset="0"/>
                <a:ea typeface="Calibri" panose="020F0502020204030204" pitchFamily="34" charset="0"/>
                <a:cs typeface="Times New Roman" panose="02020603050405020304" pitchFamily="18" charset="0"/>
              </a:rPr>
              <a:t>SA POST OFFICE</a:t>
            </a:r>
          </a:p>
          <a:p>
            <a:pPr algn="ctr">
              <a:spcBef>
                <a:spcPts val="600"/>
              </a:spcBef>
            </a:pPr>
            <a:r>
              <a:rPr lang="en-ZA" sz="28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rPr>
              <a:t>Performance for Quarter 1 </a:t>
            </a:r>
          </a:p>
          <a:p>
            <a:pPr algn="ctr">
              <a:spcBef>
                <a:spcPts val="600"/>
              </a:spcBef>
            </a:pPr>
            <a:r>
              <a:rPr lang="en-ZA" sz="20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rPr>
              <a:t>As at 30 June 2021</a:t>
            </a:r>
          </a:p>
        </p:txBody>
      </p:sp>
    </p:spTree>
    <p:extLst>
      <p:ext uri="{BB962C8B-B14F-4D97-AF65-F5344CB8AC3E}">
        <p14:creationId xmlns:p14="http://schemas.microsoft.com/office/powerpoint/2010/main" xmlns="" val="124846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457950" y="6247668"/>
            <a:ext cx="2057400" cy="365125"/>
          </a:xfrm>
        </p:spPr>
        <p:txBody>
          <a:bodyPr/>
          <a:lstStyle/>
          <a:p>
            <a:fld id="{E431ECC4-154C-CE43-883C-952D3004BFC2}" type="slidenum">
              <a:rPr lang="en-US" smtClean="0"/>
              <a:pPr/>
              <a:t>10</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7771860"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Q1- Performance on Targets</a:t>
            </a:r>
          </a:p>
        </p:txBody>
      </p:sp>
      <p:sp>
        <p:nvSpPr>
          <p:cNvPr id="4" name="TextBox 3"/>
          <p:cNvSpPr txBox="1"/>
          <p:nvPr/>
        </p:nvSpPr>
        <p:spPr>
          <a:xfrm>
            <a:off x="331839" y="4939671"/>
            <a:ext cx="8543385" cy="1200329"/>
          </a:xfrm>
          <a:prstGeom prst="rect">
            <a:avLst/>
          </a:prstGeom>
          <a:solidFill>
            <a:schemeClr val="accent5">
              <a:lumMod val="75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Overall performance on KPIs at 47% for Q1 </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Financial performance and recovery remains weak</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Greater oversight to improve performance</a:t>
            </a:r>
          </a:p>
        </p:txBody>
      </p:sp>
      <p:graphicFrame>
        <p:nvGraphicFramePr>
          <p:cNvPr id="9" name="Chart 8"/>
          <p:cNvGraphicFramePr/>
          <p:nvPr>
            <p:extLst>
              <p:ext uri="{D42A27DB-BD31-4B8C-83A1-F6EECF244321}">
                <p14:modId xmlns:p14="http://schemas.microsoft.com/office/powerpoint/2010/main" xmlns="" val="34967589"/>
              </p:ext>
            </p:extLst>
          </p:nvPr>
        </p:nvGraphicFramePr>
        <p:xfrm>
          <a:off x="2566987" y="850008"/>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10" name="Oval 9"/>
          <p:cNvSpPr/>
          <p:nvPr/>
        </p:nvSpPr>
        <p:spPr>
          <a:xfrm>
            <a:off x="3957908" y="3150394"/>
            <a:ext cx="856980" cy="44291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solidFill>
                  <a:schemeClr val="accent5">
                    <a:lumMod val="75000"/>
                  </a:schemeClr>
                </a:solidFill>
                <a:latin typeface="Arial" panose="020B0604020202020204" pitchFamily="34" charset="0"/>
                <a:cs typeface="Arial" panose="020B0604020202020204" pitchFamily="34" charset="0"/>
              </a:rPr>
              <a:t>8 KPIs</a:t>
            </a:r>
          </a:p>
        </p:txBody>
      </p:sp>
      <p:sp>
        <p:nvSpPr>
          <p:cNvPr id="11" name="Oval 10"/>
          <p:cNvSpPr/>
          <p:nvPr/>
        </p:nvSpPr>
        <p:spPr>
          <a:xfrm>
            <a:off x="5167447" y="1920708"/>
            <a:ext cx="856980" cy="44291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200" dirty="0">
                <a:solidFill>
                  <a:schemeClr val="accent5">
                    <a:lumMod val="75000"/>
                  </a:schemeClr>
                </a:solidFill>
                <a:latin typeface="Arial" panose="020B0604020202020204" pitchFamily="34" charset="0"/>
                <a:cs typeface="Arial" panose="020B0604020202020204" pitchFamily="34" charset="0"/>
              </a:rPr>
              <a:t>7 KPIs</a:t>
            </a:r>
          </a:p>
        </p:txBody>
      </p:sp>
      <p:sp>
        <p:nvSpPr>
          <p:cNvPr id="12" name="Right Arrow 11"/>
          <p:cNvSpPr/>
          <p:nvPr/>
        </p:nvSpPr>
        <p:spPr>
          <a:xfrm>
            <a:off x="330297" y="2314575"/>
            <a:ext cx="3028950" cy="1671638"/>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rgbClr val="002060"/>
                </a:solidFill>
                <a:latin typeface="Arial" panose="020B0604020202020204" pitchFamily="34" charset="0"/>
                <a:cs typeface="Arial" panose="020B0604020202020204" pitchFamily="34" charset="0"/>
              </a:rPr>
              <a:t>Corrective actions being implemented to improve Q2 Performance</a:t>
            </a:r>
          </a:p>
        </p:txBody>
      </p:sp>
    </p:spTree>
    <p:extLst>
      <p:ext uri="{BB962C8B-B14F-4D97-AF65-F5344CB8AC3E}">
        <p14:creationId xmlns:p14="http://schemas.microsoft.com/office/powerpoint/2010/main" xmlns="" val="3089759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11</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8571426"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Summary – Q1</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a:t>
            </a:r>
          </a:p>
        </p:txBody>
      </p:sp>
      <p:pic>
        <p:nvPicPr>
          <p:cNvPr id="8" name="Picture 7"/>
          <p:cNvPicPr>
            <a:picLocks noChangeAspect="1"/>
          </p:cNvPicPr>
          <p:nvPr/>
        </p:nvPicPr>
        <p:blipFill>
          <a:blip r:embed="rId2"/>
          <a:stretch>
            <a:fillRect/>
          </a:stretch>
        </p:blipFill>
        <p:spPr>
          <a:xfrm>
            <a:off x="353085" y="843854"/>
            <a:ext cx="8428776" cy="5586751"/>
          </a:xfrm>
          <a:prstGeom prst="rect">
            <a:avLst/>
          </a:prstGeom>
        </p:spPr>
      </p:pic>
    </p:spTree>
    <p:extLst>
      <p:ext uri="{BB962C8B-B14F-4D97-AF65-F5344CB8AC3E}">
        <p14:creationId xmlns:p14="http://schemas.microsoft.com/office/powerpoint/2010/main" xmlns="" val="1043487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12</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46801"/>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Q1</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9" name="Table 8"/>
          <p:cNvGraphicFramePr>
            <a:graphicFrameLocks noGrp="1"/>
          </p:cNvGraphicFramePr>
          <p:nvPr>
            <p:extLst>
              <p:ext uri="{D42A27DB-BD31-4B8C-83A1-F6EECF244321}">
                <p14:modId xmlns:p14="http://schemas.microsoft.com/office/powerpoint/2010/main" xmlns="" val="3567746844"/>
              </p:ext>
            </p:extLst>
          </p:nvPr>
        </p:nvGraphicFramePr>
        <p:xfrm>
          <a:off x="86265" y="736981"/>
          <a:ext cx="8975848" cy="6022263"/>
        </p:xfrm>
        <a:graphic>
          <a:graphicData uri="http://schemas.openxmlformats.org/drawingml/2006/table">
            <a:tbl>
              <a:tblPr firstRow="1" bandRow="1">
                <a:tableStyleId>{5C22544A-7EE6-4342-B048-85BDC9FD1C3A}</a:tableStyleId>
              </a:tblPr>
              <a:tblGrid>
                <a:gridCol w="849533">
                  <a:extLst>
                    <a:ext uri="{9D8B030D-6E8A-4147-A177-3AD203B41FA5}">
                      <a16:colId xmlns:a16="http://schemas.microsoft.com/office/drawing/2014/main" xmlns="" val="20000"/>
                    </a:ext>
                  </a:extLst>
                </a:gridCol>
                <a:gridCol w="606030">
                  <a:extLst>
                    <a:ext uri="{9D8B030D-6E8A-4147-A177-3AD203B41FA5}">
                      <a16:colId xmlns:a16="http://schemas.microsoft.com/office/drawing/2014/main" xmlns="" val="20001"/>
                    </a:ext>
                  </a:extLst>
                </a:gridCol>
                <a:gridCol w="322808">
                  <a:extLst>
                    <a:ext uri="{9D8B030D-6E8A-4147-A177-3AD203B41FA5}">
                      <a16:colId xmlns:a16="http://schemas.microsoft.com/office/drawing/2014/main" xmlns="" val="20002"/>
                    </a:ext>
                  </a:extLst>
                </a:gridCol>
                <a:gridCol w="878564">
                  <a:extLst>
                    <a:ext uri="{9D8B030D-6E8A-4147-A177-3AD203B41FA5}">
                      <a16:colId xmlns:a16="http://schemas.microsoft.com/office/drawing/2014/main" xmlns="" val="20003"/>
                    </a:ext>
                  </a:extLst>
                </a:gridCol>
                <a:gridCol w="516048">
                  <a:extLst>
                    <a:ext uri="{9D8B030D-6E8A-4147-A177-3AD203B41FA5}">
                      <a16:colId xmlns:a16="http://schemas.microsoft.com/office/drawing/2014/main" xmlns="" val="20004"/>
                    </a:ext>
                  </a:extLst>
                </a:gridCol>
                <a:gridCol w="458780">
                  <a:extLst>
                    <a:ext uri="{9D8B030D-6E8A-4147-A177-3AD203B41FA5}">
                      <a16:colId xmlns:a16="http://schemas.microsoft.com/office/drawing/2014/main" xmlns="" val="20005"/>
                    </a:ext>
                  </a:extLst>
                </a:gridCol>
                <a:gridCol w="578483">
                  <a:extLst>
                    <a:ext uri="{9D8B030D-6E8A-4147-A177-3AD203B41FA5}">
                      <a16:colId xmlns:a16="http://schemas.microsoft.com/office/drawing/2014/main" xmlns="" val="20006"/>
                    </a:ext>
                  </a:extLst>
                </a:gridCol>
                <a:gridCol w="674898">
                  <a:extLst>
                    <a:ext uri="{9D8B030D-6E8A-4147-A177-3AD203B41FA5}">
                      <a16:colId xmlns:a16="http://schemas.microsoft.com/office/drawing/2014/main" xmlns="" val="20007"/>
                    </a:ext>
                  </a:extLst>
                </a:gridCol>
                <a:gridCol w="2002597">
                  <a:extLst>
                    <a:ext uri="{9D8B030D-6E8A-4147-A177-3AD203B41FA5}">
                      <a16:colId xmlns:a16="http://schemas.microsoft.com/office/drawing/2014/main" xmlns="" val="20008"/>
                    </a:ext>
                  </a:extLst>
                </a:gridCol>
                <a:gridCol w="2088107">
                  <a:extLst>
                    <a:ext uri="{9D8B030D-6E8A-4147-A177-3AD203B41FA5}">
                      <a16:colId xmlns:a16="http://schemas.microsoft.com/office/drawing/2014/main" xmlns="" val="20009"/>
                    </a:ext>
                  </a:extLst>
                </a:gridCol>
              </a:tblGrid>
              <a:tr h="265851">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Objective</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Goal</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KPI Ref</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Key Performance Indicator</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gridSpan="6">
                  <a:txBody>
                    <a:bodyPr/>
                    <a:lstStyle/>
                    <a:p>
                      <a:pPr algn="ctr"/>
                      <a:r>
                        <a:rPr lang="en-GB" sz="800" b="1" kern="1200" dirty="0">
                          <a:solidFill>
                            <a:schemeClr val="lt1"/>
                          </a:solidFill>
                          <a:effectLst/>
                          <a:latin typeface="Arial" panose="020B0604020202020204" pitchFamily="34" charset="0"/>
                          <a:ea typeface="+mn-ea"/>
                          <a:cs typeface="Arial" panose="020B0604020202020204" pitchFamily="34" charset="0"/>
                        </a:rPr>
                        <a:t>Q1 Performance</a:t>
                      </a:r>
                      <a:endParaRPr lang="en-ZA" sz="800" dirty="0">
                        <a:latin typeface="Arial" panose="020B0604020202020204" pitchFamily="34" charset="0"/>
                        <a:cs typeface="Arial" panose="020B0604020202020204" pitchFamily="34" charset="0"/>
                      </a:endParaRPr>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402600">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Actual</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Variance</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Actual Performance and Reason for Target Variance/Deviation</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Mitigation and Recovery Plans</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xmlns="" val="10001"/>
                  </a:ext>
                </a:extLst>
              </a:tr>
              <a:tr h="3432338">
                <a:tc rowSpan="2">
                  <a:txBody>
                    <a:bodyPr/>
                    <a:lstStyle/>
                    <a:p>
                      <a:pPr algn="just">
                        <a:lnSpc>
                          <a:spcPct val="107000"/>
                        </a:lnSpc>
                        <a:spcAft>
                          <a:spcPts val="0"/>
                        </a:spcAft>
                      </a:pPr>
                      <a:r>
                        <a:rPr lang="en-GB"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1. Financial Sustainability</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rowSpan="2">
                  <a:txBody>
                    <a:bodyPr/>
                    <a:lstStyle/>
                    <a:p>
                      <a:pPr algn="just">
                        <a:lnSpc>
                          <a:spcPct val="107000"/>
                        </a:lnSpc>
                        <a:spcAft>
                          <a:spcPts val="0"/>
                        </a:spcAft>
                      </a:pPr>
                      <a:r>
                        <a:rPr lang="en-ZA" sz="800" dirty="0">
                          <a:effectLst/>
                          <a:latin typeface="Arial" panose="020B0604020202020204" pitchFamily="34" charset="0"/>
                          <a:ea typeface="Calibri" panose="020F0502020204030204" pitchFamily="34" charset="0"/>
                          <a:cs typeface="Arial" panose="020B0604020202020204" pitchFamily="34" charset="0"/>
                        </a:rPr>
                        <a:t>To be financially sustainable and</a:t>
                      </a:r>
                    </a:p>
                    <a:p>
                      <a:pPr algn="just">
                        <a:lnSpc>
                          <a:spcPct val="107000"/>
                        </a:lnSpc>
                        <a:spcAft>
                          <a:spcPts val="0"/>
                        </a:spcAft>
                      </a:pPr>
                      <a:r>
                        <a:rPr lang="en-ZA" sz="800" dirty="0">
                          <a:effectLst/>
                          <a:latin typeface="Arial" panose="020B0604020202020204" pitchFamily="34" charset="0"/>
                          <a:ea typeface="Calibri" panose="020F0502020204030204" pitchFamily="34" charset="0"/>
                          <a:cs typeface="Arial" panose="020B0604020202020204" pitchFamily="34" charset="0"/>
                        </a:rPr>
                        <a:t>achieve a positive net financial</a:t>
                      </a:r>
                    </a:p>
                    <a:p>
                      <a:pPr algn="just">
                        <a:lnSpc>
                          <a:spcPct val="107000"/>
                        </a:lnSpc>
                        <a:spcAft>
                          <a:spcPts val="0"/>
                        </a:spcAft>
                      </a:pPr>
                      <a:r>
                        <a:rPr lang="en-ZA" sz="800" dirty="0">
                          <a:effectLst/>
                          <a:latin typeface="Arial" panose="020B0604020202020204" pitchFamily="34" charset="0"/>
                          <a:ea typeface="Calibri" panose="020F0502020204030204" pitchFamily="34" charset="0"/>
                          <a:cs typeface="Arial" panose="020B0604020202020204" pitchFamily="34" charset="0"/>
                        </a:rPr>
                        <a:t>and cash position</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1.1</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Attain the planned revenue target</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dirty="0">
                          <a:solidFill>
                            <a:srgbClr val="231F20"/>
                          </a:solidFill>
                          <a:effectLst/>
                          <a:latin typeface="Arial" panose="020B0604020202020204" pitchFamily="34" charset="0"/>
                          <a:ea typeface="Calibri" panose="020F0502020204030204" pitchFamily="34" charset="0"/>
                          <a:cs typeface="Arial" panose="020B0604020202020204" pitchFamily="34" charset="0"/>
                        </a:rPr>
                        <a:t>100%</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dirty="0">
                          <a:solidFill>
                            <a:srgbClr val="231F20"/>
                          </a:solidFill>
                          <a:effectLst/>
                          <a:latin typeface="Arial" panose="020B0604020202020204" pitchFamily="34" charset="0"/>
                          <a:ea typeface="Calibri" panose="020F0502020204030204" pitchFamily="34" charset="0"/>
                          <a:cs typeface="Arial" panose="020B0604020202020204" pitchFamily="34" charset="0"/>
                        </a:rPr>
                        <a:t>70%</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FF0000"/>
                          </a:solidFill>
                          <a:effectLst/>
                          <a:latin typeface="Arial" panose="020B0604020202020204" pitchFamily="34" charset="0"/>
                          <a:ea typeface="Calibri" panose="020F0502020204030204" pitchFamily="34" charset="0"/>
                          <a:cs typeface="Arial" panose="020B0604020202020204" pitchFamily="34" charset="0"/>
                        </a:rPr>
                        <a:t>-30%</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FF0000"/>
                    </a:solidFill>
                  </a:tcPr>
                </a:tc>
                <a:tc>
                  <a:txBody>
                    <a:bodyPr/>
                    <a:lstStyle/>
                    <a:p>
                      <a:pPr algn="just">
                        <a:lnSpc>
                          <a:spcPts val="1300"/>
                        </a:lnSpc>
                        <a:spcBef>
                          <a:spcPts val="200"/>
                        </a:spcBef>
                        <a:spcAft>
                          <a:spcPts val="0"/>
                        </a:spcAft>
                      </a:pPr>
                      <a:r>
                        <a:rPr lang="en-ZA" sz="800" dirty="0">
                          <a:effectLst/>
                          <a:latin typeface="Arial" panose="020B0604020202020204" pitchFamily="34" charset="0"/>
                          <a:ea typeface="Times New Roman" panose="02020603050405020304" pitchFamily="18" charset="0"/>
                          <a:cs typeface="Arial" panose="020B0604020202020204" pitchFamily="34" charset="0"/>
                        </a:rPr>
                        <a:t>The revenue target for Q1 has not been has attained at R814 million (70%). The lower than projected revenue performance is due to the lingering effects of the Covid-19 lockdown and the associated business impact, increased customer migration to digital alternatives and transaction volumes, together with the weak financial position of the SA Post Office and suppliers not having been paid, thus withdrawing services, further impacting revenue generation. </a:t>
                      </a:r>
                    </a:p>
                    <a:p>
                      <a:pPr algn="just">
                        <a:lnSpc>
                          <a:spcPts val="1300"/>
                        </a:lnSpc>
                        <a:spcBef>
                          <a:spcPts val="200"/>
                        </a:spcBef>
                        <a:spcAft>
                          <a:spcPts val="0"/>
                        </a:spcAft>
                      </a:pPr>
                      <a:r>
                        <a:rPr lang="en-ZA" sz="800" dirty="0">
                          <a:effectLst/>
                          <a:latin typeface="Arial" panose="020B0604020202020204" pitchFamily="34" charset="0"/>
                          <a:ea typeface="Times New Roman" panose="02020603050405020304" pitchFamily="18" charset="0"/>
                          <a:cs typeface="Arial" panose="020B0604020202020204" pitchFamily="34" charset="0"/>
                        </a:rPr>
                        <a:t> </a:t>
                      </a: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Arial" panose="020B0604020202020204" pitchFamily="34" charset="0"/>
                        </a:rPr>
                        <a:t>Covid-19 lockdown and associated business slowdown</a:t>
                      </a:r>
                      <a:endParaRPr lang="en-ZA" sz="800" dirty="0">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Arial" panose="020B0604020202020204" pitchFamily="34" charset="0"/>
                        </a:rPr>
                        <a:t>Customer migration and transaction volumes</a:t>
                      </a:r>
                      <a:endParaRPr lang="en-ZA" sz="800" dirty="0">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Arial" panose="020B0604020202020204" pitchFamily="34" charset="0"/>
                        </a:rPr>
                        <a:t>Digital substitution</a:t>
                      </a:r>
                      <a:endParaRPr lang="en-ZA" sz="800" dirty="0">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Arial" panose="020B0604020202020204" pitchFamily="34" charset="0"/>
                        </a:rPr>
                        <a:t>Lack of technology Investment</a:t>
                      </a:r>
                      <a:endParaRPr lang="en-ZA" sz="800" dirty="0">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Arial" panose="020B0604020202020204" pitchFamily="34" charset="0"/>
                        </a:rPr>
                        <a:t>Tools of trade</a:t>
                      </a:r>
                      <a:endParaRPr lang="en-ZA" sz="800" dirty="0">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Arial" panose="020B0604020202020204" pitchFamily="34" charset="0"/>
                        </a:rPr>
                        <a:t>Operational performance</a:t>
                      </a:r>
                      <a:endParaRPr lang="en-ZA" sz="800" dirty="0">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Arial" panose="020B0604020202020204" pitchFamily="34" charset="0"/>
                        </a:rPr>
                        <a:t>Product offering </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ts val="1300"/>
                        </a:lnSpc>
                        <a:spcBef>
                          <a:spcPts val="200"/>
                        </a:spcBef>
                        <a:spcAft>
                          <a:spcPts val="0"/>
                        </a:spcAft>
                      </a:pPr>
                      <a:r>
                        <a:rPr lang="en-ZA" sz="800" dirty="0">
                          <a:effectLst/>
                          <a:latin typeface="Arial" panose="020B0604020202020204" pitchFamily="34" charset="0"/>
                          <a:ea typeface="Times New Roman" panose="02020603050405020304" pitchFamily="18" charset="0"/>
                          <a:cs typeface="Arial" panose="020B0604020202020204" pitchFamily="34" charset="0"/>
                        </a:rPr>
                        <a:t>The immediate focus is the quick wins to assist claw back revenues to address critical cash flow challenges. </a:t>
                      </a:r>
                    </a:p>
                    <a:p>
                      <a:pPr algn="just">
                        <a:lnSpc>
                          <a:spcPts val="1300"/>
                        </a:lnSpc>
                        <a:spcBef>
                          <a:spcPts val="200"/>
                        </a:spcBef>
                        <a:spcAft>
                          <a:spcPts val="0"/>
                        </a:spcAft>
                      </a:pPr>
                      <a:r>
                        <a:rPr lang="en-ZA" sz="800" dirty="0">
                          <a:effectLst/>
                          <a:latin typeface="Arial" panose="020B0604020202020204" pitchFamily="34" charset="0"/>
                          <a:ea typeface="Times New Roman" panose="02020603050405020304" pitchFamily="18" charset="0"/>
                          <a:cs typeface="Arial" panose="020B0604020202020204" pitchFamily="34" charset="0"/>
                        </a:rPr>
                        <a:t>Initiatives to address the revenue deviation include:</a:t>
                      </a: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The reduction in the mail backlogs and carryovers – service delivery improvement </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Key customer engagements</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Improved communication with customers and social media  </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MVL Revenue – R1 Billion campaign</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Review of all Sales Contracts</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Sub 1kg parcels</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eCommerce – Wish.com / Mail America / Signature Mail / CN22 parcels / CNE cross border eCommerce platform (China)</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Digital Postbox/email </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Electronic Mail and SMS</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Sale of non-core properties identified</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Property infrastructure optimisation</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SITA collaboration</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Spaza shops and township economy</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Arial" panose="020B0604020202020204" pitchFamily="34" charset="0"/>
                        </a:rPr>
                        <a:t> </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875211">
                <a:tc vMerge="1">
                  <a:txBody>
                    <a:bodyPr/>
                    <a:lstStyle/>
                    <a:p>
                      <a:pPr algn="just">
                        <a:lnSpc>
                          <a:spcPct val="107000"/>
                        </a:lnSpc>
                        <a:spcAft>
                          <a:spcPts val="0"/>
                        </a:spcAft>
                      </a:pP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vMerge="1">
                  <a:txBody>
                    <a:bodyPr/>
                    <a:lstStyle/>
                    <a:p>
                      <a:pPr algn="just">
                        <a:lnSpc>
                          <a:spcPct val="107000"/>
                        </a:lnSpc>
                        <a:spcAft>
                          <a:spcPts val="0"/>
                        </a:spcAft>
                      </a:pP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1.2</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Attain the planned expense budget</a:t>
                      </a:r>
                      <a:endParaRPr lang="en-ZA" sz="8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231F20"/>
                          </a:solidFill>
                          <a:effectLst/>
                          <a:latin typeface="Arial" panose="020B0604020202020204" pitchFamily="34" charset="0"/>
                          <a:ea typeface="Calibri" panose="020F0502020204030204" pitchFamily="34" charset="0"/>
                          <a:cs typeface="Arial" panose="020B0604020202020204" pitchFamily="34" charset="0"/>
                        </a:rPr>
                        <a:t>100%</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231F20"/>
                          </a:solidFill>
                          <a:effectLst/>
                          <a:latin typeface="Arial" panose="020B0604020202020204" pitchFamily="34" charset="0"/>
                          <a:ea typeface="Calibri" panose="020F0502020204030204" pitchFamily="34" charset="0"/>
                          <a:cs typeface="Arial" panose="020B0604020202020204" pitchFamily="34" charset="0"/>
                        </a:rPr>
                        <a:t>89%</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Calibri" panose="020F0502020204030204" pitchFamily="34" charset="0"/>
                          <a:cs typeface="Arial" panose="020B0604020202020204" pitchFamily="34" charset="0"/>
                        </a:rPr>
                        <a:t>11%</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0B050"/>
                    </a:solidFill>
                  </a:tcPr>
                </a:tc>
                <a:tc>
                  <a:txBody>
                    <a:bodyPr/>
                    <a:lstStyle/>
                    <a:p>
                      <a:pPr algn="just">
                        <a:lnSpc>
                          <a:spcPts val="1300"/>
                        </a:lnSpc>
                        <a:spcBef>
                          <a:spcPts val="200"/>
                        </a:spcBef>
                        <a:spcAft>
                          <a:spcPts val="0"/>
                        </a:spcAft>
                      </a:pPr>
                      <a:r>
                        <a:rPr lang="en-ZA" sz="800" dirty="0">
                          <a:effectLst/>
                          <a:latin typeface="Arial" panose="020B0604020202020204" pitchFamily="34" charset="0"/>
                          <a:ea typeface="Times New Roman" panose="02020603050405020304" pitchFamily="18" charset="0"/>
                          <a:cs typeface="Arial" panose="020B0604020202020204" pitchFamily="34" charset="0"/>
                        </a:rPr>
                        <a:t>The expense budget for Q1 is R1 707 million and has been achieved at R 1 511 million (89%) of target.</a:t>
                      </a:r>
                    </a:p>
                    <a:p>
                      <a:pPr algn="just">
                        <a:lnSpc>
                          <a:spcPts val="1300"/>
                        </a:lnSpc>
                        <a:spcBef>
                          <a:spcPts val="200"/>
                        </a:spcBef>
                        <a:spcAft>
                          <a:spcPts val="0"/>
                        </a:spcAft>
                      </a:pPr>
                      <a:r>
                        <a:rPr lang="en-ZA" sz="800" dirty="0">
                          <a:effectLst/>
                          <a:latin typeface="Arial" panose="020B0604020202020204" pitchFamily="34" charset="0"/>
                          <a:ea typeface="Times New Roman" panose="02020603050405020304" pitchFamily="18" charset="0"/>
                          <a:cs typeface="Arial" panose="020B0604020202020204" pitchFamily="34" charset="0"/>
                        </a:rPr>
                        <a:t> </a:t>
                      </a: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Staff cost below budget by R81 million (8%) </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Transport cost below budget by R35 million (43%)</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Property cost is below budget by R47 million (26%)</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IT costs below budget by R29 million (26%) </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Security services below budget by R47 million (43%) </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ts val="1300"/>
                        </a:lnSpc>
                        <a:spcBef>
                          <a:spcPts val="200"/>
                        </a:spcBef>
                        <a:spcAft>
                          <a:spcPts val="0"/>
                        </a:spcAft>
                      </a:pPr>
                      <a:r>
                        <a:rPr lang="en-ZA" sz="800" dirty="0">
                          <a:effectLst/>
                          <a:latin typeface="Arial" panose="020B0604020202020204" pitchFamily="34" charset="0"/>
                          <a:ea typeface="Times New Roman" panose="02020603050405020304" pitchFamily="18" charset="0"/>
                          <a:cs typeface="Arial" panose="020B0604020202020204" pitchFamily="34" charset="0"/>
                        </a:rPr>
                        <a:t>Continued focus on prudent cost management together with cost saving initiatives: </a:t>
                      </a: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Arial" panose="020B0604020202020204" pitchFamily="34" charset="0"/>
                        </a:rPr>
                        <a:t>P</a:t>
                      </a: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rocurement contracts</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Infrastructure as a Service </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defTabSz="914400" rtl="0" eaLnBrk="1" latinLnBrk="0" hangingPunct="1">
                        <a:lnSpc>
                          <a:spcPct val="107000"/>
                        </a:lnSpc>
                        <a:spcAft>
                          <a:spcPts val="0"/>
                        </a:spcAft>
                        <a:buFont typeface="Arial" panose="020B0604020202020204" pitchFamily="34" charset="0"/>
                        <a:buChar char="•"/>
                      </a:pPr>
                      <a:r>
                        <a:rPr lang="en-GB"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rPr>
                        <a:t>Last mile</a:t>
                      </a:r>
                      <a:endParaRPr lang="en-ZA" sz="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0"/>
                        </a:spcAft>
                      </a:pPr>
                      <a:endParaRPr lang="en-GB"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0"/>
                        </a:spcAft>
                      </a:pPr>
                      <a:r>
                        <a:rPr lang="en-GB" sz="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freeze on procurement will be maintained, focusing on critical items only.</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973585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13</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46801"/>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Q1</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9" name="Table 8"/>
          <p:cNvGraphicFramePr>
            <a:graphicFrameLocks noGrp="1"/>
          </p:cNvGraphicFramePr>
          <p:nvPr>
            <p:extLst>
              <p:ext uri="{D42A27DB-BD31-4B8C-83A1-F6EECF244321}">
                <p14:modId xmlns:p14="http://schemas.microsoft.com/office/powerpoint/2010/main" xmlns="" val="794107173"/>
              </p:ext>
            </p:extLst>
          </p:nvPr>
        </p:nvGraphicFramePr>
        <p:xfrm>
          <a:off x="86265" y="736981"/>
          <a:ext cx="8975848" cy="4633497"/>
        </p:xfrm>
        <a:graphic>
          <a:graphicData uri="http://schemas.openxmlformats.org/drawingml/2006/table">
            <a:tbl>
              <a:tblPr firstRow="1" bandRow="1">
                <a:tableStyleId>{5C22544A-7EE6-4342-B048-85BDC9FD1C3A}</a:tableStyleId>
              </a:tblPr>
              <a:tblGrid>
                <a:gridCol w="849533">
                  <a:extLst>
                    <a:ext uri="{9D8B030D-6E8A-4147-A177-3AD203B41FA5}">
                      <a16:colId xmlns:a16="http://schemas.microsoft.com/office/drawing/2014/main" xmlns="" val="20000"/>
                    </a:ext>
                  </a:extLst>
                </a:gridCol>
                <a:gridCol w="606030">
                  <a:extLst>
                    <a:ext uri="{9D8B030D-6E8A-4147-A177-3AD203B41FA5}">
                      <a16:colId xmlns:a16="http://schemas.microsoft.com/office/drawing/2014/main" xmlns="" val="20001"/>
                    </a:ext>
                  </a:extLst>
                </a:gridCol>
                <a:gridCol w="322808">
                  <a:extLst>
                    <a:ext uri="{9D8B030D-6E8A-4147-A177-3AD203B41FA5}">
                      <a16:colId xmlns:a16="http://schemas.microsoft.com/office/drawing/2014/main" xmlns="" val="20002"/>
                    </a:ext>
                  </a:extLst>
                </a:gridCol>
                <a:gridCol w="878564">
                  <a:extLst>
                    <a:ext uri="{9D8B030D-6E8A-4147-A177-3AD203B41FA5}">
                      <a16:colId xmlns:a16="http://schemas.microsoft.com/office/drawing/2014/main" xmlns="" val="20003"/>
                    </a:ext>
                  </a:extLst>
                </a:gridCol>
                <a:gridCol w="516048">
                  <a:extLst>
                    <a:ext uri="{9D8B030D-6E8A-4147-A177-3AD203B41FA5}">
                      <a16:colId xmlns:a16="http://schemas.microsoft.com/office/drawing/2014/main" xmlns="" val="20004"/>
                    </a:ext>
                  </a:extLst>
                </a:gridCol>
                <a:gridCol w="458780">
                  <a:extLst>
                    <a:ext uri="{9D8B030D-6E8A-4147-A177-3AD203B41FA5}">
                      <a16:colId xmlns:a16="http://schemas.microsoft.com/office/drawing/2014/main" xmlns="" val="20005"/>
                    </a:ext>
                  </a:extLst>
                </a:gridCol>
                <a:gridCol w="578483">
                  <a:extLst>
                    <a:ext uri="{9D8B030D-6E8A-4147-A177-3AD203B41FA5}">
                      <a16:colId xmlns:a16="http://schemas.microsoft.com/office/drawing/2014/main" xmlns="" val="20006"/>
                    </a:ext>
                  </a:extLst>
                </a:gridCol>
                <a:gridCol w="674898">
                  <a:extLst>
                    <a:ext uri="{9D8B030D-6E8A-4147-A177-3AD203B41FA5}">
                      <a16:colId xmlns:a16="http://schemas.microsoft.com/office/drawing/2014/main" xmlns="" val="20007"/>
                    </a:ext>
                  </a:extLst>
                </a:gridCol>
                <a:gridCol w="2002597">
                  <a:extLst>
                    <a:ext uri="{9D8B030D-6E8A-4147-A177-3AD203B41FA5}">
                      <a16:colId xmlns:a16="http://schemas.microsoft.com/office/drawing/2014/main" xmlns="" val="20008"/>
                    </a:ext>
                  </a:extLst>
                </a:gridCol>
                <a:gridCol w="2088107">
                  <a:extLst>
                    <a:ext uri="{9D8B030D-6E8A-4147-A177-3AD203B41FA5}">
                      <a16:colId xmlns:a16="http://schemas.microsoft.com/office/drawing/2014/main" xmlns="" val="20009"/>
                    </a:ext>
                  </a:extLst>
                </a:gridCol>
              </a:tblGrid>
              <a:tr h="286602">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Objective</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Goal</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KPI Ref</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Key Performance Indicator</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gridSpan="6">
                  <a:txBody>
                    <a:bodyPr/>
                    <a:lstStyle/>
                    <a:p>
                      <a:pPr algn="ctr"/>
                      <a:r>
                        <a:rPr lang="en-GB" sz="800" b="1" kern="1200" dirty="0">
                          <a:solidFill>
                            <a:schemeClr val="lt1"/>
                          </a:solidFill>
                          <a:effectLst/>
                          <a:latin typeface="Arial Narrow" panose="020B0606020202030204" pitchFamily="34" charset="0"/>
                          <a:ea typeface="+mn-ea"/>
                          <a:cs typeface="Arial" panose="020B0604020202020204" pitchFamily="34" charset="0"/>
                        </a:rPr>
                        <a:t>Q1 Performance</a:t>
                      </a:r>
                      <a:endParaRPr lang="en-ZA" sz="100" dirty="0">
                        <a:latin typeface="Arial Narrow" panose="020B0606020202030204" pitchFamily="34" charset="0"/>
                        <a:cs typeface="Arial" panose="020B0604020202020204" pitchFamily="34" charset="0"/>
                      </a:endParaRPr>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43402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Target</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Actual</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Variance</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Achieved/</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Not Achieved</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Actual Performance and Reason for Target Variance/Deviation</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Mitigation and Recovery Plans</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xmlns="" val="10001"/>
                  </a:ext>
                </a:extLst>
              </a:tr>
              <a:tr h="1467134">
                <a:tc rowSpan="2">
                  <a:txBody>
                    <a:bodyPr/>
                    <a:lstStyle/>
                    <a:p>
                      <a:pPr algn="just">
                        <a:lnSpc>
                          <a:spcPct val="107000"/>
                        </a:lnSpc>
                        <a:spcAft>
                          <a:spcPts val="0"/>
                        </a:spcAft>
                      </a:pPr>
                      <a:r>
                        <a:rPr lang="en-GB" sz="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2. Optimised Assets and Infrastructure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rowSpan="2">
                  <a:txBody>
                    <a:bodyPr/>
                    <a:lstStyle/>
                    <a:p>
                      <a:pPr algn="just">
                        <a:lnSpc>
                          <a:spcPct val="107000"/>
                        </a:lnSpc>
                        <a:spcAft>
                          <a:spcPts val="0"/>
                        </a:spcAft>
                      </a:pPr>
                      <a:r>
                        <a:rPr lang="en-ZA" sz="800">
                          <a:effectLst/>
                          <a:latin typeface="Arial" panose="020B0604020202020204" pitchFamily="34" charset="0"/>
                          <a:ea typeface="Calibri" panose="020F0502020204030204" pitchFamily="34" charset="0"/>
                          <a:cs typeface="Times New Roman" panose="02020603050405020304" pitchFamily="18" charset="0"/>
                        </a:rPr>
                        <a:t>Achieve a positive return 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800">
                          <a:effectLst/>
                          <a:latin typeface="Arial" panose="020B0604020202020204" pitchFamily="34" charset="0"/>
                          <a:ea typeface="Calibri" panose="020F0502020204030204" pitchFamily="34" charset="0"/>
                          <a:cs typeface="Times New Roman" panose="02020603050405020304" pitchFamily="18" charset="0"/>
                        </a:rPr>
                        <a:t>assets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800"/>
                        </a:spcAft>
                      </a:pPr>
                      <a:r>
                        <a:rPr lang="en-GB" sz="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Implement security upgrades and install equipment items at Post Office  branches and Mail Centres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870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-830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Not  Achieved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The target of installing 870 security devices/equipment for Q1 was not met with 40 installations having taken place.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The status of the security infrastructure upgrade program as reprioritised, remains challenged due to financial constraints being experienced. With the inability of being able to conclude the contracted installations, SA Post Office will not be able to reduce the intended Guarding and CIT costs, which once implemented, will apart from improving security at branches, and bring about reduced costs for such services.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800">
                          <a:effectLst/>
                          <a:latin typeface="Arial" panose="020B0604020202020204" pitchFamily="34" charset="0"/>
                          <a:ea typeface="Calibri" panose="020F0502020204030204" pitchFamily="34" charset="0"/>
                          <a:cs typeface="Times New Roman" panose="02020603050405020304" pitchFamily="18" charset="0"/>
                        </a:rPr>
                        <a:t>To prioritise those security measures that will apart of enhancing effective security at branches, bring about reduced costs pertaining to CIT and Guarding Services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a:effectLst/>
                          <a:latin typeface="Arial" panose="020B060402020202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a:effectLst/>
                          <a:latin typeface="Arial" panose="020B0604020202020204" pitchFamily="34" charset="0"/>
                          <a:ea typeface="Calibri" panose="020F0502020204030204" pitchFamily="34" charset="0"/>
                          <a:cs typeface="Times New Roman" panose="02020603050405020304" pitchFamily="18" charset="0"/>
                        </a:rPr>
                        <a:t>Per directive of the GCEO due to current financial constraints, all further installations are to be suspended for 3 months – July to September 2021 (deployment to be reviewed mid-September 2021)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a:effectLst/>
                          <a:latin typeface="Arial" panose="020B060402020202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a:effectLst/>
                          <a:latin typeface="Arial" panose="020B0604020202020204" pitchFamily="34" charset="0"/>
                          <a:ea typeface="Calibri" panose="020F0502020204030204" pitchFamily="34" charset="0"/>
                          <a:cs typeface="Times New Roman" panose="02020603050405020304" pitchFamily="18" charset="0"/>
                        </a:rPr>
                        <a:t>Review of annual target during mid-year budget adjustment period.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a:effectLst/>
                          <a:latin typeface="Arial" panose="020B060402020202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467134">
                <a:tc v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v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800"/>
                        </a:spcAf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Optimisation of Property Infrastructure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R5m</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R8.75m</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R3.75m</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Achieved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0B050"/>
                    </a:solidFill>
                  </a:tcPr>
                </a:tc>
                <a:tc>
                  <a:txBody>
                    <a:bodyPr/>
                    <a:lstStyle/>
                    <a:p>
                      <a:pPr algn="just">
                        <a:lnSpc>
                          <a:spcPct val="107000"/>
                        </a:lnSpc>
                        <a:spcAft>
                          <a:spcPts val="0"/>
                        </a:spcAft>
                      </a:pPr>
                      <a:r>
                        <a:rPr lang="en-GB" sz="800">
                          <a:effectLst/>
                          <a:latin typeface="Arial" panose="020B0604020202020204" pitchFamily="34" charset="0"/>
                          <a:ea typeface="Calibri" panose="020F0502020204030204" pitchFamily="34" charset="0"/>
                          <a:cs typeface="Times New Roman" panose="02020603050405020304" pitchFamily="18" charset="0"/>
                        </a:rPr>
                        <a:t>The Q1 target of R5 million optimisation benefit was achieved at R8.7 million. During Q1, a saving of R8.7 million for rental expenses was generated due to the amalgamation /consolidation and closure of branches.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a:effectLst/>
                          <a:latin typeface="Arial" panose="020B060402020202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The process for the sale of properties to be fast-tracked.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BSC meeting to be held on 4 June 2021 for the rental initiatives RFP was issued. Site briefing was held on 14 June 2021 with bidders. The bid process to be finalised.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Other initiatives to assess all Company owned buildings that have potential for generating income.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148045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14</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46801"/>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Q1</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9" name="Table 8"/>
          <p:cNvGraphicFramePr>
            <a:graphicFrameLocks noGrp="1"/>
          </p:cNvGraphicFramePr>
          <p:nvPr>
            <p:extLst>
              <p:ext uri="{D42A27DB-BD31-4B8C-83A1-F6EECF244321}">
                <p14:modId xmlns:p14="http://schemas.microsoft.com/office/powerpoint/2010/main" xmlns="" val="1813659267"/>
              </p:ext>
            </p:extLst>
          </p:nvPr>
        </p:nvGraphicFramePr>
        <p:xfrm>
          <a:off x="86265" y="736981"/>
          <a:ext cx="8975848" cy="6061287"/>
        </p:xfrm>
        <a:graphic>
          <a:graphicData uri="http://schemas.openxmlformats.org/drawingml/2006/table">
            <a:tbl>
              <a:tblPr firstRow="1" bandRow="1">
                <a:tableStyleId>{5C22544A-7EE6-4342-B048-85BDC9FD1C3A}</a:tableStyleId>
              </a:tblPr>
              <a:tblGrid>
                <a:gridCol w="719493">
                  <a:extLst>
                    <a:ext uri="{9D8B030D-6E8A-4147-A177-3AD203B41FA5}">
                      <a16:colId xmlns:a16="http://schemas.microsoft.com/office/drawing/2014/main" xmlns="" val="20000"/>
                    </a:ext>
                  </a:extLst>
                </a:gridCol>
                <a:gridCol w="736070">
                  <a:extLst>
                    <a:ext uri="{9D8B030D-6E8A-4147-A177-3AD203B41FA5}">
                      <a16:colId xmlns:a16="http://schemas.microsoft.com/office/drawing/2014/main" xmlns="" val="20001"/>
                    </a:ext>
                  </a:extLst>
                </a:gridCol>
                <a:gridCol w="322808">
                  <a:extLst>
                    <a:ext uri="{9D8B030D-6E8A-4147-A177-3AD203B41FA5}">
                      <a16:colId xmlns:a16="http://schemas.microsoft.com/office/drawing/2014/main" xmlns="" val="20002"/>
                    </a:ext>
                  </a:extLst>
                </a:gridCol>
                <a:gridCol w="754739">
                  <a:extLst>
                    <a:ext uri="{9D8B030D-6E8A-4147-A177-3AD203B41FA5}">
                      <a16:colId xmlns:a16="http://schemas.microsoft.com/office/drawing/2014/main" xmlns="" val="20003"/>
                    </a:ext>
                  </a:extLst>
                </a:gridCol>
                <a:gridCol w="628650">
                  <a:extLst>
                    <a:ext uri="{9D8B030D-6E8A-4147-A177-3AD203B41FA5}">
                      <a16:colId xmlns:a16="http://schemas.microsoft.com/office/drawing/2014/main" xmlns="" val="20004"/>
                    </a:ext>
                  </a:extLst>
                </a:gridCol>
                <a:gridCol w="470003">
                  <a:extLst>
                    <a:ext uri="{9D8B030D-6E8A-4147-A177-3AD203B41FA5}">
                      <a16:colId xmlns:a16="http://schemas.microsoft.com/office/drawing/2014/main" xmlns="" val="20005"/>
                    </a:ext>
                  </a:extLst>
                </a:gridCol>
                <a:gridCol w="578483">
                  <a:extLst>
                    <a:ext uri="{9D8B030D-6E8A-4147-A177-3AD203B41FA5}">
                      <a16:colId xmlns:a16="http://schemas.microsoft.com/office/drawing/2014/main" xmlns="" val="20006"/>
                    </a:ext>
                  </a:extLst>
                </a:gridCol>
                <a:gridCol w="674898">
                  <a:extLst>
                    <a:ext uri="{9D8B030D-6E8A-4147-A177-3AD203B41FA5}">
                      <a16:colId xmlns:a16="http://schemas.microsoft.com/office/drawing/2014/main" xmlns="" val="20007"/>
                    </a:ext>
                  </a:extLst>
                </a:gridCol>
                <a:gridCol w="2002597">
                  <a:extLst>
                    <a:ext uri="{9D8B030D-6E8A-4147-A177-3AD203B41FA5}">
                      <a16:colId xmlns:a16="http://schemas.microsoft.com/office/drawing/2014/main" xmlns="" val="20008"/>
                    </a:ext>
                  </a:extLst>
                </a:gridCol>
                <a:gridCol w="2088107">
                  <a:extLst>
                    <a:ext uri="{9D8B030D-6E8A-4147-A177-3AD203B41FA5}">
                      <a16:colId xmlns:a16="http://schemas.microsoft.com/office/drawing/2014/main" xmlns="" val="20009"/>
                    </a:ext>
                  </a:extLst>
                </a:gridCol>
              </a:tblGrid>
              <a:tr h="281448">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Objective</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Goal</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KPI Ref</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Key Performance Indicator</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gridSpan="6">
                  <a:txBody>
                    <a:bodyPr/>
                    <a:lstStyle/>
                    <a:p>
                      <a:pPr algn="ctr"/>
                      <a:r>
                        <a:rPr lang="en-GB" sz="800" b="1" kern="1200" dirty="0">
                          <a:solidFill>
                            <a:schemeClr val="lt1"/>
                          </a:solidFill>
                          <a:effectLst/>
                          <a:latin typeface="Arial Narrow" panose="020B0606020202030204" pitchFamily="34" charset="0"/>
                          <a:ea typeface="+mn-ea"/>
                          <a:cs typeface="Arial" panose="020B0604020202020204" pitchFamily="34" charset="0"/>
                        </a:rPr>
                        <a:t>Q1 Performance</a:t>
                      </a:r>
                      <a:endParaRPr lang="en-ZA" sz="100" dirty="0">
                        <a:latin typeface="Arial Narrow" panose="020B0606020202030204" pitchFamily="34" charset="0"/>
                        <a:cs typeface="Arial" panose="020B0604020202020204" pitchFamily="34" charset="0"/>
                      </a:endParaRPr>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426220">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Target</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Actual</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Variance</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Achieved/</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Not Achieved</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Actual Performance and Reason for Target Variance/Deviation</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Mitigation and Recovery Plans</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xmlns="" val="10001"/>
                  </a:ext>
                </a:extLst>
              </a:tr>
              <a:tr h="3836079">
                <a:tc rowSpan="2">
                  <a:txBody>
                    <a:bodyPr/>
                    <a:lstStyle/>
                    <a:p>
                      <a:pPr algn="just">
                        <a:lnSpc>
                          <a:spcPct val="107000"/>
                        </a:lnSpc>
                        <a:spcAft>
                          <a:spcPts val="0"/>
                        </a:spcAft>
                      </a:pPr>
                      <a:r>
                        <a:rPr lang="en-GB" sz="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3. Customer and Communities First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rowSpan="2">
                  <a:txBody>
                    <a:bodyPr/>
                    <a:lstStyle/>
                    <a:p>
                      <a:pPr>
                        <a:lnSpc>
                          <a:spcPct val="107000"/>
                        </a:lnSpc>
                        <a:spcAft>
                          <a:spcPts val="0"/>
                        </a:spcAft>
                      </a:pPr>
                      <a:r>
                        <a:rPr lang="en-ZA" sz="800">
                          <a:effectLst/>
                          <a:latin typeface="Arial" panose="020B0604020202020204" pitchFamily="34" charset="0"/>
                          <a:ea typeface="Calibri" panose="020F0502020204030204" pitchFamily="34" charset="0"/>
                          <a:cs typeface="Times New Roman" panose="02020603050405020304" pitchFamily="18" charset="0"/>
                        </a:rPr>
                        <a:t>Continued service provision in underserviced communities, improve customer experience at all point of presence &amp; enhanced brand equity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800">
                          <a:effectLst/>
                          <a:latin typeface="Arial" panose="020B060402020202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800"/>
                        </a:spcAf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Resolution of customer complaints recorded at the call centre within 7 days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-47%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Not  Achieved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The target of 100% resolution of customer complaints within the required 7 days has not been attained, at 53% for Q1, a negative variance of 47% on target due to: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Remedy server going down</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Manual tracking of complaints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Lack of resources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Delayed implementation of the call centre management system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Lack of funding for the new call centre system</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Poor delivery standards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Non-scanning of items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Tracking errors since introduction of new system - in transit, incoming, not on system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Delayed feedback from BUs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Feedback accountability in BUs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Delays in approval of compensation to customer’s results in customers referring their complaints to ICASA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Branch related problems – attitude, general performance caused by parcel location, slowness of connection of parcels from province to province especially with internationally parcels.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marL="171450" lvl="0" indent="-171450">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Alternate arrangements are required to implement the call centre management system urgently – BCX to provide a technician to assist bring the system online.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ACIO has requested a proposal and quote from SITA to perhaps run Remedy as a service.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SITA is currently looking into this to submit a proposal for replacement of Remedy (SaaS)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Inclusion and involvement of the RGMs is gradually helping Customer Services with speedy feedback from the Regions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Administering of Regional Customer Services by Regional Management is assisting National Customer Services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440749">
                <a:tc v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v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Improve customer satisfaction level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dirty="0">
                          <a:effectLst/>
                          <a:latin typeface="Arial Narrow" panose="020B0606020202030204" pitchFamily="34" charset="0"/>
                          <a:ea typeface="Calibri" panose="020F0502020204030204" pitchFamily="34" charset="0"/>
                          <a:cs typeface="Times New Roman" panose="02020603050405020304" pitchFamily="18" charset="0"/>
                        </a:rPr>
                        <a:t>Implement corrective actions for 25% of survey findings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effectLst/>
                          <a:latin typeface="Calibri" panose="020F0502020204030204" pitchFamily="34" charset="0"/>
                          <a:ea typeface="Calibri" panose="020F0502020204030204" pitchFamily="34"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Implement corrective actions for 25% of survey findings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Not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FF0000"/>
                    </a:solidFill>
                  </a:tcPr>
                </a:tc>
                <a:tc>
                  <a:txBody>
                    <a:bodyPr/>
                    <a:lstStyle/>
                    <a:p>
                      <a:pPr defTabSz="914400" rtl="0" eaLnBrk="1" latinLnBrk="0" hangingPunct="1">
                        <a:lnSpc>
                          <a:spcPct val="107000"/>
                        </a:lnSpc>
                        <a:spcAft>
                          <a:spcPts val="0"/>
                        </a:spcAft>
                      </a:pPr>
                      <a:r>
                        <a:rPr lang="en-GB" sz="8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The Q1 target for 25% of the findings of the previous CSS conducted during 2020/21 FY to be implemented has not been achieved. Analysis of the CSS for 2020/21FY has been completed, however implementation of the findings has been delayed. </a:t>
                      </a:r>
                      <a:endParaRPr lang="en-ZA" sz="8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p>
                      <a:pPr algn="just" defTabSz="914400" rtl="0" eaLnBrk="1" latinLnBrk="0" hangingPunct="1">
                        <a:lnSpc>
                          <a:spcPct val="107000"/>
                        </a:lnSpc>
                        <a:spcAft>
                          <a:spcPts val="0"/>
                        </a:spcAft>
                      </a:pPr>
                      <a:r>
                        <a:rPr lang="en-GB" sz="8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8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Implementation of the findings of the CSS.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Review / removal of annual target during mid-year budget adjustment period</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1760"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111760"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68435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15</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46801"/>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Q1</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9" name="Table 8"/>
          <p:cNvGraphicFramePr>
            <a:graphicFrameLocks noGrp="1"/>
          </p:cNvGraphicFramePr>
          <p:nvPr>
            <p:extLst>
              <p:ext uri="{D42A27DB-BD31-4B8C-83A1-F6EECF244321}">
                <p14:modId xmlns:p14="http://schemas.microsoft.com/office/powerpoint/2010/main" xmlns="" val="1367877910"/>
              </p:ext>
            </p:extLst>
          </p:nvPr>
        </p:nvGraphicFramePr>
        <p:xfrm>
          <a:off x="86265" y="736981"/>
          <a:ext cx="8975848" cy="5676929"/>
        </p:xfrm>
        <a:graphic>
          <a:graphicData uri="http://schemas.openxmlformats.org/drawingml/2006/table">
            <a:tbl>
              <a:tblPr firstRow="1" bandRow="1">
                <a:tableStyleId>{5C22544A-7EE6-4342-B048-85BDC9FD1C3A}</a:tableStyleId>
              </a:tblPr>
              <a:tblGrid>
                <a:gridCol w="849533">
                  <a:extLst>
                    <a:ext uri="{9D8B030D-6E8A-4147-A177-3AD203B41FA5}">
                      <a16:colId xmlns:a16="http://schemas.microsoft.com/office/drawing/2014/main" xmlns="" val="20000"/>
                    </a:ext>
                  </a:extLst>
                </a:gridCol>
                <a:gridCol w="606030">
                  <a:extLst>
                    <a:ext uri="{9D8B030D-6E8A-4147-A177-3AD203B41FA5}">
                      <a16:colId xmlns:a16="http://schemas.microsoft.com/office/drawing/2014/main" xmlns="" val="20001"/>
                    </a:ext>
                  </a:extLst>
                </a:gridCol>
                <a:gridCol w="322808">
                  <a:extLst>
                    <a:ext uri="{9D8B030D-6E8A-4147-A177-3AD203B41FA5}">
                      <a16:colId xmlns:a16="http://schemas.microsoft.com/office/drawing/2014/main" xmlns="" val="20002"/>
                    </a:ext>
                  </a:extLst>
                </a:gridCol>
                <a:gridCol w="878564">
                  <a:extLst>
                    <a:ext uri="{9D8B030D-6E8A-4147-A177-3AD203B41FA5}">
                      <a16:colId xmlns:a16="http://schemas.microsoft.com/office/drawing/2014/main" xmlns="" val="20003"/>
                    </a:ext>
                  </a:extLst>
                </a:gridCol>
                <a:gridCol w="516048">
                  <a:extLst>
                    <a:ext uri="{9D8B030D-6E8A-4147-A177-3AD203B41FA5}">
                      <a16:colId xmlns:a16="http://schemas.microsoft.com/office/drawing/2014/main" xmlns="" val="20004"/>
                    </a:ext>
                  </a:extLst>
                </a:gridCol>
                <a:gridCol w="458780">
                  <a:extLst>
                    <a:ext uri="{9D8B030D-6E8A-4147-A177-3AD203B41FA5}">
                      <a16:colId xmlns:a16="http://schemas.microsoft.com/office/drawing/2014/main" xmlns="" val="20005"/>
                    </a:ext>
                  </a:extLst>
                </a:gridCol>
                <a:gridCol w="578483">
                  <a:extLst>
                    <a:ext uri="{9D8B030D-6E8A-4147-A177-3AD203B41FA5}">
                      <a16:colId xmlns:a16="http://schemas.microsoft.com/office/drawing/2014/main" xmlns="" val="20006"/>
                    </a:ext>
                  </a:extLst>
                </a:gridCol>
                <a:gridCol w="674898">
                  <a:extLst>
                    <a:ext uri="{9D8B030D-6E8A-4147-A177-3AD203B41FA5}">
                      <a16:colId xmlns:a16="http://schemas.microsoft.com/office/drawing/2014/main" xmlns="" val="20007"/>
                    </a:ext>
                  </a:extLst>
                </a:gridCol>
                <a:gridCol w="2002597">
                  <a:extLst>
                    <a:ext uri="{9D8B030D-6E8A-4147-A177-3AD203B41FA5}">
                      <a16:colId xmlns:a16="http://schemas.microsoft.com/office/drawing/2014/main" xmlns="" val="20008"/>
                    </a:ext>
                  </a:extLst>
                </a:gridCol>
                <a:gridCol w="2088107">
                  <a:extLst>
                    <a:ext uri="{9D8B030D-6E8A-4147-A177-3AD203B41FA5}">
                      <a16:colId xmlns:a16="http://schemas.microsoft.com/office/drawing/2014/main" xmlns="" val="20009"/>
                    </a:ext>
                  </a:extLst>
                </a:gridCol>
              </a:tblGrid>
              <a:tr h="286602">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Objective</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Goal</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KPI Ref</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Key Performance Indicator</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gridSpan="6">
                  <a:txBody>
                    <a:bodyPr/>
                    <a:lstStyle/>
                    <a:p>
                      <a:pPr algn="ctr"/>
                      <a:r>
                        <a:rPr lang="en-GB" sz="800" b="1" kern="1200" dirty="0">
                          <a:solidFill>
                            <a:schemeClr val="lt1"/>
                          </a:solidFill>
                          <a:effectLst/>
                          <a:latin typeface="Arial Narrow" panose="020B0606020202030204" pitchFamily="34" charset="0"/>
                          <a:ea typeface="+mn-ea"/>
                          <a:cs typeface="Arial" panose="020B0604020202020204" pitchFamily="34" charset="0"/>
                        </a:rPr>
                        <a:t>Q1 Performance</a:t>
                      </a:r>
                      <a:endParaRPr lang="en-ZA" sz="100" dirty="0">
                        <a:latin typeface="Arial Narrow" panose="020B0606020202030204" pitchFamily="34" charset="0"/>
                        <a:cs typeface="Arial" panose="020B0604020202020204" pitchFamily="34" charset="0"/>
                      </a:endParaRPr>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43402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Target</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Actual</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Variance</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Achieved/</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Not Achieved</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Actual Performance and Reason for Target Variance/Deviation</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Mitigation and Recovery Plans</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xmlns="" val="10001"/>
                  </a:ext>
                </a:extLst>
              </a:tr>
              <a:tr h="1467134">
                <a:tc>
                  <a:txBody>
                    <a:bodyPr/>
                    <a:lstStyle/>
                    <a:p>
                      <a:pPr algn="just">
                        <a:lnSpc>
                          <a:spcPct val="107000"/>
                        </a:lnSpc>
                        <a:spcAft>
                          <a:spcPts val="0"/>
                        </a:spcAft>
                      </a:pPr>
                      <a:r>
                        <a:rPr lang="en-GB" sz="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4. Efficient Systems &amp; Processes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ZA" sz="800">
                          <a:effectLst/>
                          <a:latin typeface="Arial" panose="020B0604020202020204" pitchFamily="34" charset="0"/>
                          <a:ea typeface="Calibri" panose="020F0502020204030204" pitchFamily="34" charset="0"/>
                          <a:cs typeface="Times New Roman" panose="02020603050405020304" pitchFamily="18" charset="0"/>
                        </a:rPr>
                        <a:t>Improved service delivery to all customers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800"/>
                        </a:spcAft>
                      </a:pPr>
                      <a:r>
                        <a:rPr lang="en-GB" sz="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Achieve the regulated Mail Delivery standard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Not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The performance for Q1 is at 66%, 26% below target. The Mail Delivery performance of 66.41% was recorded for June 2021 nationally, up by 3.98% from May 2021.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Logistics only run National Line Haul routes when we have full loads or at least enough mail to ensure it is economically viable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Daily carry-overs in the Logistic arena cause a see-saw effect at Hubs when the mail arrives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More vehicles are been removed from the fleet. From a supplier point of view and hi-jacking’s in KZN</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Some of the machines are not operational and parts are hard to come by, this effects the processing speed and productivity, DURMAIL is especially affected by this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During SASSA payments delivery vehicles are still been withdrawn and seconded to SASSA meaning no delivery in some areas for this 10 day cycle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Volumes lodged especially dated mail is still very low -small sample sizes recorded when testing</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Closure of Hubs, Depots Lobbies, Box Sections and Branches when positive cases of COVID-19 are detected for decontamination results in loss of time within the value chain</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Some bicycle parts were delivered to SCM and regions have drawn stock but we still do not have all the required spares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Increase sampling where possible when volumes increase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Awaiting larger volumes to be lodged to ensure cost effective movement of mail</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Time of collections and drop-offs at branches are been revised to see if the routes can be covered with less vehicles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Sweep teams were introduced in the Delivery area to assist with reducing carry-overs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Regional targets have been set for clearing of carry overs.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Continuously requesting Finance to pay suppliers that impact on the delivery standards, including delivery agents where we still have them</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Submitted critical positions to be filled for approval</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There is a call for all management to assist whenever possible to clear carry-overs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1760"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987025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16</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46801"/>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Q1</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9" name="Table 8"/>
          <p:cNvGraphicFramePr>
            <a:graphicFrameLocks noGrp="1"/>
          </p:cNvGraphicFramePr>
          <p:nvPr>
            <p:extLst>
              <p:ext uri="{D42A27DB-BD31-4B8C-83A1-F6EECF244321}">
                <p14:modId xmlns:p14="http://schemas.microsoft.com/office/powerpoint/2010/main" xmlns="" val="2141875294"/>
              </p:ext>
            </p:extLst>
          </p:nvPr>
        </p:nvGraphicFramePr>
        <p:xfrm>
          <a:off x="86265" y="736981"/>
          <a:ext cx="8975848" cy="5155213"/>
        </p:xfrm>
        <a:graphic>
          <a:graphicData uri="http://schemas.openxmlformats.org/drawingml/2006/table">
            <a:tbl>
              <a:tblPr firstRow="1" bandRow="1">
                <a:tableStyleId>{5C22544A-7EE6-4342-B048-85BDC9FD1C3A}</a:tableStyleId>
              </a:tblPr>
              <a:tblGrid>
                <a:gridCol w="849533">
                  <a:extLst>
                    <a:ext uri="{9D8B030D-6E8A-4147-A177-3AD203B41FA5}">
                      <a16:colId xmlns:a16="http://schemas.microsoft.com/office/drawing/2014/main" xmlns="" val="20000"/>
                    </a:ext>
                  </a:extLst>
                </a:gridCol>
                <a:gridCol w="606030">
                  <a:extLst>
                    <a:ext uri="{9D8B030D-6E8A-4147-A177-3AD203B41FA5}">
                      <a16:colId xmlns:a16="http://schemas.microsoft.com/office/drawing/2014/main" xmlns="" val="20001"/>
                    </a:ext>
                  </a:extLst>
                </a:gridCol>
                <a:gridCol w="322808">
                  <a:extLst>
                    <a:ext uri="{9D8B030D-6E8A-4147-A177-3AD203B41FA5}">
                      <a16:colId xmlns:a16="http://schemas.microsoft.com/office/drawing/2014/main" xmlns="" val="20002"/>
                    </a:ext>
                  </a:extLst>
                </a:gridCol>
                <a:gridCol w="878564">
                  <a:extLst>
                    <a:ext uri="{9D8B030D-6E8A-4147-A177-3AD203B41FA5}">
                      <a16:colId xmlns:a16="http://schemas.microsoft.com/office/drawing/2014/main" xmlns="" val="20003"/>
                    </a:ext>
                  </a:extLst>
                </a:gridCol>
                <a:gridCol w="516048">
                  <a:extLst>
                    <a:ext uri="{9D8B030D-6E8A-4147-A177-3AD203B41FA5}">
                      <a16:colId xmlns:a16="http://schemas.microsoft.com/office/drawing/2014/main" xmlns="" val="20004"/>
                    </a:ext>
                  </a:extLst>
                </a:gridCol>
                <a:gridCol w="541227">
                  <a:extLst>
                    <a:ext uri="{9D8B030D-6E8A-4147-A177-3AD203B41FA5}">
                      <a16:colId xmlns:a16="http://schemas.microsoft.com/office/drawing/2014/main" xmlns="" val="20005"/>
                    </a:ext>
                  </a:extLst>
                </a:gridCol>
                <a:gridCol w="496036">
                  <a:extLst>
                    <a:ext uri="{9D8B030D-6E8A-4147-A177-3AD203B41FA5}">
                      <a16:colId xmlns:a16="http://schemas.microsoft.com/office/drawing/2014/main" xmlns="" val="20006"/>
                    </a:ext>
                  </a:extLst>
                </a:gridCol>
                <a:gridCol w="674898">
                  <a:extLst>
                    <a:ext uri="{9D8B030D-6E8A-4147-A177-3AD203B41FA5}">
                      <a16:colId xmlns:a16="http://schemas.microsoft.com/office/drawing/2014/main" xmlns="" val="20007"/>
                    </a:ext>
                  </a:extLst>
                </a:gridCol>
                <a:gridCol w="2002597">
                  <a:extLst>
                    <a:ext uri="{9D8B030D-6E8A-4147-A177-3AD203B41FA5}">
                      <a16:colId xmlns:a16="http://schemas.microsoft.com/office/drawing/2014/main" xmlns="" val="20008"/>
                    </a:ext>
                  </a:extLst>
                </a:gridCol>
                <a:gridCol w="2088107">
                  <a:extLst>
                    <a:ext uri="{9D8B030D-6E8A-4147-A177-3AD203B41FA5}">
                      <a16:colId xmlns:a16="http://schemas.microsoft.com/office/drawing/2014/main" xmlns="" val="20009"/>
                    </a:ext>
                  </a:extLst>
                </a:gridCol>
              </a:tblGrid>
              <a:tr h="286602">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Objective</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Goal</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KPI Ref</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Arial" panose="020B0604020202020204" pitchFamily="34" charset="0"/>
                        </a:rPr>
                        <a:t>Key Performance Indicator</a:t>
                      </a:r>
                      <a:endParaRPr lang="en-ZA" sz="800" dirty="0">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gridSpan="6">
                  <a:txBody>
                    <a:bodyPr/>
                    <a:lstStyle/>
                    <a:p>
                      <a:pPr algn="ctr"/>
                      <a:r>
                        <a:rPr lang="en-GB" sz="800" b="1" kern="1200" dirty="0">
                          <a:solidFill>
                            <a:schemeClr val="lt1"/>
                          </a:solidFill>
                          <a:effectLst/>
                          <a:latin typeface="Arial Narrow" panose="020B0606020202030204" pitchFamily="34" charset="0"/>
                          <a:ea typeface="+mn-ea"/>
                          <a:cs typeface="Arial" panose="020B0604020202020204" pitchFamily="34" charset="0"/>
                        </a:rPr>
                        <a:t>Q1 Performance</a:t>
                      </a:r>
                      <a:endParaRPr lang="en-ZA" sz="100" dirty="0">
                        <a:latin typeface="Arial Narrow" panose="020B0606020202030204" pitchFamily="34" charset="0"/>
                        <a:cs typeface="Arial" panose="020B0604020202020204" pitchFamily="34" charset="0"/>
                      </a:endParaRPr>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434025">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Target</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Actual</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Variance</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Achieved/</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Not Achieved</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Actual Performance and Reason for Target Variance/Deviation</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Narrow" panose="020B0606020202030204" pitchFamily="34" charset="0"/>
                          <a:ea typeface="Times New Roman" panose="02020603050405020304" pitchFamily="18" charset="0"/>
                          <a:cs typeface="Times New Roman" panose="02020603050405020304" pitchFamily="18" charset="0"/>
                        </a:rPr>
                        <a:t>Mitigation and Recovery Plans</a:t>
                      </a:r>
                      <a:endParaRPr lang="en-ZA" sz="11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xmlns="" val="10001"/>
                  </a:ext>
                </a:extLst>
              </a:tr>
              <a:tr h="1467134">
                <a:tc rowSpan="2">
                  <a:txBody>
                    <a:bodyPr/>
                    <a:lstStyle/>
                    <a:p>
                      <a:pPr algn="just">
                        <a:lnSpc>
                          <a:spcPct val="107000"/>
                        </a:lnSpc>
                        <a:spcAft>
                          <a:spcPts val="0"/>
                        </a:spcAft>
                      </a:pPr>
                      <a:r>
                        <a:rPr lang="en-GB" sz="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4. Efficient Systems &amp; Processes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rowSpan="2">
                  <a:txBody>
                    <a:bodyPr/>
                    <a:lstStyle/>
                    <a:p>
                      <a:pPr algn="just">
                        <a:lnSpc>
                          <a:spcPct val="107000"/>
                        </a:lnSpc>
                        <a:spcAft>
                          <a:spcPts val="0"/>
                        </a:spcAft>
                      </a:pPr>
                      <a:r>
                        <a:rPr lang="en-ZA" sz="800" dirty="0">
                          <a:effectLst/>
                          <a:latin typeface="Arial" panose="020B0604020202020204" pitchFamily="34" charset="0"/>
                          <a:ea typeface="Calibri" panose="020F0502020204030204" pitchFamily="34" charset="0"/>
                          <a:cs typeface="Times New Roman" panose="02020603050405020304" pitchFamily="18" charset="0"/>
                        </a:rPr>
                        <a:t>Improved service delivery to all customers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800"/>
                        </a:spcAf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Achieve the regulated Mail Delivery standard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66%</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-26%</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8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Not  Achieved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FF0000"/>
                    </a:solidFill>
                  </a:tcPr>
                </a:tc>
                <a:tc>
                  <a:txBody>
                    <a:bodyPr/>
                    <a:lstStyle/>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Some of the Delivery Agents contracts were not renewed and we are re-aligning these areas with Postmen and alternative delivery options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Shortage of staff at some work areas especially postmen</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A number of instances were reported of community unrest and TAXI violence which prevents staff from delivering mail</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On some days delivery could not take place due to the weather, and advise from the Weather Bureau saying staff should not be out during storms </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marL="111760"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467134">
                <a:tc vMerge="1">
                  <a:txBody>
                    <a:bodyPr/>
                    <a:lstStyle/>
                    <a:p>
                      <a:endParaRPr lang="en-ZA" dirty="0"/>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vMerge="1">
                  <a:txBody>
                    <a:bodyPr/>
                    <a:lstStyle/>
                    <a:p>
                      <a:endParaRPr lang="en-ZA" dirty="0"/>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800"/>
                        </a:spcAf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Maintain system availability uptime at online Post Office branches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98.00%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99.35%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0B050"/>
                    </a:solidFill>
                  </a:tcPr>
                </a:tc>
                <a:tc>
                  <a:txBody>
                    <a:bodyPr/>
                    <a:lstStyle/>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The system availability uptime target of 98% for Q1 has been achieved at 99.35%.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Reporting on the following systems: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WRE (POS) Batch Servers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SAP ERP</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TPMS (3rd Parties)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Track and Trace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SAPO Websites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TWS (Tivoli Workload Scheduler)</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Exchange (E-Mail)</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UBS (Core Banking)</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Postilion Interchange</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0"/>
                        </a:spcAft>
                        <a:tabLst>
                          <a:tab pos="228600" algn="l"/>
                        </a:tabLs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228600" algn="l"/>
                        </a:tabLst>
                      </a:pPr>
                      <a:r>
                        <a:rPr lang="en-GB" sz="800" dirty="0">
                          <a:effectLst/>
                          <a:latin typeface="Arial" panose="020B0604020202020204" pitchFamily="34" charset="0"/>
                          <a:ea typeface="Calibri" panose="020F0502020204030204" pitchFamily="34" charset="0"/>
                          <a:cs typeface="Times New Roman" panose="02020603050405020304" pitchFamily="18" charset="0"/>
                        </a:rPr>
                        <a:t>Network availability uptime of 99.52% has also been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Technology is in the process of reviewing the Top 10 applications based on new applications deployed and changes in business model (e.g. Postbank split) and where required, additional systems will be added for tracking purposes.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A total of 1 270 of 1 329 sites have been fully commissioned with new equipment and upgraded connectivity, a 97% achievement of the network upgrade project. 59 sites remain to be completed of which with 26 are workable sites but require alternative solutions and 33 non-workable due to outstanding Landlord Approvals and viable infrastructure availability at remote sites.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077365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17</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46801"/>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Q1</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9" name="Table 8"/>
          <p:cNvGraphicFramePr>
            <a:graphicFrameLocks noGrp="1"/>
          </p:cNvGraphicFramePr>
          <p:nvPr>
            <p:extLst>
              <p:ext uri="{D42A27DB-BD31-4B8C-83A1-F6EECF244321}">
                <p14:modId xmlns:p14="http://schemas.microsoft.com/office/powerpoint/2010/main" xmlns="" val="1757405740"/>
              </p:ext>
            </p:extLst>
          </p:nvPr>
        </p:nvGraphicFramePr>
        <p:xfrm>
          <a:off x="86265" y="736982"/>
          <a:ext cx="8975848" cy="4314421"/>
        </p:xfrm>
        <a:graphic>
          <a:graphicData uri="http://schemas.openxmlformats.org/drawingml/2006/table">
            <a:tbl>
              <a:tblPr firstRow="1" bandRow="1">
                <a:tableStyleId>{5C22544A-7EE6-4342-B048-85BDC9FD1C3A}</a:tableStyleId>
              </a:tblPr>
              <a:tblGrid>
                <a:gridCol w="849533">
                  <a:extLst>
                    <a:ext uri="{9D8B030D-6E8A-4147-A177-3AD203B41FA5}">
                      <a16:colId xmlns:a16="http://schemas.microsoft.com/office/drawing/2014/main" xmlns="" val="20000"/>
                    </a:ext>
                  </a:extLst>
                </a:gridCol>
                <a:gridCol w="606030">
                  <a:extLst>
                    <a:ext uri="{9D8B030D-6E8A-4147-A177-3AD203B41FA5}">
                      <a16:colId xmlns:a16="http://schemas.microsoft.com/office/drawing/2014/main" xmlns="" val="20001"/>
                    </a:ext>
                  </a:extLst>
                </a:gridCol>
                <a:gridCol w="322808">
                  <a:extLst>
                    <a:ext uri="{9D8B030D-6E8A-4147-A177-3AD203B41FA5}">
                      <a16:colId xmlns:a16="http://schemas.microsoft.com/office/drawing/2014/main" xmlns="" val="20002"/>
                    </a:ext>
                  </a:extLst>
                </a:gridCol>
                <a:gridCol w="878564">
                  <a:extLst>
                    <a:ext uri="{9D8B030D-6E8A-4147-A177-3AD203B41FA5}">
                      <a16:colId xmlns:a16="http://schemas.microsoft.com/office/drawing/2014/main" xmlns="" val="20003"/>
                    </a:ext>
                  </a:extLst>
                </a:gridCol>
                <a:gridCol w="516048">
                  <a:extLst>
                    <a:ext uri="{9D8B030D-6E8A-4147-A177-3AD203B41FA5}">
                      <a16:colId xmlns:a16="http://schemas.microsoft.com/office/drawing/2014/main" xmlns="" val="20004"/>
                    </a:ext>
                  </a:extLst>
                </a:gridCol>
                <a:gridCol w="458780">
                  <a:extLst>
                    <a:ext uri="{9D8B030D-6E8A-4147-A177-3AD203B41FA5}">
                      <a16:colId xmlns:a16="http://schemas.microsoft.com/office/drawing/2014/main" xmlns="" val="20005"/>
                    </a:ext>
                  </a:extLst>
                </a:gridCol>
                <a:gridCol w="578483">
                  <a:extLst>
                    <a:ext uri="{9D8B030D-6E8A-4147-A177-3AD203B41FA5}">
                      <a16:colId xmlns:a16="http://schemas.microsoft.com/office/drawing/2014/main" xmlns="" val="20006"/>
                    </a:ext>
                  </a:extLst>
                </a:gridCol>
                <a:gridCol w="674898">
                  <a:extLst>
                    <a:ext uri="{9D8B030D-6E8A-4147-A177-3AD203B41FA5}">
                      <a16:colId xmlns:a16="http://schemas.microsoft.com/office/drawing/2014/main" xmlns="" val="20007"/>
                    </a:ext>
                  </a:extLst>
                </a:gridCol>
                <a:gridCol w="2002597">
                  <a:extLst>
                    <a:ext uri="{9D8B030D-6E8A-4147-A177-3AD203B41FA5}">
                      <a16:colId xmlns:a16="http://schemas.microsoft.com/office/drawing/2014/main" xmlns="" val="20008"/>
                    </a:ext>
                  </a:extLst>
                </a:gridCol>
                <a:gridCol w="2088107">
                  <a:extLst>
                    <a:ext uri="{9D8B030D-6E8A-4147-A177-3AD203B41FA5}">
                      <a16:colId xmlns:a16="http://schemas.microsoft.com/office/drawing/2014/main" xmlns="" val="20009"/>
                    </a:ext>
                  </a:extLst>
                </a:gridCol>
              </a:tblGrid>
              <a:tr h="233968">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Objective</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Goal</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KPI Ref</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Key Performance Indicator</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gridSpan="6">
                  <a:txBody>
                    <a:bodyPr/>
                    <a:lstStyle/>
                    <a:p>
                      <a:pPr algn="ctr"/>
                      <a:r>
                        <a:rPr lang="en-GB" sz="800" b="1" kern="1200" dirty="0">
                          <a:solidFill>
                            <a:schemeClr val="lt1"/>
                          </a:solidFill>
                          <a:effectLst/>
                          <a:latin typeface="Arial" panose="020B0604020202020204" pitchFamily="34" charset="0"/>
                          <a:ea typeface="+mn-ea"/>
                          <a:cs typeface="Arial" panose="020B0604020202020204" pitchFamily="34" charset="0"/>
                        </a:rPr>
                        <a:t>Q1 Performance</a:t>
                      </a:r>
                      <a:endParaRPr lang="en-ZA" sz="800" dirty="0">
                        <a:latin typeface="Arial" panose="020B0604020202020204" pitchFamily="34" charset="0"/>
                        <a:cs typeface="Arial" panose="020B0604020202020204" pitchFamily="34" charset="0"/>
                      </a:endParaRPr>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354317">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Actual</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Variance</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Actual Performance and Reason for Target Variance/Deviation</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Mitigation and Recovery Plans</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xmlns="" val="10001"/>
                  </a:ext>
                </a:extLst>
              </a:tr>
              <a:tr h="1197696">
                <a:tc>
                  <a:txBody>
                    <a:bodyPr/>
                    <a:lstStyle/>
                    <a:p>
                      <a:pPr algn="just">
                        <a:lnSpc>
                          <a:spcPct val="107000"/>
                        </a:lnSpc>
                        <a:spcAft>
                          <a:spcPts val="0"/>
                        </a:spcAft>
                      </a:pPr>
                      <a:r>
                        <a:rPr lang="en-GB"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4. Efficient Systems &amp; Processes</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ZA" sz="800" dirty="0">
                          <a:effectLst/>
                          <a:latin typeface="Arial" panose="020B0604020202020204" pitchFamily="34" charset="0"/>
                          <a:ea typeface="Calibri" panose="020F0502020204030204" pitchFamily="34" charset="0"/>
                          <a:cs typeface="Arial" panose="020B0604020202020204" pitchFamily="34" charset="0"/>
                        </a:rPr>
                        <a:t>Improved service delivery to all customers</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4.3</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Rollout of IPS equipment</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100%</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50%</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-50%</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FF0000"/>
                    </a:solidFill>
                  </a:tcPr>
                </a:tc>
                <a:tc>
                  <a:txBody>
                    <a:bodyPr/>
                    <a:lstStyle/>
                    <a:p>
                      <a:pPr algn="just">
                        <a:lnSpc>
                          <a:spcPct val="107000"/>
                        </a:lnSpc>
                        <a:spcAft>
                          <a:spcPts val="0"/>
                        </a:spcAft>
                      </a:pPr>
                      <a:r>
                        <a:rPr lang="en-GB" sz="800">
                          <a:effectLst/>
                          <a:latin typeface="Arial" panose="020B0604020202020204" pitchFamily="34" charset="0"/>
                          <a:ea typeface="Calibri" panose="020F0502020204030204" pitchFamily="34" charset="0"/>
                          <a:cs typeface="Arial" panose="020B0604020202020204" pitchFamily="34" charset="0"/>
                        </a:rPr>
                        <a:t>The target to implement the required equipment was not met during Q1. The delay in acquiring the required equipment is due to the lack of funding.</a:t>
                      </a:r>
                      <a:endParaRPr lang="en-ZA" sz="8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GB" sz="800">
                          <a:effectLst/>
                          <a:latin typeface="Arial" panose="020B0604020202020204" pitchFamily="34" charset="0"/>
                          <a:ea typeface="Calibri" panose="020F0502020204030204" pitchFamily="34" charset="0"/>
                          <a:cs typeface="Arial" panose="020B0604020202020204" pitchFamily="34" charset="0"/>
                        </a:rPr>
                        <a:t>Printers purchased for Logistics and computers utilised from HR training for the IPS project.</a:t>
                      </a:r>
                      <a:endParaRPr lang="en-ZA" sz="8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GB" sz="800">
                          <a:effectLst/>
                          <a:latin typeface="Arial" panose="020B0604020202020204" pitchFamily="34" charset="0"/>
                          <a:ea typeface="Calibri" panose="020F0502020204030204" pitchFamily="34" charset="0"/>
                          <a:cs typeface="Arial" panose="020B0604020202020204" pitchFamily="34" charset="0"/>
                        </a:rPr>
                        <a:t> </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800" dirty="0">
                          <a:effectLst/>
                          <a:latin typeface="Arial" panose="020B0604020202020204" pitchFamily="34" charset="0"/>
                          <a:ea typeface="Calibri" panose="020F0502020204030204" pitchFamily="34" charset="0"/>
                          <a:cs typeface="Arial" panose="020B0604020202020204" pitchFamily="34" charset="0"/>
                        </a:rPr>
                        <a:t>Fast tracking of the RFQ process to be initiated, once funding is approved</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176183">
                <a:tc rowSpan="2">
                  <a:txBody>
                    <a:bodyPr/>
                    <a:lstStyle/>
                    <a:p>
                      <a:pPr>
                        <a:lnSpc>
                          <a:spcPct val="107000"/>
                        </a:lnSpc>
                        <a:spcAft>
                          <a:spcPts val="0"/>
                        </a:spcAft>
                      </a:pPr>
                      <a:r>
                        <a:rPr lang="en-GB"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5. Business Modernisation and Digital Transformation</a:t>
                      </a:r>
                      <a:endParaRPr lang="en-ZA" sz="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GB"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Digital Transformation</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rowSpan="2">
                  <a:txBody>
                    <a:bodyPr/>
                    <a:lstStyle/>
                    <a:p>
                      <a:pPr algn="just">
                        <a:lnSpc>
                          <a:spcPct val="107000"/>
                        </a:lnSpc>
                        <a:spcAft>
                          <a:spcPts val="0"/>
                        </a:spcAft>
                      </a:pPr>
                      <a:r>
                        <a:rPr lang="en-ZA" sz="800">
                          <a:effectLst/>
                          <a:latin typeface="Arial" panose="020B0604020202020204" pitchFamily="34" charset="0"/>
                          <a:ea typeface="Calibri" panose="020F0502020204030204" pitchFamily="34" charset="0"/>
                          <a:cs typeface="Arial" panose="020B0604020202020204" pitchFamily="34" charset="0"/>
                        </a:rPr>
                        <a:t>Improved market relevance through business modernisation, digital transformation and increased customer access to digital services</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5.1</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Automation of mail Centres</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46.7%</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effectLst/>
                          <a:latin typeface="Arial" panose="020B0604020202020204" pitchFamily="34" charset="0"/>
                          <a:ea typeface="Times New Roman" panose="02020603050405020304" pitchFamily="18" charset="0"/>
                          <a:cs typeface="Arial" panose="020B0604020202020204" pitchFamily="34" charset="0"/>
                        </a:rPr>
                        <a:t>21.7%</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b="1">
                          <a:solidFill>
                            <a:srgbClr val="FFFFFF"/>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0B050"/>
                    </a:solidFill>
                  </a:tcPr>
                </a:tc>
                <a:tc>
                  <a:txBody>
                    <a:bodyPr/>
                    <a:lstStyle/>
                    <a:p>
                      <a:pPr>
                        <a:lnSpc>
                          <a:spcPct val="107000"/>
                        </a:lnSpc>
                        <a:spcAft>
                          <a:spcPts val="0"/>
                        </a:spcAft>
                      </a:pPr>
                      <a:r>
                        <a:rPr lang="en-GB" sz="800" dirty="0">
                          <a:effectLst/>
                          <a:latin typeface="Arial" panose="020B0604020202020204" pitchFamily="34" charset="0"/>
                          <a:ea typeface="Calibri" panose="020F0502020204030204" pitchFamily="34" charset="0"/>
                          <a:cs typeface="Arial" panose="020B0604020202020204" pitchFamily="34" charset="0"/>
                        </a:rPr>
                        <a:t>The Q1 target of 25% was achieved at 46.7%. The Automation of mail Centres considers the number of ordinary mail / standard letters processed on mail sorting machines. </a:t>
                      </a:r>
                      <a:endParaRPr lang="en-ZA" sz="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Arial" panose="020B0604020202020204" pitchFamily="34" charset="0"/>
                        </a:rPr>
                        <a:t> </a:t>
                      </a:r>
                      <a:endParaRPr lang="en-ZA" sz="800" dirty="0">
                        <a:effectLst/>
                        <a:latin typeface="Arial" panose="020B0604020202020204" pitchFamily="34" charset="0"/>
                        <a:ea typeface="Calibri" panose="020F0502020204030204" pitchFamily="34" charset="0"/>
                        <a:cs typeface="Arial" panose="020B0604020202020204" pitchFamily="34" charset="0"/>
                      </a:endParaRPr>
                    </a:p>
                    <a:p>
                      <a:pPr marL="171450" lvl="0" indent="-171450" algn="just">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Arial" panose="020B0604020202020204" pitchFamily="34" charset="0"/>
                        </a:rPr>
                        <a:t>Under-utilization of machines </a:t>
                      </a:r>
                      <a:endParaRPr lang="en-ZA" sz="800" dirty="0">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Arial" panose="020B0604020202020204" pitchFamily="34" charset="0"/>
                        </a:rPr>
                        <a:t>Volumes for Tshwane and Durmail could not be obtained for June 2021. </a:t>
                      </a:r>
                      <a:endParaRPr lang="en-ZA" sz="800" dirty="0">
                        <a:effectLst/>
                        <a:latin typeface="Arial" panose="020B0604020202020204" pitchFamily="34" charset="0"/>
                        <a:ea typeface="Times New Roman" panose="02020603050405020304" pitchFamily="18" charset="0"/>
                        <a:cs typeface="Arial" panose="020B0604020202020204" pitchFamily="34" charset="0"/>
                      </a:endParaRPr>
                    </a:p>
                    <a:p>
                      <a:pPr marL="111760" algn="just">
                        <a:lnSpc>
                          <a:spcPct val="107000"/>
                        </a:lnSpc>
                        <a:spcAft>
                          <a:spcPts val="0"/>
                        </a:spcAft>
                      </a:pPr>
                      <a:r>
                        <a:rPr lang="en-GB" sz="800" dirty="0">
                          <a:effectLst/>
                          <a:latin typeface="Arial" panose="020B0604020202020204" pitchFamily="34" charset="0"/>
                          <a:ea typeface="Calibri" panose="020F0502020204030204" pitchFamily="34" charset="0"/>
                          <a:cs typeface="Arial" panose="020B0604020202020204" pitchFamily="34" charset="0"/>
                        </a:rPr>
                        <a:t> </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0"/>
                        </a:spcAft>
                      </a:pPr>
                      <a:r>
                        <a:rPr lang="en-GB" sz="800">
                          <a:effectLst/>
                          <a:latin typeface="Arial" panose="020B0604020202020204" pitchFamily="34" charset="0"/>
                          <a:ea typeface="Calibri" panose="020F0502020204030204" pitchFamily="34" charset="0"/>
                          <a:cs typeface="Arial" panose="020B0604020202020204" pitchFamily="34" charset="0"/>
                        </a:rPr>
                        <a:t>Inclusion of Tshwane and Durmail volumes for reporting purposes.</a:t>
                      </a:r>
                      <a:endParaRPr lang="en-ZA" sz="80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GB" sz="800">
                          <a:effectLst/>
                          <a:latin typeface="Arial" panose="020B0604020202020204" pitchFamily="34" charset="0"/>
                          <a:ea typeface="Calibri" panose="020F0502020204030204" pitchFamily="34" charset="0"/>
                          <a:cs typeface="Arial" panose="020B0604020202020204" pitchFamily="34" charset="0"/>
                        </a:rPr>
                        <a:t> </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187180">
                <a:tc v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v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5.2</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Launch digital solutions for products and services</a:t>
                      </a:r>
                      <a:endParaRPr lang="en-ZA" sz="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gridSpan="6">
                  <a:txBody>
                    <a:bodyPr/>
                    <a:lstStyle/>
                    <a:p>
                      <a:pPr algn="ctr">
                        <a:lnSpc>
                          <a:spcPct val="107000"/>
                        </a:lnSpc>
                        <a:spcAft>
                          <a:spcPts val="0"/>
                        </a:spcAft>
                      </a:pPr>
                      <a:r>
                        <a:rPr lang="en-GB" sz="800" dirty="0">
                          <a:effectLst/>
                          <a:latin typeface="Arial" panose="020B0604020202020204" pitchFamily="34" charset="0"/>
                          <a:ea typeface="Calibri" panose="020F0502020204030204" pitchFamily="34" charset="0"/>
                          <a:cs typeface="Arial" panose="020B0604020202020204" pitchFamily="34" charset="0"/>
                        </a:rPr>
                        <a:t>No target</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h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h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h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0B050"/>
                    </a:solidFill>
                  </a:tcPr>
                </a:tc>
                <a:tc h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h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384955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18</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46801"/>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Q1</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9" name="Table 8"/>
          <p:cNvGraphicFramePr>
            <a:graphicFrameLocks noGrp="1"/>
          </p:cNvGraphicFramePr>
          <p:nvPr>
            <p:extLst>
              <p:ext uri="{D42A27DB-BD31-4B8C-83A1-F6EECF244321}">
                <p14:modId xmlns:p14="http://schemas.microsoft.com/office/powerpoint/2010/main" xmlns="" val="3205162766"/>
              </p:ext>
            </p:extLst>
          </p:nvPr>
        </p:nvGraphicFramePr>
        <p:xfrm>
          <a:off x="86265" y="736982"/>
          <a:ext cx="8975848" cy="5162538"/>
        </p:xfrm>
        <a:graphic>
          <a:graphicData uri="http://schemas.openxmlformats.org/drawingml/2006/table">
            <a:tbl>
              <a:tblPr firstRow="1" bandRow="1">
                <a:tableStyleId>{5C22544A-7EE6-4342-B048-85BDC9FD1C3A}</a:tableStyleId>
              </a:tblPr>
              <a:tblGrid>
                <a:gridCol w="849533">
                  <a:extLst>
                    <a:ext uri="{9D8B030D-6E8A-4147-A177-3AD203B41FA5}">
                      <a16:colId xmlns:a16="http://schemas.microsoft.com/office/drawing/2014/main" xmlns="" val="20000"/>
                    </a:ext>
                  </a:extLst>
                </a:gridCol>
                <a:gridCol w="654877">
                  <a:extLst>
                    <a:ext uri="{9D8B030D-6E8A-4147-A177-3AD203B41FA5}">
                      <a16:colId xmlns:a16="http://schemas.microsoft.com/office/drawing/2014/main" xmlns="" val="20001"/>
                    </a:ext>
                  </a:extLst>
                </a:gridCol>
                <a:gridCol w="342900">
                  <a:extLst>
                    <a:ext uri="{9D8B030D-6E8A-4147-A177-3AD203B41FA5}">
                      <a16:colId xmlns:a16="http://schemas.microsoft.com/office/drawing/2014/main" xmlns="" val="20002"/>
                    </a:ext>
                  </a:extLst>
                </a:gridCol>
                <a:gridCol w="809625">
                  <a:extLst>
                    <a:ext uri="{9D8B030D-6E8A-4147-A177-3AD203B41FA5}">
                      <a16:colId xmlns:a16="http://schemas.microsoft.com/office/drawing/2014/main" xmlns="" val="20003"/>
                    </a:ext>
                  </a:extLst>
                </a:gridCol>
                <a:gridCol w="516048">
                  <a:extLst>
                    <a:ext uri="{9D8B030D-6E8A-4147-A177-3AD203B41FA5}">
                      <a16:colId xmlns:a16="http://schemas.microsoft.com/office/drawing/2014/main" xmlns="" val="20004"/>
                    </a:ext>
                  </a:extLst>
                </a:gridCol>
                <a:gridCol w="458780">
                  <a:extLst>
                    <a:ext uri="{9D8B030D-6E8A-4147-A177-3AD203B41FA5}">
                      <a16:colId xmlns:a16="http://schemas.microsoft.com/office/drawing/2014/main" xmlns="" val="20005"/>
                    </a:ext>
                  </a:extLst>
                </a:gridCol>
                <a:gridCol w="578483">
                  <a:extLst>
                    <a:ext uri="{9D8B030D-6E8A-4147-A177-3AD203B41FA5}">
                      <a16:colId xmlns:a16="http://schemas.microsoft.com/office/drawing/2014/main" xmlns="" val="20006"/>
                    </a:ext>
                  </a:extLst>
                </a:gridCol>
                <a:gridCol w="674898">
                  <a:extLst>
                    <a:ext uri="{9D8B030D-6E8A-4147-A177-3AD203B41FA5}">
                      <a16:colId xmlns:a16="http://schemas.microsoft.com/office/drawing/2014/main" xmlns="" val="20007"/>
                    </a:ext>
                  </a:extLst>
                </a:gridCol>
                <a:gridCol w="2002597">
                  <a:extLst>
                    <a:ext uri="{9D8B030D-6E8A-4147-A177-3AD203B41FA5}">
                      <a16:colId xmlns:a16="http://schemas.microsoft.com/office/drawing/2014/main" xmlns="" val="20008"/>
                    </a:ext>
                  </a:extLst>
                </a:gridCol>
                <a:gridCol w="2088107">
                  <a:extLst>
                    <a:ext uri="{9D8B030D-6E8A-4147-A177-3AD203B41FA5}">
                      <a16:colId xmlns:a16="http://schemas.microsoft.com/office/drawing/2014/main" xmlns="" val="20009"/>
                    </a:ext>
                  </a:extLst>
                </a:gridCol>
              </a:tblGrid>
              <a:tr h="247005">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Objective</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Goal</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KPI Ref</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Key Performance Indicator</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gridSpan="6">
                  <a:txBody>
                    <a:bodyPr/>
                    <a:lstStyle/>
                    <a:p>
                      <a:pPr algn="ctr"/>
                      <a:r>
                        <a:rPr lang="en-GB" sz="800" b="1" kern="1200" dirty="0">
                          <a:solidFill>
                            <a:schemeClr val="lt1"/>
                          </a:solidFill>
                          <a:effectLst/>
                          <a:latin typeface="Arial" panose="020B0604020202020204" pitchFamily="34" charset="0"/>
                          <a:ea typeface="+mn-ea"/>
                          <a:cs typeface="Arial" panose="020B0604020202020204" pitchFamily="34" charset="0"/>
                        </a:rPr>
                        <a:t>Q1 Performance</a:t>
                      </a:r>
                      <a:endParaRPr lang="en-ZA" sz="800" dirty="0">
                        <a:latin typeface="Arial" panose="020B0604020202020204" pitchFamily="34" charset="0"/>
                        <a:cs typeface="Arial" panose="020B0604020202020204" pitchFamily="34" charset="0"/>
                      </a:endParaRPr>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413089">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Actual</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Variance</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Actual Performance and Reason for Target Variance/Deviation</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Mitigation and Recovery Plans</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xmlns="" val="10001"/>
                  </a:ext>
                </a:extLst>
              </a:tr>
              <a:tr h="3203499">
                <a:tc>
                  <a:txBody>
                    <a:bodyPr/>
                    <a:lstStyle/>
                    <a:p>
                      <a:pPr>
                        <a:lnSpc>
                          <a:spcPct val="107000"/>
                        </a:lnSpc>
                        <a:spcAft>
                          <a:spcPts val="0"/>
                        </a:spcAft>
                      </a:pPr>
                      <a:r>
                        <a:rPr lang="en-GB"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5. Business Modernisation and Digital Transformation</a:t>
                      </a:r>
                      <a:endParaRPr lang="en-ZA" sz="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n-GB" sz="800" b="1" dirty="0">
                          <a:solidFill>
                            <a:srgbClr val="002060"/>
                          </a:solidFill>
                          <a:effectLst/>
                          <a:latin typeface="Arial" panose="020B0604020202020204" pitchFamily="34" charset="0"/>
                          <a:ea typeface="Times New Roman" panose="02020603050405020304" pitchFamily="18" charset="0"/>
                          <a:cs typeface="Arial" panose="020B0604020202020204" pitchFamily="34" charset="0"/>
                        </a:rPr>
                        <a:t>Digital Transformation</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ZA" sz="800" dirty="0">
                          <a:effectLst/>
                          <a:latin typeface="Arial" panose="020B0604020202020204" pitchFamily="34" charset="0"/>
                          <a:ea typeface="Calibri" panose="020F0502020204030204" pitchFamily="34" charset="0"/>
                          <a:cs typeface="Arial" panose="020B0604020202020204" pitchFamily="34" charset="0"/>
                        </a:rPr>
                        <a:t>Improved market relevance through business modernisation, digital transformation and increased customer access to digital services</a:t>
                      </a: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Implement Omni Channel Platform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effectLst/>
                          <a:latin typeface="Arial" panose="020B0604020202020204" pitchFamily="34" charset="0"/>
                          <a:ea typeface="Times New Roman" panose="02020603050405020304" pitchFamily="18"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0B050"/>
                    </a:solidFill>
                  </a:tcPr>
                </a:tc>
                <a:tc>
                  <a:txBody>
                    <a:bodyPr/>
                    <a:lstStyle/>
                    <a:p>
                      <a:pPr>
                        <a:lnSpc>
                          <a:spcPct val="107000"/>
                        </a:lnSpc>
                        <a:spcAft>
                          <a:spcPts val="0"/>
                        </a:spcAft>
                        <a:tabLst>
                          <a:tab pos="111760" algn="l"/>
                        </a:tabLst>
                      </a:pPr>
                      <a:r>
                        <a:rPr lang="en-GB" sz="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Q1 target at 25% has been met with the API’s implemented for the International eCommerce.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111760" algn="l"/>
                        </a:tabLst>
                      </a:pPr>
                      <a:r>
                        <a:rPr lang="en-GB" sz="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111760" algn="l"/>
                        </a:tabLst>
                      </a:pPr>
                      <a:r>
                        <a:rPr lang="en-GB" sz="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Project status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Enterprise</a:t>
                      </a:r>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Application Integration and Modernisation - A RFI has been published to gather industry and related input to enable SA Post Office to prepare a RFP</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Sub-projects supporting the Omni-channel strategy</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61950" lvl="1" indent="-180975"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Calibri" panose="020F0502020204030204" pitchFamily="34" charset="0"/>
                          <a:cs typeface="Times New Roman" panose="02020603050405020304" pitchFamily="18" charset="0"/>
                        </a:rPr>
                        <a:t>E-Commerce Market Place – SA Post Office has identified the nopCommerce solution for implementation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361950" lvl="1" indent="-180975"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Calibri" panose="020F0502020204030204" pitchFamily="34" charset="0"/>
                          <a:cs typeface="Times New Roman" panose="02020603050405020304" pitchFamily="18" charset="0"/>
                        </a:rPr>
                        <a:t>Integration Platform and API Management - Upgrade of the Integration Platform and Migration of the Platform are in the planning stages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361950" lvl="1" indent="-180975" algn="just">
                        <a:lnSpc>
                          <a:spcPct val="107000"/>
                        </a:lnSpc>
                        <a:spcAft>
                          <a:spcPts val="0"/>
                        </a:spcAft>
                        <a:buFont typeface="Arial" panose="020B0604020202020204" pitchFamily="34" charset="0"/>
                        <a:buChar char="•"/>
                      </a:pPr>
                      <a:r>
                        <a:rPr lang="en-GB" sz="800" dirty="0">
                          <a:effectLst/>
                          <a:latin typeface="Arial" panose="020B0604020202020204" pitchFamily="34" charset="0"/>
                          <a:ea typeface="Calibri" panose="020F0502020204030204" pitchFamily="34" charset="0"/>
                          <a:cs typeface="Times New Roman" panose="02020603050405020304" pitchFamily="18" charset="0"/>
                        </a:rPr>
                        <a:t>API’s done for parcel tracking and notification (Wish.com, Mail Americas and Signature Mail)</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marL="292100" algn="just">
                        <a:lnSpc>
                          <a:spcPct val="107000"/>
                        </a:lnSpc>
                        <a:spcAft>
                          <a:spcPts val="0"/>
                        </a:spcAft>
                      </a:pPr>
                      <a:r>
                        <a:rPr lang="en-GB" sz="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marL="171450" lvl="0" indent="-171450" algn="just">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Enterprise Application Integration and Modernisation - Review the submitted RFI responses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7000"/>
                        </a:lnSpc>
                        <a:spcAft>
                          <a:spcPts val="0"/>
                        </a:spcAft>
                        <a:buFont typeface="Arial" panose="020B0604020202020204" pitchFamily="34" charset="0"/>
                        <a:buChar char="•"/>
                        <a:tabLst>
                          <a:tab pos="228600" algn="l"/>
                        </a:tabLst>
                      </a:pPr>
                      <a:r>
                        <a:rPr lang="en-GB" sz="800" dirty="0">
                          <a:effectLst/>
                          <a:latin typeface="Arial" panose="020B0604020202020204" pitchFamily="34" charset="0"/>
                          <a:ea typeface="Times New Roman" panose="02020603050405020304" pitchFamily="18" charset="0"/>
                          <a:cs typeface="Times New Roman" panose="02020603050405020304" pitchFamily="18" charset="0"/>
                        </a:rPr>
                        <a:t>Sub-projects:</a:t>
                      </a:r>
                      <a:endParaRPr lang="en-ZA"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361950" lvl="1" indent="-180975" algn="just" defTabSz="914400" rtl="0" eaLnBrk="1" latinLnBrk="0" hangingPunct="1">
                        <a:lnSpc>
                          <a:spcPct val="107000"/>
                        </a:lnSpc>
                        <a:spcAft>
                          <a:spcPts val="0"/>
                        </a:spcAft>
                        <a:buFont typeface="Arial" panose="020B0604020202020204" pitchFamily="34" charset="0"/>
                        <a:buChar char="•"/>
                        <a:tabLst>
                          <a:tab pos="228600" algn="l"/>
                        </a:tabLst>
                      </a:pPr>
                      <a:r>
                        <a:rPr lang="en-GB" sz="8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E-Commerce Market Place - Commence configuration of e-Commerce Market Place.</a:t>
                      </a:r>
                      <a:endParaRPr lang="en-ZA" sz="8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p>
                      <a:pPr marL="361950" lvl="1" indent="-180975" algn="just" defTabSz="914400" rtl="0" eaLnBrk="1" latinLnBrk="0" hangingPunct="1">
                        <a:lnSpc>
                          <a:spcPct val="107000"/>
                        </a:lnSpc>
                        <a:spcAft>
                          <a:spcPts val="0"/>
                        </a:spcAft>
                        <a:buFont typeface="Arial" panose="020B0604020202020204" pitchFamily="34" charset="0"/>
                        <a:buChar char="•"/>
                        <a:tabLst>
                          <a:tab pos="228600" algn="l"/>
                        </a:tabLst>
                      </a:pPr>
                      <a:r>
                        <a:rPr lang="en-GB" sz="8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Integration Platform and API Management - Upgrade to the supported version of the Integration platform</a:t>
                      </a:r>
                      <a:endParaRPr lang="en-ZA" sz="8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tabLst>
                          <a:tab pos="111760" algn="l"/>
                        </a:tabLst>
                      </a:pPr>
                      <a:r>
                        <a:rPr lang="en-GB" sz="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111760" algn="l"/>
                        </a:tabLst>
                      </a:pPr>
                      <a:r>
                        <a:rPr lang="en-GB" sz="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estimated implementation date is anticipated in Q4 of 2021/22FY. This is dependent on procurement approval and availability of funding.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111760" algn="l"/>
                        </a:tabLst>
                      </a:pPr>
                      <a:r>
                        <a:rPr lang="en-GB" sz="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241719">
                <a:tc>
                  <a:txBody>
                    <a:bodyPr/>
                    <a:lstStyle/>
                    <a:p>
                      <a:pPr algn="just">
                        <a:lnSpc>
                          <a:spcPct val="107000"/>
                        </a:lnSpc>
                        <a:spcAft>
                          <a:spcPts val="0"/>
                        </a:spcAft>
                      </a:pPr>
                      <a:r>
                        <a:rPr lang="en-GB" sz="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6. Culture of Excellence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ZA" sz="800" dirty="0">
                          <a:effectLst/>
                          <a:latin typeface="Arial" panose="020B0604020202020204" pitchFamily="34" charset="0"/>
                          <a:ea typeface="Calibri" panose="020F0502020204030204" pitchFamily="34" charset="0"/>
                          <a:cs typeface="Times New Roman" panose="02020603050405020304" pitchFamily="18" charset="0"/>
                        </a:rPr>
                        <a:t>Improved Organisational</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800" dirty="0">
                          <a:effectLst/>
                          <a:latin typeface="Arial" panose="020B0604020202020204" pitchFamily="34" charset="0"/>
                          <a:ea typeface="Calibri" panose="020F0502020204030204" pitchFamily="34" charset="0"/>
                          <a:cs typeface="Times New Roman" panose="02020603050405020304" pitchFamily="18" charset="0"/>
                        </a:rPr>
                        <a:t>Performance, engaged and high performing employees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Employee satisfaction assessment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effectLst/>
                          <a:latin typeface="Arial Narrow" panose="020B0606020202030204" pitchFamily="34" charset="0"/>
                          <a:ea typeface="Calibri" panose="020F0502020204030204" pitchFamily="34" charset="0"/>
                          <a:cs typeface="Times New Roman" panose="02020603050405020304" pitchFamily="18" charset="0"/>
                        </a:rPr>
                        <a:t>Implement corrective actions for 25% of survey findings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effectLst/>
                          <a:latin typeface="Calibri" panose="020F0502020204030204" pitchFamily="34" charset="0"/>
                          <a:ea typeface="Calibri" panose="020F0502020204030204" pitchFamily="34"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Implement corrective actions for 25% of survey findings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 Not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FF0000"/>
                    </a:solidFill>
                  </a:tcPr>
                </a:tc>
                <a:tc>
                  <a:txBody>
                    <a:bodyPr/>
                    <a:lstStyle/>
                    <a:p>
                      <a:pPr>
                        <a:lnSpc>
                          <a:spcPct val="107000"/>
                        </a:lnSpc>
                        <a:spcAft>
                          <a:spcPts val="0"/>
                        </a:spcAft>
                        <a:tabLst>
                          <a:tab pos="111760" algn="l"/>
                        </a:tabLs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Q1 target for 25% of the findings of the previous Employee Satisfaction Survey (ESS) conducted during 2020/21FY to be implemented, has not been achieved due to delays.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111760" algn="l"/>
                        </a:tabLs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tabLst>
                          <a:tab pos="111760" algn="l"/>
                        </a:tabLs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Review / removal of annual target during mid-year budget adjustment period.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450713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19</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46801"/>
            <a:ext cx="817063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KPI Performance – Q1</a:t>
            </a:r>
            <a:r>
              <a:rPr lang="en-US" sz="2400" b="1" dirty="0">
                <a:solidFill>
                  <a:srgbClr val="C00000"/>
                </a:solidFill>
                <a:latin typeface="Arial" panose="020B0604020202020204" pitchFamily="34" charset="0"/>
                <a:cs typeface="Arial" panose="020B0604020202020204" pitchFamily="34" charset="0"/>
              </a:rPr>
              <a:t> </a:t>
            </a:r>
            <a:r>
              <a:rPr lang="en-ZA" sz="2400" b="1" dirty="0">
                <a:solidFill>
                  <a:srgbClr val="C00000"/>
                </a:solidFill>
                <a:latin typeface="Arial" panose="020B0604020202020204" pitchFamily="34" charset="0"/>
                <a:cs typeface="Arial" panose="020B0604020202020204" pitchFamily="34" charset="0"/>
              </a:rPr>
              <a:t>2021/22 </a:t>
            </a:r>
          </a:p>
        </p:txBody>
      </p:sp>
      <p:graphicFrame>
        <p:nvGraphicFramePr>
          <p:cNvPr id="9" name="Table 8"/>
          <p:cNvGraphicFramePr>
            <a:graphicFrameLocks noGrp="1"/>
          </p:cNvGraphicFramePr>
          <p:nvPr>
            <p:extLst>
              <p:ext uri="{D42A27DB-BD31-4B8C-83A1-F6EECF244321}">
                <p14:modId xmlns:p14="http://schemas.microsoft.com/office/powerpoint/2010/main" xmlns="" val="1223123789"/>
              </p:ext>
            </p:extLst>
          </p:nvPr>
        </p:nvGraphicFramePr>
        <p:xfrm>
          <a:off x="86265" y="736982"/>
          <a:ext cx="8975848" cy="5345723"/>
        </p:xfrm>
        <a:graphic>
          <a:graphicData uri="http://schemas.openxmlformats.org/drawingml/2006/table">
            <a:tbl>
              <a:tblPr firstRow="1" bandRow="1">
                <a:tableStyleId>{5C22544A-7EE6-4342-B048-85BDC9FD1C3A}</a:tableStyleId>
              </a:tblPr>
              <a:tblGrid>
                <a:gridCol w="713835">
                  <a:extLst>
                    <a:ext uri="{9D8B030D-6E8A-4147-A177-3AD203B41FA5}">
                      <a16:colId xmlns:a16="http://schemas.microsoft.com/office/drawing/2014/main" xmlns="" val="20000"/>
                    </a:ext>
                  </a:extLst>
                </a:gridCol>
                <a:gridCol w="790575">
                  <a:extLst>
                    <a:ext uri="{9D8B030D-6E8A-4147-A177-3AD203B41FA5}">
                      <a16:colId xmlns:a16="http://schemas.microsoft.com/office/drawing/2014/main" xmlns="" val="20001"/>
                    </a:ext>
                  </a:extLst>
                </a:gridCol>
                <a:gridCol w="342900">
                  <a:extLst>
                    <a:ext uri="{9D8B030D-6E8A-4147-A177-3AD203B41FA5}">
                      <a16:colId xmlns:a16="http://schemas.microsoft.com/office/drawing/2014/main" xmlns="" val="20002"/>
                    </a:ext>
                  </a:extLst>
                </a:gridCol>
                <a:gridCol w="809625">
                  <a:extLst>
                    <a:ext uri="{9D8B030D-6E8A-4147-A177-3AD203B41FA5}">
                      <a16:colId xmlns:a16="http://schemas.microsoft.com/office/drawing/2014/main" xmlns="" val="20003"/>
                    </a:ext>
                  </a:extLst>
                </a:gridCol>
                <a:gridCol w="516048">
                  <a:extLst>
                    <a:ext uri="{9D8B030D-6E8A-4147-A177-3AD203B41FA5}">
                      <a16:colId xmlns:a16="http://schemas.microsoft.com/office/drawing/2014/main" xmlns="" val="20004"/>
                    </a:ext>
                  </a:extLst>
                </a:gridCol>
                <a:gridCol w="541227">
                  <a:extLst>
                    <a:ext uri="{9D8B030D-6E8A-4147-A177-3AD203B41FA5}">
                      <a16:colId xmlns:a16="http://schemas.microsoft.com/office/drawing/2014/main" xmlns="" val="20005"/>
                    </a:ext>
                  </a:extLst>
                </a:gridCol>
                <a:gridCol w="496036">
                  <a:extLst>
                    <a:ext uri="{9D8B030D-6E8A-4147-A177-3AD203B41FA5}">
                      <a16:colId xmlns:a16="http://schemas.microsoft.com/office/drawing/2014/main" xmlns="" val="20006"/>
                    </a:ext>
                  </a:extLst>
                </a:gridCol>
                <a:gridCol w="674898">
                  <a:extLst>
                    <a:ext uri="{9D8B030D-6E8A-4147-A177-3AD203B41FA5}">
                      <a16:colId xmlns:a16="http://schemas.microsoft.com/office/drawing/2014/main" xmlns="" val="20007"/>
                    </a:ext>
                  </a:extLst>
                </a:gridCol>
                <a:gridCol w="2002597">
                  <a:extLst>
                    <a:ext uri="{9D8B030D-6E8A-4147-A177-3AD203B41FA5}">
                      <a16:colId xmlns:a16="http://schemas.microsoft.com/office/drawing/2014/main" xmlns="" val="20008"/>
                    </a:ext>
                  </a:extLst>
                </a:gridCol>
                <a:gridCol w="2088107">
                  <a:extLst>
                    <a:ext uri="{9D8B030D-6E8A-4147-A177-3AD203B41FA5}">
                      <a16:colId xmlns:a16="http://schemas.microsoft.com/office/drawing/2014/main" xmlns="" val="20009"/>
                    </a:ext>
                  </a:extLst>
                </a:gridCol>
              </a:tblGrid>
              <a:tr h="247005">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Objective</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Goal</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KPI Ref</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rowSpan="2">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Key Performance Indicator</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gridSpan="6">
                  <a:txBody>
                    <a:bodyPr/>
                    <a:lstStyle/>
                    <a:p>
                      <a:pPr algn="ctr"/>
                      <a:r>
                        <a:rPr lang="en-GB" sz="800" b="1" kern="1200" dirty="0">
                          <a:solidFill>
                            <a:schemeClr val="lt1"/>
                          </a:solidFill>
                          <a:effectLst/>
                          <a:latin typeface="Arial" panose="020B0604020202020204" pitchFamily="34" charset="0"/>
                          <a:ea typeface="+mn-ea"/>
                          <a:cs typeface="Arial" panose="020B0604020202020204" pitchFamily="34" charset="0"/>
                        </a:rPr>
                        <a:t>Q1 Performance</a:t>
                      </a:r>
                      <a:endParaRPr lang="en-ZA" sz="800" dirty="0">
                        <a:latin typeface="Arial" panose="020B0604020202020204" pitchFamily="34" charset="0"/>
                        <a:cs typeface="Arial" panose="020B0604020202020204" pitchFamily="34" charset="0"/>
                      </a:endParaRPr>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tc hMerge="1">
                  <a:txBody>
                    <a:bodyPr/>
                    <a:lstStyle/>
                    <a:p>
                      <a:endParaRPr lang="en-ZA" sz="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413089">
                <a:tc vMerge="1">
                  <a:txBody>
                    <a:bodyPr/>
                    <a:lstStyle/>
                    <a:p>
                      <a:endParaRPr lang="en-ZA"/>
                    </a:p>
                  </a:txBody>
                  <a:tcPr/>
                </a:tc>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Target</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Actual</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Variance</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Achieved/</a:t>
                      </a:r>
                      <a:endParaRPr lang="en-ZA" sz="8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Not Achieved</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Actual Performance and Reason for Target Variance/Deviation</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Mitigation and Recovery Plans</a:t>
                      </a:r>
                      <a:endParaRPr lang="en-ZA"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xmlns="" val="10001"/>
                  </a:ext>
                </a:extLst>
              </a:tr>
              <a:tr h="1212774">
                <a:tc rowSpan="2">
                  <a:txBody>
                    <a:bodyPr/>
                    <a:lstStyle/>
                    <a:p>
                      <a:pPr algn="just">
                        <a:lnSpc>
                          <a:spcPct val="107000"/>
                        </a:lnSpc>
                        <a:spcAft>
                          <a:spcPts val="0"/>
                        </a:spcAft>
                      </a:pPr>
                      <a:r>
                        <a:rPr lang="en-GB" sz="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6. Culture of Excellence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rowSpan="2">
                  <a:txBody>
                    <a:bodyPr/>
                    <a:lstStyle/>
                    <a:p>
                      <a:pPr algn="just">
                        <a:lnSpc>
                          <a:spcPct val="107000"/>
                        </a:lnSpc>
                        <a:spcAft>
                          <a:spcPts val="0"/>
                        </a:spcAft>
                      </a:pPr>
                      <a:r>
                        <a:rPr lang="en-ZA" sz="800" dirty="0">
                          <a:effectLst/>
                          <a:latin typeface="Arial" panose="020B0604020202020204" pitchFamily="34" charset="0"/>
                          <a:ea typeface="Calibri" panose="020F0502020204030204" pitchFamily="34" charset="0"/>
                          <a:cs typeface="Times New Roman" panose="02020603050405020304" pitchFamily="18" charset="0"/>
                        </a:rPr>
                        <a:t>Improved Organisational</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800" dirty="0">
                          <a:effectLst/>
                          <a:latin typeface="Arial" panose="020B0604020202020204" pitchFamily="34" charset="0"/>
                          <a:ea typeface="Calibri" panose="020F0502020204030204" pitchFamily="34" charset="0"/>
                          <a:cs typeface="Times New Roman" panose="02020603050405020304" pitchFamily="18" charset="0"/>
                        </a:rPr>
                        <a:t>Performance, engaged and high performing employees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Improve productivity levels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effectLst/>
                          <a:latin typeface="Arial Narrow" panose="020B0606020202030204" pitchFamily="34" charset="0"/>
                          <a:ea typeface="Calibri" panose="020F0502020204030204" pitchFamily="34" charset="0"/>
                          <a:cs typeface="Times New Roman" panose="02020603050405020304" pitchFamily="18" charset="0"/>
                        </a:rPr>
                        <a:t>Analysis and development of productivity factors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effectLst/>
                          <a:latin typeface="Arial Narrow" panose="020B0606020202030204" pitchFamily="34" charset="0"/>
                          <a:ea typeface="Calibri" panose="020F0502020204030204" pitchFamily="34" charset="0"/>
                          <a:cs typeface="Times New Roman" panose="02020603050405020304" pitchFamily="18" charset="0"/>
                        </a:rPr>
                        <a:t>Existing productivity model for Mail Centres &amp; Depots being reviewed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0B050"/>
                    </a:solidFill>
                  </a:tcPr>
                </a:tc>
                <a:tc>
                  <a:txBody>
                    <a:bodyPr/>
                    <a:lstStyle/>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The Q1 target has been attained.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Currently Operations used a productivity model for Mail Centres and Depots. This is currently being reviewed with applicable productivity measures and standards and will be further enhanced to include a productivity management suite.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800">
                          <a:effectLst/>
                          <a:latin typeface="Arial" panose="020B0604020202020204" pitchFamily="34" charset="0"/>
                          <a:ea typeface="Calibri" panose="020F0502020204030204" pitchFamily="34" charset="0"/>
                          <a:cs typeface="Times New Roman" panose="02020603050405020304" pitchFamily="18" charset="0"/>
                        </a:rPr>
                        <a:t>Group Strategy have agreed to assist Human Resources with the development of the productivity model for the organisation. Centre of Excellence also to be approached for their assistance in this matter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a:effectLst/>
                          <a:latin typeface="Arial" panose="020B060402020202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835330">
                <a:tc vMerge="1">
                  <a:txBody>
                    <a:bodyPr/>
                    <a:lstStyle/>
                    <a:p>
                      <a:pPr algn="just">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vMerge="1">
                  <a:txBody>
                    <a:bodyPr/>
                    <a:lstStyle/>
                    <a:p>
                      <a:pPr algn="just">
                        <a:lnSpc>
                          <a:spcPct val="107000"/>
                        </a:lnSpc>
                        <a:spcAft>
                          <a:spcPts val="0"/>
                        </a:spcAft>
                      </a:pP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Implement BU strategic initiatives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00B050"/>
                    </a:solidFill>
                  </a:tcPr>
                </a:tc>
                <a:tc>
                  <a:txBody>
                    <a:bodyPr/>
                    <a:lstStyle/>
                    <a:p>
                      <a:pPr marL="0" algn="just" defTabSz="914400" rtl="0" eaLnBrk="1" latinLnBrk="0" hangingPunct="1">
                        <a:lnSpc>
                          <a:spcPct val="107000"/>
                        </a:lnSpc>
                        <a:spcAft>
                          <a:spcPts val="0"/>
                        </a:spcAft>
                      </a:pPr>
                      <a:r>
                        <a:rPr lang="en-GB" sz="8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The implementation of BU strategic initiatives is progressing well and the Q1 target has been attained. To date, 85 initiatives of a total of 131 initiatives (65%) are at various stages of implementation. </a:t>
                      </a:r>
                      <a:endParaRPr lang="en-ZA" sz="8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Group Strategy will actively drive and monitor the process of BU strategic initiative implementation.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GB" sz="800" dirty="0">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241719">
                <a:tc rowSpan="2">
                  <a:txBody>
                    <a:bodyPr/>
                    <a:lstStyle/>
                    <a:p>
                      <a:pPr algn="just">
                        <a:lnSpc>
                          <a:spcPct val="107000"/>
                        </a:lnSpc>
                        <a:spcAft>
                          <a:spcPts val="0"/>
                        </a:spcAft>
                      </a:pPr>
                      <a:r>
                        <a:rPr lang="en-GB" sz="800" b="1" dirty="0">
                          <a:solidFill>
                            <a:srgbClr val="002060"/>
                          </a:solidFill>
                          <a:effectLst/>
                          <a:latin typeface="Arial" panose="020B0604020202020204" pitchFamily="34" charset="0"/>
                          <a:ea typeface="Times New Roman" panose="02020603050405020304" pitchFamily="18" charset="0"/>
                          <a:cs typeface="Times New Roman" panose="02020603050405020304" pitchFamily="18" charset="0"/>
                        </a:rPr>
                        <a:t>7. Corporate Governance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rowSpan="2">
                  <a:txBody>
                    <a:bodyPr/>
                    <a:lstStyle/>
                    <a:p>
                      <a:pPr algn="just">
                        <a:lnSpc>
                          <a:spcPct val="107000"/>
                        </a:lnSpc>
                        <a:spcAft>
                          <a:spcPts val="0"/>
                        </a:spcAft>
                      </a:pPr>
                      <a:r>
                        <a:rPr lang="en-ZA" sz="800">
                          <a:effectLst/>
                          <a:latin typeface="Arial" panose="020B0604020202020204" pitchFamily="34" charset="0"/>
                          <a:ea typeface="Calibri" panose="020F0502020204030204" pitchFamily="34" charset="0"/>
                          <a:cs typeface="Times New Roman" panose="02020603050405020304" pitchFamily="18" charset="0"/>
                        </a:rPr>
                        <a:t>Strengthened Organisational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800">
                          <a:effectLst/>
                          <a:latin typeface="Arial" panose="020B0604020202020204" pitchFamily="34" charset="0"/>
                          <a:ea typeface="Calibri" panose="020F0502020204030204" pitchFamily="34" charset="0"/>
                          <a:cs typeface="Times New Roman" panose="02020603050405020304" pitchFamily="18" charset="0"/>
                        </a:rPr>
                        <a:t>Governance, entrenched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800">
                          <a:effectLst/>
                          <a:latin typeface="Arial" panose="020B0604020202020204" pitchFamily="34" charset="0"/>
                          <a:ea typeface="Calibri" panose="020F0502020204030204" pitchFamily="34" charset="0"/>
                          <a:cs typeface="Times New Roman" panose="02020603050405020304" pitchFamily="18" charset="0"/>
                        </a:rPr>
                        <a:t>and consistently applied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800">
                          <a:effectLst/>
                          <a:latin typeface="Arial" panose="020B0604020202020204" pitchFamily="34" charset="0"/>
                          <a:ea typeface="Calibri" panose="020F0502020204030204" pitchFamily="34" charset="0"/>
                          <a:cs typeface="Times New Roman" panose="02020603050405020304" pitchFamily="18" charset="0"/>
                        </a:rPr>
                        <a:t>Governance principles in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n-ZA" sz="800">
                          <a:effectLst/>
                          <a:latin typeface="Arial" panose="020B0604020202020204" pitchFamily="34" charset="0"/>
                          <a:ea typeface="Calibri" panose="020F0502020204030204" pitchFamily="34" charset="0"/>
                          <a:cs typeface="Times New Roman" panose="02020603050405020304" pitchFamily="18" charset="0"/>
                        </a:rPr>
                        <a:t>managing the organisation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Achieve an unqualified Audit Opinion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effectLst/>
                          <a:latin typeface="Arial Narrow" panose="020B0606020202030204" pitchFamily="34" charset="0"/>
                          <a:ea typeface="Calibri" panose="020F0502020204030204" pitchFamily="34" charset="0"/>
                          <a:cs typeface="Times New Roman" panose="02020603050405020304" pitchFamily="18" charset="0"/>
                        </a:rPr>
                        <a:t>25% of the material audit findings resolved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effectLst/>
                          <a:latin typeface="Calibri" panose="020F0502020204030204" pitchFamily="34" charset="0"/>
                          <a:ea typeface="Calibri" panose="020F0502020204030204" pitchFamily="34" charset="0"/>
                          <a:cs typeface="Times New Roman" panose="02020603050405020304" pitchFamily="18" charset="0"/>
                        </a:rPr>
                        <a:t>-</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25% of the material audit findings resolved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Not  Achieved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FF0000"/>
                    </a:solidFill>
                  </a:tcPr>
                </a:tc>
                <a:tc>
                  <a:txBody>
                    <a:bodyPr/>
                    <a:lstStyle/>
                    <a:p>
                      <a:pPr algn="just">
                        <a:lnSpc>
                          <a:spcPct val="107000"/>
                        </a:lnSpc>
                        <a:spcAft>
                          <a:spcPts val="800"/>
                        </a:spcAf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target for the resolution of material audit findings is 25% by the end of Q1 2021/22 and was not achieved as the audit process is currently still n process with the detailed Audit report from the AG only expected during August 2021.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tracking process will only commence thereafter.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Once the detailed Audit report from the AG is received, resolution of material findings will need to be expedited to ensure the Annual target of 100% resolution of material audit findings is achieved.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8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Work is still continuing with the aim of addressing the matters and improving the audit outcome for the 2021 financial year.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1241719">
                <a:tc v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v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nSpc>
                          <a:spcPct val="107000"/>
                        </a:lnSpc>
                        <a:spcAft>
                          <a:spcPts val="0"/>
                        </a:spcAft>
                      </a:pPr>
                      <a:r>
                        <a:rPr lang="en-GB"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Provide inputs to the amendments of Postal Legislation (SAPO Act, Postal Services Act, Postbank Act, 4IR)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gridSpan="6">
                  <a:txBody>
                    <a:bodyPr/>
                    <a:lstStyle/>
                    <a:p>
                      <a:pPr algn="ctr">
                        <a:lnSpc>
                          <a:spcPct val="107000"/>
                        </a:lnSpc>
                        <a:spcAft>
                          <a:spcPts val="800"/>
                        </a:spcAft>
                      </a:pPr>
                      <a:r>
                        <a:rPr lang="en-GB" sz="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 target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h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h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h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rgbClr val="FF0000"/>
                    </a:solidFill>
                  </a:tcPr>
                </a:tc>
                <a:tc h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tc hMerge="1">
                  <a:txBody>
                    <a:bodyPr/>
                    <a:lstStyle/>
                    <a:p>
                      <a:endParaRPr lang="en-ZA"/>
                    </a:p>
                  </a:txBody>
                  <a:tcPr>
                    <a:lnL w="6350" cap="flat" cmpd="sng" algn="ctr">
                      <a:solidFill>
                        <a:schemeClr val="accent5">
                          <a:lumMod val="60000"/>
                          <a:lumOff val="40000"/>
                        </a:schemeClr>
                      </a:solidFill>
                      <a:prstDash val="solid"/>
                      <a:round/>
                      <a:headEnd type="none" w="med" len="med"/>
                      <a:tailEnd type="none" w="med" len="med"/>
                    </a:lnL>
                    <a:lnR w="6350" cap="flat" cmpd="sng" algn="ctr">
                      <a:solidFill>
                        <a:schemeClr val="accent5">
                          <a:lumMod val="60000"/>
                          <a:lumOff val="40000"/>
                        </a:schemeClr>
                      </a:solidFill>
                      <a:prstDash val="solid"/>
                      <a:round/>
                      <a:headEnd type="none" w="med" len="med"/>
                      <a:tailEnd type="none" w="med" len="med"/>
                    </a:lnR>
                    <a:lnT w="6350" cap="flat" cmpd="sng" algn="ctr">
                      <a:solidFill>
                        <a:schemeClr val="accent5">
                          <a:lumMod val="60000"/>
                          <a:lumOff val="40000"/>
                        </a:schemeClr>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958985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2</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6225989" cy="492443"/>
          </a:xfrm>
          <a:prstGeom prst="rect">
            <a:avLst/>
          </a:prstGeom>
          <a:noFill/>
        </p:spPr>
        <p:txBody>
          <a:bodyPr wrap="square" rtlCol="0">
            <a:spAutoFit/>
          </a:bodyPr>
          <a:lstStyle/>
          <a:p>
            <a:r>
              <a:rPr lang="en-ZA" sz="2600" b="1" dirty="0">
                <a:solidFill>
                  <a:srgbClr val="C00000"/>
                </a:solidFill>
                <a:latin typeface="Arial" panose="020B0604020202020204" pitchFamily="34" charset="0"/>
                <a:cs typeface="Arial" panose="020B0604020202020204" pitchFamily="34" charset="0"/>
              </a:rPr>
              <a:t>Contents</a:t>
            </a:r>
          </a:p>
        </p:txBody>
      </p:sp>
      <p:sp>
        <p:nvSpPr>
          <p:cNvPr id="4" name="TextBox 3"/>
          <p:cNvSpPr txBox="1"/>
          <p:nvPr/>
        </p:nvSpPr>
        <p:spPr>
          <a:xfrm>
            <a:off x="331127" y="1073351"/>
            <a:ext cx="8513329" cy="2959208"/>
          </a:xfrm>
          <a:prstGeom prst="rect">
            <a:avLst/>
          </a:prstGeom>
          <a:noFill/>
        </p:spPr>
        <p:txBody>
          <a:bodyPr wrap="square" rtlCol="0">
            <a:spAutoFit/>
          </a:bodyPr>
          <a:lstStyle/>
          <a:p>
            <a:pPr marL="216000" indent="-285750">
              <a:lnSpc>
                <a:spcPct val="150000"/>
              </a:lnSpc>
              <a:spcBef>
                <a:spcPts val="600"/>
              </a:spcBef>
              <a:spcAft>
                <a:spcPts val="600"/>
              </a:spcAft>
              <a:buFont typeface="Arial" panose="020B0604020202020204" pitchFamily="34" charset="0"/>
              <a:buChar char="•"/>
            </a:pPr>
            <a:r>
              <a:rPr lang="en-ZA" sz="2000" dirty="0">
                <a:latin typeface="Arial" panose="020B0604020202020204" pitchFamily="34" charset="0"/>
                <a:cs typeface="Arial" panose="020B0604020202020204" pitchFamily="34" charset="0"/>
              </a:rPr>
              <a:t>Overview</a:t>
            </a:r>
          </a:p>
          <a:p>
            <a:pPr marL="216000" indent="-285750">
              <a:lnSpc>
                <a:spcPct val="150000"/>
              </a:lnSpc>
              <a:spcBef>
                <a:spcPts val="600"/>
              </a:spcBef>
              <a:spcAft>
                <a:spcPts val="600"/>
              </a:spcAft>
              <a:buFont typeface="Arial" panose="020B0604020202020204" pitchFamily="34" charset="0"/>
              <a:buChar char="•"/>
            </a:pPr>
            <a:r>
              <a:rPr lang="en-ZA" sz="2000" dirty="0">
                <a:latin typeface="Arial" panose="020B0604020202020204" pitchFamily="34" charset="0"/>
                <a:cs typeface="Arial" panose="020B0604020202020204" pitchFamily="34" charset="0"/>
              </a:rPr>
              <a:t>Financial Performance</a:t>
            </a:r>
          </a:p>
          <a:p>
            <a:pPr marL="216000" indent="-285750">
              <a:lnSpc>
                <a:spcPct val="150000"/>
              </a:lnSpc>
              <a:spcBef>
                <a:spcPts val="600"/>
              </a:spcBef>
              <a:spcAft>
                <a:spcPts val="600"/>
              </a:spcAft>
              <a:buFont typeface="Arial" panose="020B0604020202020204" pitchFamily="34" charset="0"/>
              <a:buChar char="•"/>
            </a:pPr>
            <a:r>
              <a:rPr lang="en-ZA" sz="2000" dirty="0">
                <a:latin typeface="Arial" panose="020B0604020202020204" pitchFamily="34" charset="0"/>
                <a:cs typeface="Arial" panose="020B0604020202020204" pitchFamily="34" charset="0"/>
              </a:rPr>
              <a:t>KPI Performance Summary </a:t>
            </a:r>
          </a:p>
          <a:p>
            <a:pPr marL="216000" indent="-285750">
              <a:lnSpc>
                <a:spcPct val="150000"/>
              </a:lnSpc>
              <a:spcBef>
                <a:spcPts val="600"/>
              </a:spcBef>
              <a:spcAft>
                <a:spcPts val="600"/>
              </a:spcAft>
              <a:buFont typeface="Arial" panose="020B0604020202020204" pitchFamily="34" charset="0"/>
              <a:buChar char="•"/>
            </a:pPr>
            <a:r>
              <a:rPr lang="en-ZA" sz="2000" dirty="0">
                <a:latin typeface="Arial" panose="020B0604020202020204" pitchFamily="34" charset="0"/>
                <a:cs typeface="Arial" panose="020B0604020202020204" pitchFamily="34" charset="0"/>
              </a:rPr>
              <a:t>KPI Performance Overview </a:t>
            </a:r>
          </a:p>
          <a:p>
            <a:pPr marL="216000" indent="-285750">
              <a:lnSpc>
                <a:spcPct val="150000"/>
              </a:lnSpc>
              <a:spcBef>
                <a:spcPts val="600"/>
              </a:spcBef>
              <a:spcAft>
                <a:spcPts val="600"/>
              </a:spcAft>
              <a:buFont typeface="Arial" panose="020B0604020202020204" pitchFamily="34" charset="0"/>
              <a:buChar char="•"/>
            </a:pPr>
            <a:r>
              <a:rPr lang="en-ZA" sz="2000" dirty="0">
                <a:latin typeface="Arial" panose="020B0604020202020204" pitchFamily="34" charset="0"/>
                <a:cs typeface="Arial" panose="020B0604020202020204" pitchFamily="34" charset="0"/>
              </a:rPr>
              <a:t>KPI Detail Performance </a:t>
            </a:r>
          </a:p>
        </p:txBody>
      </p:sp>
    </p:spTree>
    <p:extLst>
      <p:ext uri="{BB962C8B-B14F-4D97-AF65-F5344CB8AC3E}">
        <p14:creationId xmlns:p14="http://schemas.microsoft.com/office/powerpoint/2010/main" xmlns="" val="3739083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20</a:t>
            </a:fld>
            <a:endParaRPr lang="en-US" dirty="0"/>
          </a:p>
        </p:txBody>
      </p:sp>
      <p:sp>
        <p:nvSpPr>
          <p:cNvPr id="3" name="TextBox 2"/>
          <p:cNvSpPr txBox="1"/>
          <p:nvPr/>
        </p:nvSpPr>
        <p:spPr>
          <a:xfrm>
            <a:off x="2224588" y="2743200"/>
            <a:ext cx="4735772" cy="1015663"/>
          </a:xfrm>
          <a:prstGeom prst="rect">
            <a:avLst/>
          </a:prstGeom>
          <a:noFill/>
        </p:spPr>
        <p:txBody>
          <a:bodyPr wrap="square" rtlCol="0">
            <a:spAutoFit/>
          </a:bodyPr>
          <a:lstStyle/>
          <a:p>
            <a:r>
              <a:rPr lang="en-ZA" sz="60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xmlns="" val="365370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3</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6225989"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Overview – Q1 2021/22</a:t>
            </a:r>
          </a:p>
        </p:txBody>
      </p:sp>
      <p:sp>
        <p:nvSpPr>
          <p:cNvPr id="4" name="TextBox 3"/>
          <p:cNvSpPr txBox="1"/>
          <p:nvPr/>
        </p:nvSpPr>
        <p:spPr>
          <a:xfrm>
            <a:off x="86265" y="722928"/>
            <a:ext cx="8943435" cy="5509200"/>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The first quarter of this new financial year remains very challenging with the onset of the third wave of the </a:t>
            </a:r>
            <a:r>
              <a:rPr lang="en-ZA" sz="1600" dirty="0" err="1">
                <a:latin typeface="Arial" panose="020B0604020202020204" pitchFamily="34" charset="0"/>
                <a:cs typeface="Arial" panose="020B0604020202020204" pitchFamily="34" charset="0"/>
              </a:rPr>
              <a:t>Covid</a:t>
            </a:r>
            <a:r>
              <a:rPr lang="en-ZA" sz="1600" dirty="0">
                <a:latin typeface="Arial" panose="020B0604020202020204" pitchFamily="34" charset="0"/>
                <a:cs typeface="Arial" panose="020B0604020202020204" pitchFamily="34" charset="0"/>
              </a:rPr>
              <a:t> pandemic. </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The economic recovery is sluggish with negative impacts on the SAPO revenue and business recovery. </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This contributed to the escalated financial challenges faced by SAPO since monthly expenditure continue to outpace revenues.</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The upward trend for SAPO is illustrate by the increase of 286 confirmed cases in June 2021. Covid-19 - Total confirmed cases is at </a:t>
            </a:r>
            <a:r>
              <a:rPr lang="en-ZA" sz="1600" b="1" dirty="0">
                <a:latin typeface="Arial" panose="020B0604020202020204" pitchFamily="34" charset="0"/>
                <a:cs typeface="Arial" panose="020B0604020202020204" pitchFamily="34" charset="0"/>
              </a:rPr>
              <a:t>1 674 </a:t>
            </a:r>
            <a:r>
              <a:rPr lang="en-ZA" sz="1600" dirty="0">
                <a:latin typeface="Arial" panose="020B0604020202020204" pitchFamily="34" charset="0"/>
                <a:cs typeface="Arial" panose="020B0604020202020204" pitchFamily="34" charset="0"/>
              </a:rPr>
              <a:t>with recovery rate at 94.2%, fatalities at </a:t>
            </a:r>
            <a:r>
              <a:rPr lang="en-ZA" sz="1600" b="1" dirty="0">
                <a:latin typeface="Arial" panose="020B0604020202020204" pitchFamily="34" charset="0"/>
                <a:cs typeface="Arial" panose="020B0604020202020204" pitchFamily="34" charset="0"/>
              </a:rPr>
              <a:t>48.</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The crime related incidents as at the end of Q1 – 2021/2022 has peaked at 824 from the 411 reported in the prior year, a massive increase of 100%. The main contributor being violent crime (Armed robbery and business burglary) with 240 incidents in total. </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A reduction of 114 employees between April and June 2021 bring the headcount to 15 658 employees at 30 June 2021.</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The average carry-over per month has decreased from </a:t>
            </a:r>
            <a:r>
              <a:rPr lang="en-ZA" sz="1600" b="1" dirty="0">
                <a:latin typeface="Arial" panose="020B0604020202020204" pitchFamily="34" charset="0"/>
                <a:cs typeface="Arial" panose="020B0604020202020204" pitchFamily="34" charset="0"/>
              </a:rPr>
              <a:t>2.97 million </a:t>
            </a:r>
            <a:r>
              <a:rPr lang="en-ZA" sz="1600" dirty="0">
                <a:latin typeface="Arial" panose="020B0604020202020204" pitchFamily="34" charset="0"/>
                <a:cs typeface="Arial" panose="020B0604020202020204" pitchFamily="34" charset="0"/>
              </a:rPr>
              <a:t>items as at end May to </a:t>
            </a:r>
            <a:r>
              <a:rPr lang="en-ZA" sz="1600" b="1" dirty="0">
                <a:latin typeface="Arial" panose="020B0604020202020204" pitchFamily="34" charset="0"/>
                <a:cs typeface="Arial" panose="020B0604020202020204" pitchFamily="34" charset="0"/>
              </a:rPr>
              <a:t>2.12 million </a:t>
            </a:r>
            <a:r>
              <a:rPr lang="en-ZA" sz="1600" dirty="0">
                <a:latin typeface="Arial" panose="020B0604020202020204" pitchFamily="34" charset="0"/>
                <a:cs typeface="Arial" panose="020B0604020202020204" pitchFamily="34" charset="0"/>
              </a:rPr>
              <a:t>items as at end June. </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JIMC reduced backlog of 2.1 million items in April to zero.</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Service delivery standard improved to 66% during Q1.</a:t>
            </a:r>
          </a:p>
        </p:txBody>
      </p:sp>
    </p:spTree>
    <p:extLst>
      <p:ext uri="{BB962C8B-B14F-4D97-AF65-F5344CB8AC3E}">
        <p14:creationId xmlns:p14="http://schemas.microsoft.com/office/powerpoint/2010/main" xmlns="" val="1818256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4</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6225989"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Overview – Q1 2021/22</a:t>
            </a:r>
          </a:p>
        </p:txBody>
      </p:sp>
      <p:sp>
        <p:nvSpPr>
          <p:cNvPr id="4" name="TextBox 3"/>
          <p:cNvSpPr txBox="1"/>
          <p:nvPr/>
        </p:nvSpPr>
        <p:spPr>
          <a:xfrm>
            <a:off x="86265" y="943652"/>
            <a:ext cx="8943435" cy="3724096"/>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SASSA grant payments </a:t>
            </a:r>
            <a:r>
              <a:rPr lang="en-ZA" sz="1600" b="1" dirty="0">
                <a:latin typeface="Arial" panose="020B0604020202020204" pitchFamily="34" charset="0"/>
                <a:cs typeface="Arial" panose="020B0604020202020204" pitchFamily="34" charset="0"/>
              </a:rPr>
              <a:t>to 7.7 million </a:t>
            </a:r>
            <a:r>
              <a:rPr lang="en-ZA" sz="1600" dirty="0">
                <a:latin typeface="Arial" panose="020B0604020202020204" pitchFamily="34" charset="0"/>
                <a:cs typeface="Arial" panose="020B0604020202020204" pitchFamily="34" charset="0"/>
              </a:rPr>
              <a:t>beneficiaries during June 2021, </a:t>
            </a:r>
            <a:r>
              <a:rPr lang="en-ZA" sz="1600" b="1" dirty="0">
                <a:latin typeface="Arial" panose="020B0604020202020204" pitchFamily="34" charset="0"/>
                <a:cs typeface="Arial" panose="020B0604020202020204" pitchFamily="34" charset="0"/>
              </a:rPr>
              <a:t>178 961 </a:t>
            </a:r>
            <a:r>
              <a:rPr lang="en-ZA" sz="1600" dirty="0">
                <a:latin typeface="Arial" panose="020B0604020202020204" pitchFamily="34" charset="0"/>
                <a:cs typeface="Arial" panose="020B0604020202020204" pitchFamily="34" charset="0"/>
              </a:rPr>
              <a:t>beneficiaries paid at </a:t>
            </a:r>
            <a:r>
              <a:rPr lang="en-ZA" sz="1600" b="1" dirty="0">
                <a:latin typeface="Arial" panose="020B0604020202020204" pitchFamily="34" charset="0"/>
                <a:cs typeface="Arial" panose="020B0604020202020204" pitchFamily="34" charset="0"/>
              </a:rPr>
              <a:t>1600 </a:t>
            </a:r>
            <a:r>
              <a:rPr lang="en-ZA" sz="1600" dirty="0">
                <a:latin typeface="Arial" panose="020B0604020202020204" pitchFamily="34" charset="0"/>
                <a:cs typeface="Arial" panose="020B0604020202020204" pitchFamily="34" charset="0"/>
              </a:rPr>
              <a:t>Cash Pay Points.</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Payment to </a:t>
            </a:r>
            <a:r>
              <a:rPr lang="en-ZA" sz="1600" b="1" dirty="0">
                <a:latin typeface="Arial" panose="020B0604020202020204" pitchFamily="34" charset="0"/>
                <a:cs typeface="Arial" panose="020B0604020202020204" pitchFamily="34" charset="0"/>
              </a:rPr>
              <a:t>723 823 </a:t>
            </a:r>
            <a:r>
              <a:rPr lang="en-ZA" sz="1600" dirty="0">
                <a:latin typeface="Arial" panose="020B0604020202020204" pitchFamily="34" charset="0"/>
                <a:cs typeface="Arial" panose="020B0604020202020204" pitchFamily="34" charset="0"/>
              </a:rPr>
              <a:t>beneficiaries in June 2021 for Covid19 SRD payments of R350.</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Total of </a:t>
            </a:r>
            <a:r>
              <a:rPr lang="en-GB" sz="1600" b="1" dirty="0">
                <a:latin typeface="Arial" panose="020B0604020202020204" pitchFamily="34" charset="0"/>
                <a:cs typeface="Arial" panose="020B0604020202020204" pitchFamily="34" charset="0"/>
              </a:rPr>
              <a:t>1 184 030 561 </a:t>
            </a:r>
            <a:r>
              <a:rPr lang="en-ZA" sz="1600" dirty="0">
                <a:latin typeface="Arial" panose="020B0604020202020204" pitchFamily="34" charset="0"/>
                <a:cs typeface="Arial" panose="020B0604020202020204" pitchFamily="34" charset="0"/>
              </a:rPr>
              <a:t>qualifying needy households registered nationally for BDM and a total of </a:t>
            </a:r>
            <a:r>
              <a:rPr lang="en-GB" sz="1600" b="1" dirty="0">
                <a:latin typeface="Arial" panose="020B0604020202020204" pitchFamily="34" charset="0"/>
                <a:cs typeface="Arial" panose="020B0604020202020204" pitchFamily="34" charset="0"/>
              </a:rPr>
              <a:t>628 572</a:t>
            </a:r>
            <a:r>
              <a:rPr lang="en-ZA" sz="1600" b="1" dirty="0">
                <a:latin typeface="Arial" panose="020B0604020202020204" pitchFamily="34" charset="0"/>
                <a:cs typeface="Arial" panose="020B0604020202020204" pitchFamily="34" charset="0"/>
              </a:rPr>
              <a:t> </a:t>
            </a:r>
            <a:r>
              <a:rPr lang="en-ZA" sz="1600" dirty="0">
                <a:latin typeface="Arial" panose="020B0604020202020204" pitchFamily="34" charset="0"/>
                <a:cs typeface="Arial" panose="020B0604020202020204" pitchFamily="34" charset="0"/>
              </a:rPr>
              <a:t>STBs issued up to 30 June 2021 </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Organisational Performance has improved with </a:t>
            </a:r>
            <a:r>
              <a:rPr lang="en-ZA" sz="1600" b="1" dirty="0">
                <a:latin typeface="Arial" panose="020B0604020202020204" pitchFamily="34" charset="0"/>
                <a:cs typeface="Arial" panose="020B0604020202020204" pitchFamily="34" charset="0"/>
              </a:rPr>
              <a:t>7 KPIs </a:t>
            </a:r>
            <a:r>
              <a:rPr lang="en-ZA" sz="1600" dirty="0">
                <a:latin typeface="Arial" panose="020B0604020202020204" pitchFamily="34" charset="0"/>
                <a:cs typeface="Arial" panose="020B0604020202020204" pitchFamily="34" charset="0"/>
              </a:rPr>
              <a:t>achieving target from the 15 measured, performance at </a:t>
            </a:r>
            <a:r>
              <a:rPr lang="en-ZA" sz="1600" b="1" dirty="0">
                <a:latin typeface="Arial" panose="020B0604020202020204" pitchFamily="34" charset="0"/>
                <a:cs typeface="Arial" panose="020B0604020202020204" pitchFamily="34" charset="0"/>
              </a:rPr>
              <a:t>47%</a:t>
            </a:r>
            <a:r>
              <a:rPr lang="en-ZA" sz="1600" dirty="0">
                <a:latin typeface="Arial" panose="020B0604020202020204" pitchFamily="34" charset="0"/>
                <a:cs typeface="Arial" panose="020B0604020202020204" pitchFamily="34" charset="0"/>
              </a:rPr>
              <a:t>.</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Greater oversight through the Business performance Committee to improve performance</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Initiatives have been prioritised to stimulate revenue growth and reduce costs further – currently in implementation.</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A greater focus by management to address the current financial challenges of SAPO.</a:t>
            </a:r>
          </a:p>
        </p:txBody>
      </p:sp>
    </p:spTree>
    <p:extLst>
      <p:ext uri="{BB962C8B-B14F-4D97-AF65-F5344CB8AC3E}">
        <p14:creationId xmlns:p14="http://schemas.microsoft.com/office/powerpoint/2010/main" xmlns="" val="1464174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5</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8727541"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Financial Performance - Q1 2021/22</a:t>
            </a:r>
          </a:p>
        </p:txBody>
      </p:sp>
      <p:sp>
        <p:nvSpPr>
          <p:cNvPr id="5" name="Rectangle 4"/>
          <p:cNvSpPr/>
          <p:nvPr/>
        </p:nvSpPr>
        <p:spPr>
          <a:xfrm>
            <a:off x="167746" y="946124"/>
            <a:ext cx="8646060" cy="4862870"/>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en-GB" sz="1600" dirty="0">
                <a:latin typeface="Arial" panose="020B0604020202020204" pitchFamily="34" charset="0"/>
                <a:cs typeface="Arial" panose="020B0604020202020204" pitchFamily="34" charset="0"/>
              </a:rPr>
              <a:t>Revenue of </a:t>
            </a:r>
            <a:r>
              <a:rPr lang="en-GB" sz="1600" b="1" dirty="0">
                <a:latin typeface="Arial" panose="020B0604020202020204" pitchFamily="34" charset="0"/>
                <a:cs typeface="Arial" panose="020B0604020202020204" pitchFamily="34" charset="0"/>
              </a:rPr>
              <a:t>R814 million </a:t>
            </a:r>
            <a:r>
              <a:rPr lang="en-GB" sz="1600" dirty="0">
                <a:latin typeface="Arial" panose="020B0604020202020204" pitchFamily="34" charset="0"/>
                <a:cs typeface="Arial" panose="020B0604020202020204" pitchFamily="34" charset="0"/>
              </a:rPr>
              <a:t>for the year to date is below the budget by R357 million (30%) with a year on year increase of R333 million compared to the previous year. </a:t>
            </a:r>
          </a:p>
          <a:p>
            <a:pPr marL="285750" indent="-285750" algn="just">
              <a:spcBef>
                <a:spcPts val="600"/>
              </a:spcBef>
              <a:spcAft>
                <a:spcPts val="600"/>
              </a:spcAft>
              <a:buFont typeface="Arial" panose="020B0604020202020204" pitchFamily="34" charset="0"/>
              <a:buChar char="•"/>
            </a:pPr>
            <a:r>
              <a:rPr lang="en-GB" sz="1600" dirty="0">
                <a:latin typeface="Arial" panose="020B0604020202020204" pitchFamily="34" charset="0"/>
                <a:cs typeface="Arial" panose="020B0604020202020204" pitchFamily="34" charset="0"/>
              </a:rPr>
              <a:t>Expenditure of </a:t>
            </a:r>
            <a:r>
              <a:rPr lang="en-GB" sz="1600" b="1" dirty="0">
                <a:latin typeface="Arial" panose="020B0604020202020204" pitchFamily="34" charset="0"/>
                <a:cs typeface="Arial" panose="020B0604020202020204" pitchFamily="34" charset="0"/>
              </a:rPr>
              <a:t>R1 511 million </a:t>
            </a:r>
            <a:r>
              <a:rPr lang="en-GB" sz="1600" dirty="0">
                <a:latin typeface="Arial" panose="020B0604020202020204" pitchFamily="34" charset="0"/>
                <a:cs typeface="Arial" panose="020B0604020202020204" pitchFamily="34" charset="0"/>
              </a:rPr>
              <a:t>is below budget by R196 million (11%) with a year on year decline of R1 million. </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Outstanding Statutory payments amount to </a:t>
            </a:r>
            <a:r>
              <a:rPr lang="en-ZA" sz="1600" b="1" dirty="0">
                <a:latin typeface="Arial" panose="020B0604020202020204" pitchFamily="34" charset="0"/>
                <a:cs typeface="Arial" panose="020B0604020202020204" pitchFamily="34" charset="0"/>
              </a:rPr>
              <a:t>R1 809 million</a:t>
            </a:r>
            <a:r>
              <a:rPr lang="en-ZA" sz="1600" dirty="0">
                <a:latin typeface="Arial" panose="020B0604020202020204" pitchFamily="34" charset="0"/>
                <a:cs typeface="Arial" panose="020B0604020202020204" pitchFamily="34" charset="0"/>
              </a:rPr>
              <a:t>.</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A further </a:t>
            </a:r>
            <a:r>
              <a:rPr lang="en-ZA" sz="1600" b="1" dirty="0">
                <a:latin typeface="Arial" panose="020B0604020202020204" pitchFamily="34" charset="0"/>
                <a:cs typeface="Arial" panose="020B0604020202020204" pitchFamily="34" charset="0"/>
              </a:rPr>
              <a:t>R1 847 million </a:t>
            </a:r>
            <a:r>
              <a:rPr lang="en-ZA" sz="1600" dirty="0">
                <a:latin typeface="Arial" panose="020B0604020202020204" pitchFamily="34" charset="0"/>
                <a:cs typeface="Arial" panose="020B0604020202020204" pitchFamily="34" charset="0"/>
              </a:rPr>
              <a:t>is owed to creditors, rentals and accruals necessary in day to day operations and have impacted operations with numerous branches closed by landlords until payment is made.</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In addition to the liabilities an amount of R2, 2 billion is owed to Postbank.</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During the first quarter a net loss of R563 million was posted, which exceeded the target by R171 million but performed better than the lockdown period last year by R361 million.</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The increasing net loss position has contributed to an accumulation of payment backlogs and overall liabilities.</a:t>
            </a:r>
          </a:p>
          <a:p>
            <a:pPr marL="285750" indent="-285750" algn="just">
              <a:spcBef>
                <a:spcPts val="600"/>
              </a:spcBef>
              <a:spcAft>
                <a:spcPts val="600"/>
              </a:spcAft>
              <a:buFont typeface="Arial" panose="020B0604020202020204" pitchFamily="34" charset="0"/>
              <a:buChar char="•"/>
            </a:pPr>
            <a:r>
              <a:rPr lang="en-GB" sz="1600" dirty="0">
                <a:latin typeface="Arial" panose="020B0604020202020204" pitchFamily="34" charset="0"/>
                <a:cs typeface="Arial" panose="020B0604020202020204" pitchFamily="34" charset="0"/>
              </a:rPr>
              <a:t>The payment of the monthly employee’s salaries remains a challenge and continues to be managed on a month to month basis.</a:t>
            </a:r>
          </a:p>
        </p:txBody>
      </p:sp>
    </p:spTree>
    <p:extLst>
      <p:ext uri="{BB962C8B-B14F-4D97-AF65-F5344CB8AC3E}">
        <p14:creationId xmlns:p14="http://schemas.microsoft.com/office/powerpoint/2010/main" xmlns="" val="988068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6</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Financial Performance – Q1</a:t>
            </a:r>
            <a:r>
              <a:rPr lang="en-US" sz="2400" b="1" dirty="0">
                <a:solidFill>
                  <a:srgbClr val="C00000"/>
                </a:solidFill>
                <a:latin typeface="Arial" panose="020B0604020202020204" pitchFamily="34" charset="0"/>
                <a:cs typeface="Arial" panose="020B0604020202020204" pitchFamily="34" charset="0"/>
              </a:rPr>
              <a:t> 2021/22</a:t>
            </a:r>
            <a:endParaRPr lang="en-ZA" sz="2400" b="1" dirty="0">
              <a:solidFill>
                <a:srgbClr val="C00000"/>
              </a:solidFill>
              <a:latin typeface="Arial" panose="020B0604020202020204" pitchFamily="34" charset="0"/>
              <a:cs typeface="Arial" panose="020B060402020202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xmlns="" val="1258244165"/>
              </p:ext>
            </p:extLst>
          </p:nvPr>
        </p:nvGraphicFramePr>
        <p:xfrm>
          <a:off x="271463" y="634990"/>
          <a:ext cx="8601076" cy="430291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282908" y="5006619"/>
            <a:ext cx="8601076" cy="1200329"/>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Revenue recovery slow and insufficient to meet all operating costs</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Revenue shortfall contributes to monthly cash deficits to meet all liabilities</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Net loss position of R563m for Q1, exceeding projected position by R171m</a:t>
            </a:r>
          </a:p>
        </p:txBody>
      </p:sp>
    </p:spTree>
    <p:extLst>
      <p:ext uri="{BB962C8B-B14F-4D97-AF65-F5344CB8AC3E}">
        <p14:creationId xmlns:p14="http://schemas.microsoft.com/office/powerpoint/2010/main" xmlns="" val="1193486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7</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Revenue Performance – Q1</a:t>
            </a:r>
            <a:r>
              <a:rPr lang="en-US" sz="2400" b="1" dirty="0">
                <a:solidFill>
                  <a:srgbClr val="C00000"/>
                </a:solidFill>
                <a:latin typeface="Arial" panose="020B0604020202020204" pitchFamily="34" charset="0"/>
                <a:cs typeface="Arial" panose="020B0604020202020204" pitchFamily="34" charset="0"/>
              </a:rPr>
              <a:t> 2021/22</a:t>
            </a:r>
            <a:endParaRPr lang="en-ZA" sz="2400" b="1" dirty="0">
              <a:solidFill>
                <a:srgbClr val="C00000"/>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236196" y="698031"/>
            <a:ext cx="8622466" cy="4933815"/>
          </a:xfrm>
          <a:prstGeom prst="rect">
            <a:avLst/>
          </a:prstGeom>
        </p:spPr>
      </p:pic>
      <p:sp>
        <p:nvSpPr>
          <p:cNvPr id="6" name="TextBox 5"/>
          <p:cNvSpPr txBox="1"/>
          <p:nvPr/>
        </p:nvSpPr>
        <p:spPr>
          <a:xfrm>
            <a:off x="282908" y="5740770"/>
            <a:ext cx="8601076" cy="416011"/>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Postal services remains the key revenue contributor</a:t>
            </a:r>
          </a:p>
        </p:txBody>
      </p:sp>
    </p:spTree>
    <p:extLst>
      <p:ext uri="{BB962C8B-B14F-4D97-AF65-F5344CB8AC3E}">
        <p14:creationId xmlns:p14="http://schemas.microsoft.com/office/powerpoint/2010/main" xmlns="" val="3202461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8</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Expense Performance – Q1</a:t>
            </a:r>
            <a:r>
              <a:rPr lang="en-US" sz="2400" b="1" dirty="0">
                <a:solidFill>
                  <a:srgbClr val="C00000"/>
                </a:solidFill>
                <a:latin typeface="Arial" panose="020B0604020202020204" pitchFamily="34" charset="0"/>
                <a:cs typeface="Arial" panose="020B0604020202020204" pitchFamily="34" charset="0"/>
              </a:rPr>
              <a:t> 2021/22</a:t>
            </a:r>
            <a:endParaRPr lang="en-ZA" sz="2400" b="1" dirty="0">
              <a:solidFill>
                <a:srgbClr val="C00000"/>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stretch>
            <a:fillRect/>
          </a:stretch>
        </p:blipFill>
        <p:spPr>
          <a:xfrm>
            <a:off x="277091" y="699566"/>
            <a:ext cx="8604359" cy="4921535"/>
          </a:xfrm>
          <a:prstGeom prst="rect">
            <a:avLst/>
          </a:prstGeom>
        </p:spPr>
      </p:pic>
      <p:sp>
        <p:nvSpPr>
          <p:cNvPr id="5" name="TextBox 4"/>
          <p:cNvSpPr txBox="1"/>
          <p:nvPr/>
        </p:nvSpPr>
        <p:spPr>
          <a:xfrm>
            <a:off x="282908" y="5740770"/>
            <a:ext cx="8601076" cy="416011"/>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The key cost driver remains staff costs</a:t>
            </a:r>
          </a:p>
        </p:txBody>
      </p:sp>
    </p:spTree>
    <p:extLst>
      <p:ext uri="{BB962C8B-B14F-4D97-AF65-F5344CB8AC3E}">
        <p14:creationId xmlns:p14="http://schemas.microsoft.com/office/powerpoint/2010/main" xmlns="" val="222306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31ECC4-154C-CE43-883C-952D3004BFC2}" type="slidenum">
              <a:rPr lang="en-US" smtClean="0"/>
              <a:pPr/>
              <a:t>9</a:t>
            </a:fld>
            <a:endParaRPr lang="en-US" dirty="0"/>
          </a:p>
        </p:txBody>
      </p:sp>
      <p:sp>
        <p:nvSpPr>
          <p:cNvPr id="3" name="TextBox 2">
            <a:extLst>
              <a:ext uri="{FF2B5EF4-FFF2-40B4-BE49-F238E27FC236}">
                <a16:creationId xmlns:a16="http://schemas.microsoft.com/office/drawing/2014/main" xmlns="" id="{CB80AD8C-E181-0F4C-8B15-41DA6DF3525C}"/>
              </a:ext>
            </a:extLst>
          </p:cNvPr>
          <p:cNvSpPr txBox="1"/>
          <p:nvPr/>
        </p:nvSpPr>
        <p:spPr>
          <a:xfrm>
            <a:off x="86265" y="110969"/>
            <a:ext cx="723798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Creditors – Q1 </a:t>
            </a:r>
            <a:r>
              <a:rPr lang="en-US" sz="2400" b="1" dirty="0">
                <a:solidFill>
                  <a:srgbClr val="C00000"/>
                </a:solidFill>
                <a:latin typeface="Arial" panose="020B0604020202020204" pitchFamily="34" charset="0"/>
                <a:cs typeface="Arial" panose="020B0604020202020204" pitchFamily="34" charset="0"/>
              </a:rPr>
              <a:t>2021/22</a:t>
            </a:r>
            <a:endParaRPr lang="en-ZA" sz="2400" b="1" dirty="0">
              <a:solidFill>
                <a:srgbClr val="C00000"/>
              </a:solidFill>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a:stretch>
            <a:fillRect/>
          </a:stretch>
        </p:blipFill>
        <p:spPr>
          <a:xfrm>
            <a:off x="277091" y="714142"/>
            <a:ext cx="8595305" cy="4338900"/>
          </a:xfrm>
          <a:prstGeom prst="rect">
            <a:avLst/>
          </a:prstGeom>
        </p:spPr>
      </p:pic>
      <p:sp>
        <p:nvSpPr>
          <p:cNvPr id="6" name="TextBox 5"/>
          <p:cNvSpPr txBox="1"/>
          <p:nvPr/>
        </p:nvSpPr>
        <p:spPr>
          <a:xfrm>
            <a:off x="282908" y="5299328"/>
            <a:ext cx="8601076" cy="830997"/>
          </a:xfrm>
          <a:prstGeom prst="rect">
            <a:avLst/>
          </a:prstGeom>
          <a:solidFill>
            <a:schemeClr val="accent1">
              <a:lumMod val="50000"/>
            </a:schemeClr>
          </a:solidFill>
        </p:spPr>
        <p:txBody>
          <a:bodyPr wrap="square" rtlCol="0">
            <a:spAutoFit/>
          </a:bodyPr>
          <a:lstStyle/>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Excludes R2.2 billion owed to Postbank</a:t>
            </a:r>
          </a:p>
          <a:p>
            <a:pPr marL="285750" indent="-285750">
              <a:lnSpc>
                <a:spcPct val="150000"/>
              </a:lnSpc>
              <a:buFont typeface="Arial" panose="020B0604020202020204" pitchFamily="34" charset="0"/>
              <a:buChar char="•"/>
            </a:pPr>
            <a:r>
              <a:rPr lang="en-ZA" sz="1600" dirty="0">
                <a:solidFill>
                  <a:schemeClr val="bg1"/>
                </a:solidFill>
                <a:latin typeface="Arial" panose="020B0604020202020204" pitchFamily="34" charset="0"/>
                <a:cs typeface="Arial" panose="020B0604020202020204" pitchFamily="34" charset="0"/>
              </a:rPr>
              <a:t>The increasing liabilities and backlog in supplier payments threatens business continuity</a:t>
            </a:r>
          </a:p>
        </p:txBody>
      </p:sp>
    </p:spTree>
    <p:extLst>
      <p:ext uri="{BB962C8B-B14F-4D97-AF65-F5344CB8AC3E}">
        <p14:creationId xmlns:p14="http://schemas.microsoft.com/office/powerpoint/2010/main" xmlns="" val="32929937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3130</TotalTime>
  <Words>2582</Words>
  <Application>Microsoft Office PowerPoint</Application>
  <PresentationFormat>On-screen Show (4:3)</PresentationFormat>
  <Paragraphs>498</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Strategy</dc:creator>
  <cp:lastModifiedBy>USER</cp:lastModifiedBy>
  <cp:revision>231</cp:revision>
  <cp:lastPrinted>2021-04-26T08:15:03Z</cp:lastPrinted>
  <dcterms:created xsi:type="dcterms:W3CDTF">2020-03-12T12:16:16Z</dcterms:created>
  <dcterms:modified xsi:type="dcterms:W3CDTF">2022-03-09T12:21:38Z</dcterms:modified>
</cp:coreProperties>
</file>