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0" r:id="rId1"/>
    <p:sldMasterId id="2147483685" r:id="rId2"/>
    <p:sldMasterId id="2147483697" r:id="rId3"/>
  </p:sldMasterIdLst>
  <p:notesMasterIdLst>
    <p:notesMasterId r:id="rId76"/>
  </p:notesMasterIdLst>
  <p:handoutMasterIdLst>
    <p:handoutMasterId r:id="rId77"/>
  </p:handoutMasterIdLst>
  <p:sldIdLst>
    <p:sldId id="256" r:id="rId4"/>
    <p:sldId id="257" r:id="rId5"/>
    <p:sldId id="258" r:id="rId6"/>
    <p:sldId id="318" r:id="rId7"/>
    <p:sldId id="264" r:id="rId8"/>
    <p:sldId id="1261" r:id="rId9"/>
    <p:sldId id="266" r:id="rId10"/>
    <p:sldId id="1345" r:id="rId11"/>
    <p:sldId id="1391" r:id="rId12"/>
    <p:sldId id="1378" r:id="rId13"/>
    <p:sldId id="1379" r:id="rId14"/>
    <p:sldId id="1380" r:id="rId15"/>
    <p:sldId id="1381" r:id="rId16"/>
    <p:sldId id="1382" r:id="rId17"/>
    <p:sldId id="269" r:id="rId18"/>
    <p:sldId id="270" r:id="rId19"/>
    <p:sldId id="1383" r:id="rId20"/>
    <p:sldId id="321" r:id="rId21"/>
    <p:sldId id="322" r:id="rId22"/>
    <p:sldId id="323" r:id="rId23"/>
    <p:sldId id="325" r:id="rId24"/>
    <p:sldId id="326" r:id="rId25"/>
    <p:sldId id="327" r:id="rId26"/>
    <p:sldId id="328" r:id="rId27"/>
    <p:sldId id="1384" r:id="rId28"/>
    <p:sldId id="329" r:id="rId29"/>
    <p:sldId id="330" r:id="rId30"/>
    <p:sldId id="331" r:id="rId31"/>
    <p:sldId id="332" r:id="rId32"/>
    <p:sldId id="1385" r:id="rId33"/>
    <p:sldId id="334" r:id="rId34"/>
    <p:sldId id="1387" r:id="rId35"/>
    <p:sldId id="287" r:id="rId36"/>
    <p:sldId id="335" r:id="rId37"/>
    <p:sldId id="342" r:id="rId38"/>
    <p:sldId id="336" r:id="rId39"/>
    <p:sldId id="337" r:id="rId40"/>
    <p:sldId id="340" r:id="rId41"/>
    <p:sldId id="1388" r:id="rId42"/>
    <p:sldId id="1389" r:id="rId43"/>
    <p:sldId id="339" r:id="rId44"/>
    <p:sldId id="341" r:id="rId45"/>
    <p:sldId id="343" r:id="rId46"/>
    <p:sldId id="344" r:id="rId47"/>
    <p:sldId id="345" r:id="rId48"/>
    <p:sldId id="346" r:id="rId49"/>
    <p:sldId id="347" r:id="rId50"/>
    <p:sldId id="348" r:id="rId51"/>
    <p:sldId id="349" r:id="rId52"/>
    <p:sldId id="1390" r:id="rId53"/>
    <p:sldId id="350" r:id="rId54"/>
    <p:sldId id="351" r:id="rId55"/>
    <p:sldId id="1375" r:id="rId56"/>
    <p:sldId id="1368" r:id="rId57"/>
    <p:sldId id="1369" r:id="rId58"/>
    <p:sldId id="1370" r:id="rId59"/>
    <p:sldId id="1371" r:id="rId60"/>
    <p:sldId id="1372" r:id="rId61"/>
    <p:sldId id="1373" r:id="rId62"/>
    <p:sldId id="1374" r:id="rId63"/>
    <p:sldId id="1359" r:id="rId64"/>
    <p:sldId id="1343" r:id="rId65"/>
    <p:sldId id="1352" r:id="rId66"/>
    <p:sldId id="1353" r:id="rId67"/>
    <p:sldId id="1363" r:id="rId68"/>
    <p:sldId id="1354" r:id="rId69"/>
    <p:sldId id="1366" r:id="rId70"/>
    <p:sldId id="1367" r:id="rId71"/>
    <p:sldId id="1364" r:id="rId72"/>
    <p:sldId id="1365" r:id="rId73"/>
    <p:sldId id="298" r:id="rId74"/>
    <p:sldId id="299" r:id="rId7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yd Motshwanedi" initials="FM" lastIdx="2" clrIdx="0">
    <p:extLst>
      <p:ext uri="{19B8F6BF-5375-455C-9EA6-DF929625EA0E}">
        <p15:presenceInfo xmlns:p15="http://schemas.microsoft.com/office/powerpoint/2012/main" xmlns="" userId="S-1-5-21-1204054820-1125754781-535949388-11053" providerId="AD"/>
      </p:ext>
    </p:extLst>
  </p:cmAuthor>
  <p:cmAuthor id="2" name="Carin Koster" initials="CK" lastIdx="9" clrIdx="1">
    <p:extLst>
      <p:ext uri="{19B8F6BF-5375-455C-9EA6-DF929625EA0E}">
        <p15:presenceInfo xmlns:p15="http://schemas.microsoft.com/office/powerpoint/2012/main" xmlns="" userId="S-1-5-21-1204054820-1125754781-535949388-10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E9B"/>
    <a:srgbClr val="FFCC66"/>
    <a:srgbClr val="FFCC99"/>
    <a:srgbClr val="C0D89B"/>
    <a:srgbClr val="CDCDCD"/>
    <a:srgbClr val="B1A021"/>
    <a:srgbClr val="FDB810"/>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7" autoAdjust="0"/>
    <p:restoredTop sz="94434" autoAdjust="0"/>
  </p:normalViewPr>
  <p:slideViewPr>
    <p:cSldViewPr>
      <p:cViewPr varScale="1">
        <p:scale>
          <a:sx n="73" d="100"/>
          <a:sy n="73" d="100"/>
        </p:scale>
        <p:origin x="-136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9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dumisanig\Documents\INSTITUTIONAL%20MONITORING\IM%20Dashboard\FY2020-21\Annual.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dumisanig\Documents\INSTITUTIONAL%20MONITORING\IM%20Dashboard\FY2020-21\Outcom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col"/>
        <c:grouping val="clustered"/>
        <c:ser>
          <c:idx val="0"/>
          <c:order val="0"/>
          <c:tx>
            <c:strRef>
              <c:f>Sheet1!$J$19</c:f>
              <c:strCache>
                <c:ptCount val="1"/>
                <c:pt idx="0">
                  <c:v>Achieved</c:v>
                </c:pt>
              </c:strCache>
            </c:strRef>
          </c:tx>
          <c:spPr>
            <a:pattFill prst="narHorz">
              <a:fgClr>
                <a:srgbClr val="00B050"/>
              </a:fgClr>
              <a:bgClr>
                <a:schemeClr val="accent6">
                  <a:lumMod val="40000"/>
                  <a:lumOff val="60000"/>
                </a:schemeClr>
              </a:bgClr>
            </a:pattFill>
            <a:ln>
              <a:noFill/>
            </a:ln>
            <a:effectLst>
              <a:innerShdw blurRad="114300">
                <a:schemeClr val="accent1"/>
              </a:innerShdw>
            </a:effectLst>
          </c:spPr>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Sheet1!$K$18</c:f>
              <c:strCache>
                <c:ptCount val="1"/>
                <c:pt idx="0">
                  <c:v>April-March 2020/21</c:v>
                </c:pt>
              </c:strCache>
            </c:strRef>
          </c:cat>
          <c:val>
            <c:numRef>
              <c:f>Sheet1!$K$19</c:f>
              <c:numCache>
                <c:formatCode>0%</c:formatCode>
                <c:ptCount val="1"/>
                <c:pt idx="0">
                  <c:v>0.7400000000000001</c:v>
                </c:pt>
              </c:numCache>
            </c:numRef>
          </c:val>
          <c:extLst xmlns:c16r2="http://schemas.microsoft.com/office/drawing/2015/06/chart">
            <c:ext xmlns:c16="http://schemas.microsoft.com/office/drawing/2014/chart" uri="{C3380CC4-5D6E-409C-BE32-E72D297353CC}">
              <c16:uniqueId val="{00000000-BB0A-4F63-8944-EDA734258EE1}"/>
            </c:ext>
          </c:extLst>
        </c:ser>
        <c:ser>
          <c:idx val="1"/>
          <c:order val="1"/>
          <c:tx>
            <c:strRef>
              <c:f>Sheet1!$J$20</c:f>
              <c:strCache>
                <c:ptCount val="1"/>
                <c:pt idx="0">
                  <c:v>Not Achieved</c:v>
                </c:pt>
              </c:strCache>
            </c:strRef>
          </c:tx>
          <c:spPr>
            <a:pattFill prst="narHorz">
              <a:fgClr>
                <a:srgbClr val="FF0000"/>
              </a:fgClr>
              <a:bgClr>
                <a:schemeClr val="bg1"/>
              </a:bgClr>
            </a:pattFill>
            <a:ln>
              <a:noFill/>
            </a:ln>
            <a:effectLst>
              <a:innerShdw blurRad="114300">
                <a:schemeClr val="accent2"/>
              </a:innerShdw>
            </a:effectLst>
          </c:spPr>
          <c:dLbls>
            <c:spPr>
              <a:solidFill>
                <a:schemeClr val="bg1"/>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Sheet1!$K$18</c:f>
              <c:strCache>
                <c:ptCount val="1"/>
                <c:pt idx="0">
                  <c:v>April-March 2020/21</c:v>
                </c:pt>
              </c:strCache>
            </c:strRef>
          </c:cat>
          <c:val>
            <c:numRef>
              <c:f>Sheet1!$K$20</c:f>
              <c:numCache>
                <c:formatCode>0%</c:formatCode>
                <c:ptCount val="1"/>
                <c:pt idx="0">
                  <c:v>0.26</c:v>
                </c:pt>
              </c:numCache>
            </c:numRef>
          </c:val>
          <c:extLst xmlns:c16r2="http://schemas.microsoft.com/office/drawing/2015/06/chart">
            <c:ext xmlns:c16="http://schemas.microsoft.com/office/drawing/2014/chart" uri="{C3380CC4-5D6E-409C-BE32-E72D297353CC}">
              <c16:uniqueId val="{00000001-BB0A-4F63-8944-EDA734258EE1}"/>
            </c:ext>
          </c:extLst>
        </c:ser>
        <c:dLbls/>
        <c:gapWidth val="164"/>
        <c:overlap val="-22"/>
        <c:axId val="76593024"/>
        <c:axId val="76594560"/>
      </c:barChart>
      <c:catAx>
        <c:axId val="76593024"/>
        <c:scaling>
          <c:orientation val="minMax"/>
        </c:scaling>
        <c:axPos val="b"/>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6594560"/>
        <c:crosses val="autoZero"/>
        <c:auto val="1"/>
        <c:lblAlgn val="ctr"/>
        <c:lblOffset val="100"/>
      </c:catAx>
      <c:valAx>
        <c:axId val="76594560"/>
        <c:scaling>
          <c:orientation val="minMax"/>
        </c:scaling>
        <c:axPos val="l"/>
        <c:numFmt formatCode="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6593024"/>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chart>
  <c:spPr>
    <a:solidFill>
      <a:schemeClr val="bg1"/>
    </a:solidFill>
    <a:ln>
      <a:solidFill>
        <a:schemeClr val="tx1"/>
      </a:solidFill>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1"/>
          <c:order val="0"/>
          <c:tx>
            <c:strRef>
              <c:f>Sheet2!$A$3</c:f>
              <c:strCache>
                <c:ptCount val="1"/>
                <c:pt idx="0">
                  <c:v>Not Achieved</c:v>
                </c:pt>
              </c:strCache>
            </c:strRef>
          </c:tx>
          <c:spPr>
            <a:pattFill prst="narVert">
              <a:fgClr>
                <a:srgbClr val="FF0000"/>
              </a:fgClr>
              <a:bgClr>
                <a:schemeClr val="bg1"/>
              </a:bgClr>
            </a:pattFill>
            <a:ln>
              <a:noFill/>
            </a:ln>
            <a:effectLst>
              <a:innerShdw blurRad="114300">
                <a:schemeClr val="accent2"/>
              </a:innerShdw>
            </a:effectLst>
          </c:spPr>
          <c:dPt>
            <c:idx val="0"/>
            <c:spPr>
              <a:solidFill>
                <a:srgbClr val="FF0000"/>
              </a:solid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1-55B9-4F06-B389-53254B24DD26}"/>
              </c:ext>
            </c:extLst>
          </c:dPt>
          <c:dLbls>
            <c:dLbl>
              <c:idx val="0"/>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
            <c:dLbl>
              <c:idx val="2"/>
              <c:delete val="1"/>
              <c:extLst xmlns:c16r2="http://schemas.microsoft.com/office/drawing/2015/06/chart">
                <c:ext xmlns:c16="http://schemas.microsoft.com/office/drawing/2014/chart" uri="{C3380CC4-5D6E-409C-BE32-E72D297353CC}">
                  <c16:uniqueId val="{00000002-55B9-4F06-B389-53254B24DD2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3-55B9-4F06-B389-53254B24DD26}"/>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Sheet2!$B$1:$F$1</c:f>
              <c:strCache>
                <c:ptCount val="5"/>
                <c:pt idx="0">
                  <c:v>Overall</c:v>
                </c:pt>
                <c:pt idx="1">
                  <c:v>Improved organizational efficiencies</c:v>
                </c:pt>
                <c:pt idx="2">
                  <c:v>Improved customer experience</c:v>
                </c:pt>
                <c:pt idx="3">
                  <c:v>Economic transformation</c:v>
                </c:pt>
                <c:pt idx="4">
                  <c:v>Reduced levels of poverty</c:v>
                </c:pt>
              </c:strCache>
            </c:strRef>
          </c:cat>
          <c:val>
            <c:numRef>
              <c:f>Sheet2!$B$3:$F$3</c:f>
              <c:numCache>
                <c:formatCode>0%</c:formatCode>
                <c:ptCount val="5"/>
                <c:pt idx="0">
                  <c:v>0.26</c:v>
                </c:pt>
                <c:pt idx="1">
                  <c:v>0.3793103448275863</c:v>
                </c:pt>
                <c:pt idx="2">
                  <c:v>0</c:v>
                </c:pt>
                <c:pt idx="3">
                  <c:v>0</c:v>
                </c:pt>
                <c:pt idx="4">
                  <c:v>0.16666666666666666</c:v>
                </c:pt>
              </c:numCache>
            </c:numRef>
          </c:val>
          <c:extLst xmlns:c16r2="http://schemas.microsoft.com/office/drawing/2015/06/chart">
            <c:ext xmlns:c16="http://schemas.microsoft.com/office/drawing/2014/chart" uri="{C3380CC4-5D6E-409C-BE32-E72D297353CC}">
              <c16:uniqueId val="{00000004-55B9-4F06-B389-53254B24DD26}"/>
            </c:ext>
          </c:extLst>
        </c:ser>
        <c:ser>
          <c:idx val="0"/>
          <c:order val="1"/>
          <c:tx>
            <c:strRef>
              <c:f>Sheet2!$A$2</c:f>
              <c:strCache>
                <c:ptCount val="1"/>
                <c:pt idx="0">
                  <c:v>Achieved</c:v>
                </c:pt>
              </c:strCache>
            </c:strRef>
          </c:tx>
          <c:spPr>
            <a:pattFill prst="narVert">
              <a:fgClr>
                <a:srgbClr val="00B050"/>
              </a:fgClr>
              <a:bgClr>
                <a:schemeClr val="accent6">
                  <a:lumMod val="60000"/>
                  <a:lumOff val="40000"/>
                </a:schemeClr>
              </a:bgClr>
            </a:pattFill>
            <a:ln>
              <a:noFill/>
            </a:ln>
            <a:effectLst>
              <a:innerShdw blurRad="114300">
                <a:schemeClr val="accent1"/>
              </a:innerShdw>
            </a:effectLst>
          </c:spPr>
          <c:dPt>
            <c:idx val="0"/>
            <c:spPr>
              <a:solidFill>
                <a:srgbClr val="00B050"/>
              </a:solid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6-55B9-4F06-B389-53254B24DD26}"/>
              </c:ext>
            </c:extLst>
          </c:dPt>
          <c:dLbls>
            <c:dLbl>
              <c:idx val="0"/>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Sheet2!$B$1:$F$1</c:f>
              <c:strCache>
                <c:ptCount val="5"/>
                <c:pt idx="0">
                  <c:v>Overall</c:v>
                </c:pt>
                <c:pt idx="1">
                  <c:v>Improved organizational efficiencies</c:v>
                </c:pt>
                <c:pt idx="2">
                  <c:v>Improved customer experience</c:v>
                </c:pt>
                <c:pt idx="3">
                  <c:v>Economic transformation</c:v>
                </c:pt>
                <c:pt idx="4">
                  <c:v>Reduced levels of poverty</c:v>
                </c:pt>
              </c:strCache>
            </c:strRef>
          </c:cat>
          <c:val>
            <c:numRef>
              <c:f>Sheet2!$B$2:$F$2</c:f>
              <c:numCache>
                <c:formatCode>0%</c:formatCode>
                <c:ptCount val="5"/>
                <c:pt idx="0">
                  <c:v>0.7400000000000001</c:v>
                </c:pt>
                <c:pt idx="1">
                  <c:v>0.62068965517241392</c:v>
                </c:pt>
                <c:pt idx="2">
                  <c:v>1</c:v>
                </c:pt>
                <c:pt idx="3">
                  <c:v>1</c:v>
                </c:pt>
                <c:pt idx="4">
                  <c:v>0.83333333333333348</c:v>
                </c:pt>
              </c:numCache>
            </c:numRef>
          </c:val>
          <c:extLst xmlns:c16r2="http://schemas.microsoft.com/office/drawing/2015/06/chart">
            <c:ext xmlns:c16="http://schemas.microsoft.com/office/drawing/2014/chart" uri="{C3380CC4-5D6E-409C-BE32-E72D297353CC}">
              <c16:uniqueId val="{00000007-55B9-4F06-B389-53254B24DD26}"/>
            </c:ext>
          </c:extLst>
        </c:ser>
        <c:dLbls>
          <c:showVal val="1"/>
        </c:dLbls>
        <c:gapWidth val="57"/>
        <c:axId val="78074240"/>
        <c:axId val="78075776"/>
      </c:barChart>
      <c:catAx>
        <c:axId val="78074240"/>
        <c:scaling>
          <c:orientation val="minMax"/>
        </c:scaling>
        <c:axPos val="l"/>
        <c:numFmt formatCode="General" sourceLinked="1"/>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075776"/>
        <c:crosses val="autoZero"/>
        <c:auto val="1"/>
        <c:lblAlgn val="ctr"/>
        <c:lblOffset val="100"/>
      </c:catAx>
      <c:valAx>
        <c:axId val="78075776"/>
        <c:scaling>
          <c:orientation val="minMax"/>
        </c:scaling>
        <c:axPos val="b"/>
        <c:numFmt formatCode="0%"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8074240"/>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a:solidFill>
        <a:schemeClr val="tx1"/>
      </a:solidFill>
    </a:ln>
    <a:effectLst/>
  </c:spPr>
  <c:txPr>
    <a:bodyPr/>
    <a:lstStyle/>
    <a:p>
      <a:pPr>
        <a:defRPr sz="1100">
          <a:latin typeface="Arial" panose="020B0604020202020204" pitchFamily="34" charset="0"/>
          <a:cs typeface="Arial" panose="020B0604020202020204" pitchFamily="34"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092" cy="4990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155" y="1"/>
            <a:ext cx="2951092" cy="499083"/>
          </a:xfrm>
          <a:prstGeom prst="rect">
            <a:avLst/>
          </a:prstGeom>
        </p:spPr>
        <p:txBody>
          <a:bodyPr vert="horz" lIns="91440" tIns="45720" rIns="91440" bIns="45720" rtlCol="0"/>
          <a:lstStyle>
            <a:lvl1pPr algn="r">
              <a:defRPr sz="1200"/>
            </a:lvl1pPr>
          </a:lstStyle>
          <a:p>
            <a:fld id="{26AA4938-7C0C-4893-89A1-763224FF6471}" type="datetimeFigureOut">
              <a:rPr lang="en-US" smtClean="0"/>
              <a:pPr/>
              <a:t>3/8/2022</a:t>
            </a:fld>
            <a:endParaRPr lang="en-US"/>
          </a:p>
        </p:txBody>
      </p:sp>
      <p:sp>
        <p:nvSpPr>
          <p:cNvPr id="4" name="Footer Placeholder 3"/>
          <p:cNvSpPr>
            <a:spLocks noGrp="1"/>
          </p:cNvSpPr>
          <p:nvPr>
            <p:ph type="ftr" sz="quarter" idx="2"/>
          </p:nvPr>
        </p:nvSpPr>
        <p:spPr>
          <a:xfrm>
            <a:off x="0" y="9441842"/>
            <a:ext cx="2951092" cy="49908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155" y="9441842"/>
            <a:ext cx="2951092" cy="499083"/>
          </a:xfrm>
          <a:prstGeom prst="rect">
            <a:avLst/>
          </a:prstGeom>
        </p:spPr>
        <p:txBody>
          <a:bodyPr vert="horz" lIns="91440" tIns="45720" rIns="91440" bIns="45720" rtlCol="0" anchor="b"/>
          <a:lstStyle>
            <a:lvl1pPr algn="r">
              <a:defRPr sz="1200"/>
            </a:lvl1pPr>
          </a:lstStyle>
          <a:p>
            <a:fld id="{80C19EE4-37FB-4764-BB99-C7BD12258492}" type="slidenum">
              <a:rPr lang="en-US" smtClean="0"/>
              <a:pPr/>
              <a:t>‹#›</a:t>
            </a:fld>
            <a:endParaRPr lang="en-US"/>
          </a:p>
        </p:txBody>
      </p:sp>
    </p:spTree>
    <p:extLst>
      <p:ext uri="{BB962C8B-B14F-4D97-AF65-F5344CB8AC3E}">
        <p14:creationId xmlns:p14="http://schemas.microsoft.com/office/powerpoint/2010/main" xmlns="" val="2294527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217" cy="49760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981" y="1"/>
            <a:ext cx="2951217" cy="497602"/>
          </a:xfrm>
          <a:prstGeom prst="rect">
            <a:avLst/>
          </a:prstGeom>
        </p:spPr>
        <p:txBody>
          <a:bodyPr vert="horz" lIns="91440" tIns="45720" rIns="91440" bIns="45720" rtlCol="0"/>
          <a:lstStyle>
            <a:lvl1pPr algn="r">
              <a:defRPr sz="1200"/>
            </a:lvl1pPr>
          </a:lstStyle>
          <a:p>
            <a:fld id="{7F192ACE-2D21-4B70-937C-B6E5FD56D36A}" type="datetimeFigureOut">
              <a:rPr lang="en-US" smtClean="0"/>
              <a:pPr/>
              <a:t>3/8/2022</a:t>
            </a:fld>
            <a:endParaRPr lang="en-US"/>
          </a:p>
        </p:txBody>
      </p:sp>
      <p:sp>
        <p:nvSpPr>
          <p:cNvPr id="4" name="Slide Image Placeholder 3"/>
          <p:cNvSpPr>
            <a:spLocks noGrp="1" noRot="1" noChangeAspect="1"/>
          </p:cNvSpPr>
          <p:nvPr>
            <p:ph type="sldImg" idx="2"/>
          </p:nvPr>
        </p:nvSpPr>
        <p:spPr>
          <a:xfrm>
            <a:off x="919163" y="744538"/>
            <a:ext cx="4970462" cy="37290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1" y="4721662"/>
            <a:ext cx="5447667" cy="44736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1734"/>
            <a:ext cx="2951217" cy="49760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981" y="9441734"/>
            <a:ext cx="2951217" cy="497601"/>
          </a:xfrm>
          <a:prstGeom prst="rect">
            <a:avLst/>
          </a:prstGeom>
        </p:spPr>
        <p:txBody>
          <a:bodyPr vert="horz" lIns="91440" tIns="45720" rIns="91440" bIns="45720" rtlCol="0" anchor="b"/>
          <a:lstStyle>
            <a:lvl1pPr algn="r">
              <a:defRPr sz="1200"/>
            </a:lvl1pPr>
          </a:lstStyle>
          <a:p>
            <a:fld id="{25E1B3CF-CA6E-4D24-9A39-11B9B37742FA}" type="slidenum">
              <a:rPr lang="en-US" smtClean="0"/>
              <a:pPr/>
              <a:t>‹#›</a:t>
            </a:fld>
            <a:endParaRPr lang="en-US"/>
          </a:p>
        </p:txBody>
      </p:sp>
    </p:spTree>
    <p:extLst>
      <p:ext uri="{BB962C8B-B14F-4D97-AF65-F5344CB8AC3E}">
        <p14:creationId xmlns:p14="http://schemas.microsoft.com/office/powerpoint/2010/main" xmlns="" val="422555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70462" cy="372903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5E1B3CF-CA6E-4D24-9A39-11B9B37742FA}" type="slidenum">
              <a:rPr lang="en-US" smtClean="0"/>
              <a:pPr/>
              <a:t>1</a:t>
            </a:fld>
            <a:endParaRPr lang="en-US"/>
          </a:p>
        </p:txBody>
      </p:sp>
    </p:spTree>
    <p:extLst>
      <p:ext uri="{BB962C8B-B14F-4D97-AF65-F5344CB8AC3E}">
        <p14:creationId xmlns:p14="http://schemas.microsoft.com/office/powerpoint/2010/main" xmlns="" val="392461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pPr/>
              <a:t>2</a:t>
            </a:fld>
            <a:endParaRPr lang="en-US"/>
          </a:p>
        </p:txBody>
      </p:sp>
    </p:spTree>
    <p:extLst>
      <p:ext uri="{BB962C8B-B14F-4D97-AF65-F5344CB8AC3E}">
        <p14:creationId xmlns:p14="http://schemas.microsoft.com/office/powerpoint/2010/main" xmlns="" val="370631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1B3CF-CA6E-4D24-9A39-11B9B37742FA}" type="slidenum">
              <a:rPr lang="en-US" smtClean="0"/>
              <a:pPr/>
              <a:t>4</a:t>
            </a:fld>
            <a:endParaRPr lang="en-US"/>
          </a:p>
        </p:txBody>
      </p:sp>
    </p:spTree>
    <p:extLst>
      <p:ext uri="{BB962C8B-B14F-4D97-AF65-F5344CB8AC3E}">
        <p14:creationId xmlns:p14="http://schemas.microsoft.com/office/powerpoint/2010/main" xmlns="" val="3383550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9C65CC-00BD-497E-A948-E9591CEEFB19}" type="slidenum">
              <a:rPr lang="en-GB" smtClean="0"/>
              <a:pPr/>
              <a:t>5</a:t>
            </a:fld>
            <a:endParaRPr lang="en-GB"/>
          </a:p>
        </p:txBody>
      </p:sp>
    </p:spTree>
    <p:extLst>
      <p:ext uri="{BB962C8B-B14F-4D97-AF65-F5344CB8AC3E}">
        <p14:creationId xmlns:p14="http://schemas.microsoft.com/office/powerpoint/2010/main" xmlns="" val="2818372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E1B3CF-CA6E-4D24-9A39-11B9B37742FA}"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29734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25E1B3CF-CA6E-4D24-9A39-11B9B37742FA}" type="slidenum">
              <a:rPr lang="en-US" smtClean="0"/>
              <a:pPr/>
              <a:t>8</a:t>
            </a:fld>
            <a:endParaRPr lang="en-US"/>
          </a:p>
        </p:txBody>
      </p:sp>
    </p:spTree>
    <p:extLst>
      <p:ext uri="{BB962C8B-B14F-4D97-AF65-F5344CB8AC3E}">
        <p14:creationId xmlns:p14="http://schemas.microsoft.com/office/powerpoint/2010/main" xmlns="" val="1236977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5ADBF1-FF72-4255-B545-390A6BB80209}" type="slidenum">
              <a:rPr lang="en-ZA" smtClean="0"/>
              <a:pPr/>
              <a:t>15</a:t>
            </a:fld>
            <a:endParaRPr lang="en-ZA"/>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xmlns="" val="419367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ZA" altLang="en-US">
              <a:latin typeface="Arial" panose="020B0604020202020204" pitchFamily="34" charset="0"/>
            </a:endParaRPr>
          </a:p>
        </p:txBody>
      </p:sp>
      <p:sp>
        <p:nvSpPr>
          <p:cNvPr id="52228" name="Slide Number Placeholder 3"/>
          <p:cNvSpPr>
            <a:spLocks noGrp="1"/>
          </p:cNvSpPr>
          <p:nvPr>
            <p:ph type="sldNum" sz="quarter" idx="5"/>
          </p:nvPr>
        </p:nvSpPr>
        <p:spPr>
          <a:noFill/>
        </p:spPr>
        <p:txBody>
          <a:bodyPr/>
          <a:lstStyle>
            <a:lvl1pPr defTabSz="926921">
              <a:defRPr sz="2400">
                <a:solidFill>
                  <a:schemeClr val="tx1"/>
                </a:solidFill>
                <a:latin typeface="Arial" panose="020B0604020202020204" pitchFamily="34" charset="0"/>
                <a:ea typeface="MS PGothic" panose="020B0600070205080204" pitchFamily="34" charset="-128"/>
              </a:defRPr>
            </a:lvl1pPr>
            <a:lvl2pPr marL="757066" indent="-291179" defTabSz="926921">
              <a:defRPr sz="2400">
                <a:solidFill>
                  <a:schemeClr val="tx1"/>
                </a:solidFill>
                <a:latin typeface="Arial" panose="020B0604020202020204" pitchFamily="34" charset="0"/>
                <a:ea typeface="MS PGothic" panose="020B0600070205080204" pitchFamily="34" charset="-128"/>
              </a:defRPr>
            </a:lvl2pPr>
            <a:lvl3pPr marL="1164717" indent="-232943" defTabSz="926921">
              <a:defRPr sz="2400">
                <a:solidFill>
                  <a:schemeClr val="tx1"/>
                </a:solidFill>
                <a:latin typeface="Arial" panose="020B0604020202020204" pitchFamily="34" charset="0"/>
                <a:ea typeface="MS PGothic" panose="020B0600070205080204" pitchFamily="34" charset="-128"/>
              </a:defRPr>
            </a:lvl3pPr>
            <a:lvl4pPr marL="1630604" indent="-232943" defTabSz="926921">
              <a:defRPr sz="2400">
                <a:solidFill>
                  <a:schemeClr val="tx1"/>
                </a:solidFill>
                <a:latin typeface="Arial" panose="020B0604020202020204" pitchFamily="34" charset="0"/>
                <a:ea typeface="MS PGothic" panose="020B0600070205080204" pitchFamily="34" charset="-128"/>
              </a:defRPr>
            </a:lvl4pPr>
            <a:lvl5pPr marL="2096491" indent="-232943" defTabSz="926921">
              <a:defRPr sz="2400">
                <a:solidFill>
                  <a:schemeClr val="tx1"/>
                </a:solidFill>
                <a:latin typeface="Arial" panose="020B0604020202020204" pitchFamily="34" charset="0"/>
                <a:ea typeface="MS PGothic" panose="020B0600070205080204" pitchFamily="34" charset="-128"/>
              </a:defRPr>
            </a:lvl5pPr>
            <a:lvl6pPr marL="2562377" indent="-232943" defTabSz="926921"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3028264" indent="-232943" defTabSz="926921"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94151" indent="-232943" defTabSz="926921"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960038" indent="-232943" defTabSz="926921"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540CE75-62B7-42C4-BF06-DCE98822A404}" type="slidenum">
              <a:rPr lang="en-US" altLang="en-US" sz="1200"/>
              <a:pPr eaLnBrk="1" hangingPunct="1"/>
              <a:t>63</a:t>
            </a:fld>
            <a:endParaRPr lang="en-US" altLang="en-US" sz="1200"/>
          </a:p>
        </p:txBody>
      </p:sp>
    </p:spTree>
    <p:extLst>
      <p:ext uri="{BB962C8B-B14F-4D97-AF65-F5344CB8AC3E}">
        <p14:creationId xmlns:p14="http://schemas.microsoft.com/office/powerpoint/2010/main" xmlns="" val="72514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6921">
              <a:defRPr sz="2400">
                <a:solidFill>
                  <a:schemeClr val="tx1"/>
                </a:solidFill>
                <a:latin typeface="Arial" charset="0"/>
                <a:ea typeface="ＭＳ Ｐゴシック" pitchFamily="34" charset="-128"/>
              </a:defRPr>
            </a:lvl1pPr>
            <a:lvl2pPr marL="757066" indent="-291179" defTabSz="926921">
              <a:defRPr sz="2400">
                <a:solidFill>
                  <a:schemeClr val="tx1"/>
                </a:solidFill>
                <a:latin typeface="Arial" charset="0"/>
                <a:ea typeface="ＭＳ Ｐゴシック" pitchFamily="34" charset="-128"/>
              </a:defRPr>
            </a:lvl2pPr>
            <a:lvl3pPr marL="1164717" indent="-232943" defTabSz="926921">
              <a:defRPr sz="2400">
                <a:solidFill>
                  <a:schemeClr val="tx1"/>
                </a:solidFill>
                <a:latin typeface="Arial" charset="0"/>
                <a:ea typeface="ＭＳ Ｐゴシック" pitchFamily="34" charset="-128"/>
              </a:defRPr>
            </a:lvl3pPr>
            <a:lvl4pPr marL="1630604" indent="-232943" defTabSz="926921">
              <a:defRPr sz="2400">
                <a:solidFill>
                  <a:schemeClr val="tx1"/>
                </a:solidFill>
                <a:latin typeface="Arial" charset="0"/>
                <a:ea typeface="ＭＳ Ｐゴシック" pitchFamily="34" charset="-128"/>
              </a:defRPr>
            </a:lvl4pPr>
            <a:lvl5pPr marL="2096491" indent="-232943" defTabSz="926921">
              <a:defRPr sz="2400">
                <a:solidFill>
                  <a:schemeClr val="tx1"/>
                </a:solidFill>
                <a:latin typeface="Arial" charset="0"/>
                <a:ea typeface="ＭＳ Ｐゴシック" pitchFamily="34" charset="-128"/>
              </a:defRPr>
            </a:lvl5pPr>
            <a:lvl6pPr marL="2562377"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6pPr>
            <a:lvl7pPr marL="3028264"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7pPr>
            <a:lvl8pPr marL="3494151"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8pPr>
            <a:lvl9pPr marL="3960038" indent="-232943" defTabSz="926921"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45638E0-137C-4FA8-BB40-A4FDE4A811BB}" type="slidenum">
              <a:rPr lang="en-US" altLang="en-US" sz="1200"/>
              <a:pPr eaLnBrk="1" hangingPunct="1"/>
              <a:t>72</a:t>
            </a:fld>
            <a:endParaRPr lang="en-US" altLang="en-US" sz="1200"/>
          </a:p>
        </p:txBody>
      </p:sp>
      <p:sp>
        <p:nvSpPr>
          <p:cNvPr id="33795" name="Rectangle 7"/>
          <p:cNvSpPr txBox="1">
            <a:spLocks noGrp="1" noChangeArrowheads="1"/>
          </p:cNvSpPr>
          <p:nvPr/>
        </p:nvSpPr>
        <p:spPr bwMode="auto">
          <a:xfrm>
            <a:off x="3827003" y="10255290"/>
            <a:ext cx="2921893" cy="53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978" tIns="45489" rIns="90978" bIns="45489" anchor="b"/>
          <a:lstStyle>
            <a:lvl1pPr defTabSz="892175">
              <a:defRPr sz="2400">
                <a:solidFill>
                  <a:schemeClr val="tx1"/>
                </a:solidFill>
                <a:latin typeface="Arial" charset="0"/>
                <a:ea typeface="ＭＳ Ｐゴシック" pitchFamily="34" charset="-128"/>
              </a:defRPr>
            </a:lvl1pPr>
            <a:lvl2pPr marL="742950" indent="-285750" defTabSz="892175">
              <a:defRPr sz="2400">
                <a:solidFill>
                  <a:schemeClr val="tx1"/>
                </a:solidFill>
                <a:latin typeface="Arial" charset="0"/>
                <a:ea typeface="ＭＳ Ｐゴシック" pitchFamily="34" charset="-128"/>
              </a:defRPr>
            </a:lvl2pPr>
            <a:lvl3pPr marL="1143000" indent="-228600" defTabSz="892175">
              <a:defRPr sz="2400">
                <a:solidFill>
                  <a:schemeClr val="tx1"/>
                </a:solidFill>
                <a:latin typeface="Arial" charset="0"/>
                <a:ea typeface="ＭＳ Ｐゴシック" pitchFamily="34" charset="-128"/>
              </a:defRPr>
            </a:lvl3pPr>
            <a:lvl4pPr marL="1600200" indent="-228600" defTabSz="892175">
              <a:defRPr sz="2400">
                <a:solidFill>
                  <a:schemeClr val="tx1"/>
                </a:solidFill>
                <a:latin typeface="Arial" charset="0"/>
                <a:ea typeface="ＭＳ Ｐゴシック" pitchFamily="34" charset="-128"/>
              </a:defRPr>
            </a:lvl4pPr>
            <a:lvl5pPr marL="2057400" indent="-228600" defTabSz="892175">
              <a:defRPr sz="2400">
                <a:solidFill>
                  <a:schemeClr val="tx1"/>
                </a:solidFill>
                <a:latin typeface="Arial" charset="0"/>
                <a:ea typeface="ＭＳ Ｐゴシック" pitchFamily="34" charset="-128"/>
              </a:defRPr>
            </a:lvl5pPr>
            <a:lvl6pPr marL="25146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892175"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a:fld id="{097B7487-1865-4306-AB65-2FA50177F601}" type="slidenum">
              <a:rPr lang="en-US" altLang="en-US" sz="1200"/>
              <a:pPr algn="r"/>
              <a:t>72</a:t>
            </a:fld>
            <a:endParaRPr lang="en-US" altLang="en-US" sz="1200"/>
          </a:p>
        </p:txBody>
      </p:sp>
      <p:sp>
        <p:nvSpPr>
          <p:cNvPr id="33796" name="Rectangle 2"/>
          <p:cNvSpPr>
            <a:spLocks noGrp="1" noRot="1" noChangeAspect="1" noChangeArrowheads="1" noTextEdit="1"/>
          </p:cNvSpPr>
          <p:nvPr>
            <p:ph type="sldImg"/>
          </p:nvPr>
        </p:nvSpPr>
        <p:spPr>
          <a:xfrm>
            <a:off x="677863" y="809625"/>
            <a:ext cx="5391150" cy="4044950"/>
          </a:xfrm>
          <a:ln/>
        </p:spPr>
      </p:sp>
      <p:sp>
        <p:nvSpPr>
          <p:cNvPr id="33797" name="Rectangle 3"/>
          <p:cNvSpPr>
            <a:spLocks noGrp="1" noChangeArrowheads="1"/>
          </p:cNvSpPr>
          <p:nvPr>
            <p:ph type="body" idx="1"/>
          </p:nvPr>
        </p:nvSpPr>
        <p:spPr>
          <a:xfrm>
            <a:off x="674891" y="5128509"/>
            <a:ext cx="5400693" cy="4854227"/>
          </a:xfrm>
          <a:noFill/>
        </p:spPr>
        <p:txBody>
          <a:bodyPr lIns="90978" tIns="45489" rIns="90978" bIns="45489"/>
          <a:lstStyle/>
          <a:p>
            <a:pPr eaLnBrk="1" hangingPunct="1"/>
            <a:endParaRPr lang="en-US" altLang="en-US"/>
          </a:p>
        </p:txBody>
      </p:sp>
    </p:spTree>
    <p:extLst>
      <p:ext uri="{BB962C8B-B14F-4D97-AF65-F5344CB8AC3E}">
        <p14:creationId xmlns:p14="http://schemas.microsoft.com/office/powerpoint/2010/main" xmlns="" val="158118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8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5710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21489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350311-94A5-489C-A455-376FFF30D3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03698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5942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98671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45252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94289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108651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F08724-C1A8-4887-964B-376B776DD3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59188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24735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C70C49-10A0-418E-8D48-EB84244C126F}"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98556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50869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4D535F-22FD-49DD-AD54-21DD0E4DA0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56174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59E30-64E7-466F-99C7-5D696105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69692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371600" y="3886200"/>
            <a:ext cx="6400800" cy="9906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58053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lvl1pPr>
          </a:lstStyle>
          <a:p>
            <a:r>
              <a:rPr lang="en-US" dirty="0"/>
              <a:t>Click to edit Master title style</a:t>
            </a:r>
          </a:p>
        </p:txBody>
      </p:sp>
      <p:sp>
        <p:nvSpPr>
          <p:cNvPr id="3" name="Content Placeholder 2"/>
          <p:cNvSpPr>
            <a:spLocks noGrp="1"/>
          </p:cNvSpPr>
          <p:nvPr>
            <p:ph idx="1"/>
          </p:nvPr>
        </p:nvSpPr>
        <p:spPr>
          <a:xfrm>
            <a:off x="457200" y="1600201"/>
            <a:ext cx="8229600" cy="4419600"/>
          </a:xfrm>
        </p:spPr>
        <p:txBody>
          <a:bodyPr>
            <a:normAutofit/>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sz="2400"/>
            </a:lvl3pPr>
            <a:lvl4pPr>
              <a:spcBef>
                <a:spcPts val="600"/>
              </a:spcBef>
              <a:spcAft>
                <a:spcPts val="600"/>
              </a:spcAft>
              <a:defRPr sz="2400"/>
            </a:lvl4pPr>
            <a:lvl5pPr>
              <a:spcBef>
                <a:spcPts val="60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23731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4225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8327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63287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6663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783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122AA7-B60D-443E-BE58-07291295DC16}" type="slidenum">
              <a:rPr lang="en-US">
                <a:solidFill>
                  <a:srgbClr val="000000"/>
                </a:solidFill>
              </a:rPr>
              <a:pPr>
                <a:defRPr/>
              </a:pPr>
              <a:t>‹#›</a:t>
            </a:fld>
            <a:endParaRPr lang="en-US">
              <a:solidFill>
                <a:srgbClr val="000000"/>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85203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7850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211575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6241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63817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35052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45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CB96E5-B38A-4D87-872B-D215832BA230}" type="slidenum">
              <a:rPr lang="en-US">
                <a:solidFill>
                  <a:srgbClr val="000000"/>
                </a:solidFill>
              </a:rPr>
              <a:pPr>
                <a:defRPr/>
              </a:pPr>
              <a:t>‹#›</a:t>
            </a:fld>
            <a:endParaRPr lang="en-US">
              <a:solidFill>
                <a:srgbClr val="000000"/>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17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D5C590-085D-49E0-95B9-8EC96D5F8A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11143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AEC90F-7A5B-42AE-B229-9ACB4042D5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3901458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lgn="ctr">
              <a:defRPr/>
            </a:lvl1pPr>
          </a:lstStyle>
          <a:p>
            <a:pPr>
              <a:defRPr/>
            </a:pPr>
            <a:fld id="{25EEB38F-EFDF-4CFE-BF9B-45B716C9F756}" type="slidenum">
              <a:rPr lang="en-US" smtClean="0">
                <a:solidFill>
                  <a:srgbClr val="000000"/>
                </a:solidFill>
              </a:rPr>
              <a:pPr>
                <a:def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9131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1C4387-25DA-4AFA-AFDE-B045A2EDDF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871510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FFB002-D13F-4F9E-AD02-73C23DF390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416376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1676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rcRect l="5510" r="53624"/>
          <a:stretch>
            <a:fillRect/>
          </a:stretch>
        </p:blipFill>
        <p:spPr bwMode="auto">
          <a:xfrm>
            <a:off x="8194217" y="101205"/>
            <a:ext cx="898929" cy="742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33249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100000"/>
        </a:lnSpc>
        <a:spcBef>
          <a:spcPts val="0"/>
        </a:spcBef>
        <a:spcAft>
          <a:spcPct val="0"/>
        </a:spcAft>
        <a:buChar char="•"/>
        <a:defRPr sz="2400">
          <a:solidFill>
            <a:schemeClr val="tx1"/>
          </a:solidFill>
          <a:latin typeface="+mn-lt"/>
          <a:ea typeface="+mn-ea"/>
          <a:cs typeface="+mn-cs"/>
        </a:defRPr>
      </a:lvl1pPr>
      <a:lvl2pPr marL="742950" indent="-285750" algn="l" rtl="0" eaLnBrk="0" fontAlgn="base" hangingPunct="0">
        <a:lnSpc>
          <a:spcPct val="100000"/>
        </a:lnSpc>
        <a:spcBef>
          <a:spcPts val="0"/>
        </a:spcBef>
        <a:spcAft>
          <a:spcPct val="0"/>
        </a:spcAft>
        <a:buChar char="–"/>
        <a:defRPr sz="2400">
          <a:solidFill>
            <a:schemeClr val="tx1"/>
          </a:solidFill>
          <a:latin typeface="+mn-lt"/>
        </a:defRPr>
      </a:lvl2pPr>
      <a:lvl3pPr marL="1143000" indent="-228600" algn="l" rtl="0" eaLnBrk="0" fontAlgn="base" hangingPunct="0">
        <a:lnSpc>
          <a:spcPct val="100000"/>
        </a:lnSpc>
        <a:spcBef>
          <a:spcPts val="0"/>
        </a:spcBef>
        <a:spcAft>
          <a:spcPct val="0"/>
        </a:spcAft>
        <a:buChar char="•"/>
        <a:defRPr sz="2400">
          <a:solidFill>
            <a:schemeClr val="tx1"/>
          </a:solidFill>
          <a:latin typeface="+mn-lt"/>
        </a:defRPr>
      </a:lvl3pPr>
      <a:lvl4pPr marL="1600200" indent="-228600" algn="l" rtl="0" eaLnBrk="0" fontAlgn="base" hangingPunct="0">
        <a:lnSpc>
          <a:spcPct val="100000"/>
        </a:lnSpc>
        <a:spcBef>
          <a:spcPts val="0"/>
        </a:spcBef>
        <a:spcAft>
          <a:spcPct val="0"/>
        </a:spcAft>
        <a:buChar char="–"/>
        <a:defRPr sz="2400">
          <a:solidFill>
            <a:schemeClr val="tx1"/>
          </a:solidFill>
          <a:latin typeface="+mn-lt"/>
        </a:defRPr>
      </a:lvl4pPr>
      <a:lvl5pPr marL="2057400" indent="-228600" algn="l" rtl="0" eaLnBrk="0" fontAlgn="base" hangingPunct="0">
        <a:lnSpc>
          <a:spcPct val="100000"/>
        </a:lnSpc>
        <a:spcBef>
          <a:spcPts val="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defRPr>
            </a:lvl1pPr>
          </a:lstStyle>
          <a:p>
            <a:pPr fontAlgn="base">
              <a:spcBef>
                <a:spcPct val="0"/>
              </a:spcBef>
              <a:spcAft>
                <a:spcPct val="0"/>
              </a:spcAft>
              <a:defRPr/>
            </a:pPr>
            <a:endParaRPr lang="en-US">
              <a:solidFill>
                <a:srgbClr val="000000"/>
              </a:solidFill>
              <a:ea typeface="ＭＳ Ｐゴシック" pitchFamily="48" charset="-128"/>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defRPr>
            </a:lvl1pPr>
          </a:lstStyle>
          <a:p>
            <a:pPr algn="ctr" fontAlgn="base">
              <a:spcBef>
                <a:spcPct val="0"/>
              </a:spcBef>
              <a:spcAft>
                <a:spcPct val="0"/>
              </a:spcAft>
              <a:defRPr/>
            </a:pPr>
            <a:endParaRPr lang="en-US">
              <a:solidFill>
                <a:srgbClr val="000000"/>
              </a:solidFill>
              <a:ea typeface="ＭＳ Ｐゴシック" pitchFamily="48" charset="-128"/>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defRPr>
            </a:lvl1pPr>
          </a:lstStyle>
          <a:p>
            <a:pPr fontAlgn="base">
              <a:spcBef>
                <a:spcPct val="0"/>
              </a:spcBef>
              <a:spcAft>
                <a:spcPct val="0"/>
              </a:spcAft>
              <a:defRPr/>
            </a:pPr>
            <a:fld id="{C5CA6200-3675-49F3-A435-E8C1CFFAFC8B}" type="slidenum">
              <a:rPr lang="en-US">
                <a:solidFill>
                  <a:srgbClr val="000000"/>
                </a:solidFill>
                <a:ea typeface="ＭＳ Ｐゴシック" pitchFamily="48" charset="-128"/>
              </a:rPr>
              <a:pPr fontAlgn="base">
                <a:spcBef>
                  <a:spcPct val="0"/>
                </a:spcBef>
                <a:spcAft>
                  <a:spcPct val="0"/>
                </a:spcAft>
                <a:defRPr/>
              </a:pPr>
              <a:t>‹#›</a:t>
            </a:fld>
            <a:endParaRPr lang="en-US">
              <a:solidFill>
                <a:srgbClr val="000000"/>
              </a:solidFill>
              <a:ea typeface="ＭＳ Ｐゴシック" pitchFamily="48" charset="-128"/>
            </a:endParaRPr>
          </a:p>
        </p:txBody>
      </p:sp>
      <p:pic>
        <p:nvPicPr>
          <p:cNvPr id="1031" name="Picture 7" descr="presentation top"/>
          <p:cNvPicPr>
            <a:picLocks noChangeAspect="1" noChangeArrowheads="1"/>
          </p:cNvPicPr>
          <p:nvPr userDrawn="1"/>
        </p:nvPicPr>
        <p:blipFill>
          <a:blip r:embed="rId14" cstate="print"/>
          <a:srcRect/>
          <a:stretch>
            <a:fillRect/>
          </a:stretch>
        </p:blipFill>
        <p:spPr bwMode="auto">
          <a:xfrm>
            <a:off x="0" y="-26988"/>
            <a:ext cx="9144000" cy="2073276"/>
          </a:xfrm>
          <a:prstGeom prst="rect">
            <a:avLst/>
          </a:prstGeom>
          <a:noFill/>
          <a:ln w="9525">
            <a:noFill/>
            <a:miter lim="800000"/>
            <a:headEnd/>
            <a:tailEnd/>
          </a:ln>
        </p:spPr>
      </p:pic>
    </p:spTree>
    <p:extLst>
      <p:ext uri="{BB962C8B-B14F-4D97-AF65-F5344CB8AC3E}">
        <p14:creationId xmlns:p14="http://schemas.microsoft.com/office/powerpoint/2010/main" xmlns="" val="11290529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6938B-8917-4869-91D0-F9F507C443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35345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9" r:id="rId8"/>
    <p:sldLayoutId id="2147483710" r:id="rId9"/>
    <p:sldLayoutId id="2147483705" r:id="rId10"/>
    <p:sldLayoutId id="2147483706" r:id="rId11"/>
    <p:sldLayoutId id="2147483707" r:id="rId12"/>
    <p:sldLayoutId id="2147483708" r:id="rId13"/>
  </p:sldLayoutIdLst>
  <p:hf hd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56.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4.xml"/><Relationship Id="rId1" Type="http://schemas.openxmlformats.org/officeDocument/2006/relationships/vmlDrawing" Target="../drawings/vmlDrawing3.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600201"/>
            <a:ext cx="8610600" cy="2322492"/>
          </a:xfrm>
        </p:spPr>
        <p:txBody>
          <a:bodyPr>
            <a:noAutofit/>
          </a:bodyPr>
          <a:lstStyle/>
          <a:p>
            <a:r>
              <a:rPr lang="en-US" dirty="0"/>
              <a:t>2020/21 ANNUAL REPORT </a:t>
            </a:r>
            <a:br>
              <a:rPr lang="en-US" dirty="0"/>
            </a:br>
            <a:r>
              <a:rPr lang="en-US" dirty="0"/>
              <a:t>PRESENTATION</a:t>
            </a:r>
            <a:endParaRPr lang="en-ZA" dirty="0"/>
          </a:p>
        </p:txBody>
      </p:sp>
      <p:sp>
        <p:nvSpPr>
          <p:cNvPr id="4" name="Text Box 5">
            <a:extLst>
              <a:ext uri="{FF2B5EF4-FFF2-40B4-BE49-F238E27FC236}">
                <a16:creationId xmlns:a16="http://schemas.microsoft.com/office/drawing/2014/main" xmlns="" id="{859BE09C-7A95-408F-83EB-17E863359607}"/>
              </a:ext>
            </a:extLst>
          </p:cNvPr>
          <p:cNvSpPr txBox="1">
            <a:spLocks noChangeArrowheads="1"/>
          </p:cNvSpPr>
          <p:nvPr/>
        </p:nvSpPr>
        <p:spPr bwMode="auto">
          <a:xfrm>
            <a:off x="914400" y="3810000"/>
            <a:ext cx="7620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3200" b="1" dirty="0"/>
              <a:t>Presentation </a:t>
            </a:r>
            <a:r>
              <a:rPr lang="en-US" altLang="en-US" sz="2800" b="1" dirty="0"/>
              <a:t>to</a:t>
            </a:r>
            <a:r>
              <a:rPr lang="en-US" altLang="en-US" sz="3200" b="1" dirty="0"/>
              <a:t> the </a:t>
            </a:r>
            <a:r>
              <a:rPr lang="en-GB" altLang="en-US" sz="3200" b="1" dirty="0"/>
              <a:t>Select Committee </a:t>
            </a:r>
            <a:r>
              <a:rPr lang="en-US" altLang="en-US" sz="3200" b="1" dirty="0"/>
              <a:t>on Health and Social Services</a:t>
            </a:r>
            <a:endParaRPr lang="en-ZA" sz="3200" b="1" dirty="0"/>
          </a:p>
        </p:txBody>
      </p:sp>
    </p:spTree>
    <p:extLst>
      <p:ext uri="{BB962C8B-B14F-4D97-AF65-F5344CB8AC3E}">
        <p14:creationId xmlns:p14="http://schemas.microsoft.com/office/powerpoint/2010/main" xmlns="" val="255276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43000"/>
            <a:ext cx="9067800" cy="5257800"/>
          </a:xfrm>
        </p:spPr>
        <p:txBody>
          <a:bodyPr>
            <a:noAutofit/>
          </a:bodyPr>
          <a:lstStyle/>
          <a:p>
            <a:pPr marL="0" indent="0">
              <a:buNone/>
            </a:pPr>
            <a:r>
              <a:rPr lang="en-US" b="1" dirty="0">
                <a:latin typeface="Arial" panose="020B0604020202020204" pitchFamily="34" charset="0"/>
                <a:cs typeface="Arial" panose="020B0604020202020204" pitchFamily="34" charset="0"/>
              </a:rPr>
              <a:t>Programme 2: Benefits Admin and Support</a:t>
            </a:r>
          </a:p>
          <a:p>
            <a:pPr algn="just">
              <a:spcAft>
                <a:spcPts val="0"/>
              </a:spcAft>
              <a:buFont typeface="Wingdings" panose="05000000000000000000" pitchFamily="2" charset="2"/>
              <a:buChar char="q"/>
            </a:pPr>
            <a:r>
              <a:rPr lang="en-ZA" sz="2000" dirty="0"/>
              <a:t>COVID-19 special relief grant (R350) – 87.58% </a:t>
            </a:r>
            <a:r>
              <a:rPr lang="en-US" sz="2000" dirty="0"/>
              <a:t>beneficiaries were paid against a 100% target. </a:t>
            </a:r>
          </a:p>
          <a:p>
            <a:pPr marL="0" indent="0" algn="just">
              <a:spcAft>
                <a:spcPts val="0"/>
              </a:spcAft>
              <a:buNone/>
            </a:pPr>
            <a:r>
              <a:rPr lang="en-ZA" sz="2000" b="1" u="sng" dirty="0">
                <a:solidFill>
                  <a:srgbClr val="0070C0"/>
                </a:solidFill>
                <a:latin typeface="Arial" panose="020B0604020202020204" pitchFamily="34" charset="0"/>
                <a:cs typeface="Arial" panose="020B0604020202020204" pitchFamily="34" charset="0"/>
              </a:rPr>
              <a:t>STATUS: </a:t>
            </a:r>
          </a:p>
          <a:p>
            <a:pPr algn="just">
              <a:spcAft>
                <a:spcPts val="0"/>
              </a:spcAft>
              <a:buFont typeface="Wingdings" panose="05000000000000000000" pitchFamily="2" charset="2"/>
              <a:buChar char="q"/>
            </a:pPr>
            <a:r>
              <a:rPr lang="en-US" sz="2000" dirty="0">
                <a:solidFill>
                  <a:srgbClr val="0070C0"/>
                </a:solidFill>
              </a:rPr>
              <a:t>The target was not achieved mainly due to the March 2021 payments which could not be processed pending administrative approval, the March 2021 payments were subsequently processed in the new financial year, 2021/22.</a:t>
            </a:r>
          </a:p>
          <a:p>
            <a:pPr algn="just">
              <a:spcAft>
                <a:spcPts val="0"/>
              </a:spcAft>
              <a:buFont typeface="Wingdings" panose="05000000000000000000" pitchFamily="2" charset="2"/>
              <a:buChar char="q"/>
            </a:pPr>
            <a:r>
              <a:rPr lang="en-ZA" sz="2000" dirty="0"/>
              <a:t>SRD applications awarded to individuals and households in disastrous situations - </a:t>
            </a:r>
            <a:r>
              <a:rPr lang="en-US" sz="2000" dirty="0"/>
              <a:t>191 558 of </a:t>
            </a:r>
            <a:r>
              <a:rPr lang="en-ZA" sz="2000" dirty="0"/>
              <a:t>250 983.</a:t>
            </a:r>
          </a:p>
          <a:p>
            <a:pPr marL="0" indent="0" algn="just">
              <a:spcAft>
                <a:spcPts val="0"/>
              </a:spcAft>
              <a:buNone/>
            </a:pPr>
            <a:r>
              <a:rPr lang="en-ZA" sz="2000" b="1" u="sng" dirty="0">
                <a:solidFill>
                  <a:srgbClr val="0070C0"/>
                </a:solidFill>
                <a:latin typeface="Arial" panose="020B0604020202020204" pitchFamily="34" charset="0"/>
                <a:cs typeface="Arial" panose="020B0604020202020204" pitchFamily="34" charset="0"/>
              </a:rPr>
              <a:t>STATUS: </a:t>
            </a:r>
          </a:p>
          <a:p>
            <a:pPr algn="just">
              <a:spcAft>
                <a:spcPts val="0"/>
              </a:spcAft>
              <a:buFont typeface="Wingdings" panose="05000000000000000000" pitchFamily="2" charset="2"/>
              <a:buChar char="q"/>
            </a:pPr>
            <a:r>
              <a:rPr lang="en-ZA" sz="2000" dirty="0">
                <a:solidFill>
                  <a:srgbClr val="0070C0"/>
                </a:solidFill>
              </a:rPr>
              <a:t>Due to the implementation of the special relief grant (R350), some applications of the normal SRD were diverted to the special grant hence a decline in the number of applications awarded.  The normal SRD grant is part of SASSA mandate and is included in the 2021/22 APP.</a:t>
            </a:r>
          </a:p>
        </p:txBody>
      </p:sp>
      <p:sp>
        <p:nvSpPr>
          <p:cNvPr id="3" name="Slide Number Placeholder 2"/>
          <p:cNvSpPr>
            <a:spLocks noGrp="1"/>
          </p:cNvSpPr>
          <p:nvPr>
            <p:ph type="sldNum" sz="quarter" idx="4294967295"/>
          </p:nvPr>
        </p:nvSpPr>
        <p:spPr>
          <a:xfrm>
            <a:off x="3429000" y="6264275"/>
            <a:ext cx="2133600" cy="365125"/>
          </a:xfrm>
          <a:prstGeom prst="rect">
            <a:avLst/>
          </a:prstGeom>
        </p:spPr>
        <p:txBody>
          <a:bodyPr/>
          <a:lstStyle/>
          <a:p>
            <a:pPr algn="ctr"/>
            <a:fld id="{9D56938B-8917-4869-91D0-F9F507C443EE}" type="slidenum">
              <a:rPr lang="en-US" sz="1600" b="1" smtClean="0">
                <a:solidFill>
                  <a:prstClr val="black">
                    <a:tint val="75000"/>
                  </a:prstClr>
                </a:solidFill>
              </a:rPr>
              <a:pPr algn="ctr"/>
              <a:t>10</a:t>
            </a:fld>
            <a:endParaRPr lang="en-US" sz="1600" b="1" dirty="0">
              <a:solidFill>
                <a:prstClr val="black">
                  <a:tint val="75000"/>
                </a:prstClr>
              </a:solidFill>
            </a:endParaRPr>
          </a:p>
        </p:txBody>
      </p:sp>
      <p:sp>
        <p:nvSpPr>
          <p:cNvPr id="6" name="Title 3"/>
          <p:cNvSpPr txBox="1">
            <a:spLocks/>
          </p:cNvSpPr>
          <p:nvPr/>
        </p:nvSpPr>
        <p:spPr>
          <a:xfrm>
            <a:off x="1219200" y="0"/>
            <a:ext cx="68580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dirty="0"/>
              <a:t>STATUS OF TARGETS WHICH WERE NOT ACHIEVED</a:t>
            </a:r>
            <a:endParaRPr lang="en-GB" dirty="0"/>
          </a:p>
        </p:txBody>
      </p:sp>
    </p:spTree>
    <p:extLst>
      <p:ext uri="{BB962C8B-B14F-4D97-AF65-F5344CB8AC3E}">
        <p14:creationId xmlns:p14="http://schemas.microsoft.com/office/powerpoint/2010/main" xmlns="" val="2459678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90600"/>
            <a:ext cx="9067800" cy="5791200"/>
          </a:xfrm>
        </p:spPr>
        <p:txBody>
          <a:bodyPr>
            <a:noAutofit/>
          </a:bodyPr>
          <a:lstStyle/>
          <a:p>
            <a:pPr marL="0" indent="0">
              <a:buNone/>
            </a:pPr>
            <a:r>
              <a:rPr lang="en-US" b="1" dirty="0">
                <a:latin typeface="Arial" panose="020B0604020202020204" pitchFamily="34" charset="0"/>
                <a:cs typeface="Arial" panose="020B0604020202020204" pitchFamily="34" charset="0"/>
              </a:rPr>
              <a:t>Programme 2: Benefits Admin and Support</a:t>
            </a:r>
          </a:p>
          <a:p>
            <a:pPr algn="just">
              <a:spcAft>
                <a:spcPts val="0"/>
              </a:spcAft>
              <a:buFont typeface="Wingdings" panose="05000000000000000000" pitchFamily="2" charset="2"/>
              <a:buChar char="q"/>
            </a:pPr>
            <a:r>
              <a:rPr lang="en-ZA" sz="2000" dirty="0"/>
              <a:t>Children below the age of 1 in receipt of the children’s grant - 550 919 of 580 000.</a:t>
            </a:r>
          </a:p>
          <a:p>
            <a:pPr marL="0" indent="0" algn="just">
              <a:spcAft>
                <a:spcPts val="0"/>
              </a:spcAft>
              <a:buNone/>
            </a:pPr>
            <a:r>
              <a:rPr lang="en-ZA" sz="2000" b="1" u="sng" dirty="0">
                <a:solidFill>
                  <a:srgbClr val="0070C0"/>
                </a:solidFill>
                <a:latin typeface="Arial" panose="020B0604020202020204" pitchFamily="34" charset="0"/>
                <a:cs typeface="Arial" panose="020B0604020202020204" pitchFamily="34" charset="0"/>
              </a:rPr>
              <a:t>STATUS: </a:t>
            </a:r>
          </a:p>
          <a:p>
            <a:pPr algn="just">
              <a:spcAft>
                <a:spcPts val="0"/>
              </a:spcAft>
              <a:buFont typeface="Wingdings" panose="05000000000000000000" pitchFamily="2" charset="2"/>
              <a:buChar char="q"/>
            </a:pPr>
            <a:r>
              <a:rPr lang="en-ZA" sz="2000" dirty="0">
                <a:solidFill>
                  <a:srgbClr val="0070C0"/>
                </a:solidFill>
              </a:rPr>
              <a:t>During the hard lock down, SASSA offices were completely closed for about eight weeks and affected the applications take up rate.  This target has been included in the 2021/22 APP and SASSA is working closely with the Department of Health to ensure that qualifying children are registered for social assistance. </a:t>
            </a:r>
          </a:p>
          <a:p>
            <a:pPr algn="just">
              <a:spcAft>
                <a:spcPts val="0"/>
              </a:spcAft>
              <a:buFont typeface="Wingdings" panose="05000000000000000000" pitchFamily="2" charset="2"/>
              <a:buChar char="q"/>
            </a:pPr>
            <a:r>
              <a:rPr lang="en-ZA" sz="2000" dirty="0"/>
              <a:t>Regulation 26A mandates implemented electronically - Ninety-one percent (7 073 of 7 764) were processed electronically.</a:t>
            </a:r>
          </a:p>
          <a:p>
            <a:pPr marL="0" indent="0" algn="just">
              <a:spcAft>
                <a:spcPts val="0"/>
              </a:spcAft>
              <a:buNone/>
            </a:pPr>
            <a:r>
              <a:rPr lang="en-ZA" sz="2000" b="1" u="sng" dirty="0">
                <a:solidFill>
                  <a:srgbClr val="0070C0"/>
                </a:solidFill>
                <a:latin typeface="Arial" panose="020B0604020202020204" pitchFamily="34" charset="0"/>
                <a:cs typeface="Arial" panose="020B0604020202020204" pitchFamily="34" charset="0"/>
              </a:rPr>
              <a:t>STATUS: </a:t>
            </a:r>
          </a:p>
          <a:p>
            <a:pPr algn="just">
              <a:spcAft>
                <a:spcPts val="0"/>
              </a:spcAft>
              <a:buFont typeface="Wingdings" panose="05000000000000000000" pitchFamily="2" charset="2"/>
              <a:buChar char="q"/>
            </a:pPr>
            <a:r>
              <a:rPr lang="en-GB" sz="2000" dirty="0">
                <a:solidFill>
                  <a:srgbClr val="0070C0"/>
                </a:solidFill>
                <a:latin typeface="Arial" panose="020B0604020202020204" pitchFamily="34" charset="0"/>
                <a:cs typeface="Arial" panose="020B0604020202020204" pitchFamily="34" charset="0"/>
              </a:rPr>
              <a:t>The target is chasing Regulation 26A mandates (</a:t>
            </a:r>
            <a:r>
              <a:rPr lang="en-GB" sz="2000" i="1" dirty="0">
                <a:solidFill>
                  <a:srgbClr val="0070C0"/>
                </a:solidFill>
                <a:latin typeface="Arial" panose="020B0604020202020204" pitchFamily="34" charset="0"/>
                <a:cs typeface="Arial" panose="020B0604020202020204" pitchFamily="34" charset="0"/>
              </a:rPr>
              <a:t>funeral policies</a:t>
            </a:r>
            <a:r>
              <a:rPr lang="en-GB" sz="2000" dirty="0">
                <a:solidFill>
                  <a:srgbClr val="0070C0"/>
                </a:solidFill>
                <a:latin typeface="Arial" panose="020B0604020202020204" pitchFamily="34" charset="0"/>
                <a:cs typeface="Arial" panose="020B0604020202020204" pitchFamily="34" charset="0"/>
              </a:rPr>
              <a:t>) that are processed electronically, however, the difference of 9% were processed manually and the benefits to beneficiaries were not compromised. </a:t>
            </a:r>
          </a:p>
        </p:txBody>
      </p:sp>
      <p:sp>
        <p:nvSpPr>
          <p:cNvPr id="3" name="Slide Number Placeholder 2"/>
          <p:cNvSpPr>
            <a:spLocks noGrp="1"/>
          </p:cNvSpPr>
          <p:nvPr>
            <p:ph type="sldNum" sz="quarter" idx="4294967295"/>
          </p:nvPr>
        </p:nvSpPr>
        <p:spPr>
          <a:xfrm>
            <a:off x="3429000" y="6264275"/>
            <a:ext cx="2133600" cy="365125"/>
          </a:xfrm>
          <a:prstGeom prst="rect">
            <a:avLst/>
          </a:prstGeom>
        </p:spPr>
        <p:txBody>
          <a:bodyPr/>
          <a:lstStyle/>
          <a:p>
            <a:pPr algn="ctr"/>
            <a:fld id="{9D56938B-8917-4869-91D0-F9F507C443EE}" type="slidenum">
              <a:rPr lang="en-US" sz="1600" b="1" smtClean="0">
                <a:solidFill>
                  <a:prstClr val="black">
                    <a:tint val="75000"/>
                  </a:prstClr>
                </a:solidFill>
              </a:rPr>
              <a:pPr algn="ctr"/>
              <a:t>11</a:t>
            </a:fld>
            <a:endParaRPr lang="en-US" sz="1600" b="1" dirty="0">
              <a:solidFill>
                <a:prstClr val="black">
                  <a:tint val="75000"/>
                </a:prstClr>
              </a:solidFill>
            </a:endParaRPr>
          </a:p>
        </p:txBody>
      </p:sp>
      <p:sp>
        <p:nvSpPr>
          <p:cNvPr id="6" name="Title 3"/>
          <p:cNvSpPr txBox="1">
            <a:spLocks/>
          </p:cNvSpPr>
          <p:nvPr/>
        </p:nvSpPr>
        <p:spPr>
          <a:xfrm>
            <a:off x="1219200" y="0"/>
            <a:ext cx="68580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dirty="0"/>
              <a:t>STATUS OF TARGETS WHICH WERE NOT ACHIEVED</a:t>
            </a:r>
            <a:endParaRPr lang="en-GB" dirty="0"/>
          </a:p>
        </p:txBody>
      </p:sp>
    </p:spTree>
    <p:extLst>
      <p:ext uri="{BB962C8B-B14F-4D97-AF65-F5344CB8AC3E}">
        <p14:creationId xmlns:p14="http://schemas.microsoft.com/office/powerpoint/2010/main" xmlns="" val="513581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991600" cy="5433638"/>
          </a:xfrm>
          <a:noFill/>
        </p:spPr>
        <p:txBody>
          <a:bodyPr>
            <a:noAutofit/>
          </a:bodyPr>
          <a:lstStyle/>
          <a:p>
            <a:pPr marL="0" indent="0" algn="just">
              <a:buNone/>
            </a:pPr>
            <a:r>
              <a:rPr lang="en-ZA" sz="1800" b="1" dirty="0">
                <a:latin typeface="Arial" panose="020B0604020202020204" pitchFamily="34" charset="0"/>
                <a:cs typeface="Arial" panose="020B0604020202020204" pitchFamily="34" charset="0"/>
              </a:rPr>
              <a:t>Programme 1: Administration</a:t>
            </a:r>
          </a:p>
          <a:p>
            <a:pPr algn="just">
              <a:buFont typeface="Wingdings" panose="05000000000000000000" pitchFamily="2" charset="2"/>
              <a:buChar char="q"/>
            </a:pPr>
            <a:r>
              <a:rPr lang="en-ZA" sz="1800" dirty="0">
                <a:latin typeface="Arial" panose="020B0604020202020204" pitchFamily="34" charset="0"/>
                <a:cs typeface="Arial" panose="020B0604020202020204" pitchFamily="34" charset="0"/>
              </a:rPr>
              <a:t>Audit action plan interventions - 87% (109 of 126) interventions were implemented against a 100% target.</a:t>
            </a:r>
          </a:p>
          <a:p>
            <a:pPr marL="0" indent="0" algn="just">
              <a:buNone/>
            </a:pPr>
            <a:r>
              <a:rPr lang="en-ZA" sz="1800" b="1" u="sng" dirty="0">
                <a:solidFill>
                  <a:srgbClr val="0070C0"/>
                </a:solidFill>
                <a:latin typeface="Arial" panose="020B0604020202020204" pitchFamily="34" charset="0"/>
                <a:cs typeface="Arial" panose="020B0604020202020204" pitchFamily="34" charset="0"/>
              </a:rPr>
              <a:t>STATUS:</a:t>
            </a:r>
          </a:p>
          <a:p>
            <a:pPr algn="just">
              <a:buFont typeface="Wingdings" panose="05000000000000000000" pitchFamily="2" charset="2"/>
              <a:buChar char="q"/>
            </a:pPr>
            <a:r>
              <a:rPr lang="en-ZA" sz="1800" dirty="0">
                <a:solidFill>
                  <a:srgbClr val="0070C0"/>
                </a:solidFill>
                <a:latin typeface="Arial" panose="020B0604020202020204" pitchFamily="34" charset="0"/>
                <a:cs typeface="Arial" panose="020B0604020202020204" pitchFamily="34" charset="0"/>
              </a:rPr>
              <a:t>The implementation of the outstanding audit action plan interventions was prioritised in the new financial year for completion. </a:t>
            </a:r>
          </a:p>
          <a:p>
            <a:pPr algn="just">
              <a:buFont typeface="Wingdings" panose="05000000000000000000" pitchFamily="2" charset="2"/>
              <a:buChar char="q"/>
            </a:pPr>
            <a:r>
              <a:rPr lang="en-ZA" sz="1800" dirty="0">
                <a:latin typeface="Arial" panose="020B0604020202020204" pitchFamily="34" charset="0"/>
                <a:cs typeface="Arial" panose="020B0604020202020204" pitchFamily="34" charset="0"/>
              </a:rPr>
              <a:t>Reduction of irregular expenditure – historical irregular expenditure was reduced by 12% against a target of 50%.</a:t>
            </a:r>
          </a:p>
          <a:p>
            <a:pPr marL="0" indent="0" algn="just">
              <a:buNone/>
            </a:pPr>
            <a:r>
              <a:rPr lang="en-ZA" sz="1800" b="1" u="sng" dirty="0">
                <a:solidFill>
                  <a:srgbClr val="0070C0"/>
                </a:solidFill>
                <a:latin typeface="Arial" panose="020B0604020202020204" pitchFamily="34" charset="0"/>
                <a:cs typeface="Arial" panose="020B0604020202020204" pitchFamily="34" charset="0"/>
              </a:rPr>
              <a:t>STATUS:</a:t>
            </a:r>
          </a:p>
          <a:p>
            <a:pPr algn="just">
              <a:buFont typeface="Wingdings" panose="05000000000000000000" pitchFamily="2" charset="2"/>
              <a:buChar char="q"/>
            </a:pPr>
            <a:r>
              <a:rPr lang="en-GB" sz="1800" dirty="0">
                <a:solidFill>
                  <a:srgbClr val="0070C0"/>
                </a:solidFill>
                <a:effectLst/>
                <a:latin typeface="Arial" panose="020B0604020202020204" pitchFamily="34" charset="0"/>
                <a:ea typeface="Calibri" panose="020F0502020204030204" pitchFamily="34" charset="0"/>
                <a:cs typeface="Arial" panose="020B0604020202020204" pitchFamily="34" charset="0"/>
              </a:rPr>
              <a:t>SASSA opened the 2020/21 financial year with R1.227 billion irregular expenditure, the majority of this expenditure relates to Six (6) major cases amounting to R820.8 million. As indicated previously these cases mostly emanated as far back as 2014/15 and they are still under various stages of disciplinary process. In some cases, external service providers (legal experts) were appointed to investigate, review internal investigation reports and/or act as employer representatives in initiating corrective disciplinary processes. </a:t>
            </a:r>
            <a:endParaRPr lang="en-ZA" sz="1800" dirty="0">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xmlns="" id="{F04F558E-7155-41CD-ADCE-5F12FD14DD77}"/>
              </a:ext>
            </a:extLst>
          </p:cNvPr>
          <p:cNvSpPr txBox="1">
            <a:spLocks/>
          </p:cNvSpPr>
          <p:nvPr/>
        </p:nvSpPr>
        <p:spPr>
          <a:xfrm>
            <a:off x="3505200" y="6294461"/>
            <a:ext cx="685800" cy="2440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143C01D-3800-4318-9C6F-B5F93FA8E3B7}" type="slidenum">
              <a:rPr lang="en-US" smtClean="0">
                <a:solidFill>
                  <a:schemeClr val="tx1"/>
                </a:solidFill>
              </a:rPr>
              <a:pPr>
                <a:defRPr/>
              </a:pPr>
              <a:t>12</a:t>
            </a:fld>
            <a:endParaRPr lang="en-US" dirty="0">
              <a:solidFill>
                <a:schemeClr val="tx1"/>
              </a:solidFill>
            </a:endParaRPr>
          </a:p>
        </p:txBody>
      </p:sp>
      <p:sp>
        <p:nvSpPr>
          <p:cNvPr id="6" name="Title 3"/>
          <p:cNvSpPr txBox="1">
            <a:spLocks/>
          </p:cNvSpPr>
          <p:nvPr/>
        </p:nvSpPr>
        <p:spPr>
          <a:xfrm>
            <a:off x="1219200" y="0"/>
            <a:ext cx="68580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dirty="0"/>
              <a:t>STATUS OF TARGETS WHICH WERE NOT ACHIEVED</a:t>
            </a:r>
            <a:endParaRPr lang="en-GB" dirty="0"/>
          </a:p>
        </p:txBody>
      </p:sp>
    </p:spTree>
    <p:extLst>
      <p:ext uri="{BB962C8B-B14F-4D97-AF65-F5344CB8AC3E}">
        <p14:creationId xmlns:p14="http://schemas.microsoft.com/office/powerpoint/2010/main" xmlns="" val="284495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991600" cy="5433638"/>
          </a:xfrm>
          <a:noFill/>
        </p:spPr>
        <p:txBody>
          <a:bodyPr>
            <a:noAutofit/>
          </a:bodyPr>
          <a:lstStyle/>
          <a:p>
            <a:pPr marL="0" indent="0" algn="just">
              <a:buNone/>
            </a:pPr>
            <a:r>
              <a:rPr lang="en-ZA" sz="2000" b="1" dirty="0">
                <a:latin typeface="Arial" panose="020B0604020202020204" pitchFamily="34" charset="0"/>
                <a:cs typeface="Arial" panose="020B0604020202020204" pitchFamily="34" charset="0"/>
              </a:rPr>
              <a:t>Programme 1: Administration</a:t>
            </a:r>
          </a:p>
          <a:p>
            <a:pPr algn="just">
              <a:buFont typeface="Wingdings" panose="05000000000000000000" pitchFamily="2" charset="2"/>
              <a:buChar char="q"/>
            </a:pPr>
            <a:r>
              <a:rPr lang="en-ZA" sz="2000" dirty="0">
                <a:latin typeface="Arial" panose="020B0604020202020204" pitchFamily="34" charset="0"/>
                <a:cs typeface="Arial" panose="020B0604020202020204" pitchFamily="34" charset="0"/>
              </a:rPr>
              <a:t>Social assistance debts recovered and/or written off -  1.17% was collected against a 5% annual target.</a:t>
            </a:r>
          </a:p>
          <a:p>
            <a:pPr marL="0" indent="0" algn="just">
              <a:buNone/>
            </a:pPr>
            <a:r>
              <a:rPr lang="en-ZA" sz="2000" b="1" u="sng" dirty="0">
                <a:solidFill>
                  <a:srgbClr val="0070C0"/>
                </a:solidFill>
                <a:latin typeface="Arial" panose="020B0604020202020204" pitchFamily="34" charset="0"/>
                <a:cs typeface="Arial" panose="020B0604020202020204" pitchFamily="34" charset="0"/>
              </a:rPr>
              <a:t>STATUS:</a:t>
            </a:r>
            <a:endParaRPr lang="en-ZA" sz="2000" dirty="0">
              <a:solidFill>
                <a:srgbClr val="0070C0"/>
              </a:solidFill>
              <a:latin typeface="Arial" panose="020B0604020202020204" pitchFamily="34" charset="0"/>
              <a:cs typeface="Arial" panose="020B0604020202020204" pitchFamily="34" charset="0"/>
            </a:endParaRPr>
          </a:p>
          <a:p>
            <a:pPr algn="just">
              <a:buFont typeface="Wingdings" panose="05000000000000000000" pitchFamily="2" charset="2"/>
              <a:buChar char="q"/>
            </a:pPr>
            <a:r>
              <a:rPr lang="en-ZA" sz="2000" dirty="0">
                <a:solidFill>
                  <a:srgbClr val="0070C0"/>
                </a:solidFill>
                <a:latin typeface="Arial" panose="020B0604020202020204" pitchFamily="34" charset="0"/>
                <a:cs typeface="Arial" panose="020B0604020202020204" pitchFamily="34" charset="0"/>
              </a:rPr>
              <a:t>SASSA’s request to write off an amount of R278 million was rejected by National Treasury, however, an additional motivation has since been resubmitted for consideration by National Treasury and the feedback is yet to be received by SASSA.</a:t>
            </a:r>
          </a:p>
          <a:p>
            <a:pPr algn="just">
              <a:buFont typeface="Wingdings" panose="05000000000000000000" pitchFamily="2" charset="2"/>
              <a:buChar char="q"/>
            </a:pPr>
            <a:r>
              <a:rPr lang="en-ZA" sz="2000" dirty="0">
                <a:latin typeface="Arial" panose="020B0604020202020204" pitchFamily="34" charset="0"/>
                <a:cs typeface="Arial" panose="020B0604020202020204" pitchFamily="34" charset="0"/>
              </a:rPr>
              <a:t>Financial misconduct cases (</a:t>
            </a:r>
            <a:r>
              <a:rPr lang="en-ZA" sz="2000" b="1" dirty="0">
                <a:latin typeface="Arial" panose="020B0604020202020204" pitchFamily="34" charset="0"/>
                <a:cs typeface="Arial" panose="020B0604020202020204" pitchFamily="34" charset="0"/>
              </a:rPr>
              <a:t>backlog</a:t>
            </a:r>
            <a:r>
              <a:rPr lang="en-ZA" sz="2000" dirty="0">
                <a:latin typeface="Arial" panose="020B0604020202020204" pitchFamily="34" charset="0"/>
                <a:cs typeface="Arial" panose="020B0604020202020204" pitchFamily="34" charset="0"/>
              </a:rPr>
              <a:t>) –  35% </a:t>
            </a:r>
            <a:r>
              <a:rPr lang="en-GB" sz="2000" dirty="0">
                <a:latin typeface="Arial" panose="020B0604020202020204" pitchFamily="34" charset="0"/>
                <a:cs typeface="Arial" panose="020B0604020202020204" pitchFamily="34" charset="0"/>
              </a:rPr>
              <a:t>(434 of 1 228) </a:t>
            </a:r>
            <a:r>
              <a:rPr lang="en-ZA" sz="2000" dirty="0">
                <a:latin typeface="Arial" panose="020B0604020202020204" pitchFamily="34" charset="0"/>
                <a:cs typeface="Arial" panose="020B0604020202020204" pitchFamily="34" charset="0"/>
              </a:rPr>
              <a:t>of the backlog cases were finalised against a 75% annual target.</a:t>
            </a:r>
          </a:p>
          <a:p>
            <a:pPr marL="0" indent="0" algn="just">
              <a:buNone/>
            </a:pPr>
            <a:r>
              <a:rPr lang="en-ZA" sz="2000" b="1" u="sng" dirty="0">
                <a:solidFill>
                  <a:srgbClr val="0070C0"/>
                </a:solidFill>
                <a:latin typeface="Arial" panose="020B0604020202020204" pitchFamily="34" charset="0"/>
                <a:cs typeface="Arial" panose="020B0604020202020204" pitchFamily="34" charset="0"/>
              </a:rPr>
              <a:t>STATUS:</a:t>
            </a:r>
          </a:p>
          <a:p>
            <a:pPr algn="just">
              <a:buFont typeface="Wingdings" panose="05000000000000000000" pitchFamily="2" charset="2"/>
              <a:buChar char="q"/>
            </a:pPr>
            <a:r>
              <a:rPr lang="en-ZA" sz="2000" dirty="0">
                <a:solidFill>
                  <a:srgbClr val="0070C0"/>
                </a:solidFill>
                <a:latin typeface="Arial" panose="020B0604020202020204" pitchFamily="34" charset="0"/>
                <a:cs typeface="Arial" panose="020B0604020202020204" pitchFamily="34" charset="0"/>
              </a:rPr>
              <a:t>The finalisation of the backlog cases is a priority for SASSA in the current financial year, an improved performance of 58% at the end of September 2021 has been recorded.</a:t>
            </a:r>
            <a:endParaRPr lang="en-GB" sz="2000" dirty="0">
              <a:solidFill>
                <a:srgbClr val="0070C0"/>
              </a:solidFill>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xmlns="" id="{F04F558E-7155-41CD-ADCE-5F12FD14DD77}"/>
              </a:ext>
            </a:extLst>
          </p:cNvPr>
          <p:cNvSpPr txBox="1">
            <a:spLocks/>
          </p:cNvSpPr>
          <p:nvPr/>
        </p:nvSpPr>
        <p:spPr>
          <a:xfrm>
            <a:off x="3505200" y="6294461"/>
            <a:ext cx="685800" cy="2440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143C01D-3800-4318-9C6F-B5F93FA8E3B7}" type="slidenum">
              <a:rPr lang="en-US" smtClean="0">
                <a:solidFill>
                  <a:schemeClr val="tx1"/>
                </a:solidFill>
              </a:rPr>
              <a:pPr>
                <a:defRPr/>
              </a:pPr>
              <a:t>13</a:t>
            </a:fld>
            <a:endParaRPr lang="en-US" dirty="0">
              <a:solidFill>
                <a:schemeClr val="tx1"/>
              </a:solidFill>
            </a:endParaRPr>
          </a:p>
        </p:txBody>
      </p:sp>
      <p:sp>
        <p:nvSpPr>
          <p:cNvPr id="6" name="Title 3"/>
          <p:cNvSpPr txBox="1">
            <a:spLocks/>
          </p:cNvSpPr>
          <p:nvPr/>
        </p:nvSpPr>
        <p:spPr>
          <a:xfrm>
            <a:off x="1219200" y="0"/>
            <a:ext cx="6858000" cy="990600"/>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dirty="0"/>
              <a:t>STATUS OF TARGETS WHICH WERE NOT ACHIEVED</a:t>
            </a:r>
            <a:endParaRPr lang="en-GB" dirty="0"/>
          </a:p>
        </p:txBody>
      </p:sp>
    </p:spTree>
    <p:extLst>
      <p:ext uri="{BB962C8B-B14F-4D97-AF65-F5344CB8AC3E}">
        <p14:creationId xmlns:p14="http://schemas.microsoft.com/office/powerpoint/2010/main" xmlns="" val="2493939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8991600" cy="6019800"/>
          </a:xfrm>
          <a:solidFill>
            <a:schemeClr val="bg1"/>
          </a:solidFill>
        </p:spPr>
        <p:txBody>
          <a:bodyPr>
            <a:noAutofit/>
          </a:bodyPr>
          <a:lstStyle/>
          <a:p>
            <a:pPr marL="0" indent="0" algn="just">
              <a:buNone/>
            </a:pPr>
            <a:r>
              <a:rPr lang="en-ZA" sz="1800" b="1" dirty="0">
                <a:latin typeface="Arial" panose="020B0604020202020204" pitchFamily="34" charset="0"/>
                <a:cs typeface="Arial" panose="020B0604020202020204" pitchFamily="34" charset="0"/>
              </a:rPr>
              <a:t>Programme 1: Administration</a:t>
            </a:r>
          </a:p>
          <a:p>
            <a:pPr algn="just">
              <a:buFont typeface="Wingdings" panose="05000000000000000000" pitchFamily="2" charset="2"/>
              <a:buChar char="q"/>
            </a:pPr>
            <a:r>
              <a:rPr lang="en-ZA" sz="1800" b="1" dirty="0">
                <a:latin typeface="Arial" panose="020B0604020202020204" pitchFamily="34" charset="0"/>
                <a:cs typeface="Arial" panose="020B0604020202020204" pitchFamily="34" charset="0"/>
              </a:rPr>
              <a:t>Organisational transformation interventions</a:t>
            </a:r>
          </a:p>
          <a:p>
            <a:pPr lvl="1" algn="just"/>
            <a:r>
              <a:rPr lang="en-ZA" sz="1800" dirty="0">
                <a:latin typeface="Arial" panose="020B0604020202020204" pitchFamily="34" charset="0"/>
                <a:cs typeface="Arial" panose="020B0604020202020204" pitchFamily="34" charset="0"/>
              </a:rPr>
              <a:t>Change management, Culture survey, Audit and review of SASSA ethics management, Business Process Re-engineering (BPR).</a:t>
            </a:r>
          </a:p>
          <a:p>
            <a:pPr lvl="1" algn="just"/>
            <a:r>
              <a:rPr lang="en-ZA" sz="1800" dirty="0">
                <a:solidFill>
                  <a:srgbClr val="0070C0"/>
                </a:solidFill>
                <a:latin typeface="Arial" panose="020B0604020202020204" pitchFamily="34" charset="0"/>
                <a:cs typeface="Arial" panose="020B0604020202020204" pitchFamily="34" charset="0"/>
              </a:rPr>
              <a:t>Change Management and culture survey were merged into one project and a service provider was appointed and contracting completed. The implementation in the current financial year is at an advanced stage and expected to be completed by March 2022. </a:t>
            </a:r>
          </a:p>
          <a:p>
            <a:pPr lvl="1" algn="just"/>
            <a:r>
              <a:rPr lang="en-ZA" sz="1800" dirty="0">
                <a:solidFill>
                  <a:srgbClr val="0070C0"/>
                </a:solidFill>
                <a:latin typeface="Arial" panose="020B0604020202020204" pitchFamily="34" charset="0"/>
                <a:cs typeface="Arial" panose="020B0604020202020204" pitchFamily="34" charset="0"/>
              </a:rPr>
              <a:t>A service provider was also appointed for the implementation of the BPR, contracting was completed and implementation in the current financial year is at an advanced stage. The BPR implementation will overlap into 2022/23 financial year.  </a:t>
            </a:r>
          </a:p>
          <a:p>
            <a:pPr lvl="1" algn="just"/>
            <a:r>
              <a:rPr lang="en-ZA" sz="1800" dirty="0">
                <a:solidFill>
                  <a:srgbClr val="0070C0"/>
                </a:solidFill>
                <a:latin typeface="Arial" panose="020B0604020202020204" pitchFamily="34" charset="0"/>
                <a:cs typeface="Arial" panose="020B0604020202020204" pitchFamily="34" charset="0"/>
              </a:rPr>
              <a:t>The Audit and review of SASSA ethics management is being implemented in the current financial year, however, its implementation is done internally. </a:t>
            </a:r>
          </a:p>
          <a:p>
            <a:pPr algn="just">
              <a:buFont typeface="Wingdings" panose="05000000000000000000" pitchFamily="2" charset="2"/>
              <a:buChar char="q"/>
            </a:pPr>
            <a:r>
              <a:rPr lang="en-ZA" sz="1800" dirty="0">
                <a:latin typeface="Arial" panose="020B0604020202020204" pitchFamily="34" charset="0"/>
                <a:cs typeface="Arial" panose="020B0604020202020204" pitchFamily="34" charset="0"/>
              </a:rPr>
              <a:t>Review of SASSA HCM policy to incorporate among others virtual operations.</a:t>
            </a:r>
          </a:p>
          <a:p>
            <a:pPr algn="just">
              <a:buFont typeface="Wingdings" panose="05000000000000000000" pitchFamily="2" charset="2"/>
              <a:buChar char="q"/>
            </a:pPr>
            <a:r>
              <a:rPr lang="en-US" sz="18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policy was tabled to the SASSA National Bargaining Forum (SNBF) and a positive response was obtained, the policy has now been approved by the CEO for implementation.</a:t>
            </a:r>
            <a:endParaRPr lang="en-US" sz="1800" dirty="0">
              <a:solidFill>
                <a:srgbClr val="0070C0"/>
              </a:solidFill>
              <a:latin typeface="Arial" panose="020B0604020202020204" pitchFamily="34" charset="0"/>
              <a:cs typeface="Arial" panose="020B0604020202020204" pitchFamily="34" charset="0"/>
            </a:endParaRPr>
          </a:p>
        </p:txBody>
      </p:sp>
      <p:sp>
        <p:nvSpPr>
          <p:cNvPr id="5" name="Slide Number Placeholder 3">
            <a:extLst>
              <a:ext uri="{FF2B5EF4-FFF2-40B4-BE49-F238E27FC236}">
                <a16:creationId xmlns:a16="http://schemas.microsoft.com/office/drawing/2014/main" xmlns="" id="{F04F558E-7155-41CD-ADCE-5F12FD14DD77}"/>
              </a:ext>
            </a:extLst>
          </p:cNvPr>
          <p:cNvSpPr txBox="1">
            <a:spLocks/>
          </p:cNvSpPr>
          <p:nvPr/>
        </p:nvSpPr>
        <p:spPr>
          <a:xfrm>
            <a:off x="3886200" y="6613924"/>
            <a:ext cx="685800" cy="2440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143C01D-3800-4318-9C6F-B5F93FA8E3B7}" type="slidenum">
              <a:rPr lang="en-US" smtClean="0">
                <a:solidFill>
                  <a:schemeClr val="tx1"/>
                </a:solidFill>
              </a:rPr>
              <a:pPr>
                <a:defRPr/>
              </a:pPr>
              <a:t>14</a:t>
            </a:fld>
            <a:endParaRPr lang="en-US" dirty="0">
              <a:solidFill>
                <a:schemeClr val="tx1"/>
              </a:solidFill>
            </a:endParaRPr>
          </a:p>
        </p:txBody>
      </p:sp>
      <p:sp>
        <p:nvSpPr>
          <p:cNvPr id="6" name="Title 3"/>
          <p:cNvSpPr txBox="1">
            <a:spLocks/>
          </p:cNvSpPr>
          <p:nvPr/>
        </p:nvSpPr>
        <p:spPr>
          <a:xfrm>
            <a:off x="1219200" y="-76200"/>
            <a:ext cx="6858000" cy="9906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algn="ctr"/>
            <a:r>
              <a:rPr lang="en-US" sz="3200" dirty="0"/>
              <a:t>STATUS OF TARGETS WHICH WERE NOT ACHIEVED</a:t>
            </a:r>
            <a:endParaRPr lang="en-GB" sz="3200" dirty="0"/>
          </a:p>
        </p:txBody>
      </p:sp>
    </p:spTree>
    <p:extLst>
      <p:ext uri="{BB962C8B-B14F-4D97-AF65-F5344CB8AC3E}">
        <p14:creationId xmlns:p14="http://schemas.microsoft.com/office/powerpoint/2010/main" xmlns="" val="1487461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09800"/>
            <a:ext cx="9144000" cy="2057400"/>
          </a:xfrm>
          <a:prstGeom prst="rect">
            <a:avLst/>
          </a:prstGeom>
          <a:solidFill>
            <a:srgbClr val="FFCC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Detailed Performance Per Programme</a:t>
            </a:r>
          </a:p>
        </p:txBody>
      </p:sp>
      <p:sp>
        <p:nvSpPr>
          <p:cNvPr id="2" name="Slide Number Placeholder 1"/>
          <p:cNvSpPr>
            <a:spLocks noGrp="1"/>
          </p:cNvSpPr>
          <p:nvPr>
            <p:ph type="sldNum" sz="quarter" idx="12"/>
          </p:nvPr>
        </p:nvSpPr>
        <p:spPr>
          <a:xfrm>
            <a:off x="2895600" y="6324783"/>
            <a:ext cx="1600200" cy="365125"/>
          </a:xfrm>
        </p:spPr>
        <p:txBody>
          <a:bodyPr/>
          <a:lstStyle/>
          <a:p>
            <a:pPr algn="ctr"/>
            <a:fld id="{9D56938B-8917-4869-91D0-F9F507C443EE}" type="slidenum">
              <a:rPr lang="en-US" sz="1600" smtClean="0">
                <a:solidFill>
                  <a:schemeClr val="tx1"/>
                </a:solidFill>
              </a:rPr>
              <a:pPr algn="ctr"/>
              <a:t>15</a:t>
            </a:fld>
            <a:endParaRPr lang="en-US" sz="1600" dirty="0">
              <a:solidFill>
                <a:schemeClr val="tx1"/>
              </a:solidFill>
            </a:endParaRPr>
          </a:p>
        </p:txBody>
      </p:sp>
    </p:spTree>
    <p:extLst>
      <p:ext uri="{BB962C8B-B14F-4D97-AF65-F5344CB8AC3E}">
        <p14:creationId xmlns:p14="http://schemas.microsoft.com/office/powerpoint/2010/main" xmlns="" val="233386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a:bodyPr>
          <a:lstStyle/>
          <a:p>
            <a:r>
              <a:rPr lang="en-US" b="1" dirty="0">
                <a:latin typeface="Arial" panose="020B0604020202020204" pitchFamily="34" charset="0"/>
                <a:cs typeface="Arial" panose="020B0604020202020204" pitchFamily="34" charset="0"/>
              </a:rPr>
              <a:t>Agency Performance – Services to beneficiaries</a:t>
            </a:r>
            <a:endParaRPr lang="en-GB" b="1" dirty="0">
              <a:latin typeface="Arial" panose="020B0604020202020204" pitchFamily="34" charset="0"/>
              <a:cs typeface="Arial" panose="020B0604020202020204" pitchFamily="34" charset="0"/>
            </a:endParaRPr>
          </a:p>
        </p:txBody>
      </p:sp>
      <p:sp>
        <p:nvSpPr>
          <p:cNvPr id="4" name="Slide Number Placeholder 1"/>
          <p:cNvSpPr>
            <a:spLocks noGrp="1"/>
          </p:cNvSpPr>
          <p:nvPr>
            <p:ph type="sldNum" sz="quarter" idx="4294967295"/>
          </p:nvPr>
        </p:nvSpPr>
        <p:spPr>
          <a:xfrm>
            <a:off x="3124200" y="61722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fld id="{F8181F0A-B829-4661-9F11-364D30668663}" type="slidenum">
              <a:rPr lang="en-US" altLang="en-US" sz="1600">
                <a:latin typeface="+mn-lt"/>
                <a:ea typeface="ＭＳ Ｐゴシック" pitchFamily="34" charset="-128"/>
              </a:rPr>
              <a:pPr algn="ctr">
                <a:spcBef>
                  <a:spcPct val="0"/>
                </a:spcBef>
                <a:buFontTx/>
                <a:buNone/>
              </a:pPr>
              <a:t>16</a:t>
            </a:fld>
            <a:endParaRPr lang="en-US" altLang="en-US" sz="1600" dirty="0">
              <a:latin typeface="+mn-lt"/>
              <a:ea typeface="ＭＳ Ｐゴシック" pitchFamily="34" charset="-128"/>
            </a:endParaRPr>
          </a:p>
        </p:txBody>
      </p:sp>
    </p:spTree>
    <p:extLst>
      <p:ext uri="{BB962C8B-B14F-4D97-AF65-F5344CB8AC3E}">
        <p14:creationId xmlns:p14="http://schemas.microsoft.com/office/powerpoint/2010/main" xmlns="" val="135638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17</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457507244"/>
              </p:ext>
            </p:extLst>
          </p:nvPr>
        </p:nvGraphicFramePr>
        <p:xfrm>
          <a:off x="76200" y="715604"/>
          <a:ext cx="8991600" cy="6066196"/>
        </p:xfrm>
        <a:graphic>
          <a:graphicData uri="http://schemas.openxmlformats.org/drawingml/2006/table">
            <a:tbl>
              <a:tblPr>
                <a:tableStyleId>{5940675A-B579-460E-94D1-54222C63F5DA}</a:tableStyleId>
              </a:tblPr>
              <a:tblGrid>
                <a:gridCol w="2514600">
                  <a:extLst>
                    <a:ext uri="{9D8B030D-6E8A-4147-A177-3AD203B41FA5}">
                      <a16:colId xmlns:a16="http://schemas.microsoft.com/office/drawing/2014/main" xmlns="" val="4246322984"/>
                    </a:ext>
                  </a:extLst>
                </a:gridCol>
                <a:gridCol w="6477000">
                  <a:extLst>
                    <a:ext uri="{9D8B030D-6E8A-4147-A177-3AD203B41FA5}">
                      <a16:colId xmlns:a16="http://schemas.microsoft.com/office/drawing/2014/main" xmlns="" val="210110826"/>
                    </a:ext>
                  </a:extLst>
                </a:gridCol>
              </a:tblGrid>
              <a:tr h="304203">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Reduced levels of poverty </a:t>
                      </a:r>
                      <a:endParaRPr lang="en-US" sz="1600" b="0" dirty="0">
                        <a:solidFill>
                          <a:schemeClr val="tx1"/>
                        </a:solidFill>
                        <a:latin typeface="+mn-lt"/>
                      </a:endParaRPr>
                    </a:p>
                  </a:txBody>
                  <a:tcPr marL="7620" marR="7620" marT="7620" marB="0" anchor="ctr">
                    <a:solidFill>
                      <a:srgbClr val="FFCC66"/>
                    </a:solidFill>
                  </a:tcPr>
                </a:tc>
                <a:tc hMerge="1">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endParaRPr lang="en-US" sz="1800" b="1" dirty="0">
                        <a:solidFill>
                          <a:schemeClr val="tx1"/>
                        </a:solidFill>
                        <a:latin typeface="+mn-lt"/>
                      </a:endParaRPr>
                    </a:p>
                  </a:txBody>
                  <a:tcPr marL="7620" marR="7620" marT="7620" marB="0" anchor="ctr">
                    <a:solidFill>
                      <a:srgbClr val="FFC000"/>
                    </a:solidFill>
                  </a:tcPr>
                </a:tc>
                <a:extLst>
                  <a:ext uri="{0D108BD9-81ED-4DB2-BD59-A6C34878D82A}">
                    <a16:rowId xmlns:a16="http://schemas.microsoft.com/office/drawing/2014/main" xmlns="" val="1348567256"/>
                  </a:ext>
                </a:extLst>
              </a:tr>
              <a:tr h="533997">
                <a:tc gridSpan="2">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GB" sz="1600" kern="1200" dirty="0">
                          <a:solidFill>
                            <a:schemeClr val="tx1"/>
                          </a:solidFill>
                          <a:effectLst/>
                          <a:latin typeface="+mn-lt"/>
                        </a:rPr>
                        <a:t>Providing</a:t>
                      </a:r>
                      <a:r>
                        <a:rPr lang="en-GB" sz="1600" kern="1200" baseline="0" dirty="0">
                          <a:solidFill>
                            <a:schemeClr val="tx1"/>
                          </a:solidFill>
                          <a:effectLst/>
                          <a:latin typeface="+mn-lt"/>
                        </a:rPr>
                        <a:t> social assistance to </a:t>
                      </a:r>
                      <a:r>
                        <a:rPr lang="en-GB" sz="1600" b="0" kern="1200" baseline="0" dirty="0">
                          <a:solidFill>
                            <a:schemeClr val="tx1"/>
                          </a:solidFill>
                          <a:effectLst/>
                          <a:latin typeface="+mn-lt"/>
                        </a:rPr>
                        <a:t>eligible </a:t>
                      </a:r>
                      <a:r>
                        <a:rPr lang="en-GB" sz="1600" kern="1200" baseline="0" dirty="0">
                          <a:solidFill>
                            <a:schemeClr val="tx1"/>
                          </a:solidFill>
                          <a:effectLst/>
                          <a:latin typeface="+mn-lt"/>
                        </a:rPr>
                        <a:t>older persons, people with disabilities and children who are </a:t>
                      </a:r>
                      <a:r>
                        <a:rPr lang="en-GB" sz="1600" b="0" kern="1200" baseline="0" dirty="0">
                          <a:solidFill>
                            <a:schemeClr val="tx1"/>
                          </a:solidFill>
                          <a:effectLst/>
                          <a:latin typeface="+mn-lt"/>
                        </a:rPr>
                        <a:t>unable to support themselves</a:t>
                      </a:r>
                      <a:endParaRPr lang="en-ZA" sz="1600" b="0" kern="1400" dirty="0">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txBody>
                  <a:tcPr marL="7620" marR="7620" marT="7620" marB="0" anchor="ctr">
                    <a:solidFill>
                      <a:srgbClr val="FFCC66"/>
                    </a:solidFill>
                  </a:tcPr>
                </a:tc>
                <a:tc hMerge="1">
                  <a:txBody>
                    <a:bodyPr/>
                    <a:lstStyle/>
                    <a:p>
                      <a:pPr algn="l">
                        <a:lnSpc>
                          <a:spcPct val="100000"/>
                        </a:lnSpc>
                        <a:spcBef>
                          <a:spcPts val="600"/>
                        </a:spcBef>
                        <a:spcAft>
                          <a:spcPts val="0"/>
                        </a:spcAft>
                      </a:pPr>
                      <a:endParaRPr lang="en-ZA" sz="1800" b="1" kern="1400" dirty="0">
                        <a:solidFill>
                          <a:srgbClr val="009900"/>
                        </a:solidFill>
                        <a:effectLst/>
                        <a:uFill>
                          <a:solidFill>
                            <a:srgbClr val="000000"/>
                          </a:solidFill>
                        </a:uFill>
                        <a:latin typeface="+mn-lt"/>
                        <a:ea typeface="Times New Roman" panose="02020603050405020304" pitchFamily="18" charset="0"/>
                        <a:cs typeface="Arial" panose="020B0604020202020204" pitchFamily="34" charset="0"/>
                      </a:endParaRPr>
                    </a:p>
                  </a:txBody>
                  <a:tcPr marL="5715" marR="5715" marT="9525" marB="0" anchor="ctr"/>
                </a:tc>
                <a:extLst>
                  <a:ext uri="{0D108BD9-81ED-4DB2-BD59-A6C34878D82A}">
                    <a16:rowId xmlns:a16="http://schemas.microsoft.com/office/drawing/2014/main" xmlns="" val="3866487341"/>
                  </a:ext>
                </a:extLst>
              </a:tr>
              <a:tr h="599187">
                <a:tc gridSpan="2">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tc hMerge="1">
                  <a:txBody>
                    <a:bodyPr/>
                    <a:lstStyle/>
                    <a:p>
                      <a:pPr lvl="0" algn="l" rtl="0">
                        <a:lnSpc>
                          <a:spcPct val="100000"/>
                        </a:lnSpc>
                        <a:spcBef>
                          <a:spcPts val="600"/>
                        </a:spcBef>
                        <a:spcAft>
                          <a:spcPts val="0"/>
                        </a:spcAft>
                      </a:pPr>
                      <a:endParaRPr lang="en-GB" sz="1800" dirty="0">
                        <a:solidFill>
                          <a:srgbClr val="009900"/>
                        </a:solidFill>
                        <a:latin typeface="+mn-lt"/>
                      </a:endParaRPr>
                    </a:p>
                  </a:txBody>
                  <a:tcPr marL="5715" marR="5715" marT="9525" marB="0" anchor="ctr"/>
                </a:tc>
                <a:extLst>
                  <a:ext uri="{0D108BD9-81ED-4DB2-BD59-A6C34878D82A}">
                    <a16:rowId xmlns:a16="http://schemas.microsoft.com/office/drawing/2014/main" xmlns="" val="1556360732"/>
                  </a:ext>
                </a:extLst>
              </a:tr>
              <a:tr h="3914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Planned 2020/21 Target</a:t>
                      </a:r>
                      <a:r>
                        <a:rPr lang="en-US" sz="1600" b="1" baseline="0" dirty="0">
                          <a:solidFill>
                            <a:schemeClr val="tx1"/>
                          </a:solidFill>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marL="85874" marR="85874">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endParaRPr lang="en-GB" sz="1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423739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tx1"/>
                          </a:solidFill>
                          <a:latin typeface="Arial" panose="020B0604020202020204" pitchFamily="34" charset="0"/>
                          <a:ea typeface="+mn-ea"/>
                          <a:cs typeface="Arial" panose="020B0604020202020204" pitchFamily="34" charset="0"/>
                        </a:rPr>
                        <a:t>1 200 000 </a:t>
                      </a:r>
                      <a:r>
                        <a:rPr lang="en-US" sz="1600" b="0" i="0" kern="1200" dirty="0">
                          <a:solidFill>
                            <a:schemeClr val="tx1"/>
                          </a:solidFill>
                          <a:latin typeface="Arial" panose="020B0604020202020204" pitchFamily="34" charset="0"/>
                          <a:ea typeface="+mn-ea"/>
                          <a:cs typeface="Arial" panose="020B0604020202020204" pitchFamily="34" charset="0"/>
                        </a:rPr>
                        <a:t>social grant applications approved</a:t>
                      </a:r>
                    </a:p>
                  </a:txBody>
                  <a:tcPr marL="85874" marR="85874">
                    <a:noFill/>
                  </a:tcPr>
                </a:tc>
                <a:tc>
                  <a:txBody>
                    <a:bodyPr/>
                    <a:lstStyle/>
                    <a:p>
                      <a:pPr marL="0" marR="0" lvl="1" indent="0" algn="l" defTabSz="914400" rtl="0" eaLnBrk="1" fontAlgn="auto" latinLnBrk="0" hangingPunct="1">
                        <a:lnSpc>
                          <a:spcPct val="100000"/>
                        </a:lnSpc>
                        <a:spcBef>
                          <a:spcPts val="600"/>
                        </a:spcBef>
                        <a:spcAft>
                          <a:spcPts val="600"/>
                        </a:spcAft>
                        <a:buClrTx/>
                        <a:buSzTx/>
                        <a:buFontTx/>
                        <a:buNone/>
                        <a:tabLst/>
                        <a:defRPr/>
                      </a:pPr>
                      <a:r>
                        <a:rPr lang="en-GB" sz="1600" u="none" kern="1200" dirty="0">
                          <a:solidFill>
                            <a:schemeClr val="tx1"/>
                          </a:solidFill>
                          <a:effectLst/>
                          <a:latin typeface="+mn-lt"/>
                          <a:ea typeface="+mn-ea"/>
                          <a:cs typeface="+mn-cs"/>
                        </a:rPr>
                        <a:t>A total of  </a:t>
                      </a:r>
                      <a:r>
                        <a:rPr lang="en-GB" sz="1600" b="1" kern="1200" dirty="0">
                          <a:solidFill>
                            <a:schemeClr val="tx1"/>
                          </a:solidFill>
                          <a:effectLst/>
                          <a:latin typeface="+mn-lt"/>
                          <a:ea typeface="+mn-ea"/>
                          <a:cs typeface="+mn-cs"/>
                        </a:rPr>
                        <a:t>1 379 634</a:t>
                      </a:r>
                      <a:r>
                        <a:rPr lang="en-GB" sz="1600" b="0" kern="1200" dirty="0">
                          <a:solidFill>
                            <a:schemeClr val="tx1"/>
                          </a:solidFill>
                          <a:effectLst/>
                          <a:latin typeface="+mn-lt"/>
                          <a:ea typeface="+mn-ea"/>
                          <a:cs typeface="+mn-cs"/>
                        </a:rPr>
                        <a:t> </a:t>
                      </a:r>
                      <a:r>
                        <a:rPr lang="en-GB" sz="1600" kern="1200" dirty="0">
                          <a:solidFill>
                            <a:schemeClr val="tx1"/>
                          </a:solidFill>
                          <a:effectLst/>
                          <a:latin typeface="+mn-lt"/>
                          <a:ea typeface="+mn-ea"/>
                          <a:cs typeface="+mn-cs"/>
                        </a:rPr>
                        <a:t>social grant applications were approved over the 2002/21 financial year, representin</a:t>
                      </a:r>
                      <a:r>
                        <a:rPr lang="en-GB" sz="1600" kern="1200" baseline="0" dirty="0">
                          <a:solidFill>
                            <a:schemeClr val="tx1"/>
                          </a:solidFill>
                          <a:effectLst/>
                          <a:latin typeface="+mn-lt"/>
                          <a:ea typeface="+mn-ea"/>
                          <a:cs typeface="+mn-cs"/>
                        </a:rPr>
                        <a:t>g a 115% achievement against the annual target		</a:t>
                      </a:r>
                    </a:p>
                    <a:p>
                      <a:pPr marL="0" marR="0" lvl="1" indent="0" algn="l" defTabSz="914400" rtl="0" eaLnBrk="1" fontAlgn="auto" latinLnBrk="0" hangingPunct="1">
                        <a:lnSpc>
                          <a:spcPct val="100000"/>
                        </a:lnSpc>
                        <a:spcBef>
                          <a:spcPts val="0"/>
                        </a:spcBef>
                        <a:spcAft>
                          <a:spcPts val="0"/>
                        </a:spcAft>
                        <a:buClrTx/>
                        <a:buSzTx/>
                        <a:buFontTx/>
                        <a:buNone/>
                        <a:tabLst/>
                        <a:defRPr/>
                      </a:pPr>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 Breakdown per region</a:t>
                      </a:r>
                    </a:p>
                    <a:p>
                      <a:pPr marL="0" marR="0" indent="0" algn="l" defTabSz="914400" rtl="0" eaLnBrk="1" fontAlgn="auto" latinLnBrk="0" hangingPunct="1">
                        <a:lnSpc>
                          <a:spcPct val="100000"/>
                        </a:lnSpc>
                        <a:spcBef>
                          <a:spcPts val="600"/>
                        </a:spcBef>
                        <a:spcAft>
                          <a:spcPts val="600"/>
                        </a:spcAft>
                        <a:buClrTx/>
                        <a:buSzTx/>
                        <a:buFontTx/>
                        <a:buNone/>
                        <a:tabLst/>
                        <a:defRPr/>
                      </a:pPr>
                      <a:endParaRPr lang="en-GB" sz="1600" b="1"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endParaRPr lang="en-GB" sz="1600" b="1" dirty="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600"/>
                        </a:spcBef>
                        <a:spcAft>
                          <a:spcPts val="600"/>
                        </a:spcAft>
                        <a:buClrTx/>
                        <a:buSzTx/>
                        <a:buFontTx/>
                        <a:buNone/>
                        <a:tabLst/>
                        <a:defRPr/>
                      </a:pPr>
                      <a:endParaRPr lang="en-GB" sz="1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4"/>
                  </a:ext>
                </a:extLst>
              </a:tr>
            </a:tbl>
          </a:graphicData>
        </a:graphic>
      </p:graphicFrame>
      <p:sp>
        <p:nvSpPr>
          <p:cNvPr id="3" name="TextBox 2"/>
          <p:cNvSpPr txBox="1"/>
          <p:nvPr/>
        </p:nvSpPr>
        <p:spPr>
          <a:xfrm>
            <a:off x="914400" y="152400"/>
            <a:ext cx="8229600" cy="523220"/>
          </a:xfrm>
          <a:prstGeom prst="rect">
            <a:avLst/>
          </a:prstGeom>
          <a:noFill/>
        </p:spPr>
        <p:txBody>
          <a:bodyPr wrap="square" rtlCol="0">
            <a:spAutoFit/>
          </a:bodyPr>
          <a:lstStyle/>
          <a:p>
            <a:r>
              <a:rPr lang="en-ZA" sz="2700" b="1" dirty="0"/>
              <a:t>Implementation of Social Assistance Programme</a:t>
            </a:r>
          </a:p>
        </p:txBody>
      </p:sp>
      <p:graphicFrame>
        <p:nvGraphicFramePr>
          <p:cNvPr id="4" name="Table 3"/>
          <p:cNvGraphicFramePr>
            <a:graphicFrameLocks noGrp="1"/>
          </p:cNvGraphicFramePr>
          <p:nvPr>
            <p:extLst>
              <p:ext uri="{D42A27DB-BD31-4B8C-83A1-F6EECF244321}">
                <p14:modId xmlns:p14="http://schemas.microsoft.com/office/powerpoint/2010/main" xmlns="" val="2214086399"/>
              </p:ext>
            </p:extLst>
          </p:nvPr>
        </p:nvGraphicFramePr>
        <p:xfrm>
          <a:off x="2667000" y="3694044"/>
          <a:ext cx="2133600" cy="3108960"/>
        </p:xfrm>
        <a:graphic>
          <a:graphicData uri="http://schemas.openxmlformats.org/drawingml/2006/table">
            <a:tbl>
              <a:tblPr firstRow="1" bandRow="1"/>
              <a:tblGrid>
                <a:gridCol w="712711">
                  <a:extLst>
                    <a:ext uri="{9D8B030D-6E8A-4147-A177-3AD203B41FA5}">
                      <a16:colId xmlns:a16="http://schemas.microsoft.com/office/drawing/2014/main" xmlns="" val="20000"/>
                    </a:ext>
                  </a:extLst>
                </a:gridCol>
                <a:gridCol w="1420889">
                  <a:extLst>
                    <a:ext uri="{9D8B030D-6E8A-4147-A177-3AD203B41FA5}">
                      <a16:colId xmlns:a16="http://schemas.microsoft.com/office/drawing/2014/main" xmlns="" val="20001"/>
                    </a:ext>
                  </a:extLst>
                </a:gridCol>
              </a:tblGrid>
              <a:tr h="189929">
                <a:tc>
                  <a:txBody>
                    <a:bodyPr/>
                    <a:lstStyle/>
                    <a:p>
                      <a:pPr>
                        <a:lnSpc>
                          <a:spcPct val="100000"/>
                        </a:lnSpc>
                        <a:spcAft>
                          <a:spcPts val="0"/>
                        </a:spcAft>
                        <a:tabLst>
                          <a:tab pos="180340" algn="l"/>
                          <a:tab pos="540385" algn="l"/>
                        </a:tabLst>
                      </a:pPr>
                      <a:r>
                        <a:rPr lang="en-ZA" sz="1200" b="1" dirty="0">
                          <a:effectLst/>
                          <a:latin typeface="+mj-lt"/>
                          <a:cs typeface="Times New Roman" panose="02020603050405020304" pitchFamily="18" charset="0"/>
                        </a:rPr>
                        <a:t>Region</a:t>
                      </a: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algn="l">
                        <a:lnSpc>
                          <a:spcPct val="100000"/>
                        </a:lnSpc>
                        <a:spcAft>
                          <a:spcPts val="0"/>
                        </a:spcAft>
                        <a:tabLst>
                          <a:tab pos="180340" algn="l"/>
                          <a:tab pos="540385" algn="l"/>
                        </a:tabLst>
                      </a:pPr>
                      <a:r>
                        <a:rPr lang="en-GB" sz="1200" b="1" kern="1200" dirty="0">
                          <a:solidFill>
                            <a:schemeClr val="tx1"/>
                          </a:solidFill>
                          <a:effectLst/>
                          <a:latin typeface="+mn-lt"/>
                          <a:ea typeface="+mn-ea"/>
                          <a:cs typeface="+mn-cs"/>
                        </a:rPr>
                        <a:t>No. social grant applications </a:t>
                      </a:r>
                      <a:endParaRPr lang="en-ZA" sz="1200" b="1" dirty="0">
                        <a:effectLst/>
                        <a:latin typeface="+mj-lt"/>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189929">
                <a:tc>
                  <a:txBody>
                    <a:bodyPr/>
                    <a:lstStyle/>
                    <a:p>
                      <a:pP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EC</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181 287</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91071">
                <a:tc>
                  <a:txBody>
                    <a:bodyPr/>
                    <a:lstStyle/>
                    <a:p>
                      <a:pP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FS</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a:effectLst/>
                          <a:latin typeface="Arial" panose="020B0604020202020204" pitchFamily="34" charset="0"/>
                          <a:cs typeface="Times New Roman" panose="02020603050405020304" pitchFamily="18" charset="0"/>
                        </a:rPr>
                        <a:t>79 592</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52400">
                <a:tc>
                  <a:txBody>
                    <a:bodyPr/>
                    <a:lstStyle/>
                    <a:p>
                      <a:pP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GP</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236 312</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8671">
                <a:tc>
                  <a:txBody>
                    <a:bodyPr/>
                    <a:lstStyle/>
                    <a:p>
                      <a:pPr>
                        <a:lnSpc>
                          <a:spcPct val="150000"/>
                        </a:lnSpc>
                        <a:spcAft>
                          <a:spcPts val="0"/>
                        </a:spcAft>
                        <a:tabLst>
                          <a:tab pos="180340" algn="l"/>
                          <a:tab pos="540385" algn="l"/>
                        </a:tabLst>
                      </a:pPr>
                      <a:r>
                        <a:rPr lang="en-US" sz="1200">
                          <a:effectLst/>
                          <a:latin typeface="Arial" panose="020B0604020202020204" pitchFamily="34" charset="0"/>
                          <a:cs typeface="Times New Roman" panose="02020603050405020304" pitchFamily="18" charset="0"/>
                        </a:rPr>
                        <a:t>KZN</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281 756</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7342">
                <a:tc>
                  <a:txBody>
                    <a:bodyPr/>
                    <a:lstStyle/>
                    <a:p>
                      <a:pPr>
                        <a:lnSpc>
                          <a:spcPct val="150000"/>
                        </a:lnSpc>
                        <a:spcAft>
                          <a:spcPts val="0"/>
                        </a:spcAft>
                        <a:tabLst>
                          <a:tab pos="180340" algn="l"/>
                          <a:tab pos="540385" algn="l"/>
                        </a:tabLst>
                      </a:pPr>
                      <a:r>
                        <a:rPr lang="en-US" sz="1200">
                          <a:effectLst/>
                          <a:latin typeface="Arial" panose="020B0604020202020204" pitchFamily="34" charset="0"/>
                          <a:cs typeface="Times New Roman" panose="02020603050405020304" pitchFamily="18" charset="0"/>
                        </a:rPr>
                        <a:t>LP</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200 797</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9813">
                <a:tc>
                  <a:txBody>
                    <a:bodyPr/>
                    <a:lstStyle/>
                    <a:p>
                      <a:pP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MP</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116 748</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78484">
                <a:tc>
                  <a:txBody>
                    <a:bodyPr/>
                    <a:lstStyle/>
                    <a:p>
                      <a:pPr>
                        <a:lnSpc>
                          <a:spcPct val="150000"/>
                        </a:lnSpc>
                        <a:spcAft>
                          <a:spcPts val="0"/>
                        </a:spcAft>
                        <a:tabLst>
                          <a:tab pos="180340" algn="l"/>
                          <a:tab pos="540385" algn="l"/>
                        </a:tabLst>
                      </a:pPr>
                      <a:r>
                        <a:rPr lang="en-US" sz="1200">
                          <a:effectLst/>
                          <a:latin typeface="Arial" panose="020B0604020202020204" pitchFamily="34" charset="0"/>
                          <a:cs typeface="Times New Roman" panose="02020603050405020304" pitchFamily="18" charset="0"/>
                        </a:rPr>
                        <a:t>NC</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50 151</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0955">
                <a:tc>
                  <a:txBody>
                    <a:bodyPr/>
                    <a:lstStyle/>
                    <a:p>
                      <a:pPr>
                        <a:lnSpc>
                          <a:spcPct val="150000"/>
                        </a:lnSpc>
                        <a:spcAft>
                          <a:spcPts val="0"/>
                        </a:spcAft>
                        <a:tabLst>
                          <a:tab pos="180340" algn="l"/>
                          <a:tab pos="540385" algn="l"/>
                        </a:tabLst>
                      </a:pPr>
                      <a:r>
                        <a:rPr lang="en-US" sz="1200">
                          <a:effectLst/>
                          <a:latin typeface="Arial" panose="020B0604020202020204" pitchFamily="34" charset="0"/>
                          <a:cs typeface="Times New Roman" panose="02020603050405020304" pitchFamily="18" charset="0"/>
                        </a:rPr>
                        <a:t>NW</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99 556</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nSpc>
                          <a:spcPct val="150000"/>
                        </a:lnSpc>
                        <a:spcAft>
                          <a:spcPts val="0"/>
                        </a:spcAft>
                        <a:tabLst>
                          <a:tab pos="180340" algn="l"/>
                          <a:tab pos="540385" algn="l"/>
                        </a:tabLst>
                      </a:pPr>
                      <a:r>
                        <a:rPr lang="en-US" sz="1200">
                          <a:effectLst/>
                          <a:latin typeface="Arial" panose="020B0604020202020204" pitchFamily="34" charset="0"/>
                          <a:cs typeface="Times New Roman" panose="02020603050405020304" pitchFamily="18" charset="0"/>
                        </a:rPr>
                        <a:t>WC</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180340" algn="l"/>
                          <a:tab pos="540385" algn="l"/>
                        </a:tabLst>
                      </a:pPr>
                      <a:r>
                        <a:rPr lang="en-US" sz="1200" dirty="0">
                          <a:effectLst/>
                          <a:latin typeface="Arial" panose="020B0604020202020204" pitchFamily="34" charset="0"/>
                          <a:cs typeface="Times New Roman" panose="02020603050405020304" pitchFamily="18" charset="0"/>
                        </a:rPr>
                        <a:t>133 435</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42097">
                <a:tc>
                  <a:txBody>
                    <a:bodyPr/>
                    <a:lstStyle/>
                    <a:p>
                      <a:pPr algn="just">
                        <a:lnSpc>
                          <a:spcPct val="150000"/>
                        </a:lnSpc>
                        <a:spcAft>
                          <a:spcPts val="0"/>
                        </a:spcAft>
                      </a:pPr>
                      <a:r>
                        <a:rPr lang="en-US" sz="1200" b="1" dirty="0">
                          <a:effectLst/>
                          <a:latin typeface="Arial" panose="020B0604020202020204" pitchFamily="34" charset="0"/>
                          <a:cs typeface="Times New Roman" panose="02020603050405020304" pitchFamily="18" charset="0"/>
                        </a:rPr>
                        <a:t>Total</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b="1" dirty="0">
                          <a:effectLst/>
                          <a:latin typeface="Arial" panose="020B0604020202020204" pitchFamily="34" charset="0"/>
                          <a:cs typeface="Times New Roman" panose="02020603050405020304" pitchFamily="18" charset="0"/>
                        </a:rPr>
                        <a:t>1 379 634</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938907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18</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328744445"/>
              </p:ext>
            </p:extLst>
          </p:nvPr>
        </p:nvGraphicFramePr>
        <p:xfrm>
          <a:off x="76200" y="914400"/>
          <a:ext cx="8991600" cy="5867400"/>
        </p:xfrm>
        <a:graphic>
          <a:graphicData uri="http://schemas.openxmlformats.org/drawingml/2006/table">
            <a:tbl>
              <a:tblPr>
                <a:tableStyleId>{5940675A-B579-460E-94D1-54222C63F5DA}</a:tableStyleId>
              </a:tblPr>
              <a:tblGrid>
                <a:gridCol w="2057400">
                  <a:extLst>
                    <a:ext uri="{9D8B030D-6E8A-4147-A177-3AD203B41FA5}">
                      <a16:colId xmlns:a16="http://schemas.microsoft.com/office/drawing/2014/main" xmlns="" val="4246322984"/>
                    </a:ext>
                  </a:extLst>
                </a:gridCol>
                <a:gridCol w="6934200">
                  <a:extLst>
                    <a:ext uri="{9D8B030D-6E8A-4147-A177-3AD203B41FA5}">
                      <a16:colId xmlns:a16="http://schemas.microsoft.com/office/drawing/2014/main" xmlns="" val="210110826"/>
                    </a:ext>
                  </a:extLst>
                </a:gridCol>
              </a:tblGrid>
              <a:tr h="263311">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Reduced levels of poverty </a:t>
                      </a:r>
                      <a:endParaRPr lang="en-US" sz="1600" b="0" dirty="0">
                        <a:solidFill>
                          <a:schemeClr val="tx1"/>
                        </a:solidFill>
                        <a:latin typeface="+mn-lt"/>
                      </a:endParaRPr>
                    </a:p>
                  </a:txBody>
                  <a:tcPr marL="7620" marR="7620" marT="7620" marB="0" anchor="ctr">
                    <a:solidFill>
                      <a:srgbClr val="FFCC66"/>
                    </a:solidFill>
                  </a:tcPr>
                </a:tc>
                <a:tc hMerge="1">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endParaRPr lang="en-US" sz="1800" b="1" dirty="0">
                        <a:solidFill>
                          <a:schemeClr val="tx1"/>
                        </a:solidFill>
                        <a:latin typeface="+mn-lt"/>
                      </a:endParaRPr>
                    </a:p>
                  </a:txBody>
                  <a:tcPr marL="7620" marR="7620" marT="7620" marB="0" anchor="ctr">
                    <a:solidFill>
                      <a:srgbClr val="FFC000"/>
                    </a:solidFill>
                  </a:tcPr>
                </a:tc>
                <a:extLst>
                  <a:ext uri="{0D108BD9-81ED-4DB2-BD59-A6C34878D82A}">
                    <a16:rowId xmlns:a16="http://schemas.microsoft.com/office/drawing/2014/main" xmlns="" val="1348567256"/>
                  </a:ext>
                </a:extLst>
              </a:tr>
              <a:tr h="346289">
                <a:tc gridSpan="2">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GB" sz="1600" kern="1200" dirty="0">
                          <a:solidFill>
                            <a:schemeClr val="tx1"/>
                          </a:solidFill>
                          <a:effectLst/>
                          <a:latin typeface="+mn-lt"/>
                        </a:rPr>
                        <a:t>Providing</a:t>
                      </a:r>
                      <a:r>
                        <a:rPr lang="en-GB" sz="1600" kern="1200" baseline="0" dirty="0">
                          <a:solidFill>
                            <a:schemeClr val="tx1"/>
                          </a:solidFill>
                          <a:effectLst/>
                          <a:latin typeface="+mn-lt"/>
                        </a:rPr>
                        <a:t> social assistance to </a:t>
                      </a:r>
                      <a:r>
                        <a:rPr lang="en-GB" sz="1600" b="0" kern="1200" baseline="0" dirty="0">
                          <a:solidFill>
                            <a:schemeClr val="tx1"/>
                          </a:solidFill>
                          <a:effectLst/>
                          <a:latin typeface="+mn-lt"/>
                        </a:rPr>
                        <a:t>eligible </a:t>
                      </a:r>
                      <a:r>
                        <a:rPr lang="en-GB" sz="1600" kern="1200" baseline="0" dirty="0">
                          <a:solidFill>
                            <a:schemeClr val="tx1"/>
                          </a:solidFill>
                          <a:effectLst/>
                          <a:latin typeface="+mn-lt"/>
                        </a:rPr>
                        <a:t>older persons, people with disabilities and children who are </a:t>
                      </a:r>
                      <a:r>
                        <a:rPr lang="en-GB" sz="1600" b="0" kern="1200" baseline="0" dirty="0">
                          <a:solidFill>
                            <a:schemeClr val="tx1"/>
                          </a:solidFill>
                          <a:effectLst/>
                          <a:latin typeface="+mn-lt"/>
                        </a:rPr>
                        <a:t>unable to support themselves</a:t>
                      </a:r>
                      <a:endParaRPr lang="en-ZA" sz="1600" b="0" kern="1400" dirty="0">
                        <a:solidFill>
                          <a:schemeClr val="tx1"/>
                        </a:solidFill>
                        <a:effectLst/>
                        <a:uFill>
                          <a:solidFill>
                            <a:srgbClr val="000000"/>
                          </a:solidFill>
                        </a:uFill>
                        <a:latin typeface="+mn-lt"/>
                        <a:ea typeface="Times New Roman" panose="02020603050405020304" pitchFamily="18" charset="0"/>
                        <a:cs typeface="Arial" panose="020B0604020202020204" pitchFamily="34" charset="0"/>
                      </a:endParaRPr>
                    </a:p>
                  </a:txBody>
                  <a:tcPr marL="7620" marR="7620" marT="7620" marB="0" anchor="ctr">
                    <a:solidFill>
                      <a:srgbClr val="FFCC66"/>
                    </a:solidFill>
                  </a:tcPr>
                </a:tc>
                <a:tc hMerge="1">
                  <a:txBody>
                    <a:bodyPr/>
                    <a:lstStyle/>
                    <a:p>
                      <a:pPr algn="l">
                        <a:lnSpc>
                          <a:spcPct val="100000"/>
                        </a:lnSpc>
                        <a:spcBef>
                          <a:spcPts val="600"/>
                        </a:spcBef>
                        <a:spcAft>
                          <a:spcPts val="0"/>
                        </a:spcAft>
                      </a:pPr>
                      <a:endParaRPr lang="en-ZA" sz="1800" b="1" kern="1400" dirty="0">
                        <a:solidFill>
                          <a:srgbClr val="009900"/>
                        </a:solidFill>
                        <a:effectLst/>
                        <a:uFill>
                          <a:solidFill>
                            <a:srgbClr val="000000"/>
                          </a:solidFill>
                        </a:uFill>
                        <a:latin typeface="+mn-lt"/>
                        <a:ea typeface="Times New Roman" panose="02020603050405020304" pitchFamily="18" charset="0"/>
                        <a:cs typeface="Arial" panose="020B0604020202020204" pitchFamily="34" charset="0"/>
                      </a:endParaRPr>
                    </a:p>
                  </a:txBody>
                  <a:tcPr marL="5715" marR="5715" marT="9525" marB="0" anchor="ctr"/>
                </a:tc>
                <a:extLst>
                  <a:ext uri="{0D108BD9-81ED-4DB2-BD59-A6C34878D82A}">
                    <a16:rowId xmlns:a16="http://schemas.microsoft.com/office/drawing/2014/main" xmlns="" val="3866487341"/>
                  </a:ext>
                </a:extLst>
              </a:tr>
              <a:tr h="518644">
                <a:tc gridSpan="2">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tc hMerge="1">
                  <a:txBody>
                    <a:bodyPr/>
                    <a:lstStyle/>
                    <a:p>
                      <a:pPr lvl="0" algn="l" rtl="0">
                        <a:lnSpc>
                          <a:spcPct val="100000"/>
                        </a:lnSpc>
                        <a:spcBef>
                          <a:spcPts val="600"/>
                        </a:spcBef>
                        <a:spcAft>
                          <a:spcPts val="0"/>
                        </a:spcAft>
                      </a:pPr>
                      <a:endParaRPr lang="en-GB" sz="1800" dirty="0">
                        <a:solidFill>
                          <a:srgbClr val="009900"/>
                        </a:solidFill>
                        <a:latin typeface="+mn-lt"/>
                      </a:endParaRPr>
                    </a:p>
                  </a:txBody>
                  <a:tcPr marL="5715" marR="5715" marT="9525" marB="0" anchor="ctr"/>
                </a:tc>
                <a:extLst>
                  <a:ext uri="{0D108BD9-81ED-4DB2-BD59-A6C34878D82A}">
                    <a16:rowId xmlns:a16="http://schemas.microsoft.com/office/drawing/2014/main" xmlns="" val="1556360732"/>
                  </a:ext>
                </a:extLst>
              </a:tr>
              <a:tr h="606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Planned 2020/21 Target</a:t>
                      </a:r>
                      <a:r>
                        <a:rPr lang="en-US" sz="1600" b="1" baseline="0" dirty="0">
                          <a:solidFill>
                            <a:schemeClr val="tx1"/>
                          </a:solidFill>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marL="85874" marR="85874">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endParaRPr lang="en-GB" sz="1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983731">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Arial" panose="020B0604020202020204" pitchFamily="34" charset="0"/>
                          <a:ea typeface="+mn-ea"/>
                          <a:cs typeface="Arial" panose="020B0604020202020204" pitchFamily="34" charset="0"/>
                        </a:rPr>
                        <a:t>Increase the number of grants in payment from</a:t>
                      </a:r>
                      <a:r>
                        <a:rPr lang="en-US" sz="1600" b="0" i="0" kern="1200" baseline="0" dirty="0">
                          <a:solidFill>
                            <a:schemeClr val="tx1"/>
                          </a:solidFill>
                          <a:latin typeface="Arial" panose="020B0604020202020204" pitchFamily="34" charset="0"/>
                          <a:ea typeface="+mn-ea"/>
                          <a:cs typeface="Arial" panose="020B0604020202020204" pitchFamily="34" charset="0"/>
                        </a:rPr>
                        <a:t> </a:t>
                      </a:r>
                      <a:r>
                        <a:rPr lang="en-ZA" sz="1600" b="1" i="1" kern="1200" dirty="0">
                          <a:solidFill>
                            <a:schemeClr val="tx1"/>
                          </a:solidFill>
                          <a:effectLst/>
                          <a:latin typeface="Arial" panose="020B0604020202020204" pitchFamily="34" charset="0"/>
                          <a:ea typeface="+mn-ea"/>
                          <a:cs typeface="Arial" panose="020B0604020202020204" pitchFamily="34" charset="0"/>
                        </a:rPr>
                        <a:t>18 290 592 </a:t>
                      </a:r>
                      <a:r>
                        <a:rPr lang="en-US" sz="1600" b="0" i="0" kern="1200" baseline="0" dirty="0">
                          <a:solidFill>
                            <a:schemeClr val="tx1"/>
                          </a:solidFill>
                          <a:latin typeface="Arial" panose="020B0604020202020204" pitchFamily="34" charset="0"/>
                          <a:ea typeface="+mn-ea"/>
                          <a:cs typeface="Arial" panose="020B0604020202020204" pitchFamily="34" charset="0"/>
                        </a:rPr>
                        <a:t>to an estimated</a:t>
                      </a:r>
                      <a:r>
                        <a:rPr lang="en-US" sz="1600" b="1" i="1" kern="1200" baseline="0" dirty="0">
                          <a:solidFill>
                            <a:schemeClr val="tx1"/>
                          </a:solidFill>
                          <a:latin typeface="Arial" panose="020B0604020202020204" pitchFamily="34" charset="0"/>
                          <a:ea typeface="+mn-ea"/>
                          <a:cs typeface="Arial" panose="020B0604020202020204" pitchFamily="34" charset="0"/>
                        </a:rPr>
                        <a:t> </a:t>
                      </a:r>
                      <a:r>
                        <a:rPr lang="en-ZA" sz="1600" b="1" i="1" kern="1200" baseline="0" dirty="0">
                          <a:solidFill>
                            <a:schemeClr val="tx1"/>
                          </a:solidFill>
                          <a:latin typeface="Arial" panose="020B0604020202020204" pitchFamily="34" charset="0"/>
                          <a:ea typeface="+mn-ea"/>
                          <a:cs typeface="Arial" panose="020B0604020202020204" pitchFamily="34" charset="0"/>
                        </a:rPr>
                        <a:t>18 606 874</a:t>
                      </a:r>
                      <a:r>
                        <a:rPr lang="en-US" sz="1600" b="1" i="0" kern="1200" baseline="0" dirty="0">
                          <a:solidFill>
                            <a:schemeClr val="tx1"/>
                          </a:solidFill>
                          <a:latin typeface="Arial" panose="020B0604020202020204" pitchFamily="34" charset="0"/>
                          <a:ea typeface="+mn-ea"/>
                          <a:cs typeface="Arial" panose="020B0604020202020204" pitchFamily="34" charset="0"/>
                        </a:rPr>
                        <a:t> </a:t>
                      </a:r>
                      <a:r>
                        <a:rPr lang="en-US" sz="1600" b="0" i="0" kern="1200" baseline="0" dirty="0">
                          <a:solidFill>
                            <a:schemeClr val="tx1"/>
                          </a:solidFill>
                          <a:latin typeface="Arial" panose="020B0604020202020204" pitchFamily="34" charset="0"/>
                          <a:ea typeface="+mn-ea"/>
                          <a:cs typeface="Arial" panose="020B0604020202020204" pitchFamily="34" charset="0"/>
                        </a:rPr>
                        <a:t>by end of March 2021 at an estimated cost of </a:t>
                      </a:r>
                      <a:r>
                        <a:rPr lang="en-US" sz="1600" b="1" i="0" kern="1200" baseline="0" dirty="0">
                          <a:solidFill>
                            <a:schemeClr val="tx1"/>
                          </a:solidFill>
                          <a:latin typeface="Arial" panose="020B0604020202020204" pitchFamily="34" charset="0"/>
                          <a:ea typeface="+mn-ea"/>
                          <a:cs typeface="Arial" panose="020B0604020202020204" pitchFamily="34" charset="0"/>
                        </a:rPr>
                        <a:t>R188 billion</a:t>
                      </a:r>
                      <a:endParaRPr lang="en-US" sz="1600" b="0" i="0"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The number of social grants in payment increased from </a:t>
                      </a:r>
                      <a:r>
                        <a:rPr lang="en-ZA" sz="1600" b="1" i="1" kern="1200" dirty="0">
                          <a:solidFill>
                            <a:schemeClr val="tx1"/>
                          </a:solidFill>
                          <a:effectLst/>
                          <a:latin typeface="Arial" panose="020B0604020202020204" pitchFamily="34" charset="0"/>
                          <a:ea typeface="+mn-ea"/>
                          <a:cs typeface="Arial" panose="020B0604020202020204" pitchFamily="34" charset="0"/>
                        </a:rPr>
                        <a:t>18 290 592 </a:t>
                      </a: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at the end of March 2020 to </a:t>
                      </a:r>
                      <a:r>
                        <a:rPr lang="en-ZA" sz="1600" b="1" i="0" u="none" strike="noStrike" kern="1200" baseline="0" dirty="0">
                          <a:solidFill>
                            <a:schemeClr val="tx1"/>
                          </a:solidFill>
                          <a:latin typeface="Arial" panose="020B0604020202020204" pitchFamily="34" charset="0"/>
                          <a:ea typeface="+mn-ea"/>
                          <a:cs typeface="Arial" panose="020B0604020202020204" pitchFamily="34" charset="0"/>
                        </a:rPr>
                        <a:t>18 440 572 </a:t>
                      </a:r>
                      <a:r>
                        <a:rPr lang="en-GB" sz="1600" b="0" i="0" u="none" strike="noStrike" kern="1200" baseline="0" dirty="0">
                          <a:solidFill>
                            <a:schemeClr val="tx1"/>
                          </a:solidFill>
                          <a:latin typeface="Arial" panose="020B0604020202020204" pitchFamily="34" charset="0"/>
                          <a:ea typeface="+mn-ea"/>
                          <a:cs typeface="Arial" panose="020B0604020202020204" pitchFamily="34" charset="0"/>
                        </a:rPr>
                        <a:t>at the end March 2021 at a cost of R199 billion. </a:t>
                      </a:r>
                      <a:r>
                        <a:rPr lang="en-ZA" sz="1600" b="0" i="0" u="none" strike="noStrike" kern="1200" baseline="0" dirty="0">
                          <a:solidFill>
                            <a:schemeClr val="tx1"/>
                          </a:solidFill>
                          <a:latin typeface="Arial" panose="020B0604020202020204" pitchFamily="34" charset="0"/>
                          <a:ea typeface="+mn-ea"/>
                          <a:cs typeface="Arial" panose="020B0604020202020204" pitchFamily="34" charset="0"/>
                        </a:rPr>
                        <a:t>This represents an approximate growth of 0.8%.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1"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Breakdown per grant type:</a:t>
                      </a: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	</a:t>
                      </a:r>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Breakdown per region:</a:t>
                      </a:r>
                      <a:endParaRPr lang="en-ZA" sz="1200" b="1"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600" b="1"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400" b="1" i="0" u="none" strike="noStrike" kern="1200" baseline="0" dirty="0">
                          <a:solidFill>
                            <a:schemeClr val="tx1"/>
                          </a:solidFill>
                          <a:latin typeface="Arial" panose="020B0604020202020204" pitchFamily="34" charset="0"/>
                          <a:ea typeface="+mn-ea"/>
                          <a:cs typeface="Arial" panose="020B0604020202020204" pitchFamily="34" charset="0"/>
                        </a:rPr>
                        <a:t> </a:t>
                      </a:r>
                    </a:p>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ZA" sz="14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8706" marR="58706" marT="34299" marB="34299"/>
                </a:tc>
                <a:extLst>
                  <a:ext uri="{0D108BD9-81ED-4DB2-BD59-A6C34878D82A}">
                    <a16:rowId xmlns:a16="http://schemas.microsoft.com/office/drawing/2014/main" xmlns="" val="10004"/>
                  </a:ext>
                </a:extLst>
              </a:tr>
            </a:tbl>
          </a:graphicData>
        </a:graphic>
      </p:graphicFrame>
      <p:sp>
        <p:nvSpPr>
          <p:cNvPr id="3" name="TextBox 2"/>
          <p:cNvSpPr txBox="1"/>
          <p:nvPr/>
        </p:nvSpPr>
        <p:spPr>
          <a:xfrm>
            <a:off x="914400" y="152400"/>
            <a:ext cx="8229600" cy="523220"/>
          </a:xfrm>
          <a:prstGeom prst="rect">
            <a:avLst/>
          </a:prstGeom>
          <a:noFill/>
        </p:spPr>
        <p:txBody>
          <a:bodyPr wrap="square" rtlCol="0">
            <a:spAutoFit/>
          </a:bodyPr>
          <a:lstStyle/>
          <a:p>
            <a:r>
              <a:rPr lang="en-ZA" sz="2700" b="1" dirty="0"/>
              <a:t>Implementation of Social Assistance Programme</a:t>
            </a:r>
          </a:p>
        </p:txBody>
      </p:sp>
      <p:graphicFrame>
        <p:nvGraphicFramePr>
          <p:cNvPr id="2" name="Table 1"/>
          <p:cNvGraphicFramePr>
            <a:graphicFrameLocks noGrp="1"/>
          </p:cNvGraphicFramePr>
          <p:nvPr>
            <p:extLst>
              <p:ext uri="{D42A27DB-BD31-4B8C-83A1-F6EECF244321}">
                <p14:modId xmlns:p14="http://schemas.microsoft.com/office/powerpoint/2010/main" xmlns="" val="3858646814"/>
              </p:ext>
            </p:extLst>
          </p:nvPr>
        </p:nvGraphicFramePr>
        <p:xfrm>
          <a:off x="2201333" y="3962400"/>
          <a:ext cx="2488595" cy="2531992"/>
        </p:xfrm>
        <a:graphic>
          <a:graphicData uri="http://schemas.openxmlformats.org/drawingml/2006/table">
            <a:tbl>
              <a:tblPr firstRow="1" bandRow="1"/>
              <a:tblGrid>
                <a:gridCol w="1104900">
                  <a:extLst>
                    <a:ext uri="{9D8B030D-6E8A-4147-A177-3AD203B41FA5}">
                      <a16:colId xmlns:a16="http://schemas.microsoft.com/office/drawing/2014/main" xmlns="" val="20000"/>
                    </a:ext>
                  </a:extLst>
                </a:gridCol>
                <a:gridCol w="1383695">
                  <a:extLst>
                    <a:ext uri="{9D8B030D-6E8A-4147-A177-3AD203B41FA5}">
                      <a16:colId xmlns:a16="http://schemas.microsoft.com/office/drawing/2014/main" xmlns="" val="20001"/>
                    </a:ext>
                  </a:extLst>
                </a:gridCol>
              </a:tblGrid>
              <a:tr h="157092">
                <a:tc>
                  <a:txBody>
                    <a:bodyPr/>
                    <a:lstStyle/>
                    <a:p>
                      <a:r>
                        <a:rPr lang="en-US" sz="1200" b="1" dirty="0">
                          <a:solidFill>
                            <a:schemeClr val="tx1"/>
                          </a:solidFill>
                          <a:latin typeface="+mn-lt"/>
                        </a:rPr>
                        <a:t>Grant Type</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r>
                        <a:rPr lang="en-US" sz="1200" b="1" dirty="0">
                          <a:solidFill>
                            <a:schemeClr val="tx1"/>
                          </a:solidFill>
                          <a:latin typeface="+mn-lt"/>
                        </a:rPr>
                        <a:t>No. of grants in payment including Grant-in-Aid</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213629">
                <a:tc>
                  <a:txBody>
                    <a:bodyPr/>
                    <a:lstStyle/>
                    <a:p>
                      <a:pPr marL="0" marR="0">
                        <a:spcBef>
                          <a:spcPts val="0"/>
                        </a:spcBef>
                        <a:spcAft>
                          <a:spcPts val="0"/>
                        </a:spcAft>
                      </a:pPr>
                      <a:r>
                        <a:rPr lang="en-GB" sz="1200" dirty="0">
                          <a:solidFill>
                            <a:schemeClr val="tx1"/>
                          </a:solidFill>
                          <a:effectLst/>
                          <a:latin typeface="+mn-lt"/>
                          <a:ea typeface="Calibri" panose="020F0502020204030204" pitchFamily="34" charset="0"/>
                        </a:rPr>
                        <a:t>OAG</a:t>
                      </a:r>
                      <a:endParaRPr lang="en-US" sz="1200" dirty="0">
                        <a:solidFill>
                          <a:schemeClr val="tx1"/>
                        </a:solidFill>
                        <a:effectLst/>
                        <a:latin typeface="+mn-lt"/>
                        <a:ea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125730" algn="r">
                        <a:spcBef>
                          <a:spcPts val="0"/>
                        </a:spcBef>
                        <a:spcAft>
                          <a:spcPts val="0"/>
                        </a:spcAft>
                      </a:pPr>
                      <a:r>
                        <a:rPr lang="en-US" sz="1200" dirty="0">
                          <a:solidFill>
                            <a:schemeClr val="tx1"/>
                          </a:solidFill>
                          <a:effectLst/>
                          <a:latin typeface="+mn-lt"/>
                          <a:ea typeface="Times New Roman" panose="02020603050405020304" pitchFamily="18" charset="0"/>
                        </a:rPr>
                        <a:t>3722 675</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213629">
                <a:tc>
                  <a:txBody>
                    <a:bodyPr/>
                    <a:lstStyle/>
                    <a:p>
                      <a:pPr marL="0" marR="0">
                        <a:spcBef>
                          <a:spcPts val="0"/>
                        </a:spcBef>
                        <a:spcAft>
                          <a:spcPts val="0"/>
                        </a:spcAft>
                      </a:pPr>
                      <a:r>
                        <a:rPr lang="en-GB" sz="1200" dirty="0">
                          <a:solidFill>
                            <a:schemeClr val="tx1"/>
                          </a:solidFill>
                          <a:effectLst/>
                          <a:latin typeface="+mn-lt"/>
                          <a:ea typeface="Calibri" panose="020F0502020204030204" pitchFamily="34" charset="0"/>
                        </a:rPr>
                        <a:t>WVG</a:t>
                      </a:r>
                      <a:endParaRPr lang="en-US" sz="1200" dirty="0">
                        <a:solidFill>
                          <a:schemeClr val="tx1"/>
                        </a:solidFill>
                        <a:effectLst/>
                        <a:latin typeface="+mn-lt"/>
                        <a:ea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68580" algn="r">
                        <a:spcBef>
                          <a:spcPts val="0"/>
                        </a:spcBef>
                        <a:spcAft>
                          <a:spcPts val="0"/>
                        </a:spcAft>
                      </a:pPr>
                      <a:r>
                        <a:rPr lang="en-US" sz="1200" dirty="0">
                          <a:solidFill>
                            <a:schemeClr val="tx1"/>
                          </a:solidFill>
                          <a:effectLst/>
                          <a:latin typeface="+mn-lt"/>
                          <a:ea typeface="Times New Roman" panose="02020603050405020304" pitchFamily="18" charset="0"/>
                        </a:rPr>
                        <a:t>40</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13629">
                <a:tc>
                  <a:txBody>
                    <a:bodyPr/>
                    <a:lstStyle/>
                    <a:p>
                      <a:pPr marL="0" marR="0">
                        <a:spcBef>
                          <a:spcPts val="0"/>
                        </a:spcBef>
                        <a:spcAft>
                          <a:spcPts val="0"/>
                        </a:spcAft>
                      </a:pPr>
                      <a:r>
                        <a:rPr lang="en-GB" sz="1200" dirty="0">
                          <a:solidFill>
                            <a:schemeClr val="tx1"/>
                          </a:solidFill>
                          <a:effectLst/>
                          <a:latin typeface="+mn-lt"/>
                          <a:ea typeface="Calibri" panose="020F0502020204030204" pitchFamily="34" charset="0"/>
                        </a:rPr>
                        <a:t>GIA</a:t>
                      </a:r>
                      <a:endParaRPr lang="en-US" sz="1200" dirty="0">
                        <a:solidFill>
                          <a:schemeClr val="tx1"/>
                        </a:solidFill>
                        <a:effectLst/>
                        <a:latin typeface="+mn-lt"/>
                        <a:ea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68580" algn="r">
                        <a:spcBef>
                          <a:spcPts val="0"/>
                        </a:spcBef>
                        <a:spcAft>
                          <a:spcPts val="0"/>
                        </a:spcAft>
                      </a:pPr>
                      <a:r>
                        <a:rPr lang="en-US" sz="1200" dirty="0">
                          <a:solidFill>
                            <a:schemeClr val="tx1"/>
                          </a:solidFill>
                          <a:effectLst/>
                          <a:latin typeface="+mn-lt"/>
                          <a:ea typeface="Times New Roman" panose="02020603050405020304" pitchFamily="18" charset="0"/>
                        </a:rPr>
                        <a:t>267 912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13629">
                <a:tc>
                  <a:txBody>
                    <a:bodyPr/>
                    <a:lstStyle/>
                    <a:p>
                      <a:pPr marL="0" marR="0">
                        <a:spcBef>
                          <a:spcPts val="0"/>
                        </a:spcBef>
                        <a:spcAft>
                          <a:spcPts val="0"/>
                        </a:spcAft>
                      </a:pPr>
                      <a:r>
                        <a:rPr lang="en-GB" sz="1200" dirty="0">
                          <a:solidFill>
                            <a:schemeClr val="tx1"/>
                          </a:solidFill>
                          <a:effectLst/>
                          <a:latin typeface="+mn-lt"/>
                          <a:ea typeface="Calibri" panose="020F0502020204030204" pitchFamily="34" charset="0"/>
                        </a:rPr>
                        <a:t>DG</a:t>
                      </a:r>
                      <a:endParaRPr lang="en-US" sz="1200" dirty="0">
                        <a:solidFill>
                          <a:schemeClr val="tx1"/>
                        </a:solidFill>
                        <a:effectLst/>
                        <a:latin typeface="+mn-lt"/>
                        <a:ea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68580" algn="r">
                        <a:spcBef>
                          <a:spcPts val="0"/>
                        </a:spcBef>
                        <a:spcAft>
                          <a:spcPts val="0"/>
                        </a:spcAft>
                      </a:pPr>
                      <a:r>
                        <a:rPr lang="en-US" sz="1200" dirty="0">
                          <a:solidFill>
                            <a:schemeClr val="tx1"/>
                          </a:solidFill>
                          <a:effectLst/>
                          <a:latin typeface="+mn-lt"/>
                          <a:ea typeface="Times New Roman" panose="02020603050405020304" pitchFamily="18" charset="0"/>
                        </a:rPr>
                        <a:t>997 752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13629">
                <a:tc>
                  <a:txBody>
                    <a:bodyPr/>
                    <a:lstStyle/>
                    <a:p>
                      <a:pPr marL="0" marR="0">
                        <a:spcBef>
                          <a:spcPts val="0"/>
                        </a:spcBef>
                        <a:spcAft>
                          <a:spcPts val="0"/>
                        </a:spcAft>
                      </a:pPr>
                      <a:r>
                        <a:rPr lang="en-GB" sz="1200" dirty="0">
                          <a:solidFill>
                            <a:schemeClr val="tx1"/>
                          </a:solidFill>
                          <a:effectLst/>
                          <a:latin typeface="+mn-lt"/>
                          <a:ea typeface="Calibri" panose="020F0502020204030204" pitchFamily="34" charset="0"/>
                        </a:rPr>
                        <a:t>FCG</a:t>
                      </a:r>
                      <a:endParaRPr lang="en-US" sz="1200" dirty="0">
                        <a:solidFill>
                          <a:schemeClr val="tx1"/>
                        </a:solidFill>
                        <a:effectLst/>
                        <a:latin typeface="+mn-lt"/>
                        <a:ea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68580" algn="r">
                        <a:spcBef>
                          <a:spcPts val="0"/>
                        </a:spcBef>
                        <a:spcAft>
                          <a:spcPts val="0"/>
                        </a:spcAft>
                      </a:pPr>
                      <a:r>
                        <a:rPr lang="en-US" sz="1200" dirty="0">
                          <a:solidFill>
                            <a:schemeClr val="tx1"/>
                          </a:solidFill>
                          <a:effectLst/>
                          <a:latin typeface="+mn-lt"/>
                          <a:ea typeface="Times New Roman" panose="02020603050405020304" pitchFamily="18" charset="0"/>
                        </a:rPr>
                        <a:t>309 453</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13629">
                <a:tc>
                  <a:txBody>
                    <a:bodyPr/>
                    <a:lstStyle/>
                    <a:p>
                      <a:pPr marL="0" marR="0">
                        <a:spcBef>
                          <a:spcPts val="0"/>
                        </a:spcBef>
                        <a:spcAft>
                          <a:spcPts val="0"/>
                        </a:spcAft>
                      </a:pPr>
                      <a:r>
                        <a:rPr lang="en-GB" sz="1200" dirty="0">
                          <a:solidFill>
                            <a:schemeClr val="tx1"/>
                          </a:solidFill>
                          <a:effectLst/>
                          <a:latin typeface="+mn-lt"/>
                          <a:ea typeface="Calibri" panose="020F0502020204030204" pitchFamily="34" charset="0"/>
                        </a:rPr>
                        <a:t>CDG</a:t>
                      </a:r>
                      <a:endParaRPr lang="en-US" sz="1200" dirty="0">
                        <a:solidFill>
                          <a:schemeClr val="tx1"/>
                        </a:solidFill>
                        <a:effectLst/>
                        <a:latin typeface="+mn-lt"/>
                        <a:ea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68580" algn="r">
                        <a:spcBef>
                          <a:spcPts val="0"/>
                        </a:spcBef>
                        <a:spcAft>
                          <a:spcPts val="0"/>
                        </a:spcAft>
                      </a:pPr>
                      <a:r>
                        <a:rPr lang="en-US" sz="1200" dirty="0">
                          <a:solidFill>
                            <a:schemeClr val="tx1"/>
                          </a:solidFill>
                          <a:effectLst/>
                          <a:latin typeface="+mn-lt"/>
                          <a:ea typeface="Times New Roman" panose="02020603050405020304" pitchFamily="18" charset="0"/>
                        </a:rPr>
                        <a:t>150 151</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213629">
                <a:tc>
                  <a:txBody>
                    <a:bodyPr/>
                    <a:lstStyle/>
                    <a:p>
                      <a:pPr marL="0" marR="0">
                        <a:spcBef>
                          <a:spcPts val="0"/>
                        </a:spcBef>
                        <a:spcAft>
                          <a:spcPts val="0"/>
                        </a:spcAft>
                      </a:pPr>
                      <a:r>
                        <a:rPr lang="en-GB" sz="1200" dirty="0">
                          <a:solidFill>
                            <a:schemeClr val="tx1"/>
                          </a:solidFill>
                          <a:effectLst/>
                          <a:latin typeface="+mn-lt"/>
                          <a:ea typeface="Calibri" panose="020F0502020204030204" pitchFamily="34" charset="0"/>
                        </a:rPr>
                        <a:t>CSG</a:t>
                      </a:r>
                      <a:endParaRPr lang="en-US" sz="1200" dirty="0">
                        <a:solidFill>
                          <a:schemeClr val="tx1"/>
                        </a:solidFill>
                        <a:effectLst/>
                        <a:latin typeface="+mn-lt"/>
                        <a:ea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125730" algn="r">
                        <a:spcBef>
                          <a:spcPts val="0"/>
                        </a:spcBef>
                        <a:spcAft>
                          <a:spcPts val="0"/>
                        </a:spcAft>
                      </a:pPr>
                      <a:r>
                        <a:rPr lang="en-US" sz="1200" dirty="0">
                          <a:solidFill>
                            <a:schemeClr val="tx1"/>
                          </a:solidFill>
                          <a:effectLst/>
                          <a:latin typeface="+mn-lt"/>
                          <a:ea typeface="Times New Roman" panose="02020603050405020304" pitchFamily="18" charset="0"/>
                        </a:rPr>
                        <a:t>12 992 589</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213629">
                <a:tc>
                  <a:txBody>
                    <a:bodyPr/>
                    <a:lstStyle/>
                    <a:p>
                      <a:pPr marL="0" marR="0">
                        <a:spcBef>
                          <a:spcPts val="0"/>
                        </a:spcBef>
                        <a:spcAft>
                          <a:spcPts val="0"/>
                        </a:spcAft>
                      </a:pPr>
                      <a:r>
                        <a:rPr lang="en-GB" sz="1200" b="1" dirty="0">
                          <a:solidFill>
                            <a:schemeClr val="tx1"/>
                          </a:solidFill>
                          <a:effectLst/>
                          <a:latin typeface="+mn-lt"/>
                          <a:ea typeface="Calibri" panose="020F0502020204030204" pitchFamily="34" charset="0"/>
                        </a:rPr>
                        <a:t>Total </a:t>
                      </a:r>
                      <a:endParaRPr lang="en-US" sz="1200" dirty="0">
                        <a:solidFill>
                          <a:schemeClr val="tx1"/>
                        </a:solidFill>
                        <a:effectLst/>
                        <a:latin typeface="+mn-lt"/>
                        <a:ea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143510" algn="r">
                        <a:spcBef>
                          <a:spcPts val="0"/>
                        </a:spcBef>
                        <a:spcAft>
                          <a:spcPts val="0"/>
                        </a:spcAft>
                      </a:pPr>
                      <a:r>
                        <a:rPr lang="en-US" sz="1200" b="1" dirty="0">
                          <a:solidFill>
                            <a:schemeClr val="tx1"/>
                          </a:solidFill>
                          <a:effectLst/>
                          <a:latin typeface="+mn-lt"/>
                          <a:ea typeface="Times New Roman" panose="02020603050405020304" pitchFamily="18" charset="0"/>
                        </a:rPr>
                        <a:t>18 440 572</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bl>
          </a:graphicData>
        </a:graphic>
      </p:graphicFrame>
      <p:sp>
        <p:nvSpPr>
          <p:cNvPr id="6" name="TextBox 5"/>
          <p:cNvSpPr txBox="1"/>
          <p:nvPr/>
        </p:nvSpPr>
        <p:spPr>
          <a:xfrm>
            <a:off x="7239000" y="3962400"/>
            <a:ext cx="1752600" cy="206210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dirty="0">
                <a:solidFill>
                  <a:srgbClr val="00B050"/>
                </a:solidFill>
              </a:rPr>
              <a:t>Of the total grants in payment, 75% were women, 32% youth and 9% were persons with disabilities.</a:t>
            </a:r>
          </a:p>
        </p:txBody>
      </p:sp>
      <p:graphicFrame>
        <p:nvGraphicFramePr>
          <p:cNvPr id="4" name="Table 3"/>
          <p:cNvGraphicFramePr>
            <a:graphicFrameLocks noGrp="1"/>
          </p:cNvGraphicFramePr>
          <p:nvPr>
            <p:extLst>
              <p:ext uri="{D42A27DB-BD31-4B8C-83A1-F6EECF244321}">
                <p14:modId xmlns:p14="http://schemas.microsoft.com/office/powerpoint/2010/main" xmlns="" val="4207247155"/>
              </p:ext>
            </p:extLst>
          </p:nvPr>
        </p:nvGraphicFramePr>
        <p:xfrm>
          <a:off x="4944533" y="3962400"/>
          <a:ext cx="2133600" cy="2667000"/>
        </p:xfrm>
        <a:graphic>
          <a:graphicData uri="http://schemas.openxmlformats.org/drawingml/2006/table">
            <a:tbl>
              <a:tblPr firstRow="1" bandRow="1"/>
              <a:tblGrid>
                <a:gridCol w="656492">
                  <a:extLst>
                    <a:ext uri="{9D8B030D-6E8A-4147-A177-3AD203B41FA5}">
                      <a16:colId xmlns:a16="http://schemas.microsoft.com/office/drawing/2014/main" xmlns="" val="20000"/>
                    </a:ext>
                  </a:extLst>
                </a:gridCol>
                <a:gridCol w="1477108">
                  <a:extLst>
                    <a:ext uri="{9D8B030D-6E8A-4147-A177-3AD203B41FA5}">
                      <a16:colId xmlns:a16="http://schemas.microsoft.com/office/drawing/2014/main" xmlns="" val="20001"/>
                    </a:ext>
                  </a:extLst>
                </a:gridCol>
              </a:tblGrid>
              <a:tr h="186218">
                <a:tc>
                  <a:txBody>
                    <a:bodyPr/>
                    <a:lstStyle/>
                    <a:p>
                      <a:pPr>
                        <a:lnSpc>
                          <a:spcPct val="110000"/>
                        </a:lnSpc>
                        <a:spcAft>
                          <a:spcPts val="0"/>
                        </a:spcAft>
                        <a:tabLst>
                          <a:tab pos="180340" algn="l"/>
                          <a:tab pos="540385" algn="l"/>
                        </a:tabLst>
                      </a:pPr>
                      <a:r>
                        <a:rPr lang="en-ZA" sz="1200" b="1" dirty="0">
                          <a:effectLst/>
                        </a:rPr>
                        <a:t>Region</a:t>
                      </a:r>
                      <a:endParaRPr lang="en-ZA" sz="1200" b="1" dirty="0">
                        <a:effectLst/>
                        <a:latin typeface="+mn-lt"/>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algn="l">
                        <a:lnSpc>
                          <a:spcPct val="110000"/>
                        </a:lnSpc>
                        <a:spcAft>
                          <a:spcPts val="0"/>
                        </a:spcAft>
                        <a:tabLst>
                          <a:tab pos="180340" algn="l"/>
                          <a:tab pos="540385" algn="l"/>
                        </a:tabLst>
                      </a:pPr>
                      <a:r>
                        <a:rPr lang="en-US" sz="1200" b="1" dirty="0">
                          <a:effectLst/>
                        </a:rPr>
                        <a:t>No. of grants in payment including Grant-in-Aid</a:t>
                      </a:r>
                      <a:endParaRPr lang="en-ZA" sz="1200" b="1" dirty="0">
                        <a:effectLst/>
                        <a:latin typeface="+mn-lt"/>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70422">
                <a:tc>
                  <a:txBody>
                    <a:bodyPr/>
                    <a:lstStyle/>
                    <a:p>
                      <a:pPr>
                        <a:lnSpc>
                          <a:spcPct val="110000"/>
                        </a:lnSpc>
                        <a:spcAft>
                          <a:spcPts val="0"/>
                        </a:spcAft>
                        <a:tabLst>
                          <a:tab pos="180340" algn="l"/>
                          <a:tab pos="540385" algn="l"/>
                        </a:tabLst>
                      </a:pPr>
                      <a:r>
                        <a:rPr lang="en-US" sz="1200" dirty="0">
                          <a:effectLst/>
                        </a:rPr>
                        <a:t>EC</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a:effectLst/>
                          <a:latin typeface="Arial" panose="020B0604020202020204" pitchFamily="34" charset="0"/>
                          <a:ea typeface="Times New Roman" panose="02020603050405020304" pitchFamily="18" charset="0"/>
                        </a:rPr>
                        <a:t>2 849 184</a:t>
                      </a:r>
                      <a:endParaRPr lang="en-ZA" sz="120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09093">
                <a:tc>
                  <a:txBody>
                    <a:bodyPr/>
                    <a:lstStyle/>
                    <a:p>
                      <a:pPr>
                        <a:lnSpc>
                          <a:spcPct val="110000"/>
                        </a:lnSpc>
                        <a:spcAft>
                          <a:spcPts val="0"/>
                        </a:spcAft>
                        <a:tabLst>
                          <a:tab pos="180340" algn="l"/>
                          <a:tab pos="540385" algn="l"/>
                        </a:tabLst>
                      </a:pPr>
                      <a:r>
                        <a:rPr lang="en-US" sz="1200" dirty="0">
                          <a:effectLst/>
                        </a:rPr>
                        <a:t>FS</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dirty="0">
                          <a:effectLst/>
                          <a:latin typeface="Arial" panose="020B0604020202020204" pitchFamily="34" charset="0"/>
                          <a:ea typeface="Times New Roman" panose="02020603050405020304" pitchFamily="18" charset="0"/>
                        </a:rPr>
                        <a:t>1 040 837</a:t>
                      </a:r>
                      <a:endParaRPr lang="en-ZA" sz="1200" dirty="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10000"/>
                        </a:lnSpc>
                        <a:spcAft>
                          <a:spcPts val="0"/>
                        </a:spcAft>
                        <a:tabLst>
                          <a:tab pos="180340" algn="l"/>
                          <a:tab pos="540385" algn="l"/>
                        </a:tabLst>
                      </a:pPr>
                      <a:r>
                        <a:rPr lang="en-US" sz="1200" dirty="0">
                          <a:effectLst/>
                        </a:rPr>
                        <a:t>GP</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a:effectLst/>
                          <a:latin typeface="Arial" panose="020B0604020202020204" pitchFamily="34" charset="0"/>
                          <a:ea typeface="Times New Roman" panose="02020603050405020304" pitchFamily="18" charset="0"/>
                        </a:rPr>
                        <a:t>2 847 820</a:t>
                      </a:r>
                      <a:endParaRPr lang="en-ZA" sz="120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33680">
                <a:tc>
                  <a:txBody>
                    <a:bodyPr/>
                    <a:lstStyle/>
                    <a:p>
                      <a:pPr>
                        <a:lnSpc>
                          <a:spcPct val="110000"/>
                        </a:lnSpc>
                        <a:spcAft>
                          <a:spcPts val="0"/>
                        </a:spcAft>
                        <a:tabLst>
                          <a:tab pos="180340" algn="l"/>
                          <a:tab pos="540385" algn="l"/>
                        </a:tabLst>
                      </a:pPr>
                      <a:r>
                        <a:rPr lang="en-US" sz="1200">
                          <a:effectLst/>
                        </a:rPr>
                        <a:t>KZN</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a:effectLst/>
                          <a:latin typeface="Arial" panose="020B0604020202020204" pitchFamily="34" charset="0"/>
                          <a:ea typeface="Times New Roman" panose="02020603050405020304" pitchFamily="18" charset="0"/>
                        </a:rPr>
                        <a:t>4 065 512</a:t>
                      </a:r>
                      <a:endParaRPr lang="en-ZA" sz="120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18440">
                <a:tc>
                  <a:txBody>
                    <a:bodyPr/>
                    <a:lstStyle/>
                    <a:p>
                      <a:pPr>
                        <a:lnSpc>
                          <a:spcPct val="110000"/>
                        </a:lnSpc>
                        <a:spcAft>
                          <a:spcPts val="0"/>
                        </a:spcAft>
                        <a:tabLst>
                          <a:tab pos="180340" algn="l"/>
                          <a:tab pos="540385" algn="l"/>
                        </a:tabLst>
                      </a:pPr>
                      <a:r>
                        <a:rPr lang="en-US" sz="1200">
                          <a:effectLst/>
                        </a:rPr>
                        <a:t>LP</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a:effectLst/>
                          <a:latin typeface="Arial" panose="020B0604020202020204" pitchFamily="34" charset="0"/>
                          <a:ea typeface="Times New Roman" panose="02020603050405020304" pitchFamily="18" charset="0"/>
                        </a:rPr>
                        <a:t>2 647 292</a:t>
                      </a:r>
                      <a:endParaRPr lang="en-ZA" sz="120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03200">
                <a:tc>
                  <a:txBody>
                    <a:bodyPr/>
                    <a:lstStyle/>
                    <a:p>
                      <a:pPr>
                        <a:lnSpc>
                          <a:spcPct val="110000"/>
                        </a:lnSpc>
                        <a:spcAft>
                          <a:spcPts val="0"/>
                        </a:spcAft>
                        <a:tabLst>
                          <a:tab pos="180340" algn="l"/>
                          <a:tab pos="540385" algn="l"/>
                        </a:tabLst>
                      </a:pPr>
                      <a:r>
                        <a:rPr lang="en-US" sz="1200" dirty="0">
                          <a:effectLst/>
                        </a:rPr>
                        <a:t>MP</a:t>
                      </a:r>
                      <a:endParaRPr lang="en-ZA" sz="1200"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a:effectLst/>
                          <a:latin typeface="Arial" panose="020B0604020202020204" pitchFamily="34" charset="0"/>
                          <a:ea typeface="Times New Roman" panose="02020603050405020304" pitchFamily="18" charset="0"/>
                        </a:rPr>
                        <a:t>1 555 838</a:t>
                      </a:r>
                      <a:endParaRPr lang="en-ZA" sz="120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10000"/>
                        </a:lnSpc>
                        <a:spcAft>
                          <a:spcPts val="0"/>
                        </a:spcAft>
                        <a:tabLst>
                          <a:tab pos="180340" algn="l"/>
                          <a:tab pos="540385" algn="l"/>
                        </a:tabLst>
                      </a:pPr>
                      <a:r>
                        <a:rPr lang="en-US" sz="1200">
                          <a:effectLst/>
                        </a:rPr>
                        <a:t>NC</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a:effectLst/>
                          <a:latin typeface="Arial" panose="020B0604020202020204" pitchFamily="34" charset="0"/>
                          <a:ea typeface="Times New Roman" panose="02020603050405020304" pitchFamily="18" charset="0"/>
                        </a:rPr>
                        <a:t>502 725</a:t>
                      </a:r>
                      <a:endParaRPr lang="en-ZA" sz="120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nSpc>
                          <a:spcPct val="110000"/>
                        </a:lnSpc>
                        <a:spcAft>
                          <a:spcPts val="0"/>
                        </a:spcAft>
                        <a:tabLst>
                          <a:tab pos="180340" algn="l"/>
                          <a:tab pos="540385" algn="l"/>
                        </a:tabLst>
                      </a:pPr>
                      <a:r>
                        <a:rPr lang="en-US" sz="1200">
                          <a:effectLst/>
                        </a:rPr>
                        <a:t>NW</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a:effectLst/>
                          <a:latin typeface="Arial" panose="020B0604020202020204" pitchFamily="34" charset="0"/>
                          <a:ea typeface="Times New Roman" panose="02020603050405020304" pitchFamily="18" charset="0"/>
                        </a:rPr>
                        <a:t>1 291 307</a:t>
                      </a:r>
                      <a:endParaRPr lang="en-ZA" sz="120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nSpc>
                          <a:spcPct val="110000"/>
                        </a:lnSpc>
                        <a:spcAft>
                          <a:spcPts val="0"/>
                        </a:spcAft>
                        <a:tabLst>
                          <a:tab pos="180340" algn="l"/>
                          <a:tab pos="540385" algn="l"/>
                        </a:tabLst>
                      </a:pPr>
                      <a:r>
                        <a:rPr lang="en-US" sz="1200">
                          <a:effectLst/>
                        </a:rPr>
                        <a:t>WC</a:t>
                      </a:r>
                      <a:endParaRPr lang="en-ZA" sz="120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a:effectLst/>
                          <a:latin typeface="Arial" panose="020B0604020202020204" pitchFamily="34" charset="0"/>
                          <a:ea typeface="Times New Roman" panose="02020603050405020304" pitchFamily="18" charset="0"/>
                        </a:rPr>
                        <a:t>1 640 057</a:t>
                      </a:r>
                      <a:endParaRPr lang="en-ZA" sz="1200">
                        <a:effectLst/>
                        <a:latin typeface="Times New Roman" panose="02020603050405020304" pitchFamily="18"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algn="just">
                        <a:lnSpc>
                          <a:spcPct val="110000"/>
                        </a:lnSpc>
                        <a:spcAft>
                          <a:spcPts val="0"/>
                        </a:spcAft>
                      </a:pPr>
                      <a:r>
                        <a:rPr lang="en-US" sz="1200" b="1" dirty="0">
                          <a:effectLst/>
                        </a:rPr>
                        <a:t>Total</a:t>
                      </a:r>
                      <a:endParaRPr lang="en-ZA" sz="1200" b="1" dirty="0">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indent="-56515" algn="r">
                        <a:spcAft>
                          <a:spcPts val="0"/>
                        </a:spcAft>
                        <a:tabLst>
                          <a:tab pos="7486650" algn="l"/>
                        </a:tabLst>
                      </a:pPr>
                      <a:r>
                        <a:rPr lang="en-US" sz="1200" b="1" dirty="0">
                          <a:effectLst/>
                          <a:latin typeface="Arial" panose="020B0604020202020204" pitchFamily="34" charset="0"/>
                          <a:ea typeface="Times New Roman" panose="02020603050405020304" pitchFamily="18" charset="0"/>
                        </a:rPr>
                        <a:t>18 440 572</a:t>
                      </a:r>
                      <a:endParaRPr lang="en-ZA" sz="1200" dirty="0">
                        <a:effectLst/>
                        <a:latin typeface="Times New Roman" panose="02020603050405020304" pitchFamily="18" charset="0"/>
                        <a:ea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672319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19</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913962114"/>
              </p:ext>
            </p:extLst>
          </p:nvPr>
        </p:nvGraphicFramePr>
        <p:xfrm>
          <a:off x="76200" y="1025145"/>
          <a:ext cx="8991600" cy="4819668"/>
        </p:xfrm>
        <a:graphic>
          <a:graphicData uri="http://schemas.openxmlformats.org/drawingml/2006/table">
            <a:tbl>
              <a:tblPr>
                <a:tableStyleId>{5940675A-B579-460E-94D1-54222C63F5DA}</a:tableStyleId>
              </a:tblPr>
              <a:tblGrid>
                <a:gridCol w="2819400">
                  <a:extLst>
                    <a:ext uri="{9D8B030D-6E8A-4147-A177-3AD203B41FA5}">
                      <a16:colId xmlns:a16="http://schemas.microsoft.com/office/drawing/2014/main" xmlns="" val="4246322984"/>
                    </a:ext>
                  </a:extLst>
                </a:gridCol>
                <a:gridCol w="3086100">
                  <a:extLst>
                    <a:ext uri="{9D8B030D-6E8A-4147-A177-3AD203B41FA5}">
                      <a16:colId xmlns:a16="http://schemas.microsoft.com/office/drawing/2014/main" xmlns="" val="210110826"/>
                    </a:ext>
                  </a:extLst>
                </a:gridCol>
                <a:gridCol w="3086100">
                  <a:extLst>
                    <a:ext uri="{9D8B030D-6E8A-4147-A177-3AD203B41FA5}">
                      <a16:colId xmlns:a16="http://schemas.microsoft.com/office/drawing/2014/main" xmlns="" val="20002"/>
                    </a:ext>
                  </a:extLst>
                </a:gridCol>
              </a:tblGrid>
              <a:tr h="355664">
                <a:tc gridSpan="3">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Reduced levels of poverty </a:t>
                      </a:r>
                      <a:endParaRPr lang="en-US" sz="1600" b="0" dirty="0">
                        <a:solidFill>
                          <a:schemeClr val="tx1"/>
                        </a:solidFill>
                        <a:latin typeface="+mn-lt"/>
                      </a:endParaRPr>
                    </a:p>
                  </a:txBody>
                  <a:tcPr marL="7620" marR="7620" marT="7620" marB="0" anchor="ctr">
                    <a:solidFill>
                      <a:srgbClr val="FFCC66"/>
                    </a:solidFill>
                  </a:tcPr>
                </a:tc>
                <a:tc hMerge="1">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endParaRPr lang="en-US" sz="1800" b="1" dirty="0">
                        <a:solidFill>
                          <a:schemeClr val="tx1"/>
                        </a:solidFill>
                        <a:latin typeface="+mn-lt"/>
                      </a:endParaRPr>
                    </a:p>
                  </a:txBody>
                  <a:tcPr marL="7620" marR="7620" marT="7620" marB="0" anchor="ctr">
                    <a:solidFill>
                      <a:srgbClr val="FFC000"/>
                    </a:solidFill>
                  </a:tcPr>
                </a:tc>
                <a:tc hMerge="1">
                  <a:txBody>
                    <a:bodyPr/>
                    <a:lstStyle/>
                    <a:p>
                      <a:endParaRPr lang="en-ZA"/>
                    </a:p>
                  </a:txBody>
                  <a:tcPr/>
                </a:tc>
                <a:extLst>
                  <a:ext uri="{0D108BD9-81ED-4DB2-BD59-A6C34878D82A}">
                    <a16:rowId xmlns:a16="http://schemas.microsoft.com/office/drawing/2014/main" xmlns="" val="1348567256"/>
                  </a:ext>
                </a:extLst>
              </a:tr>
              <a:tr h="520283">
                <a:tc gridSpan="3">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kern="1200" dirty="0">
                          <a:solidFill>
                            <a:schemeClr val="tx1"/>
                          </a:solidFill>
                          <a:effectLst/>
                          <a:latin typeface="+mn-lt"/>
                        </a:rPr>
                        <a:t>Objective: Reduction of exclusion errors for children below 1.</a:t>
                      </a:r>
                    </a:p>
                  </a:txBody>
                  <a:tcPr marL="7620" marR="7620" marT="7620" marB="0" anchor="ctr">
                    <a:solidFill>
                      <a:srgbClr val="FFCC66"/>
                    </a:solidFill>
                  </a:tcPr>
                </a:tc>
                <a:tc hMerge="1">
                  <a:txBody>
                    <a:bodyPr/>
                    <a:lstStyle/>
                    <a:p>
                      <a:pPr algn="l">
                        <a:lnSpc>
                          <a:spcPct val="100000"/>
                        </a:lnSpc>
                        <a:spcBef>
                          <a:spcPts val="600"/>
                        </a:spcBef>
                        <a:spcAft>
                          <a:spcPts val="0"/>
                        </a:spcAft>
                      </a:pPr>
                      <a:endParaRPr lang="en-ZA" sz="1800" b="1" kern="1400" dirty="0">
                        <a:solidFill>
                          <a:srgbClr val="009900"/>
                        </a:solidFill>
                        <a:effectLst/>
                        <a:uFill>
                          <a:solidFill>
                            <a:srgbClr val="000000"/>
                          </a:solidFill>
                        </a:uFill>
                        <a:latin typeface="+mn-lt"/>
                        <a:ea typeface="Times New Roman" panose="02020603050405020304" pitchFamily="18" charset="0"/>
                        <a:cs typeface="Arial" panose="020B0604020202020204" pitchFamily="34" charset="0"/>
                      </a:endParaRPr>
                    </a:p>
                  </a:txBody>
                  <a:tcPr marL="5715" marR="5715" marT="9525" marB="0" anchor="ctr"/>
                </a:tc>
                <a:tc hMerge="1">
                  <a:txBody>
                    <a:bodyPr/>
                    <a:lstStyle/>
                    <a:p>
                      <a:endParaRPr lang="en-ZA"/>
                    </a:p>
                  </a:txBody>
                  <a:tcPr/>
                </a:tc>
                <a:extLst>
                  <a:ext uri="{0D108BD9-81ED-4DB2-BD59-A6C34878D82A}">
                    <a16:rowId xmlns:a16="http://schemas.microsoft.com/office/drawing/2014/main" xmlns="" val="3866487341"/>
                  </a:ext>
                </a:extLst>
              </a:tr>
              <a:tr h="743036">
                <a:tc gridSpan="3">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tc hMerge="1">
                  <a:txBody>
                    <a:bodyPr/>
                    <a:lstStyle/>
                    <a:p>
                      <a:pPr lvl="0" algn="l" rtl="0">
                        <a:lnSpc>
                          <a:spcPct val="100000"/>
                        </a:lnSpc>
                        <a:spcBef>
                          <a:spcPts val="600"/>
                        </a:spcBef>
                        <a:spcAft>
                          <a:spcPts val="0"/>
                        </a:spcAft>
                      </a:pPr>
                      <a:endParaRPr lang="en-GB" sz="1800" dirty="0">
                        <a:solidFill>
                          <a:srgbClr val="009900"/>
                        </a:solidFill>
                        <a:latin typeface="+mn-lt"/>
                      </a:endParaRPr>
                    </a:p>
                  </a:txBody>
                  <a:tcPr marL="5715" marR="5715" marT="9525" marB="0" anchor="ctr"/>
                </a:tc>
                <a:tc hMerge="1">
                  <a:txBody>
                    <a:bodyPr/>
                    <a:lstStyle/>
                    <a:p>
                      <a:endParaRPr lang="en-ZA"/>
                    </a:p>
                  </a:txBody>
                  <a:tcPr/>
                </a:tc>
                <a:extLst>
                  <a:ext uri="{0D108BD9-81ED-4DB2-BD59-A6C34878D82A}">
                    <a16:rowId xmlns:a16="http://schemas.microsoft.com/office/drawing/2014/main" xmlns="" val="1556360732"/>
                  </a:ext>
                </a:extLst>
              </a:tr>
              <a:tr h="327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Planned 2020/21 Target</a:t>
                      </a:r>
                      <a:r>
                        <a:rPr lang="en-US" sz="1600" b="1" baseline="0" dirty="0">
                          <a:solidFill>
                            <a:schemeClr val="tx1"/>
                          </a:solidFill>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marL="85874" marR="85874">
                    <a:noFill/>
                  </a:tcPr>
                </a:tc>
                <a:tc gridSpan="2">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endParaRPr lang="en-GB" sz="1600"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a:p>
                  </a:txBody>
                  <a:tcPr/>
                </a:tc>
                <a:extLst>
                  <a:ext uri="{0D108BD9-81ED-4DB2-BD59-A6C34878D82A}">
                    <a16:rowId xmlns:a16="http://schemas.microsoft.com/office/drawing/2014/main" xmlns="" val="10003"/>
                  </a:ext>
                </a:extLst>
              </a:tr>
              <a:tr h="2865405">
                <a:tc>
                  <a:txBody>
                    <a:bodyPr/>
                    <a:lstStyle/>
                    <a:p>
                      <a:pPr marL="0" marR="0" lvl="1" indent="0" algn="just"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0" i="0" kern="1200" baseline="0" dirty="0">
                          <a:solidFill>
                            <a:schemeClr val="tx1"/>
                          </a:solidFill>
                          <a:latin typeface="Arial" panose="020B0604020202020204" pitchFamily="34" charset="0"/>
                          <a:ea typeface="+mn-ea"/>
                          <a:cs typeface="Arial" panose="020B0604020202020204" pitchFamily="34" charset="0"/>
                        </a:rPr>
                        <a:t>580 000 children below the age of 1 in receipt of the children’s grant.</a:t>
                      </a:r>
                    </a:p>
                  </a:txBody>
                  <a:tcPr marL="44032" marR="44032" marT="0" marB="0">
                    <a:noFill/>
                  </a:tcPr>
                </a:tc>
                <a:tc>
                  <a:txBody>
                    <a:bodyPr/>
                    <a:lstStyle/>
                    <a:p>
                      <a:pPr marL="285750" marR="0" lvl="1"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550 919 children below the age of 1 were in receipt of the children’s grant. This represents 95% achievement against the target. </a:t>
                      </a:r>
                    </a:p>
                    <a:p>
                      <a:pPr marL="2857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By end of March 2021, 48.17% of eligible children within this age group were in receipt of social grants.</a:t>
                      </a:r>
                    </a:p>
                    <a:p>
                      <a:pPr marL="0" marR="0" lvl="1"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ZA" sz="14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8706" marR="58706" marT="34299" marB="34299"/>
                </a:tc>
                <a:tc>
                  <a:txBody>
                    <a:bodyPr/>
                    <a:lstStyle/>
                    <a:p>
                      <a:pPr marL="0" marR="0" lvl="1"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         Breakdown per region</a:t>
                      </a:r>
                    </a:p>
                    <a:p>
                      <a:pPr marL="0" marR="0" lvl="1"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ZA" sz="1200" b="1"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1" indent="0" algn="just"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ZA" sz="12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8706" marR="58706" marT="34299" marB="34299"/>
                </a:tc>
                <a:extLst>
                  <a:ext uri="{0D108BD9-81ED-4DB2-BD59-A6C34878D82A}">
                    <a16:rowId xmlns:a16="http://schemas.microsoft.com/office/drawing/2014/main" xmlns="" val="10004"/>
                  </a:ext>
                </a:extLst>
              </a:tr>
            </a:tbl>
          </a:graphicData>
        </a:graphic>
      </p:graphicFrame>
      <p:sp>
        <p:nvSpPr>
          <p:cNvPr id="3" name="TextBox 2"/>
          <p:cNvSpPr txBox="1"/>
          <p:nvPr/>
        </p:nvSpPr>
        <p:spPr>
          <a:xfrm>
            <a:off x="914400" y="152400"/>
            <a:ext cx="8229600" cy="523220"/>
          </a:xfrm>
          <a:prstGeom prst="rect">
            <a:avLst/>
          </a:prstGeom>
          <a:noFill/>
        </p:spPr>
        <p:txBody>
          <a:bodyPr wrap="square" rtlCol="0">
            <a:spAutoFit/>
          </a:bodyPr>
          <a:lstStyle/>
          <a:p>
            <a:r>
              <a:rPr lang="en-ZA" sz="2700" b="1" dirty="0"/>
              <a:t>Implementation of Social Assistance Programme</a:t>
            </a:r>
          </a:p>
        </p:txBody>
      </p:sp>
      <p:graphicFrame>
        <p:nvGraphicFramePr>
          <p:cNvPr id="2" name="Table 1"/>
          <p:cNvGraphicFramePr>
            <a:graphicFrameLocks noGrp="1"/>
          </p:cNvGraphicFramePr>
          <p:nvPr>
            <p:extLst>
              <p:ext uri="{D42A27DB-BD31-4B8C-83A1-F6EECF244321}">
                <p14:modId xmlns:p14="http://schemas.microsoft.com/office/powerpoint/2010/main" xmlns="" val="489474553"/>
              </p:ext>
            </p:extLst>
          </p:nvPr>
        </p:nvGraphicFramePr>
        <p:xfrm>
          <a:off x="6248400" y="3276600"/>
          <a:ext cx="2396062" cy="2372494"/>
        </p:xfrm>
        <a:graphic>
          <a:graphicData uri="http://schemas.openxmlformats.org/drawingml/2006/table">
            <a:tbl>
              <a:tblPr firstRow="1" bandRow="1"/>
              <a:tblGrid>
                <a:gridCol w="999171">
                  <a:extLst>
                    <a:ext uri="{9D8B030D-6E8A-4147-A177-3AD203B41FA5}">
                      <a16:colId xmlns:a16="http://schemas.microsoft.com/office/drawing/2014/main" xmlns="" val="20000"/>
                    </a:ext>
                  </a:extLst>
                </a:gridCol>
                <a:gridCol w="1396891">
                  <a:extLst>
                    <a:ext uri="{9D8B030D-6E8A-4147-A177-3AD203B41FA5}">
                      <a16:colId xmlns:a16="http://schemas.microsoft.com/office/drawing/2014/main" xmlns="" val="20001"/>
                    </a:ext>
                  </a:extLst>
                </a:gridCol>
              </a:tblGrid>
              <a:tr h="300016">
                <a:tc>
                  <a:txBody>
                    <a:bodyPr/>
                    <a:lstStyle/>
                    <a:p>
                      <a:r>
                        <a:rPr lang="en-ZA" sz="1200" b="1" dirty="0"/>
                        <a:t>Region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r>
                        <a:rPr lang="en-ZA" sz="1200" b="1" dirty="0"/>
                        <a:t>Children</a:t>
                      </a:r>
                      <a:r>
                        <a:rPr lang="en-ZA" sz="1200" b="1" baseline="0" dirty="0"/>
                        <a:t> &lt; 1yr</a:t>
                      </a:r>
                      <a:endParaRPr lang="en-ZA" sz="12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207720">
                <a:tc>
                  <a:txBody>
                    <a:bodyPr/>
                    <a:lstStyle/>
                    <a:p>
                      <a:pPr>
                        <a:lnSpc>
                          <a:spcPct val="110000"/>
                        </a:lnSpc>
                        <a:spcAft>
                          <a:spcPts val="0"/>
                        </a:spcAft>
                      </a:pPr>
                      <a:r>
                        <a:rPr lang="en-US" sz="1200" dirty="0">
                          <a:effectLst/>
                          <a:latin typeface="Arial" panose="020B0604020202020204" pitchFamily="34" charset="0"/>
                          <a:cs typeface="Times New Roman" panose="02020603050405020304" pitchFamily="18" charset="0"/>
                        </a:rPr>
                        <a:t>EC</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78 974</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07720">
                <a:tc>
                  <a:txBody>
                    <a:bodyPr/>
                    <a:lstStyle/>
                    <a:p>
                      <a:pPr>
                        <a:lnSpc>
                          <a:spcPct val="110000"/>
                        </a:lnSpc>
                        <a:spcAft>
                          <a:spcPts val="0"/>
                        </a:spcAft>
                      </a:pPr>
                      <a:r>
                        <a:rPr lang="en-US" sz="1200">
                          <a:effectLst/>
                          <a:latin typeface="Arial" panose="020B0604020202020204" pitchFamily="34" charset="0"/>
                          <a:cs typeface="Times New Roman" panose="02020603050405020304" pitchFamily="18" charset="0"/>
                        </a:rPr>
                        <a:t>FS</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29 391</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07720">
                <a:tc>
                  <a:txBody>
                    <a:bodyPr/>
                    <a:lstStyle/>
                    <a:p>
                      <a:pPr>
                        <a:lnSpc>
                          <a:spcPct val="110000"/>
                        </a:lnSpc>
                        <a:spcAft>
                          <a:spcPts val="0"/>
                        </a:spcAft>
                      </a:pPr>
                      <a:r>
                        <a:rPr lang="en-US" sz="1200">
                          <a:effectLst/>
                          <a:latin typeface="Arial" panose="020B0604020202020204" pitchFamily="34" charset="0"/>
                          <a:cs typeface="Times New Roman" panose="02020603050405020304" pitchFamily="18" charset="0"/>
                        </a:rPr>
                        <a:t>GP</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73 318</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07720">
                <a:tc>
                  <a:txBody>
                    <a:bodyPr/>
                    <a:lstStyle/>
                    <a:p>
                      <a:pPr>
                        <a:lnSpc>
                          <a:spcPct val="110000"/>
                        </a:lnSpc>
                        <a:spcAft>
                          <a:spcPts val="0"/>
                        </a:spcAft>
                      </a:pPr>
                      <a:r>
                        <a:rPr lang="en-US" sz="1200" dirty="0">
                          <a:effectLst/>
                          <a:latin typeface="Arial" panose="020B0604020202020204" pitchFamily="34" charset="0"/>
                          <a:cs typeface="Times New Roman" panose="02020603050405020304" pitchFamily="18" charset="0"/>
                        </a:rPr>
                        <a:t>KZN</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123 715</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07720">
                <a:tc>
                  <a:txBody>
                    <a:bodyPr/>
                    <a:lstStyle/>
                    <a:p>
                      <a:pPr>
                        <a:lnSpc>
                          <a:spcPct val="110000"/>
                        </a:lnSpc>
                        <a:spcAft>
                          <a:spcPts val="0"/>
                        </a:spcAft>
                      </a:pPr>
                      <a:r>
                        <a:rPr lang="en-US" sz="1200">
                          <a:effectLst/>
                          <a:latin typeface="Arial" panose="020B0604020202020204" pitchFamily="34" charset="0"/>
                          <a:cs typeface="Times New Roman" panose="02020603050405020304" pitchFamily="18" charset="0"/>
                        </a:rPr>
                        <a:t>LP</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107 128</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07720">
                <a:tc>
                  <a:txBody>
                    <a:bodyPr/>
                    <a:lstStyle/>
                    <a:p>
                      <a:pPr>
                        <a:lnSpc>
                          <a:spcPct val="110000"/>
                        </a:lnSpc>
                        <a:spcAft>
                          <a:spcPts val="0"/>
                        </a:spcAft>
                      </a:pPr>
                      <a:r>
                        <a:rPr lang="en-US" sz="1200">
                          <a:effectLst/>
                          <a:latin typeface="Arial" panose="020B0604020202020204" pitchFamily="34" charset="0"/>
                          <a:cs typeface="Times New Roman" panose="02020603050405020304" pitchFamily="18" charset="0"/>
                        </a:rPr>
                        <a:t>MP</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55 856</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07720">
                <a:tc>
                  <a:txBody>
                    <a:bodyPr/>
                    <a:lstStyle/>
                    <a:p>
                      <a:pPr>
                        <a:lnSpc>
                          <a:spcPct val="110000"/>
                        </a:lnSpc>
                        <a:spcAft>
                          <a:spcPts val="0"/>
                        </a:spcAft>
                      </a:pPr>
                      <a:r>
                        <a:rPr lang="en-US" sz="1200">
                          <a:effectLst/>
                          <a:latin typeface="Arial" panose="020B0604020202020204" pitchFamily="34" charset="0"/>
                          <a:cs typeface="Times New Roman" panose="02020603050405020304" pitchFamily="18" charset="0"/>
                        </a:rPr>
                        <a:t>NC</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14 358</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07720">
                <a:tc>
                  <a:txBody>
                    <a:bodyPr/>
                    <a:lstStyle/>
                    <a:p>
                      <a:pPr>
                        <a:lnSpc>
                          <a:spcPct val="110000"/>
                        </a:lnSpc>
                        <a:spcAft>
                          <a:spcPts val="0"/>
                        </a:spcAft>
                      </a:pPr>
                      <a:r>
                        <a:rPr lang="en-US" sz="1200">
                          <a:effectLst/>
                          <a:latin typeface="Arial" panose="020B0604020202020204" pitchFamily="34" charset="0"/>
                          <a:cs typeface="Times New Roman" panose="02020603050405020304" pitchFamily="18" charset="0"/>
                        </a:rPr>
                        <a:t>NW</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40 683</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07720">
                <a:tc>
                  <a:txBody>
                    <a:bodyPr/>
                    <a:lstStyle/>
                    <a:p>
                      <a:pPr>
                        <a:lnSpc>
                          <a:spcPct val="110000"/>
                        </a:lnSpc>
                        <a:spcAft>
                          <a:spcPts val="0"/>
                        </a:spcAft>
                      </a:pPr>
                      <a:r>
                        <a:rPr lang="en-US" sz="1200" dirty="0">
                          <a:effectLst/>
                          <a:latin typeface="Arial" panose="020B0604020202020204" pitchFamily="34" charset="0"/>
                          <a:cs typeface="Times New Roman" panose="02020603050405020304" pitchFamily="18" charset="0"/>
                        </a:rPr>
                        <a:t>WC</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dirty="0">
                          <a:effectLst/>
                          <a:latin typeface="Arial" panose="020B0604020202020204" pitchFamily="34" charset="0"/>
                          <a:cs typeface="Times New Roman" panose="02020603050405020304" pitchFamily="18" charset="0"/>
                        </a:rPr>
                        <a:t>27 496</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02998">
                <a:tc>
                  <a:txBody>
                    <a:bodyPr/>
                    <a:lstStyle/>
                    <a:p>
                      <a:pPr>
                        <a:lnSpc>
                          <a:spcPct val="110000"/>
                        </a:lnSpc>
                        <a:spcAft>
                          <a:spcPts val="0"/>
                        </a:spcAft>
                      </a:pPr>
                      <a:r>
                        <a:rPr lang="en-ZA" sz="1200" b="1" dirty="0">
                          <a:effectLst/>
                          <a:latin typeface="+mn-lt"/>
                          <a:cs typeface="Times New Roman" panose="02020603050405020304" pitchFamily="18" charset="0"/>
                        </a:rPr>
                        <a:t>Total</a:t>
                      </a: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10000"/>
                        </a:lnSpc>
                        <a:spcAft>
                          <a:spcPts val="0"/>
                        </a:spcAft>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550 919</a:t>
                      </a:r>
                      <a:endParaRPr lang="en-ZA" sz="1200" b="1" dirty="0">
                        <a:effectLst/>
                        <a:latin typeface="+mn-lt"/>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39800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ZA" sz="4000" dirty="0">
                <a:latin typeface="Arial" panose="020B0604020202020204" pitchFamily="34" charset="0"/>
                <a:cs typeface="Arial" panose="020B0604020202020204" pitchFamily="34" charset="0"/>
              </a:rPr>
              <a:t>Presentation Outline</a:t>
            </a:r>
          </a:p>
        </p:txBody>
      </p:sp>
      <p:sp>
        <p:nvSpPr>
          <p:cNvPr id="3" name="Content Placeholder 2"/>
          <p:cNvSpPr>
            <a:spLocks noGrp="1"/>
          </p:cNvSpPr>
          <p:nvPr>
            <p:ph idx="1"/>
          </p:nvPr>
        </p:nvSpPr>
        <p:spPr/>
        <p:txBody>
          <a:bodyPr>
            <a:normAutofit/>
          </a:bodyPr>
          <a:lstStyle/>
          <a:p>
            <a:r>
              <a:rPr lang="en-ZA" dirty="0">
                <a:latin typeface="Arial" panose="020B0604020202020204" pitchFamily="34" charset="0"/>
                <a:cs typeface="Arial" panose="020B0604020202020204" pitchFamily="34" charset="0"/>
              </a:rPr>
              <a:t>Purpose </a:t>
            </a:r>
          </a:p>
          <a:p>
            <a:r>
              <a:rPr lang="en-ZA" dirty="0">
                <a:latin typeface="Arial" panose="020B0604020202020204" pitchFamily="34" charset="0"/>
                <a:cs typeface="Arial" panose="020B0604020202020204" pitchFamily="34" charset="0"/>
              </a:rPr>
              <a:t>Context </a:t>
            </a:r>
          </a:p>
          <a:p>
            <a:r>
              <a:rPr lang="en-ZA" dirty="0" smtClean="0">
                <a:latin typeface="Arial" panose="020B0604020202020204" pitchFamily="34" charset="0"/>
                <a:cs typeface="Arial" panose="020B0604020202020204" pitchFamily="34" charset="0"/>
              </a:rPr>
              <a:t>Three </a:t>
            </a:r>
            <a:r>
              <a:rPr lang="en-ZA" dirty="0">
                <a:latin typeface="Arial" panose="020B0604020202020204" pitchFamily="34" charset="0"/>
                <a:cs typeface="Arial" panose="020B0604020202020204" pitchFamily="34" charset="0"/>
              </a:rPr>
              <a:t>year (2018/19, 2019/20 &amp; 2020/21) performance trends</a:t>
            </a:r>
          </a:p>
          <a:p>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Performance</a:t>
            </a:r>
          </a:p>
          <a:p>
            <a:r>
              <a:rPr lang="en-ZA" dirty="0">
                <a:latin typeface="Arial" panose="020B0604020202020204" pitchFamily="34" charset="0"/>
                <a:cs typeface="Arial" panose="020B0604020202020204" pitchFamily="34" charset="0"/>
              </a:rPr>
              <a:t>Targets Not Achieved</a:t>
            </a:r>
          </a:p>
          <a:p>
            <a:r>
              <a:rPr lang="en-US" dirty="0" smtClean="0">
                <a:latin typeface="Arial" panose="020B0604020202020204" pitchFamily="34" charset="0"/>
                <a:cs typeface="Arial" panose="020B0604020202020204" pitchFamily="34" charset="0"/>
              </a:rPr>
              <a:t>Financial </a:t>
            </a:r>
            <a:r>
              <a:rPr lang="en-US" dirty="0">
                <a:latin typeface="Arial" panose="020B0604020202020204" pitchFamily="34" charset="0"/>
                <a:cs typeface="Arial" panose="020B0604020202020204" pitchFamily="34" charset="0"/>
              </a:rPr>
              <a:t>Report and Audit Outcomes</a:t>
            </a:r>
          </a:p>
          <a:p>
            <a:r>
              <a:rPr lang="en-ZA" dirty="0">
                <a:latin typeface="Arial" panose="020B0604020202020204" pitchFamily="34" charset="0"/>
                <a:cs typeface="Arial" panose="020B0604020202020204" pitchFamily="34" charset="0"/>
              </a:rPr>
              <a:t>Recommendations </a:t>
            </a:r>
          </a:p>
        </p:txBody>
      </p:sp>
      <p:sp>
        <p:nvSpPr>
          <p:cNvPr id="5" name="Slide Number Placeholder 4"/>
          <p:cNvSpPr>
            <a:spLocks noGrp="1"/>
          </p:cNvSpPr>
          <p:nvPr>
            <p:ph type="sldNum" sz="quarter" idx="4294967295"/>
          </p:nvPr>
        </p:nvSpPr>
        <p:spPr>
          <a:xfrm>
            <a:off x="3032760" y="6277927"/>
            <a:ext cx="1524000" cy="320676"/>
          </a:xfrm>
          <a:prstGeom prst="rect">
            <a:avLst/>
          </a:prstGeom>
        </p:spPr>
        <p:txBody>
          <a:bodyPr/>
          <a:lstStyle/>
          <a:p>
            <a:pPr algn="ctr"/>
            <a:r>
              <a:rPr lang="en-US" sz="1600" b="1" dirty="0">
                <a:solidFill>
                  <a:prstClr val="black">
                    <a:tint val="75000"/>
                  </a:prstClr>
                </a:solidFill>
              </a:rPr>
              <a:t>2</a:t>
            </a:r>
          </a:p>
        </p:txBody>
      </p:sp>
    </p:spTree>
    <p:extLst>
      <p:ext uri="{BB962C8B-B14F-4D97-AF65-F5344CB8AC3E}">
        <p14:creationId xmlns:p14="http://schemas.microsoft.com/office/powerpoint/2010/main" xmlns="" val="146689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20</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42499817"/>
              </p:ext>
            </p:extLst>
          </p:nvPr>
        </p:nvGraphicFramePr>
        <p:xfrm>
          <a:off x="76200" y="1127457"/>
          <a:ext cx="8991600" cy="5663791"/>
        </p:xfrm>
        <a:graphic>
          <a:graphicData uri="http://schemas.openxmlformats.org/drawingml/2006/table">
            <a:tbl>
              <a:tblPr>
                <a:tableStyleId>{5940675A-B579-460E-94D1-54222C63F5DA}</a:tableStyleId>
              </a:tblPr>
              <a:tblGrid>
                <a:gridCol w="1828800">
                  <a:extLst>
                    <a:ext uri="{9D8B030D-6E8A-4147-A177-3AD203B41FA5}">
                      <a16:colId xmlns:a16="http://schemas.microsoft.com/office/drawing/2014/main" xmlns="" val="4246322984"/>
                    </a:ext>
                  </a:extLst>
                </a:gridCol>
                <a:gridCol w="7162800">
                  <a:extLst>
                    <a:ext uri="{9D8B030D-6E8A-4147-A177-3AD203B41FA5}">
                      <a16:colId xmlns:a16="http://schemas.microsoft.com/office/drawing/2014/main" xmlns="" val="210110826"/>
                    </a:ext>
                  </a:extLst>
                </a:gridCol>
              </a:tblGrid>
              <a:tr h="280444">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Reduced levels of poverty </a:t>
                      </a:r>
                      <a:endParaRPr lang="en-US" sz="1600" b="0" dirty="0">
                        <a:solidFill>
                          <a:schemeClr val="tx1"/>
                        </a:solidFill>
                        <a:latin typeface="+mn-lt"/>
                      </a:endParaRPr>
                    </a:p>
                  </a:txBody>
                  <a:tcPr marL="7620" marR="7620" marT="7620" marB="0" anchor="ctr">
                    <a:solidFill>
                      <a:srgbClr val="FFCC66"/>
                    </a:solidFill>
                  </a:tcPr>
                </a:tc>
                <a:tc hMerge="1">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endParaRPr lang="en-US" sz="1800" b="1" dirty="0">
                        <a:solidFill>
                          <a:schemeClr val="tx1"/>
                        </a:solidFill>
                        <a:latin typeface="+mn-lt"/>
                      </a:endParaRPr>
                    </a:p>
                  </a:txBody>
                  <a:tcPr marL="7620" marR="7620" marT="7620" marB="0" anchor="ctr">
                    <a:solidFill>
                      <a:srgbClr val="FFC000"/>
                    </a:solidFill>
                  </a:tcPr>
                </a:tc>
                <a:extLst>
                  <a:ext uri="{0D108BD9-81ED-4DB2-BD59-A6C34878D82A}">
                    <a16:rowId xmlns:a16="http://schemas.microsoft.com/office/drawing/2014/main" xmlns="" val="1348567256"/>
                  </a:ext>
                </a:extLst>
              </a:tr>
              <a:tr h="280444">
                <a:tc gridSpan="2">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Provide social relief of distress to persons experiencing temporary crisis.</a:t>
                      </a:r>
                    </a:p>
                  </a:txBody>
                  <a:tcPr marL="7620" marR="7620" marT="7620" marB="0" anchor="ctr">
                    <a:solidFill>
                      <a:srgbClr val="FFCC66"/>
                    </a:solidFill>
                  </a:tcPr>
                </a:tc>
                <a:tc hMerge="1">
                  <a:txBody>
                    <a:bodyPr/>
                    <a:lstStyle/>
                    <a:p>
                      <a:pPr algn="l">
                        <a:lnSpc>
                          <a:spcPct val="100000"/>
                        </a:lnSpc>
                        <a:spcBef>
                          <a:spcPts val="600"/>
                        </a:spcBef>
                        <a:spcAft>
                          <a:spcPts val="0"/>
                        </a:spcAft>
                      </a:pPr>
                      <a:endParaRPr lang="en-ZA" sz="1800" b="1" kern="1400" dirty="0">
                        <a:solidFill>
                          <a:srgbClr val="009900"/>
                        </a:solidFill>
                        <a:effectLst/>
                        <a:uFill>
                          <a:solidFill>
                            <a:srgbClr val="000000"/>
                          </a:solidFill>
                        </a:uFill>
                        <a:latin typeface="+mn-lt"/>
                        <a:ea typeface="Times New Roman" panose="02020603050405020304" pitchFamily="18" charset="0"/>
                        <a:cs typeface="Arial" panose="020B0604020202020204" pitchFamily="34" charset="0"/>
                      </a:endParaRPr>
                    </a:p>
                  </a:txBody>
                  <a:tcPr marL="5715" marR="5715" marT="9525" marB="0" anchor="ctr"/>
                </a:tc>
                <a:extLst>
                  <a:ext uri="{0D108BD9-81ED-4DB2-BD59-A6C34878D82A}">
                    <a16:rowId xmlns:a16="http://schemas.microsoft.com/office/drawing/2014/main" xmlns="" val="3866487341"/>
                  </a:ext>
                </a:extLst>
              </a:tr>
              <a:tr h="552390">
                <a:tc gridSpan="2">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tc hMerge="1">
                  <a:txBody>
                    <a:bodyPr/>
                    <a:lstStyle/>
                    <a:p>
                      <a:pPr lvl="0" algn="l" rtl="0">
                        <a:lnSpc>
                          <a:spcPct val="100000"/>
                        </a:lnSpc>
                        <a:spcBef>
                          <a:spcPts val="600"/>
                        </a:spcBef>
                        <a:spcAft>
                          <a:spcPts val="0"/>
                        </a:spcAft>
                      </a:pPr>
                      <a:endParaRPr lang="en-GB" sz="1800" dirty="0">
                        <a:solidFill>
                          <a:srgbClr val="009900"/>
                        </a:solidFill>
                        <a:latin typeface="+mn-lt"/>
                      </a:endParaRPr>
                    </a:p>
                  </a:txBody>
                  <a:tcPr marL="5715" marR="5715" marT="9525" marB="0" anchor="ctr"/>
                </a:tc>
                <a:extLst>
                  <a:ext uri="{0D108BD9-81ED-4DB2-BD59-A6C34878D82A}">
                    <a16:rowId xmlns:a16="http://schemas.microsoft.com/office/drawing/2014/main" xmlns="" val="1556360732"/>
                  </a:ext>
                </a:extLst>
              </a:tr>
              <a:tr h="502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Planned 2020/21 Target</a:t>
                      </a:r>
                      <a:r>
                        <a:rPr lang="en-US" sz="1600" b="1" baseline="0" dirty="0">
                          <a:solidFill>
                            <a:schemeClr val="tx1"/>
                          </a:solidFill>
                          <a:latin typeface="Arial" panose="020B0604020202020204" pitchFamily="34" charset="0"/>
                          <a:cs typeface="Arial" panose="020B0604020202020204" pitchFamily="34" charset="0"/>
                        </a:rPr>
                        <a:t> </a:t>
                      </a:r>
                      <a:endParaRPr lang="en-GB" sz="1600" b="1" dirty="0">
                        <a:solidFill>
                          <a:schemeClr val="tx1"/>
                        </a:solidFill>
                        <a:latin typeface="Arial" panose="020B0604020202020204" pitchFamily="34" charset="0"/>
                        <a:cs typeface="Arial" panose="020B0604020202020204" pitchFamily="34" charset="0"/>
                      </a:endParaRPr>
                    </a:p>
                  </a:txBody>
                  <a:tcPr marL="85874" marR="85874">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endParaRPr lang="en-GB" sz="16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3971393">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baseline="0" dirty="0">
                          <a:solidFill>
                            <a:schemeClr val="tx1"/>
                          </a:solidFill>
                          <a:latin typeface="Arial" panose="020B0604020202020204" pitchFamily="34" charset="0"/>
                          <a:ea typeface="+mn-ea"/>
                          <a:cs typeface="Arial" panose="020B0604020202020204" pitchFamily="34" charset="0"/>
                        </a:rPr>
                        <a:t>Payment of COVID-19 social grants top-up for May to October 2020 implemented for the following grant types: </a:t>
                      </a:r>
                    </a:p>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77800" algn="l"/>
                        </a:tabLst>
                        <a:defRPr/>
                      </a:pPr>
                      <a:endParaRPr lang="en-US" sz="600" b="0" i="0" kern="1200" baseline="0" dirty="0">
                        <a:solidFill>
                          <a:schemeClr val="tx1"/>
                        </a:solidFill>
                        <a:latin typeface="Arial" panose="020B0604020202020204" pitchFamily="34" charset="0"/>
                        <a:ea typeface="+mn-ea"/>
                        <a:cs typeface="Arial" panose="020B0604020202020204" pitchFamily="34" charset="0"/>
                      </a:endParaRPr>
                    </a:p>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77800" algn="l"/>
                        </a:tabLst>
                        <a:defRPr/>
                      </a:pPr>
                      <a:r>
                        <a:rPr lang="en-US" sz="1600" b="0" i="0" kern="1200" baseline="0" dirty="0">
                          <a:solidFill>
                            <a:schemeClr val="tx1"/>
                          </a:solidFill>
                          <a:latin typeface="Arial" panose="020B0604020202020204" pitchFamily="34" charset="0"/>
                          <a:ea typeface="+mn-ea"/>
                          <a:cs typeface="Arial" panose="020B0604020202020204" pitchFamily="34" charset="0"/>
                        </a:rPr>
                        <a:t>•	R300 per child /R500 per caregiver;</a:t>
                      </a:r>
                    </a:p>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77800" algn="l"/>
                        </a:tabLst>
                        <a:defRPr/>
                      </a:pPr>
                      <a:endParaRPr lang="en-US" sz="600" b="0" i="0" kern="1200" baseline="0" dirty="0">
                        <a:solidFill>
                          <a:schemeClr val="tx1"/>
                        </a:solidFill>
                        <a:latin typeface="Arial" panose="020B0604020202020204" pitchFamily="34" charset="0"/>
                        <a:ea typeface="+mn-ea"/>
                        <a:cs typeface="Arial" panose="020B0604020202020204" pitchFamily="34" charset="0"/>
                      </a:endParaRPr>
                    </a:p>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77800" algn="l"/>
                        </a:tabLst>
                        <a:defRPr/>
                      </a:pPr>
                      <a:r>
                        <a:rPr lang="en-US" sz="1600" b="0" i="0" kern="1200" baseline="0" dirty="0">
                          <a:solidFill>
                            <a:schemeClr val="tx1"/>
                          </a:solidFill>
                          <a:latin typeface="Arial" panose="020B0604020202020204" pitchFamily="34" charset="0"/>
                          <a:ea typeface="+mn-ea"/>
                          <a:cs typeface="Arial" panose="020B0604020202020204" pitchFamily="34" charset="0"/>
                        </a:rPr>
                        <a:t>•  OAG, WVG, DG, FCG, CDG - R250.</a:t>
                      </a:r>
                    </a:p>
                  </a:txBody>
                  <a:tcPr marL="44032" marR="44032" marT="0" marB="0">
                    <a:noFill/>
                  </a:tcPr>
                </a:tc>
                <a:tc>
                  <a:txBody>
                    <a:bodyPr/>
                    <a:lstStyle/>
                    <a:p>
                      <a:r>
                        <a:rPr lang="en-US" sz="1600" kern="1200" dirty="0">
                          <a:solidFill>
                            <a:schemeClr val="tx1"/>
                          </a:solidFill>
                          <a:effectLst/>
                          <a:latin typeface="+mn-lt"/>
                          <a:ea typeface="+mn-ea"/>
                          <a:cs typeface="+mn-cs"/>
                        </a:rPr>
                        <a:t>Payment of COVID-19 social grants top-up for the months May to October 2020 was implemented for the following grant types (as per the President’s pronouncement in April 2020): </a:t>
                      </a:r>
                      <a:endParaRPr lang="en-ZA"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CSG – R300 per child for May only.</a:t>
                      </a:r>
                      <a:endParaRPr lang="en-ZA" sz="1600" dirty="0">
                        <a:solidFill>
                          <a:schemeClr val="tx1"/>
                        </a:solidFill>
                        <a:effectLst/>
                      </a:endParaRPr>
                    </a:p>
                    <a:p>
                      <a:pPr marL="285750" lvl="0" indent="-285750">
                        <a:buFont typeface="Arial" panose="020B0604020202020204" pitchFamily="34" charset="0"/>
                        <a:buChar char="•"/>
                      </a:pPr>
                      <a:r>
                        <a:rPr lang="en-US" sz="1600" kern="1200" dirty="0">
                          <a:solidFill>
                            <a:schemeClr val="tx1"/>
                          </a:solidFill>
                          <a:effectLst/>
                          <a:latin typeface="+mn-lt"/>
                          <a:ea typeface="+mn-ea"/>
                          <a:cs typeface="+mn-cs"/>
                        </a:rPr>
                        <a:t>R500 per caregiver from June to October 2020.</a:t>
                      </a:r>
                      <a:endParaRPr lang="en-ZA" sz="1600" dirty="0">
                        <a:solidFill>
                          <a:schemeClr val="tx1"/>
                        </a:solidFill>
                        <a:effectLst/>
                      </a:endParaRPr>
                    </a:p>
                    <a:p>
                      <a:pPr marL="285750" indent="-285750">
                        <a:buFont typeface="Arial" panose="020B0604020202020204" pitchFamily="34" charset="0"/>
                        <a:buChar char="•"/>
                      </a:pPr>
                      <a:r>
                        <a:rPr lang="en-US" sz="1600" kern="1200" dirty="0">
                          <a:solidFill>
                            <a:schemeClr val="tx1"/>
                          </a:solidFill>
                          <a:effectLst/>
                          <a:latin typeface="+mn-lt"/>
                          <a:ea typeface="+mn-ea"/>
                          <a:cs typeface="+mn-cs"/>
                        </a:rPr>
                        <a:t>OAG, WVG, DG, FCG, CDG - R250 per month.</a:t>
                      </a:r>
                      <a:endParaRPr lang="en-ZA" sz="16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58706" marR="58706" marT="34299" marB="34299"/>
                </a:tc>
                <a:extLst>
                  <a:ext uri="{0D108BD9-81ED-4DB2-BD59-A6C34878D82A}">
                    <a16:rowId xmlns:a16="http://schemas.microsoft.com/office/drawing/2014/main" xmlns="" val="10004"/>
                  </a:ext>
                </a:extLst>
              </a:tr>
            </a:tbl>
          </a:graphicData>
        </a:graphic>
      </p:graphicFrame>
      <p:sp>
        <p:nvSpPr>
          <p:cNvPr id="3" name="TextBox 2"/>
          <p:cNvSpPr txBox="1"/>
          <p:nvPr/>
        </p:nvSpPr>
        <p:spPr>
          <a:xfrm>
            <a:off x="914400" y="152400"/>
            <a:ext cx="8229600" cy="923330"/>
          </a:xfrm>
          <a:prstGeom prst="rect">
            <a:avLst/>
          </a:prstGeom>
          <a:noFill/>
        </p:spPr>
        <p:txBody>
          <a:bodyPr wrap="square" rtlCol="0">
            <a:spAutoFit/>
          </a:bodyPr>
          <a:lstStyle/>
          <a:p>
            <a:pPr algn="ctr"/>
            <a:r>
              <a:rPr lang="en-ZA" sz="2700" b="1" dirty="0"/>
              <a:t>Implementation of COVID-19 Relief Measures</a:t>
            </a:r>
          </a:p>
          <a:p>
            <a:pPr algn="ctr"/>
            <a:r>
              <a:rPr lang="en-ZA" sz="2700" b="1" dirty="0"/>
              <a:t>(COVID-19 Social Grants Top-up)</a:t>
            </a:r>
          </a:p>
        </p:txBody>
      </p:sp>
      <p:graphicFrame>
        <p:nvGraphicFramePr>
          <p:cNvPr id="2" name="Table 1"/>
          <p:cNvGraphicFramePr>
            <a:graphicFrameLocks noGrp="1"/>
          </p:cNvGraphicFramePr>
          <p:nvPr>
            <p:extLst>
              <p:ext uri="{D42A27DB-BD31-4B8C-83A1-F6EECF244321}">
                <p14:modId xmlns:p14="http://schemas.microsoft.com/office/powerpoint/2010/main" xmlns="" val="3647043622"/>
              </p:ext>
            </p:extLst>
          </p:nvPr>
        </p:nvGraphicFramePr>
        <p:xfrm>
          <a:off x="1981200" y="4364948"/>
          <a:ext cx="7020435" cy="2207514"/>
        </p:xfrm>
        <a:graphic>
          <a:graphicData uri="http://schemas.openxmlformats.org/drawingml/2006/table">
            <a:tbl>
              <a:tblPr firstRow="1" bandRow="1"/>
              <a:tblGrid>
                <a:gridCol w="967740">
                  <a:extLst>
                    <a:ext uri="{9D8B030D-6E8A-4147-A177-3AD203B41FA5}">
                      <a16:colId xmlns:a16="http://schemas.microsoft.com/office/drawing/2014/main" xmlns="" val="20000"/>
                    </a:ext>
                  </a:extLst>
                </a:gridCol>
                <a:gridCol w="967740">
                  <a:extLst>
                    <a:ext uri="{9D8B030D-6E8A-4147-A177-3AD203B41FA5}">
                      <a16:colId xmlns:a16="http://schemas.microsoft.com/office/drawing/2014/main" xmlns="" val="20001"/>
                    </a:ext>
                  </a:extLst>
                </a:gridCol>
                <a:gridCol w="967740">
                  <a:extLst>
                    <a:ext uri="{9D8B030D-6E8A-4147-A177-3AD203B41FA5}">
                      <a16:colId xmlns:a16="http://schemas.microsoft.com/office/drawing/2014/main" xmlns="" val="20002"/>
                    </a:ext>
                  </a:extLst>
                </a:gridCol>
                <a:gridCol w="967740">
                  <a:extLst>
                    <a:ext uri="{9D8B030D-6E8A-4147-A177-3AD203B41FA5}">
                      <a16:colId xmlns:a16="http://schemas.microsoft.com/office/drawing/2014/main" xmlns="" val="20003"/>
                    </a:ext>
                  </a:extLst>
                </a:gridCol>
                <a:gridCol w="967740">
                  <a:extLst>
                    <a:ext uri="{9D8B030D-6E8A-4147-A177-3AD203B41FA5}">
                      <a16:colId xmlns:a16="http://schemas.microsoft.com/office/drawing/2014/main" xmlns="" val="20004"/>
                    </a:ext>
                  </a:extLst>
                </a:gridCol>
                <a:gridCol w="1167765">
                  <a:extLst>
                    <a:ext uri="{9D8B030D-6E8A-4147-A177-3AD203B41FA5}">
                      <a16:colId xmlns:a16="http://schemas.microsoft.com/office/drawing/2014/main" xmlns="" val="20005"/>
                    </a:ext>
                  </a:extLst>
                </a:gridCol>
                <a:gridCol w="1013970">
                  <a:extLst>
                    <a:ext uri="{9D8B030D-6E8A-4147-A177-3AD203B41FA5}">
                      <a16:colId xmlns:a16="http://schemas.microsoft.com/office/drawing/2014/main" xmlns="" val="20006"/>
                    </a:ext>
                  </a:extLst>
                </a:gridCol>
              </a:tblGrid>
              <a:tr h="322316">
                <a:tc gridSpan="7">
                  <a:txBody>
                    <a:bodyPr/>
                    <a:lstStyle/>
                    <a:p>
                      <a:pPr algn="ctr"/>
                      <a:r>
                        <a:rPr lang="en-US" sz="1600" b="1" kern="1200" dirty="0">
                          <a:solidFill>
                            <a:schemeClr val="tx1"/>
                          </a:solidFill>
                          <a:effectLst/>
                          <a:latin typeface="+mn-lt"/>
                          <a:ea typeface="+mn-ea"/>
                          <a:cs typeface="+mn-cs"/>
                        </a:rPr>
                        <a:t>No. of social grants top-up payments per grant type</a:t>
                      </a:r>
                      <a:endParaRPr lang="en-ZA"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extLst>
                  <a:ext uri="{0D108BD9-81ED-4DB2-BD59-A6C34878D82A}">
                    <a16:rowId xmlns:a16="http://schemas.microsoft.com/office/drawing/2014/main" xmlns="" val="10000"/>
                  </a:ext>
                </a:extLst>
              </a:tr>
              <a:tr h="203087">
                <a:tc>
                  <a:txBody>
                    <a:bodyPr/>
                    <a:lstStyle/>
                    <a:p>
                      <a:pPr>
                        <a:lnSpc>
                          <a:spcPct val="107000"/>
                        </a:lnSpc>
                        <a:spcAft>
                          <a:spcPts val="0"/>
                        </a:spcAft>
                      </a:pPr>
                      <a:r>
                        <a:rPr lang="en-US" sz="1350" b="1" dirty="0">
                          <a:solidFill>
                            <a:schemeClr val="tx1"/>
                          </a:solidFill>
                          <a:effectLst/>
                        </a:rPr>
                        <a:t>Grant type</a:t>
                      </a:r>
                      <a:endParaRPr lang="en-ZA" sz="1350" b="1" dirty="0">
                        <a:solidFill>
                          <a:schemeClr val="tx1"/>
                        </a:solidFill>
                        <a:effectLst/>
                        <a:latin typeface="Calibri" panose="020F0502020204030204" pitchFamily="34"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0000"/>
                        </a:lnSpc>
                        <a:spcAft>
                          <a:spcPts val="0"/>
                        </a:spcAft>
                      </a:pPr>
                      <a:r>
                        <a:rPr lang="en-US" sz="1350" b="1" dirty="0">
                          <a:solidFill>
                            <a:schemeClr val="tx1"/>
                          </a:solidFill>
                          <a:effectLst/>
                        </a:rPr>
                        <a:t>MAY</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0000"/>
                        </a:lnSpc>
                        <a:spcAft>
                          <a:spcPts val="0"/>
                        </a:spcAft>
                      </a:pPr>
                      <a:r>
                        <a:rPr lang="en-US" sz="1350" b="1" dirty="0">
                          <a:solidFill>
                            <a:schemeClr val="tx1"/>
                          </a:solidFill>
                          <a:effectLst/>
                        </a:rPr>
                        <a:t>JUNE</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0000"/>
                        </a:lnSpc>
                        <a:spcAft>
                          <a:spcPts val="0"/>
                        </a:spcAft>
                      </a:pPr>
                      <a:r>
                        <a:rPr lang="en-US" sz="1350" b="1" dirty="0">
                          <a:solidFill>
                            <a:schemeClr val="tx1"/>
                          </a:solidFill>
                          <a:effectLst/>
                        </a:rPr>
                        <a:t>JULY</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0000"/>
                        </a:lnSpc>
                        <a:spcAft>
                          <a:spcPts val="0"/>
                        </a:spcAft>
                      </a:pPr>
                      <a:r>
                        <a:rPr lang="en-US" sz="1350" b="1" dirty="0">
                          <a:solidFill>
                            <a:schemeClr val="tx1"/>
                          </a:solidFill>
                          <a:effectLst/>
                        </a:rPr>
                        <a:t>AUGUST</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0000"/>
                        </a:lnSpc>
                        <a:spcAft>
                          <a:spcPts val="0"/>
                        </a:spcAft>
                      </a:pPr>
                      <a:r>
                        <a:rPr lang="en-US" sz="1350" b="1" dirty="0">
                          <a:solidFill>
                            <a:schemeClr val="tx1"/>
                          </a:solidFill>
                          <a:effectLst/>
                        </a:rPr>
                        <a:t>SEPTEMBER</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10000"/>
                        </a:lnSpc>
                        <a:spcAft>
                          <a:spcPts val="0"/>
                        </a:spcAft>
                      </a:pPr>
                      <a:r>
                        <a:rPr lang="en-US" sz="1350" b="1" dirty="0">
                          <a:solidFill>
                            <a:schemeClr val="tx1"/>
                          </a:solidFill>
                          <a:effectLst/>
                        </a:rPr>
                        <a:t>OCTOBER</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195543">
                <a:tc>
                  <a:txBody>
                    <a:bodyPr/>
                    <a:lstStyle/>
                    <a:p>
                      <a:pPr>
                        <a:lnSpc>
                          <a:spcPct val="100000"/>
                        </a:lnSpc>
                        <a:spcAft>
                          <a:spcPts val="0"/>
                        </a:spcAft>
                      </a:pPr>
                      <a:r>
                        <a:rPr lang="en-US" sz="1350" b="1" dirty="0">
                          <a:solidFill>
                            <a:schemeClr val="tx1"/>
                          </a:solidFill>
                          <a:effectLst/>
                        </a:rPr>
                        <a:t>CDG</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00000"/>
                        </a:lnSpc>
                        <a:spcAft>
                          <a:spcPts val="0"/>
                        </a:spcAft>
                      </a:pPr>
                      <a:r>
                        <a:rPr lang="en-US" sz="1350" dirty="0">
                          <a:solidFill>
                            <a:schemeClr val="tx1"/>
                          </a:solidFill>
                          <a:effectLst/>
                        </a:rPr>
                        <a:t>148 580</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148 601</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148 576</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148 459</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148 633</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149 289</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95543">
                <a:tc>
                  <a:txBody>
                    <a:bodyPr/>
                    <a:lstStyle/>
                    <a:p>
                      <a:pPr>
                        <a:lnSpc>
                          <a:spcPct val="100000"/>
                        </a:lnSpc>
                        <a:spcAft>
                          <a:spcPts val="0"/>
                        </a:spcAft>
                      </a:pPr>
                      <a:r>
                        <a:rPr lang="en-US" sz="1350" b="1" dirty="0">
                          <a:solidFill>
                            <a:schemeClr val="tx1"/>
                          </a:solidFill>
                          <a:effectLst/>
                        </a:rPr>
                        <a:t>Combined</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00000"/>
                        </a:lnSpc>
                        <a:spcAft>
                          <a:spcPts val="0"/>
                        </a:spcAft>
                      </a:pPr>
                      <a:r>
                        <a:rPr lang="en-US" sz="1350" dirty="0">
                          <a:solidFill>
                            <a:schemeClr val="tx1"/>
                          </a:solidFill>
                          <a:effectLst/>
                        </a:rPr>
                        <a:t>20 552</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21 149</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21 276</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20 754</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21 400</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20 356</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95543">
                <a:tc>
                  <a:txBody>
                    <a:bodyPr/>
                    <a:lstStyle/>
                    <a:p>
                      <a:pPr>
                        <a:lnSpc>
                          <a:spcPct val="100000"/>
                        </a:lnSpc>
                        <a:spcAft>
                          <a:spcPts val="0"/>
                        </a:spcAft>
                      </a:pPr>
                      <a:r>
                        <a:rPr lang="en-US" sz="1350" b="1" dirty="0">
                          <a:solidFill>
                            <a:schemeClr val="tx1"/>
                          </a:solidFill>
                          <a:effectLst/>
                        </a:rPr>
                        <a:t>CSG</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00000"/>
                        </a:lnSpc>
                        <a:spcAft>
                          <a:spcPts val="0"/>
                        </a:spcAft>
                      </a:pPr>
                      <a:r>
                        <a:rPr lang="en-US" sz="1350" dirty="0">
                          <a:solidFill>
                            <a:schemeClr val="tx1"/>
                          </a:solidFill>
                          <a:effectLst/>
                        </a:rPr>
                        <a:t>12 778 121</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7 155 894</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7 177 007</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7 201 946</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7 215 504</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7 227 194</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95543">
                <a:tc>
                  <a:txBody>
                    <a:bodyPr/>
                    <a:lstStyle/>
                    <a:p>
                      <a:pPr>
                        <a:lnSpc>
                          <a:spcPct val="100000"/>
                        </a:lnSpc>
                        <a:spcAft>
                          <a:spcPts val="0"/>
                        </a:spcAft>
                      </a:pPr>
                      <a:r>
                        <a:rPr lang="en-US" sz="1350" b="1" dirty="0">
                          <a:solidFill>
                            <a:schemeClr val="tx1"/>
                          </a:solidFill>
                          <a:effectLst/>
                        </a:rPr>
                        <a:t>DG</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00000"/>
                        </a:lnSpc>
                        <a:spcAft>
                          <a:spcPts val="0"/>
                        </a:spcAft>
                      </a:pPr>
                      <a:r>
                        <a:rPr lang="en-US" sz="1350" dirty="0">
                          <a:solidFill>
                            <a:schemeClr val="tx1"/>
                          </a:solidFill>
                          <a:effectLst/>
                        </a:rPr>
                        <a:t>1 074 417</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1 067 829</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1 067 671</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1 038 447</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1 061 736</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1 065 119</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5543">
                <a:tc>
                  <a:txBody>
                    <a:bodyPr/>
                    <a:lstStyle/>
                    <a:p>
                      <a:pPr>
                        <a:lnSpc>
                          <a:spcPct val="100000"/>
                        </a:lnSpc>
                        <a:spcAft>
                          <a:spcPts val="0"/>
                        </a:spcAft>
                      </a:pPr>
                      <a:r>
                        <a:rPr lang="en-US" sz="1350" b="1" dirty="0">
                          <a:solidFill>
                            <a:schemeClr val="tx1"/>
                          </a:solidFill>
                          <a:effectLst/>
                        </a:rPr>
                        <a:t>FCG</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00000"/>
                        </a:lnSpc>
                        <a:spcAft>
                          <a:spcPts val="0"/>
                        </a:spcAft>
                      </a:pPr>
                      <a:r>
                        <a:rPr lang="en-US" sz="1350" dirty="0">
                          <a:solidFill>
                            <a:schemeClr val="tx1"/>
                          </a:solidFill>
                          <a:effectLst/>
                        </a:rPr>
                        <a:t>342 832</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343 711</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348 492</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347 708</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356 330</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361 444</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195543">
                <a:tc>
                  <a:txBody>
                    <a:bodyPr/>
                    <a:lstStyle/>
                    <a:p>
                      <a:pPr>
                        <a:lnSpc>
                          <a:spcPct val="100000"/>
                        </a:lnSpc>
                        <a:spcAft>
                          <a:spcPts val="0"/>
                        </a:spcAft>
                      </a:pPr>
                      <a:r>
                        <a:rPr lang="en-US" sz="1350" b="1" dirty="0">
                          <a:solidFill>
                            <a:schemeClr val="tx1"/>
                          </a:solidFill>
                          <a:effectLst/>
                        </a:rPr>
                        <a:t>OAG</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00000"/>
                        </a:lnSpc>
                        <a:spcAft>
                          <a:spcPts val="0"/>
                        </a:spcAft>
                      </a:pPr>
                      <a:r>
                        <a:rPr lang="en-US" sz="1350" dirty="0">
                          <a:solidFill>
                            <a:schemeClr val="tx1"/>
                          </a:solidFill>
                          <a:effectLst/>
                        </a:rPr>
                        <a:t>3 664 167</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3 662 038</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3 695 922</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3 697 171</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3 697 684</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3 705 868</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195543">
                <a:tc>
                  <a:txBody>
                    <a:bodyPr/>
                    <a:lstStyle/>
                    <a:p>
                      <a:pPr>
                        <a:lnSpc>
                          <a:spcPct val="100000"/>
                        </a:lnSpc>
                        <a:spcAft>
                          <a:spcPts val="0"/>
                        </a:spcAft>
                      </a:pPr>
                      <a:r>
                        <a:rPr lang="en-US" sz="1350" b="1" dirty="0">
                          <a:solidFill>
                            <a:schemeClr val="tx1"/>
                          </a:solidFill>
                          <a:effectLst/>
                        </a:rPr>
                        <a:t>WVG</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00000"/>
                        </a:lnSpc>
                        <a:spcAft>
                          <a:spcPts val="0"/>
                        </a:spcAft>
                      </a:pPr>
                      <a:r>
                        <a:rPr lang="en-US" sz="1350" dirty="0">
                          <a:solidFill>
                            <a:schemeClr val="tx1"/>
                          </a:solidFill>
                          <a:effectLst/>
                        </a:rPr>
                        <a:t>61</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a:solidFill>
                            <a:schemeClr val="tx1"/>
                          </a:solidFill>
                          <a:effectLst/>
                        </a:rPr>
                        <a:t>58</a:t>
                      </a:r>
                      <a:endParaRPr lang="en-ZA" sz="13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59</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54</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49</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dirty="0">
                          <a:solidFill>
                            <a:schemeClr val="tx1"/>
                          </a:solidFill>
                          <a:effectLst/>
                        </a:rPr>
                        <a:t>47</a:t>
                      </a:r>
                      <a:endParaRPr lang="en-ZA"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0">
                <a:tc>
                  <a:txBody>
                    <a:bodyPr/>
                    <a:lstStyle/>
                    <a:p>
                      <a:pPr>
                        <a:lnSpc>
                          <a:spcPct val="100000"/>
                        </a:lnSpc>
                        <a:spcAft>
                          <a:spcPts val="0"/>
                        </a:spcAft>
                      </a:pPr>
                      <a:r>
                        <a:rPr lang="en-US" sz="1350" b="1" dirty="0">
                          <a:solidFill>
                            <a:schemeClr val="tx1"/>
                          </a:solidFill>
                          <a:effectLst/>
                        </a:rPr>
                        <a:t>Total</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00000"/>
                        </a:lnSpc>
                        <a:spcAft>
                          <a:spcPts val="0"/>
                        </a:spcAft>
                      </a:pPr>
                      <a:r>
                        <a:rPr lang="en-US" sz="1350" b="1" dirty="0">
                          <a:solidFill>
                            <a:schemeClr val="tx1"/>
                          </a:solidFill>
                          <a:effectLst/>
                        </a:rPr>
                        <a:t>18 028 730</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b="1" dirty="0">
                          <a:solidFill>
                            <a:schemeClr val="tx1"/>
                          </a:solidFill>
                          <a:effectLst/>
                        </a:rPr>
                        <a:t>12 399 280</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b="1" dirty="0">
                          <a:solidFill>
                            <a:schemeClr val="tx1"/>
                          </a:solidFill>
                          <a:effectLst/>
                        </a:rPr>
                        <a:t>12 459 003</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b="1" dirty="0">
                          <a:solidFill>
                            <a:schemeClr val="tx1"/>
                          </a:solidFill>
                          <a:effectLst/>
                        </a:rPr>
                        <a:t>12 454 539</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b="1" dirty="0">
                          <a:solidFill>
                            <a:schemeClr val="tx1"/>
                          </a:solidFill>
                          <a:effectLst/>
                        </a:rPr>
                        <a:t>12 501 336</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00000"/>
                        </a:lnSpc>
                        <a:spcAft>
                          <a:spcPts val="0"/>
                        </a:spcAft>
                      </a:pPr>
                      <a:r>
                        <a:rPr lang="en-US" sz="1350" b="1" dirty="0">
                          <a:solidFill>
                            <a:schemeClr val="tx1"/>
                          </a:solidFill>
                          <a:effectLst/>
                        </a:rPr>
                        <a:t>12 529 317</a:t>
                      </a:r>
                      <a:endParaRPr lang="en-ZA" sz="135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10175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21</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3314593480"/>
              </p:ext>
            </p:extLst>
          </p:nvPr>
        </p:nvGraphicFramePr>
        <p:xfrm>
          <a:off x="76200" y="1143000"/>
          <a:ext cx="8991600" cy="5037612"/>
        </p:xfrm>
        <a:graphic>
          <a:graphicData uri="http://schemas.openxmlformats.org/drawingml/2006/table">
            <a:tbl>
              <a:tblPr>
                <a:tableStyleId>{5940675A-B579-460E-94D1-54222C63F5DA}</a:tableStyleId>
              </a:tblPr>
              <a:tblGrid>
                <a:gridCol w="1752600">
                  <a:extLst>
                    <a:ext uri="{9D8B030D-6E8A-4147-A177-3AD203B41FA5}">
                      <a16:colId xmlns:a16="http://schemas.microsoft.com/office/drawing/2014/main" xmlns="" val="4246322984"/>
                    </a:ext>
                  </a:extLst>
                </a:gridCol>
                <a:gridCol w="7239000">
                  <a:extLst>
                    <a:ext uri="{9D8B030D-6E8A-4147-A177-3AD203B41FA5}">
                      <a16:colId xmlns:a16="http://schemas.microsoft.com/office/drawing/2014/main" xmlns="" val="20001"/>
                    </a:ext>
                  </a:extLst>
                </a:gridCol>
              </a:tblGrid>
              <a:tr h="244351">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Reduced levels of poverty </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244351">
                <a:tc gridSpan="2">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Provide social relief of distress to persons experiencing temporary crisis.</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481297">
                <a:tc gridSpan="2">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549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Planned 2020/21 Target</a:t>
                      </a:r>
                      <a:endParaRPr lang="en-US" sz="1600" b="0" i="0" kern="1200" baseline="0" dirty="0">
                        <a:solidFill>
                          <a:schemeClr val="tx1"/>
                        </a:solidFill>
                        <a:latin typeface="Arial" panose="020B0604020202020204" pitchFamily="34" charset="0"/>
                        <a:ea typeface="+mn-ea"/>
                        <a:cs typeface="Arial" panose="020B0604020202020204" pitchFamily="34" charset="0"/>
                      </a:endParaRPr>
                    </a:p>
                  </a:txBody>
                  <a:tcPr marL="85874" marR="85874">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p>
                  </a:txBody>
                  <a:tcPr marL="85874" marR="85874">
                    <a:noFill/>
                  </a:tcPr>
                </a:tc>
                <a:extLst>
                  <a:ext uri="{0D108BD9-81ED-4DB2-BD59-A6C34878D82A}">
                    <a16:rowId xmlns:a16="http://schemas.microsoft.com/office/drawing/2014/main" xmlns="" val="10003"/>
                  </a:ext>
                </a:extLst>
              </a:tr>
              <a:tr h="34602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baseline="0" dirty="0">
                          <a:solidFill>
                            <a:schemeClr val="tx1"/>
                          </a:solidFill>
                          <a:latin typeface="Arial" panose="020B0604020202020204" pitchFamily="34" charset="0"/>
                          <a:ea typeface="+mn-ea"/>
                          <a:cs typeface="Arial" panose="020B0604020202020204" pitchFamily="34" charset="0"/>
                        </a:rPr>
                        <a:t>100% of eligible beneficiaries in receipt of COVID-19 special relief grant (R350)</a:t>
                      </a:r>
                    </a:p>
                  </a:txBody>
                  <a:tcPr marL="44032" marR="44032" marT="0" marB="0">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SASSA approved 62 924 207 cumulative applications whilst 55 109 713 were paid, representing 87.58%.</a:t>
                      </a:r>
                    </a:p>
                    <a:p>
                      <a:pPr algn="just"/>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All COVID-19 special relief grant (R350) applications received by SASSA on a monthly basis including existing ones were considered as new and subjected to a verification process.  This resulted to 98 757 899 cumulative applications processed.  </a:t>
                      </a:r>
                    </a:p>
                    <a:p>
                      <a:pPr algn="just"/>
                      <a:endParaRPr lang="en-US"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A total of 19.5 billion was paid to eligible applicants of COVID-19 special relief grant  (</a:t>
                      </a:r>
                      <a:r>
                        <a:rPr lang="en-US" sz="1600" b="1" i="1" u="none" strike="noStrike" kern="1200" baseline="0" dirty="0">
                          <a:solidFill>
                            <a:schemeClr val="tx1"/>
                          </a:solidFill>
                          <a:latin typeface="Arial" panose="020B0604020202020204" pitchFamily="34" charset="0"/>
                          <a:ea typeface="+mn-ea"/>
                          <a:cs typeface="Arial" panose="020B0604020202020204" pitchFamily="34" charset="0"/>
                        </a:rPr>
                        <a:t>average 5.5 million beneficiaries per month</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endParaRPr lang="en-US" sz="1600" b="1" i="0" u="none" strike="noStrike" kern="1200" baseline="0" dirty="0">
                        <a:solidFill>
                          <a:schemeClr val="tx1"/>
                        </a:solidFill>
                        <a:latin typeface="Arial" panose="020B0604020202020204" pitchFamily="34" charset="0"/>
                        <a:ea typeface="+mn-ea"/>
                        <a:cs typeface="Arial" panose="020B0604020202020204" pitchFamily="34" charset="0"/>
                      </a:endParaRPr>
                    </a:p>
                    <a:p>
                      <a:pPr algn="just"/>
                      <a:r>
                        <a:rPr lang="en-US" sz="1600" b="1" i="0" u="none" strike="noStrike" kern="1200" baseline="0" dirty="0">
                          <a:solidFill>
                            <a:schemeClr val="tx1"/>
                          </a:solidFill>
                          <a:latin typeface="Arial" panose="020B0604020202020204" pitchFamily="34" charset="0"/>
                          <a:ea typeface="+mn-ea"/>
                          <a:cs typeface="Arial" panose="020B0604020202020204" pitchFamily="34" charset="0"/>
                        </a:rPr>
                        <a:t>NB</a:t>
                      </a:r>
                      <a:r>
                        <a:rPr lang="en-US" sz="1600" b="0" i="0" u="none" strike="noStrike" kern="1200" baseline="0" dirty="0">
                          <a:solidFill>
                            <a:schemeClr val="tx1"/>
                          </a:solidFill>
                          <a:latin typeface="Arial" panose="020B0604020202020204" pitchFamily="34" charset="0"/>
                          <a:ea typeface="+mn-ea"/>
                          <a:cs typeface="Arial" panose="020B0604020202020204" pitchFamily="34" charset="0"/>
                        </a:rPr>
                        <a:t>: By end of March 2021, March payments were still outstanding, pending National Treasury’s approval.</a:t>
                      </a:r>
                    </a:p>
                  </a:txBody>
                  <a:tcPr marL="44032" marR="44032" marT="0" marB="0">
                    <a:noFill/>
                  </a:tcPr>
                </a:tc>
                <a:extLst>
                  <a:ext uri="{0D108BD9-81ED-4DB2-BD59-A6C34878D82A}">
                    <a16:rowId xmlns:a16="http://schemas.microsoft.com/office/drawing/2014/main" xmlns="" val="10004"/>
                  </a:ext>
                </a:extLst>
              </a:tr>
            </a:tbl>
          </a:graphicData>
        </a:graphic>
      </p:graphicFrame>
      <p:sp>
        <p:nvSpPr>
          <p:cNvPr id="3" name="TextBox 2"/>
          <p:cNvSpPr txBox="1"/>
          <p:nvPr/>
        </p:nvSpPr>
        <p:spPr>
          <a:xfrm>
            <a:off x="914400" y="152400"/>
            <a:ext cx="8229600" cy="923330"/>
          </a:xfrm>
          <a:prstGeom prst="rect">
            <a:avLst/>
          </a:prstGeom>
          <a:noFill/>
        </p:spPr>
        <p:txBody>
          <a:bodyPr wrap="square" rtlCol="0">
            <a:spAutoFit/>
          </a:bodyPr>
          <a:lstStyle/>
          <a:p>
            <a:pPr algn="ctr"/>
            <a:r>
              <a:rPr lang="en-ZA" sz="2700" b="1" dirty="0"/>
              <a:t>Implementation of COVID-19 Relief Measures</a:t>
            </a:r>
          </a:p>
          <a:p>
            <a:pPr algn="ctr"/>
            <a:r>
              <a:rPr lang="en-ZA" sz="2700" b="1" dirty="0"/>
              <a:t>(Special COVID-19 SRD Grant)</a:t>
            </a:r>
          </a:p>
        </p:txBody>
      </p:sp>
    </p:spTree>
    <p:extLst>
      <p:ext uri="{BB962C8B-B14F-4D97-AF65-F5344CB8AC3E}">
        <p14:creationId xmlns:p14="http://schemas.microsoft.com/office/powerpoint/2010/main" xmlns="" val="576079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22</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3367147060"/>
              </p:ext>
            </p:extLst>
          </p:nvPr>
        </p:nvGraphicFramePr>
        <p:xfrm>
          <a:off x="76200" y="1127457"/>
          <a:ext cx="8991600" cy="5084671"/>
        </p:xfrm>
        <a:graphic>
          <a:graphicData uri="http://schemas.openxmlformats.org/drawingml/2006/table">
            <a:tbl>
              <a:tblPr>
                <a:tableStyleId>{5940675A-B579-460E-94D1-54222C63F5DA}</a:tableStyleId>
              </a:tblPr>
              <a:tblGrid>
                <a:gridCol w="8991600">
                  <a:extLst>
                    <a:ext uri="{9D8B030D-6E8A-4147-A177-3AD203B41FA5}">
                      <a16:colId xmlns:a16="http://schemas.microsoft.com/office/drawing/2014/main" xmlns="" val="4246322984"/>
                    </a:ext>
                  </a:extLst>
                </a:gridCol>
              </a:tblGrid>
              <a:tr h="280444">
                <a:tc>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Reduced levels of poverty </a:t>
                      </a:r>
                      <a:endParaRPr lang="en-US" sz="1600" b="0" dirty="0">
                        <a:solidFill>
                          <a:schemeClr val="tx1"/>
                        </a:solidFill>
                        <a:latin typeface="+mn-lt"/>
                      </a:endParaRPr>
                    </a:p>
                  </a:txBody>
                  <a:tcPr marL="7620" marR="7620" marT="7620" marB="0" anchor="ctr">
                    <a:solidFill>
                      <a:srgbClr val="FFCC66"/>
                    </a:solidFill>
                  </a:tcPr>
                </a:tc>
                <a:extLst>
                  <a:ext uri="{0D108BD9-81ED-4DB2-BD59-A6C34878D82A}">
                    <a16:rowId xmlns:a16="http://schemas.microsoft.com/office/drawing/2014/main" xmlns="" val="1348567256"/>
                  </a:ext>
                </a:extLst>
              </a:tr>
              <a:tr h="280444">
                <a:tc>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Provide social relief of distress to persons experiencing temporary crisis.</a:t>
                      </a:r>
                    </a:p>
                  </a:txBody>
                  <a:tcPr marL="7620" marR="7620" marT="7620" marB="0" anchor="ctr">
                    <a:solidFill>
                      <a:srgbClr val="FFCC66"/>
                    </a:solidFill>
                  </a:tcPr>
                </a:tc>
                <a:extLst>
                  <a:ext uri="{0D108BD9-81ED-4DB2-BD59-A6C34878D82A}">
                    <a16:rowId xmlns:a16="http://schemas.microsoft.com/office/drawing/2014/main" xmlns="" val="3866487341"/>
                  </a:ext>
                </a:extLst>
              </a:tr>
              <a:tr h="552390">
                <a:tc>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extLst>
                  <a:ext uri="{0D108BD9-81ED-4DB2-BD59-A6C34878D82A}">
                    <a16:rowId xmlns:a16="http://schemas.microsoft.com/office/drawing/2014/main" xmlns="" val="1556360732"/>
                  </a:ext>
                </a:extLst>
              </a:tr>
              <a:tr h="3971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rPr>
                        <a:t>The payments made were</a:t>
                      </a:r>
                      <a:r>
                        <a:rPr lang="en-GB" sz="1600" baseline="0" dirty="0">
                          <a:solidFill>
                            <a:schemeClr val="tx1"/>
                          </a:solidFill>
                          <a:latin typeface="+mn-lt"/>
                        </a:rPr>
                        <a:t> as </a:t>
                      </a:r>
                      <a:r>
                        <a:rPr lang="en-GB" sz="1600" dirty="0">
                          <a:solidFill>
                            <a:schemeClr val="tx1"/>
                          </a:solidFill>
                          <a:latin typeface="+mn-lt"/>
                        </a:rPr>
                        <a:t> follows:</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a:noFill/>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914400" y="152400"/>
            <a:ext cx="8229600" cy="923330"/>
          </a:xfrm>
          <a:prstGeom prst="rect">
            <a:avLst/>
          </a:prstGeom>
          <a:noFill/>
        </p:spPr>
        <p:txBody>
          <a:bodyPr wrap="square" rtlCol="0">
            <a:spAutoFit/>
          </a:bodyPr>
          <a:lstStyle/>
          <a:p>
            <a:pPr algn="ctr"/>
            <a:r>
              <a:rPr lang="en-ZA" sz="2700" b="1" dirty="0"/>
              <a:t>Implementation of COVID-19 Relief Measures</a:t>
            </a:r>
          </a:p>
          <a:p>
            <a:pPr algn="ctr"/>
            <a:r>
              <a:rPr lang="en-ZA" sz="2700" b="1" dirty="0"/>
              <a:t>(Special COVID-19 SRD Grant)</a:t>
            </a:r>
          </a:p>
        </p:txBody>
      </p:sp>
      <p:graphicFrame>
        <p:nvGraphicFramePr>
          <p:cNvPr id="2" name="Table 1"/>
          <p:cNvGraphicFramePr>
            <a:graphicFrameLocks noGrp="1"/>
          </p:cNvGraphicFramePr>
          <p:nvPr>
            <p:extLst>
              <p:ext uri="{D42A27DB-BD31-4B8C-83A1-F6EECF244321}">
                <p14:modId xmlns:p14="http://schemas.microsoft.com/office/powerpoint/2010/main" xmlns="" val="1435015936"/>
              </p:ext>
            </p:extLst>
          </p:nvPr>
        </p:nvGraphicFramePr>
        <p:xfrm>
          <a:off x="152400" y="2869880"/>
          <a:ext cx="8839200" cy="2682240"/>
        </p:xfrm>
        <a:graphic>
          <a:graphicData uri="http://schemas.openxmlformats.org/drawingml/2006/table">
            <a:tbl>
              <a:tblPr firstRow="1" bandRow="1"/>
              <a:tblGrid>
                <a:gridCol w="1143000">
                  <a:extLst>
                    <a:ext uri="{9D8B030D-6E8A-4147-A177-3AD203B41FA5}">
                      <a16:colId xmlns:a16="http://schemas.microsoft.com/office/drawing/2014/main" xmlns="" val="20000"/>
                    </a:ext>
                  </a:extLst>
                </a:gridCol>
                <a:gridCol w="641350">
                  <a:extLst>
                    <a:ext uri="{9D8B030D-6E8A-4147-A177-3AD203B41FA5}">
                      <a16:colId xmlns:a16="http://schemas.microsoft.com/office/drawing/2014/main" xmlns="" val="20001"/>
                    </a:ext>
                  </a:extLst>
                </a:gridCol>
                <a:gridCol w="641350">
                  <a:extLst>
                    <a:ext uri="{9D8B030D-6E8A-4147-A177-3AD203B41FA5}">
                      <a16:colId xmlns:a16="http://schemas.microsoft.com/office/drawing/2014/main" xmlns="" val="20002"/>
                    </a:ext>
                  </a:extLst>
                </a:gridCol>
                <a:gridCol w="641350">
                  <a:extLst>
                    <a:ext uri="{9D8B030D-6E8A-4147-A177-3AD203B41FA5}">
                      <a16:colId xmlns:a16="http://schemas.microsoft.com/office/drawing/2014/main" xmlns="" val="20003"/>
                    </a:ext>
                  </a:extLst>
                </a:gridCol>
                <a:gridCol w="641350">
                  <a:extLst>
                    <a:ext uri="{9D8B030D-6E8A-4147-A177-3AD203B41FA5}">
                      <a16:colId xmlns:a16="http://schemas.microsoft.com/office/drawing/2014/main" xmlns="" val="20004"/>
                    </a:ext>
                  </a:extLst>
                </a:gridCol>
                <a:gridCol w="641350">
                  <a:extLst>
                    <a:ext uri="{9D8B030D-6E8A-4147-A177-3AD203B41FA5}">
                      <a16:colId xmlns:a16="http://schemas.microsoft.com/office/drawing/2014/main" xmlns="" val="20005"/>
                    </a:ext>
                  </a:extLst>
                </a:gridCol>
                <a:gridCol w="641350">
                  <a:extLst>
                    <a:ext uri="{9D8B030D-6E8A-4147-A177-3AD203B41FA5}">
                      <a16:colId xmlns:a16="http://schemas.microsoft.com/office/drawing/2014/main" xmlns="" val="20006"/>
                    </a:ext>
                  </a:extLst>
                </a:gridCol>
                <a:gridCol w="641350">
                  <a:extLst>
                    <a:ext uri="{9D8B030D-6E8A-4147-A177-3AD203B41FA5}">
                      <a16:colId xmlns:a16="http://schemas.microsoft.com/office/drawing/2014/main" xmlns="" val="20007"/>
                    </a:ext>
                  </a:extLst>
                </a:gridCol>
                <a:gridCol w="641350">
                  <a:extLst>
                    <a:ext uri="{9D8B030D-6E8A-4147-A177-3AD203B41FA5}">
                      <a16:colId xmlns:a16="http://schemas.microsoft.com/office/drawing/2014/main" xmlns="" val="20008"/>
                    </a:ext>
                  </a:extLst>
                </a:gridCol>
                <a:gridCol w="641350">
                  <a:extLst>
                    <a:ext uri="{9D8B030D-6E8A-4147-A177-3AD203B41FA5}">
                      <a16:colId xmlns:a16="http://schemas.microsoft.com/office/drawing/2014/main" xmlns="" val="20009"/>
                    </a:ext>
                  </a:extLst>
                </a:gridCol>
                <a:gridCol w="641350">
                  <a:extLst>
                    <a:ext uri="{9D8B030D-6E8A-4147-A177-3AD203B41FA5}">
                      <a16:colId xmlns:a16="http://schemas.microsoft.com/office/drawing/2014/main" xmlns="" val="20010"/>
                    </a:ext>
                  </a:extLst>
                </a:gridCol>
                <a:gridCol w="641350">
                  <a:extLst>
                    <a:ext uri="{9D8B030D-6E8A-4147-A177-3AD203B41FA5}">
                      <a16:colId xmlns:a16="http://schemas.microsoft.com/office/drawing/2014/main" xmlns="" val="20011"/>
                    </a:ext>
                  </a:extLst>
                </a:gridCol>
                <a:gridCol w="641350">
                  <a:extLst>
                    <a:ext uri="{9D8B030D-6E8A-4147-A177-3AD203B41FA5}">
                      <a16:colId xmlns:a16="http://schemas.microsoft.com/office/drawing/2014/main" xmlns="" val="20012"/>
                    </a:ext>
                  </a:extLst>
                </a:gridCol>
              </a:tblGrid>
              <a:tr h="322316">
                <a:tc gridSpan="13">
                  <a:txBody>
                    <a:bodyPr/>
                    <a:lstStyle/>
                    <a:p>
                      <a:pPr algn="ctr"/>
                      <a:r>
                        <a:rPr lang="en-US" sz="1600" b="1" kern="1200" dirty="0">
                          <a:solidFill>
                            <a:schemeClr val="tx1"/>
                          </a:solidFill>
                          <a:effectLst/>
                          <a:latin typeface="+mn-lt"/>
                          <a:ea typeface="+mn-ea"/>
                          <a:cs typeface="+mn-cs"/>
                        </a:rPr>
                        <a:t>No. of COVID-19 special relief grant (R350) payments</a:t>
                      </a:r>
                      <a:endParaRPr lang="en-ZA" sz="1600"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pPr algn="ctr"/>
                      <a:endParaRPr lang="en-ZA" sz="1600" dirty="0"/>
                    </a:p>
                  </a:txBody>
                  <a:tcPr/>
                </a:tc>
                <a:tc hMerge="1">
                  <a:txBody>
                    <a:bodyPr/>
                    <a:lstStyle/>
                    <a:p>
                      <a:pPr algn="ctr"/>
                      <a:endParaRPr lang="en-ZA" sz="1600" dirty="0"/>
                    </a:p>
                  </a:txBody>
                  <a:tcPr/>
                </a:tc>
                <a:tc hMerge="1">
                  <a:txBody>
                    <a:bodyPr/>
                    <a:lstStyle/>
                    <a:p>
                      <a:pPr algn="ctr"/>
                      <a:endParaRPr lang="en-ZA" sz="1600" dirty="0"/>
                    </a:p>
                  </a:txBody>
                  <a:tcPr/>
                </a:tc>
                <a:tc hMerge="1">
                  <a:txBody>
                    <a:bodyPr/>
                    <a:lstStyle/>
                    <a:p>
                      <a:pPr algn="ctr"/>
                      <a:endParaRPr lang="en-ZA" sz="1600" dirty="0"/>
                    </a:p>
                  </a:txBody>
                  <a:tcPr/>
                </a:tc>
                <a:tc hMerge="1">
                  <a:txBody>
                    <a:bodyPr/>
                    <a:lstStyle/>
                    <a:p>
                      <a:pPr algn="ctr"/>
                      <a:endParaRPr lang="en-ZA" sz="1600" dirty="0"/>
                    </a:p>
                  </a:txBody>
                  <a:tcPr/>
                </a:tc>
                <a:tc hMerge="1">
                  <a:txBody>
                    <a:bodyPr/>
                    <a:lstStyle/>
                    <a:p>
                      <a:pPr algn="ctr"/>
                      <a:endParaRPr lang="en-ZA" sz="1600" dirty="0"/>
                    </a:p>
                  </a:txBody>
                  <a:tcPr/>
                </a:tc>
                <a:extLst>
                  <a:ext uri="{0D108BD9-81ED-4DB2-BD59-A6C34878D82A}">
                    <a16:rowId xmlns:a16="http://schemas.microsoft.com/office/drawing/2014/main" xmlns="" val="10000"/>
                  </a:ext>
                </a:extLst>
              </a:tr>
              <a:tr h="45720">
                <a:tc>
                  <a:txBody>
                    <a:bodyPr/>
                    <a:lstStyle/>
                    <a:p>
                      <a:pP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Month</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May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Jun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Jul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Aug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Sep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Oct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Nov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Dec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Jan 2021</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Feb 2021</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2021</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195543">
                <a:tc>
                  <a:txBody>
                    <a:bodyPr/>
                    <a:lstStyle/>
                    <a:p>
                      <a:pP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 of applications received</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6 605 445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7 518 308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8 346 136</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8 951 206</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9 146 107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9 357 534</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9 553 560</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9 657 870</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9 789 903</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9 876 113</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9 955 717</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98 757 899</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0769">
                <a:tc>
                  <a:txBody>
                    <a:bodyPr/>
                    <a:lstStyle/>
                    <a:p>
                      <a:pP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Approved</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4 424 555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5 061 868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5 572 916</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5 973 930</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6 038 618</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6 136 015</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6 089 973</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5 941 919</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5 945 235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5 958 719</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5 780 459</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62 924 207</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95543">
                <a:tc>
                  <a:txBody>
                    <a:bodyPr/>
                    <a:lstStyle/>
                    <a:p>
                      <a:pP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Paid</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4 423 810</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5 057 415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5 549 417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5 962 787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6 036 457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6 112 660</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6 017 274</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5 418 489</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5 324 605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5 206 799</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55 109 713</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95543">
                <a:tc>
                  <a:txBody>
                    <a:bodyPr/>
                    <a:lstStyle/>
                    <a:p>
                      <a:pP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Paid</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99,91</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99,58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99,81</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99,96</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99,62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98,81</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91,19</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89,56</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87,38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87,58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643970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23</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3419942669"/>
              </p:ext>
            </p:extLst>
          </p:nvPr>
        </p:nvGraphicFramePr>
        <p:xfrm>
          <a:off x="76200" y="990600"/>
          <a:ext cx="8991600" cy="5791221"/>
        </p:xfrm>
        <a:graphic>
          <a:graphicData uri="http://schemas.openxmlformats.org/drawingml/2006/table">
            <a:tbl>
              <a:tblPr>
                <a:tableStyleId>{5940675A-B579-460E-94D1-54222C63F5DA}</a:tableStyleId>
              </a:tblPr>
              <a:tblGrid>
                <a:gridCol w="3048000">
                  <a:extLst>
                    <a:ext uri="{9D8B030D-6E8A-4147-A177-3AD203B41FA5}">
                      <a16:colId xmlns:a16="http://schemas.microsoft.com/office/drawing/2014/main" xmlns="" val="4246322984"/>
                    </a:ext>
                  </a:extLst>
                </a:gridCol>
                <a:gridCol w="5943600">
                  <a:extLst>
                    <a:ext uri="{9D8B030D-6E8A-4147-A177-3AD203B41FA5}">
                      <a16:colId xmlns:a16="http://schemas.microsoft.com/office/drawing/2014/main" xmlns="" val="20001"/>
                    </a:ext>
                  </a:extLst>
                </a:gridCol>
              </a:tblGrid>
              <a:tr h="213047">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Reduced levels of poverty </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213047">
                <a:tc gridSpan="2">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Provide social relief of distress to persons experiencing temporary crisis.</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529749">
                <a:tc gridSpan="2">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399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Planned 2020/21 Targets</a:t>
                      </a:r>
                      <a:endParaRPr lang="en-US" sz="1600" b="0" i="0" kern="1200" baseline="0" dirty="0">
                        <a:solidFill>
                          <a:schemeClr val="tx1"/>
                        </a:solidFill>
                        <a:latin typeface="Arial" panose="020B0604020202020204" pitchFamily="34" charset="0"/>
                        <a:ea typeface="+mn-ea"/>
                        <a:cs typeface="Arial" panose="020B0604020202020204" pitchFamily="34" charset="0"/>
                      </a:endParaRPr>
                    </a:p>
                  </a:txBody>
                  <a:tcPr marL="85874" marR="85874">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p>
                  </a:txBody>
                  <a:tcPr marL="85874" marR="85874">
                    <a:noFill/>
                  </a:tcPr>
                </a:tc>
                <a:extLst>
                  <a:ext uri="{0D108BD9-81ED-4DB2-BD59-A6C34878D82A}">
                    <a16:rowId xmlns:a16="http://schemas.microsoft.com/office/drawing/2014/main" xmlns="" val="10003"/>
                  </a:ext>
                </a:extLst>
              </a:tr>
              <a:tr h="1578003">
                <a:tc>
                  <a:txBody>
                    <a:bodyPr/>
                    <a:lstStyle/>
                    <a:p>
                      <a:pPr algn="just">
                        <a:lnSpc>
                          <a:spcPct val="110000"/>
                        </a:lnSpc>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of Care Dependency Grants (CDG) which should lapse as a result of the child reaching the age of 18 years between February and October 2020 to remain in payment until October 2020.</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oFill/>
                  </a:tcPr>
                </a:tc>
                <a:tc>
                  <a:txBody>
                    <a:bodyPr/>
                    <a:lstStyle/>
                    <a:p>
                      <a:pPr algn="just">
                        <a:lnSpc>
                          <a:spcPct val="110000"/>
                        </a:lnSpc>
                        <a:spcAft>
                          <a:spcPts val="0"/>
                        </a:spcAft>
                      </a:pPr>
                      <a:r>
                        <a:rPr lang="en-US" sz="1600" dirty="0">
                          <a:solidFill>
                            <a:schemeClr val="tx1"/>
                          </a:solidFill>
                          <a:effectLst/>
                          <a:latin typeface="Arial" panose="020B0604020202020204" pitchFamily="34" charset="0"/>
                          <a:cs typeface="Times New Roman" panose="02020603050405020304" pitchFamily="18" charset="0"/>
                        </a:rPr>
                        <a:t>100% (11 085 of 11 085) of Care Dependency Grants (CDG) which were due to lapse between February and December 2020 were identified and kept in payment until the end of December.</a:t>
                      </a:r>
                      <a:endParaRPr lang="en-ZA" sz="1600" dirty="0">
                        <a:solidFill>
                          <a:schemeClr val="tx1"/>
                        </a:solidFill>
                        <a:effectLst/>
                        <a:latin typeface="Calibri" panose="020F0502020204030204" pitchFamily="34" charset="0"/>
                        <a:cs typeface="Times New Roman" panose="02020603050405020304" pitchFamily="18" charset="0"/>
                      </a:endParaRPr>
                    </a:p>
                    <a:p>
                      <a:pPr algn="just">
                        <a:lnSpc>
                          <a:spcPct val="110000"/>
                        </a:lnSpc>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11 085 CDGs reported, comprised </a:t>
                      </a:r>
                      <a:r>
                        <a:rPr lang="en-US" sz="16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8 962 </a:t>
                      </a: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for the period February to October 2020 and an additional </a:t>
                      </a:r>
                      <a:r>
                        <a:rPr lang="en-US" sz="16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2 123 </a:t>
                      </a: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for November and December 2020.</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4"/>
                  </a:ext>
                </a:extLst>
              </a:tr>
              <a:tr h="1578003">
                <a:tc>
                  <a:txBody>
                    <a:bodyPr/>
                    <a:lstStyle/>
                    <a:p>
                      <a:pPr algn="just">
                        <a:lnSpc>
                          <a:spcPct val="110000"/>
                        </a:lnSpc>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100% of Temporary Disability Grants (TDG) which lapsed during the period February to June 2020 reinstated and paid until October 2020. </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oFill/>
                  </a:tcPr>
                </a:tc>
                <a:tc>
                  <a:txBody>
                    <a:bodyPr/>
                    <a:lstStyle/>
                    <a:p>
                      <a:pPr algn="just">
                        <a:lnSpc>
                          <a:spcPct val="110000"/>
                        </a:lnSpc>
                        <a:spcAft>
                          <a:spcPts val="0"/>
                        </a:spcAft>
                      </a:pPr>
                      <a:r>
                        <a:rPr lang="en-US" sz="1600" dirty="0">
                          <a:solidFill>
                            <a:schemeClr val="tx1"/>
                          </a:solidFill>
                          <a:effectLst/>
                          <a:latin typeface="Arial" panose="020B0604020202020204" pitchFamily="34" charset="0"/>
                          <a:cs typeface="Times New Roman" panose="02020603050405020304" pitchFamily="18" charset="0"/>
                        </a:rPr>
                        <a:t>100% (207 218 of 207 218) of Temporary Disability Grants (TDG) which were due to lapse between February and December 2020 were identified and kept in payment until end of December 2020. </a:t>
                      </a:r>
                      <a:endParaRPr lang="en-ZA" sz="1600" dirty="0">
                        <a:solidFill>
                          <a:schemeClr val="tx1"/>
                        </a:solidFill>
                        <a:effectLst/>
                        <a:latin typeface="Calibri" panose="020F0502020204030204" pitchFamily="34" charset="0"/>
                        <a:cs typeface="Times New Roman" panose="02020603050405020304" pitchFamily="18" charset="0"/>
                      </a:endParaRPr>
                    </a:p>
                    <a:p>
                      <a:pPr algn="just">
                        <a:lnSpc>
                          <a:spcPct val="110000"/>
                        </a:lnSpc>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0000"/>
                        </a:lnSpc>
                        <a:spcAft>
                          <a:spcPts val="0"/>
                        </a:spcAft>
                      </a:pP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207 218 TDGs reported comprised of </a:t>
                      </a:r>
                      <a:r>
                        <a:rPr lang="en-US" sz="16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107 635 </a:t>
                      </a: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for the period February to June 2020 and an additional </a:t>
                      </a:r>
                      <a:r>
                        <a:rPr lang="en-US" sz="16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99 583 </a:t>
                      </a:r>
                      <a:r>
                        <a:rPr lang="en-US"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for July to December 2020.</a:t>
                      </a: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5"/>
                  </a:ext>
                </a:extLst>
              </a:tr>
              <a:tr h="481181">
                <a:tc gridSpan="2">
                  <a:txBody>
                    <a:bodyPr/>
                    <a:lstStyle/>
                    <a:p>
                      <a:pPr algn="just">
                        <a:lnSpc>
                          <a:spcPct val="110000"/>
                        </a:lnSpc>
                        <a:spcAft>
                          <a:spcPts val="0"/>
                        </a:spcAft>
                      </a:pPr>
                      <a:r>
                        <a:rPr lang="en-ZA" sz="1800" b="1" dirty="0">
                          <a:solidFill>
                            <a:schemeClr val="tx1">
                              <a:lumMod val="75000"/>
                              <a:lumOff val="25000"/>
                            </a:schemeClr>
                          </a:solidFill>
                          <a:effectLst/>
                          <a:latin typeface="Calibri" panose="020F0502020204030204" pitchFamily="34" charset="0"/>
                          <a:ea typeface="Times New Roman" panose="02020603050405020304" pitchFamily="18" charset="0"/>
                          <a:cs typeface="Times New Roman" panose="02020603050405020304" pitchFamily="18" charset="0"/>
                        </a:rPr>
                        <a:t>The reporting period was extended through the gazetted regulations by the Minister of Social Development.</a:t>
                      </a:r>
                    </a:p>
                  </a:txBody>
                  <a:tcPr marL="36195" marR="36195" marT="0" marB="0">
                    <a:solidFill>
                      <a:srgbClr val="FFCC66"/>
                    </a:solidFill>
                  </a:tcPr>
                </a:tc>
                <a:tc hMerge="1">
                  <a:txBody>
                    <a:bodyPr/>
                    <a:lstStyle/>
                    <a:p>
                      <a:pPr algn="just">
                        <a:lnSpc>
                          <a:spcPct val="110000"/>
                        </a:lnSpc>
                        <a:spcAft>
                          <a:spcPts val="0"/>
                        </a:spcAft>
                      </a:pPr>
                      <a:endParaRPr lang="en-ZA"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2491361886"/>
                  </a:ext>
                </a:extLst>
              </a:tr>
            </a:tbl>
          </a:graphicData>
        </a:graphic>
      </p:graphicFrame>
      <p:sp>
        <p:nvSpPr>
          <p:cNvPr id="3" name="TextBox 2"/>
          <p:cNvSpPr txBox="1"/>
          <p:nvPr/>
        </p:nvSpPr>
        <p:spPr>
          <a:xfrm>
            <a:off x="0" y="152400"/>
            <a:ext cx="9144000" cy="815608"/>
          </a:xfrm>
          <a:prstGeom prst="rect">
            <a:avLst/>
          </a:prstGeom>
          <a:noFill/>
        </p:spPr>
        <p:txBody>
          <a:bodyPr wrap="square" rtlCol="0">
            <a:spAutoFit/>
          </a:bodyPr>
          <a:lstStyle/>
          <a:p>
            <a:pPr algn="ctr"/>
            <a:r>
              <a:rPr lang="en-ZA" sz="2700" b="1" dirty="0"/>
              <a:t>Implementation of COVID-19 Relief Measures</a:t>
            </a:r>
          </a:p>
          <a:p>
            <a:pPr algn="ctr"/>
            <a:r>
              <a:rPr lang="en-ZA" sz="2000" b="1" dirty="0"/>
              <a:t>  Care Dependency Grant (CDG) and Temporary Disability Grant (TDG)</a:t>
            </a:r>
            <a:endParaRPr lang="en-ZA" sz="2700" b="1" dirty="0"/>
          </a:p>
        </p:txBody>
      </p:sp>
    </p:spTree>
    <p:extLst>
      <p:ext uri="{BB962C8B-B14F-4D97-AF65-F5344CB8AC3E}">
        <p14:creationId xmlns:p14="http://schemas.microsoft.com/office/powerpoint/2010/main" xmlns="" val="417110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24</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4186961166"/>
              </p:ext>
            </p:extLst>
          </p:nvPr>
        </p:nvGraphicFramePr>
        <p:xfrm>
          <a:off x="76200" y="914400"/>
          <a:ext cx="8991600" cy="5715000"/>
        </p:xfrm>
        <a:graphic>
          <a:graphicData uri="http://schemas.openxmlformats.org/drawingml/2006/table">
            <a:tbl>
              <a:tblPr>
                <a:tableStyleId>{5940675A-B579-460E-94D1-54222C63F5DA}</a:tableStyleId>
              </a:tblPr>
              <a:tblGrid>
                <a:gridCol w="1600200">
                  <a:extLst>
                    <a:ext uri="{9D8B030D-6E8A-4147-A177-3AD203B41FA5}">
                      <a16:colId xmlns:a16="http://schemas.microsoft.com/office/drawing/2014/main" xmlns="" val="4246322984"/>
                    </a:ext>
                  </a:extLst>
                </a:gridCol>
                <a:gridCol w="3962400">
                  <a:extLst>
                    <a:ext uri="{9D8B030D-6E8A-4147-A177-3AD203B41FA5}">
                      <a16:colId xmlns:a16="http://schemas.microsoft.com/office/drawing/2014/main" xmlns="" val="20001"/>
                    </a:ext>
                  </a:extLst>
                </a:gridCol>
                <a:gridCol w="3429000">
                  <a:extLst>
                    <a:ext uri="{9D8B030D-6E8A-4147-A177-3AD203B41FA5}">
                      <a16:colId xmlns:a16="http://schemas.microsoft.com/office/drawing/2014/main" xmlns="" val="20002"/>
                    </a:ext>
                  </a:extLst>
                </a:gridCol>
              </a:tblGrid>
              <a:tr h="244711">
                <a:tc gridSpan="3">
                  <a:txBody>
                    <a:bodyPr/>
                    <a:lstStyle/>
                    <a:p>
                      <a:pPr algn="l" fontAlgn="ctr">
                        <a:lnSpc>
                          <a:spcPct val="100000"/>
                        </a:lnSpc>
                        <a:spcBef>
                          <a:spcPts val="600"/>
                        </a:spcBef>
                        <a:spcAft>
                          <a:spcPts val="0"/>
                        </a:spcAft>
                      </a:pPr>
                      <a:r>
                        <a:rPr lang="en-US" sz="1400" b="1" u="none" strike="noStrike" dirty="0">
                          <a:solidFill>
                            <a:schemeClr val="tx1"/>
                          </a:solidFill>
                          <a:effectLst/>
                          <a:latin typeface="+mn-lt"/>
                        </a:rPr>
                        <a:t>Outcome: </a:t>
                      </a:r>
                      <a:r>
                        <a:rPr lang="en-US" sz="1400" b="0" dirty="0">
                          <a:solidFill>
                            <a:schemeClr val="tx1"/>
                          </a:solidFill>
                        </a:rPr>
                        <a:t>Reduced levels of poverty </a:t>
                      </a:r>
                      <a:endParaRPr lang="en-US" sz="14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48567256"/>
                  </a:ext>
                </a:extLst>
              </a:tr>
              <a:tr h="336003">
                <a:tc gridSpan="3">
                  <a:txBody>
                    <a:bodyPr/>
                    <a:lstStyle/>
                    <a:p>
                      <a:pPr marL="0" algn="l" defTabSz="914400" rtl="0" eaLnBrk="1" fontAlgn="t" latinLnBrk="0" hangingPunct="1">
                        <a:lnSpc>
                          <a:spcPct val="100000"/>
                        </a:lnSpc>
                        <a:spcBef>
                          <a:spcPts val="0"/>
                        </a:spcBef>
                        <a:spcAft>
                          <a:spcPts val="0"/>
                        </a:spcAft>
                      </a:pPr>
                      <a:r>
                        <a:rPr lang="en-US" sz="1400" b="1" u="none" strike="noStrike" kern="1200" dirty="0">
                          <a:solidFill>
                            <a:schemeClr val="tx1"/>
                          </a:solidFill>
                          <a:effectLst/>
                          <a:latin typeface="+mn-lt"/>
                        </a:rPr>
                        <a:t>Objective: </a:t>
                      </a:r>
                      <a:r>
                        <a:rPr lang="en-US" sz="1400" b="0" u="none" strike="noStrike" kern="1200" dirty="0">
                          <a:solidFill>
                            <a:schemeClr val="tx1"/>
                          </a:solidFill>
                          <a:effectLst/>
                          <a:latin typeface="+mn-lt"/>
                        </a:rPr>
                        <a:t>Provide social relief of distress to persons experiencing temporary crisis.</a:t>
                      </a:r>
                    </a:p>
                  </a:txBody>
                  <a:tcPr marL="7620" marR="7620" marT="7620" marB="0" anchor="ctr">
                    <a:solidFill>
                      <a:srgbClr val="FFCC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866487341"/>
                  </a:ext>
                </a:extLst>
              </a:tr>
              <a:tr h="672007">
                <a:tc gridSpan="3">
                  <a:txBody>
                    <a:bodyPr/>
                    <a:lstStyle/>
                    <a:p>
                      <a:pPr marL="0" algn="l" defTabSz="914400" rtl="0" eaLnBrk="1" fontAlgn="t" latinLnBrk="0" hangingPunct="1">
                        <a:lnSpc>
                          <a:spcPct val="100000"/>
                        </a:lnSpc>
                        <a:spcBef>
                          <a:spcPts val="600"/>
                        </a:spcBef>
                        <a:spcAft>
                          <a:spcPts val="0"/>
                        </a:spcAft>
                      </a:pPr>
                      <a:r>
                        <a:rPr lang="en-US" sz="1400" b="1" u="none" strike="noStrike" kern="1200" dirty="0">
                          <a:solidFill>
                            <a:schemeClr val="tx1"/>
                          </a:solidFill>
                          <a:effectLst/>
                          <a:latin typeface="+mn-lt"/>
                        </a:rPr>
                        <a:t>Desired Impact: </a:t>
                      </a:r>
                      <a:r>
                        <a:rPr lang="pt-BR" sz="1400" dirty="0">
                          <a:solidFill>
                            <a:schemeClr val="tx1"/>
                          </a:solidFill>
                          <a:latin typeface="+mn-lt"/>
                        </a:rPr>
                        <a:t>Reduction in the proportion of persons living below the lower-bound poverty lines - primarily on thoses</a:t>
                      </a:r>
                      <a:r>
                        <a:rPr lang="pt-BR" sz="1400" baseline="0" dirty="0">
                          <a:solidFill>
                            <a:schemeClr val="tx1"/>
                          </a:solidFill>
                          <a:latin typeface="+mn-lt"/>
                        </a:rPr>
                        <a:t> who cannot provide for themselves</a:t>
                      </a:r>
                      <a:endParaRPr lang="en-GB" sz="1400" dirty="0">
                        <a:solidFill>
                          <a:schemeClr val="tx1"/>
                        </a:solidFill>
                        <a:latin typeface="+mn-lt"/>
                      </a:endParaRPr>
                    </a:p>
                  </a:txBody>
                  <a:tcPr marL="7620" marR="7620" marT="7620" marB="0" anchor="ctr">
                    <a:solidFill>
                      <a:srgbClr val="FFCC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56360732"/>
                  </a:ext>
                </a:extLst>
              </a:tr>
              <a:tr h="319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Planned 2020/21 Targets</a:t>
                      </a:r>
                      <a:endParaRPr lang="en-US" sz="1400" b="0" i="0" kern="1200" baseline="0" dirty="0">
                        <a:solidFill>
                          <a:schemeClr val="tx1"/>
                        </a:solidFill>
                        <a:latin typeface="Arial" panose="020B0604020202020204" pitchFamily="34" charset="0"/>
                        <a:ea typeface="+mn-ea"/>
                        <a:cs typeface="Arial" panose="020B0604020202020204" pitchFamily="34" charset="0"/>
                      </a:endParaRPr>
                    </a:p>
                  </a:txBody>
                  <a:tcPr marL="85874" marR="85874">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Status as at 31 March 2021</a:t>
                      </a:r>
                    </a:p>
                  </a:txBody>
                  <a:tcPr marL="85874" marR="85874">
                    <a:noFill/>
                  </a:tcPr>
                </a:tc>
                <a:tc hMerge="1">
                  <a:txBody>
                    <a:bodyPr/>
                    <a:lstStyle/>
                    <a:p>
                      <a:endParaRPr lang="en-ZA"/>
                    </a:p>
                  </a:txBody>
                  <a:tcPr/>
                </a:tc>
                <a:extLst>
                  <a:ext uri="{0D108BD9-81ED-4DB2-BD59-A6C34878D82A}">
                    <a16:rowId xmlns:a16="http://schemas.microsoft.com/office/drawing/2014/main" xmlns="" val="10003"/>
                  </a:ext>
                </a:extLst>
              </a:tr>
              <a:tr h="3944119">
                <a:tc>
                  <a:txBody>
                    <a:bodyPr/>
                    <a:lstStyle/>
                    <a:p>
                      <a:pPr>
                        <a:lnSpc>
                          <a:spcPct val="110000"/>
                        </a:lnSpc>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:250 983 SRD applications awarded at a cost of R407 million.</a:t>
                      </a: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algn="just">
                        <a:lnSpc>
                          <a:spcPct val="110000"/>
                        </a:lnSpc>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SASSA issued a total of 191 558 SRD awards at a cost of R225 million to individuals and families under distress. This</a:t>
                      </a:r>
                      <a:r>
                        <a:rPr lang="en-US" sz="1400" baseline="0" dirty="0">
                          <a:solidFill>
                            <a:schemeClr val="tx1"/>
                          </a:solidFill>
                          <a:effectLst/>
                          <a:latin typeface="+mn-lt"/>
                          <a:ea typeface="Times New Roman" panose="02020603050405020304" pitchFamily="18" charset="0"/>
                          <a:cs typeface="Times New Roman" panose="02020603050405020304" pitchFamily="18" charset="0"/>
                        </a:rPr>
                        <a:t> represents 76.32% achievement against the planned target.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algn="just">
                        <a:lnSpc>
                          <a:spcPct val="110000"/>
                        </a:lnSpc>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algn="just">
                        <a:lnSpc>
                          <a:spcPct val="110000"/>
                        </a:lnSpc>
                        <a:spcAft>
                          <a:spcPts val="0"/>
                        </a:spcAft>
                      </a:pP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algn="just">
                        <a:lnSpc>
                          <a:spcPct val="110000"/>
                        </a:lnSpc>
                        <a:spcAft>
                          <a:spcPts val="0"/>
                        </a:spcAft>
                      </a:pPr>
                      <a:endParaRPr lang="en-ZA" sz="1400" b="1" dirty="0">
                        <a:solidFill>
                          <a:schemeClr val="tx1"/>
                        </a:solidFill>
                        <a:effectLst/>
                        <a:latin typeface="+mn-lt"/>
                        <a:ea typeface="Times New Roman" panose="02020603050405020304" pitchFamily="18" charset="0"/>
                        <a:cs typeface="Times New Roman" panose="02020603050405020304" pitchFamily="18" charset="0"/>
                      </a:endParaRPr>
                    </a:p>
                    <a:p>
                      <a:pPr algn="just">
                        <a:lnSpc>
                          <a:spcPct val="110000"/>
                        </a:lnSpc>
                        <a:spcAft>
                          <a:spcPts val="0"/>
                        </a:spcAft>
                      </a:pPr>
                      <a:r>
                        <a:rPr lang="en-ZA" sz="1400" b="1" dirty="0">
                          <a:solidFill>
                            <a:schemeClr val="tx1"/>
                          </a:solidFill>
                          <a:effectLst/>
                          <a:latin typeface="+mn-lt"/>
                          <a:ea typeface="Times New Roman" panose="02020603050405020304" pitchFamily="18" charset="0"/>
                          <a:cs typeface="Times New Roman" panose="02020603050405020304" pitchFamily="18" charset="0"/>
                        </a:rPr>
                        <a:t>  Breakdown per region</a:t>
                      </a:r>
                    </a:p>
                  </a:txBody>
                  <a:tcPr marL="36195" marR="36195" marT="0" marB="0">
                    <a:noFill/>
                  </a:tcPr>
                </a:tc>
                <a:extLst>
                  <a:ext uri="{0D108BD9-81ED-4DB2-BD59-A6C34878D82A}">
                    <a16:rowId xmlns:a16="http://schemas.microsoft.com/office/drawing/2014/main" xmlns="" val="1000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4284585663"/>
              </p:ext>
            </p:extLst>
          </p:nvPr>
        </p:nvGraphicFramePr>
        <p:xfrm>
          <a:off x="1905000" y="3747769"/>
          <a:ext cx="3124200" cy="1967231"/>
        </p:xfrm>
        <a:graphic>
          <a:graphicData uri="http://schemas.openxmlformats.org/drawingml/2006/table">
            <a:tbl>
              <a:tblPr firstRow="1" bandRow="1"/>
              <a:tblGrid>
                <a:gridCol w="1475317">
                  <a:extLst>
                    <a:ext uri="{9D8B030D-6E8A-4147-A177-3AD203B41FA5}">
                      <a16:colId xmlns:a16="http://schemas.microsoft.com/office/drawing/2014/main" xmlns="" val="20000"/>
                    </a:ext>
                  </a:extLst>
                </a:gridCol>
                <a:gridCol w="1648883">
                  <a:extLst>
                    <a:ext uri="{9D8B030D-6E8A-4147-A177-3AD203B41FA5}">
                      <a16:colId xmlns:a16="http://schemas.microsoft.com/office/drawing/2014/main" xmlns="" val="20001"/>
                    </a:ext>
                  </a:extLst>
                </a:gridCol>
              </a:tblGrid>
              <a:tr h="318651">
                <a:tc gridSpan="2">
                  <a:txBody>
                    <a:bodyPr/>
                    <a:lstStyle/>
                    <a:p>
                      <a:pPr algn="l" fontAlgn="ctr"/>
                      <a:r>
                        <a:rPr lang="en-GB" sz="1200" b="1" u="none" strike="noStrike" dirty="0">
                          <a:solidFill>
                            <a:schemeClr val="tx1"/>
                          </a:solidFill>
                          <a:effectLst/>
                          <a:latin typeface="+mn-lt"/>
                        </a:rPr>
                        <a:t>Number of SRD applications awarded  </a:t>
                      </a:r>
                      <a:endParaRPr lang="en-GB" sz="1200" b="1" i="0" u="none" strike="noStrike" dirty="0">
                        <a:solidFill>
                          <a:schemeClr val="tx1"/>
                        </a:solidFill>
                        <a:effectLst/>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hMerge="1">
                  <a:txBody>
                    <a:bodyPr/>
                    <a:lstStyle/>
                    <a:p>
                      <a:endParaRPr lang="en-ZA" sz="1400" dirty="0"/>
                    </a:p>
                  </a:txBody>
                  <a:tcPr/>
                </a:tc>
                <a:extLst>
                  <a:ext uri="{0D108BD9-81ED-4DB2-BD59-A6C34878D82A}">
                    <a16:rowId xmlns:a16="http://schemas.microsoft.com/office/drawing/2014/main" xmlns="" val="10000"/>
                  </a:ext>
                </a:extLst>
              </a:tr>
              <a:tr h="329716">
                <a:tc>
                  <a:txBody>
                    <a:bodyPr/>
                    <a:lstStyle/>
                    <a:p>
                      <a:pPr algn="l" fontAlgn="ctr"/>
                      <a:r>
                        <a:rPr lang="en-GB" sz="1200" u="none" strike="noStrike" dirty="0">
                          <a:solidFill>
                            <a:schemeClr val="tx1"/>
                          </a:solidFill>
                          <a:effectLst/>
                          <a:latin typeface="+mn-lt"/>
                        </a:rPr>
                        <a:t>Cash</a:t>
                      </a:r>
                      <a:endParaRPr lang="en-GB" sz="1200" b="0" i="0" u="none" strike="noStrike" dirty="0">
                        <a:solidFill>
                          <a:schemeClr val="tx1"/>
                        </a:solidFill>
                        <a:effectLst/>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200" b="0" i="0" u="none" strike="noStrike" dirty="0">
                          <a:solidFill>
                            <a:schemeClr val="tx1"/>
                          </a:solidFill>
                          <a:effectLst/>
                          <a:latin typeface="+mn-lt"/>
                        </a:rPr>
                        <a:t>11 324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29716">
                <a:tc>
                  <a:txBody>
                    <a:bodyPr/>
                    <a:lstStyle/>
                    <a:p>
                      <a:pPr algn="l" fontAlgn="ctr"/>
                      <a:r>
                        <a:rPr lang="en-GB" sz="1200" u="none" strike="noStrike" dirty="0">
                          <a:solidFill>
                            <a:schemeClr val="tx1"/>
                          </a:solidFill>
                          <a:effectLst/>
                          <a:latin typeface="+mn-lt"/>
                        </a:rPr>
                        <a:t>Food Parcel</a:t>
                      </a:r>
                      <a:endParaRPr lang="en-GB" sz="1200" b="0" i="0" u="none" strike="noStrike" dirty="0">
                        <a:solidFill>
                          <a:schemeClr val="tx1"/>
                        </a:solidFill>
                        <a:effectLst/>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200" b="0" i="0" u="none" strike="noStrike" dirty="0">
                          <a:solidFill>
                            <a:schemeClr val="tx1"/>
                          </a:solidFill>
                          <a:effectLst/>
                          <a:latin typeface="+mn-lt"/>
                        </a:rPr>
                        <a:t>158 866</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29716">
                <a:tc>
                  <a:txBody>
                    <a:bodyPr/>
                    <a:lstStyle/>
                    <a:p>
                      <a:pPr algn="l" fontAlgn="ctr"/>
                      <a:r>
                        <a:rPr lang="en-GB" sz="1200" u="none" strike="noStrike" dirty="0">
                          <a:solidFill>
                            <a:schemeClr val="tx1"/>
                          </a:solidFill>
                          <a:effectLst/>
                          <a:latin typeface="+mn-lt"/>
                        </a:rPr>
                        <a:t>School Uniform</a:t>
                      </a:r>
                      <a:endParaRPr lang="en-GB" sz="1200" b="0" i="0" u="none" strike="noStrike" dirty="0">
                        <a:solidFill>
                          <a:schemeClr val="tx1"/>
                        </a:solidFill>
                        <a:effectLst/>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200" b="0" i="0" u="none" strike="noStrike" dirty="0">
                          <a:solidFill>
                            <a:schemeClr val="tx1"/>
                          </a:solidFill>
                          <a:effectLst/>
                          <a:latin typeface="+mn-lt"/>
                        </a:rPr>
                        <a:t>18 221</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29716">
                <a:tc>
                  <a:txBody>
                    <a:bodyPr/>
                    <a:lstStyle/>
                    <a:p>
                      <a:pPr algn="l" fontAlgn="ctr"/>
                      <a:r>
                        <a:rPr lang="en-GB" sz="1200" u="none" strike="noStrike" dirty="0">
                          <a:solidFill>
                            <a:schemeClr val="tx1"/>
                          </a:solidFill>
                          <a:effectLst/>
                          <a:latin typeface="+mn-lt"/>
                        </a:rPr>
                        <a:t>Voucher</a:t>
                      </a:r>
                      <a:endParaRPr lang="en-GB" sz="1200" b="0" i="0" u="none" strike="noStrike" dirty="0">
                        <a:solidFill>
                          <a:schemeClr val="tx1"/>
                        </a:solidFill>
                        <a:effectLst/>
                        <a:latin typeface="+mn-lt"/>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200" b="0" i="0" u="none" strike="noStrike" dirty="0">
                          <a:solidFill>
                            <a:schemeClr val="tx1"/>
                          </a:solidFill>
                          <a:effectLst/>
                          <a:latin typeface="+mn-lt"/>
                        </a:rPr>
                        <a:t>3 153</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29716">
                <a:tc>
                  <a:txBody>
                    <a:bodyPr/>
                    <a:lstStyle/>
                    <a:p>
                      <a:pPr algn="l" fontAlgn="ctr"/>
                      <a:r>
                        <a:rPr lang="en-GB" sz="1200" b="1" i="0" u="none" strike="noStrike" dirty="0">
                          <a:solidFill>
                            <a:schemeClr val="tx1"/>
                          </a:solidFill>
                          <a:effectLst/>
                          <a:latin typeface="+mn-lt"/>
                        </a:rPr>
                        <a:t>Total</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ZA" sz="1200" b="1" i="0" u="none" strike="noStrike" dirty="0">
                          <a:solidFill>
                            <a:schemeClr val="tx1"/>
                          </a:solidFill>
                          <a:effectLst/>
                          <a:latin typeface="+mn-lt"/>
                        </a:rPr>
                        <a:t>191 558</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152400" y="0"/>
            <a:ext cx="8915400" cy="923330"/>
          </a:xfrm>
          <a:prstGeom prst="rect">
            <a:avLst/>
          </a:prstGeom>
          <a:noFill/>
        </p:spPr>
        <p:txBody>
          <a:bodyPr wrap="square" rtlCol="0">
            <a:spAutoFit/>
          </a:bodyPr>
          <a:lstStyle/>
          <a:p>
            <a:pPr algn="ctr"/>
            <a:r>
              <a:rPr lang="en-ZA" sz="2700" b="1" dirty="0"/>
              <a:t>Implementation of Social Relief of Distress Programme (SRD)</a:t>
            </a:r>
          </a:p>
        </p:txBody>
      </p:sp>
      <p:graphicFrame>
        <p:nvGraphicFramePr>
          <p:cNvPr id="3" name="Table 2"/>
          <p:cNvGraphicFramePr>
            <a:graphicFrameLocks noGrp="1"/>
          </p:cNvGraphicFramePr>
          <p:nvPr>
            <p:extLst>
              <p:ext uri="{D42A27DB-BD31-4B8C-83A1-F6EECF244321}">
                <p14:modId xmlns:p14="http://schemas.microsoft.com/office/powerpoint/2010/main" xmlns="" val="2596818428"/>
              </p:ext>
            </p:extLst>
          </p:nvPr>
        </p:nvGraphicFramePr>
        <p:xfrm>
          <a:off x="5765799" y="3270435"/>
          <a:ext cx="2590800" cy="3383280"/>
        </p:xfrm>
        <a:graphic>
          <a:graphicData uri="http://schemas.openxmlformats.org/drawingml/2006/table">
            <a:tbl>
              <a:tblPr firstRow="1" bandRow="1"/>
              <a:tblGrid>
                <a:gridCol w="787401">
                  <a:extLst>
                    <a:ext uri="{9D8B030D-6E8A-4147-A177-3AD203B41FA5}">
                      <a16:colId xmlns:a16="http://schemas.microsoft.com/office/drawing/2014/main" xmlns="" val="20000"/>
                    </a:ext>
                  </a:extLst>
                </a:gridCol>
                <a:gridCol w="1803399">
                  <a:extLst>
                    <a:ext uri="{9D8B030D-6E8A-4147-A177-3AD203B41FA5}">
                      <a16:colId xmlns:a16="http://schemas.microsoft.com/office/drawing/2014/main" xmlns="" val="20001"/>
                    </a:ext>
                  </a:extLst>
                </a:gridCol>
              </a:tblGrid>
              <a:tr h="411480">
                <a:tc>
                  <a:txBody>
                    <a:bodyPr/>
                    <a:lstStyle/>
                    <a:p>
                      <a:pPr>
                        <a:lnSpc>
                          <a:spcPct val="150000"/>
                        </a:lnSpc>
                      </a:pPr>
                      <a:r>
                        <a:rPr lang="en-ZA" sz="1200" b="1" dirty="0"/>
                        <a:t>Region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E9B"/>
                    </a:solidFill>
                  </a:tcPr>
                </a:tc>
                <a:tc>
                  <a:txBody>
                    <a:bodyPr/>
                    <a:lstStyle/>
                    <a:p>
                      <a:pPr>
                        <a:lnSpc>
                          <a:spcPct val="150000"/>
                        </a:lnSpc>
                      </a:pPr>
                      <a:r>
                        <a:rPr lang="en-US" sz="1200" b="1" dirty="0"/>
                        <a:t>No. of SRD applications awarded</a:t>
                      </a:r>
                      <a:endParaRPr lang="en-ZA" sz="1200" b="1"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E9B"/>
                    </a:solidFill>
                  </a:tcPr>
                </a:tc>
                <a:extLst>
                  <a:ext uri="{0D108BD9-81ED-4DB2-BD59-A6C34878D82A}">
                    <a16:rowId xmlns:a16="http://schemas.microsoft.com/office/drawing/2014/main" xmlns="" val="10000"/>
                  </a:ext>
                </a:extLst>
              </a:tr>
              <a:tr h="12192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EC</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dirty="0">
                          <a:effectLst/>
                          <a:latin typeface="Arial" panose="020B0604020202020204" pitchFamily="34" charset="0"/>
                          <a:cs typeface="Times New Roman" panose="02020603050405020304" pitchFamily="18" charset="0"/>
                        </a:rPr>
                        <a:t>42 257</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FS</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a:effectLst/>
                          <a:latin typeface="Arial" panose="020B0604020202020204" pitchFamily="34" charset="0"/>
                          <a:cs typeface="Times New Roman" panose="02020603050405020304" pitchFamily="18" charset="0"/>
                        </a:rPr>
                        <a:t>15 176</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2192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GP</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a:effectLst/>
                          <a:latin typeface="Arial" panose="020B0604020202020204" pitchFamily="34" charset="0"/>
                          <a:cs typeface="Times New Roman" panose="02020603050405020304" pitchFamily="18" charset="0"/>
                        </a:rPr>
                        <a:t>13 208</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5240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KZN</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a:effectLst/>
                          <a:latin typeface="Arial" panose="020B0604020202020204" pitchFamily="34" charset="0"/>
                          <a:cs typeface="Times New Roman" panose="02020603050405020304" pitchFamily="18" charset="0"/>
                        </a:rPr>
                        <a:t>28 838</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LP</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a:effectLst/>
                          <a:latin typeface="Arial" panose="020B0604020202020204" pitchFamily="34" charset="0"/>
                          <a:cs typeface="Times New Roman" panose="02020603050405020304" pitchFamily="18" charset="0"/>
                        </a:rPr>
                        <a:t>39 897</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13716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MP</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a:effectLst/>
                          <a:latin typeface="Arial" panose="020B0604020202020204" pitchFamily="34" charset="0"/>
                          <a:cs typeface="Times New Roman" panose="02020603050405020304" pitchFamily="18" charset="0"/>
                        </a:rPr>
                        <a:t>12 430</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NC</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a:effectLst/>
                          <a:latin typeface="Arial" panose="020B0604020202020204" pitchFamily="34" charset="0"/>
                          <a:cs typeface="Times New Roman" panose="02020603050405020304" pitchFamily="18" charset="0"/>
                        </a:rPr>
                        <a:t>14 120</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12192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NW</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a:effectLst/>
                          <a:latin typeface="Arial" panose="020B0604020202020204" pitchFamily="34" charset="0"/>
                          <a:cs typeface="Times New Roman" panose="02020603050405020304" pitchFamily="18" charset="0"/>
                        </a:rPr>
                        <a:t>7 999</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8"/>
                  </a:ext>
                </a:extLst>
              </a:tr>
              <a:tr h="152400">
                <a:tc>
                  <a:txBody>
                    <a:bodyPr/>
                    <a:lstStyle/>
                    <a:p>
                      <a:pPr>
                        <a:lnSpc>
                          <a:spcPct val="150000"/>
                        </a:lnSpc>
                        <a:spcAft>
                          <a:spcPts val="0"/>
                        </a:spcAft>
                      </a:pPr>
                      <a:r>
                        <a:rPr lang="en-US" sz="1200" dirty="0">
                          <a:effectLst/>
                          <a:latin typeface="Arial" panose="020B0604020202020204" pitchFamily="34" charset="0"/>
                          <a:cs typeface="Times New Roman" panose="02020603050405020304" pitchFamily="18" charset="0"/>
                        </a:rPr>
                        <a:t>WC</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a:effectLst/>
                          <a:latin typeface="Arial" panose="020B0604020202020204" pitchFamily="34" charset="0"/>
                          <a:cs typeface="Times New Roman" panose="02020603050405020304" pitchFamily="18" charset="0"/>
                        </a:rPr>
                        <a:t>17 633</a:t>
                      </a:r>
                      <a:endParaRPr lang="en-ZA" sz="120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0">
                <a:tc>
                  <a:txBody>
                    <a:bodyPr/>
                    <a:lstStyle/>
                    <a:p>
                      <a:pPr>
                        <a:lnSpc>
                          <a:spcPct val="150000"/>
                        </a:lnSpc>
                        <a:spcAft>
                          <a:spcPts val="0"/>
                        </a:spcAft>
                      </a:pPr>
                      <a:r>
                        <a:rPr lang="en-US" sz="1200" b="1" dirty="0">
                          <a:effectLst/>
                          <a:latin typeface="Arial" panose="020B0604020202020204" pitchFamily="34" charset="0"/>
                          <a:cs typeface="Times New Roman" panose="02020603050405020304" pitchFamily="18" charset="0"/>
                        </a:rPr>
                        <a:t>Total</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lnSpc>
                          <a:spcPct val="150000"/>
                        </a:lnSpc>
                        <a:spcAft>
                          <a:spcPts val="0"/>
                        </a:spcAft>
                      </a:pPr>
                      <a:r>
                        <a:rPr lang="en-US" sz="1200" b="1" dirty="0">
                          <a:effectLst/>
                          <a:latin typeface="Arial" panose="020B0604020202020204" pitchFamily="34" charset="0"/>
                          <a:cs typeface="Times New Roman" panose="02020603050405020304" pitchFamily="18" charset="0"/>
                        </a:rPr>
                        <a:t>191 558</a:t>
                      </a:r>
                      <a:endParaRPr lang="en-ZA" sz="1200" dirty="0">
                        <a:effectLst/>
                        <a:latin typeface="Calibri" panose="020F0502020204030204" pitchFamily="34"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556795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25</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2447367908"/>
              </p:ext>
            </p:extLst>
          </p:nvPr>
        </p:nvGraphicFramePr>
        <p:xfrm>
          <a:off x="76200" y="822204"/>
          <a:ext cx="8991600" cy="5615878"/>
        </p:xfrm>
        <a:graphic>
          <a:graphicData uri="http://schemas.openxmlformats.org/drawingml/2006/table">
            <a:tbl>
              <a:tblPr>
                <a:tableStyleId>{5940675A-B579-460E-94D1-54222C63F5DA}</a:tableStyleId>
              </a:tblPr>
              <a:tblGrid>
                <a:gridCol w="1524000">
                  <a:extLst>
                    <a:ext uri="{9D8B030D-6E8A-4147-A177-3AD203B41FA5}">
                      <a16:colId xmlns:a16="http://schemas.microsoft.com/office/drawing/2014/main" xmlns="" val="4246322984"/>
                    </a:ext>
                  </a:extLst>
                </a:gridCol>
                <a:gridCol w="2286000">
                  <a:extLst>
                    <a:ext uri="{9D8B030D-6E8A-4147-A177-3AD203B41FA5}">
                      <a16:colId xmlns:a16="http://schemas.microsoft.com/office/drawing/2014/main" xmlns="" val="20001"/>
                    </a:ext>
                  </a:extLst>
                </a:gridCol>
                <a:gridCol w="5181600">
                  <a:extLst>
                    <a:ext uri="{9D8B030D-6E8A-4147-A177-3AD203B41FA5}">
                      <a16:colId xmlns:a16="http://schemas.microsoft.com/office/drawing/2014/main" xmlns="" val="20002"/>
                    </a:ext>
                  </a:extLst>
                </a:gridCol>
              </a:tblGrid>
              <a:tr h="244711">
                <a:tc gridSpan="3">
                  <a:txBody>
                    <a:bodyPr/>
                    <a:lstStyle/>
                    <a:p>
                      <a:pPr algn="l" fontAlgn="ctr">
                        <a:lnSpc>
                          <a:spcPct val="100000"/>
                        </a:lnSpc>
                        <a:spcBef>
                          <a:spcPts val="600"/>
                        </a:spcBef>
                        <a:spcAft>
                          <a:spcPts val="0"/>
                        </a:spcAft>
                      </a:pPr>
                      <a:r>
                        <a:rPr lang="en-US" sz="1400" b="1" u="none" strike="noStrike" dirty="0">
                          <a:solidFill>
                            <a:schemeClr val="tx1"/>
                          </a:solidFill>
                          <a:effectLst/>
                          <a:latin typeface="+mn-lt"/>
                        </a:rPr>
                        <a:t>Outcome: </a:t>
                      </a:r>
                      <a:r>
                        <a:rPr lang="en-US" sz="1400" b="0" dirty="0">
                          <a:solidFill>
                            <a:schemeClr val="tx1"/>
                          </a:solidFill>
                        </a:rPr>
                        <a:t>Reduced levels of poverty </a:t>
                      </a:r>
                      <a:endParaRPr lang="en-US" sz="14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48567256"/>
                  </a:ext>
                </a:extLst>
              </a:tr>
              <a:tr h="336003">
                <a:tc gridSpan="3">
                  <a:txBody>
                    <a:bodyPr/>
                    <a:lstStyle/>
                    <a:p>
                      <a:pPr marL="0" algn="l" defTabSz="914400" rtl="0" eaLnBrk="1" fontAlgn="t" latinLnBrk="0" hangingPunct="1">
                        <a:lnSpc>
                          <a:spcPct val="100000"/>
                        </a:lnSpc>
                        <a:spcBef>
                          <a:spcPts val="0"/>
                        </a:spcBef>
                        <a:spcAft>
                          <a:spcPts val="0"/>
                        </a:spcAft>
                      </a:pPr>
                      <a:r>
                        <a:rPr lang="en-US" sz="1400" b="1" u="none" strike="noStrike" kern="1200" dirty="0">
                          <a:solidFill>
                            <a:schemeClr val="tx1"/>
                          </a:solidFill>
                          <a:effectLst/>
                          <a:latin typeface="+mn-lt"/>
                        </a:rPr>
                        <a:t>Objective: </a:t>
                      </a:r>
                      <a:r>
                        <a:rPr lang="en-US" sz="1400" b="0" u="none" strike="noStrike" kern="1200" dirty="0">
                          <a:solidFill>
                            <a:schemeClr val="tx1"/>
                          </a:solidFill>
                          <a:effectLst/>
                          <a:latin typeface="+mn-lt"/>
                        </a:rPr>
                        <a:t>Provide social relief of distress to persons experiencing temporary crisis.</a:t>
                      </a:r>
                    </a:p>
                  </a:txBody>
                  <a:tcPr marL="7620" marR="7620" marT="7620" marB="0" anchor="ctr">
                    <a:solidFill>
                      <a:srgbClr val="FFCC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866487341"/>
                  </a:ext>
                </a:extLst>
              </a:tr>
              <a:tr h="578282">
                <a:tc gridSpan="3">
                  <a:txBody>
                    <a:bodyPr/>
                    <a:lstStyle/>
                    <a:p>
                      <a:pPr marL="0" algn="l" defTabSz="914400" rtl="0" eaLnBrk="1" fontAlgn="t" latinLnBrk="0" hangingPunct="1">
                        <a:lnSpc>
                          <a:spcPct val="100000"/>
                        </a:lnSpc>
                        <a:spcBef>
                          <a:spcPts val="600"/>
                        </a:spcBef>
                        <a:spcAft>
                          <a:spcPts val="0"/>
                        </a:spcAft>
                      </a:pPr>
                      <a:r>
                        <a:rPr lang="en-US" sz="1400" b="1" u="none" strike="noStrike" kern="1200" dirty="0">
                          <a:solidFill>
                            <a:schemeClr val="tx1"/>
                          </a:solidFill>
                          <a:effectLst/>
                          <a:latin typeface="+mn-lt"/>
                        </a:rPr>
                        <a:t>Desired Impact: </a:t>
                      </a:r>
                      <a:r>
                        <a:rPr lang="pt-BR" sz="1400" dirty="0">
                          <a:solidFill>
                            <a:schemeClr val="tx1"/>
                          </a:solidFill>
                          <a:latin typeface="+mn-lt"/>
                        </a:rPr>
                        <a:t>Reduction in the proportion of persons living below the lower-bound poverty lines - primarily on thoses</a:t>
                      </a:r>
                      <a:r>
                        <a:rPr lang="pt-BR" sz="1400" baseline="0" dirty="0">
                          <a:solidFill>
                            <a:schemeClr val="tx1"/>
                          </a:solidFill>
                          <a:latin typeface="+mn-lt"/>
                        </a:rPr>
                        <a:t> who cannot provide for themselves</a:t>
                      </a:r>
                      <a:endParaRPr lang="en-GB" sz="1400" dirty="0">
                        <a:solidFill>
                          <a:schemeClr val="tx1"/>
                        </a:solidFill>
                        <a:latin typeface="+mn-lt"/>
                      </a:endParaRPr>
                    </a:p>
                  </a:txBody>
                  <a:tcPr marL="7620" marR="7620" marT="7620" marB="0" anchor="ctr">
                    <a:solidFill>
                      <a:srgbClr val="FFCC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56360732"/>
                  </a:ext>
                </a:extLst>
              </a:tr>
              <a:tr h="319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Planned 2020/21 Targets</a:t>
                      </a:r>
                      <a:endParaRPr lang="en-US" sz="1400" b="0" i="0" kern="1200" baseline="0" dirty="0">
                        <a:solidFill>
                          <a:schemeClr val="tx1"/>
                        </a:solidFill>
                        <a:latin typeface="Arial" panose="020B0604020202020204" pitchFamily="34" charset="0"/>
                        <a:ea typeface="+mn-ea"/>
                        <a:cs typeface="Arial" panose="020B0604020202020204" pitchFamily="34" charset="0"/>
                      </a:endParaRPr>
                    </a:p>
                  </a:txBody>
                  <a:tcPr marL="85874" marR="85874">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panose="020B0604020202020204" pitchFamily="34" charset="0"/>
                          <a:cs typeface="Arial" panose="020B0604020202020204" pitchFamily="34" charset="0"/>
                        </a:rPr>
                        <a:t>Status as at 31 March 2021</a:t>
                      </a:r>
                    </a:p>
                  </a:txBody>
                  <a:tcPr marL="85874" marR="85874">
                    <a:noFill/>
                  </a:tcPr>
                </a:tc>
                <a:tc hMerge="1">
                  <a:txBody>
                    <a:bodyPr/>
                    <a:lstStyle/>
                    <a:p>
                      <a:endParaRPr lang="en-ZA"/>
                    </a:p>
                  </a:txBody>
                  <a:tcPr/>
                </a:tc>
                <a:extLst>
                  <a:ext uri="{0D108BD9-81ED-4DB2-BD59-A6C34878D82A}">
                    <a16:rowId xmlns:a16="http://schemas.microsoft.com/office/drawing/2014/main" xmlns="" val="10003"/>
                  </a:ext>
                </a:extLst>
              </a:tr>
              <a:tr h="3938722">
                <a:tc>
                  <a:txBody>
                    <a:bodyPr/>
                    <a:lstStyle/>
                    <a:p>
                      <a:pPr>
                        <a:lnSpc>
                          <a:spcPct val="110000"/>
                        </a:lnSpc>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30% (R122 million) of total SRD rand value awarded through cooperatives and SMMEs</a:t>
                      </a: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a:lnSpc>
                          <a:spcPct val="110000"/>
                        </a:lnSpc>
                        <a:spcAft>
                          <a:spcPts val="0"/>
                        </a:spcAft>
                      </a:pPr>
                      <a:r>
                        <a:rPr lang="en-US" sz="1400" dirty="0">
                          <a:solidFill>
                            <a:schemeClr val="tx1"/>
                          </a:solidFill>
                          <a:effectLst/>
                          <a:latin typeface="+mn-lt"/>
                          <a:ea typeface="Times New Roman" panose="02020603050405020304" pitchFamily="18" charset="0"/>
                          <a:cs typeface="Times New Roman" panose="02020603050405020304" pitchFamily="18" charset="0"/>
                        </a:rPr>
                        <a:t>In line with the commitment to contribute towards empowerment of SMMEs and cooperatives, 46.4% (R189 million) of total SRD rand value (R407 million) was awarded through cooperatives and SMMEs during the 2020/21 financial year. </a:t>
                      </a:r>
                    </a:p>
                    <a:p>
                      <a:pPr>
                        <a:lnSpc>
                          <a:spcPct val="110000"/>
                        </a:lnSpc>
                        <a:spcAft>
                          <a:spcPts val="0"/>
                        </a:spcAft>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10000"/>
                        </a:lnSpc>
                        <a:spcAft>
                          <a:spcPts val="0"/>
                        </a:spcAft>
                        <a:buFont typeface="Arial" panose="020B0604020202020204" pitchFamily="34" charset="0"/>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Amount paid to Cooperatives – </a:t>
                      </a:r>
                      <a:r>
                        <a:rPr lang="en-US" sz="1400" b="1" dirty="0">
                          <a:solidFill>
                            <a:schemeClr val="tx1"/>
                          </a:solidFill>
                          <a:effectLst/>
                          <a:latin typeface="+mn-lt"/>
                          <a:ea typeface="Times New Roman" panose="02020603050405020304" pitchFamily="18" charset="0"/>
                          <a:cs typeface="Times New Roman" panose="02020603050405020304" pitchFamily="18" charset="0"/>
                        </a:rPr>
                        <a:t>R13,389,930 </a:t>
                      </a:r>
                    </a:p>
                    <a:p>
                      <a:pPr marL="285750" indent="-285750" algn="just">
                        <a:lnSpc>
                          <a:spcPct val="110000"/>
                        </a:lnSpc>
                        <a:spcAft>
                          <a:spcPts val="0"/>
                        </a:spcAft>
                        <a:buFont typeface="Arial" panose="020B0604020202020204" pitchFamily="34" charset="0"/>
                        <a:buChar char="•"/>
                      </a:pPr>
                      <a:r>
                        <a:rPr lang="en-US" sz="1400" dirty="0">
                          <a:solidFill>
                            <a:schemeClr val="tx1"/>
                          </a:solidFill>
                          <a:effectLst/>
                          <a:latin typeface="+mn-lt"/>
                          <a:ea typeface="Times New Roman" panose="02020603050405020304" pitchFamily="18" charset="0"/>
                          <a:cs typeface="Times New Roman" panose="02020603050405020304" pitchFamily="18" charset="0"/>
                        </a:rPr>
                        <a:t>Amount paid to SMMEs – </a:t>
                      </a:r>
                      <a:r>
                        <a:rPr lang="en-US" sz="1400" b="1" dirty="0">
                          <a:solidFill>
                            <a:schemeClr val="tx1"/>
                          </a:solidFill>
                          <a:effectLst/>
                          <a:latin typeface="+mn-lt"/>
                          <a:ea typeface="Times New Roman" panose="02020603050405020304" pitchFamily="18" charset="0"/>
                          <a:cs typeface="Times New Roman" panose="02020603050405020304" pitchFamily="18" charset="0"/>
                        </a:rPr>
                        <a:t>R175,391,565</a:t>
                      </a:r>
                    </a:p>
                  </a:txBody>
                  <a:tcPr marL="36195" marR="36195" marT="0" marB="0">
                    <a:noFill/>
                  </a:tcPr>
                </a:tc>
                <a:tc>
                  <a:txBody>
                    <a:bodyPr/>
                    <a:lstStyle/>
                    <a:p>
                      <a:pPr marL="0" indent="0">
                        <a:lnSpc>
                          <a:spcPct val="110000"/>
                        </a:lnSpc>
                        <a:spcAft>
                          <a:spcPts val="0"/>
                        </a:spcAft>
                        <a:buFont typeface="Arial" panose="020B0604020202020204" pitchFamily="34" charset="0"/>
                        <a:buNone/>
                      </a:pPr>
                      <a:r>
                        <a:rPr lang="en-US" sz="1400" b="1" dirty="0">
                          <a:solidFill>
                            <a:schemeClr val="tx1"/>
                          </a:solidFill>
                          <a:effectLst/>
                          <a:latin typeface="+mn-lt"/>
                          <a:ea typeface="Times New Roman" panose="02020603050405020304" pitchFamily="18" charset="0"/>
                          <a:cs typeface="Times New Roman" panose="02020603050405020304" pitchFamily="18" charset="0"/>
                        </a:rPr>
                        <a:t>   </a:t>
                      </a:r>
                      <a:r>
                        <a:rPr lang="en-US" sz="1200" b="1" dirty="0">
                          <a:solidFill>
                            <a:schemeClr val="tx1"/>
                          </a:solidFill>
                          <a:effectLst/>
                          <a:latin typeface="+mn-lt"/>
                          <a:ea typeface="Times New Roman" panose="02020603050405020304" pitchFamily="18" charset="0"/>
                          <a:cs typeface="Times New Roman" panose="02020603050405020304" pitchFamily="18" charset="0"/>
                        </a:rPr>
                        <a:t>Breakdown per region</a:t>
                      </a:r>
                    </a:p>
                  </a:txBody>
                  <a:tcPr marL="36195" marR="36195" marT="0" marB="0">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152400" y="-85130"/>
            <a:ext cx="8915400" cy="923330"/>
          </a:xfrm>
          <a:prstGeom prst="rect">
            <a:avLst/>
          </a:prstGeom>
          <a:noFill/>
        </p:spPr>
        <p:txBody>
          <a:bodyPr wrap="square" rtlCol="0">
            <a:spAutoFit/>
          </a:bodyPr>
          <a:lstStyle/>
          <a:p>
            <a:pPr algn="ctr"/>
            <a:r>
              <a:rPr lang="en-ZA" sz="2700" b="1" dirty="0"/>
              <a:t>Implementation of Social Relief of Distress Programme (SRD)</a:t>
            </a:r>
          </a:p>
        </p:txBody>
      </p:sp>
      <p:graphicFrame>
        <p:nvGraphicFramePr>
          <p:cNvPr id="3" name="Table 2"/>
          <p:cNvGraphicFramePr>
            <a:graphicFrameLocks noGrp="1"/>
          </p:cNvGraphicFramePr>
          <p:nvPr>
            <p:extLst>
              <p:ext uri="{D42A27DB-BD31-4B8C-83A1-F6EECF244321}">
                <p14:modId xmlns:p14="http://schemas.microsoft.com/office/powerpoint/2010/main" xmlns="" val="1220654839"/>
              </p:ext>
            </p:extLst>
          </p:nvPr>
        </p:nvGraphicFramePr>
        <p:xfrm>
          <a:off x="3962400" y="2743200"/>
          <a:ext cx="4800600" cy="3477260"/>
        </p:xfrm>
        <a:graphic>
          <a:graphicData uri="http://schemas.openxmlformats.org/drawingml/2006/table">
            <a:tbl>
              <a:tblPr firstRow="1" bandRow="1"/>
              <a:tblGrid>
                <a:gridCol w="762000">
                  <a:extLst>
                    <a:ext uri="{9D8B030D-6E8A-4147-A177-3AD203B41FA5}">
                      <a16:colId xmlns:a16="http://schemas.microsoft.com/office/drawing/2014/main" xmlns="" val="20000"/>
                    </a:ext>
                  </a:extLst>
                </a:gridCol>
                <a:gridCol w="1143000">
                  <a:extLst>
                    <a:ext uri="{9D8B030D-6E8A-4147-A177-3AD203B41FA5}">
                      <a16:colId xmlns:a16="http://schemas.microsoft.com/office/drawing/2014/main" xmlns="" val="2701339340"/>
                    </a:ext>
                  </a:extLst>
                </a:gridCol>
                <a:gridCol w="990600">
                  <a:extLst>
                    <a:ext uri="{9D8B030D-6E8A-4147-A177-3AD203B41FA5}">
                      <a16:colId xmlns:a16="http://schemas.microsoft.com/office/drawing/2014/main" xmlns="" val="20001"/>
                    </a:ext>
                  </a:extLst>
                </a:gridCol>
                <a:gridCol w="1264342">
                  <a:extLst>
                    <a:ext uri="{9D8B030D-6E8A-4147-A177-3AD203B41FA5}">
                      <a16:colId xmlns:a16="http://schemas.microsoft.com/office/drawing/2014/main" xmlns="" val="20002"/>
                    </a:ext>
                  </a:extLst>
                </a:gridCol>
                <a:gridCol w="640658">
                  <a:extLst>
                    <a:ext uri="{9D8B030D-6E8A-4147-A177-3AD203B41FA5}">
                      <a16:colId xmlns:a16="http://schemas.microsoft.com/office/drawing/2014/main" xmlns="" val="20003"/>
                    </a:ext>
                  </a:extLst>
                </a:gridCol>
              </a:tblGrid>
              <a:tr h="152400">
                <a:tc>
                  <a:txBody>
                    <a:bodyPr/>
                    <a:lstStyle/>
                    <a:p>
                      <a:pPr algn="l">
                        <a:lnSpc>
                          <a:spcPct val="100000"/>
                        </a:lnSpc>
                      </a:pPr>
                      <a:r>
                        <a:rPr lang="en-ZA" sz="1200" b="1" dirty="0"/>
                        <a:t>Region</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0" marR="71755" algn="l" defTabSz="914400" rtl="0" eaLnBrk="1" latinLnBrk="0" hangingPunct="1">
                        <a:lnSpc>
                          <a:spcPct val="100000"/>
                        </a:lnSpc>
                        <a:spcAft>
                          <a:spcPts val="0"/>
                        </a:spcAft>
                      </a:pPr>
                      <a:r>
                        <a:rPr lang="en-ZA" sz="1200" b="1" kern="1200" dirty="0">
                          <a:solidFill>
                            <a:schemeClr val="tx1"/>
                          </a:solidFill>
                          <a:latin typeface="+mn-lt"/>
                          <a:ea typeface="+mn-ea"/>
                          <a:cs typeface="+mn-cs"/>
                        </a:rPr>
                        <a:t>Total SRD Budget </a:t>
                      </a:r>
                    </a:p>
                    <a:p>
                      <a:pPr marL="0" marR="71755" algn="l" defTabSz="914400" rtl="0" eaLnBrk="1" latinLnBrk="0" hangingPunct="1">
                        <a:lnSpc>
                          <a:spcPct val="100000"/>
                        </a:lnSpc>
                        <a:spcAft>
                          <a:spcPts val="0"/>
                        </a:spcAft>
                      </a:pPr>
                      <a:r>
                        <a:rPr lang="en-ZA" sz="1200" b="1" kern="1200" dirty="0">
                          <a:solidFill>
                            <a:schemeClr val="tx1"/>
                          </a:solidFill>
                          <a:latin typeface="+mn-lt"/>
                          <a:ea typeface="+mn-ea"/>
                          <a:cs typeface="+mn-cs"/>
                        </a:rPr>
                        <a:t>(R)</a:t>
                      </a: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00000"/>
                        </a:lnSpc>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Rand Value Target</a:t>
                      </a:r>
                    </a:p>
                    <a:p>
                      <a:pPr marL="71755" marR="71755">
                        <a:lnSpc>
                          <a:spcPct val="100000"/>
                        </a:lnSpc>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00000"/>
                        </a:lnSpc>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Actual amount paid to Cooperatives and SMMEs (R)</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00000"/>
                        </a:lnSpc>
                        <a:spcAft>
                          <a:spcPts val="0"/>
                        </a:spcAft>
                      </a:pPr>
                      <a:r>
                        <a:rPr lang="en-US" sz="1100" b="1" dirty="0">
                          <a:effectLst/>
                          <a:latin typeface="Arial" panose="020B0604020202020204" pitchFamily="34" charset="0"/>
                          <a:ea typeface="Times New Roman" panose="02020603050405020304" pitchFamily="18" charset="0"/>
                          <a:cs typeface="Times New Roman" panose="02020603050405020304" pitchFamily="18" charset="0"/>
                        </a:rPr>
                        <a:t>As a % of total SRD</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13716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65 120 000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19 536 000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49 758 584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76.4%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24 420 000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7 326 000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17 122 538</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70.1%</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192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GP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61 050 000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18 315 000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18 446 311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30.2%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5240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KZN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89 540 000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26 862 000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24 982 793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27.9%</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LP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56 980 000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17 094 000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37 244 945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65.4%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3716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32 560 000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9 768 000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7 518 925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23.1%</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12 210 000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3 663 000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12 329 822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101.0%</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21920">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NW</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28 490 000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8 547 000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8 034 887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28.2%</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38697">
                <a:tc>
                  <a:txBody>
                    <a:bodyPr/>
                    <a:lstStyle/>
                    <a:p>
                      <a:pP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0" i="0" u="none" strike="noStrike" kern="1200" dirty="0">
                          <a:solidFill>
                            <a:srgbClr val="000000"/>
                          </a:solidFill>
                          <a:effectLst/>
                          <a:latin typeface="Arial" panose="020B0604020202020204" pitchFamily="34" charset="0"/>
                          <a:ea typeface="+mn-ea"/>
                          <a:cs typeface="+mn-cs"/>
                        </a:rPr>
                        <a:t>36 630 000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0" i="0" u="none" strike="noStrike" dirty="0">
                          <a:solidFill>
                            <a:srgbClr val="000000"/>
                          </a:solidFill>
                          <a:effectLst/>
                          <a:latin typeface="Arial" panose="020B0604020202020204" pitchFamily="34" charset="0"/>
                        </a:rPr>
                        <a:t>10 989 000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13 342 690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0" i="0" u="none" strike="noStrike">
                          <a:solidFill>
                            <a:srgbClr val="000000"/>
                          </a:solidFill>
                          <a:effectLst/>
                          <a:latin typeface="+mn-lt"/>
                        </a:rPr>
                        <a:t>36.4%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184741">
                <a:tc>
                  <a:txBody>
                    <a:bodyPr/>
                    <a:lstStyle/>
                    <a:p>
                      <a:pPr algn="l">
                        <a:lnSpc>
                          <a:spcPct val="150000"/>
                        </a:lnSpc>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algn="r" defTabSz="914400" rtl="0" eaLnBrk="1" fontAlgn="ctr" latinLnBrk="0" hangingPunct="1">
                        <a:lnSpc>
                          <a:spcPct val="150000"/>
                        </a:lnSpc>
                      </a:pPr>
                      <a:r>
                        <a:rPr lang="en-ZA" sz="1200" b="1" i="0" u="none" strike="noStrike" kern="1200" dirty="0">
                          <a:solidFill>
                            <a:srgbClr val="000000"/>
                          </a:solidFill>
                          <a:effectLst/>
                          <a:latin typeface="Arial" panose="020B0604020202020204" pitchFamily="34" charset="0"/>
                          <a:ea typeface="+mn-ea"/>
                          <a:cs typeface="+mn-cs"/>
                        </a:rPr>
                        <a:t>407 000 000</a:t>
                      </a:r>
                    </a:p>
                  </a:txBody>
                  <a:tcPr marL="6350" marR="6350" marT="635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rtl="0" fontAlgn="ctr">
                        <a:lnSpc>
                          <a:spcPct val="150000"/>
                        </a:lnSpc>
                      </a:pPr>
                      <a:r>
                        <a:rPr lang="en-ZA" sz="1200" b="1" i="0" u="none" strike="noStrike" dirty="0">
                          <a:solidFill>
                            <a:srgbClr val="000000"/>
                          </a:solidFill>
                          <a:effectLst/>
                          <a:latin typeface="Arial" panose="020B0604020202020204" pitchFamily="34" charset="0"/>
                        </a:rPr>
                        <a:t>122 100 000</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188 781 495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fontAlgn="b">
                        <a:lnSpc>
                          <a:spcPct val="150000"/>
                        </a:lnSpc>
                      </a:pPr>
                      <a:r>
                        <a:rPr lang="en-ZA" sz="1200" b="1" i="0" u="none" strike="noStrike" dirty="0">
                          <a:solidFill>
                            <a:srgbClr val="000000"/>
                          </a:solidFill>
                          <a:effectLst/>
                          <a:latin typeface="+mn-lt"/>
                        </a:rPr>
                        <a:t>46.4%</a:t>
                      </a:r>
                    </a:p>
                  </a:txBody>
                  <a:tcPr marL="6350" marR="6350" marT="635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286490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138" y="6167735"/>
            <a:ext cx="8991599" cy="461665"/>
          </a:xfrm>
          <a:prstGeom prst="rect">
            <a:avLst/>
          </a:prstGeom>
          <a:solidFill>
            <a:srgbClr val="92D050"/>
          </a:solidFill>
        </p:spPr>
        <p:txBody>
          <a:bodyPr wrap="square" rtlCol="0">
            <a:spAutoFit/>
          </a:bodyPr>
          <a:lstStyle/>
          <a:p>
            <a:pPr algn="just"/>
            <a:r>
              <a:rPr lang="en-US" sz="1200" b="1" dirty="0"/>
              <a:t>NB:  The April 2020, payments were accounted for in the 2019/2020 financial records due to staggering that was introduced in March 2020</a:t>
            </a:r>
            <a:endParaRPr lang="en-GB" sz="1200" b="1" dirty="0"/>
          </a:p>
        </p:txBody>
      </p:sp>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26</a:t>
            </a:fld>
            <a:endParaRPr lang="en-US" altLang="en-US" sz="1200" dirty="0">
              <a:ea typeface="ＭＳ Ｐゴシック" pitchFamily="34" charset="-128"/>
            </a:endParaRPr>
          </a:p>
        </p:txBody>
      </p:sp>
      <p:graphicFrame>
        <p:nvGraphicFramePr>
          <p:cNvPr id="5" name="Content Placeholder 4"/>
          <p:cNvGraphicFramePr>
            <a:graphicFrameLocks/>
          </p:cNvGraphicFramePr>
          <p:nvPr>
            <p:extLst>
              <p:ext uri="{D42A27DB-BD31-4B8C-83A1-F6EECF244321}">
                <p14:modId xmlns:p14="http://schemas.microsoft.com/office/powerpoint/2010/main" xmlns="" val="819660097"/>
              </p:ext>
            </p:extLst>
          </p:nvPr>
        </p:nvGraphicFramePr>
        <p:xfrm>
          <a:off x="76200" y="838200"/>
          <a:ext cx="8991600" cy="5257800"/>
        </p:xfrm>
        <a:graphic>
          <a:graphicData uri="http://schemas.openxmlformats.org/drawingml/2006/table">
            <a:tbl>
              <a:tblPr>
                <a:tableStyleId>{5940675A-B579-460E-94D1-54222C63F5DA}</a:tableStyleId>
              </a:tblPr>
              <a:tblGrid>
                <a:gridCol w="8991600">
                  <a:extLst>
                    <a:ext uri="{9D8B030D-6E8A-4147-A177-3AD203B41FA5}">
                      <a16:colId xmlns:a16="http://schemas.microsoft.com/office/drawing/2014/main" xmlns="" val="4246322984"/>
                    </a:ext>
                  </a:extLst>
                </a:gridCol>
              </a:tblGrid>
              <a:tr h="292047">
                <a:tc>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Reduced levels of poverty </a:t>
                      </a:r>
                      <a:endParaRPr lang="en-US" sz="1600" b="0" dirty="0">
                        <a:solidFill>
                          <a:schemeClr val="tx1"/>
                        </a:solidFill>
                        <a:latin typeface="+mn-lt"/>
                      </a:endParaRPr>
                    </a:p>
                  </a:txBody>
                  <a:tcPr marL="7620" marR="7620" marT="7620" marB="0" anchor="ctr">
                    <a:solidFill>
                      <a:srgbClr val="FFCC66"/>
                    </a:solidFill>
                  </a:tcPr>
                </a:tc>
                <a:extLst>
                  <a:ext uri="{0D108BD9-81ED-4DB2-BD59-A6C34878D82A}">
                    <a16:rowId xmlns:a16="http://schemas.microsoft.com/office/drawing/2014/main" xmlns="" val="1348567256"/>
                  </a:ext>
                </a:extLst>
              </a:tr>
              <a:tr h="292047">
                <a:tc>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Social grants beneficiaries are paid the right amount at the right time</a:t>
                      </a:r>
                    </a:p>
                  </a:txBody>
                  <a:tcPr marL="7620" marR="7620" marT="7620" marB="0" anchor="ctr">
                    <a:solidFill>
                      <a:srgbClr val="FFCC66"/>
                    </a:solidFill>
                  </a:tcPr>
                </a:tc>
                <a:extLst>
                  <a:ext uri="{0D108BD9-81ED-4DB2-BD59-A6C34878D82A}">
                    <a16:rowId xmlns:a16="http://schemas.microsoft.com/office/drawing/2014/main" xmlns="" val="3866487341"/>
                  </a:ext>
                </a:extLst>
              </a:tr>
              <a:tr h="509493">
                <a:tc>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extLst>
                  <a:ext uri="{0D108BD9-81ED-4DB2-BD59-A6C34878D82A}">
                    <a16:rowId xmlns:a16="http://schemas.microsoft.com/office/drawing/2014/main" xmlns="" val="1556360732"/>
                  </a:ext>
                </a:extLst>
              </a:tr>
              <a:tr h="333304">
                <a:tc>
                  <a:txBody>
                    <a:bodyPr/>
                    <a:lstStyle/>
                    <a:p>
                      <a:pPr marL="0" algn="l" defTabSz="914400" rtl="0" eaLnBrk="1" fontAlgn="t" latinLnBrk="0" hangingPunct="1">
                        <a:lnSpc>
                          <a:spcPct val="100000"/>
                        </a:lnSpc>
                        <a:spcBef>
                          <a:spcPts val="600"/>
                        </a:spcBef>
                        <a:spcAft>
                          <a:spcPts val="0"/>
                        </a:spcAft>
                      </a:pPr>
                      <a:r>
                        <a:rPr lang="en-GB" sz="1600" b="1" kern="1200" dirty="0">
                          <a:solidFill>
                            <a:schemeClr val="tx1"/>
                          </a:solidFill>
                          <a:effectLst/>
                          <a:latin typeface="+mn-lt"/>
                          <a:ea typeface="+mn-ea"/>
                          <a:cs typeface="+mn-cs"/>
                        </a:rPr>
                        <a:t>Planned 2020/21 target</a:t>
                      </a:r>
                      <a:r>
                        <a:rPr lang="en-GB" sz="1600" kern="1200" dirty="0">
                          <a:solidFill>
                            <a:schemeClr val="tx1"/>
                          </a:solidFill>
                          <a:effectLst/>
                          <a:latin typeface="+mn-lt"/>
                          <a:ea typeface="+mn-ea"/>
                          <a:cs typeface="+mn-cs"/>
                        </a:rPr>
                        <a:t>: 95% of social grant payments successfully processed</a:t>
                      </a:r>
                      <a:endParaRPr lang="en-GB" sz="1600" dirty="0">
                        <a:solidFill>
                          <a:schemeClr val="tx1"/>
                        </a:solidFill>
                        <a:latin typeface="+mn-lt"/>
                      </a:endParaRPr>
                    </a:p>
                  </a:txBody>
                  <a:tcPr marL="7620" marR="7620" marT="7620" marB="0" anchor="ctr">
                    <a:solidFill>
                      <a:schemeClr val="bg1"/>
                    </a:solidFill>
                  </a:tcPr>
                </a:tc>
                <a:extLst>
                  <a:ext uri="{0D108BD9-81ED-4DB2-BD59-A6C34878D82A}">
                    <a16:rowId xmlns:a16="http://schemas.microsoft.com/office/drawing/2014/main" xmlns="" val="10003"/>
                  </a:ext>
                </a:extLst>
              </a:tr>
              <a:tr h="38309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SASSA paid over 18 million social grants monthly to approximately 11.3 recipients;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dirty="0">
                          <a:solidFill>
                            <a:schemeClr val="tx1"/>
                          </a:solidFill>
                          <a:effectLst/>
                          <a:latin typeface="+mn-lt"/>
                          <a:ea typeface="+mn-ea"/>
                          <a:cs typeface="+mn-cs"/>
                        </a:rPr>
                        <a:t>The</a:t>
                      </a:r>
                      <a:r>
                        <a:rPr lang="en-GB" sz="1600" b="1" kern="1200" dirty="0">
                          <a:solidFill>
                            <a:schemeClr val="tx1"/>
                          </a:solidFill>
                          <a:effectLst/>
                          <a:latin typeface="+mn-lt"/>
                          <a:ea typeface="+mn-ea"/>
                          <a:cs typeface="+mn-cs"/>
                        </a:rPr>
                        <a:t> </a:t>
                      </a:r>
                      <a:r>
                        <a:rPr lang="en-US" sz="1600" dirty="0">
                          <a:solidFill>
                            <a:schemeClr val="tx1"/>
                          </a:solidFill>
                          <a:latin typeface="+mn-lt"/>
                        </a:rPr>
                        <a:t>11.3 million recipients were paid into their bank accounts across 24 banks including Post Bank.  Overall </a:t>
                      </a:r>
                      <a:r>
                        <a:rPr lang="en-US" sz="1600" baseline="0" dirty="0">
                          <a:solidFill>
                            <a:schemeClr val="tx1"/>
                          </a:solidFill>
                          <a:latin typeface="+mn-lt"/>
                        </a:rPr>
                        <a:t>successful </a:t>
                      </a:r>
                      <a:r>
                        <a:rPr lang="en-US" sz="1600" dirty="0">
                          <a:solidFill>
                            <a:schemeClr val="tx1"/>
                          </a:solidFill>
                          <a:latin typeface="+mn-lt"/>
                        </a:rPr>
                        <a:t>transactions </a:t>
                      </a:r>
                      <a:r>
                        <a:rPr lang="en-US" sz="1600" baseline="0" dirty="0">
                          <a:solidFill>
                            <a:schemeClr val="tx1"/>
                          </a:solidFill>
                          <a:latin typeface="+mn-lt"/>
                        </a:rPr>
                        <a:t>processed were above 99% per month; </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1"/>
                          </a:solidFill>
                          <a:latin typeface="+mn-lt"/>
                        </a:rPr>
                        <a:t>The total amount paid is </a:t>
                      </a:r>
                      <a:r>
                        <a:rPr lang="en-GB" sz="1600" b="1" kern="1200" dirty="0">
                          <a:solidFill>
                            <a:schemeClr val="tx1"/>
                          </a:solidFill>
                          <a:effectLst/>
                          <a:latin typeface="+mn-lt"/>
                          <a:ea typeface="+mn-ea"/>
                          <a:cs typeface="+mn-cs"/>
                        </a:rPr>
                        <a:t>R199 billion </a:t>
                      </a:r>
                      <a:r>
                        <a:rPr lang="en-GB" sz="1600" b="0" kern="1200" dirty="0">
                          <a:solidFill>
                            <a:schemeClr val="tx1"/>
                          </a:solidFill>
                          <a:effectLst/>
                          <a:latin typeface="+mn-lt"/>
                          <a:ea typeface="+mn-ea"/>
                          <a:cs typeface="+mn-cs"/>
                        </a:rPr>
                        <a:t>inclusive of the top-ups</a:t>
                      </a:r>
                      <a:r>
                        <a:rPr lang="en-GB" sz="1600" b="1" kern="1200" dirty="0">
                          <a:solidFill>
                            <a:schemeClr val="tx1"/>
                          </a:solidFill>
                          <a:effectLst/>
                          <a:latin typeface="+mn-lt"/>
                          <a:ea typeface="+mn-ea"/>
                          <a:cs typeface="+mn-cs"/>
                        </a:rPr>
                        <a:t>. </a:t>
                      </a:r>
                      <a:endParaRPr lang="en-ZA" sz="16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4032" marR="44032" marT="0" marB="0">
                    <a:noFill/>
                  </a:tcPr>
                </a:tc>
                <a:extLst>
                  <a:ext uri="{0D108BD9-81ED-4DB2-BD59-A6C34878D82A}">
                    <a16:rowId xmlns:a16="http://schemas.microsoft.com/office/drawing/2014/main" xmlns="" val="10004"/>
                  </a:ext>
                </a:extLst>
              </a:tr>
            </a:tbl>
          </a:graphicData>
        </a:graphic>
      </p:graphicFrame>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Social Assistance Payments</a:t>
            </a:r>
          </a:p>
        </p:txBody>
      </p:sp>
      <p:graphicFrame>
        <p:nvGraphicFramePr>
          <p:cNvPr id="2" name="Table 1"/>
          <p:cNvGraphicFramePr>
            <a:graphicFrameLocks noGrp="1"/>
          </p:cNvGraphicFramePr>
          <p:nvPr>
            <p:extLst>
              <p:ext uri="{D42A27DB-BD31-4B8C-83A1-F6EECF244321}">
                <p14:modId xmlns:p14="http://schemas.microsoft.com/office/powerpoint/2010/main" xmlns="" val="2189692414"/>
              </p:ext>
            </p:extLst>
          </p:nvPr>
        </p:nvGraphicFramePr>
        <p:xfrm>
          <a:off x="76200" y="3733800"/>
          <a:ext cx="8839200" cy="2447544"/>
        </p:xfrm>
        <a:graphic>
          <a:graphicData uri="http://schemas.openxmlformats.org/drawingml/2006/table">
            <a:tbl>
              <a:tblPr firstRow="1" bandRow="1"/>
              <a:tblGrid>
                <a:gridCol w="1143000">
                  <a:extLst>
                    <a:ext uri="{9D8B030D-6E8A-4147-A177-3AD203B41FA5}">
                      <a16:colId xmlns:a16="http://schemas.microsoft.com/office/drawing/2014/main" xmlns="" val="20000"/>
                    </a:ext>
                  </a:extLst>
                </a:gridCol>
                <a:gridCol w="641350">
                  <a:extLst>
                    <a:ext uri="{9D8B030D-6E8A-4147-A177-3AD203B41FA5}">
                      <a16:colId xmlns:a16="http://schemas.microsoft.com/office/drawing/2014/main" xmlns="" val="20001"/>
                    </a:ext>
                  </a:extLst>
                </a:gridCol>
                <a:gridCol w="641350">
                  <a:extLst>
                    <a:ext uri="{9D8B030D-6E8A-4147-A177-3AD203B41FA5}">
                      <a16:colId xmlns:a16="http://schemas.microsoft.com/office/drawing/2014/main" xmlns="" val="20002"/>
                    </a:ext>
                  </a:extLst>
                </a:gridCol>
                <a:gridCol w="641350">
                  <a:extLst>
                    <a:ext uri="{9D8B030D-6E8A-4147-A177-3AD203B41FA5}">
                      <a16:colId xmlns:a16="http://schemas.microsoft.com/office/drawing/2014/main" xmlns="" val="20003"/>
                    </a:ext>
                  </a:extLst>
                </a:gridCol>
                <a:gridCol w="641350">
                  <a:extLst>
                    <a:ext uri="{9D8B030D-6E8A-4147-A177-3AD203B41FA5}">
                      <a16:colId xmlns:a16="http://schemas.microsoft.com/office/drawing/2014/main" xmlns="" val="20004"/>
                    </a:ext>
                  </a:extLst>
                </a:gridCol>
                <a:gridCol w="641350">
                  <a:extLst>
                    <a:ext uri="{9D8B030D-6E8A-4147-A177-3AD203B41FA5}">
                      <a16:colId xmlns:a16="http://schemas.microsoft.com/office/drawing/2014/main" xmlns="" val="20005"/>
                    </a:ext>
                  </a:extLst>
                </a:gridCol>
                <a:gridCol w="641350">
                  <a:extLst>
                    <a:ext uri="{9D8B030D-6E8A-4147-A177-3AD203B41FA5}">
                      <a16:colId xmlns:a16="http://schemas.microsoft.com/office/drawing/2014/main" xmlns="" val="20006"/>
                    </a:ext>
                  </a:extLst>
                </a:gridCol>
                <a:gridCol w="641350">
                  <a:extLst>
                    <a:ext uri="{9D8B030D-6E8A-4147-A177-3AD203B41FA5}">
                      <a16:colId xmlns:a16="http://schemas.microsoft.com/office/drawing/2014/main" xmlns="" val="20007"/>
                    </a:ext>
                  </a:extLst>
                </a:gridCol>
                <a:gridCol w="641350">
                  <a:extLst>
                    <a:ext uri="{9D8B030D-6E8A-4147-A177-3AD203B41FA5}">
                      <a16:colId xmlns:a16="http://schemas.microsoft.com/office/drawing/2014/main" xmlns="" val="20008"/>
                    </a:ext>
                  </a:extLst>
                </a:gridCol>
                <a:gridCol w="641350">
                  <a:extLst>
                    <a:ext uri="{9D8B030D-6E8A-4147-A177-3AD203B41FA5}">
                      <a16:colId xmlns:a16="http://schemas.microsoft.com/office/drawing/2014/main" xmlns="" val="20009"/>
                    </a:ext>
                  </a:extLst>
                </a:gridCol>
                <a:gridCol w="641350">
                  <a:extLst>
                    <a:ext uri="{9D8B030D-6E8A-4147-A177-3AD203B41FA5}">
                      <a16:colId xmlns:a16="http://schemas.microsoft.com/office/drawing/2014/main" xmlns="" val="20010"/>
                    </a:ext>
                  </a:extLst>
                </a:gridCol>
                <a:gridCol w="641350">
                  <a:extLst>
                    <a:ext uri="{9D8B030D-6E8A-4147-A177-3AD203B41FA5}">
                      <a16:colId xmlns:a16="http://schemas.microsoft.com/office/drawing/2014/main" xmlns="" val="20011"/>
                    </a:ext>
                  </a:extLst>
                </a:gridCol>
                <a:gridCol w="641350">
                  <a:extLst>
                    <a:ext uri="{9D8B030D-6E8A-4147-A177-3AD203B41FA5}">
                      <a16:colId xmlns:a16="http://schemas.microsoft.com/office/drawing/2014/main" xmlns="" val="20012"/>
                    </a:ext>
                  </a:extLst>
                </a:gridCol>
              </a:tblGrid>
              <a:tr h="322316">
                <a:tc gridSpan="13">
                  <a:txBody>
                    <a:bodyPr/>
                    <a:lstStyle/>
                    <a:p>
                      <a:pPr algn="ctr"/>
                      <a:r>
                        <a:rPr lang="en-GB" sz="1600" b="1" kern="1200" dirty="0">
                          <a:solidFill>
                            <a:schemeClr val="tx1"/>
                          </a:solidFill>
                          <a:effectLst/>
                          <a:latin typeface="+mn-lt"/>
                          <a:ea typeface="+mn-ea"/>
                          <a:cs typeface="+mn-cs"/>
                        </a:rPr>
                        <a:t>Social grant payments successfully processed per month</a:t>
                      </a:r>
                      <a:endParaRPr lang="en-ZA" sz="1600" b="1" dirty="0">
                        <a:solidFill>
                          <a:schemeClr val="tx1"/>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endParaRPr lang="en-ZA" sz="1200" dirty="0"/>
                    </a:p>
                  </a:txBody>
                  <a:tcPr/>
                </a:tc>
                <a:tc hMerge="1">
                  <a:txBody>
                    <a:bodyPr/>
                    <a:lstStyle/>
                    <a:p>
                      <a:pPr algn="ctr"/>
                      <a:endParaRPr lang="en-ZA" sz="1600" dirty="0"/>
                    </a:p>
                  </a:txBody>
                  <a:tcPr/>
                </a:tc>
                <a:tc hMerge="1">
                  <a:txBody>
                    <a:bodyPr/>
                    <a:lstStyle/>
                    <a:p>
                      <a:pPr algn="ctr"/>
                      <a:endParaRPr lang="en-ZA" sz="1600" dirty="0"/>
                    </a:p>
                  </a:txBody>
                  <a:tcPr/>
                </a:tc>
                <a:tc hMerge="1">
                  <a:txBody>
                    <a:bodyPr/>
                    <a:lstStyle/>
                    <a:p>
                      <a:pPr algn="ctr"/>
                      <a:endParaRPr lang="en-ZA" sz="1600" dirty="0"/>
                    </a:p>
                  </a:txBody>
                  <a:tcPr/>
                </a:tc>
                <a:tc hMerge="1">
                  <a:txBody>
                    <a:bodyPr/>
                    <a:lstStyle/>
                    <a:p>
                      <a:pPr algn="ctr"/>
                      <a:endParaRPr lang="en-ZA" sz="1600" dirty="0"/>
                    </a:p>
                  </a:txBody>
                  <a:tcPr/>
                </a:tc>
                <a:tc hMerge="1">
                  <a:txBody>
                    <a:bodyPr/>
                    <a:lstStyle/>
                    <a:p>
                      <a:pPr algn="ctr"/>
                      <a:endParaRPr lang="en-ZA" sz="1600" dirty="0"/>
                    </a:p>
                  </a:txBody>
                  <a:tcPr/>
                </a:tc>
                <a:tc hMerge="1">
                  <a:txBody>
                    <a:bodyPr/>
                    <a:lstStyle/>
                    <a:p>
                      <a:pPr algn="ctr"/>
                      <a:endParaRPr lang="en-ZA" sz="1600" dirty="0"/>
                    </a:p>
                  </a:txBody>
                  <a:tcPr/>
                </a:tc>
                <a:extLst>
                  <a:ext uri="{0D108BD9-81ED-4DB2-BD59-A6C34878D82A}">
                    <a16:rowId xmlns:a16="http://schemas.microsoft.com/office/drawing/2014/main" xmlns="" val="10000"/>
                  </a:ext>
                </a:extLst>
              </a:tr>
              <a:tr h="45720">
                <a:tc>
                  <a:txBody>
                    <a:bodyPr/>
                    <a:lstStyle/>
                    <a:p>
                      <a:pP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Month</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ZA" sz="1400" b="1" dirty="0">
                          <a:solidFill>
                            <a:schemeClr val="tx1"/>
                          </a:solidFill>
                          <a:latin typeface="+mn-lt"/>
                        </a:rPr>
                        <a:t>Apr 2020</a:t>
                      </a: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mn-lt"/>
                          <a:ea typeface="Times New Roman" panose="02020603050405020304" pitchFamily="18" charset="0"/>
                          <a:cs typeface="Times New Roman" panose="02020603050405020304" pitchFamily="18" charset="0"/>
                        </a:rPr>
                        <a:t>May 2020</a:t>
                      </a:r>
                      <a:endParaRPr lang="en-ZA" sz="1400" b="1"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Jun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Jul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Aug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Sep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Oct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Nov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Dec 2020</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Jan 2021</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Feb 2021</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Mar 2021</a:t>
                      </a:r>
                      <a:endParaRPr lang="en-ZA"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195543">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Payment File </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11 329 051</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11 339 502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11 349 457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11 405 850</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11 410 316</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11 441 462</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11 463 194</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11 477 710</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11 509 390</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11 358 689</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11 345 979</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11 380 805</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10769">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Successful Payments </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11 328 984</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11 326 188</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11 349 235</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11 405 513</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11 410 061</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11 441 182</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11 462 777</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11 477 216</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11 508 698</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11 357 984</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11 345 272</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11 380 042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95543">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 successful</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99,999</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99,883</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99,998</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99,997</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99,998</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99,998</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99,996</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99,996</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99,994</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99,99</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195543">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Rejections </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1 3314</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222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337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255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280</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417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494</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692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705</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707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763</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195543">
                <a:tc>
                  <a:txBody>
                    <a:bodyPr/>
                    <a:lstStyle/>
                    <a:p>
                      <a:pPr>
                        <a:spcAft>
                          <a:spcPts val="0"/>
                        </a:spcAft>
                      </a:pPr>
                      <a:r>
                        <a:rPr lang="en-GB" sz="1400" b="1" dirty="0">
                          <a:solidFill>
                            <a:schemeClr val="tx1"/>
                          </a:solidFill>
                          <a:effectLst/>
                          <a:latin typeface="Arial Narrow" panose="020B0606020202030204" pitchFamily="34" charset="0"/>
                          <a:ea typeface="Times New Roman" panose="02020603050405020304" pitchFamily="18" charset="0"/>
                        </a:rPr>
                        <a:t>% Rejected </a:t>
                      </a:r>
                      <a:endParaRPr lang="en-ZA" sz="1400" dirty="0">
                        <a:solidFill>
                          <a:schemeClr val="tx1"/>
                        </a:solidFill>
                        <a:effectLst/>
                        <a:latin typeface="Arial Narrow" panose="020B0606020202030204" pitchFamily="34" charset="0"/>
                        <a:ea typeface="Times New Roman" panose="02020603050405020304" pitchFamily="18" charset="0"/>
                      </a:endParaRP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0,001</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0,117</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0,003</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0,002</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0,004</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0,004</a:t>
                      </a:r>
                      <a:endParaRPr lang="en-ZA" sz="14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0,006</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r">
                        <a:lnSpc>
                          <a:spcPct val="110000"/>
                        </a:lnSpc>
                        <a:spcAft>
                          <a:spcPts val="0"/>
                        </a:spcAft>
                      </a:pPr>
                      <a:r>
                        <a:rPr lang="en-US"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0,01</a:t>
                      </a:r>
                      <a:endParaRPr lang="en-ZA" sz="1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71637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553177000"/>
              </p:ext>
            </p:extLst>
          </p:nvPr>
        </p:nvGraphicFramePr>
        <p:xfrm>
          <a:off x="76200" y="762000"/>
          <a:ext cx="8991600" cy="6019800"/>
        </p:xfrm>
        <a:graphic>
          <a:graphicData uri="http://schemas.openxmlformats.org/drawingml/2006/table">
            <a:tbl>
              <a:tblPr>
                <a:tableStyleId>{5940675A-B579-460E-94D1-54222C63F5DA}</a:tableStyleId>
              </a:tblPr>
              <a:tblGrid>
                <a:gridCol w="8991600">
                  <a:extLst>
                    <a:ext uri="{9D8B030D-6E8A-4147-A177-3AD203B41FA5}">
                      <a16:colId xmlns:a16="http://schemas.microsoft.com/office/drawing/2014/main" xmlns="" val="4246322984"/>
                    </a:ext>
                  </a:extLst>
                </a:gridCol>
              </a:tblGrid>
              <a:tr h="310656">
                <a:tc>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latin typeface="+mn-lt"/>
                        </a:rPr>
                        <a:t>Reduced levels of poverty </a:t>
                      </a:r>
                    </a:p>
                  </a:txBody>
                  <a:tcPr marL="7620" marR="7620" marT="7620" marB="0" anchor="ctr">
                    <a:solidFill>
                      <a:srgbClr val="FFCC66"/>
                    </a:solidFill>
                  </a:tcPr>
                </a:tc>
                <a:extLst>
                  <a:ext uri="{0D108BD9-81ED-4DB2-BD59-A6C34878D82A}">
                    <a16:rowId xmlns:a16="http://schemas.microsoft.com/office/drawing/2014/main" xmlns="" val="1348567256"/>
                  </a:ext>
                </a:extLst>
              </a:tr>
              <a:tr h="310656">
                <a:tc>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Social grants beneficiaries are paid the right amount at the right time</a:t>
                      </a:r>
                    </a:p>
                  </a:txBody>
                  <a:tcPr marL="7620" marR="7620" marT="7620" marB="0" anchor="ctr">
                    <a:solidFill>
                      <a:srgbClr val="FFCC66"/>
                    </a:solidFill>
                  </a:tcPr>
                </a:tc>
                <a:extLst>
                  <a:ext uri="{0D108BD9-81ED-4DB2-BD59-A6C34878D82A}">
                    <a16:rowId xmlns:a16="http://schemas.microsoft.com/office/drawing/2014/main" xmlns="" val="3866487341"/>
                  </a:ext>
                </a:extLst>
              </a:tr>
              <a:tr h="541957">
                <a:tc>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extLst>
                  <a:ext uri="{0D108BD9-81ED-4DB2-BD59-A6C34878D82A}">
                    <a16:rowId xmlns:a16="http://schemas.microsoft.com/office/drawing/2014/main" xmlns="" val="1556360732"/>
                  </a:ext>
                </a:extLst>
              </a:tr>
              <a:tr h="354542">
                <a:tc>
                  <a:txBody>
                    <a:bodyPr/>
                    <a:lstStyle/>
                    <a:p>
                      <a:pPr marL="0" algn="l" defTabSz="914400" rtl="0" eaLnBrk="1" fontAlgn="t" latinLnBrk="0" hangingPunct="1">
                        <a:lnSpc>
                          <a:spcPct val="100000"/>
                        </a:lnSpc>
                        <a:spcBef>
                          <a:spcPts val="600"/>
                        </a:spcBef>
                        <a:spcAft>
                          <a:spcPts val="0"/>
                        </a:spcAft>
                      </a:pPr>
                      <a:r>
                        <a:rPr lang="en-GB" sz="1600" b="1" kern="1200" dirty="0">
                          <a:solidFill>
                            <a:schemeClr val="tx1"/>
                          </a:solidFill>
                          <a:effectLst/>
                          <a:latin typeface="+mn-lt"/>
                          <a:ea typeface="+mn-ea"/>
                          <a:cs typeface="+mn-cs"/>
                        </a:rPr>
                        <a:t>Planned 2020/21 target</a:t>
                      </a:r>
                      <a:r>
                        <a:rPr lang="en-GB" sz="1600" kern="12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Monitor compliance to SASSA//SAPO SLA for social grant payments</a:t>
                      </a:r>
                    </a:p>
                  </a:txBody>
                  <a:tcPr marL="7620" marR="7620" marT="7620" marB="0" anchor="ctr">
                    <a:solidFill>
                      <a:schemeClr val="bg1"/>
                    </a:solidFill>
                  </a:tcPr>
                </a:tc>
                <a:extLst>
                  <a:ext uri="{0D108BD9-81ED-4DB2-BD59-A6C34878D82A}">
                    <a16:rowId xmlns:a16="http://schemas.microsoft.com/office/drawing/2014/main" xmlns="" val="10003"/>
                  </a:ext>
                </a:extLst>
              </a:tr>
              <a:tr h="4501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p>
                    <a:p>
                      <a:pPr algn="just">
                        <a:lnSpc>
                          <a:spcPct val="100000"/>
                        </a:lnSpc>
                        <a:spcBef>
                          <a:spcPts val="600"/>
                        </a:spcBef>
                      </a:pPr>
                      <a:r>
                        <a:rPr lang="en-GB" sz="1600" kern="1200" dirty="0">
                          <a:solidFill>
                            <a:schemeClr val="tx1"/>
                          </a:solidFill>
                          <a:effectLst/>
                          <a:latin typeface="+mn-lt"/>
                          <a:ea typeface="+mn-ea"/>
                          <a:cs typeface="+mn-cs"/>
                        </a:rPr>
                        <a:t>Compliance to SASS//SAPO SLA for social grant payments was monitored and managed. In the process, the following non-compliance issues were identified and subsequently addressed:</a:t>
                      </a:r>
                      <a:endParaRPr lang="en-US" sz="1600" kern="1200" dirty="0">
                        <a:solidFill>
                          <a:schemeClr val="tx1"/>
                        </a:solidFill>
                        <a:effectLst/>
                        <a:latin typeface="+mn-lt"/>
                        <a:ea typeface="+mn-ea"/>
                        <a:cs typeface="+mn-cs"/>
                      </a:endParaRPr>
                    </a:p>
                    <a:p>
                      <a:pPr marL="285750" indent="-285750" algn="just">
                        <a:lnSpc>
                          <a:spcPct val="100000"/>
                        </a:lnSpc>
                        <a:spcBef>
                          <a:spcPts val="600"/>
                        </a:spcBef>
                        <a:buFont typeface="Arial" panose="020B0604020202020204" pitchFamily="34" charset="0"/>
                        <a:buChar char="•"/>
                      </a:pPr>
                      <a:r>
                        <a:rPr lang="en-GB" sz="1600" kern="1200" dirty="0">
                          <a:solidFill>
                            <a:schemeClr val="tx1"/>
                          </a:solidFill>
                          <a:effectLst/>
                          <a:latin typeface="+mn-lt"/>
                          <a:ea typeface="+mn-ea"/>
                          <a:cs typeface="+mn-cs"/>
                        </a:rPr>
                        <a:t>Across all regions,</a:t>
                      </a:r>
                      <a:r>
                        <a:rPr lang="en-GB" sz="1600" kern="1200" baseline="0" dirty="0">
                          <a:solidFill>
                            <a:schemeClr val="tx1"/>
                          </a:solidFill>
                          <a:effectLst/>
                          <a:latin typeface="+mn-lt"/>
                          <a:ea typeface="+mn-ea"/>
                          <a:cs typeface="+mn-cs"/>
                        </a:rPr>
                        <a:t> </a:t>
                      </a:r>
                      <a:r>
                        <a:rPr lang="en-GB" sz="1600" kern="1200" dirty="0">
                          <a:solidFill>
                            <a:schemeClr val="tx1"/>
                          </a:solidFill>
                          <a:effectLst/>
                          <a:latin typeface="+mn-lt"/>
                          <a:ea typeface="+mn-ea"/>
                          <a:cs typeface="+mn-cs"/>
                        </a:rPr>
                        <a:t>11 sites were reported to experience instability of the</a:t>
                      </a:r>
                      <a:r>
                        <a:rPr lang="en-GB" sz="1600" kern="1200" baseline="0" dirty="0">
                          <a:solidFill>
                            <a:schemeClr val="tx1"/>
                          </a:solidFill>
                          <a:effectLst/>
                          <a:latin typeface="+mn-lt"/>
                          <a:ea typeface="+mn-ea"/>
                          <a:cs typeface="+mn-cs"/>
                        </a:rPr>
                        <a:t> IGPS and only 6 beneficiaries were rescheduled, specifically in the Eastern Cape - b</a:t>
                      </a:r>
                      <a:r>
                        <a:rPr lang="en-GB" sz="1600" kern="1200" dirty="0">
                          <a:solidFill>
                            <a:schemeClr val="tx1"/>
                          </a:solidFill>
                          <a:effectLst/>
                          <a:latin typeface="+mn-lt"/>
                          <a:ea typeface="+mn-ea"/>
                          <a:cs typeface="+mn-cs"/>
                        </a:rPr>
                        <a:t>eneficiaries were paid later.</a:t>
                      </a:r>
                    </a:p>
                    <a:p>
                      <a:pPr marL="285750"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Overall 31 of 1 525 (2%) cash pay points were rescheduled thereby creating a challenge with</a:t>
                      </a:r>
                      <a:r>
                        <a:rPr lang="en-GB" sz="1600" kern="1200" baseline="0" dirty="0">
                          <a:solidFill>
                            <a:schemeClr val="tx1"/>
                          </a:solidFill>
                          <a:effectLst/>
                          <a:latin typeface="+mn-lt"/>
                          <a:ea typeface="+mn-ea"/>
                          <a:cs typeface="+mn-cs"/>
                        </a:rPr>
                        <a:t> regard to s</a:t>
                      </a:r>
                      <a:r>
                        <a:rPr lang="en-GB" sz="1600" kern="1200" dirty="0">
                          <a:solidFill>
                            <a:schemeClr val="tx1"/>
                          </a:solidFill>
                          <a:effectLst/>
                          <a:latin typeface="+mn-lt"/>
                          <a:ea typeface="+mn-ea"/>
                          <a:cs typeface="+mn-cs"/>
                        </a:rPr>
                        <a:t>tabilisation of payment.</a:t>
                      </a:r>
                    </a:p>
                    <a:p>
                      <a:pPr marL="285750" lvl="0" indent="-285750" algn="just">
                        <a:lnSpc>
                          <a:spcPct val="100000"/>
                        </a:lnSpc>
                        <a:spcBef>
                          <a:spcPts val="600"/>
                        </a:spcBef>
                        <a:buFont typeface="Arial" panose="020B0604020202020204" pitchFamily="34" charset="0"/>
                        <a:buChar char="•"/>
                      </a:pPr>
                      <a:r>
                        <a:rPr lang="en-GB" sz="1600" kern="1200" dirty="0">
                          <a:solidFill>
                            <a:schemeClr val="tx1"/>
                          </a:solidFill>
                          <a:effectLst/>
                          <a:latin typeface="+mn-lt"/>
                          <a:ea typeface="+mn-ea"/>
                          <a:cs typeface="+mn-cs"/>
                        </a:rPr>
                        <a:t>A number</a:t>
                      </a:r>
                      <a:r>
                        <a:rPr lang="en-GB" sz="1600" kern="1200" baseline="0" dirty="0">
                          <a:solidFill>
                            <a:schemeClr val="tx1"/>
                          </a:solidFill>
                          <a:effectLst/>
                          <a:latin typeface="+mn-lt"/>
                          <a:ea typeface="+mn-ea"/>
                          <a:cs typeface="+mn-cs"/>
                        </a:rPr>
                        <a:t> of </a:t>
                      </a:r>
                      <a:r>
                        <a:rPr lang="en-GB" sz="1600" b="1" u="sng" kern="1200" dirty="0">
                          <a:solidFill>
                            <a:schemeClr val="tx1"/>
                          </a:solidFill>
                          <a:effectLst/>
                          <a:latin typeface="+mn-lt"/>
                          <a:ea typeface="+mn-ea"/>
                          <a:cs typeface="+mn-cs"/>
                        </a:rPr>
                        <a:t>SAPO outlets </a:t>
                      </a:r>
                      <a:r>
                        <a:rPr lang="en-GB" sz="1600" kern="1200" dirty="0">
                          <a:solidFill>
                            <a:schemeClr val="tx1"/>
                          </a:solidFill>
                          <a:effectLst/>
                          <a:latin typeface="+mn-lt"/>
                          <a:ea typeface="+mn-ea"/>
                          <a:cs typeface="+mn-cs"/>
                        </a:rPr>
                        <a:t>without chairs, shelter and water for beneficiaries on grant payment days were reported in</a:t>
                      </a:r>
                      <a:r>
                        <a:rPr lang="en-GB" sz="1600" kern="1200" baseline="0" dirty="0">
                          <a:solidFill>
                            <a:schemeClr val="tx1"/>
                          </a:solidFill>
                          <a:effectLst/>
                          <a:latin typeface="+mn-lt"/>
                          <a:ea typeface="+mn-ea"/>
                          <a:cs typeface="+mn-cs"/>
                        </a:rPr>
                        <a:t> EC (28), </a:t>
                      </a:r>
                      <a:r>
                        <a:rPr lang="en-GB" sz="1600" kern="1200" dirty="0">
                          <a:solidFill>
                            <a:schemeClr val="tx1"/>
                          </a:solidFill>
                          <a:effectLst/>
                          <a:latin typeface="+mn-lt"/>
                          <a:ea typeface="+mn-ea"/>
                          <a:cs typeface="+mn-cs"/>
                        </a:rPr>
                        <a:t>FS (5), GP (4), KZN (45), MPU (1), LP (0), NC (34) and NW (7). Likewise </a:t>
                      </a:r>
                      <a:r>
                        <a:rPr lang="en-GB" sz="1600" b="1" i="0" u="sng" kern="1200" dirty="0">
                          <a:solidFill>
                            <a:schemeClr val="tx1"/>
                          </a:solidFill>
                          <a:effectLst/>
                          <a:latin typeface="+mn-lt"/>
                          <a:ea typeface="+mn-ea"/>
                          <a:cs typeface="+mn-cs"/>
                        </a:rPr>
                        <a:t>Cash pay </a:t>
                      </a:r>
                      <a:r>
                        <a:rPr lang="en-GB" sz="1600" b="1" u="sng" kern="1200" dirty="0">
                          <a:solidFill>
                            <a:schemeClr val="tx1"/>
                          </a:solidFill>
                          <a:effectLst/>
                          <a:latin typeface="+mn-lt"/>
                          <a:ea typeface="+mn-ea"/>
                          <a:cs typeface="+mn-cs"/>
                        </a:rPr>
                        <a:t>points </a:t>
                      </a:r>
                      <a:r>
                        <a:rPr lang="en-GB" sz="1600" kern="1200" dirty="0">
                          <a:solidFill>
                            <a:schemeClr val="tx1"/>
                          </a:solidFill>
                          <a:effectLst/>
                          <a:latin typeface="+mn-lt"/>
                          <a:ea typeface="+mn-ea"/>
                          <a:cs typeface="+mn-cs"/>
                        </a:rPr>
                        <a:t>without the aforementioned amenities were</a:t>
                      </a:r>
                      <a:r>
                        <a:rPr lang="en-GB" sz="1600" kern="1200" baseline="0" dirty="0">
                          <a:solidFill>
                            <a:schemeClr val="tx1"/>
                          </a:solidFill>
                          <a:effectLst/>
                          <a:latin typeface="+mn-lt"/>
                          <a:ea typeface="+mn-ea"/>
                          <a:cs typeface="+mn-cs"/>
                        </a:rPr>
                        <a:t> reported in EC (197), FS (20), GP (0), KZN (263), LP (0), MP (4), NC (2) and NW (4).</a:t>
                      </a:r>
                    </a:p>
                    <a:p>
                      <a:pPr marL="285750" lvl="0" indent="-285750" algn="just">
                        <a:lnSpc>
                          <a:spcPct val="100000"/>
                        </a:lnSpc>
                        <a:spcBef>
                          <a:spcPts val="600"/>
                        </a:spcBef>
                        <a:buFont typeface="Arial" panose="020B0604020202020204" pitchFamily="34" charset="0"/>
                        <a:buChar char="•"/>
                      </a:pPr>
                      <a:r>
                        <a:rPr lang="en-GB" sz="1600" kern="1200" dirty="0">
                          <a:solidFill>
                            <a:schemeClr val="tx1"/>
                          </a:solidFill>
                          <a:effectLst/>
                          <a:latin typeface="+mn-lt"/>
                          <a:ea typeface="+mn-ea"/>
                          <a:cs typeface="+mn-cs"/>
                        </a:rPr>
                        <a:t>Reconciliations received from SAPO</a:t>
                      </a:r>
                      <a:r>
                        <a:rPr lang="en-GB" sz="1600" kern="1200" baseline="0" dirty="0">
                          <a:solidFill>
                            <a:schemeClr val="tx1"/>
                          </a:solidFill>
                          <a:effectLst/>
                          <a:latin typeface="+mn-lt"/>
                          <a:ea typeface="+mn-ea"/>
                          <a:cs typeface="+mn-cs"/>
                        </a:rPr>
                        <a:t> were also delayed due to challenges experienced by SAPO in updating SOCPEN changes on IGPS. </a:t>
                      </a:r>
                      <a:endParaRPr lang="en-GB" sz="1600" kern="1200" dirty="0">
                        <a:solidFill>
                          <a:schemeClr val="tx1"/>
                        </a:solidFill>
                        <a:effectLst/>
                        <a:latin typeface="+mn-lt"/>
                        <a:ea typeface="+mn-ea"/>
                        <a:cs typeface="+mn-cs"/>
                      </a:endParaRPr>
                    </a:p>
                    <a:p>
                      <a:pPr marL="285750" lvl="0" indent="-285750" algn="just">
                        <a:lnSpc>
                          <a:spcPct val="100000"/>
                        </a:lnSpc>
                        <a:spcBef>
                          <a:spcPts val="600"/>
                        </a:spcBef>
                        <a:buFont typeface="Arial" panose="020B0604020202020204" pitchFamily="34" charset="0"/>
                        <a:buChar char="•"/>
                      </a:pPr>
                      <a:r>
                        <a:rPr lang="en-US" sz="1600" kern="1200" dirty="0">
                          <a:solidFill>
                            <a:schemeClr val="tx1"/>
                          </a:solidFill>
                          <a:effectLst/>
                          <a:latin typeface="+mn-lt"/>
                          <a:ea typeface="+mn-ea"/>
                          <a:cs typeface="+mn-cs"/>
                        </a:rPr>
                        <a:t>Non- compliance issues were raised with SAPO and </a:t>
                      </a:r>
                      <a:r>
                        <a:rPr lang="en-US" sz="1600" kern="1200" baseline="0" dirty="0">
                          <a:solidFill>
                            <a:schemeClr val="tx1"/>
                          </a:solidFill>
                          <a:effectLst/>
                          <a:latin typeface="+mn-lt"/>
                          <a:ea typeface="+mn-ea"/>
                          <a:cs typeface="+mn-cs"/>
                        </a:rPr>
                        <a:t>major improvements were recorded.</a:t>
                      </a:r>
                    </a:p>
                    <a:p>
                      <a:pPr marL="285750" lvl="0" indent="-285750" algn="just">
                        <a:lnSpc>
                          <a:spcPct val="100000"/>
                        </a:lnSpc>
                        <a:spcBef>
                          <a:spcPts val="600"/>
                        </a:spcBef>
                        <a:buFont typeface="Arial" panose="020B0604020202020204" pitchFamily="34" charset="0"/>
                        <a:buChar char="•"/>
                      </a:pPr>
                      <a:r>
                        <a:rPr lang="en-US" sz="1600" kern="1200" baseline="0" dirty="0">
                          <a:solidFill>
                            <a:schemeClr val="tx1"/>
                          </a:solidFill>
                          <a:effectLst/>
                          <a:latin typeface="+mn-lt"/>
                          <a:ea typeface="+mn-ea"/>
                          <a:cs typeface="+mn-cs"/>
                        </a:rPr>
                        <a:t>Additional oversight structure led by the DGs of DSD &amp; DTSP has been setup to address the ongoing challenges.</a:t>
                      </a:r>
                      <a:endParaRPr lang="en-ZA" sz="1600" kern="1200" dirty="0">
                        <a:solidFill>
                          <a:schemeClr val="tx1"/>
                        </a:solidFill>
                        <a:effectLst/>
                        <a:latin typeface="+mn-lt"/>
                        <a:ea typeface="+mn-ea"/>
                        <a:cs typeface="+mn-cs"/>
                      </a:endParaRPr>
                    </a:p>
                  </a:txBody>
                  <a:tcPr marL="44032" marR="44032" marT="0" marB="0">
                    <a:solidFill>
                      <a:schemeClr val="bg1"/>
                    </a:solid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27</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Social Assistance Payments</a:t>
            </a:r>
          </a:p>
        </p:txBody>
      </p:sp>
    </p:spTree>
    <p:extLst>
      <p:ext uri="{BB962C8B-B14F-4D97-AF65-F5344CB8AC3E}">
        <p14:creationId xmlns:p14="http://schemas.microsoft.com/office/powerpoint/2010/main" xmlns="" val="2157840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176395627"/>
              </p:ext>
            </p:extLst>
          </p:nvPr>
        </p:nvGraphicFramePr>
        <p:xfrm>
          <a:off x="76200" y="762000"/>
          <a:ext cx="8991600" cy="5791200"/>
        </p:xfrm>
        <a:graphic>
          <a:graphicData uri="http://schemas.openxmlformats.org/drawingml/2006/table">
            <a:tbl>
              <a:tblPr>
                <a:tableStyleId>{5940675A-B579-460E-94D1-54222C63F5DA}</a:tableStyleId>
              </a:tblPr>
              <a:tblGrid>
                <a:gridCol w="8991600">
                  <a:extLst>
                    <a:ext uri="{9D8B030D-6E8A-4147-A177-3AD203B41FA5}">
                      <a16:colId xmlns:a16="http://schemas.microsoft.com/office/drawing/2014/main" xmlns="" val="4246322984"/>
                    </a:ext>
                  </a:extLst>
                </a:gridCol>
              </a:tblGrid>
              <a:tr h="310656">
                <a:tc>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customer experience</a:t>
                      </a:r>
                      <a:endParaRPr lang="en-US" sz="1600" b="0" dirty="0">
                        <a:solidFill>
                          <a:schemeClr val="tx1"/>
                        </a:solidFill>
                        <a:latin typeface="+mn-lt"/>
                      </a:endParaRPr>
                    </a:p>
                  </a:txBody>
                  <a:tcPr marL="7620" marR="7620" marT="7620" marB="0" anchor="ctr">
                    <a:solidFill>
                      <a:srgbClr val="FFCC66"/>
                    </a:solidFill>
                  </a:tcPr>
                </a:tc>
                <a:extLst>
                  <a:ext uri="{0D108BD9-81ED-4DB2-BD59-A6C34878D82A}">
                    <a16:rowId xmlns:a16="http://schemas.microsoft.com/office/drawing/2014/main" xmlns="" val="1348567256"/>
                  </a:ext>
                </a:extLst>
              </a:tr>
              <a:tr h="310656">
                <a:tc>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Reducing the long queues during payment from approximately 6 million on the 1st of every month</a:t>
                      </a:r>
                    </a:p>
                  </a:txBody>
                  <a:tcPr marL="7620" marR="7620" marT="7620" marB="0" anchor="ctr">
                    <a:solidFill>
                      <a:srgbClr val="FFCC66"/>
                    </a:solidFill>
                  </a:tcPr>
                </a:tc>
                <a:extLst>
                  <a:ext uri="{0D108BD9-81ED-4DB2-BD59-A6C34878D82A}">
                    <a16:rowId xmlns:a16="http://schemas.microsoft.com/office/drawing/2014/main" xmlns="" val="3866487341"/>
                  </a:ext>
                </a:extLst>
              </a:tr>
              <a:tr h="541957">
                <a:tc>
                  <a:txBody>
                    <a:bodyPr/>
                    <a:lstStyle/>
                    <a:p>
                      <a:pPr marL="0" algn="l" defTabSz="914400" rtl="0" eaLnBrk="1" fontAlgn="t" latinLnBrk="0" hangingPunct="1">
                        <a:lnSpc>
                          <a:spcPct val="100000"/>
                        </a:lnSpc>
                        <a:spcBef>
                          <a:spcPts val="600"/>
                        </a:spcBef>
                        <a:spcAft>
                          <a:spcPts val="0"/>
                        </a:spcAft>
                      </a:pPr>
                      <a:r>
                        <a:rPr lang="en-US" sz="1600" b="1" u="none" strike="noStrike" kern="1200" dirty="0">
                          <a:solidFill>
                            <a:schemeClr val="tx1"/>
                          </a:solidFill>
                          <a:effectLst/>
                          <a:latin typeface="+mn-lt"/>
                        </a:rPr>
                        <a:t>Desired Impact: </a:t>
                      </a:r>
                      <a:r>
                        <a:rPr lang="pt-BR" sz="1600" dirty="0">
                          <a:solidFill>
                            <a:schemeClr val="tx1"/>
                          </a:solidFill>
                          <a:latin typeface="+mn-lt"/>
                        </a:rPr>
                        <a:t>Reduction in the proportion of persons living below the lower-bound poverty lines - primarily on thoses</a:t>
                      </a:r>
                      <a:r>
                        <a:rPr lang="pt-BR" sz="1600" baseline="0" dirty="0">
                          <a:solidFill>
                            <a:schemeClr val="tx1"/>
                          </a:solidFill>
                          <a:latin typeface="+mn-lt"/>
                        </a:rPr>
                        <a:t> who cannot provide for themselves</a:t>
                      </a:r>
                      <a:endParaRPr lang="en-GB" sz="1600" dirty="0">
                        <a:solidFill>
                          <a:schemeClr val="tx1"/>
                        </a:solidFill>
                        <a:latin typeface="+mn-lt"/>
                      </a:endParaRPr>
                    </a:p>
                  </a:txBody>
                  <a:tcPr marL="7620" marR="7620" marT="7620" marB="0" anchor="ctr">
                    <a:solidFill>
                      <a:srgbClr val="FFCC66"/>
                    </a:solidFill>
                  </a:tcPr>
                </a:tc>
                <a:extLst>
                  <a:ext uri="{0D108BD9-81ED-4DB2-BD59-A6C34878D82A}">
                    <a16:rowId xmlns:a16="http://schemas.microsoft.com/office/drawing/2014/main" xmlns="" val="1556360732"/>
                  </a:ext>
                </a:extLst>
              </a:tr>
              <a:tr h="354542">
                <a:tc>
                  <a:txBody>
                    <a:bodyPr/>
                    <a:lstStyle/>
                    <a:p>
                      <a:pPr marL="0" algn="l" defTabSz="914400" rtl="0" eaLnBrk="1" fontAlgn="t" latinLnBrk="0" hangingPunct="1">
                        <a:lnSpc>
                          <a:spcPct val="100000"/>
                        </a:lnSpc>
                        <a:spcBef>
                          <a:spcPts val="600"/>
                        </a:spcBef>
                        <a:spcAft>
                          <a:spcPts val="0"/>
                        </a:spcAft>
                      </a:pPr>
                      <a:r>
                        <a:rPr lang="en-GB" sz="1600" b="1" kern="1200" dirty="0">
                          <a:solidFill>
                            <a:schemeClr val="tx1"/>
                          </a:solidFill>
                          <a:effectLst/>
                          <a:latin typeface="+mn-lt"/>
                          <a:ea typeface="+mn-ea"/>
                          <a:cs typeface="+mn-cs"/>
                        </a:rPr>
                        <a:t>Planned 2020/21 target</a:t>
                      </a:r>
                      <a:r>
                        <a:rPr lang="en-GB" sz="1600" kern="12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Social grants payment staggering implemented to reduce long queues and ease the burden on the National Payment System</a:t>
                      </a:r>
                      <a:endParaRPr lang="en-GB" sz="1600" dirty="0">
                        <a:solidFill>
                          <a:schemeClr val="tx1"/>
                        </a:solidFill>
                        <a:latin typeface="+mn-lt"/>
                      </a:endParaRPr>
                    </a:p>
                  </a:txBody>
                  <a:tcPr marL="7620" marR="7620" marT="7620" marB="0" anchor="ctr">
                    <a:solidFill>
                      <a:schemeClr val="bg1"/>
                    </a:solidFill>
                  </a:tcPr>
                </a:tc>
                <a:extLst>
                  <a:ext uri="{0D108BD9-81ED-4DB2-BD59-A6C34878D82A}">
                    <a16:rowId xmlns:a16="http://schemas.microsoft.com/office/drawing/2014/main" xmlns="" val="10003"/>
                  </a:ext>
                </a:extLst>
              </a:tr>
              <a:tr h="39479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p>
                    <a:p>
                      <a:pPr marL="285750" indent="-285750" algn="just">
                        <a:spcBef>
                          <a:spcPts val="300"/>
                        </a:spcBef>
                        <a:buFont typeface="Arial" panose="020B0604020202020204" pitchFamily="34" charset="0"/>
                        <a:buChar char="•"/>
                      </a:pPr>
                      <a:r>
                        <a:rPr lang="en-GB" sz="1600" dirty="0">
                          <a:solidFill>
                            <a:schemeClr val="tx1"/>
                          </a:solidFill>
                        </a:rPr>
                        <a:t>In order to reduce congestion at social grant access points and effect a measure of physical distancing in line with Disaster Management Regulations, the payment of social grant was staggered from May 2020.</a:t>
                      </a:r>
                    </a:p>
                    <a:p>
                      <a:pPr marL="285750" indent="-285750" algn="just">
                        <a:spcBef>
                          <a:spcPts val="300"/>
                        </a:spcBef>
                        <a:buFont typeface="Arial" panose="020B0604020202020204" pitchFamily="34" charset="0"/>
                        <a:buChar char="•"/>
                      </a:pPr>
                      <a:r>
                        <a:rPr lang="en-GB" sz="1600" dirty="0">
                          <a:solidFill>
                            <a:schemeClr val="tx1"/>
                          </a:solidFill>
                        </a:rPr>
                        <a:t>SASSA released social grant payments in a staggered manner separating the payment dates for older persons and persons with disabilities from the other social grants beneficiaries. </a:t>
                      </a:r>
                    </a:p>
                    <a:p>
                      <a:pPr marL="285750" indent="-285750" algn="just">
                        <a:spcBef>
                          <a:spcPts val="300"/>
                        </a:spcBef>
                        <a:buFont typeface="Arial" panose="020B0604020202020204" pitchFamily="34" charset="0"/>
                        <a:buChar char="•"/>
                      </a:pPr>
                      <a:r>
                        <a:rPr lang="en-GB" sz="1600" dirty="0">
                          <a:solidFill>
                            <a:schemeClr val="tx1"/>
                          </a:solidFill>
                        </a:rPr>
                        <a:t>Deposits of grants into beneficiaries accounts were effected as follows: Older Persons Grant  - </a:t>
                      </a:r>
                      <a:r>
                        <a:rPr lang="en-GB" sz="1600" b="1" dirty="0">
                          <a:solidFill>
                            <a:schemeClr val="tx1"/>
                          </a:solidFill>
                        </a:rPr>
                        <a:t>3</a:t>
                      </a:r>
                      <a:r>
                        <a:rPr lang="en-GB" sz="1600" b="1" baseline="30000" dirty="0">
                          <a:solidFill>
                            <a:schemeClr val="tx1"/>
                          </a:solidFill>
                        </a:rPr>
                        <a:t>rd</a:t>
                      </a:r>
                      <a:r>
                        <a:rPr lang="en-GB" sz="1600" b="1" dirty="0">
                          <a:solidFill>
                            <a:schemeClr val="tx1"/>
                          </a:solidFill>
                        </a:rPr>
                        <a:t> day</a:t>
                      </a:r>
                      <a:r>
                        <a:rPr lang="en-GB" sz="1600" dirty="0">
                          <a:solidFill>
                            <a:schemeClr val="tx1"/>
                          </a:solidFill>
                        </a:rPr>
                        <a:t>; Disability grants – </a:t>
                      </a:r>
                      <a:r>
                        <a:rPr lang="en-GB" sz="1600" b="1" dirty="0">
                          <a:solidFill>
                            <a:schemeClr val="tx1"/>
                          </a:solidFill>
                        </a:rPr>
                        <a:t>4</a:t>
                      </a:r>
                      <a:r>
                        <a:rPr lang="en-GB" sz="1600" b="1" baseline="30000" dirty="0">
                          <a:solidFill>
                            <a:schemeClr val="tx1"/>
                          </a:solidFill>
                        </a:rPr>
                        <a:t>th</a:t>
                      </a:r>
                      <a:r>
                        <a:rPr lang="en-GB" sz="1600" b="1" dirty="0">
                          <a:solidFill>
                            <a:schemeClr val="tx1"/>
                          </a:solidFill>
                        </a:rPr>
                        <a:t> day</a:t>
                      </a:r>
                      <a:r>
                        <a:rPr lang="en-GB" sz="1600" dirty="0">
                          <a:solidFill>
                            <a:schemeClr val="tx1"/>
                          </a:solidFill>
                        </a:rPr>
                        <a:t>; and Children’s grants- </a:t>
                      </a:r>
                      <a:r>
                        <a:rPr lang="en-GB" sz="1600" b="1" dirty="0">
                          <a:solidFill>
                            <a:schemeClr val="tx1"/>
                          </a:solidFill>
                        </a:rPr>
                        <a:t>5</a:t>
                      </a:r>
                      <a:r>
                        <a:rPr lang="en-GB" sz="1600" b="1" baseline="30000" dirty="0">
                          <a:solidFill>
                            <a:schemeClr val="tx1"/>
                          </a:solidFill>
                        </a:rPr>
                        <a:t>th</a:t>
                      </a:r>
                      <a:r>
                        <a:rPr lang="en-GB" sz="1600" b="1" dirty="0">
                          <a:solidFill>
                            <a:schemeClr val="tx1"/>
                          </a:solidFill>
                        </a:rPr>
                        <a:t> day </a:t>
                      </a:r>
                      <a:r>
                        <a:rPr lang="en-GB" sz="1600" dirty="0">
                          <a:solidFill>
                            <a:schemeClr val="tx1"/>
                          </a:solidFill>
                        </a:rPr>
                        <a:t>of every month except where the 3</a:t>
                      </a:r>
                      <a:r>
                        <a:rPr lang="en-GB" sz="1600" baseline="30000" dirty="0">
                          <a:solidFill>
                            <a:schemeClr val="tx1"/>
                          </a:solidFill>
                        </a:rPr>
                        <a:t>rd</a:t>
                      </a:r>
                      <a:r>
                        <a:rPr lang="en-GB" sz="1600" dirty="0">
                          <a:solidFill>
                            <a:schemeClr val="tx1"/>
                          </a:solidFill>
                        </a:rPr>
                        <a:t> falls on a weekend/holiday, money became available on the next working day. </a:t>
                      </a:r>
                    </a:p>
                    <a:p>
                      <a:pPr marL="285750" indent="-285750" algn="just">
                        <a:spcBef>
                          <a:spcPts val="300"/>
                        </a:spcBef>
                        <a:buFont typeface="Arial" panose="020B0604020202020204" pitchFamily="34" charset="0"/>
                        <a:buChar char="•"/>
                      </a:pPr>
                      <a:r>
                        <a:rPr lang="en-GB" sz="1600" dirty="0">
                          <a:solidFill>
                            <a:schemeClr val="tx1"/>
                          </a:solidFill>
                        </a:rPr>
                        <a:t>The staggering of payments was an immediate success significantly reducing crowd volumes at access points such as ATMs and retail stores (POS); reducing pressure on the NPS,</a:t>
                      </a:r>
                      <a:r>
                        <a:rPr lang="en-GB" sz="1600" baseline="0" dirty="0">
                          <a:solidFill>
                            <a:schemeClr val="tx1"/>
                          </a:solidFill>
                        </a:rPr>
                        <a:t> </a:t>
                      </a:r>
                      <a:r>
                        <a:rPr lang="en-GB" sz="1600" dirty="0">
                          <a:solidFill>
                            <a:schemeClr val="tx1"/>
                          </a:solidFill>
                        </a:rPr>
                        <a:t>SAPO systems and the cash supply value-chain. </a:t>
                      </a:r>
                    </a:p>
                    <a:p>
                      <a:pPr marL="285750" indent="-285750" algn="just">
                        <a:spcBef>
                          <a:spcPts val="300"/>
                        </a:spcBef>
                        <a:buFont typeface="Arial" panose="020B0604020202020204" pitchFamily="34" charset="0"/>
                        <a:buChar char="•"/>
                      </a:pPr>
                      <a:r>
                        <a:rPr lang="en-US" sz="1600" b="1" dirty="0">
                          <a:solidFill>
                            <a:schemeClr val="tx1"/>
                          </a:solidFill>
                        </a:rPr>
                        <a:t>NB:</a:t>
                      </a:r>
                      <a:r>
                        <a:rPr lang="en-US" sz="1600" dirty="0">
                          <a:solidFill>
                            <a:schemeClr val="tx1"/>
                          </a:solidFill>
                        </a:rPr>
                        <a:t> The payment of the COVID-19</a:t>
                      </a:r>
                      <a:r>
                        <a:rPr lang="en-US" sz="1600" baseline="0" dirty="0">
                          <a:solidFill>
                            <a:schemeClr val="tx1"/>
                          </a:solidFill>
                        </a:rPr>
                        <a:t> SRD grant at post offices impacted on the gains achieved from this initiative.</a:t>
                      </a:r>
                      <a:endParaRPr lang="en-GB" sz="1600" dirty="0">
                        <a:solidFill>
                          <a:schemeClr val="tx1"/>
                        </a:solidFill>
                      </a:endParaRPr>
                    </a:p>
                  </a:txBody>
                  <a:tcPr marL="44032" marR="44032"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28</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Social Assistance Payments</a:t>
            </a:r>
          </a:p>
        </p:txBody>
      </p:sp>
    </p:spTree>
    <p:extLst>
      <p:ext uri="{BB962C8B-B14F-4D97-AF65-F5344CB8AC3E}">
        <p14:creationId xmlns:p14="http://schemas.microsoft.com/office/powerpoint/2010/main" xmlns="" val="2723266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950557835"/>
              </p:ext>
            </p:extLst>
          </p:nvPr>
        </p:nvGraphicFramePr>
        <p:xfrm>
          <a:off x="138448" y="660231"/>
          <a:ext cx="8991600" cy="5588169"/>
        </p:xfrm>
        <a:graphic>
          <a:graphicData uri="http://schemas.openxmlformats.org/drawingml/2006/table">
            <a:tbl>
              <a:tblPr>
                <a:tableStyleId>{5940675A-B579-460E-94D1-54222C63F5DA}</a:tableStyleId>
              </a:tblPr>
              <a:tblGrid>
                <a:gridCol w="2604752">
                  <a:extLst>
                    <a:ext uri="{9D8B030D-6E8A-4147-A177-3AD203B41FA5}">
                      <a16:colId xmlns:a16="http://schemas.microsoft.com/office/drawing/2014/main" xmlns="" val="4246322984"/>
                    </a:ext>
                  </a:extLst>
                </a:gridCol>
                <a:gridCol w="6386848">
                  <a:extLst>
                    <a:ext uri="{9D8B030D-6E8A-4147-A177-3AD203B41FA5}">
                      <a16:colId xmlns:a16="http://schemas.microsoft.com/office/drawing/2014/main" xmlns="" val="20001"/>
                    </a:ext>
                  </a:extLst>
                </a:gridCol>
              </a:tblGrid>
              <a:tr h="310656">
                <a:tc gridSpan="2">
                  <a:txBody>
                    <a:bodyPr/>
                    <a:lstStyle/>
                    <a:p>
                      <a:pPr algn="l" fontAlgn="ctr">
                        <a:lnSpc>
                          <a:spcPct val="100000"/>
                        </a:lnSpc>
                        <a:spcBef>
                          <a:spcPts val="600"/>
                        </a:spcBef>
                        <a:spcAft>
                          <a:spcPts val="0"/>
                        </a:spcAft>
                      </a:pPr>
                      <a:r>
                        <a:rPr lang="en-US" sz="1400" b="1" u="none" strike="noStrike" dirty="0">
                          <a:solidFill>
                            <a:schemeClr val="tx1"/>
                          </a:solidFill>
                          <a:effectLst/>
                          <a:latin typeface="+mn-lt"/>
                        </a:rPr>
                        <a:t>Outcome: </a:t>
                      </a:r>
                      <a:r>
                        <a:rPr lang="en-US" sz="1400" b="0" dirty="0">
                          <a:solidFill>
                            <a:schemeClr val="tx1"/>
                          </a:solidFill>
                        </a:rPr>
                        <a:t>Improved customer experience</a:t>
                      </a:r>
                      <a:endParaRPr lang="en-US" sz="14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algn="l" defTabSz="914400" rtl="0" eaLnBrk="1" fontAlgn="t" latinLnBrk="0" hangingPunct="1">
                        <a:lnSpc>
                          <a:spcPct val="100000"/>
                        </a:lnSpc>
                        <a:spcBef>
                          <a:spcPts val="0"/>
                        </a:spcBef>
                        <a:spcAft>
                          <a:spcPts val="0"/>
                        </a:spcAft>
                      </a:pPr>
                      <a:r>
                        <a:rPr lang="en-US" sz="1400" b="1" u="none" kern="1200" baseline="0" dirty="0">
                          <a:solidFill>
                            <a:schemeClr val="tx1"/>
                          </a:solidFill>
                          <a:effectLst/>
                          <a:latin typeface="+mn-lt"/>
                          <a:ea typeface="+mn-ea"/>
                          <a:cs typeface="Arial" panose="020B0604020202020204" pitchFamily="34" charset="0"/>
                        </a:rPr>
                        <a:t> Objective: </a:t>
                      </a:r>
                      <a:r>
                        <a:rPr lang="en-US" sz="1400" b="0" u="none" kern="1200" baseline="0" dirty="0">
                          <a:solidFill>
                            <a:schemeClr val="tx1"/>
                          </a:solidFill>
                          <a:effectLst/>
                          <a:latin typeface="+mn-lt"/>
                          <a:ea typeface="+mn-ea"/>
                          <a:cs typeface="Arial" panose="020B0604020202020204" pitchFamily="34" charset="0"/>
                        </a:rPr>
                        <a:t>Improved grant application process including enquiries and provision of feedback</a:t>
                      </a:r>
                    </a:p>
                  </a:txBody>
                  <a:tcPr marL="7620" marR="7620" marT="7620" marB="0">
                    <a:solidFill>
                      <a:srgbClr val="FFCC66"/>
                    </a:solidFill>
                  </a:tcPr>
                </a:tc>
                <a:tc hMerge="1">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u="none" kern="1200" baseline="0" dirty="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xmlns="" val="3866487341"/>
                  </a:ext>
                </a:extLst>
              </a:tr>
              <a:tr h="369288">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u="none" kern="1200" baseline="0" dirty="0">
                          <a:solidFill>
                            <a:schemeClr val="tx1"/>
                          </a:solidFill>
                          <a:effectLst/>
                          <a:latin typeface="+mn-lt"/>
                          <a:ea typeface="+mn-ea"/>
                          <a:cs typeface="Arial" panose="020B0604020202020204" pitchFamily="34" charset="0"/>
                        </a:rPr>
                        <a:t> Desired impact: </a:t>
                      </a:r>
                      <a:r>
                        <a:rPr lang="en-US" sz="1400" b="0" u="none" kern="1200" baseline="0" dirty="0">
                          <a:solidFill>
                            <a:schemeClr val="tx1"/>
                          </a:solidFill>
                          <a:effectLst/>
                          <a:latin typeface="+mn-lt"/>
                          <a:ea typeface="+mn-ea"/>
                          <a:cs typeface="Arial" panose="020B0604020202020204" pitchFamily="34" charset="0"/>
                        </a:rPr>
                        <a:t>Enhanced customer satisfaction</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400" b="1" kern="1200" dirty="0">
                          <a:solidFill>
                            <a:schemeClr val="tx1"/>
                          </a:solidFill>
                          <a:effectLst/>
                          <a:latin typeface="+mn-lt"/>
                          <a:ea typeface="+mn-ea"/>
                          <a:cs typeface="+mn-cs"/>
                        </a:rPr>
                        <a:t>Planned 2020/21 targets</a:t>
                      </a:r>
                      <a:endParaRPr lang="en-GB" sz="14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rial" panose="020B0604020202020204" pitchFamily="34" charset="0"/>
                        </a:rPr>
                        <a:t>Status as at 31 March 2021</a:t>
                      </a:r>
                      <a:endParaRPr lang="en-GB" sz="14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37658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kern="1200" dirty="0">
                          <a:solidFill>
                            <a:schemeClr val="tx1"/>
                          </a:solidFill>
                          <a:effectLst/>
                          <a:latin typeface="+mn-lt"/>
                          <a:ea typeface="+mn-ea"/>
                          <a:cs typeface="+mn-cs"/>
                        </a:rPr>
                        <a:t>90% of enquiries resolved within 21 days.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kern="1200" dirty="0">
                        <a:solidFill>
                          <a:schemeClr val="tx1"/>
                        </a:solidFill>
                        <a:effectLst/>
                        <a:latin typeface="+mn-lt"/>
                        <a:ea typeface="+mn-ea"/>
                        <a:cs typeface="+mn-cs"/>
                      </a:endParaRPr>
                    </a:p>
                  </a:txBody>
                  <a:tcPr marL="44032" marR="44032" marT="0" marB="0">
                    <a:no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kern="1200" dirty="0">
                          <a:solidFill>
                            <a:schemeClr val="tx1"/>
                          </a:solidFill>
                          <a:effectLst/>
                          <a:latin typeface="+mn-lt"/>
                          <a:ea typeface="+mn-ea"/>
                          <a:cs typeface="+mn-cs"/>
                        </a:rPr>
                        <a:t>93.86% (300 511 of 320 177) enquiries were resolved within 21 days.</a:t>
                      </a:r>
                    </a:p>
                    <a:p>
                      <a:pPr marL="0" marR="0" indent="0" algn="just" defTabSz="268288"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200" kern="1200" dirty="0">
                          <a:solidFill>
                            <a:schemeClr val="tx1"/>
                          </a:solidFill>
                          <a:effectLst/>
                          <a:latin typeface="+mn-lt"/>
                          <a:ea typeface="+mn-ea"/>
                          <a:cs typeface="+mn-cs"/>
                        </a:rPr>
                        <a:t>	 </a:t>
                      </a:r>
                      <a:r>
                        <a:rPr lang="en-ZA" sz="1200" b="1" kern="1200" dirty="0">
                          <a:solidFill>
                            <a:schemeClr val="tx1"/>
                          </a:solidFill>
                          <a:effectLst/>
                          <a:latin typeface="+mn-lt"/>
                          <a:ea typeface="+mn-ea"/>
                          <a:cs typeface="+mn-cs"/>
                        </a:rPr>
                        <a:t>Breakdown per region</a:t>
                      </a:r>
                      <a:endParaRPr lang="en-US" sz="1200" b="1" kern="1200" dirty="0">
                        <a:solidFill>
                          <a:schemeClr val="tx1"/>
                        </a:solidFill>
                        <a:effectLst/>
                        <a:latin typeface="+mn-lt"/>
                        <a:ea typeface="+mn-ea"/>
                        <a:cs typeface="+mn-cs"/>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ZA" sz="16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tx1"/>
                        </a:solidFill>
                        <a:effectLst/>
                        <a:latin typeface="+mn-lt"/>
                        <a:ea typeface="+mn-ea"/>
                        <a:cs typeface="+mn-cs"/>
                      </a:endParaRPr>
                    </a:p>
                  </a:txBody>
                  <a:tcPr marL="44032" marR="44032"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29</a:t>
            </a:fld>
            <a:endParaRPr lang="en-US" altLang="en-US" sz="1200" dirty="0">
              <a:ea typeface="ＭＳ Ｐゴシック" pitchFamily="34" charset="-128"/>
            </a:endParaRPr>
          </a:p>
        </p:txBody>
      </p:sp>
      <p:sp>
        <p:nvSpPr>
          <p:cNvPr id="3" name="TextBox 2"/>
          <p:cNvSpPr txBox="1"/>
          <p:nvPr/>
        </p:nvSpPr>
        <p:spPr>
          <a:xfrm>
            <a:off x="533400" y="152400"/>
            <a:ext cx="8229600" cy="507831"/>
          </a:xfrm>
          <a:prstGeom prst="rect">
            <a:avLst/>
          </a:prstGeom>
          <a:noFill/>
        </p:spPr>
        <p:txBody>
          <a:bodyPr wrap="square" rtlCol="0">
            <a:spAutoFit/>
          </a:bodyPr>
          <a:lstStyle/>
          <a:p>
            <a:pPr algn="ctr"/>
            <a:r>
              <a:rPr lang="en-ZA" sz="2700" b="1" dirty="0"/>
              <a:t>Improved Customer Experience</a:t>
            </a:r>
          </a:p>
        </p:txBody>
      </p:sp>
      <p:graphicFrame>
        <p:nvGraphicFramePr>
          <p:cNvPr id="2" name="Table 1"/>
          <p:cNvGraphicFramePr>
            <a:graphicFrameLocks noGrp="1"/>
          </p:cNvGraphicFramePr>
          <p:nvPr>
            <p:extLst>
              <p:ext uri="{D42A27DB-BD31-4B8C-83A1-F6EECF244321}">
                <p14:modId xmlns:p14="http://schemas.microsoft.com/office/powerpoint/2010/main" xmlns="" val="342620012"/>
              </p:ext>
            </p:extLst>
          </p:nvPr>
        </p:nvGraphicFramePr>
        <p:xfrm>
          <a:off x="2895600" y="2286000"/>
          <a:ext cx="5867400" cy="3581397"/>
        </p:xfrm>
        <a:graphic>
          <a:graphicData uri="http://schemas.openxmlformats.org/drawingml/2006/table">
            <a:tbl>
              <a:tblPr firstRow="1" bandRow="1"/>
              <a:tblGrid>
                <a:gridCol w="1250430">
                  <a:extLst>
                    <a:ext uri="{9D8B030D-6E8A-4147-A177-3AD203B41FA5}">
                      <a16:colId xmlns:a16="http://schemas.microsoft.com/office/drawing/2014/main" xmlns="" val="20000"/>
                    </a:ext>
                  </a:extLst>
                </a:gridCol>
                <a:gridCol w="1635177">
                  <a:extLst>
                    <a:ext uri="{9D8B030D-6E8A-4147-A177-3AD203B41FA5}">
                      <a16:colId xmlns:a16="http://schemas.microsoft.com/office/drawing/2014/main" xmlns="" val="20001"/>
                    </a:ext>
                  </a:extLst>
                </a:gridCol>
                <a:gridCol w="1538990">
                  <a:extLst>
                    <a:ext uri="{9D8B030D-6E8A-4147-A177-3AD203B41FA5}">
                      <a16:colId xmlns:a16="http://schemas.microsoft.com/office/drawing/2014/main" xmlns="" val="20002"/>
                    </a:ext>
                  </a:extLst>
                </a:gridCol>
                <a:gridCol w="1442803">
                  <a:extLst>
                    <a:ext uri="{9D8B030D-6E8A-4147-A177-3AD203B41FA5}">
                      <a16:colId xmlns:a16="http://schemas.microsoft.com/office/drawing/2014/main" xmlns="" val="20003"/>
                    </a:ext>
                  </a:extLst>
                </a:gridCol>
              </a:tblGrid>
              <a:tr h="550985">
                <a:tc>
                  <a:txBody>
                    <a:bodyPr/>
                    <a:lstStyle/>
                    <a:p>
                      <a:pPr marL="71755" marR="71755">
                        <a:lnSpc>
                          <a:spcPct val="150000"/>
                        </a:lnSpc>
                        <a:spcAft>
                          <a:spcPts val="0"/>
                        </a:spcAft>
                        <a:tabLst>
                          <a:tab pos="7486650" algn="l"/>
                        </a:tabLst>
                      </a:pPr>
                      <a:r>
                        <a:rPr lang="en-US" sz="1200" b="1" dirty="0">
                          <a:effectLst/>
                        </a:rPr>
                        <a:t>Region</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tabLst>
                          <a:tab pos="7486650" algn="l"/>
                        </a:tabLst>
                      </a:pPr>
                      <a:r>
                        <a:rPr lang="en-US" sz="1200" b="1" dirty="0">
                          <a:effectLst/>
                        </a:rPr>
                        <a:t>No. of enquiries received</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tabLst>
                          <a:tab pos="7486650" algn="l"/>
                        </a:tabLst>
                      </a:pPr>
                      <a:r>
                        <a:rPr lang="en-US" sz="1200" b="1" dirty="0">
                          <a:effectLst/>
                        </a:rPr>
                        <a:t>No. of enquiries resolved</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tabLst>
                          <a:tab pos="7486650" algn="l"/>
                        </a:tabLst>
                      </a:pPr>
                      <a:r>
                        <a:rPr lang="en-US" sz="1200" b="1" dirty="0">
                          <a:effectLst/>
                        </a:rPr>
                        <a:t>% enquiries resolved</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275492">
                <a:tc>
                  <a:txBody>
                    <a:bodyPr/>
                    <a:lstStyle/>
                    <a:p>
                      <a:pPr>
                        <a:lnSpc>
                          <a:spcPct val="150000"/>
                        </a:lnSpc>
                        <a:spcAft>
                          <a:spcPts val="0"/>
                        </a:spcAft>
                        <a:tabLst>
                          <a:tab pos="7486650" algn="l"/>
                        </a:tabLst>
                      </a:pPr>
                      <a:r>
                        <a:rPr lang="en-US" sz="1200" dirty="0">
                          <a:effectLst/>
                        </a:rPr>
                        <a:t>EC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a:effectLst/>
                        </a:rPr>
                        <a:t>45 348</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44 935</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99,09%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75492">
                <a:tc>
                  <a:txBody>
                    <a:bodyPr/>
                    <a:lstStyle/>
                    <a:p>
                      <a:pPr>
                        <a:lnSpc>
                          <a:spcPct val="150000"/>
                        </a:lnSpc>
                        <a:spcAft>
                          <a:spcPts val="0"/>
                        </a:spcAft>
                        <a:tabLst>
                          <a:tab pos="7486650" algn="l"/>
                        </a:tabLst>
                      </a:pPr>
                      <a:r>
                        <a:rPr lang="en-US" sz="1200" dirty="0">
                          <a:effectLst/>
                        </a:rPr>
                        <a:t>FS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a:effectLst/>
                        </a:rPr>
                        <a:t>12 287</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12 086</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98,36%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75492">
                <a:tc>
                  <a:txBody>
                    <a:bodyPr/>
                    <a:lstStyle/>
                    <a:p>
                      <a:pPr>
                        <a:lnSpc>
                          <a:spcPct val="150000"/>
                        </a:lnSpc>
                        <a:spcAft>
                          <a:spcPts val="0"/>
                        </a:spcAft>
                        <a:tabLst>
                          <a:tab pos="7486650" algn="l"/>
                        </a:tabLst>
                      </a:pPr>
                      <a:r>
                        <a:rPr lang="en-US" sz="1200" dirty="0">
                          <a:effectLst/>
                        </a:rPr>
                        <a:t>GP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a:effectLst/>
                        </a:rPr>
                        <a:t>26 921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25 204</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93,62%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75492">
                <a:tc>
                  <a:txBody>
                    <a:bodyPr/>
                    <a:lstStyle/>
                    <a:p>
                      <a:pPr>
                        <a:lnSpc>
                          <a:spcPct val="150000"/>
                        </a:lnSpc>
                        <a:spcAft>
                          <a:spcPts val="0"/>
                        </a:spcAft>
                        <a:tabLst>
                          <a:tab pos="7486650" algn="l"/>
                        </a:tabLst>
                      </a:pPr>
                      <a:r>
                        <a:rPr lang="en-US" sz="1200" dirty="0">
                          <a:effectLst/>
                        </a:rPr>
                        <a:t>KZN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dirty="0">
                          <a:effectLst/>
                        </a:rPr>
                        <a:t>15 775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15 555</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98,61%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75492">
                <a:tc>
                  <a:txBody>
                    <a:bodyPr/>
                    <a:lstStyle/>
                    <a:p>
                      <a:pPr>
                        <a:lnSpc>
                          <a:spcPct val="150000"/>
                        </a:lnSpc>
                        <a:spcAft>
                          <a:spcPts val="0"/>
                        </a:spcAft>
                        <a:tabLst>
                          <a:tab pos="7486650" algn="l"/>
                        </a:tabLst>
                      </a:pPr>
                      <a:r>
                        <a:rPr lang="en-US" sz="1200" dirty="0">
                          <a:effectLst/>
                        </a:rPr>
                        <a:t>LM</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dirty="0">
                          <a:effectLst/>
                        </a:rPr>
                        <a:t>22 796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21 838</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95,80%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75492">
                <a:tc>
                  <a:txBody>
                    <a:bodyPr/>
                    <a:lstStyle/>
                    <a:p>
                      <a:pPr>
                        <a:lnSpc>
                          <a:spcPct val="150000"/>
                        </a:lnSpc>
                        <a:spcAft>
                          <a:spcPts val="0"/>
                        </a:spcAft>
                        <a:tabLst>
                          <a:tab pos="7486650" algn="l"/>
                        </a:tabLst>
                      </a:pPr>
                      <a:r>
                        <a:rPr lang="en-US" sz="1200" dirty="0">
                          <a:effectLst/>
                        </a:rPr>
                        <a:t>MP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a:effectLst/>
                        </a:rPr>
                        <a:t>5 127</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4 972</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96,98%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75492">
                <a:tc>
                  <a:txBody>
                    <a:bodyPr/>
                    <a:lstStyle/>
                    <a:p>
                      <a:pPr>
                        <a:lnSpc>
                          <a:spcPct val="150000"/>
                        </a:lnSpc>
                        <a:spcAft>
                          <a:spcPts val="0"/>
                        </a:spcAft>
                        <a:tabLst>
                          <a:tab pos="7486650" algn="l"/>
                        </a:tabLst>
                      </a:pPr>
                      <a:r>
                        <a:rPr lang="en-US" sz="1200" dirty="0">
                          <a:effectLst/>
                        </a:rPr>
                        <a:t>NW</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a:effectLst/>
                        </a:rPr>
                        <a:t>24 943</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24 223</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97,11%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75492">
                <a:tc>
                  <a:txBody>
                    <a:bodyPr/>
                    <a:lstStyle/>
                    <a:p>
                      <a:pPr>
                        <a:lnSpc>
                          <a:spcPct val="150000"/>
                        </a:lnSpc>
                        <a:spcAft>
                          <a:spcPts val="0"/>
                        </a:spcAft>
                        <a:tabLst>
                          <a:tab pos="7486650" algn="l"/>
                        </a:tabLst>
                      </a:pPr>
                      <a:r>
                        <a:rPr lang="en-US" sz="1200" dirty="0">
                          <a:effectLst/>
                        </a:rPr>
                        <a:t>NC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a:effectLst/>
                        </a:rPr>
                        <a:t>17 751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17 193</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96,86%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75492">
                <a:tc>
                  <a:txBody>
                    <a:bodyPr/>
                    <a:lstStyle/>
                    <a:p>
                      <a:pPr>
                        <a:lnSpc>
                          <a:spcPct val="150000"/>
                        </a:lnSpc>
                        <a:spcAft>
                          <a:spcPts val="0"/>
                        </a:spcAft>
                        <a:tabLst>
                          <a:tab pos="7486650" algn="l"/>
                        </a:tabLst>
                      </a:pPr>
                      <a:r>
                        <a:rPr lang="en-US" sz="1200" dirty="0">
                          <a:effectLst/>
                        </a:rPr>
                        <a:t>WC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a:effectLst/>
                        </a:rPr>
                        <a:t>30 347</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29 376</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96,80%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75492">
                <a:tc>
                  <a:txBody>
                    <a:bodyPr/>
                    <a:lstStyle/>
                    <a:p>
                      <a:pPr>
                        <a:lnSpc>
                          <a:spcPct val="150000"/>
                        </a:lnSpc>
                        <a:spcAft>
                          <a:spcPts val="0"/>
                        </a:spcAft>
                        <a:tabLst>
                          <a:tab pos="7486650" algn="l"/>
                        </a:tabLst>
                      </a:pPr>
                      <a:r>
                        <a:rPr lang="en-US" sz="1200" dirty="0">
                          <a:effectLst/>
                        </a:rPr>
                        <a:t>HO</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a:effectLst/>
                        </a:rPr>
                        <a:t>118 882</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a:effectLst/>
                        </a:rPr>
                        <a:t>105 129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88,43%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75492">
                <a:tc>
                  <a:txBody>
                    <a:bodyPr/>
                    <a:lstStyle/>
                    <a:p>
                      <a:pPr>
                        <a:lnSpc>
                          <a:spcPct val="150000"/>
                        </a:lnSpc>
                        <a:spcAft>
                          <a:spcPts val="0"/>
                        </a:spcAft>
                        <a:tabLst>
                          <a:tab pos="748665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lnSpc>
                          <a:spcPct val="150000"/>
                        </a:lnSpc>
                        <a:spcAft>
                          <a:spcPts val="0"/>
                        </a:spcAft>
                        <a:tabLst>
                          <a:tab pos="7486650" algn="l"/>
                        </a:tabLs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320 177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tabLst>
                          <a:tab pos="7486650" algn="l"/>
                        </a:tabLst>
                      </a:pPr>
                      <a:r>
                        <a:rPr lang="en-US" sz="1200" b="1">
                          <a:effectLst/>
                          <a:latin typeface="Arial" panose="020B0604020202020204" pitchFamily="34" charset="0"/>
                          <a:ea typeface="Times New Roman" panose="02020603050405020304" pitchFamily="18" charset="0"/>
                          <a:cs typeface="Times New Roman" panose="02020603050405020304" pitchFamily="18" charset="0"/>
                        </a:rPr>
                        <a:t>300 511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93,86%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223699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239000" cy="1143000"/>
          </a:xfrm>
          <a:noFill/>
        </p:spPr>
        <p:txBody>
          <a:bodyPr vert="horz" lIns="91440" tIns="45720" rIns="91440" bIns="45720" rtlCol="0" anchor="ctr">
            <a:normAutofit/>
          </a:bodyPr>
          <a:lstStyle/>
          <a:p>
            <a:pPr algn="ctr"/>
            <a:r>
              <a:rPr lang="en-ZA" sz="4000" dirty="0">
                <a:latin typeface="Arial" panose="020B0604020202020204" pitchFamily="34" charset="0"/>
                <a:cs typeface="Arial" panose="020B0604020202020204" pitchFamily="34" charset="0"/>
              </a:rPr>
              <a:t>Purpose</a:t>
            </a:r>
          </a:p>
        </p:txBody>
      </p:sp>
      <p:sp>
        <p:nvSpPr>
          <p:cNvPr id="3" name="Content Placeholder 2"/>
          <p:cNvSpPr>
            <a:spLocks noGrp="1"/>
          </p:cNvSpPr>
          <p:nvPr>
            <p:ph idx="1"/>
          </p:nvPr>
        </p:nvSpPr>
        <p:spPr>
          <a:xfrm>
            <a:off x="457200" y="1722437"/>
            <a:ext cx="8229600" cy="4373563"/>
          </a:xfrm>
        </p:spPr>
        <p:txBody>
          <a:bodyPr>
            <a:noAutofit/>
          </a:bodyPr>
          <a:lstStyle/>
          <a:p>
            <a:pPr algn="just">
              <a:defRPr/>
            </a:pPr>
            <a:r>
              <a:rPr lang="en-US" dirty="0"/>
              <a:t>The purpose of the presentation is to brief the </a:t>
            </a:r>
            <a:r>
              <a:rPr lang="en-US" sz="2400" dirty="0"/>
              <a:t>Select Committee on </a:t>
            </a:r>
            <a:r>
              <a:rPr lang="en-US" altLang="en-US" sz="2400" dirty="0"/>
              <a:t>Health and </a:t>
            </a:r>
            <a:r>
              <a:rPr lang="en-US" sz="2400" dirty="0"/>
              <a:t>Social Services</a:t>
            </a:r>
            <a:r>
              <a:rPr lang="en-US" dirty="0"/>
              <a:t> on </a:t>
            </a:r>
            <a:r>
              <a:rPr lang="en-US" dirty="0">
                <a:latin typeface="Arial" panose="020B0604020202020204" pitchFamily="34" charset="0"/>
                <a:cs typeface="Arial" panose="020B0604020202020204" pitchFamily="34" charset="0"/>
              </a:rPr>
              <a:t>SASSA’s </a:t>
            </a:r>
            <a:r>
              <a:rPr lang="en-GB" dirty="0">
                <a:latin typeface="Arial" panose="020B0604020202020204" pitchFamily="34" charset="0"/>
                <a:cs typeface="Arial" panose="020B0604020202020204" pitchFamily="34" charset="0"/>
              </a:rPr>
              <a:t>2020/21 Annual </a:t>
            </a:r>
            <a:r>
              <a:rPr lang="en-US" dirty="0">
                <a:latin typeface="Arial" panose="020B0604020202020204" pitchFamily="34" charset="0"/>
                <a:cs typeface="Arial" panose="020B0604020202020204" pitchFamily="34" charset="0"/>
              </a:rPr>
              <a:t>Report:</a:t>
            </a:r>
          </a:p>
          <a:p>
            <a:pPr lvl="1" algn="just">
              <a:defRPr/>
            </a:pPr>
            <a:r>
              <a:rPr lang="en-US" dirty="0">
                <a:latin typeface="Arial" panose="020B0604020202020204" pitchFamily="34" charset="0"/>
                <a:cs typeface="Arial" panose="020B0604020202020204" pitchFamily="34" charset="0"/>
              </a:rPr>
              <a:t>SASSA’s performance against its set objectives in line with Agency's  Annual Performance Plan which was revised and re-tabled in July 2020.; </a:t>
            </a:r>
          </a:p>
          <a:p>
            <a:pPr lvl="1" algn="just">
              <a:defRPr/>
            </a:pPr>
            <a:r>
              <a:rPr lang="en-US" dirty="0">
                <a:latin typeface="Arial" panose="020B0604020202020204" pitchFamily="34" charset="0"/>
                <a:cs typeface="Arial" panose="020B0604020202020204" pitchFamily="34" charset="0"/>
              </a:rPr>
              <a:t>Budget and Expenditure; and </a:t>
            </a:r>
          </a:p>
          <a:p>
            <a:pPr lvl="1" algn="just">
              <a:defRPr/>
            </a:pPr>
            <a:r>
              <a:rPr lang="en-US" dirty="0">
                <a:latin typeface="Arial" panose="020B0604020202020204" pitchFamily="34" charset="0"/>
                <a:cs typeface="Arial" panose="020B0604020202020204" pitchFamily="34" charset="0"/>
              </a:rPr>
              <a:t>Audit outcomes</a:t>
            </a:r>
          </a:p>
          <a:p>
            <a:pPr lvl="1" algn="just">
              <a:spcAft>
                <a:spcPts val="600"/>
              </a:spcAft>
              <a:defRPr/>
            </a:pPr>
            <a:endParaRPr lang="en-US" dirty="0">
              <a:latin typeface="Arial" panose="020B0604020202020204" pitchFamily="34" charset="0"/>
              <a:cs typeface="Arial" panose="020B0604020202020204" pitchFamily="34" charset="0"/>
            </a:endParaRPr>
          </a:p>
        </p:txBody>
      </p:sp>
      <p:sp>
        <p:nvSpPr>
          <p:cNvPr id="4" name="Slide Number Placeholder 1"/>
          <p:cNvSpPr>
            <a:spLocks noGrp="1"/>
          </p:cNvSpPr>
          <p:nvPr>
            <p:ph type="sldNum" sz="quarter" idx="4294967295"/>
          </p:nvPr>
        </p:nvSpPr>
        <p:spPr>
          <a:xfrm>
            <a:off x="2438400" y="6218237"/>
            <a:ext cx="2133600" cy="365125"/>
          </a:xfrm>
          <a:prstGeom prst="rect">
            <a:avLst/>
          </a:prstGeom>
        </p:spPr>
        <p:txBody>
          <a:bodyPr/>
          <a:lstStyle/>
          <a:p>
            <a:pPr algn="ctr"/>
            <a:r>
              <a:rPr lang="en-US" sz="1600" b="1" dirty="0"/>
              <a:t>3</a:t>
            </a:r>
          </a:p>
        </p:txBody>
      </p:sp>
    </p:spTree>
    <p:extLst>
      <p:ext uri="{BB962C8B-B14F-4D97-AF65-F5344CB8AC3E}">
        <p14:creationId xmlns:p14="http://schemas.microsoft.com/office/powerpoint/2010/main" xmlns="" val="1297336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961971221"/>
              </p:ext>
            </p:extLst>
          </p:nvPr>
        </p:nvGraphicFramePr>
        <p:xfrm>
          <a:off x="75127" y="700266"/>
          <a:ext cx="8991600" cy="5774871"/>
        </p:xfrm>
        <a:graphic>
          <a:graphicData uri="http://schemas.openxmlformats.org/drawingml/2006/table">
            <a:tbl>
              <a:tblPr>
                <a:tableStyleId>{5940675A-B579-460E-94D1-54222C63F5DA}</a:tableStyleId>
              </a:tblPr>
              <a:tblGrid>
                <a:gridCol w="2743200">
                  <a:extLst>
                    <a:ext uri="{9D8B030D-6E8A-4147-A177-3AD203B41FA5}">
                      <a16:colId xmlns:a16="http://schemas.microsoft.com/office/drawing/2014/main" xmlns="" val="4246322984"/>
                    </a:ext>
                  </a:extLst>
                </a:gridCol>
                <a:gridCol w="6248400">
                  <a:extLst>
                    <a:ext uri="{9D8B030D-6E8A-4147-A177-3AD203B41FA5}">
                      <a16:colId xmlns:a16="http://schemas.microsoft.com/office/drawing/2014/main" xmlns="" val="20001"/>
                    </a:ext>
                  </a:extLst>
                </a:gridCol>
              </a:tblGrid>
              <a:tr h="290484">
                <a:tc gridSpan="2">
                  <a:txBody>
                    <a:bodyPr/>
                    <a:lstStyle/>
                    <a:p>
                      <a:pPr algn="l" fontAlgn="ctr">
                        <a:lnSpc>
                          <a:spcPct val="100000"/>
                        </a:lnSpc>
                        <a:spcBef>
                          <a:spcPts val="600"/>
                        </a:spcBef>
                        <a:spcAft>
                          <a:spcPts val="0"/>
                        </a:spcAft>
                      </a:pPr>
                      <a:r>
                        <a:rPr lang="en-US" sz="1400" b="1" u="none" strike="noStrike" dirty="0">
                          <a:solidFill>
                            <a:schemeClr val="tx1"/>
                          </a:solidFill>
                          <a:effectLst/>
                          <a:latin typeface="+mn-lt"/>
                        </a:rPr>
                        <a:t>Outcome: </a:t>
                      </a:r>
                      <a:r>
                        <a:rPr lang="en-US" sz="1400" b="0" dirty="0">
                          <a:solidFill>
                            <a:schemeClr val="tx1"/>
                          </a:solidFill>
                        </a:rPr>
                        <a:t>Improved customer experience</a:t>
                      </a:r>
                      <a:endParaRPr lang="en-US" sz="14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290484">
                <a:tc gridSpan="2">
                  <a:txBody>
                    <a:bodyPr/>
                    <a:lstStyle/>
                    <a:p>
                      <a:pPr marL="0" algn="l" defTabSz="914400" rtl="0" eaLnBrk="1" fontAlgn="t" latinLnBrk="0" hangingPunct="1">
                        <a:lnSpc>
                          <a:spcPct val="100000"/>
                        </a:lnSpc>
                        <a:spcBef>
                          <a:spcPts val="0"/>
                        </a:spcBef>
                        <a:spcAft>
                          <a:spcPts val="0"/>
                        </a:spcAft>
                      </a:pPr>
                      <a:r>
                        <a:rPr lang="en-US" sz="1400" b="1" u="none" kern="1200" baseline="0" dirty="0">
                          <a:solidFill>
                            <a:schemeClr val="tx1"/>
                          </a:solidFill>
                          <a:effectLst/>
                          <a:latin typeface="+mn-lt"/>
                          <a:ea typeface="+mn-ea"/>
                          <a:cs typeface="Arial" panose="020B0604020202020204" pitchFamily="34" charset="0"/>
                        </a:rPr>
                        <a:t> Objective: </a:t>
                      </a:r>
                      <a:r>
                        <a:rPr lang="en-US" sz="1400" b="0" u="none" kern="1200" baseline="0" dirty="0">
                          <a:solidFill>
                            <a:schemeClr val="tx1"/>
                          </a:solidFill>
                          <a:effectLst/>
                          <a:latin typeface="+mn-lt"/>
                          <a:ea typeface="+mn-ea"/>
                          <a:cs typeface="Arial" panose="020B0604020202020204" pitchFamily="34" charset="0"/>
                        </a:rPr>
                        <a:t>Improved grant application process including enquiries and provision of feedback</a:t>
                      </a:r>
                    </a:p>
                  </a:txBody>
                  <a:tcPr marL="7620" marR="7620" marT="7620" marB="0">
                    <a:solidFill>
                      <a:srgbClr val="FFCC66"/>
                    </a:solidFill>
                  </a:tcPr>
                </a:tc>
                <a:tc hMerge="1">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u="none" kern="1200" baseline="0" dirty="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xmlns="" val="3866487341"/>
                  </a:ext>
                </a:extLst>
              </a:tr>
              <a:tr h="345308">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u="none" kern="1200" baseline="0" dirty="0">
                          <a:solidFill>
                            <a:schemeClr val="tx1"/>
                          </a:solidFill>
                          <a:effectLst/>
                          <a:latin typeface="+mn-lt"/>
                          <a:ea typeface="+mn-ea"/>
                          <a:cs typeface="Arial" panose="020B0604020202020204" pitchFamily="34" charset="0"/>
                        </a:rPr>
                        <a:t> Desired impact: </a:t>
                      </a:r>
                      <a:r>
                        <a:rPr lang="en-US" sz="1400" b="0" u="none" kern="1200" baseline="0" dirty="0">
                          <a:solidFill>
                            <a:schemeClr val="tx1"/>
                          </a:solidFill>
                          <a:effectLst/>
                          <a:latin typeface="+mn-lt"/>
                          <a:ea typeface="+mn-ea"/>
                          <a:cs typeface="Arial" panose="020B0604020202020204" pitchFamily="34" charset="0"/>
                        </a:rPr>
                        <a:t>Enhanced customer satisfaction</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235131">
                <a:tc>
                  <a:txBody>
                    <a:bodyPr/>
                    <a:lstStyle/>
                    <a:p>
                      <a:pPr marL="0" algn="l" defTabSz="914400" rtl="0" eaLnBrk="1" fontAlgn="t" latinLnBrk="0" hangingPunct="1">
                        <a:lnSpc>
                          <a:spcPct val="100000"/>
                        </a:lnSpc>
                        <a:spcBef>
                          <a:spcPts val="0"/>
                        </a:spcBef>
                        <a:spcAft>
                          <a:spcPts val="0"/>
                        </a:spcAft>
                      </a:pPr>
                      <a:r>
                        <a:rPr lang="en-GB" sz="1400" b="1" kern="1200" dirty="0">
                          <a:solidFill>
                            <a:schemeClr val="tx1"/>
                          </a:solidFill>
                          <a:effectLst/>
                          <a:latin typeface="+mn-lt"/>
                          <a:ea typeface="+mn-ea"/>
                          <a:cs typeface="+mn-cs"/>
                        </a:rPr>
                        <a:t>Planned 2020/21 targets</a:t>
                      </a:r>
                      <a:endParaRPr lang="en-GB" sz="14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400" b="1" dirty="0">
                          <a:solidFill>
                            <a:schemeClr val="tx1"/>
                          </a:solidFill>
                          <a:latin typeface="+mn-lt"/>
                          <a:cs typeface="Arial" panose="020B0604020202020204" pitchFamily="34" charset="0"/>
                        </a:rPr>
                        <a:t>Status as at 31 March 2021</a:t>
                      </a:r>
                      <a:endParaRPr lang="en-GB" sz="14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61346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400" kern="1200" dirty="0">
                          <a:solidFill>
                            <a:schemeClr val="tx1"/>
                          </a:solidFill>
                          <a:effectLst/>
                          <a:latin typeface="+mn-lt"/>
                          <a:ea typeface="+mn-ea"/>
                          <a:cs typeface="+mn-cs"/>
                        </a:rPr>
                        <a:t>60% of disputes resolved within 21 days.</a:t>
                      </a:r>
                    </a:p>
                  </a:txBody>
                  <a:tcPr marL="44032" marR="44032" marT="0" marB="0">
                    <a:no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200" kern="1200" dirty="0">
                          <a:solidFill>
                            <a:schemeClr val="tx1"/>
                          </a:solidFill>
                          <a:effectLst/>
                          <a:latin typeface="+mn-lt"/>
                          <a:ea typeface="+mn-ea"/>
                          <a:cs typeface="+mn-cs"/>
                        </a:rPr>
                        <a:t>80.82% (59 of 73) of disputes were resolved within 21 days. </a:t>
                      </a:r>
                      <a:r>
                        <a:rPr lang="en-US" sz="1200" kern="1200" dirty="0">
                          <a:solidFill>
                            <a:schemeClr val="tx1"/>
                          </a:solidFill>
                          <a:effectLst/>
                          <a:latin typeface="+mn-lt"/>
                          <a:ea typeface="+mn-ea"/>
                          <a:cs typeface="+mn-cs"/>
                        </a:rPr>
                        <a:t>Minimal disputes received and resolved timeously due to system integration</a:t>
                      </a:r>
                      <a:r>
                        <a:rPr lang="en-US" sz="1200" kern="1200" baseline="0" dirty="0">
                          <a:solidFill>
                            <a:schemeClr val="tx1"/>
                          </a:solidFill>
                          <a:effectLst/>
                          <a:latin typeface="+mn-lt"/>
                          <a:ea typeface="+mn-ea"/>
                          <a:cs typeface="+mn-cs"/>
                        </a:rPr>
                        <a:t> with SAPO</a:t>
                      </a:r>
                      <a:r>
                        <a:rPr lang="en-US" sz="1200" kern="1200" dirty="0">
                          <a:solidFill>
                            <a:schemeClr val="tx1"/>
                          </a:solidFill>
                          <a:effectLst/>
                          <a:latin typeface="+mn-lt"/>
                          <a:ea typeface="+mn-ea"/>
                          <a:cs typeface="+mn-cs"/>
                        </a:rPr>
                        <a:t>.</a:t>
                      </a:r>
                    </a:p>
                    <a:p>
                      <a:pPr marL="0" marR="0" indent="0" algn="just" defTabSz="179388" rtl="0" eaLnBrk="1" fontAlgn="auto" latinLnBrk="0" hangingPunct="1">
                        <a:lnSpc>
                          <a:spcPct val="100000"/>
                        </a:lnSpc>
                        <a:spcBef>
                          <a:spcPts val="0"/>
                        </a:spcBef>
                        <a:spcAft>
                          <a:spcPts val="0"/>
                        </a:spcAft>
                        <a:buClrTx/>
                        <a:buSzTx/>
                        <a:buFont typeface="Wingdings" panose="05000000000000000000" pitchFamily="2" charset="2"/>
                        <a:buNone/>
                        <a:tabLst>
                          <a:tab pos="268288" algn="l"/>
                        </a:tabLst>
                        <a:defRPr/>
                      </a:pPr>
                      <a:r>
                        <a:rPr lang="en-US" sz="1200" b="1" kern="1200" dirty="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Breakdown per region</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kern="1200" dirty="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400" dirty="0">
                        <a:solidFill>
                          <a:schemeClr val="tx1"/>
                        </a:solidFill>
                        <a:effectLst/>
                        <a:latin typeface="+mn-lt"/>
                      </a:endParaRPr>
                    </a:p>
                  </a:txBody>
                  <a:tcPr marL="44032" marR="44032"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6477000" y="6583018"/>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30</a:t>
            </a:fld>
            <a:endParaRPr lang="en-US" altLang="en-US" sz="1200" dirty="0">
              <a:ea typeface="ＭＳ Ｐゴシック" pitchFamily="34" charset="-128"/>
            </a:endParaRPr>
          </a:p>
        </p:txBody>
      </p:sp>
      <p:sp>
        <p:nvSpPr>
          <p:cNvPr id="3" name="TextBox 2"/>
          <p:cNvSpPr txBox="1"/>
          <p:nvPr/>
        </p:nvSpPr>
        <p:spPr>
          <a:xfrm>
            <a:off x="533400" y="152400"/>
            <a:ext cx="8229600" cy="507831"/>
          </a:xfrm>
          <a:prstGeom prst="rect">
            <a:avLst/>
          </a:prstGeom>
          <a:noFill/>
        </p:spPr>
        <p:txBody>
          <a:bodyPr wrap="square" rtlCol="0">
            <a:spAutoFit/>
          </a:bodyPr>
          <a:lstStyle/>
          <a:p>
            <a:pPr algn="ctr"/>
            <a:r>
              <a:rPr lang="en-ZA" sz="2700" b="1" dirty="0"/>
              <a:t>Improved Customer Experience</a:t>
            </a:r>
          </a:p>
        </p:txBody>
      </p:sp>
      <p:graphicFrame>
        <p:nvGraphicFramePr>
          <p:cNvPr id="2" name="Table 1"/>
          <p:cNvGraphicFramePr>
            <a:graphicFrameLocks noGrp="1"/>
          </p:cNvGraphicFramePr>
          <p:nvPr>
            <p:extLst>
              <p:ext uri="{D42A27DB-BD31-4B8C-83A1-F6EECF244321}">
                <p14:modId xmlns:p14="http://schemas.microsoft.com/office/powerpoint/2010/main" xmlns="" val="986776080"/>
              </p:ext>
            </p:extLst>
          </p:nvPr>
        </p:nvGraphicFramePr>
        <p:xfrm>
          <a:off x="3548062" y="2438400"/>
          <a:ext cx="4300538" cy="3916682"/>
        </p:xfrm>
        <a:graphic>
          <a:graphicData uri="http://schemas.openxmlformats.org/drawingml/2006/table">
            <a:tbl>
              <a:tblPr firstRow="1" bandRow="1"/>
              <a:tblGrid>
                <a:gridCol w="895252">
                  <a:extLst>
                    <a:ext uri="{9D8B030D-6E8A-4147-A177-3AD203B41FA5}">
                      <a16:colId xmlns:a16="http://schemas.microsoft.com/office/drawing/2014/main" xmlns="" val="20000"/>
                    </a:ext>
                  </a:extLst>
                </a:gridCol>
                <a:gridCol w="1185653">
                  <a:extLst>
                    <a:ext uri="{9D8B030D-6E8A-4147-A177-3AD203B41FA5}">
                      <a16:colId xmlns:a16="http://schemas.microsoft.com/office/drawing/2014/main" xmlns="" val="20001"/>
                    </a:ext>
                  </a:extLst>
                </a:gridCol>
                <a:gridCol w="1154209">
                  <a:extLst>
                    <a:ext uri="{9D8B030D-6E8A-4147-A177-3AD203B41FA5}">
                      <a16:colId xmlns:a16="http://schemas.microsoft.com/office/drawing/2014/main" xmlns="" val="20002"/>
                    </a:ext>
                  </a:extLst>
                </a:gridCol>
                <a:gridCol w="1065424">
                  <a:extLst>
                    <a:ext uri="{9D8B030D-6E8A-4147-A177-3AD203B41FA5}">
                      <a16:colId xmlns:a16="http://schemas.microsoft.com/office/drawing/2014/main" xmlns="" val="20003"/>
                    </a:ext>
                  </a:extLst>
                </a:gridCol>
              </a:tblGrid>
              <a:tr h="839289">
                <a:tc>
                  <a:txBody>
                    <a:bodyPr/>
                    <a:lstStyle/>
                    <a:p>
                      <a:pPr marL="71755" marR="71755">
                        <a:lnSpc>
                          <a:spcPct val="150000"/>
                        </a:lnSpc>
                        <a:spcAft>
                          <a:spcPts val="0"/>
                        </a:spcAft>
                        <a:tabLst>
                          <a:tab pos="7486650" algn="l"/>
                        </a:tabLst>
                      </a:pPr>
                      <a:r>
                        <a:rPr lang="en-US" sz="1200" b="1" dirty="0">
                          <a:effectLst/>
                        </a:rPr>
                        <a:t>Region</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tabLst>
                          <a:tab pos="7486650" algn="l"/>
                        </a:tabLst>
                      </a:pPr>
                      <a:r>
                        <a:rPr lang="en-US" sz="1200" b="1" dirty="0">
                          <a:effectLst/>
                        </a:rPr>
                        <a:t>No. of disputes received</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tabLst>
                          <a:tab pos="7486650" algn="l"/>
                        </a:tabLst>
                      </a:pPr>
                      <a:r>
                        <a:rPr lang="en-US" sz="1200" b="1" dirty="0">
                          <a:effectLst/>
                        </a:rPr>
                        <a:t>No. of disputes resolved</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tabLst>
                          <a:tab pos="7486650" algn="l"/>
                        </a:tabLst>
                      </a:pPr>
                      <a:r>
                        <a:rPr lang="en-US" sz="1200" b="1" dirty="0">
                          <a:effectLst/>
                        </a:rPr>
                        <a:t>% disputes resolved</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279763">
                <a:tc>
                  <a:txBody>
                    <a:bodyPr/>
                    <a:lstStyle/>
                    <a:p>
                      <a:pPr>
                        <a:lnSpc>
                          <a:spcPct val="150000"/>
                        </a:lnSpc>
                        <a:spcAft>
                          <a:spcPts val="0"/>
                        </a:spcAft>
                        <a:tabLst>
                          <a:tab pos="7486650" algn="l"/>
                        </a:tabLst>
                      </a:pPr>
                      <a:r>
                        <a:rPr lang="en-US" sz="1200" dirty="0">
                          <a:effectLst/>
                        </a:rPr>
                        <a:t>EC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dirty="0">
                          <a:effectLst/>
                        </a:rPr>
                        <a:t>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100%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79763">
                <a:tc>
                  <a:txBody>
                    <a:bodyPr/>
                    <a:lstStyle/>
                    <a:p>
                      <a:pPr>
                        <a:lnSpc>
                          <a:spcPct val="150000"/>
                        </a:lnSpc>
                        <a:spcAft>
                          <a:spcPts val="0"/>
                        </a:spcAft>
                        <a:tabLst>
                          <a:tab pos="7486650" algn="l"/>
                        </a:tabLst>
                      </a:pPr>
                      <a:r>
                        <a:rPr lang="en-US" sz="1200" dirty="0">
                          <a:effectLst/>
                        </a:rPr>
                        <a:t>FS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dirty="0">
                          <a:effectLst/>
                        </a:rPr>
                        <a:t>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100%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79763">
                <a:tc>
                  <a:txBody>
                    <a:bodyPr/>
                    <a:lstStyle/>
                    <a:p>
                      <a:pPr>
                        <a:lnSpc>
                          <a:spcPct val="150000"/>
                        </a:lnSpc>
                        <a:spcAft>
                          <a:spcPts val="0"/>
                        </a:spcAft>
                        <a:tabLst>
                          <a:tab pos="7486650" algn="l"/>
                        </a:tabLst>
                      </a:pPr>
                      <a:r>
                        <a:rPr lang="en-US" sz="1200" dirty="0">
                          <a:effectLst/>
                        </a:rPr>
                        <a:t>GP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a:effectLst/>
                        </a:rPr>
                        <a:t>16</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10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62,50%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79763">
                <a:tc>
                  <a:txBody>
                    <a:bodyPr/>
                    <a:lstStyle/>
                    <a:p>
                      <a:pPr>
                        <a:lnSpc>
                          <a:spcPct val="150000"/>
                        </a:lnSpc>
                        <a:spcAft>
                          <a:spcPts val="0"/>
                        </a:spcAft>
                        <a:tabLst>
                          <a:tab pos="7486650" algn="l"/>
                        </a:tabLst>
                      </a:pPr>
                      <a:r>
                        <a:rPr lang="en-US" sz="1200" dirty="0">
                          <a:effectLst/>
                        </a:rPr>
                        <a:t>KZN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a:effectLst/>
                        </a:rPr>
                        <a:t>11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63,64%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79763">
                <a:tc>
                  <a:txBody>
                    <a:bodyPr/>
                    <a:lstStyle/>
                    <a:p>
                      <a:pPr>
                        <a:lnSpc>
                          <a:spcPct val="150000"/>
                        </a:lnSpc>
                        <a:spcAft>
                          <a:spcPts val="0"/>
                        </a:spcAft>
                        <a:tabLst>
                          <a:tab pos="7486650" algn="l"/>
                        </a:tabLst>
                      </a:pPr>
                      <a:r>
                        <a:rPr lang="en-US" sz="1200" dirty="0">
                          <a:effectLst/>
                        </a:rPr>
                        <a:t>LM</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a:effectLst/>
                        </a:rPr>
                        <a:t>3</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33,33%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79763">
                <a:tc>
                  <a:txBody>
                    <a:bodyPr/>
                    <a:lstStyle/>
                    <a:p>
                      <a:pPr>
                        <a:lnSpc>
                          <a:spcPct val="150000"/>
                        </a:lnSpc>
                        <a:spcAft>
                          <a:spcPts val="0"/>
                        </a:spcAft>
                        <a:tabLst>
                          <a:tab pos="7486650" algn="l"/>
                        </a:tabLst>
                      </a:pPr>
                      <a:r>
                        <a:rPr lang="en-US" sz="1200" dirty="0">
                          <a:effectLst/>
                        </a:rPr>
                        <a:t>MP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a:effectLst/>
                        </a:rPr>
                        <a:t>-</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79763">
                <a:tc>
                  <a:txBody>
                    <a:bodyPr/>
                    <a:lstStyle/>
                    <a:p>
                      <a:pPr>
                        <a:lnSpc>
                          <a:spcPct val="150000"/>
                        </a:lnSpc>
                        <a:spcAft>
                          <a:spcPts val="0"/>
                        </a:spcAft>
                        <a:tabLst>
                          <a:tab pos="7486650" algn="l"/>
                        </a:tabLst>
                      </a:pPr>
                      <a:r>
                        <a:rPr lang="en-US" sz="1200" dirty="0">
                          <a:effectLst/>
                        </a:rPr>
                        <a:t>NW</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a:effectLst/>
                        </a:rPr>
                        <a:t>4</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75%</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79763">
                <a:tc>
                  <a:txBody>
                    <a:bodyPr/>
                    <a:lstStyle/>
                    <a:p>
                      <a:pPr>
                        <a:lnSpc>
                          <a:spcPct val="150000"/>
                        </a:lnSpc>
                        <a:spcAft>
                          <a:spcPts val="0"/>
                        </a:spcAft>
                        <a:tabLst>
                          <a:tab pos="7486650" algn="l"/>
                        </a:tabLst>
                      </a:pPr>
                      <a:r>
                        <a:rPr lang="en-US" sz="1200" dirty="0">
                          <a:effectLst/>
                        </a:rPr>
                        <a:t>NC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a:effectLst/>
                        </a:rPr>
                        <a:t>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100%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79763">
                <a:tc>
                  <a:txBody>
                    <a:bodyPr/>
                    <a:lstStyle/>
                    <a:p>
                      <a:pPr>
                        <a:lnSpc>
                          <a:spcPct val="150000"/>
                        </a:lnSpc>
                        <a:spcAft>
                          <a:spcPts val="0"/>
                        </a:spcAft>
                        <a:tabLst>
                          <a:tab pos="7486650" algn="l"/>
                        </a:tabLst>
                      </a:pPr>
                      <a:r>
                        <a:rPr lang="en-US" sz="1200" dirty="0">
                          <a:effectLst/>
                        </a:rPr>
                        <a:t>WC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a:effectLst/>
                        </a:rPr>
                        <a:t>3</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dirty="0">
                          <a:effectLst/>
                        </a:rPr>
                        <a:t>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100%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79763">
                <a:tc>
                  <a:txBody>
                    <a:bodyPr/>
                    <a:lstStyle/>
                    <a:p>
                      <a:pPr>
                        <a:lnSpc>
                          <a:spcPct val="150000"/>
                        </a:lnSpc>
                        <a:spcAft>
                          <a:spcPts val="0"/>
                        </a:spcAft>
                        <a:tabLst>
                          <a:tab pos="7486650" algn="l"/>
                        </a:tabLst>
                      </a:pPr>
                      <a:r>
                        <a:rPr lang="en-US" sz="1200" dirty="0">
                          <a:effectLst/>
                        </a:rPr>
                        <a:t>HO</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a:effectLst/>
                        </a:rPr>
                        <a:t>30</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a:effectLst/>
                        </a:rPr>
                        <a:t>29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dirty="0">
                          <a:effectLst/>
                        </a:rPr>
                        <a:t>96,67%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79763">
                <a:tc>
                  <a:txBody>
                    <a:bodyPr/>
                    <a:lstStyle/>
                    <a:p>
                      <a:pPr>
                        <a:lnSpc>
                          <a:spcPct val="150000"/>
                        </a:lnSpc>
                        <a:spcAft>
                          <a:spcPts val="0"/>
                        </a:spcAft>
                        <a:tabLst>
                          <a:tab pos="7486650" algn="l"/>
                        </a:tabLst>
                      </a:pPr>
                      <a:r>
                        <a:rPr lang="en-US" sz="1200" b="1" dirty="0">
                          <a:effectLst/>
                        </a:rPr>
                        <a:t>Total</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tabLst>
                          <a:tab pos="7486650" algn="l"/>
                        </a:tabLst>
                      </a:pPr>
                      <a:r>
                        <a:rPr lang="en-US" sz="1200" b="1" dirty="0">
                          <a:effectLst/>
                        </a:rPr>
                        <a:t>73</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tabLst>
                          <a:tab pos="7486650" algn="l"/>
                        </a:tabLst>
                      </a:pPr>
                      <a:r>
                        <a:rPr lang="en-US" sz="1200" b="1" dirty="0">
                          <a:effectLst/>
                        </a:rPr>
                        <a:t>59</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lnSpc>
                          <a:spcPct val="150000"/>
                        </a:lnSpc>
                        <a:spcAft>
                          <a:spcPts val="0"/>
                        </a:spcAft>
                      </a:pPr>
                      <a:r>
                        <a:rPr lang="en-US" sz="1200" b="1" dirty="0">
                          <a:effectLst/>
                        </a:rPr>
                        <a:t>80,82%</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001561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465932194"/>
              </p:ext>
            </p:extLst>
          </p:nvPr>
        </p:nvGraphicFramePr>
        <p:xfrm>
          <a:off x="152400" y="381000"/>
          <a:ext cx="8991600" cy="5867400"/>
        </p:xfrm>
        <a:graphic>
          <a:graphicData uri="http://schemas.openxmlformats.org/drawingml/2006/table">
            <a:tbl>
              <a:tblPr>
                <a:tableStyleId>{5940675A-B579-460E-94D1-54222C63F5DA}</a:tableStyleId>
              </a:tblPr>
              <a:tblGrid>
                <a:gridCol w="3200400">
                  <a:extLst>
                    <a:ext uri="{9D8B030D-6E8A-4147-A177-3AD203B41FA5}">
                      <a16:colId xmlns:a16="http://schemas.microsoft.com/office/drawing/2014/main" xmlns="" val="4246322984"/>
                    </a:ext>
                  </a:extLst>
                </a:gridCol>
                <a:gridCol w="5791200">
                  <a:extLst>
                    <a:ext uri="{9D8B030D-6E8A-4147-A177-3AD203B41FA5}">
                      <a16:colId xmlns:a16="http://schemas.microsoft.com/office/drawing/2014/main" xmlns="" val="20001"/>
                    </a:ext>
                  </a:extLst>
                </a:gridCol>
              </a:tblGrid>
              <a:tr h="457200">
                <a:tc gridSpan="2">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Outcome: </a:t>
                      </a:r>
                      <a:r>
                        <a:rPr lang="en-US" sz="1600" b="0" dirty="0">
                          <a:solidFill>
                            <a:schemeClr val="tx1"/>
                          </a:solidFill>
                          <a:latin typeface="Arial" panose="020B0604020202020204" pitchFamily="34" charset="0"/>
                          <a:cs typeface="Arial" panose="020B0604020202020204" pitchFamily="34" charset="0"/>
                        </a:rPr>
                        <a:t>Improved customer experience</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algn="l" defTabSz="914400" rtl="0" eaLnBrk="1" fontAlgn="t" latinLnBrk="0" hangingPunct="1">
                        <a:lnSpc>
                          <a:spcPct val="100000"/>
                        </a:lnSpc>
                        <a:spcBef>
                          <a:spcPts val="0"/>
                        </a:spcBef>
                        <a:spcAft>
                          <a:spcPts val="0"/>
                        </a:spcAft>
                      </a:pPr>
                      <a:r>
                        <a:rPr lang="en-US" sz="1600" b="1" u="none" kern="1200" baseline="0" dirty="0">
                          <a:solidFill>
                            <a:schemeClr val="tx1"/>
                          </a:solidFill>
                          <a:effectLst/>
                          <a:latin typeface="Arial" panose="020B0604020202020204" pitchFamily="34" charset="0"/>
                          <a:ea typeface="+mn-ea"/>
                          <a:cs typeface="Arial" panose="020B0604020202020204" pitchFamily="34" charset="0"/>
                        </a:rPr>
                        <a:t> Objective: </a:t>
                      </a:r>
                      <a:r>
                        <a:rPr lang="en-US" sz="1600" b="0" u="none" kern="1200" baseline="0" dirty="0">
                          <a:solidFill>
                            <a:schemeClr val="tx1"/>
                          </a:solidFill>
                          <a:effectLst/>
                          <a:latin typeface="Arial" panose="020B0604020202020204" pitchFamily="34" charset="0"/>
                          <a:ea typeface="+mn-ea"/>
                          <a:cs typeface="Arial" panose="020B0604020202020204" pitchFamily="34" charset="0"/>
                        </a:rPr>
                        <a:t>Improved grant application process including enquiries and provision of feedback</a:t>
                      </a:r>
                    </a:p>
                  </a:txBody>
                  <a:tcPr marL="7620" marR="7620" marT="7620" marB="0">
                    <a:solidFill>
                      <a:srgbClr val="FFCC66"/>
                    </a:solidFill>
                  </a:tcPr>
                </a:tc>
                <a:tc hMerge="1">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u="none" kern="1200" baseline="0" dirty="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xmlns="" val="3866487341"/>
                  </a:ext>
                </a:extLst>
              </a:tr>
              <a:tr h="375144">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kern="1200" baseline="0" dirty="0">
                          <a:solidFill>
                            <a:schemeClr val="tx1"/>
                          </a:solidFill>
                          <a:effectLst/>
                          <a:latin typeface="Arial" panose="020B0604020202020204" pitchFamily="34" charset="0"/>
                          <a:ea typeface="+mn-ea"/>
                          <a:cs typeface="Arial" panose="020B0604020202020204" pitchFamily="34" charset="0"/>
                        </a:rPr>
                        <a:t> Desired impact: </a:t>
                      </a:r>
                      <a:r>
                        <a:rPr lang="en-US" sz="1600" b="0" u="none" kern="1200" baseline="0" dirty="0">
                          <a:solidFill>
                            <a:schemeClr val="tx1"/>
                          </a:solidFill>
                          <a:effectLst/>
                          <a:latin typeface="Arial" panose="020B0604020202020204" pitchFamily="34" charset="0"/>
                          <a:ea typeface="+mn-ea"/>
                          <a:cs typeface="Arial" panose="020B0604020202020204" pitchFamily="34" charset="0"/>
                        </a:rPr>
                        <a:t>Enhanced customer satisfaction</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Arial" panose="020B0604020202020204" pitchFamily="34" charset="0"/>
                          <a:ea typeface="+mn-ea"/>
                          <a:cs typeface="Arial" panose="020B0604020202020204" pitchFamily="34" charset="0"/>
                        </a:rPr>
                        <a:t>Planned 2020/21 targets</a:t>
                      </a:r>
                      <a:endParaRPr lang="en-GB" sz="1600" dirty="0">
                        <a:solidFill>
                          <a:schemeClr val="tx1"/>
                        </a:solidFill>
                        <a:latin typeface="Arial" panose="020B0604020202020204" pitchFamily="34" charset="0"/>
                        <a:cs typeface="Arial" panose="020B0604020202020204" pitchFamily="34" charset="0"/>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endParaRPr lang="en-GB" sz="1600" dirty="0">
                        <a:solidFill>
                          <a:schemeClr val="tx1"/>
                        </a:solidFill>
                        <a:latin typeface="Arial" panose="020B0604020202020204" pitchFamily="34" charset="0"/>
                        <a:cs typeface="Arial" panose="020B0604020202020204" pitchFamily="34" charset="0"/>
                      </a:endParaRPr>
                    </a:p>
                  </a:txBody>
                  <a:tcPr marL="7620" marR="7620" marT="7620" marB="0">
                    <a:solidFill>
                      <a:schemeClr val="bg1"/>
                    </a:solidFill>
                  </a:tcPr>
                </a:tc>
                <a:extLst>
                  <a:ext uri="{0D108BD9-81ED-4DB2-BD59-A6C34878D82A}">
                    <a16:rowId xmlns:a16="http://schemas.microsoft.com/office/drawing/2014/main" xmlns="" val="10003"/>
                  </a:ext>
                </a:extLst>
              </a:tr>
              <a:tr h="44729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kern="1200" dirty="0">
                          <a:solidFill>
                            <a:schemeClr val="tx1"/>
                          </a:solidFill>
                          <a:effectLst/>
                          <a:latin typeface="Arial" panose="020B0604020202020204" pitchFamily="34" charset="0"/>
                          <a:ea typeface="+mn-ea"/>
                          <a:cs typeface="Arial" panose="020B0604020202020204" pitchFamily="34" charset="0"/>
                        </a:rPr>
                        <a:t>95% of new grant applications processed within 10 days.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txBody>
                  <a:tcPr marL="44032" marR="44032" marT="0" marB="0">
                    <a:no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600" b="1" kern="1200" dirty="0">
                          <a:solidFill>
                            <a:schemeClr val="tx1"/>
                          </a:solidFill>
                          <a:effectLst/>
                          <a:latin typeface="Arial" panose="020B0604020202020204" pitchFamily="34" charset="0"/>
                          <a:ea typeface="+mn-ea"/>
                          <a:cs typeface="Arial" panose="020B0604020202020204" pitchFamily="34" charset="0"/>
                        </a:rPr>
                        <a:t>99.3%</a:t>
                      </a:r>
                      <a:r>
                        <a:rPr lang="en-ZA" sz="1600" kern="1200" dirty="0">
                          <a:solidFill>
                            <a:schemeClr val="tx1"/>
                          </a:solidFill>
                          <a:effectLst/>
                          <a:latin typeface="Arial" panose="020B0604020202020204" pitchFamily="34" charset="0"/>
                          <a:ea typeface="+mn-ea"/>
                          <a:cs typeface="Arial" panose="020B0604020202020204" pitchFamily="34" charset="0"/>
                        </a:rPr>
                        <a:t> (1 482 442 of 1 493 488) of new grant applications processed within 10 days, </a:t>
                      </a:r>
                      <a:r>
                        <a:rPr lang="en-ZA" sz="1600" kern="1200" baseline="0" dirty="0">
                          <a:solidFill>
                            <a:schemeClr val="tx1"/>
                          </a:solidFill>
                          <a:effectLst/>
                          <a:latin typeface="Arial" panose="020B0604020202020204" pitchFamily="34" charset="0"/>
                          <a:ea typeface="+mn-ea"/>
                          <a:cs typeface="Arial" panose="020B0604020202020204" pitchFamily="34" charset="0"/>
                        </a:rPr>
                        <a:t>and </a:t>
                      </a:r>
                      <a:r>
                        <a:rPr lang="en-ZA" sz="1600" b="1" kern="1200" dirty="0">
                          <a:solidFill>
                            <a:schemeClr val="tx1"/>
                          </a:solidFill>
                          <a:effectLst/>
                          <a:latin typeface="Arial" panose="020B0604020202020204" pitchFamily="34" charset="0"/>
                          <a:ea typeface="+mn-ea"/>
                          <a:cs typeface="Arial" panose="020B0604020202020204" pitchFamily="34" charset="0"/>
                        </a:rPr>
                        <a:t>87.45% </a:t>
                      </a:r>
                      <a:r>
                        <a:rPr lang="en-ZA" sz="1600" kern="1200" dirty="0">
                          <a:solidFill>
                            <a:schemeClr val="tx1"/>
                          </a:solidFill>
                          <a:effectLst/>
                          <a:latin typeface="Arial" panose="020B0604020202020204" pitchFamily="34" charset="0"/>
                          <a:ea typeface="+mn-ea"/>
                          <a:cs typeface="Arial" panose="020B0604020202020204" pitchFamily="34" charset="0"/>
                        </a:rPr>
                        <a:t>(1 306 087 of 1 493 488) new grant applications were processed in one day.</a:t>
                      </a:r>
                    </a:p>
                    <a:p>
                      <a:pPr marL="268288" marR="0" indent="-268288" algn="just" defTabSz="914400" rtl="0" eaLnBrk="1" fontAlgn="auto" latinLnBrk="0" hangingPunct="1">
                        <a:lnSpc>
                          <a:spcPct val="100000"/>
                        </a:lnSpc>
                        <a:spcBef>
                          <a:spcPts val="0"/>
                        </a:spcBef>
                        <a:spcAft>
                          <a:spcPts val="0"/>
                        </a:spcAft>
                        <a:buClrTx/>
                        <a:buSzTx/>
                        <a:buFont typeface="Wingdings" panose="05000000000000000000" pitchFamily="2" charset="2"/>
                        <a:buNone/>
                        <a:tabLst>
                          <a:tab pos="268288" algn="l"/>
                        </a:tabLst>
                        <a:defRPr/>
                      </a:pPr>
                      <a:r>
                        <a:rPr lang="en-ZA" sz="1400" b="1" kern="1200" dirty="0">
                          <a:solidFill>
                            <a:schemeClr val="tx1"/>
                          </a:solidFill>
                          <a:effectLst/>
                          <a:latin typeface="Arial" panose="020B0604020202020204" pitchFamily="34" charset="0"/>
                          <a:ea typeface="+mn-ea"/>
                          <a:cs typeface="Arial" panose="020B0604020202020204" pitchFamily="34" charset="0"/>
                        </a:rPr>
                        <a:t>     </a:t>
                      </a:r>
                      <a:r>
                        <a:rPr lang="en-ZA" sz="1400" b="1" kern="1200" dirty="0" smtClean="0">
                          <a:solidFill>
                            <a:schemeClr val="tx1"/>
                          </a:solidFill>
                          <a:effectLst/>
                          <a:latin typeface="Arial" panose="020B0604020202020204" pitchFamily="34" charset="0"/>
                          <a:ea typeface="+mn-ea"/>
                          <a:cs typeface="Arial" panose="020B0604020202020204" pitchFamily="34" charset="0"/>
                        </a:rPr>
                        <a:t>      </a:t>
                      </a:r>
                      <a:r>
                        <a:rPr lang="en-ZA" sz="1400" b="1" kern="1200" dirty="0">
                          <a:solidFill>
                            <a:schemeClr val="tx1"/>
                          </a:solidFill>
                          <a:effectLst/>
                          <a:latin typeface="Arial" panose="020B0604020202020204" pitchFamily="34" charset="0"/>
                          <a:ea typeface="+mn-ea"/>
                          <a:cs typeface="Arial" panose="020B0604020202020204" pitchFamily="34" charset="0"/>
                        </a:rPr>
                        <a:t>Breakdown</a:t>
                      </a:r>
                      <a:r>
                        <a:rPr lang="en-ZA" sz="1400" b="1" kern="1200" baseline="0" dirty="0">
                          <a:solidFill>
                            <a:schemeClr val="tx1"/>
                          </a:solidFill>
                          <a:effectLst/>
                          <a:latin typeface="Arial" panose="020B0604020202020204" pitchFamily="34" charset="0"/>
                          <a:ea typeface="+mn-ea"/>
                          <a:cs typeface="Arial" panose="020B0604020202020204" pitchFamily="34" charset="0"/>
                        </a:rPr>
                        <a:t> per region</a:t>
                      </a:r>
                      <a:endParaRPr lang="en-ZA" sz="1400" b="1" kern="1200" dirty="0">
                        <a:solidFill>
                          <a:schemeClr val="tx1"/>
                        </a:solidFill>
                        <a:effectLst/>
                        <a:latin typeface="Arial" panose="020B0604020202020204" pitchFamily="34" charset="0"/>
                        <a:ea typeface="+mn-ea"/>
                        <a:cs typeface="Arial" panose="020B0604020202020204" pitchFamily="34" charset="0"/>
                      </a:endParaRPr>
                    </a:p>
                  </a:txBody>
                  <a:tcPr marL="44032" marR="44032"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31</a:t>
            </a:fld>
            <a:endParaRPr lang="en-US" altLang="en-US" sz="1200" dirty="0">
              <a:ea typeface="ＭＳ Ｐゴシック" pitchFamily="34" charset="-128"/>
            </a:endParaRPr>
          </a:p>
        </p:txBody>
      </p:sp>
      <p:sp>
        <p:nvSpPr>
          <p:cNvPr id="3" name="TextBox 2"/>
          <p:cNvSpPr txBox="1"/>
          <p:nvPr/>
        </p:nvSpPr>
        <p:spPr>
          <a:xfrm>
            <a:off x="914400" y="0"/>
            <a:ext cx="8229600" cy="507831"/>
          </a:xfrm>
          <a:prstGeom prst="rect">
            <a:avLst/>
          </a:prstGeom>
          <a:noFill/>
        </p:spPr>
        <p:txBody>
          <a:bodyPr wrap="square" rtlCol="0">
            <a:spAutoFit/>
          </a:bodyPr>
          <a:lstStyle/>
          <a:p>
            <a:pPr algn="ctr"/>
            <a:r>
              <a:rPr lang="en-ZA" sz="2700" b="1" dirty="0"/>
              <a:t>Improved Organisational Efficiencies</a:t>
            </a:r>
          </a:p>
        </p:txBody>
      </p:sp>
      <p:graphicFrame>
        <p:nvGraphicFramePr>
          <p:cNvPr id="4" name="Table 3"/>
          <p:cNvGraphicFramePr>
            <a:graphicFrameLocks noGrp="1"/>
          </p:cNvGraphicFramePr>
          <p:nvPr>
            <p:extLst>
              <p:ext uri="{D42A27DB-BD31-4B8C-83A1-F6EECF244321}">
                <p14:modId xmlns:p14="http://schemas.microsoft.com/office/powerpoint/2010/main" xmlns="" val="3640890634"/>
              </p:ext>
            </p:extLst>
          </p:nvPr>
        </p:nvGraphicFramePr>
        <p:xfrm>
          <a:off x="3581400" y="2743200"/>
          <a:ext cx="4876800" cy="3474720"/>
        </p:xfrm>
        <a:graphic>
          <a:graphicData uri="http://schemas.openxmlformats.org/drawingml/2006/table">
            <a:tbl>
              <a:tblPr firstRow="1" bandRow="1"/>
              <a:tblGrid>
                <a:gridCol w="870857">
                  <a:extLst>
                    <a:ext uri="{9D8B030D-6E8A-4147-A177-3AD203B41FA5}">
                      <a16:colId xmlns:a16="http://schemas.microsoft.com/office/drawing/2014/main" xmlns="" val="20000"/>
                    </a:ext>
                  </a:extLst>
                </a:gridCol>
                <a:gridCol w="1306286">
                  <a:extLst>
                    <a:ext uri="{9D8B030D-6E8A-4147-A177-3AD203B41FA5}">
                      <a16:colId xmlns:a16="http://schemas.microsoft.com/office/drawing/2014/main" xmlns="" val="20001"/>
                    </a:ext>
                  </a:extLst>
                </a:gridCol>
                <a:gridCol w="1132114">
                  <a:extLst>
                    <a:ext uri="{9D8B030D-6E8A-4147-A177-3AD203B41FA5}">
                      <a16:colId xmlns:a16="http://schemas.microsoft.com/office/drawing/2014/main" xmlns="" val="20002"/>
                    </a:ext>
                  </a:extLst>
                </a:gridCol>
                <a:gridCol w="1567543">
                  <a:extLst>
                    <a:ext uri="{9D8B030D-6E8A-4147-A177-3AD203B41FA5}">
                      <a16:colId xmlns:a16="http://schemas.microsoft.com/office/drawing/2014/main" xmlns="" val="20003"/>
                    </a:ext>
                  </a:extLst>
                </a:gridCol>
              </a:tblGrid>
              <a:tr h="370840">
                <a:tc>
                  <a:txBody>
                    <a:bodyPr/>
                    <a:lstStyle/>
                    <a:p>
                      <a:pPr marL="71755" marR="71755">
                        <a:lnSpc>
                          <a:spcPct val="100000"/>
                        </a:lnSpc>
                        <a:spcAft>
                          <a:spcPts val="0"/>
                        </a:spcAft>
                      </a:pPr>
                      <a:r>
                        <a:rPr lang="en-US" sz="1200" b="1" dirty="0">
                          <a:effectLst/>
                        </a:rPr>
                        <a:t>Region</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solidFill>
                      <a:srgbClr val="FFDE9B"/>
                    </a:solidFill>
                  </a:tcPr>
                </a:tc>
                <a:tc>
                  <a:txBody>
                    <a:bodyPr/>
                    <a:lstStyle/>
                    <a:p>
                      <a:pPr marL="71755" marR="71755">
                        <a:lnSpc>
                          <a:spcPct val="100000"/>
                        </a:lnSpc>
                        <a:spcAft>
                          <a:spcPts val="0"/>
                        </a:spcAft>
                      </a:pPr>
                      <a:r>
                        <a:rPr lang="en-US" sz="1200" b="1" dirty="0">
                          <a:effectLst/>
                        </a:rPr>
                        <a:t>New applications</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solidFill>
                      <a:srgbClr val="FFDE9B"/>
                    </a:solidFill>
                  </a:tcPr>
                </a:tc>
                <a:tc>
                  <a:txBody>
                    <a:bodyPr/>
                    <a:lstStyle/>
                    <a:p>
                      <a:pPr marL="71755" marR="71755">
                        <a:lnSpc>
                          <a:spcPct val="100000"/>
                        </a:lnSpc>
                        <a:spcAft>
                          <a:spcPts val="0"/>
                        </a:spcAft>
                      </a:pPr>
                      <a:r>
                        <a:rPr lang="en-US" sz="1200" b="1" dirty="0">
                          <a:effectLst/>
                        </a:rPr>
                        <a:t>Processed</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solidFill>
                      <a:srgbClr val="FFDE9B"/>
                    </a:solidFill>
                  </a:tcPr>
                </a:tc>
                <a:tc>
                  <a:txBody>
                    <a:bodyPr/>
                    <a:lstStyle/>
                    <a:p>
                      <a:pPr marL="71755" marR="71755">
                        <a:lnSpc>
                          <a:spcPct val="100000"/>
                        </a:lnSpc>
                        <a:spcAft>
                          <a:spcPts val="0"/>
                        </a:spcAft>
                      </a:pPr>
                      <a:r>
                        <a:rPr lang="en-US" sz="1200" b="1" dirty="0">
                          <a:effectLst/>
                        </a:rPr>
                        <a:t>% of new grant applications processed within 10 days</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solidFill>
                      <a:srgbClr val="FFDE9B"/>
                    </a:solidFill>
                  </a:tcPr>
                </a:tc>
                <a:extLst>
                  <a:ext uri="{0D108BD9-81ED-4DB2-BD59-A6C34878D82A}">
                    <a16:rowId xmlns:a16="http://schemas.microsoft.com/office/drawing/2014/main" xmlns="" val="10000"/>
                  </a:ext>
                </a:extLst>
              </a:tr>
              <a:tr h="109728">
                <a:tc>
                  <a:txBody>
                    <a:bodyPr/>
                    <a:lstStyle/>
                    <a:p>
                      <a:pPr>
                        <a:lnSpc>
                          <a:spcPct val="150000"/>
                        </a:lnSpc>
                        <a:spcAft>
                          <a:spcPts val="0"/>
                        </a:spcAft>
                      </a:pPr>
                      <a:r>
                        <a:rPr lang="en-US" sz="1200" dirty="0">
                          <a:effectLst/>
                        </a:rPr>
                        <a:t>EC</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dirty="0">
                          <a:effectLst/>
                        </a:rPr>
                        <a:t>192 072</a:t>
                      </a:r>
                      <a:endParaRPr lang="en-ZA" sz="1200" dirty="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190 309</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99,08%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1"/>
                  </a:ext>
                </a:extLst>
              </a:tr>
              <a:tr h="148399">
                <a:tc>
                  <a:txBody>
                    <a:bodyPr/>
                    <a:lstStyle/>
                    <a:p>
                      <a:pPr>
                        <a:lnSpc>
                          <a:spcPct val="150000"/>
                        </a:lnSpc>
                        <a:spcAft>
                          <a:spcPts val="0"/>
                        </a:spcAft>
                      </a:pPr>
                      <a:r>
                        <a:rPr lang="en-US" sz="1200" dirty="0">
                          <a:effectLst/>
                        </a:rPr>
                        <a:t>FS</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a:effectLst/>
                        </a:rPr>
                        <a:t>88 641</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88 355</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99,68%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2"/>
                  </a:ext>
                </a:extLst>
              </a:tr>
              <a:tr h="34670">
                <a:tc>
                  <a:txBody>
                    <a:bodyPr/>
                    <a:lstStyle/>
                    <a:p>
                      <a:pPr>
                        <a:lnSpc>
                          <a:spcPct val="150000"/>
                        </a:lnSpc>
                        <a:spcAft>
                          <a:spcPts val="0"/>
                        </a:spcAft>
                      </a:pPr>
                      <a:r>
                        <a:rPr lang="en-US" sz="1200" dirty="0">
                          <a:effectLst/>
                        </a:rPr>
                        <a:t>GP</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a:effectLst/>
                        </a:rPr>
                        <a:t>248 163</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244 889</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98,68%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3"/>
                  </a:ext>
                </a:extLst>
              </a:tr>
              <a:tr h="0">
                <a:tc>
                  <a:txBody>
                    <a:bodyPr/>
                    <a:lstStyle/>
                    <a:p>
                      <a:pPr>
                        <a:lnSpc>
                          <a:spcPct val="150000"/>
                        </a:lnSpc>
                        <a:spcAft>
                          <a:spcPts val="0"/>
                        </a:spcAft>
                      </a:pPr>
                      <a:r>
                        <a:rPr lang="en-US" sz="1200" dirty="0">
                          <a:effectLst/>
                        </a:rPr>
                        <a:t>KZN</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a:effectLst/>
                        </a:rPr>
                        <a:t>309 887</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309 146</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99,76%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4"/>
                  </a:ext>
                </a:extLst>
              </a:tr>
              <a:tr h="35812">
                <a:tc>
                  <a:txBody>
                    <a:bodyPr/>
                    <a:lstStyle/>
                    <a:p>
                      <a:pPr>
                        <a:lnSpc>
                          <a:spcPct val="150000"/>
                        </a:lnSpc>
                        <a:spcAft>
                          <a:spcPts val="0"/>
                        </a:spcAft>
                      </a:pPr>
                      <a:r>
                        <a:rPr lang="en-US" sz="1200" dirty="0">
                          <a:effectLst/>
                        </a:rPr>
                        <a:t>LP</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a:effectLst/>
                        </a:rPr>
                        <a:t>213 140</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212 307</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99,61%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5"/>
                  </a:ext>
                </a:extLst>
              </a:tr>
              <a:tr h="0">
                <a:tc>
                  <a:txBody>
                    <a:bodyPr/>
                    <a:lstStyle/>
                    <a:p>
                      <a:pPr>
                        <a:lnSpc>
                          <a:spcPct val="150000"/>
                        </a:lnSpc>
                        <a:spcAft>
                          <a:spcPts val="0"/>
                        </a:spcAft>
                      </a:pPr>
                      <a:r>
                        <a:rPr lang="en-US" sz="1200" dirty="0">
                          <a:effectLst/>
                        </a:rPr>
                        <a:t>MP</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a:effectLst/>
                        </a:rPr>
                        <a:t>126 711</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125 229</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98,83%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6"/>
                  </a:ext>
                </a:extLst>
              </a:tr>
              <a:tr h="36954">
                <a:tc>
                  <a:txBody>
                    <a:bodyPr/>
                    <a:lstStyle/>
                    <a:p>
                      <a:pPr>
                        <a:lnSpc>
                          <a:spcPct val="150000"/>
                        </a:lnSpc>
                        <a:spcAft>
                          <a:spcPts val="0"/>
                        </a:spcAft>
                      </a:pPr>
                      <a:r>
                        <a:rPr lang="en-US" sz="1200" dirty="0">
                          <a:effectLst/>
                        </a:rPr>
                        <a:t>NC</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a:effectLst/>
                        </a:rPr>
                        <a:t>59 798</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59 005</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98,67%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7"/>
                  </a:ext>
                </a:extLst>
              </a:tr>
              <a:tr h="0">
                <a:tc>
                  <a:txBody>
                    <a:bodyPr/>
                    <a:lstStyle/>
                    <a:p>
                      <a:pPr>
                        <a:lnSpc>
                          <a:spcPct val="150000"/>
                        </a:lnSpc>
                        <a:spcAft>
                          <a:spcPts val="0"/>
                        </a:spcAft>
                      </a:pPr>
                      <a:r>
                        <a:rPr lang="en-US" sz="1200" dirty="0">
                          <a:effectLst/>
                        </a:rPr>
                        <a:t>NW</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a:effectLst/>
                        </a:rPr>
                        <a:t>112 782</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112 176</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99,46%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8"/>
                  </a:ext>
                </a:extLst>
              </a:tr>
              <a:tr h="38096">
                <a:tc>
                  <a:txBody>
                    <a:bodyPr/>
                    <a:lstStyle/>
                    <a:p>
                      <a:pPr>
                        <a:lnSpc>
                          <a:spcPct val="150000"/>
                        </a:lnSpc>
                        <a:spcAft>
                          <a:spcPts val="0"/>
                        </a:spcAft>
                      </a:pPr>
                      <a:r>
                        <a:rPr lang="en-US" sz="1200" dirty="0">
                          <a:effectLst/>
                        </a:rPr>
                        <a:t>WC</a:t>
                      </a:r>
                      <a:endParaRPr lang="en-ZA" sz="1200"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a:effectLst/>
                        </a:rPr>
                        <a:t>142 294</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a:effectLst/>
                        </a:rPr>
                        <a:t>141 026</a:t>
                      </a:r>
                      <a:endParaRPr lang="en-ZA" sz="1200">
                        <a:effectLst/>
                        <a:latin typeface="Calibri" panose="020F0502020204030204" pitchFamily="34" charset="0"/>
                        <a:cs typeface="Times New Roman" panose="02020603050405020304" pitchFamily="18" charset="0"/>
                      </a:endParaRPr>
                    </a:p>
                  </a:txBody>
                  <a:tcPr marL="36195" marR="36195" marT="0" marB="0" anchor="ctr"/>
                </a:tc>
                <a:tc>
                  <a:txBody>
                    <a:bodyPr/>
                    <a:lstStyle/>
                    <a:p>
                      <a:pPr algn="r">
                        <a:lnSpc>
                          <a:spcPct val="150000"/>
                        </a:lnSpc>
                        <a:spcAft>
                          <a:spcPts val="0"/>
                        </a:spcAft>
                      </a:pPr>
                      <a:r>
                        <a:rPr lang="en-US" sz="1200" dirty="0">
                          <a:effectLst/>
                        </a:rPr>
                        <a:t>99,11%</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09"/>
                  </a:ext>
                </a:extLst>
              </a:tr>
              <a:tr h="0">
                <a:tc>
                  <a:txBody>
                    <a:bodyPr/>
                    <a:lstStyle/>
                    <a:p>
                      <a:pPr>
                        <a:lnSpc>
                          <a:spcPct val="150000"/>
                        </a:lnSpc>
                        <a:spcAft>
                          <a:spcPts val="0"/>
                        </a:spcAft>
                      </a:pPr>
                      <a:r>
                        <a:rPr lang="en-US" sz="1200" b="1" dirty="0">
                          <a:effectLst/>
                        </a:rPr>
                        <a:t>Total</a:t>
                      </a:r>
                      <a:endParaRPr lang="en-ZA" sz="1200" b="1" dirty="0">
                        <a:effectLst/>
                        <a:latin typeface="Calibri" panose="020F0502020204030204" pitchFamily="34" charset="0"/>
                        <a:cs typeface="Times New Roman" panose="02020603050405020304" pitchFamily="18" charset="0"/>
                      </a:endParaRPr>
                    </a:p>
                  </a:txBody>
                  <a:tcPr marL="36195" marR="36195" marT="0" marB="0">
                    <a:solidFill>
                      <a:schemeClr val="bg1">
                        <a:lumMod val="85000"/>
                      </a:schemeClr>
                    </a:solidFill>
                  </a:tcPr>
                </a:tc>
                <a:tc>
                  <a:txBody>
                    <a:bodyPr/>
                    <a:lstStyle/>
                    <a:p>
                      <a:pPr algn="r">
                        <a:lnSpc>
                          <a:spcPct val="150000"/>
                        </a:lnSpc>
                        <a:spcAft>
                          <a:spcPts val="0"/>
                        </a:spcAft>
                      </a:pPr>
                      <a:r>
                        <a:rPr lang="en-US" sz="1200" b="1" dirty="0">
                          <a:effectLst/>
                        </a:rPr>
                        <a:t>1 493 488</a:t>
                      </a:r>
                      <a:endParaRPr lang="en-ZA" sz="1200" b="1" dirty="0">
                        <a:effectLst/>
                        <a:latin typeface="Calibri" panose="020F0502020204030204" pitchFamily="34" charset="0"/>
                        <a:cs typeface="Times New Roman" panose="02020603050405020304" pitchFamily="18" charset="0"/>
                      </a:endParaRPr>
                    </a:p>
                  </a:txBody>
                  <a:tcPr marL="36195" marR="36195" marT="0" marB="0" anchor="b"/>
                </a:tc>
                <a:tc>
                  <a:txBody>
                    <a:bodyPr/>
                    <a:lstStyle/>
                    <a:p>
                      <a:pPr algn="r">
                        <a:lnSpc>
                          <a:spcPct val="150000"/>
                        </a:lnSpc>
                        <a:spcAft>
                          <a:spcPts val="0"/>
                        </a:spcAft>
                      </a:pPr>
                      <a:r>
                        <a:rPr lang="en-US" sz="1200" b="1" dirty="0">
                          <a:effectLst/>
                        </a:rPr>
                        <a:t>1 482 442</a:t>
                      </a:r>
                      <a:endParaRPr lang="en-ZA" sz="1200" b="1" dirty="0">
                        <a:effectLst/>
                        <a:latin typeface="Calibri" panose="020F0502020204030204" pitchFamily="34" charset="0"/>
                        <a:cs typeface="Times New Roman" panose="02020603050405020304" pitchFamily="18" charset="0"/>
                      </a:endParaRPr>
                    </a:p>
                  </a:txBody>
                  <a:tcPr marL="36195" marR="36195" marT="0" marB="0" anchor="b"/>
                </a:tc>
                <a:tc>
                  <a:txBody>
                    <a:bodyPr/>
                    <a:lstStyle/>
                    <a:p>
                      <a:pPr algn="r">
                        <a:lnSpc>
                          <a:spcPct val="150000"/>
                        </a:lnSpc>
                        <a:spcAft>
                          <a:spcPts val="0"/>
                        </a:spcAft>
                      </a:pPr>
                      <a:r>
                        <a:rPr lang="en-US" sz="1200" b="1" dirty="0">
                          <a:effectLst/>
                        </a:rPr>
                        <a:t>99,26%</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30520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3597817778"/>
              </p:ext>
            </p:extLst>
          </p:nvPr>
        </p:nvGraphicFramePr>
        <p:xfrm>
          <a:off x="76200" y="838200"/>
          <a:ext cx="8991600" cy="3589020"/>
        </p:xfrm>
        <a:graphic>
          <a:graphicData uri="http://schemas.openxmlformats.org/drawingml/2006/table">
            <a:tbl>
              <a:tblPr>
                <a:tableStyleId>{5940675A-B579-460E-94D1-54222C63F5DA}</a:tableStyleId>
              </a:tblPr>
              <a:tblGrid>
                <a:gridCol w="4267200">
                  <a:extLst>
                    <a:ext uri="{9D8B030D-6E8A-4147-A177-3AD203B41FA5}">
                      <a16:colId xmlns:a16="http://schemas.microsoft.com/office/drawing/2014/main" xmlns="" val="4246322984"/>
                    </a:ext>
                  </a:extLst>
                </a:gridCol>
                <a:gridCol w="4724400">
                  <a:extLst>
                    <a:ext uri="{9D8B030D-6E8A-4147-A177-3AD203B41FA5}">
                      <a16:colId xmlns:a16="http://schemas.microsoft.com/office/drawing/2014/main" xmlns="" val="20001"/>
                    </a:ext>
                  </a:extLst>
                </a:gridCol>
              </a:tblGrid>
              <a:tr h="457200">
                <a:tc gridSpan="2">
                  <a:txBody>
                    <a:bodyPr/>
                    <a:lstStyle/>
                    <a:p>
                      <a:pPr marL="0" marR="0" lvl="0" indent="0" algn="l" defTabSz="914400" rtl="0" eaLnBrk="1" fontAlgn="ctr" latinLnBrk="0" hangingPunct="1">
                        <a:lnSpc>
                          <a:spcPct val="100000"/>
                        </a:lnSpc>
                        <a:spcBef>
                          <a:spcPts val="600"/>
                        </a:spcBef>
                        <a:spcAft>
                          <a:spcPts val="0"/>
                        </a:spcAft>
                        <a:buClrTx/>
                        <a:buSzTx/>
                        <a:buFontTx/>
                        <a:buNone/>
                        <a:tabLst/>
                        <a:defRPr/>
                      </a:pPr>
                      <a:r>
                        <a:rPr lang="en-US" sz="1600" b="1" u="none" strike="noStrike" dirty="0">
                          <a:solidFill>
                            <a:schemeClr val="tx1"/>
                          </a:solidFill>
                          <a:effectLst/>
                          <a:latin typeface="Arial" panose="020B0604020202020204" pitchFamily="34" charset="0"/>
                          <a:cs typeface="Arial" panose="020B0604020202020204" pitchFamily="34" charset="0"/>
                        </a:rPr>
                        <a:t>Outcome: </a:t>
                      </a:r>
                      <a:r>
                        <a:rPr lang="en-US" sz="1600" b="0" dirty="0">
                          <a:solidFill>
                            <a:schemeClr val="tx1"/>
                          </a:solidFill>
                          <a:latin typeface="Arial" panose="020B0604020202020204" pitchFamily="34" charset="0"/>
                          <a:cs typeface="Arial" panose="020B0604020202020204" pitchFamily="34" charset="0"/>
                        </a:rPr>
                        <a:t>Improved customer experience</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algn="l" defTabSz="914400" rtl="0" eaLnBrk="1" fontAlgn="t" latinLnBrk="0" hangingPunct="1">
                        <a:lnSpc>
                          <a:spcPct val="100000"/>
                        </a:lnSpc>
                        <a:spcBef>
                          <a:spcPts val="0"/>
                        </a:spcBef>
                        <a:spcAft>
                          <a:spcPts val="0"/>
                        </a:spcAft>
                      </a:pPr>
                      <a:r>
                        <a:rPr lang="en-US" sz="1600" b="1" u="none" kern="1200" baseline="0" dirty="0">
                          <a:solidFill>
                            <a:schemeClr val="tx1"/>
                          </a:solidFill>
                          <a:effectLst/>
                          <a:latin typeface="Arial" panose="020B0604020202020204" pitchFamily="34" charset="0"/>
                          <a:ea typeface="+mn-ea"/>
                          <a:cs typeface="Arial" panose="020B0604020202020204" pitchFamily="34" charset="0"/>
                        </a:rPr>
                        <a:t> Objective: </a:t>
                      </a:r>
                      <a:r>
                        <a:rPr lang="en-US" sz="1600" b="0" u="none" kern="1200" baseline="0" dirty="0">
                          <a:solidFill>
                            <a:schemeClr val="tx1"/>
                          </a:solidFill>
                          <a:effectLst/>
                          <a:latin typeface="Arial" panose="020B0604020202020204" pitchFamily="34" charset="0"/>
                          <a:ea typeface="+mn-ea"/>
                          <a:cs typeface="Arial" panose="020B0604020202020204" pitchFamily="34" charset="0"/>
                        </a:rPr>
                        <a:t>Improved grant application process including enquiries and provision of feedback</a:t>
                      </a:r>
                    </a:p>
                  </a:txBody>
                  <a:tcPr marL="7620" marR="7620" marT="7620" marB="0">
                    <a:solidFill>
                      <a:srgbClr val="FFCC66"/>
                    </a:solidFill>
                  </a:tcPr>
                </a:tc>
                <a:tc hMerge="1">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u="none" kern="1200" baseline="0" dirty="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xmlns="" val="3866487341"/>
                  </a:ext>
                </a:extLst>
              </a:tr>
              <a:tr h="375144">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kern="1200" baseline="0" dirty="0">
                          <a:solidFill>
                            <a:schemeClr val="tx1"/>
                          </a:solidFill>
                          <a:effectLst/>
                          <a:latin typeface="Arial" panose="020B0604020202020204" pitchFamily="34" charset="0"/>
                          <a:ea typeface="+mn-ea"/>
                          <a:cs typeface="Arial" panose="020B0604020202020204" pitchFamily="34" charset="0"/>
                        </a:rPr>
                        <a:t> Desired impact: </a:t>
                      </a:r>
                      <a:r>
                        <a:rPr lang="en-US" sz="1600" b="0" u="none" kern="1200" baseline="0" dirty="0">
                          <a:solidFill>
                            <a:schemeClr val="tx1"/>
                          </a:solidFill>
                          <a:effectLst/>
                          <a:latin typeface="Arial" panose="020B0604020202020204" pitchFamily="34" charset="0"/>
                          <a:ea typeface="+mn-ea"/>
                          <a:cs typeface="Arial" panose="020B0604020202020204" pitchFamily="34" charset="0"/>
                        </a:rPr>
                        <a:t>Enhanced customer satisfaction</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Arial" panose="020B0604020202020204" pitchFamily="34" charset="0"/>
                          <a:ea typeface="+mn-ea"/>
                          <a:cs typeface="Arial" panose="020B0604020202020204" pitchFamily="34" charset="0"/>
                        </a:rPr>
                        <a:t>Planned 2020/21 targets</a:t>
                      </a:r>
                      <a:endParaRPr lang="en-GB" sz="1600" dirty="0">
                        <a:solidFill>
                          <a:schemeClr val="tx1"/>
                        </a:solidFill>
                        <a:latin typeface="Arial" panose="020B0604020202020204" pitchFamily="34" charset="0"/>
                        <a:cs typeface="Arial" panose="020B0604020202020204" pitchFamily="34" charset="0"/>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Arial" panose="020B0604020202020204" pitchFamily="34" charset="0"/>
                          <a:cs typeface="Arial" panose="020B0604020202020204" pitchFamily="34" charset="0"/>
                        </a:rPr>
                        <a:t>Status as at 31 March 2021</a:t>
                      </a:r>
                      <a:endParaRPr lang="en-GB" sz="1600" dirty="0">
                        <a:solidFill>
                          <a:schemeClr val="tx1"/>
                        </a:solidFill>
                        <a:latin typeface="Arial" panose="020B0604020202020204" pitchFamily="34" charset="0"/>
                        <a:cs typeface="Arial" panose="020B0604020202020204" pitchFamily="34" charset="0"/>
                      </a:endParaRPr>
                    </a:p>
                  </a:txBody>
                  <a:tcPr marL="7620" marR="7620" marT="7620" marB="0">
                    <a:solidFill>
                      <a:schemeClr val="bg1"/>
                    </a:solidFill>
                  </a:tcPr>
                </a:tc>
                <a:extLst>
                  <a:ext uri="{0D108BD9-81ED-4DB2-BD59-A6C34878D82A}">
                    <a16:rowId xmlns:a16="http://schemas.microsoft.com/office/drawing/2014/main" xmlns="" val="10003"/>
                  </a:ext>
                </a:extLst>
              </a:tr>
              <a:tr h="2058227">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kern="1200" dirty="0">
                          <a:solidFill>
                            <a:schemeClr val="tx1"/>
                          </a:solidFill>
                          <a:effectLst/>
                          <a:latin typeface="+mn-lt"/>
                          <a:ea typeface="+mn-ea"/>
                          <a:cs typeface="+mn-cs"/>
                        </a:rPr>
                        <a:t>SASSA norms and standards for payment reviewed.</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kern="1200" dirty="0">
                          <a:solidFill>
                            <a:schemeClr val="tx1"/>
                          </a:solidFill>
                          <a:effectLst/>
                          <a:latin typeface="Arial" panose="020B0604020202020204" pitchFamily="34" charset="0"/>
                          <a:ea typeface="+mn-ea"/>
                          <a:cs typeface="Arial" panose="020B0604020202020204" pitchFamily="34" charset="0"/>
                        </a:rPr>
                        <a:t>100% of Regulation 26A mandates implemented electronically.</a:t>
                      </a:r>
                      <a:endParaRPr lang="en-GB" sz="1600" kern="1200" dirty="0">
                        <a:solidFill>
                          <a:schemeClr val="tx1"/>
                        </a:solidFill>
                        <a:effectLst/>
                        <a:latin typeface="Arial" panose="020B0604020202020204" pitchFamily="34" charset="0"/>
                        <a:ea typeface="+mn-ea"/>
                        <a:cs typeface="Arial" panose="020B0604020202020204" pitchFamily="34" charset="0"/>
                      </a:endParaRPr>
                    </a:p>
                  </a:txBody>
                  <a:tcPr marL="44032" marR="44032" marT="0" marB="0">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kern="1200" dirty="0">
                          <a:solidFill>
                            <a:schemeClr val="tx1"/>
                          </a:solidFill>
                          <a:effectLst/>
                          <a:latin typeface="+mn-lt"/>
                          <a:ea typeface="+mn-ea"/>
                          <a:cs typeface="+mn-cs"/>
                        </a:rPr>
                        <a:t>SASSA norms and standards for payment were reviewed and approved.  The review was undertaken to consider latest developments within the social assistance service delivery environment. </a:t>
                      </a:r>
                      <a:endParaRPr lang="en-US" sz="1600" b="0" u="none" kern="1200" baseline="0" dirty="0">
                        <a:solidFill>
                          <a:schemeClr val="tx1"/>
                        </a:solidFill>
                        <a:effectLst/>
                        <a:latin typeface="+mn-lt"/>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600" kern="1200" dirty="0">
                        <a:solidFill>
                          <a:schemeClr val="tx1"/>
                        </a:solidFill>
                        <a:effectLst/>
                        <a:latin typeface="Arial" panose="020B0604020202020204" pitchFamily="34" charset="0"/>
                        <a:ea typeface="+mn-ea"/>
                        <a:cs typeface="Arial" panose="020B0604020202020204" pitchFamily="34" charset="0"/>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kern="1200" dirty="0">
                          <a:solidFill>
                            <a:schemeClr val="tx1"/>
                          </a:solidFill>
                          <a:effectLst/>
                          <a:latin typeface="Arial" panose="020B0604020202020204" pitchFamily="34" charset="0"/>
                          <a:ea typeface="+mn-ea"/>
                          <a:cs typeface="Arial" panose="020B0604020202020204" pitchFamily="34" charset="0"/>
                        </a:rPr>
                        <a:t>91.10% (7 073 of 7 764) of Regulation 26A mandates (</a:t>
                      </a:r>
                      <a:r>
                        <a:rPr lang="en-US" sz="1600" b="1" i="1" kern="1200" dirty="0">
                          <a:solidFill>
                            <a:schemeClr val="tx1"/>
                          </a:solidFill>
                          <a:effectLst/>
                          <a:latin typeface="Arial" panose="020B0604020202020204" pitchFamily="34" charset="0"/>
                          <a:ea typeface="+mn-ea"/>
                          <a:cs typeface="Arial" panose="020B0604020202020204" pitchFamily="34" charset="0"/>
                        </a:rPr>
                        <a:t>funeral policies</a:t>
                      </a:r>
                      <a:r>
                        <a:rPr lang="en-US" sz="1600" kern="1200" dirty="0">
                          <a:solidFill>
                            <a:schemeClr val="tx1"/>
                          </a:solidFill>
                          <a:effectLst/>
                          <a:latin typeface="Arial" panose="020B0604020202020204" pitchFamily="34" charset="0"/>
                          <a:ea typeface="+mn-ea"/>
                          <a:cs typeface="Arial" panose="020B0604020202020204" pitchFamily="34" charset="0"/>
                        </a:rPr>
                        <a:t>) were implemented electronically.</a:t>
                      </a:r>
                      <a:endParaRPr lang="en-ZA" sz="1600" kern="1200" dirty="0">
                        <a:solidFill>
                          <a:schemeClr val="tx1"/>
                        </a:solidFill>
                        <a:effectLst/>
                        <a:latin typeface="Arial" panose="020B0604020202020204" pitchFamily="34" charset="0"/>
                        <a:ea typeface="+mn-ea"/>
                        <a:cs typeface="Arial" panose="020B0604020202020204" pitchFamily="34" charset="0"/>
                      </a:endParaRPr>
                    </a:p>
                  </a:txBody>
                  <a:tcPr marL="44032" marR="44032"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32</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3238382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568575"/>
            <a:ext cx="7772400" cy="1470025"/>
          </a:xfrm>
        </p:spPr>
        <p:txBody>
          <a:bodyPr/>
          <a:lstStyle/>
          <a:p>
            <a:r>
              <a:rPr lang="en-US" b="1" dirty="0"/>
              <a:t>Agency Performance – Administration</a:t>
            </a:r>
            <a:endParaRPr lang="en-GB" b="1" dirty="0"/>
          </a:p>
        </p:txBody>
      </p:sp>
      <p:sp>
        <p:nvSpPr>
          <p:cNvPr id="3" name="Slide Number Placeholder 2"/>
          <p:cNvSpPr>
            <a:spLocks noGrp="1"/>
          </p:cNvSpPr>
          <p:nvPr>
            <p:ph type="sldNum" sz="quarter" idx="12"/>
          </p:nvPr>
        </p:nvSpPr>
        <p:spPr>
          <a:xfrm>
            <a:off x="2590800" y="6248400"/>
            <a:ext cx="2133600" cy="365125"/>
          </a:xfrm>
        </p:spPr>
        <p:txBody>
          <a:bodyPr/>
          <a:lstStyle/>
          <a:p>
            <a:pPr algn="ctr"/>
            <a:fld id="{14DD5B9B-BD38-45E9-8FFA-D5BF89BBF026}" type="slidenum">
              <a:rPr lang="en-US" sz="1600" smtClean="0"/>
              <a:pPr algn="ctr"/>
              <a:t>33</a:t>
            </a:fld>
            <a:endParaRPr lang="en-US" sz="1600"/>
          </a:p>
        </p:txBody>
      </p:sp>
    </p:spTree>
    <p:extLst>
      <p:ext uri="{BB962C8B-B14F-4D97-AF65-F5344CB8AC3E}">
        <p14:creationId xmlns:p14="http://schemas.microsoft.com/office/powerpoint/2010/main" xmlns="" val="633992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738499279"/>
              </p:ext>
            </p:extLst>
          </p:nvPr>
        </p:nvGraphicFramePr>
        <p:xfrm>
          <a:off x="76200" y="918056"/>
          <a:ext cx="8991600" cy="4153768"/>
        </p:xfrm>
        <a:graphic>
          <a:graphicData uri="http://schemas.openxmlformats.org/drawingml/2006/table">
            <a:tbl>
              <a:tblPr>
                <a:tableStyleId>{5940675A-B579-460E-94D1-54222C63F5DA}</a:tableStyleId>
              </a:tblPr>
              <a:tblGrid>
                <a:gridCol w="3581400">
                  <a:extLst>
                    <a:ext uri="{9D8B030D-6E8A-4147-A177-3AD203B41FA5}">
                      <a16:colId xmlns:a16="http://schemas.microsoft.com/office/drawing/2014/main" xmlns="" val="4246322984"/>
                    </a:ext>
                  </a:extLst>
                </a:gridCol>
                <a:gridCol w="5410200">
                  <a:extLst>
                    <a:ext uri="{9D8B030D-6E8A-4147-A177-3AD203B41FA5}">
                      <a16:colId xmlns:a16="http://schemas.microsoft.com/office/drawing/2014/main" xmlns="" val="20001"/>
                    </a:ext>
                  </a:extLst>
                </a:gridCol>
              </a:tblGrid>
              <a:tr h="377344">
                <a:tc gridSpan="2">
                  <a:txBody>
                    <a:bodyPr/>
                    <a:lstStyle/>
                    <a:p>
                      <a:pPr algn="l" fontAlgn="ctr">
                        <a:lnSpc>
                          <a:spcPct val="100000"/>
                        </a:lnSpc>
                        <a:spcBef>
                          <a:spcPts val="300"/>
                        </a:spcBef>
                        <a:spcAft>
                          <a:spcPts val="300"/>
                        </a:spcAft>
                      </a:pPr>
                      <a:r>
                        <a:rPr lang="en-US" sz="1600" b="1" u="none" strike="noStrike" dirty="0">
                          <a:solidFill>
                            <a:schemeClr val="tx1"/>
                          </a:solidFill>
                          <a:effectLst/>
                          <a:latin typeface="+mn-lt"/>
                        </a:rPr>
                        <a:t>Outcome:</a:t>
                      </a:r>
                      <a:r>
                        <a:rPr lang="en-US" sz="1600" b="0" u="none" strike="noStrike" dirty="0">
                          <a:solidFill>
                            <a:schemeClr val="tx1"/>
                          </a:solidFill>
                          <a:effectLst/>
                          <a:latin typeface="+mn-lt"/>
                        </a:rPr>
                        <a:t> </a:t>
                      </a:r>
                      <a:r>
                        <a:rPr lang="en-US" sz="1600" b="0" dirty="0">
                          <a:solidFill>
                            <a:schemeClr val="tx1"/>
                          </a:solidFill>
                          <a:latin typeface="+mn-lt"/>
                        </a:rPr>
                        <a:t>Improved organisational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58140">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I</a:t>
                      </a:r>
                      <a:r>
                        <a:rPr lang="en-US" sz="1600" b="0" u="none" strike="noStrike" kern="1200" baseline="0" dirty="0">
                          <a:solidFill>
                            <a:schemeClr val="tx1"/>
                          </a:solidFill>
                          <a:effectLst/>
                          <a:latin typeface="+mn-lt"/>
                          <a:cs typeface="Arial" panose="020B0604020202020204" pitchFamily="34" charset="0"/>
                        </a:rPr>
                        <a:t>mprove legislative compliance </a:t>
                      </a:r>
                      <a:endParaRPr lang="en-ZA" sz="1600" b="0" i="0" u="none" strike="noStrike" kern="1200" baseline="0" dirty="0">
                        <a:solidFill>
                          <a:schemeClr val="tx1"/>
                        </a:solidFill>
                        <a:latin typeface="+mn-lt"/>
                        <a:ea typeface="+mn-ea"/>
                        <a:cs typeface="Arial" panose="020B0604020202020204" pitchFamily="34" charset="0"/>
                      </a:endParaRP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594644282"/>
                  </a:ext>
                </a:extLst>
              </a:tr>
              <a:tr h="400204">
                <a:tc gridSpan="2">
                  <a:txBody>
                    <a:bodyPr/>
                    <a:lstStyle/>
                    <a:p>
                      <a:pPr marL="0" marR="0" indent="0" algn="l" defTabSz="914400" rtl="0" eaLnBrk="1" fontAlgn="t" latinLnBrk="0" hangingPunct="1">
                        <a:lnSpc>
                          <a:spcPct val="100000"/>
                        </a:lnSpc>
                        <a:spcBef>
                          <a:spcPts val="300"/>
                        </a:spcBef>
                        <a:spcAft>
                          <a:spcPts val="300"/>
                        </a:spcAft>
                        <a:buClrTx/>
                        <a:buSzTx/>
                        <a:buFontTx/>
                        <a:buNone/>
                        <a:tabLst/>
                        <a:defRPr/>
                      </a:pPr>
                      <a:r>
                        <a:rPr lang="en-US" sz="1600" b="1" u="none" strike="noStrike" kern="1200" dirty="0">
                          <a:solidFill>
                            <a:schemeClr val="tx1"/>
                          </a:solidFill>
                          <a:effectLst/>
                          <a:latin typeface="+mn-lt"/>
                        </a:rPr>
                        <a:t>Desired Impact: </a:t>
                      </a:r>
                      <a:r>
                        <a:rPr lang="en-US" sz="1600" b="0" kern="1200" dirty="0">
                          <a:solidFill>
                            <a:schemeClr val="tx1"/>
                          </a:solidFill>
                          <a:effectLst/>
                          <a:latin typeface="+mn-lt"/>
                          <a:ea typeface="+mn-ea"/>
                          <a:cs typeface="Arial" panose="020B0604020202020204" pitchFamily="34" charset="0"/>
                        </a:rPr>
                        <a:t>Enhanced </a:t>
                      </a:r>
                      <a:r>
                        <a:rPr lang="en-US" sz="1600" dirty="0">
                          <a:solidFill>
                            <a:schemeClr val="tx1"/>
                          </a:solidFill>
                        </a:rPr>
                        <a:t>Competency, governance and accountability within SASSA</a:t>
                      </a:r>
                      <a:endParaRPr lang="en-US" sz="1600" b="0" kern="1200" baseline="0" dirty="0">
                        <a:solidFill>
                          <a:schemeClr val="tx1"/>
                        </a:solidFill>
                        <a:effectLst/>
                        <a:latin typeface="+mn-lt"/>
                        <a:ea typeface="+mn-ea"/>
                        <a:cs typeface="Arial" panose="020B0604020202020204" pitchFamily="34" charset="0"/>
                      </a:endParaRP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301396">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2"/>
                  </a:ext>
                </a:extLst>
              </a:tr>
              <a:tr h="2716684">
                <a:tc>
                  <a:txBody>
                    <a:bodyPr/>
                    <a:lstStyle/>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kern="1200" dirty="0">
                          <a:solidFill>
                            <a:schemeClr val="tx1"/>
                          </a:solidFill>
                          <a:effectLst/>
                          <a:latin typeface="+mn-lt"/>
                          <a:ea typeface="+mn-ea"/>
                          <a:cs typeface="+mn-cs"/>
                        </a:rPr>
                        <a:t>2021/2022 APP developed and tabled to Parliament by March 2021.</a:t>
                      </a:r>
                      <a:endParaRPr lang="en-GB" sz="1600" kern="1200" dirty="0">
                        <a:solidFill>
                          <a:schemeClr val="tx1"/>
                        </a:solidFill>
                        <a:effectLst/>
                        <a:latin typeface="+mn-lt"/>
                        <a:ea typeface="+mn-ea"/>
                        <a:cs typeface="+mn-cs"/>
                      </a:endParaRP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600" kern="1200" dirty="0">
                        <a:solidFill>
                          <a:schemeClr val="tx1"/>
                        </a:solidFill>
                        <a:effectLst/>
                        <a:latin typeface="+mn-lt"/>
                        <a:ea typeface="+mn-ea"/>
                        <a:cs typeface="+mn-cs"/>
                      </a:endParaRP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600" kern="1200" dirty="0">
                        <a:solidFill>
                          <a:schemeClr val="tx1"/>
                        </a:solidFill>
                        <a:effectLst/>
                        <a:latin typeface="+mn-lt"/>
                        <a:ea typeface="+mn-ea"/>
                        <a:cs typeface="+mn-cs"/>
                      </a:endParaRPr>
                    </a:p>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kern="1200" dirty="0">
                          <a:solidFill>
                            <a:schemeClr val="tx1"/>
                          </a:solidFill>
                          <a:effectLst/>
                          <a:latin typeface="+mn-lt"/>
                          <a:ea typeface="+mn-ea"/>
                          <a:cs typeface="+mn-cs"/>
                        </a:rPr>
                        <a:t>Annual Performance report on the implementation of the APP produced and submitted to oversight institutions.</a:t>
                      </a:r>
                      <a:endParaRPr lang="en-GB" sz="1600" kern="1200" dirty="0">
                        <a:solidFill>
                          <a:schemeClr val="tx1"/>
                        </a:solidFill>
                        <a:effectLst/>
                        <a:latin typeface="+mn-lt"/>
                        <a:ea typeface="+mn-ea"/>
                        <a:cs typeface="+mn-cs"/>
                      </a:endParaRPr>
                    </a:p>
                  </a:txBody>
                  <a:tcPr marL="44032" marR="44032" marT="0" marB="0">
                    <a:no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ZA" sz="1600" kern="1200" dirty="0">
                          <a:solidFill>
                            <a:schemeClr val="tx1"/>
                          </a:solidFill>
                          <a:effectLst/>
                          <a:latin typeface="+mn-lt"/>
                          <a:ea typeface="+mn-ea"/>
                          <a:cs typeface="+mn-cs"/>
                        </a:rPr>
                        <a:t>Final SASSA APP was developed, adopted by EXCO, submitted to the Minister of Social Development on 31 January 2021 for approval and tabled to Parliament on 15 March 2021.</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600" b="0" i="0" u="none" strike="noStrike" kern="1200" baseline="0" dirty="0">
                        <a:solidFill>
                          <a:schemeClr val="tx1"/>
                        </a:solidFill>
                        <a:latin typeface="+mn-lt"/>
                        <a:ea typeface="+mn-ea"/>
                        <a:cs typeface="+mn-cs"/>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b="0" i="0" u="none" strike="noStrike" kern="1200" baseline="0" dirty="0">
                          <a:solidFill>
                            <a:schemeClr val="tx1"/>
                          </a:solidFill>
                          <a:latin typeface="+mn-lt"/>
                          <a:ea typeface="+mn-ea"/>
                          <a:cs typeface="+mn-cs"/>
                        </a:rPr>
                        <a:t>Annual Performance report on the implementation of the 2019/20 APP was produced, audited and submitted to the EA, NT, AGSA and other relevant institutions. The report carried a 74% performance and an unqualified audit opinion. </a:t>
                      </a:r>
                    </a:p>
                  </a:txBody>
                  <a:tcPr marL="44032" marR="44032" marT="0" marB="0">
                    <a:noFill/>
                  </a:tcPr>
                </a:tc>
                <a:extLst>
                  <a:ext uri="{0D108BD9-81ED-4DB2-BD59-A6C34878D82A}">
                    <a16:rowId xmlns:a16="http://schemas.microsoft.com/office/drawing/2014/main" xmlns="" val="10003"/>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34</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1795272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507812153"/>
              </p:ext>
            </p:extLst>
          </p:nvPr>
        </p:nvGraphicFramePr>
        <p:xfrm>
          <a:off x="76200" y="769620"/>
          <a:ext cx="8991600" cy="5326380"/>
        </p:xfrm>
        <a:graphic>
          <a:graphicData uri="http://schemas.openxmlformats.org/drawingml/2006/table">
            <a:tbl>
              <a:tblPr>
                <a:tableStyleId>{5940675A-B579-460E-94D1-54222C63F5DA}</a:tableStyleId>
              </a:tblPr>
              <a:tblGrid>
                <a:gridCol w="3276600">
                  <a:extLst>
                    <a:ext uri="{9D8B030D-6E8A-4147-A177-3AD203B41FA5}">
                      <a16:colId xmlns:a16="http://schemas.microsoft.com/office/drawing/2014/main" xmlns="" val="4246322984"/>
                    </a:ext>
                  </a:extLst>
                </a:gridCol>
                <a:gridCol w="5715000">
                  <a:extLst>
                    <a:ext uri="{9D8B030D-6E8A-4147-A177-3AD203B41FA5}">
                      <a16:colId xmlns:a16="http://schemas.microsoft.com/office/drawing/2014/main" xmlns="" val="20001"/>
                    </a:ext>
                  </a:extLst>
                </a:gridCol>
              </a:tblGrid>
              <a:tr h="310656">
                <a:tc gridSpan="2">
                  <a:txBody>
                    <a:bodyPr/>
                    <a:lstStyle/>
                    <a:p>
                      <a:pPr algn="l" fontAlgn="ctr">
                        <a:lnSpc>
                          <a:spcPct val="100000"/>
                        </a:lnSpc>
                        <a:spcBef>
                          <a:spcPts val="300"/>
                        </a:spcBef>
                        <a:spcAft>
                          <a:spcPts val="300"/>
                        </a:spcAft>
                      </a:pPr>
                      <a:r>
                        <a:rPr lang="en-US" sz="1600" b="1" u="none" strike="noStrike" dirty="0">
                          <a:solidFill>
                            <a:schemeClr val="tx1"/>
                          </a:solidFill>
                          <a:effectLst/>
                          <a:latin typeface="+mn-lt"/>
                        </a:rPr>
                        <a:t>Outcome:</a:t>
                      </a:r>
                      <a:r>
                        <a:rPr lang="en-US" sz="1600" b="0" u="none" strike="noStrike" dirty="0">
                          <a:solidFill>
                            <a:schemeClr val="tx1"/>
                          </a:solidFill>
                          <a:effectLst/>
                          <a:latin typeface="+mn-lt"/>
                        </a:rPr>
                        <a:t> </a:t>
                      </a:r>
                      <a:r>
                        <a:rPr lang="en-US" sz="1600" b="0" dirty="0">
                          <a:solidFill>
                            <a:schemeClr val="tx1"/>
                          </a:solidFill>
                          <a:latin typeface="+mn-lt"/>
                        </a:rPr>
                        <a:t>Improved organisational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I</a:t>
                      </a:r>
                      <a:r>
                        <a:rPr lang="en-US" sz="1600" b="0" u="none" strike="noStrike" kern="1200" baseline="0" dirty="0">
                          <a:solidFill>
                            <a:schemeClr val="tx1"/>
                          </a:solidFill>
                          <a:effectLst/>
                          <a:latin typeface="+mn-lt"/>
                          <a:cs typeface="Arial" panose="020B0604020202020204" pitchFamily="34" charset="0"/>
                        </a:rPr>
                        <a:t>mprove legislative compliance </a:t>
                      </a:r>
                      <a:endParaRPr lang="en-ZA" sz="1600" b="0" i="0" u="none" strike="noStrike" kern="1200" baseline="0" dirty="0">
                        <a:solidFill>
                          <a:schemeClr val="tx1"/>
                        </a:solidFill>
                        <a:latin typeface="+mn-lt"/>
                        <a:ea typeface="+mn-ea"/>
                        <a:cs typeface="Arial" panose="020B0604020202020204" pitchFamily="34" charset="0"/>
                      </a:endParaRP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293088">
                <a:tc gridSpan="2">
                  <a:txBody>
                    <a:bodyPr/>
                    <a:lstStyle/>
                    <a:p>
                      <a:pPr marL="0" marR="0" indent="0" algn="l" defTabSz="914400" rtl="0" eaLnBrk="1" fontAlgn="t" latinLnBrk="0" hangingPunct="1">
                        <a:lnSpc>
                          <a:spcPct val="100000"/>
                        </a:lnSpc>
                        <a:spcBef>
                          <a:spcPts val="300"/>
                        </a:spcBef>
                        <a:spcAft>
                          <a:spcPts val="300"/>
                        </a:spcAft>
                        <a:buClrTx/>
                        <a:buSzTx/>
                        <a:buFontTx/>
                        <a:buNone/>
                        <a:tabLst/>
                        <a:defRPr/>
                      </a:pPr>
                      <a:r>
                        <a:rPr lang="en-US" sz="1600" b="1" u="none" strike="noStrike" kern="1200" dirty="0">
                          <a:solidFill>
                            <a:schemeClr val="tx1"/>
                          </a:solidFill>
                          <a:effectLst/>
                          <a:latin typeface="+mn-lt"/>
                        </a:rPr>
                        <a:t>Desired Impact: </a:t>
                      </a:r>
                      <a:r>
                        <a:rPr lang="en-US" sz="1600" b="0" kern="1200" dirty="0">
                          <a:solidFill>
                            <a:schemeClr val="tx1"/>
                          </a:solidFill>
                          <a:effectLst/>
                          <a:latin typeface="+mn-lt"/>
                          <a:ea typeface="+mn-ea"/>
                          <a:cs typeface="Arial" panose="020B0604020202020204" pitchFamily="34" charset="0"/>
                        </a:rPr>
                        <a:t>Enhanced </a:t>
                      </a:r>
                      <a:r>
                        <a:rPr lang="en-US" sz="1600" dirty="0">
                          <a:solidFill>
                            <a:schemeClr val="tx1"/>
                          </a:solidFill>
                        </a:rPr>
                        <a:t>Competency, governance and accountability within SASSA</a:t>
                      </a:r>
                      <a:endParaRPr lang="en-US" sz="1600" b="0" kern="1200" baseline="0" dirty="0">
                        <a:solidFill>
                          <a:schemeClr val="tx1"/>
                        </a:solidFill>
                        <a:effectLst/>
                        <a:latin typeface="+mn-lt"/>
                        <a:ea typeface="+mn-ea"/>
                        <a:cs typeface="Arial" panose="020B0604020202020204" pitchFamily="34" charset="0"/>
                      </a:endParaRP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160520">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kern="1200" dirty="0">
                          <a:solidFill>
                            <a:schemeClr val="tx1"/>
                          </a:solidFill>
                          <a:effectLst/>
                          <a:latin typeface="+mn-lt"/>
                          <a:ea typeface="+mn-ea"/>
                          <a:cs typeface="+mn-cs"/>
                        </a:rPr>
                        <a:t>Unqualified audit outcome received</a:t>
                      </a: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8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dirty="0">
                          <a:solidFill>
                            <a:schemeClr val="tx1"/>
                          </a:solidFill>
                          <a:effectLst/>
                          <a:latin typeface="+mn-lt"/>
                          <a:ea typeface="Times New Roman" panose="02020603050405020304" pitchFamily="18" charset="0"/>
                        </a:rPr>
                        <a:t>Audit action plan interventions for the 2019/20 implemented for improved 2020/21 audit opinion.</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1600" kern="1200" dirty="0">
                        <a:solidFill>
                          <a:schemeClr val="tx1"/>
                        </a:solidFill>
                        <a:effectLst/>
                        <a:latin typeface="+mn-lt"/>
                        <a:ea typeface="+mn-ea"/>
                        <a:cs typeface="+mn-cs"/>
                      </a:endParaRPr>
                    </a:p>
                  </a:txBody>
                  <a:tcPr marL="44032" marR="44032" marT="0" marB="0">
                    <a:noFill/>
                  </a:tcPr>
                </a:tc>
                <a:tc>
                  <a:txBody>
                    <a:bodyPr/>
                    <a:lstStyle/>
                    <a:p>
                      <a:pPr marL="285750" marR="0" indent="-285750" algn="l">
                        <a:spcBef>
                          <a:spcPts val="0"/>
                        </a:spcBef>
                        <a:spcAft>
                          <a:spcPts val="0"/>
                        </a:spcAft>
                        <a:buFont typeface="Wingdings" panose="05000000000000000000" pitchFamily="2" charset="2"/>
                        <a:buChar char="q"/>
                      </a:pPr>
                      <a:r>
                        <a:rPr lang="en-US" sz="1600" b="0" kern="1200" dirty="0">
                          <a:solidFill>
                            <a:schemeClr val="tx1"/>
                          </a:solidFill>
                          <a:effectLst/>
                          <a:latin typeface="+mn-lt"/>
                          <a:ea typeface="+mn-ea"/>
                          <a:cs typeface="+mn-cs"/>
                        </a:rPr>
                        <a:t>SASSA’s Annual Financial Statements were compiled and submitted to AGSA and National Treasury on 31 July 2020 for audit purposes.</a:t>
                      </a:r>
                    </a:p>
                    <a:p>
                      <a:pPr marL="285750" marR="0" indent="-285750" algn="l">
                        <a:spcBef>
                          <a:spcPts val="0"/>
                        </a:spcBef>
                        <a:spcAft>
                          <a:spcPts val="0"/>
                        </a:spcAft>
                        <a:buFont typeface="Wingdings" panose="05000000000000000000" pitchFamily="2" charset="2"/>
                        <a:buChar char="q"/>
                      </a:pPr>
                      <a:endParaRPr lang="en-US" sz="800" b="0" kern="1200" dirty="0">
                        <a:solidFill>
                          <a:schemeClr val="tx1"/>
                        </a:solidFill>
                        <a:effectLst/>
                        <a:latin typeface="+mn-lt"/>
                        <a:ea typeface="+mn-ea"/>
                        <a:cs typeface="+mn-cs"/>
                      </a:endParaRPr>
                    </a:p>
                    <a:p>
                      <a:pPr marL="533400" marR="0" indent="-266700" algn="l">
                        <a:spcBef>
                          <a:spcPts val="0"/>
                        </a:spcBef>
                        <a:spcAft>
                          <a:spcPts val="0"/>
                        </a:spcAft>
                        <a:buFont typeface="Arial" panose="020B0604020202020204" pitchFamily="34" charset="0"/>
                        <a:buChar char="•"/>
                      </a:pPr>
                      <a:r>
                        <a:rPr lang="en-US" sz="1600" b="0" kern="1200" dirty="0">
                          <a:solidFill>
                            <a:schemeClr val="tx1"/>
                          </a:solidFill>
                          <a:effectLst/>
                          <a:latin typeface="+mn-lt"/>
                          <a:ea typeface="+mn-ea"/>
                          <a:cs typeface="+mn-cs"/>
                        </a:rPr>
                        <a:t>SASSA received an unqualified audit opinion for the 2019/20 financial year</a:t>
                      </a:r>
                    </a:p>
                    <a:p>
                      <a:pPr marL="285750" marR="0" indent="-285750" algn="l">
                        <a:spcBef>
                          <a:spcPts val="0"/>
                        </a:spcBef>
                        <a:spcAft>
                          <a:spcPts val="0"/>
                        </a:spcAft>
                        <a:buFont typeface="Wingdings" panose="05000000000000000000" pitchFamily="2" charset="2"/>
                        <a:buChar char="q"/>
                      </a:pPr>
                      <a:endParaRPr lang="en-ZA" sz="1600" b="1" kern="1200" dirty="0">
                        <a:solidFill>
                          <a:schemeClr val="tx1"/>
                        </a:solidFill>
                        <a:effectLst/>
                        <a:latin typeface="+mn-lt"/>
                        <a:ea typeface="+mn-ea"/>
                        <a:cs typeface="+mn-cs"/>
                      </a:endParaRPr>
                    </a:p>
                    <a:p>
                      <a:pPr marL="285750" marR="0" indent="-285750" algn="l">
                        <a:spcBef>
                          <a:spcPts val="0"/>
                        </a:spcBef>
                        <a:spcAft>
                          <a:spcPts val="0"/>
                        </a:spcAft>
                        <a:buFont typeface="Wingdings" panose="05000000000000000000" pitchFamily="2" charset="2"/>
                        <a:buChar char="q"/>
                      </a:pPr>
                      <a:r>
                        <a:rPr lang="en-ZA" sz="1600" b="1" kern="1200" dirty="0">
                          <a:solidFill>
                            <a:schemeClr val="tx1"/>
                          </a:solidFill>
                          <a:effectLst/>
                          <a:latin typeface="+mn-lt"/>
                          <a:ea typeface="+mn-ea"/>
                          <a:cs typeface="+mn-cs"/>
                        </a:rPr>
                        <a:t>87%</a:t>
                      </a:r>
                      <a:r>
                        <a:rPr lang="en-ZA" sz="1600" kern="1200" dirty="0">
                          <a:solidFill>
                            <a:schemeClr val="tx1"/>
                          </a:solidFill>
                          <a:effectLst/>
                          <a:latin typeface="+mn-lt"/>
                          <a:ea typeface="+mn-ea"/>
                          <a:cs typeface="+mn-cs"/>
                        </a:rPr>
                        <a:t> (109 of 126) audit interventions were implemented.</a:t>
                      </a:r>
                      <a:r>
                        <a:rPr lang="en-GB" sz="1600" kern="1200" dirty="0">
                          <a:solidFill>
                            <a:schemeClr val="tx1"/>
                          </a:solidFill>
                          <a:effectLst/>
                          <a:latin typeface="+mn-lt"/>
                          <a:ea typeface="+mn-ea"/>
                          <a:cs typeface="+mn-cs"/>
                        </a:rPr>
                        <a:t> </a:t>
                      </a:r>
                    </a:p>
                    <a:p>
                      <a:pPr marL="444500" lvl="1" indent="-177800">
                        <a:buFont typeface="Arial" panose="020B0604020202020204" pitchFamily="34" charset="0"/>
                        <a:buChar char="•"/>
                      </a:pPr>
                      <a:r>
                        <a:rPr lang="en-GB" sz="1600" kern="1200" dirty="0">
                          <a:solidFill>
                            <a:schemeClr val="tx1"/>
                          </a:solidFill>
                          <a:effectLst/>
                          <a:latin typeface="+mn-lt"/>
                          <a:ea typeface="+mn-ea"/>
                          <a:cs typeface="+mn-cs"/>
                        </a:rPr>
                        <a:t>Outstanding interventions include:</a:t>
                      </a:r>
                      <a:endParaRPr lang="en-ZA" sz="1600" kern="1200" dirty="0">
                        <a:solidFill>
                          <a:schemeClr val="tx1"/>
                        </a:solidFill>
                        <a:effectLst/>
                        <a:latin typeface="+mn-lt"/>
                        <a:ea typeface="+mn-ea"/>
                        <a:cs typeface="+mn-cs"/>
                      </a:endParaRPr>
                    </a:p>
                    <a:p>
                      <a:pPr marL="723900" indent="-190500">
                        <a:buFont typeface="Arial" panose="020B0604020202020204" pitchFamily="34" charset="0"/>
                        <a:buChar char="−"/>
                      </a:pPr>
                      <a:r>
                        <a:rPr lang="en-ZA" sz="1600" i="1" kern="1200" dirty="0">
                          <a:solidFill>
                            <a:schemeClr val="tx1"/>
                          </a:solidFill>
                          <a:effectLst/>
                          <a:latin typeface="+mn-lt"/>
                          <a:ea typeface="+mn-ea"/>
                          <a:cs typeface="+mn-cs"/>
                        </a:rPr>
                        <a:t>Social assistance service fee (bank charges) for March 2020 not accrued for.</a:t>
                      </a:r>
                    </a:p>
                    <a:p>
                      <a:pPr marL="723900" lvl="0" indent="-190500">
                        <a:buFont typeface="Arial" panose="020B0604020202020204" pitchFamily="34" charset="0"/>
                        <a:buChar char="−"/>
                      </a:pPr>
                      <a:r>
                        <a:rPr lang="en-GB" sz="1600" i="1" kern="1200" dirty="0">
                          <a:solidFill>
                            <a:schemeClr val="tx1"/>
                          </a:solidFill>
                          <a:effectLst/>
                          <a:latin typeface="+mn-lt"/>
                          <a:ea typeface="+mn-ea"/>
                          <a:cs typeface="+mn-cs"/>
                        </a:rPr>
                        <a:t>Inadequate batching of servers;</a:t>
                      </a:r>
                      <a:endParaRPr lang="en-ZA" sz="1600" i="1" kern="1200" dirty="0">
                        <a:solidFill>
                          <a:schemeClr val="tx1"/>
                        </a:solidFill>
                        <a:effectLst/>
                        <a:latin typeface="+mn-lt"/>
                        <a:ea typeface="+mn-ea"/>
                        <a:cs typeface="+mn-cs"/>
                      </a:endParaRPr>
                    </a:p>
                    <a:p>
                      <a:pPr marL="723900" lvl="0" indent="-190500">
                        <a:buFont typeface="Arial" panose="020B0604020202020204" pitchFamily="34" charset="0"/>
                        <a:buChar char="−"/>
                      </a:pPr>
                      <a:r>
                        <a:rPr lang="en-GB" sz="1600" i="1" kern="1200" dirty="0">
                          <a:solidFill>
                            <a:schemeClr val="tx1"/>
                          </a:solidFill>
                          <a:effectLst/>
                          <a:latin typeface="+mn-lt"/>
                          <a:ea typeface="+mn-ea"/>
                          <a:cs typeface="+mn-cs"/>
                        </a:rPr>
                        <a:t>Development of Foster Care electronic system; </a:t>
                      </a:r>
                      <a:endParaRPr lang="en-ZA" sz="1600" i="1" kern="1200" dirty="0">
                        <a:solidFill>
                          <a:schemeClr val="tx1"/>
                        </a:solidFill>
                        <a:effectLst/>
                        <a:latin typeface="+mn-lt"/>
                        <a:ea typeface="+mn-ea"/>
                        <a:cs typeface="+mn-cs"/>
                      </a:endParaRPr>
                    </a:p>
                    <a:p>
                      <a:pPr marL="723900" lvl="0" indent="-190500">
                        <a:buFont typeface="Arial" panose="020B0604020202020204" pitchFamily="34" charset="0"/>
                        <a:buChar char="−"/>
                      </a:pPr>
                      <a:r>
                        <a:rPr lang="en-GB" sz="1600" i="1" kern="1200" dirty="0">
                          <a:solidFill>
                            <a:schemeClr val="tx1"/>
                          </a:solidFill>
                          <a:effectLst/>
                          <a:latin typeface="+mn-lt"/>
                          <a:ea typeface="+mn-ea"/>
                          <a:cs typeface="+mn-cs"/>
                        </a:rPr>
                        <a:t>Delays in the appointment of External Assessor for Internal Audit;</a:t>
                      </a:r>
                      <a:endParaRPr lang="en-ZA" sz="1600" i="1" kern="1200" dirty="0">
                        <a:solidFill>
                          <a:schemeClr val="tx1"/>
                        </a:solidFill>
                        <a:effectLst/>
                        <a:latin typeface="+mn-lt"/>
                        <a:ea typeface="+mn-ea"/>
                        <a:cs typeface="+mn-cs"/>
                      </a:endParaRPr>
                    </a:p>
                    <a:p>
                      <a:pPr marL="723900" indent="-190500">
                        <a:buFont typeface="Arial" panose="020B0604020202020204" pitchFamily="34" charset="0"/>
                        <a:buChar char="−"/>
                      </a:pPr>
                      <a:r>
                        <a:rPr lang="en-ZA" sz="1600" i="1" kern="1200" dirty="0">
                          <a:solidFill>
                            <a:schemeClr val="tx1"/>
                          </a:solidFill>
                          <a:effectLst/>
                          <a:latin typeface="+mn-lt"/>
                          <a:ea typeface="+mn-ea"/>
                          <a:cs typeface="+mn-cs"/>
                        </a:rPr>
                        <a:t>Outstanding cases of fruitless and wasteful expenditure</a:t>
                      </a:r>
                    </a:p>
                  </a:txBody>
                  <a:tcPr marL="44032" marR="44032"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35</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3738339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4164289274"/>
              </p:ext>
            </p:extLst>
          </p:nvPr>
        </p:nvGraphicFramePr>
        <p:xfrm>
          <a:off x="76200" y="838200"/>
          <a:ext cx="8991600" cy="4572000"/>
        </p:xfrm>
        <a:graphic>
          <a:graphicData uri="http://schemas.openxmlformats.org/drawingml/2006/table">
            <a:tbl>
              <a:tblPr>
                <a:tableStyleId>{5940675A-B579-460E-94D1-54222C63F5DA}</a:tableStyleId>
              </a:tblPr>
              <a:tblGrid>
                <a:gridCol w="3581400">
                  <a:extLst>
                    <a:ext uri="{9D8B030D-6E8A-4147-A177-3AD203B41FA5}">
                      <a16:colId xmlns:a16="http://schemas.microsoft.com/office/drawing/2014/main" xmlns="" val="4246322984"/>
                    </a:ext>
                  </a:extLst>
                </a:gridCol>
                <a:gridCol w="5410200">
                  <a:extLst>
                    <a:ext uri="{9D8B030D-6E8A-4147-A177-3AD203B41FA5}">
                      <a16:colId xmlns:a16="http://schemas.microsoft.com/office/drawing/2014/main" xmlns="" val="20001"/>
                    </a:ext>
                  </a:extLst>
                </a:gridCol>
              </a:tblGrid>
              <a:tr h="457200">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organisational efficiencies</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a:t>
                      </a:r>
                      <a:r>
                        <a:rPr lang="en-US" sz="1600" b="0" dirty="0">
                          <a:solidFill>
                            <a:schemeClr val="tx1"/>
                          </a:solidFill>
                          <a:latin typeface="+mn-lt"/>
                          <a:cs typeface="Arial" panose="020B0604020202020204" pitchFamily="34" charset="0"/>
                        </a:rPr>
                        <a:t>Improved financial management</a:t>
                      </a:r>
                      <a:endParaRPr lang="en-ZA" sz="1600" b="0" i="0" u="none" strike="noStrike" kern="1200" baseline="0" dirty="0">
                        <a:solidFill>
                          <a:schemeClr val="tx1"/>
                        </a:solidFill>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451344">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lumMod val="75000"/>
                              <a:lumOff val="25000"/>
                            </a:schemeClr>
                          </a:solidFill>
                          <a:effectLst/>
                          <a:latin typeface="+mn-lt"/>
                        </a:rPr>
                        <a:t>Desired Impact: </a:t>
                      </a:r>
                      <a:r>
                        <a:rPr lang="en-US" sz="1600" b="0" kern="1200" dirty="0">
                          <a:solidFill>
                            <a:schemeClr val="tx1">
                              <a:lumMod val="75000"/>
                              <a:lumOff val="25000"/>
                            </a:schemeClr>
                          </a:solidFill>
                          <a:effectLst/>
                          <a:latin typeface="+mn-lt"/>
                          <a:ea typeface="+mn-ea"/>
                          <a:cs typeface="Arial" panose="020B0604020202020204" pitchFamily="34" charset="0"/>
                        </a:rPr>
                        <a:t>Enhanced </a:t>
                      </a:r>
                      <a:r>
                        <a:rPr lang="en-US" sz="1600" dirty="0">
                          <a:solidFill>
                            <a:schemeClr val="tx1">
                              <a:lumMod val="75000"/>
                              <a:lumOff val="25000"/>
                            </a:schemeClr>
                          </a:solidFill>
                        </a:rPr>
                        <a:t>Competency, governance and accountability within SASSA</a:t>
                      </a:r>
                      <a:endParaRPr lang="en-US" sz="1600" b="0" kern="1200" baseline="0" dirty="0">
                        <a:solidFill>
                          <a:schemeClr val="tx1">
                            <a:lumMod val="75000"/>
                            <a:lumOff val="25000"/>
                          </a:schemeClr>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3101340">
                <a:tc>
                  <a:txBody>
                    <a:bodyPr/>
                    <a:lstStyle/>
                    <a:p>
                      <a:pPr marL="285750" indent="-285750">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Irregular expenditure reduced by 50% </a:t>
                      </a:r>
                    </a:p>
                    <a:p>
                      <a:pPr marL="285750" indent="-285750">
                        <a:lnSpc>
                          <a:spcPct val="110000"/>
                        </a:lnSpc>
                        <a:spcAft>
                          <a:spcPts val="0"/>
                        </a:spcAft>
                        <a:buFont typeface="Wingdings" panose="05000000000000000000" pitchFamily="2" charset="2"/>
                        <a:buChar char="q"/>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nSpc>
                          <a:spcPct val="110000"/>
                        </a:lnSpc>
                        <a:spcAft>
                          <a:spcPts val="0"/>
                        </a:spcAft>
                        <a:buFont typeface="Wingdings" panose="05000000000000000000" pitchFamily="2" charset="2"/>
                        <a:buChar char="q"/>
                      </a:pPr>
                      <a:r>
                        <a:rPr lang="en-US" sz="1600" kern="1200" dirty="0">
                          <a:solidFill>
                            <a:schemeClr val="tx1"/>
                          </a:solidFill>
                          <a:effectLst/>
                          <a:latin typeface="+mn-lt"/>
                          <a:ea typeface="+mn-ea"/>
                          <a:cs typeface="+mn-cs"/>
                        </a:rPr>
                        <a:t>Average cost of administering social assistance (projected at R38)</a:t>
                      </a:r>
                    </a:p>
                    <a:p>
                      <a:pPr marL="285750" indent="-285750">
                        <a:lnSpc>
                          <a:spcPct val="110000"/>
                        </a:lnSpc>
                        <a:spcAft>
                          <a:spcPts val="0"/>
                        </a:spcAft>
                        <a:buFont typeface="Wingdings" panose="05000000000000000000" pitchFamily="2" charset="2"/>
                        <a:buChar char="q"/>
                      </a:pPr>
                      <a:endParaRPr lang="en-US" sz="1600" kern="1200" dirty="0">
                        <a:solidFill>
                          <a:schemeClr val="tx1"/>
                        </a:solidFill>
                        <a:effectLst/>
                        <a:latin typeface="+mn-lt"/>
                        <a:ea typeface="+mn-ea"/>
                        <a:cs typeface="+mn-cs"/>
                      </a:endParaRPr>
                    </a:p>
                    <a:p>
                      <a:pPr marL="285750" indent="-285750">
                        <a:lnSpc>
                          <a:spcPct val="110000"/>
                        </a:lnSpc>
                        <a:spcAft>
                          <a:spcPts val="0"/>
                        </a:spcAft>
                        <a:buFont typeface="Wingdings" panose="05000000000000000000" pitchFamily="2" charset="2"/>
                        <a:buChar char="q"/>
                      </a:pPr>
                      <a:endParaRPr lang="en-US" sz="1600" kern="1200" dirty="0">
                        <a:solidFill>
                          <a:schemeClr val="tx1"/>
                        </a:solidFill>
                        <a:effectLst/>
                        <a:latin typeface="+mn-lt"/>
                        <a:ea typeface="+mn-ea"/>
                        <a:cs typeface="+mn-cs"/>
                      </a:endParaRPr>
                    </a:p>
                    <a:p>
                      <a:pPr marL="285750" indent="-285750">
                        <a:lnSpc>
                          <a:spcPct val="110000"/>
                        </a:lnSpc>
                        <a:spcAft>
                          <a:spcPts val="0"/>
                        </a:spcAft>
                        <a:buFont typeface="Wingdings" panose="05000000000000000000" pitchFamily="2" charset="2"/>
                        <a:buChar char="q"/>
                      </a:pPr>
                      <a:r>
                        <a:rPr lang="en-US" sz="1600" kern="1200" dirty="0">
                          <a:solidFill>
                            <a:schemeClr val="tx1"/>
                          </a:solidFill>
                          <a:effectLst/>
                          <a:latin typeface="+mn-lt"/>
                          <a:ea typeface="+mn-ea"/>
                          <a:cs typeface="+mn-cs"/>
                        </a:rPr>
                        <a:t>Administration cost as a percentage of social assistance transfers budget (projected at 4.4%)</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indent="-285750">
                        <a:lnSpc>
                          <a:spcPct val="110000"/>
                        </a:lnSpc>
                        <a:spcAft>
                          <a:spcPts val="0"/>
                        </a:spcAft>
                        <a:buFont typeface="Wingdings" panose="05000000000000000000" pitchFamily="2" charset="2"/>
                        <a:buChar char="q"/>
                      </a:pPr>
                      <a:r>
                        <a:rPr lang="en-ZA" sz="1600" dirty="0">
                          <a:solidFill>
                            <a:schemeClr val="tx1"/>
                          </a:solidFill>
                          <a:effectLst/>
                          <a:latin typeface="+mn-lt"/>
                          <a:ea typeface="Calibri" panose="020F0502020204030204" pitchFamily="34" charset="0"/>
                          <a:cs typeface="Arial" panose="020B0604020202020204" pitchFamily="34" charset="0"/>
                        </a:rPr>
                        <a:t>Irregular expenditure was reduced by 12% (R146 421 687 of R1 227 924 605).</a:t>
                      </a:r>
                    </a:p>
                    <a:p>
                      <a:pPr marL="285750" indent="-285750">
                        <a:lnSpc>
                          <a:spcPct val="110000"/>
                        </a:lnSpc>
                        <a:spcAft>
                          <a:spcPts val="0"/>
                        </a:spcAft>
                        <a:buFont typeface="Wingdings" panose="05000000000000000000" pitchFamily="2" charset="2"/>
                        <a:buChar char="q"/>
                      </a:pPr>
                      <a:endParaRPr lang="en-ZA" sz="1600" dirty="0">
                        <a:solidFill>
                          <a:schemeClr val="tx1"/>
                        </a:solidFill>
                        <a:effectLst/>
                        <a:latin typeface="+mn-lt"/>
                        <a:ea typeface="Calibri" panose="020F0502020204030204" pitchFamily="34" charset="0"/>
                        <a:cs typeface="Arial" panose="020B0604020202020204" pitchFamily="34" charset="0"/>
                      </a:endParaRPr>
                    </a:p>
                    <a:p>
                      <a:pPr marL="285750" indent="-285750">
                        <a:lnSpc>
                          <a:spcPct val="110000"/>
                        </a:lnSpc>
                        <a:spcAft>
                          <a:spcPts val="0"/>
                        </a:spcAft>
                        <a:buFont typeface="Wingdings" panose="05000000000000000000" pitchFamily="2" charset="2"/>
                        <a:buChar char="q"/>
                      </a:pPr>
                      <a:r>
                        <a:rPr lang="en-US" sz="1600" kern="1200" dirty="0">
                          <a:solidFill>
                            <a:schemeClr val="tx1"/>
                          </a:solidFill>
                          <a:effectLst/>
                          <a:latin typeface="+mn-lt"/>
                          <a:ea typeface="+mn-ea"/>
                          <a:cs typeface="+mn-cs"/>
                        </a:rPr>
                        <a:t>Average cost of administering social assistance was R32 per beneficiary {R7 billion (administrative budget)/18 million (number of beneficiaries)}/12 months</a:t>
                      </a:r>
                    </a:p>
                    <a:p>
                      <a:pPr marL="285750" indent="-285750">
                        <a:lnSpc>
                          <a:spcPct val="110000"/>
                        </a:lnSpc>
                        <a:spcAft>
                          <a:spcPts val="0"/>
                        </a:spcAft>
                        <a:buFont typeface="Wingdings" panose="05000000000000000000" pitchFamily="2" charset="2"/>
                        <a:buChar char="q"/>
                      </a:pPr>
                      <a:endParaRPr lang="en-US" sz="1600" kern="1200" dirty="0">
                        <a:solidFill>
                          <a:schemeClr val="tx1"/>
                        </a:solidFill>
                        <a:effectLst/>
                        <a:latin typeface="+mn-lt"/>
                        <a:ea typeface="+mn-ea"/>
                        <a:cs typeface="+mn-cs"/>
                      </a:endParaRPr>
                    </a:p>
                    <a:p>
                      <a:pPr marL="285750" indent="-285750">
                        <a:lnSpc>
                          <a:spcPct val="110000"/>
                        </a:lnSpc>
                        <a:spcAft>
                          <a:spcPts val="0"/>
                        </a:spcAft>
                        <a:buFont typeface="Wingdings" panose="05000000000000000000" pitchFamily="2" charset="2"/>
                        <a:buChar char="q"/>
                      </a:pPr>
                      <a:r>
                        <a:rPr lang="en-GB" sz="1600" kern="1200" dirty="0">
                          <a:solidFill>
                            <a:schemeClr val="tx1"/>
                          </a:solidFill>
                          <a:effectLst/>
                          <a:latin typeface="+mn-lt"/>
                          <a:ea typeface="+mn-ea"/>
                          <a:cs typeface="+mn-cs"/>
                        </a:rPr>
                        <a:t>Administration cost of social assistance transfers budget was 3.17% of the total social grants budget: {</a:t>
                      </a:r>
                      <a:r>
                        <a:rPr lang="en-US" sz="1600" kern="1200" dirty="0">
                          <a:solidFill>
                            <a:schemeClr val="tx1"/>
                          </a:solidFill>
                          <a:effectLst/>
                          <a:latin typeface="+mn-lt"/>
                          <a:ea typeface="+mn-ea"/>
                          <a:cs typeface="+mn-cs"/>
                        </a:rPr>
                        <a:t>R7 billion (administrative budget</a:t>
                      </a:r>
                      <a:r>
                        <a:rPr lang="en-GB" sz="1600" kern="1200" dirty="0">
                          <a:solidFill>
                            <a:schemeClr val="tx1"/>
                          </a:solidFill>
                          <a:effectLst/>
                          <a:latin typeface="+mn-lt"/>
                          <a:ea typeface="+mn-ea"/>
                          <a:cs typeface="+mn-cs"/>
                        </a:rPr>
                        <a:t>/R221 billion (social assistance budget)}</a:t>
                      </a:r>
                      <a:endParaRPr lang="en-ZA" sz="1600" dirty="0">
                        <a:solidFill>
                          <a:schemeClr val="tx1"/>
                        </a:solidFill>
                        <a:effectLst/>
                        <a:latin typeface="+mn-lt"/>
                        <a:ea typeface="Calibri" panose="020F0502020204030204" pitchFamily="34" charset="0"/>
                        <a:cs typeface="Arial" panose="020B0604020202020204" pitchFamily="34" charset="0"/>
                      </a:endParaRP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36</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Effective Financial Management</a:t>
            </a:r>
          </a:p>
        </p:txBody>
      </p:sp>
    </p:spTree>
    <p:extLst>
      <p:ext uri="{BB962C8B-B14F-4D97-AF65-F5344CB8AC3E}">
        <p14:creationId xmlns:p14="http://schemas.microsoft.com/office/powerpoint/2010/main" xmlns="" val="1226751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544719034"/>
              </p:ext>
            </p:extLst>
          </p:nvPr>
        </p:nvGraphicFramePr>
        <p:xfrm>
          <a:off x="76200" y="838200"/>
          <a:ext cx="8991600" cy="3581400"/>
        </p:xfrm>
        <a:graphic>
          <a:graphicData uri="http://schemas.openxmlformats.org/drawingml/2006/table">
            <a:tbl>
              <a:tblPr>
                <a:tableStyleId>{5940675A-B579-460E-94D1-54222C63F5DA}</a:tableStyleId>
              </a:tblPr>
              <a:tblGrid>
                <a:gridCol w="3581400">
                  <a:extLst>
                    <a:ext uri="{9D8B030D-6E8A-4147-A177-3AD203B41FA5}">
                      <a16:colId xmlns:a16="http://schemas.microsoft.com/office/drawing/2014/main" xmlns="" val="4246322984"/>
                    </a:ext>
                  </a:extLst>
                </a:gridCol>
                <a:gridCol w="5410200">
                  <a:extLst>
                    <a:ext uri="{9D8B030D-6E8A-4147-A177-3AD203B41FA5}">
                      <a16:colId xmlns:a16="http://schemas.microsoft.com/office/drawing/2014/main" xmlns="" val="20001"/>
                    </a:ext>
                  </a:extLst>
                </a:gridCol>
              </a:tblGrid>
              <a:tr h="310656">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organisational efficiencies</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a:t>
                      </a:r>
                      <a:r>
                        <a:rPr lang="en-US" sz="1600" b="0" dirty="0">
                          <a:solidFill>
                            <a:schemeClr val="tx1"/>
                          </a:solidFill>
                          <a:latin typeface="+mn-lt"/>
                          <a:cs typeface="Arial" panose="020B0604020202020204" pitchFamily="34" charset="0"/>
                        </a:rPr>
                        <a:t>Improved financial management</a:t>
                      </a:r>
                      <a:endParaRPr lang="en-ZA" sz="1600" b="0" i="0" u="none" strike="noStrike" kern="1200" baseline="0" dirty="0">
                        <a:solidFill>
                          <a:schemeClr val="tx1"/>
                        </a:solidFill>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541957">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lumMod val="75000"/>
                              <a:lumOff val="25000"/>
                            </a:schemeClr>
                          </a:solidFill>
                          <a:effectLst/>
                          <a:latin typeface="+mn-lt"/>
                        </a:rPr>
                        <a:t>Desired Impact: </a:t>
                      </a:r>
                      <a:r>
                        <a:rPr lang="en-GB" sz="1600" b="0" i="0" dirty="0">
                          <a:solidFill>
                            <a:schemeClr val="tx1">
                              <a:lumMod val="75000"/>
                              <a:lumOff val="25000"/>
                            </a:schemeClr>
                          </a:solidFill>
                          <a:latin typeface="+mn-lt"/>
                          <a:cs typeface="Arial" panose="020B0604020202020204" pitchFamily="34" charset="0"/>
                        </a:rPr>
                        <a:t>Improved compliance to financial prescripts. </a:t>
                      </a:r>
                      <a:endParaRPr lang="en-US" sz="1600" b="0" kern="1200" baseline="0" dirty="0">
                        <a:solidFill>
                          <a:schemeClr val="tx1">
                            <a:lumMod val="75000"/>
                            <a:lumOff val="25000"/>
                          </a:schemeClr>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2166671">
                <a:tc>
                  <a:txBody>
                    <a:bodyPr/>
                    <a:lstStyle/>
                    <a:p>
                      <a:pPr marL="285750" indent="-285750">
                        <a:lnSpc>
                          <a:spcPct val="110000"/>
                        </a:lnSpc>
                        <a:spcAft>
                          <a:spcPts val="0"/>
                        </a:spcAft>
                        <a:buFont typeface="Wingdings" panose="05000000000000000000" pitchFamily="2" charset="2"/>
                        <a:buChar char="q"/>
                      </a:pPr>
                      <a:r>
                        <a:rPr lang="en-US" sz="1800" kern="1200" dirty="0">
                          <a:solidFill>
                            <a:schemeClr val="tx1"/>
                          </a:solidFill>
                          <a:effectLst/>
                          <a:latin typeface="+mn-lt"/>
                          <a:ea typeface="+mn-ea"/>
                          <a:cs typeface="+mn-cs"/>
                        </a:rPr>
                        <a:t>95% of eligible suppliers paid within 30 days.</a:t>
                      </a:r>
                    </a:p>
                    <a:p>
                      <a:pPr marL="285750" indent="-285750">
                        <a:lnSpc>
                          <a:spcPct val="110000"/>
                        </a:lnSpc>
                        <a:spcAft>
                          <a:spcPts val="0"/>
                        </a:spcAft>
                        <a:buFont typeface="Wingdings" panose="05000000000000000000" pitchFamily="2" charset="2"/>
                        <a:buChar char="q"/>
                      </a:pPr>
                      <a:endParaRPr lang="en-US" sz="1800" kern="1200" dirty="0">
                        <a:solidFill>
                          <a:schemeClr val="tx1"/>
                        </a:solidFill>
                        <a:effectLst/>
                        <a:latin typeface="+mn-lt"/>
                        <a:ea typeface="+mn-ea"/>
                        <a:cs typeface="+mn-cs"/>
                      </a:endParaRPr>
                    </a:p>
                    <a:p>
                      <a:pPr marL="285750" indent="-285750">
                        <a:lnSpc>
                          <a:spcPct val="110000"/>
                        </a:lnSpc>
                        <a:spcAft>
                          <a:spcPts val="0"/>
                        </a:spcAft>
                        <a:buFont typeface="Wingdings" panose="05000000000000000000" pitchFamily="2" charset="2"/>
                        <a:buChar char="q"/>
                      </a:pPr>
                      <a:r>
                        <a:rPr lang="en-GB" sz="1800" kern="1200" dirty="0">
                          <a:solidFill>
                            <a:schemeClr val="tx1"/>
                          </a:solidFill>
                          <a:effectLst/>
                          <a:latin typeface="+mn-lt"/>
                          <a:ea typeface="+mn-ea"/>
                          <a:cs typeface="+mn-cs"/>
                        </a:rPr>
                        <a:t>5% of social assistance debts recovered and/or written off.</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indent="-285750">
                        <a:lnSpc>
                          <a:spcPct val="110000"/>
                        </a:lnSpc>
                        <a:spcAft>
                          <a:spcPts val="0"/>
                        </a:spcAft>
                        <a:buFont typeface="Wingdings" panose="05000000000000000000" pitchFamily="2" charset="2"/>
                        <a:buChar char="q"/>
                      </a:pPr>
                      <a:r>
                        <a:rPr lang="en-US" sz="1800" kern="1200" dirty="0">
                          <a:solidFill>
                            <a:schemeClr val="tx1"/>
                          </a:solidFill>
                          <a:effectLst/>
                          <a:latin typeface="+mn-lt"/>
                          <a:ea typeface="+mn-ea"/>
                          <a:cs typeface="+mn-cs"/>
                        </a:rPr>
                        <a:t>99.99% (2 779 out of 2 780) eligible suppliers paid within 30 days.</a:t>
                      </a:r>
                    </a:p>
                    <a:p>
                      <a:pPr marL="285750" indent="-285750">
                        <a:lnSpc>
                          <a:spcPct val="110000"/>
                        </a:lnSpc>
                        <a:spcAft>
                          <a:spcPts val="0"/>
                        </a:spcAft>
                        <a:buFont typeface="Wingdings" panose="05000000000000000000" pitchFamily="2" charset="2"/>
                        <a:buChar char="q"/>
                      </a:pPr>
                      <a:endParaRPr lang="en-US" sz="1800" kern="1200" dirty="0">
                        <a:solidFill>
                          <a:schemeClr val="tx1"/>
                        </a:solidFill>
                        <a:effectLst/>
                        <a:latin typeface="+mn-lt"/>
                        <a:ea typeface="+mn-ea"/>
                        <a:cs typeface="+mn-cs"/>
                      </a:endParaRPr>
                    </a:p>
                    <a:p>
                      <a:pPr marL="285750" marR="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q"/>
                        <a:tabLst/>
                        <a:defRPr/>
                      </a:pPr>
                      <a:r>
                        <a:rPr lang="en-GB" sz="1800" kern="1200" dirty="0">
                          <a:solidFill>
                            <a:schemeClr val="tx1"/>
                          </a:solidFill>
                          <a:effectLst/>
                          <a:latin typeface="+mn-lt"/>
                          <a:ea typeface="+mn-ea"/>
                          <a:cs typeface="+mn-cs"/>
                        </a:rPr>
                        <a:t>1.17% (R8 042 489.41 of R686 443 065.51) </a:t>
                      </a:r>
                      <a:r>
                        <a:rPr lang="en-US" sz="1800" kern="1200" dirty="0">
                          <a:solidFill>
                            <a:schemeClr val="tx1"/>
                          </a:solidFill>
                          <a:effectLst/>
                          <a:latin typeface="+mn-lt"/>
                          <a:ea typeface="+mn-ea"/>
                          <a:cs typeface="+mn-cs"/>
                        </a:rPr>
                        <a:t>of social assistance debts was recovered</a:t>
                      </a:r>
                      <a:r>
                        <a:rPr lang="en-GB" sz="1800" kern="1200" dirty="0">
                          <a:solidFill>
                            <a:schemeClr val="tx1"/>
                          </a:solidFill>
                          <a:effectLst/>
                          <a:latin typeface="+mn-lt"/>
                          <a:ea typeface="+mn-ea"/>
                          <a:cs typeface="+mn-cs"/>
                        </a:rPr>
                        <a:t>. The 5% target equates to R34 322 153.28.</a:t>
                      </a:r>
                      <a:endParaRPr lang="en-ZA" sz="1800" kern="1200" dirty="0">
                        <a:solidFill>
                          <a:schemeClr val="tx1"/>
                        </a:solidFill>
                        <a:effectLst/>
                        <a:latin typeface="+mn-lt"/>
                        <a:ea typeface="+mn-ea"/>
                        <a:cs typeface="+mn-cs"/>
                      </a:endParaRPr>
                    </a:p>
                    <a:p>
                      <a:pPr marL="285750" indent="-285750">
                        <a:lnSpc>
                          <a:spcPct val="110000"/>
                        </a:lnSpc>
                        <a:spcAft>
                          <a:spcPts val="0"/>
                        </a:spcAft>
                        <a:buFont typeface="Wingdings" panose="05000000000000000000" pitchFamily="2" charset="2"/>
                        <a:buChar char="q"/>
                      </a:pPr>
                      <a:endParaRPr lang="en-ZA" sz="1600" dirty="0">
                        <a:solidFill>
                          <a:schemeClr val="tx1"/>
                        </a:solidFill>
                        <a:effectLst/>
                        <a:latin typeface="+mn-lt"/>
                        <a:ea typeface="Calibri" panose="020F0502020204030204" pitchFamily="34" charset="0"/>
                        <a:cs typeface="Arial" panose="020B0604020202020204" pitchFamily="34" charset="0"/>
                      </a:endParaRP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37</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Effective Financial Management</a:t>
            </a:r>
          </a:p>
        </p:txBody>
      </p:sp>
    </p:spTree>
    <p:extLst>
      <p:ext uri="{BB962C8B-B14F-4D97-AF65-F5344CB8AC3E}">
        <p14:creationId xmlns:p14="http://schemas.microsoft.com/office/powerpoint/2010/main" xmlns="" val="1451089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299015327"/>
              </p:ext>
            </p:extLst>
          </p:nvPr>
        </p:nvGraphicFramePr>
        <p:xfrm>
          <a:off x="152400" y="660231"/>
          <a:ext cx="8991600" cy="5969169"/>
        </p:xfrm>
        <a:graphic>
          <a:graphicData uri="http://schemas.openxmlformats.org/drawingml/2006/table">
            <a:tbl>
              <a:tblPr>
                <a:tableStyleId>{5940675A-B579-460E-94D1-54222C63F5DA}</a:tableStyleId>
              </a:tblPr>
              <a:tblGrid>
                <a:gridCol w="2057400">
                  <a:extLst>
                    <a:ext uri="{9D8B030D-6E8A-4147-A177-3AD203B41FA5}">
                      <a16:colId xmlns:a16="http://schemas.microsoft.com/office/drawing/2014/main" xmlns="" val="4246322984"/>
                    </a:ext>
                  </a:extLst>
                </a:gridCol>
                <a:gridCol w="6934200">
                  <a:extLst>
                    <a:ext uri="{9D8B030D-6E8A-4147-A177-3AD203B41FA5}">
                      <a16:colId xmlns:a16="http://schemas.microsoft.com/office/drawing/2014/main" xmlns="" val="20001"/>
                    </a:ext>
                  </a:extLst>
                </a:gridCol>
              </a:tblGrid>
              <a:tr h="319990">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organisational efficiencies</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9990">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a:t>
                      </a:r>
                      <a:r>
                        <a:rPr lang="en-US" sz="1600" b="1" u="none" strike="noStrike" kern="1200" dirty="0">
                          <a:solidFill>
                            <a:schemeClr val="tx1"/>
                          </a:solidFill>
                          <a:effectLst/>
                          <a:latin typeface="+mn-lt"/>
                        </a:rPr>
                        <a:t>Objective:   </a:t>
                      </a:r>
                      <a:r>
                        <a:rPr lang="en-US" sz="1600" b="0" dirty="0">
                          <a:solidFill>
                            <a:schemeClr val="tx1"/>
                          </a:solidFill>
                          <a:latin typeface="+mn-lt"/>
                          <a:cs typeface="Arial" panose="020B0604020202020204" pitchFamily="34" charset="0"/>
                        </a:rPr>
                        <a:t>Implementation</a:t>
                      </a:r>
                      <a:r>
                        <a:rPr lang="en-US" sz="1600" b="0" baseline="0" dirty="0">
                          <a:solidFill>
                            <a:schemeClr val="tx1"/>
                          </a:solidFill>
                          <a:latin typeface="+mn-lt"/>
                          <a:cs typeface="Arial" panose="020B0604020202020204" pitchFamily="34" charset="0"/>
                        </a:rPr>
                        <a:t> of an e</a:t>
                      </a:r>
                      <a:r>
                        <a:rPr lang="en-US" sz="1600" b="0" kern="1200" baseline="0" dirty="0">
                          <a:solidFill>
                            <a:schemeClr val="tx1"/>
                          </a:solidFill>
                          <a:effectLst/>
                          <a:latin typeface="+mn-lt"/>
                          <a:ea typeface="+mn-ea"/>
                          <a:cs typeface="Arial" panose="020B0604020202020204" pitchFamily="34" charset="0"/>
                        </a:rPr>
                        <a:t>ffective consequence management system</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558240">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solidFill>
                          <a:effectLst/>
                          <a:latin typeface="+mn-lt"/>
                        </a:rPr>
                        <a:t>Desired Impact: </a:t>
                      </a:r>
                      <a:r>
                        <a:rPr lang="en-ZA" sz="1600" b="0" u="none" baseline="0" dirty="0">
                          <a:solidFill>
                            <a:schemeClr val="tx1"/>
                          </a:solidFill>
                          <a:latin typeface="+mn-lt"/>
                          <a:cs typeface="Arial" panose="020B0604020202020204" pitchFamily="34" charset="0"/>
                        </a:rPr>
                        <a:t>R</a:t>
                      </a:r>
                      <a:r>
                        <a:rPr lang="en-US" sz="1600" kern="1200" baseline="0" dirty="0">
                          <a:solidFill>
                            <a:schemeClr val="tx1"/>
                          </a:solidFill>
                          <a:effectLst/>
                          <a:latin typeface="+mn-lt"/>
                          <a:ea typeface="+mn-ea"/>
                          <a:cs typeface="Arial" panose="020B0604020202020204" pitchFamily="34" charset="0"/>
                        </a:rPr>
                        <a:t>educed wastage and cases of non-compliance/irregular expenditure/financial misconduct.  Improved accountability and effective deterrence</a:t>
                      </a:r>
                      <a:endParaRPr lang="en-US" sz="1600" b="0" kern="1200" baseline="0" dirty="0">
                        <a:solidFill>
                          <a:schemeClr val="tx1"/>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259015">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275649">
                <a:tc>
                  <a:txBody>
                    <a:bodyPr/>
                    <a:lstStyle/>
                    <a:p>
                      <a:pPr marL="285750" indent="-285750" algn="just">
                        <a:lnSpc>
                          <a:spcPct val="100000"/>
                        </a:lnSpc>
                        <a:spcBef>
                          <a:spcPts val="0"/>
                        </a:spcBef>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50% of financial misconduct cases (</a:t>
                      </a:r>
                      <a:r>
                        <a:rPr lang="en-US" sz="1600" b="1" dirty="0">
                          <a:solidFill>
                            <a:schemeClr val="tx1"/>
                          </a:solidFill>
                          <a:effectLst/>
                          <a:latin typeface="+mn-lt"/>
                          <a:ea typeface="Times New Roman" panose="02020603050405020304" pitchFamily="18" charset="0"/>
                          <a:cs typeface="Times New Roman" panose="02020603050405020304" pitchFamily="18" charset="0"/>
                        </a:rPr>
                        <a:t>current</a:t>
                      </a:r>
                      <a:r>
                        <a:rPr lang="en-US" sz="1600" dirty="0">
                          <a:solidFill>
                            <a:schemeClr val="tx1"/>
                          </a:solidFill>
                          <a:effectLst/>
                          <a:latin typeface="+mn-lt"/>
                          <a:ea typeface="Times New Roman" panose="02020603050405020304" pitchFamily="18" charset="0"/>
                          <a:cs typeface="Times New Roman" panose="02020603050405020304" pitchFamily="18" charset="0"/>
                        </a:rPr>
                        <a:t>) finalised within 120 days</a:t>
                      </a:r>
                    </a:p>
                    <a:p>
                      <a:pPr marL="0" indent="0" algn="just">
                        <a:lnSpc>
                          <a:spcPct val="100000"/>
                        </a:lnSpc>
                        <a:spcBef>
                          <a:spcPts val="0"/>
                        </a:spcBef>
                        <a:spcAft>
                          <a:spcPts val="0"/>
                        </a:spcAft>
                        <a:buFont typeface="Wingdings" panose="05000000000000000000" pitchFamily="2" charset="2"/>
                        <a:buNone/>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kern="1200" dirty="0">
                          <a:solidFill>
                            <a:schemeClr val="tx1"/>
                          </a:solidFill>
                          <a:effectLst/>
                          <a:latin typeface="+mn-lt"/>
                          <a:ea typeface="+mn-ea"/>
                          <a:cs typeface="+mn-cs"/>
                        </a:rPr>
                        <a:t>99% (66 of 67) of financial misconduct cases (</a:t>
                      </a:r>
                      <a:r>
                        <a:rPr lang="en-GB" sz="1600" b="1" kern="1200" dirty="0">
                          <a:solidFill>
                            <a:schemeClr val="tx1"/>
                          </a:solidFill>
                          <a:effectLst/>
                          <a:latin typeface="+mn-lt"/>
                          <a:ea typeface="+mn-ea"/>
                          <a:cs typeface="+mn-cs"/>
                        </a:rPr>
                        <a:t>current</a:t>
                      </a:r>
                      <a:r>
                        <a:rPr lang="en-GB" sz="1600" kern="1200" dirty="0">
                          <a:solidFill>
                            <a:schemeClr val="tx1"/>
                          </a:solidFill>
                          <a:effectLst/>
                          <a:latin typeface="+mn-lt"/>
                          <a:ea typeface="+mn-ea"/>
                          <a:cs typeface="+mn-cs"/>
                        </a:rPr>
                        <a:t>) were finalised within 120 days.</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kern="1200" dirty="0" smtClean="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Breakdown per region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600" kern="1200" dirty="0">
                        <a:solidFill>
                          <a:schemeClr val="tx1"/>
                        </a:solidFill>
                        <a:effectLst/>
                        <a:latin typeface="+mn-lt"/>
                        <a:ea typeface="+mn-ea"/>
                        <a:cs typeface="+mn-cs"/>
                      </a:endParaRP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38</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Effective Financial Management</a:t>
            </a:r>
          </a:p>
        </p:txBody>
      </p:sp>
      <p:graphicFrame>
        <p:nvGraphicFramePr>
          <p:cNvPr id="2" name="Table 1"/>
          <p:cNvGraphicFramePr>
            <a:graphicFrameLocks noGrp="1"/>
          </p:cNvGraphicFramePr>
          <p:nvPr>
            <p:extLst>
              <p:ext uri="{D42A27DB-BD31-4B8C-83A1-F6EECF244321}">
                <p14:modId xmlns:p14="http://schemas.microsoft.com/office/powerpoint/2010/main" xmlns="" val="1681771113"/>
              </p:ext>
            </p:extLst>
          </p:nvPr>
        </p:nvGraphicFramePr>
        <p:xfrm>
          <a:off x="3284113" y="3078480"/>
          <a:ext cx="4724400" cy="3474720"/>
        </p:xfrm>
        <a:graphic>
          <a:graphicData uri="http://schemas.openxmlformats.org/drawingml/2006/table">
            <a:tbl>
              <a:tblPr firstRow="1" bandRow="1"/>
              <a:tblGrid>
                <a:gridCol w="1083300">
                  <a:extLst>
                    <a:ext uri="{9D8B030D-6E8A-4147-A177-3AD203B41FA5}">
                      <a16:colId xmlns:a16="http://schemas.microsoft.com/office/drawing/2014/main" xmlns="" val="20000"/>
                    </a:ext>
                  </a:extLst>
                </a:gridCol>
                <a:gridCol w="1168186">
                  <a:extLst>
                    <a:ext uri="{9D8B030D-6E8A-4147-A177-3AD203B41FA5}">
                      <a16:colId xmlns:a16="http://schemas.microsoft.com/office/drawing/2014/main" xmlns="" val="20001"/>
                    </a:ext>
                  </a:extLst>
                </a:gridCol>
                <a:gridCol w="1085828">
                  <a:extLst>
                    <a:ext uri="{9D8B030D-6E8A-4147-A177-3AD203B41FA5}">
                      <a16:colId xmlns:a16="http://schemas.microsoft.com/office/drawing/2014/main" xmlns="" val="20002"/>
                    </a:ext>
                  </a:extLst>
                </a:gridCol>
                <a:gridCol w="1387086">
                  <a:extLst>
                    <a:ext uri="{9D8B030D-6E8A-4147-A177-3AD203B41FA5}">
                      <a16:colId xmlns:a16="http://schemas.microsoft.com/office/drawing/2014/main" xmlns="" val="20003"/>
                    </a:ext>
                  </a:extLst>
                </a:gridCol>
              </a:tblGrid>
              <a:tr h="457200">
                <a:tc>
                  <a:txBody>
                    <a:bodyPr/>
                    <a:lstStyle/>
                    <a:p>
                      <a:pPr marL="71755" marR="71755">
                        <a:lnSpc>
                          <a:spcPct val="150000"/>
                        </a:lnSpc>
                        <a:spcAft>
                          <a:spcPts val="0"/>
                        </a:spcAft>
                      </a:pPr>
                      <a:r>
                        <a:rPr lang="en-US" sz="1200" b="1" dirty="0">
                          <a:effectLst/>
                        </a:rPr>
                        <a:t>Region</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Reported </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Finalised </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Percentage</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152400">
                <a:tc>
                  <a:txBody>
                    <a:bodyPr/>
                    <a:lstStyle/>
                    <a:p>
                      <a:pPr>
                        <a:lnSpc>
                          <a:spcPct val="150000"/>
                        </a:lnSpc>
                        <a:spcAft>
                          <a:spcPts val="0"/>
                        </a:spcAft>
                      </a:pPr>
                      <a:r>
                        <a:rPr lang="en-GB" sz="1200" dirty="0">
                          <a:effectLst/>
                        </a:rPr>
                        <a:t>EC</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15</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15</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50000"/>
                        </a:lnSpc>
                        <a:spcAft>
                          <a:spcPts val="0"/>
                        </a:spcAft>
                      </a:pPr>
                      <a:r>
                        <a:rPr lang="en-GB" sz="1200" dirty="0">
                          <a:effectLst/>
                        </a:rPr>
                        <a:t>FS</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 -</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7160">
                <a:tc>
                  <a:txBody>
                    <a:bodyPr/>
                    <a:lstStyle/>
                    <a:p>
                      <a:pPr>
                        <a:lnSpc>
                          <a:spcPct val="150000"/>
                        </a:lnSpc>
                        <a:spcAft>
                          <a:spcPts val="0"/>
                        </a:spcAft>
                      </a:pPr>
                      <a:r>
                        <a:rPr lang="en-GB" sz="1200" dirty="0">
                          <a:effectLst/>
                        </a:rPr>
                        <a:t>GP</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dirty="0">
                          <a:effectLst/>
                        </a:rPr>
                        <a:t>2</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2</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nSpc>
                          <a:spcPct val="150000"/>
                        </a:lnSpc>
                        <a:spcAft>
                          <a:spcPts val="0"/>
                        </a:spcAft>
                      </a:pPr>
                      <a:r>
                        <a:rPr lang="en-GB" sz="1200" dirty="0">
                          <a:effectLst/>
                        </a:rPr>
                        <a:t>HO</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dirty="0">
                          <a:effectLst/>
                        </a:rPr>
                        <a:t>3</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2</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66,67%</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21920">
                <a:tc>
                  <a:txBody>
                    <a:bodyPr/>
                    <a:lstStyle/>
                    <a:p>
                      <a:pPr>
                        <a:lnSpc>
                          <a:spcPct val="150000"/>
                        </a:lnSpc>
                        <a:spcAft>
                          <a:spcPts val="0"/>
                        </a:spcAft>
                      </a:pPr>
                      <a:r>
                        <a:rPr lang="en-GB" sz="1200" dirty="0">
                          <a:effectLst/>
                        </a:rPr>
                        <a:t>KZN</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dirty="0">
                          <a:effectLst/>
                        </a:rPr>
                        <a:t>10</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10</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52400">
                <a:tc>
                  <a:txBody>
                    <a:bodyPr/>
                    <a:lstStyle/>
                    <a:p>
                      <a:pPr>
                        <a:lnSpc>
                          <a:spcPct val="150000"/>
                        </a:lnSpc>
                        <a:spcAft>
                          <a:spcPts val="0"/>
                        </a:spcAft>
                      </a:pPr>
                      <a:r>
                        <a:rPr lang="en-GB" sz="1200" dirty="0">
                          <a:effectLst/>
                        </a:rPr>
                        <a:t>LP</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dirty="0">
                          <a:effectLst/>
                        </a:rPr>
                        <a:t>4</a:t>
                      </a:r>
                      <a:endParaRPr lang="en-ZA" sz="1200"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4</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50000"/>
                        </a:lnSpc>
                        <a:spcAft>
                          <a:spcPts val="0"/>
                        </a:spcAft>
                      </a:pPr>
                      <a:r>
                        <a:rPr lang="en-GB" sz="1200" dirty="0">
                          <a:effectLst/>
                        </a:rPr>
                        <a:t>MP</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7</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7</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137160">
                <a:tc>
                  <a:txBody>
                    <a:bodyPr/>
                    <a:lstStyle/>
                    <a:p>
                      <a:pPr>
                        <a:lnSpc>
                          <a:spcPct val="150000"/>
                        </a:lnSpc>
                        <a:spcAft>
                          <a:spcPts val="0"/>
                        </a:spcAft>
                      </a:pPr>
                      <a:r>
                        <a:rPr lang="en-GB" sz="1200" dirty="0">
                          <a:effectLst/>
                        </a:rPr>
                        <a:t>NC</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3</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3</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a:txBody>
                    <a:bodyPr/>
                    <a:lstStyle/>
                    <a:p>
                      <a:pPr>
                        <a:lnSpc>
                          <a:spcPct val="150000"/>
                        </a:lnSpc>
                        <a:spcAft>
                          <a:spcPts val="0"/>
                        </a:spcAft>
                      </a:pPr>
                      <a:r>
                        <a:rPr lang="en-GB" sz="1200" dirty="0">
                          <a:effectLst/>
                        </a:rPr>
                        <a:t>NW</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14</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14</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121920">
                <a:tc>
                  <a:txBody>
                    <a:bodyPr/>
                    <a:lstStyle/>
                    <a:p>
                      <a:pPr>
                        <a:lnSpc>
                          <a:spcPct val="150000"/>
                        </a:lnSpc>
                        <a:spcAft>
                          <a:spcPts val="0"/>
                        </a:spcAft>
                      </a:pPr>
                      <a:r>
                        <a:rPr lang="en-GB" sz="1200" dirty="0">
                          <a:effectLst/>
                        </a:rPr>
                        <a:t>WC</a:t>
                      </a:r>
                      <a:endParaRPr lang="en-ZA" sz="1200"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9</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9</a:t>
                      </a:r>
                      <a:endParaRPr lang="en-ZA" sz="120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152400">
                <a:tc>
                  <a:txBody>
                    <a:bodyPr/>
                    <a:lstStyle/>
                    <a:p>
                      <a:pPr>
                        <a:lnSpc>
                          <a:spcPct val="150000"/>
                        </a:lnSpc>
                        <a:spcAft>
                          <a:spcPts val="0"/>
                        </a:spcAft>
                      </a:pPr>
                      <a:r>
                        <a:rPr lang="en-GB" sz="1200" b="1" dirty="0">
                          <a:effectLst/>
                        </a:rPr>
                        <a:t>Total</a:t>
                      </a:r>
                      <a:endParaRPr lang="en-ZA" sz="1200" b="1" dirty="0">
                        <a:effectLst/>
                        <a:latin typeface="Calibri" panose="020F0502020204030204" pitchFamily="34"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b="1" dirty="0">
                          <a:effectLst/>
                        </a:rPr>
                        <a:t>67</a:t>
                      </a:r>
                      <a:endParaRPr lang="en-ZA" sz="1200" b="1"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66</a:t>
                      </a:r>
                      <a:endParaRPr lang="en-ZA" sz="1200" b="1" dirty="0">
                        <a:effectLst/>
                        <a:latin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98,51%</a:t>
                      </a:r>
                      <a:endParaRPr lang="en-ZA" sz="1200" b="1" dirty="0">
                        <a:effectLst/>
                        <a:latin typeface="Calibri" panose="020F0502020204030204" pitchFamily="34" charset="0"/>
                        <a:cs typeface="Times New Roman" panose="02020603050405020304" pitchFamily="18" charset="0"/>
                      </a:endParaRP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368900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4080614608"/>
              </p:ext>
            </p:extLst>
          </p:nvPr>
        </p:nvGraphicFramePr>
        <p:xfrm>
          <a:off x="76200" y="947471"/>
          <a:ext cx="8991600" cy="5224729"/>
        </p:xfrm>
        <a:graphic>
          <a:graphicData uri="http://schemas.openxmlformats.org/drawingml/2006/table">
            <a:tbl>
              <a:tblPr>
                <a:tableStyleId>{5940675A-B579-460E-94D1-54222C63F5DA}</a:tableStyleId>
              </a:tblPr>
              <a:tblGrid>
                <a:gridCol w="3276600">
                  <a:extLst>
                    <a:ext uri="{9D8B030D-6E8A-4147-A177-3AD203B41FA5}">
                      <a16:colId xmlns:a16="http://schemas.microsoft.com/office/drawing/2014/main" xmlns="" val="4246322984"/>
                    </a:ext>
                  </a:extLst>
                </a:gridCol>
                <a:gridCol w="5715000">
                  <a:extLst>
                    <a:ext uri="{9D8B030D-6E8A-4147-A177-3AD203B41FA5}">
                      <a16:colId xmlns:a16="http://schemas.microsoft.com/office/drawing/2014/main" xmlns="" val="20001"/>
                    </a:ext>
                  </a:extLst>
                </a:gridCol>
              </a:tblGrid>
              <a:tr h="319990">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organisational efficiencies</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9990">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a:t>
                      </a:r>
                      <a:r>
                        <a:rPr lang="en-US" sz="1600" b="1" u="none" strike="noStrike" kern="1200" dirty="0">
                          <a:solidFill>
                            <a:schemeClr val="tx1"/>
                          </a:solidFill>
                          <a:effectLst/>
                          <a:latin typeface="+mn-lt"/>
                        </a:rPr>
                        <a:t>Objective:   </a:t>
                      </a:r>
                      <a:r>
                        <a:rPr lang="en-US" sz="1600" b="0" dirty="0">
                          <a:solidFill>
                            <a:schemeClr val="tx1"/>
                          </a:solidFill>
                          <a:latin typeface="+mn-lt"/>
                          <a:cs typeface="Arial" panose="020B0604020202020204" pitchFamily="34" charset="0"/>
                        </a:rPr>
                        <a:t>Implementation</a:t>
                      </a:r>
                      <a:r>
                        <a:rPr lang="en-US" sz="1600" b="0" baseline="0" dirty="0">
                          <a:solidFill>
                            <a:schemeClr val="tx1"/>
                          </a:solidFill>
                          <a:latin typeface="+mn-lt"/>
                          <a:cs typeface="Arial" panose="020B0604020202020204" pitchFamily="34" charset="0"/>
                        </a:rPr>
                        <a:t> of an e</a:t>
                      </a:r>
                      <a:r>
                        <a:rPr lang="en-US" sz="1600" b="0" kern="1200" baseline="0" dirty="0">
                          <a:solidFill>
                            <a:schemeClr val="tx1"/>
                          </a:solidFill>
                          <a:effectLst/>
                          <a:latin typeface="+mn-lt"/>
                          <a:ea typeface="+mn-ea"/>
                          <a:cs typeface="Arial" panose="020B0604020202020204" pitchFamily="34" charset="0"/>
                        </a:rPr>
                        <a:t>ffective consequence management system</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558240">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solidFill>
                          <a:effectLst/>
                          <a:latin typeface="+mn-lt"/>
                        </a:rPr>
                        <a:t>Desired Impact: </a:t>
                      </a:r>
                      <a:r>
                        <a:rPr lang="en-ZA" sz="1600" b="0" u="none" baseline="0" dirty="0">
                          <a:solidFill>
                            <a:schemeClr val="tx1"/>
                          </a:solidFill>
                          <a:latin typeface="+mn-lt"/>
                          <a:cs typeface="Arial" panose="020B0604020202020204" pitchFamily="34" charset="0"/>
                        </a:rPr>
                        <a:t>R</a:t>
                      </a:r>
                      <a:r>
                        <a:rPr lang="en-US" sz="1600" kern="1200" baseline="0" dirty="0">
                          <a:solidFill>
                            <a:schemeClr val="tx1"/>
                          </a:solidFill>
                          <a:effectLst/>
                          <a:latin typeface="+mn-lt"/>
                          <a:ea typeface="+mn-ea"/>
                          <a:cs typeface="Arial" panose="020B0604020202020204" pitchFamily="34" charset="0"/>
                        </a:rPr>
                        <a:t>educed wastage and cases of non-compliance/irregular expenditure/financial misconduct.  Improved accountability and effective deterrence</a:t>
                      </a:r>
                      <a:endParaRPr lang="en-US" sz="1600" b="0" kern="1200" baseline="0" dirty="0">
                        <a:solidFill>
                          <a:schemeClr val="tx1"/>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259015">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3767494">
                <a:tc>
                  <a:txBody>
                    <a:bodyPr/>
                    <a:lstStyle/>
                    <a:p>
                      <a:pPr marL="285750" indent="-285750" algn="just">
                        <a:lnSpc>
                          <a:spcPct val="100000"/>
                        </a:lnSpc>
                        <a:spcBef>
                          <a:spcPts val="0"/>
                        </a:spcBef>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75% of financial misconduct cases (</a:t>
                      </a:r>
                      <a:r>
                        <a:rPr lang="en-US" sz="1600" b="1" dirty="0">
                          <a:solidFill>
                            <a:schemeClr val="tx1"/>
                          </a:solidFill>
                          <a:effectLst/>
                          <a:latin typeface="+mn-lt"/>
                          <a:ea typeface="Times New Roman" panose="02020603050405020304" pitchFamily="18" charset="0"/>
                          <a:cs typeface="Times New Roman" panose="02020603050405020304" pitchFamily="18" charset="0"/>
                        </a:rPr>
                        <a:t>backlog</a:t>
                      </a:r>
                      <a:r>
                        <a:rPr lang="en-US" sz="1600" dirty="0">
                          <a:solidFill>
                            <a:schemeClr val="tx1"/>
                          </a:solidFill>
                          <a:effectLst/>
                          <a:latin typeface="+mn-lt"/>
                          <a:ea typeface="Times New Roman" panose="02020603050405020304" pitchFamily="18" charset="0"/>
                          <a:cs typeface="Times New Roman" panose="02020603050405020304" pitchFamily="18" charset="0"/>
                        </a:rPr>
                        <a:t>) finalised.</a:t>
                      </a:r>
                    </a:p>
                    <a:p>
                      <a:pPr marL="285750" indent="-285750">
                        <a:lnSpc>
                          <a:spcPct val="100000"/>
                        </a:lnSpc>
                        <a:spcBef>
                          <a:spcPts val="0"/>
                        </a:spcBef>
                        <a:spcAft>
                          <a:spcPts val="0"/>
                        </a:spcAft>
                        <a:buFont typeface="Wingdings" panose="05000000000000000000" pitchFamily="2" charset="2"/>
                        <a:buChar char="q"/>
                      </a:pP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kern="1200" dirty="0">
                          <a:solidFill>
                            <a:schemeClr val="tx1"/>
                          </a:solidFill>
                          <a:effectLst/>
                          <a:latin typeface="+mn-lt"/>
                          <a:ea typeface="+mn-ea"/>
                          <a:cs typeface="+mn-cs"/>
                        </a:rPr>
                        <a:t>35.34% (434 of 1 228) backlog cases were finalised.</a:t>
                      </a:r>
                    </a:p>
                    <a:p>
                      <a:pPr marL="538163" lvl="0" indent="-271463" algn="just">
                        <a:lnSpc>
                          <a:spcPct val="100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Of the total misconduct cases, 894 were irregular expenditure cases. </a:t>
                      </a:r>
                      <a:endParaRPr lang="en-ZA" sz="1600" kern="1200" dirty="0">
                        <a:solidFill>
                          <a:schemeClr val="tx1"/>
                        </a:solidFill>
                        <a:effectLst/>
                        <a:latin typeface="+mn-lt"/>
                        <a:ea typeface="+mn-ea"/>
                        <a:cs typeface="+mn-cs"/>
                      </a:endParaRPr>
                    </a:p>
                    <a:p>
                      <a:pPr marL="1009650" lvl="1" indent="-285750" algn="just">
                        <a:lnSpc>
                          <a:spcPct val="100000"/>
                        </a:lnSpc>
                        <a:spcBef>
                          <a:spcPts val="0"/>
                        </a:spcBef>
                        <a:spcAft>
                          <a:spcPts val="0"/>
                        </a:spcAft>
                        <a:buFont typeface="Wingdings" panose="05000000000000000000" pitchFamily="2" charset="2"/>
                        <a:buChar char="ü"/>
                      </a:pPr>
                      <a:r>
                        <a:rPr lang="en-US" sz="1600" kern="1200" dirty="0">
                          <a:solidFill>
                            <a:schemeClr val="tx1"/>
                          </a:solidFill>
                          <a:effectLst/>
                          <a:latin typeface="+mn-lt"/>
                          <a:ea typeface="+mn-ea"/>
                          <a:cs typeface="+mn-cs"/>
                        </a:rPr>
                        <a:t>512 irregular expenditure cases were referred to National Treasury for condonement of which 302 were condoned during the year under review. The feedback remained outstanding at the end of March 2021 for the 210 cases.</a:t>
                      </a:r>
                      <a:endParaRPr lang="en-ZA" sz="1600" kern="1200" dirty="0">
                        <a:solidFill>
                          <a:schemeClr val="tx1"/>
                        </a:solidFill>
                        <a:effectLst/>
                        <a:latin typeface="+mn-lt"/>
                        <a:ea typeface="+mn-ea"/>
                        <a:cs typeface="+mn-cs"/>
                      </a:endParaRPr>
                    </a:p>
                    <a:p>
                      <a:pPr marL="1009650" lvl="1" indent="-285750" algn="just">
                        <a:lnSpc>
                          <a:spcPct val="100000"/>
                        </a:lnSpc>
                        <a:spcBef>
                          <a:spcPts val="0"/>
                        </a:spcBef>
                        <a:spcAft>
                          <a:spcPts val="0"/>
                        </a:spcAft>
                        <a:buFont typeface="Wingdings" panose="05000000000000000000" pitchFamily="2" charset="2"/>
                        <a:buChar char="ü"/>
                      </a:pPr>
                      <a:r>
                        <a:rPr lang="en-US" sz="1600" kern="1200" dirty="0">
                          <a:solidFill>
                            <a:schemeClr val="tx1"/>
                          </a:solidFill>
                          <a:effectLst/>
                          <a:latin typeface="+mn-lt"/>
                          <a:ea typeface="+mn-ea"/>
                          <a:cs typeface="+mn-cs"/>
                        </a:rPr>
                        <a:t>The balance of 382 cases were still being considered internally through labour relations processes to institute consequence management.</a:t>
                      </a: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39</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Effective Financial Management</a:t>
            </a:r>
          </a:p>
        </p:txBody>
      </p:sp>
    </p:spTree>
    <p:extLst>
      <p:ext uri="{BB962C8B-B14F-4D97-AF65-F5344CB8AC3E}">
        <p14:creationId xmlns:p14="http://schemas.microsoft.com/office/powerpoint/2010/main" xmlns="" val="322708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45565"/>
            <a:ext cx="8229600" cy="387835"/>
          </a:xfrm>
        </p:spPr>
        <p:txBody>
          <a:bodyPr>
            <a:noAutofit/>
          </a:bodyPr>
          <a:lstStyle/>
          <a:p>
            <a:pPr algn="ctr"/>
            <a:r>
              <a:rPr lang="en-US" sz="2800" dirty="0"/>
              <a:t>Context</a:t>
            </a:r>
            <a:endParaRPr lang="en-GB" sz="2800" dirty="0"/>
          </a:p>
        </p:txBody>
      </p:sp>
      <p:sp>
        <p:nvSpPr>
          <p:cNvPr id="4" name="Content Placeholder 3"/>
          <p:cNvSpPr>
            <a:spLocks noGrp="1"/>
          </p:cNvSpPr>
          <p:nvPr>
            <p:ph idx="1"/>
          </p:nvPr>
        </p:nvSpPr>
        <p:spPr>
          <a:xfrm>
            <a:off x="0" y="631845"/>
            <a:ext cx="9144000" cy="6226155"/>
          </a:xfrm>
          <a:solidFill>
            <a:schemeClr val="bg1"/>
          </a:solidFill>
        </p:spPr>
        <p:txBody>
          <a:bodyPr>
            <a:noAutofit/>
          </a:bodyPr>
          <a:lstStyle/>
          <a:p>
            <a:pPr marL="342907" lvl="1" indent="-342907" algn="just">
              <a:spcBef>
                <a:spcPts val="200"/>
              </a:spcBef>
              <a:spcAft>
                <a:spcPts val="200"/>
              </a:spcAft>
              <a:buFont typeface="Arial" panose="020B0604020202020204" pitchFamily="34" charset="0"/>
              <a:buChar char="•"/>
            </a:pPr>
            <a:r>
              <a:rPr lang="en-US" sz="1700" dirty="0">
                <a:latin typeface="Arial" panose="020B0604020202020204" pitchFamily="34" charset="0"/>
                <a:cs typeface="Arial" panose="020B0604020202020204" pitchFamily="34" charset="0"/>
              </a:rPr>
              <a:t>SASSA’s core business is to provide social assistance to eligible South Africans who are unable to support themselves and their dependents with the goal to alleviate poverty.</a:t>
            </a:r>
          </a:p>
          <a:p>
            <a:pPr marL="342900" lvl="1" indent="-342900" algn="just">
              <a:spcBef>
                <a:spcPts val="200"/>
              </a:spcBef>
              <a:spcAft>
                <a:spcPts val="200"/>
              </a:spcAft>
              <a:buFont typeface="Arial" panose="020B0604020202020204" pitchFamily="34" charset="0"/>
              <a:buChar char="•"/>
            </a:pPr>
            <a:r>
              <a:rPr lang="en-GB" sz="1700" dirty="0">
                <a:latin typeface="Arial" panose="020B0604020202020204" pitchFamily="34" charset="0"/>
                <a:cs typeface="Arial" panose="020B0604020202020204" pitchFamily="34" charset="0"/>
              </a:rPr>
              <a:t>During the reporting period, SASSA continued to consistently pay social grants to over </a:t>
            </a:r>
            <a:r>
              <a:rPr lang="en-GB" sz="1700" b="1" dirty="0">
                <a:latin typeface="Arial" panose="020B0604020202020204" pitchFamily="34" charset="0"/>
                <a:cs typeface="Arial" panose="020B0604020202020204" pitchFamily="34" charset="0"/>
              </a:rPr>
              <a:t>18 million </a:t>
            </a:r>
            <a:r>
              <a:rPr lang="en-GB" sz="1700" dirty="0">
                <a:latin typeface="Arial" panose="020B0604020202020204" pitchFamily="34" charset="0"/>
                <a:cs typeface="Arial" panose="020B0604020202020204" pitchFamily="34" charset="0"/>
              </a:rPr>
              <a:t>qualifying South Africans. In addition</a:t>
            </a:r>
            <a:r>
              <a:rPr lang="en-US" sz="1700" dirty="0">
                <a:latin typeface="Arial" panose="020B0604020202020204" pitchFamily="34" charset="0"/>
                <a:cs typeface="Arial" panose="020B0604020202020204" pitchFamily="34" charset="0"/>
              </a:rPr>
              <a:t>, over 1,3 million new  normal social grants applications and an average of about 5.5 million citizens benefitted from the COVID-19 special relief grant (R350) monthly.</a:t>
            </a:r>
          </a:p>
          <a:p>
            <a:pPr marL="342900" lvl="1" indent="-342900" algn="just">
              <a:spcBef>
                <a:spcPts val="200"/>
              </a:spcBef>
              <a:spcAft>
                <a:spcPts val="200"/>
              </a:spcAft>
              <a:buFont typeface="Arial" panose="020B0604020202020204" pitchFamily="34" charset="0"/>
              <a:buChar char="•"/>
            </a:pPr>
            <a:r>
              <a:rPr lang="en-GB" sz="1700" dirty="0">
                <a:latin typeface="Arial" panose="020B0604020202020204" pitchFamily="34" charset="0"/>
                <a:cs typeface="Arial" panose="020B0604020202020204" pitchFamily="34" charset="0"/>
              </a:rPr>
              <a:t>The overall total number of beneficiaries supported through monthly cash transfers </a:t>
            </a:r>
            <a:r>
              <a:rPr lang="en-US" sz="1700" dirty="0">
                <a:latin typeface="Arial" panose="020B0604020202020204" pitchFamily="34" charset="0"/>
                <a:cs typeface="Arial" panose="020B0604020202020204" pitchFamily="34" charset="0"/>
              </a:rPr>
              <a:t>during this reporting period is approximately 24 million </a:t>
            </a:r>
            <a:r>
              <a:rPr lang="en-US" sz="1700" b="1" dirty="0">
                <a:latin typeface="Arial" panose="020B0604020202020204" pitchFamily="34" charset="0"/>
                <a:cs typeface="Arial" panose="020B0604020202020204" pitchFamily="34" charset="0"/>
              </a:rPr>
              <a:t>(41% of SA population)</a:t>
            </a:r>
            <a:r>
              <a:rPr lang="en-US" sz="1700" dirty="0">
                <a:latin typeface="Arial" panose="020B0604020202020204" pitchFamily="34" charset="0"/>
                <a:cs typeface="Arial" panose="020B0604020202020204" pitchFamily="34" charset="0"/>
              </a:rPr>
              <a:t>. </a:t>
            </a:r>
            <a:endParaRPr lang="en-GB" sz="1700" dirty="0">
              <a:latin typeface="Arial" panose="020B0604020202020204" pitchFamily="34" charset="0"/>
              <a:cs typeface="Arial" panose="020B0604020202020204" pitchFamily="34" charset="0"/>
            </a:endParaRPr>
          </a:p>
          <a:p>
            <a:pPr algn="just">
              <a:spcBef>
                <a:spcPts val="200"/>
              </a:spcBef>
              <a:spcAft>
                <a:spcPts val="200"/>
              </a:spcAft>
            </a:pPr>
            <a:r>
              <a:rPr lang="en-ZA" sz="1700" dirty="0">
                <a:latin typeface="Arial" panose="020B0604020202020204" pitchFamily="34" charset="0"/>
                <a:cs typeface="Arial" panose="020B0604020202020204" pitchFamily="34" charset="0"/>
              </a:rPr>
              <a:t>During this period, SASSA operations were impacted by a number of variables, largely driven by the </a:t>
            </a:r>
            <a:r>
              <a:rPr lang="en-US" sz="1700" dirty="0">
                <a:latin typeface="Arial" panose="020B0604020202020204" pitchFamily="34" charset="0"/>
                <a:cs typeface="Arial" panose="020B0604020202020204" pitchFamily="34" charset="0"/>
              </a:rPr>
              <a:t>Corona Virus (COVID-19) pandemic . The impact was threefold</a:t>
            </a:r>
            <a:r>
              <a:rPr lang="en-US" sz="1800" dirty="0">
                <a:latin typeface="Arial" panose="020B0604020202020204" pitchFamily="34" charset="0"/>
                <a:cs typeface="Arial" panose="020B0604020202020204" pitchFamily="34" charset="0"/>
              </a:rPr>
              <a:t>: </a:t>
            </a:r>
            <a:endParaRPr lang="en-ZA" sz="1800" dirty="0">
              <a:latin typeface="Arial" panose="020B0604020202020204" pitchFamily="34" charset="0"/>
              <a:cs typeface="Arial" panose="020B0604020202020204" pitchFamily="34" charset="0"/>
            </a:endParaRPr>
          </a:p>
          <a:p>
            <a:pPr lvl="1" algn="just">
              <a:spcBef>
                <a:spcPts val="200"/>
              </a:spcBef>
              <a:spcAft>
                <a:spcPts val="200"/>
              </a:spcAft>
            </a:pPr>
            <a:r>
              <a:rPr lang="en-US" sz="1600" b="1" dirty="0">
                <a:latin typeface="Arial" panose="020B0604020202020204" pitchFamily="34" charset="0"/>
                <a:cs typeface="Arial" panose="020B0604020202020204" pitchFamily="34" charset="0"/>
              </a:rPr>
              <a:t>Beneficiaries</a:t>
            </a:r>
            <a:r>
              <a:rPr lang="en-US" sz="1600" dirty="0">
                <a:latin typeface="Arial" panose="020B0604020202020204" pitchFamily="34" charset="0"/>
                <a:cs typeface="Arial" panose="020B0604020202020204" pitchFamily="34" charset="0"/>
              </a:rPr>
              <a:t> - Unemployment Rate in the country rose to 32.5% in the fourth quarter of 2020, thus increasing the demand for SASSA services particularly the special Covid-19 SRD grant.(</a:t>
            </a:r>
            <a:r>
              <a:rPr lang="en-US" sz="1600" b="1" i="1" dirty="0">
                <a:latin typeface="Arial" panose="020B0604020202020204" pitchFamily="34" charset="0"/>
                <a:cs typeface="Arial" panose="020B0604020202020204" pitchFamily="34" charset="0"/>
              </a:rPr>
              <a:t>R350);</a:t>
            </a:r>
          </a:p>
          <a:p>
            <a:pPr lvl="1" algn="just">
              <a:spcBef>
                <a:spcPts val="200"/>
              </a:spcBef>
              <a:spcAft>
                <a:spcPts val="200"/>
              </a:spcAft>
            </a:pPr>
            <a:r>
              <a:rPr lang="en-US" sz="1600" b="1" dirty="0">
                <a:latin typeface="Arial" panose="020B0604020202020204" pitchFamily="34" charset="0"/>
                <a:cs typeface="Arial" panose="020B0604020202020204" pitchFamily="34" charset="0"/>
              </a:rPr>
              <a:t>Business Processes: </a:t>
            </a:r>
            <a:r>
              <a:rPr lang="en-US" sz="1600" dirty="0">
                <a:latin typeface="Arial" panose="020B0604020202020204" pitchFamily="34" charset="0"/>
                <a:cs typeface="Arial" panose="020B0604020202020204" pitchFamily="34" charset="0"/>
              </a:rPr>
              <a:t> – SASSA’s operations are mainly manual and depends on face to face encounter with the clients/applicants, therefore, the number of clients/applicants seen on a daily basis has been affected as we adhere to the health protocols.  Whilst there was an increase in the demand for services, the restricted numbers of people that could be in the buildings and the prohibition of large gatherings affected the manner in which beneficiaries were serviced.  This resulted in the introduction  of automated application processes; </a:t>
            </a:r>
          </a:p>
          <a:p>
            <a:pPr lvl="1" algn="just">
              <a:spcBef>
                <a:spcPts val="200"/>
              </a:spcBef>
              <a:spcAft>
                <a:spcPts val="200"/>
              </a:spcAft>
            </a:pPr>
            <a:r>
              <a:rPr lang="en-US" sz="1600" b="1" dirty="0">
                <a:latin typeface="Arial" panose="020B0604020202020204" pitchFamily="34" charset="0"/>
                <a:cs typeface="Arial" panose="020B0604020202020204" pitchFamily="34" charset="0"/>
              </a:rPr>
              <a:t>Staff </a:t>
            </a:r>
            <a:r>
              <a:rPr lang="en-US" sz="1600" dirty="0">
                <a:latin typeface="Arial" panose="020B0604020202020204" pitchFamily="34" charset="0"/>
                <a:cs typeface="Arial" panose="020B0604020202020204" pitchFamily="34" charset="0"/>
              </a:rPr>
              <a:t>–  There was a need to ensure balance between service delivery &amp; ensuring that staff is protected given the number of staff who passed on during the period. Sadly, 41 SASSA employees succumbed to the pandemic.</a:t>
            </a:r>
          </a:p>
        </p:txBody>
      </p:sp>
      <p:sp>
        <p:nvSpPr>
          <p:cNvPr id="2" name="Slide Number Placeholder 1"/>
          <p:cNvSpPr>
            <a:spLocks noGrp="1"/>
          </p:cNvSpPr>
          <p:nvPr>
            <p:ph type="sldNum" sz="quarter" idx="4294967295"/>
          </p:nvPr>
        </p:nvSpPr>
        <p:spPr>
          <a:xfrm>
            <a:off x="3276600" y="6598730"/>
            <a:ext cx="1676400" cy="237025"/>
          </a:xfrm>
          <a:prstGeom prst="rect">
            <a:avLst/>
          </a:prstGeom>
        </p:spPr>
        <p:txBody>
          <a:bodyPr/>
          <a:lstStyle/>
          <a:p>
            <a:pPr>
              <a:defRPr/>
            </a:pPr>
            <a:fld id="{2CC70C49-10A0-418E-8D48-EB84244C126F}"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xmlns="" val="4219861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1540882677"/>
              </p:ext>
            </p:extLst>
          </p:nvPr>
        </p:nvGraphicFramePr>
        <p:xfrm>
          <a:off x="152400" y="660231"/>
          <a:ext cx="8991600" cy="5511969"/>
        </p:xfrm>
        <a:graphic>
          <a:graphicData uri="http://schemas.openxmlformats.org/drawingml/2006/table">
            <a:tbl>
              <a:tblPr>
                <a:tableStyleId>{5940675A-B579-460E-94D1-54222C63F5DA}</a:tableStyleId>
              </a:tblPr>
              <a:tblGrid>
                <a:gridCol w="3276600">
                  <a:extLst>
                    <a:ext uri="{9D8B030D-6E8A-4147-A177-3AD203B41FA5}">
                      <a16:colId xmlns:a16="http://schemas.microsoft.com/office/drawing/2014/main" xmlns="" val="4246322984"/>
                    </a:ext>
                  </a:extLst>
                </a:gridCol>
                <a:gridCol w="5715000">
                  <a:extLst>
                    <a:ext uri="{9D8B030D-6E8A-4147-A177-3AD203B41FA5}">
                      <a16:colId xmlns:a16="http://schemas.microsoft.com/office/drawing/2014/main" xmlns="" val="20001"/>
                    </a:ext>
                  </a:extLst>
                </a:gridCol>
              </a:tblGrid>
              <a:tr h="319990">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organisational efficiencies</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9990">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a:t>
                      </a:r>
                      <a:r>
                        <a:rPr lang="en-US" sz="1600" b="1" u="none" strike="noStrike" kern="1200" dirty="0">
                          <a:solidFill>
                            <a:schemeClr val="tx1"/>
                          </a:solidFill>
                          <a:effectLst/>
                          <a:latin typeface="+mn-lt"/>
                        </a:rPr>
                        <a:t>Objective:   </a:t>
                      </a:r>
                      <a:r>
                        <a:rPr lang="en-US" sz="1600" b="0" dirty="0">
                          <a:solidFill>
                            <a:schemeClr val="tx1"/>
                          </a:solidFill>
                          <a:latin typeface="+mn-lt"/>
                          <a:cs typeface="Arial" panose="020B0604020202020204" pitchFamily="34" charset="0"/>
                        </a:rPr>
                        <a:t>Implementation</a:t>
                      </a:r>
                      <a:r>
                        <a:rPr lang="en-US" sz="1600" b="0" baseline="0" dirty="0">
                          <a:solidFill>
                            <a:schemeClr val="tx1"/>
                          </a:solidFill>
                          <a:latin typeface="+mn-lt"/>
                          <a:cs typeface="Arial" panose="020B0604020202020204" pitchFamily="34" charset="0"/>
                        </a:rPr>
                        <a:t> of an e</a:t>
                      </a:r>
                      <a:r>
                        <a:rPr lang="en-US" sz="1600" b="0" kern="1200" baseline="0" dirty="0">
                          <a:solidFill>
                            <a:schemeClr val="tx1"/>
                          </a:solidFill>
                          <a:effectLst/>
                          <a:latin typeface="+mn-lt"/>
                          <a:ea typeface="+mn-ea"/>
                          <a:cs typeface="Arial" panose="020B0604020202020204" pitchFamily="34" charset="0"/>
                        </a:rPr>
                        <a:t>ffective consequence management system</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558240">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solidFill>
                          <a:effectLst/>
                          <a:latin typeface="+mn-lt"/>
                        </a:rPr>
                        <a:t>Desired Impact: </a:t>
                      </a:r>
                      <a:r>
                        <a:rPr lang="en-ZA" sz="1600" b="0" u="none" baseline="0" dirty="0">
                          <a:solidFill>
                            <a:schemeClr val="tx1"/>
                          </a:solidFill>
                          <a:latin typeface="+mn-lt"/>
                          <a:cs typeface="Arial" panose="020B0604020202020204" pitchFamily="34" charset="0"/>
                        </a:rPr>
                        <a:t>R</a:t>
                      </a:r>
                      <a:r>
                        <a:rPr lang="en-US" sz="1600" kern="1200" baseline="0" dirty="0">
                          <a:solidFill>
                            <a:schemeClr val="tx1"/>
                          </a:solidFill>
                          <a:effectLst/>
                          <a:latin typeface="+mn-lt"/>
                          <a:ea typeface="+mn-ea"/>
                          <a:cs typeface="Arial" panose="020B0604020202020204" pitchFamily="34" charset="0"/>
                        </a:rPr>
                        <a:t>educed wastage and cases of non-compliance/irregular expenditure/financial misconduct.  Improved accountability and effective deterrence</a:t>
                      </a:r>
                      <a:endParaRPr lang="en-US" sz="1600" b="0" kern="1200" baseline="0" dirty="0">
                        <a:solidFill>
                          <a:schemeClr val="tx1"/>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259015">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054734">
                <a:tc>
                  <a:txBody>
                    <a:bodyPr/>
                    <a:lstStyle/>
                    <a:p>
                      <a:pPr marL="285750" indent="-285750" algn="just">
                        <a:lnSpc>
                          <a:spcPct val="100000"/>
                        </a:lnSpc>
                        <a:spcBef>
                          <a:spcPts val="0"/>
                        </a:spcBef>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75% of financial misconduct cases (</a:t>
                      </a:r>
                      <a:r>
                        <a:rPr lang="en-US" sz="1600" b="1" dirty="0">
                          <a:solidFill>
                            <a:schemeClr val="tx1"/>
                          </a:solidFill>
                          <a:effectLst/>
                          <a:latin typeface="+mn-lt"/>
                          <a:ea typeface="Times New Roman" panose="02020603050405020304" pitchFamily="18" charset="0"/>
                          <a:cs typeface="Times New Roman" panose="02020603050405020304" pitchFamily="18" charset="0"/>
                        </a:rPr>
                        <a:t>backlog</a:t>
                      </a:r>
                      <a:r>
                        <a:rPr lang="en-US" sz="1600" dirty="0">
                          <a:solidFill>
                            <a:schemeClr val="tx1"/>
                          </a:solidFill>
                          <a:effectLst/>
                          <a:latin typeface="+mn-lt"/>
                          <a:ea typeface="Times New Roman" panose="02020603050405020304" pitchFamily="18" charset="0"/>
                          <a:cs typeface="Times New Roman" panose="02020603050405020304" pitchFamily="18" charset="0"/>
                        </a:rPr>
                        <a:t>) finalised.</a:t>
                      </a:r>
                    </a:p>
                    <a:p>
                      <a:pPr marL="285750" indent="-285750">
                        <a:lnSpc>
                          <a:spcPct val="100000"/>
                        </a:lnSpc>
                        <a:spcBef>
                          <a:spcPts val="0"/>
                        </a:spcBef>
                        <a:spcAft>
                          <a:spcPts val="0"/>
                        </a:spcAft>
                        <a:buFont typeface="Wingdings" panose="05000000000000000000" pitchFamily="2" charset="2"/>
                        <a:buChar char="q"/>
                      </a:pP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dirty="0" smtClean="0">
                          <a:solidFill>
                            <a:schemeClr val="tx1"/>
                          </a:solidFill>
                          <a:effectLst/>
                          <a:latin typeface="+mn-lt"/>
                          <a:ea typeface="+mn-ea"/>
                          <a:cs typeface="+mn-cs"/>
                        </a:rPr>
                        <a:t>    </a:t>
                      </a:r>
                      <a:r>
                        <a:rPr lang="en-US" sz="1400" b="1" kern="1200" dirty="0">
                          <a:solidFill>
                            <a:schemeClr val="tx1"/>
                          </a:solidFill>
                          <a:effectLst/>
                          <a:latin typeface="+mn-lt"/>
                          <a:ea typeface="+mn-ea"/>
                          <a:cs typeface="+mn-cs"/>
                        </a:rPr>
                        <a:t>Breakdown per region</a:t>
                      </a:r>
                      <a:endParaRPr lang="en-US" sz="1200" b="1" kern="1200" dirty="0">
                        <a:solidFill>
                          <a:schemeClr val="tx1"/>
                        </a:solidFill>
                        <a:effectLst/>
                        <a:latin typeface="+mn-lt"/>
                        <a:ea typeface="+mn-ea"/>
                        <a:cs typeface="+mn-cs"/>
                      </a:endParaRP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40</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Effective Financial Management</a:t>
            </a:r>
          </a:p>
        </p:txBody>
      </p:sp>
      <p:graphicFrame>
        <p:nvGraphicFramePr>
          <p:cNvPr id="2" name="Table 1"/>
          <p:cNvGraphicFramePr>
            <a:graphicFrameLocks noGrp="1"/>
          </p:cNvGraphicFramePr>
          <p:nvPr>
            <p:extLst>
              <p:ext uri="{D42A27DB-BD31-4B8C-83A1-F6EECF244321}">
                <p14:modId xmlns:p14="http://schemas.microsoft.com/office/powerpoint/2010/main" xmlns="" val="394951035"/>
              </p:ext>
            </p:extLst>
          </p:nvPr>
        </p:nvGraphicFramePr>
        <p:xfrm>
          <a:off x="3657600" y="2438400"/>
          <a:ext cx="4876800" cy="3566160"/>
        </p:xfrm>
        <a:graphic>
          <a:graphicData uri="http://schemas.openxmlformats.org/drawingml/2006/table">
            <a:tbl>
              <a:tblPr firstRow="1" bandRow="1"/>
              <a:tblGrid>
                <a:gridCol w="1092201">
                  <a:extLst>
                    <a:ext uri="{9D8B030D-6E8A-4147-A177-3AD203B41FA5}">
                      <a16:colId xmlns:a16="http://schemas.microsoft.com/office/drawing/2014/main" xmlns="" val="20000"/>
                    </a:ext>
                  </a:extLst>
                </a:gridCol>
                <a:gridCol w="1252415">
                  <a:extLst>
                    <a:ext uri="{9D8B030D-6E8A-4147-A177-3AD203B41FA5}">
                      <a16:colId xmlns:a16="http://schemas.microsoft.com/office/drawing/2014/main" xmlns="" val="20001"/>
                    </a:ext>
                  </a:extLst>
                </a:gridCol>
                <a:gridCol w="1125415">
                  <a:extLst>
                    <a:ext uri="{9D8B030D-6E8A-4147-A177-3AD203B41FA5}">
                      <a16:colId xmlns:a16="http://schemas.microsoft.com/office/drawing/2014/main" xmlns="" val="20002"/>
                    </a:ext>
                  </a:extLst>
                </a:gridCol>
                <a:gridCol w="1406769">
                  <a:extLst>
                    <a:ext uri="{9D8B030D-6E8A-4147-A177-3AD203B41FA5}">
                      <a16:colId xmlns:a16="http://schemas.microsoft.com/office/drawing/2014/main" xmlns="" val="20003"/>
                    </a:ext>
                  </a:extLst>
                </a:gridCol>
              </a:tblGrid>
              <a:tr h="457200">
                <a:tc>
                  <a:txBody>
                    <a:bodyPr/>
                    <a:lstStyle/>
                    <a:p>
                      <a:pPr marL="71755" marR="71755">
                        <a:lnSpc>
                          <a:spcPct val="150000"/>
                        </a:lnSpc>
                        <a:spcAft>
                          <a:spcPts val="0"/>
                        </a:spcAft>
                      </a:pPr>
                      <a:r>
                        <a:rPr lang="en-US" sz="1200" b="1" dirty="0">
                          <a:effectLst/>
                        </a:rPr>
                        <a:t>Region</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Reported cases</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Finalised cases </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Percentage</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127000">
                <a:tc>
                  <a:txBody>
                    <a:bodyPr/>
                    <a:lstStyle/>
                    <a:p>
                      <a:pPr>
                        <a:lnSpc>
                          <a:spcPct val="150000"/>
                        </a:lnSpc>
                        <a:spcAft>
                          <a:spcPts val="0"/>
                        </a:spcAft>
                      </a:pPr>
                      <a:r>
                        <a:rPr lang="en-US" sz="1200" dirty="0">
                          <a:effectLst/>
                        </a:rPr>
                        <a:t>HO</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105</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28</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26,67%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nSpc>
                          <a:spcPct val="150000"/>
                        </a:lnSpc>
                        <a:spcAft>
                          <a:spcPts val="0"/>
                        </a:spcAft>
                      </a:pPr>
                      <a:r>
                        <a:rPr lang="en-US" sz="1200" dirty="0">
                          <a:effectLst/>
                        </a:rPr>
                        <a:t>EC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dirty="0">
                          <a:effectLst/>
                        </a:rPr>
                        <a:t>179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142</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79,33%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nSpc>
                          <a:spcPct val="150000"/>
                        </a:lnSpc>
                        <a:spcAft>
                          <a:spcPts val="0"/>
                        </a:spcAft>
                      </a:pPr>
                      <a:r>
                        <a:rPr lang="en-US" sz="1200" dirty="0">
                          <a:effectLst/>
                        </a:rPr>
                        <a:t>FS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81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47</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58,02%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42240">
                <a:tc>
                  <a:txBody>
                    <a:bodyPr/>
                    <a:lstStyle/>
                    <a:p>
                      <a:pPr>
                        <a:lnSpc>
                          <a:spcPct val="150000"/>
                        </a:lnSpc>
                        <a:spcAft>
                          <a:spcPts val="0"/>
                        </a:spcAft>
                      </a:pPr>
                      <a:r>
                        <a:rPr lang="en-US" sz="1200" dirty="0">
                          <a:effectLst/>
                        </a:rPr>
                        <a:t>GP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199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7,54%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a:txBody>
                    <a:bodyPr/>
                    <a:lstStyle/>
                    <a:p>
                      <a:pPr>
                        <a:lnSpc>
                          <a:spcPct val="150000"/>
                        </a:lnSpc>
                        <a:spcAft>
                          <a:spcPts val="0"/>
                        </a:spcAft>
                      </a:pPr>
                      <a:r>
                        <a:rPr lang="en-US" sz="1200" dirty="0">
                          <a:effectLst/>
                        </a:rPr>
                        <a:t>KZN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222</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71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31,53%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27000">
                <a:tc>
                  <a:txBody>
                    <a:bodyPr/>
                    <a:lstStyle/>
                    <a:p>
                      <a:pPr>
                        <a:lnSpc>
                          <a:spcPct val="150000"/>
                        </a:lnSpc>
                        <a:spcAft>
                          <a:spcPts val="0"/>
                        </a:spcAft>
                      </a:pPr>
                      <a:r>
                        <a:rPr lang="en-US" sz="1200" dirty="0">
                          <a:effectLst/>
                        </a:rPr>
                        <a:t>LP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a:txBody>
                    <a:bodyPr/>
                    <a:lstStyle/>
                    <a:p>
                      <a:pPr>
                        <a:lnSpc>
                          <a:spcPct val="150000"/>
                        </a:lnSpc>
                        <a:spcAft>
                          <a:spcPts val="0"/>
                        </a:spcAft>
                      </a:pPr>
                      <a:r>
                        <a:rPr lang="en-US" sz="1200" dirty="0">
                          <a:effectLst/>
                        </a:rPr>
                        <a:t>MP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137</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3</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2,19%</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a:txBody>
                    <a:bodyPr/>
                    <a:lstStyle/>
                    <a:p>
                      <a:pPr>
                        <a:lnSpc>
                          <a:spcPct val="150000"/>
                        </a:lnSpc>
                        <a:spcAft>
                          <a:spcPts val="0"/>
                        </a:spcAft>
                      </a:pPr>
                      <a:r>
                        <a:rPr lang="en-US" sz="1200" dirty="0">
                          <a:effectLst/>
                        </a:rPr>
                        <a:t>NC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68</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23</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33,82%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142240">
                <a:tc>
                  <a:txBody>
                    <a:bodyPr/>
                    <a:lstStyle/>
                    <a:p>
                      <a:pPr>
                        <a:lnSpc>
                          <a:spcPct val="150000"/>
                        </a:lnSpc>
                        <a:spcAft>
                          <a:spcPts val="0"/>
                        </a:spcAft>
                      </a:pPr>
                      <a:r>
                        <a:rPr lang="en-US" sz="1200" dirty="0">
                          <a:effectLst/>
                        </a:rPr>
                        <a:t>NW</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24</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4</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16,67%</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a:txBody>
                    <a:bodyPr/>
                    <a:lstStyle/>
                    <a:p>
                      <a:pPr>
                        <a:lnSpc>
                          <a:spcPct val="150000"/>
                        </a:lnSpc>
                        <a:spcAft>
                          <a:spcPts val="0"/>
                        </a:spcAft>
                      </a:pPr>
                      <a:r>
                        <a:rPr lang="en-US" sz="1200" dirty="0">
                          <a:effectLst/>
                        </a:rPr>
                        <a:t>WC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204</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88</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43,14%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127000">
                <a:tc>
                  <a:txBody>
                    <a:bodyPr/>
                    <a:lstStyle/>
                    <a:p>
                      <a:pPr>
                        <a:lnSpc>
                          <a:spcPct val="150000"/>
                        </a:lnSpc>
                        <a:spcAft>
                          <a:spcPts val="0"/>
                        </a:spcAft>
                      </a:pPr>
                      <a:r>
                        <a:rPr lang="en-US" sz="1200" b="1" dirty="0">
                          <a:effectLst/>
                        </a:rPr>
                        <a:t>Total</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b="1" dirty="0">
                          <a:effectLst/>
                        </a:rPr>
                        <a:t>1 228</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434</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35,34%</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88571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91387103"/>
              </p:ext>
            </p:extLst>
          </p:nvPr>
        </p:nvGraphicFramePr>
        <p:xfrm>
          <a:off x="76200" y="750288"/>
          <a:ext cx="8991600" cy="5928325"/>
        </p:xfrm>
        <a:graphic>
          <a:graphicData uri="http://schemas.openxmlformats.org/drawingml/2006/table">
            <a:tbl>
              <a:tblPr>
                <a:tableStyleId>{5940675A-B579-460E-94D1-54222C63F5DA}</a:tableStyleId>
              </a:tblPr>
              <a:tblGrid>
                <a:gridCol w="1752600">
                  <a:extLst>
                    <a:ext uri="{9D8B030D-6E8A-4147-A177-3AD203B41FA5}">
                      <a16:colId xmlns:a16="http://schemas.microsoft.com/office/drawing/2014/main" xmlns="" val="4246322984"/>
                    </a:ext>
                  </a:extLst>
                </a:gridCol>
                <a:gridCol w="7239000">
                  <a:extLst>
                    <a:ext uri="{9D8B030D-6E8A-4147-A177-3AD203B41FA5}">
                      <a16:colId xmlns:a16="http://schemas.microsoft.com/office/drawing/2014/main" xmlns="" val="20001"/>
                    </a:ext>
                  </a:extLst>
                </a:gridCol>
              </a:tblGrid>
              <a:tr h="310656">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organisational efficiencies</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a:t>
                      </a:r>
                      <a:r>
                        <a:rPr lang="en-US" sz="1600" b="0" dirty="0">
                          <a:solidFill>
                            <a:schemeClr val="tx1"/>
                          </a:solidFill>
                          <a:latin typeface="+mn-lt"/>
                          <a:cs typeface="Arial" panose="020B0604020202020204" pitchFamily="34" charset="0"/>
                        </a:rPr>
                        <a:t>Implementation</a:t>
                      </a:r>
                      <a:r>
                        <a:rPr lang="en-US" sz="1600" b="0" baseline="0" dirty="0">
                          <a:solidFill>
                            <a:schemeClr val="tx1"/>
                          </a:solidFill>
                          <a:latin typeface="+mn-lt"/>
                          <a:cs typeface="Arial" panose="020B0604020202020204" pitchFamily="34" charset="0"/>
                        </a:rPr>
                        <a:t> of an e</a:t>
                      </a:r>
                      <a:r>
                        <a:rPr lang="en-US" sz="1600" b="0" kern="1200" baseline="0" dirty="0">
                          <a:solidFill>
                            <a:schemeClr val="tx1"/>
                          </a:solidFill>
                          <a:effectLst/>
                          <a:latin typeface="+mn-lt"/>
                          <a:ea typeface="+mn-ea"/>
                          <a:cs typeface="Arial" panose="020B0604020202020204" pitchFamily="34" charset="0"/>
                        </a:rPr>
                        <a:t>ffective consequence management system</a:t>
                      </a:r>
                      <a:endParaRPr lang="en-ZA" sz="1600" b="0" i="0" u="none" strike="noStrike" kern="1200" baseline="0" dirty="0">
                        <a:solidFill>
                          <a:schemeClr val="tx1"/>
                        </a:solidFill>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64488">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solidFill>
                          <a:effectLst/>
                          <a:latin typeface="+mn-lt"/>
                        </a:rPr>
                        <a:t>Desired Impact: </a:t>
                      </a:r>
                      <a:r>
                        <a:rPr lang="en-ZA" sz="1600" b="0" u="none" baseline="0" dirty="0">
                          <a:solidFill>
                            <a:schemeClr val="tx1"/>
                          </a:solidFill>
                          <a:latin typeface="+mn-lt"/>
                          <a:cs typeface="Arial" panose="020B0604020202020204" pitchFamily="34" charset="0"/>
                        </a:rPr>
                        <a:t>R</a:t>
                      </a:r>
                      <a:r>
                        <a:rPr lang="en-US" sz="1600" kern="1200" baseline="0" dirty="0">
                          <a:solidFill>
                            <a:schemeClr val="tx1"/>
                          </a:solidFill>
                          <a:effectLst/>
                          <a:latin typeface="+mn-lt"/>
                          <a:ea typeface="+mn-ea"/>
                          <a:cs typeface="Arial" panose="020B0604020202020204" pitchFamily="34" charset="0"/>
                        </a:rPr>
                        <a:t>educed wastage and cases of non-compliance/irregular expenditure/financial misconduct. Improved accountability and effective deterrence</a:t>
                      </a:r>
                      <a:endParaRPr lang="en-US" sz="1600" b="0" kern="1200" baseline="0" dirty="0">
                        <a:solidFill>
                          <a:schemeClr val="tx1"/>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316413">
                <a:tc>
                  <a:txBody>
                    <a:bodyPr/>
                    <a:lstStyle/>
                    <a:p>
                      <a:pPr marL="285750" indent="-285750">
                        <a:lnSpc>
                          <a:spcPct val="110000"/>
                        </a:lnSpc>
                        <a:spcAft>
                          <a:spcPts val="0"/>
                        </a:spcAft>
                        <a:buFont typeface="Wingdings" panose="05000000000000000000" pitchFamily="2" charset="2"/>
                        <a:buChar char="q"/>
                      </a:pPr>
                      <a:r>
                        <a:rPr lang="en-GB" sz="1600" b="0" kern="1200" dirty="0">
                          <a:solidFill>
                            <a:schemeClr val="tx1"/>
                          </a:solidFill>
                          <a:effectLst/>
                          <a:latin typeface="+mn-lt"/>
                          <a:ea typeface="+mn-ea"/>
                          <a:cs typeface="Arial" panose="020B0604020202020204" pitchFamily="34" charset="0"/>
                        </a:rPr>
                        <a:t>30% labour relations cases finalised</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kern="1200" dirty="0">
                          <a:solidFill>
                            <a:schemeClr val="tx1"/>
                          </a:solidFill>
                          <a:effectLst/>
                          <a:latin typeface="+mn-lt"/>
                          <a:ea typeface="+mn-ea"/>
                          <a:cs typeface="+mn-cs"/>
                        </a:rPr>
                        <a:t>67% (148 of 221) of labour relations cases were finalised (</a:t>
                      </a:r>
                      <a:r>
                        <a:rPr lang="en-GB" sz="1600" i="1" kern="1200" dirty="0">
                          <a:solidFill>
                            <a:schemeClr val="tx1"/>
                          </a:solidFill>
                          <a:effectLst/>
                          <a:latin typeface="+mn-lt"/>
                          <a:ea typeface="+mn-ea"/>
                          <a:cs typeface="+mn-cs"/>
                        </a:rPr>
                        <a:t>these were cases received during the reporting period).</a:t>
                      </a:r>
                    </a:p>
                    <a:p>
                      <a:pPr marL="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sz="800" kern="1200" dirty="0">
                        <a:solidFill>
                          <a:schemeClr val="tx1"/>
                        </a:solidFill>
                        <a:effectLst/>
                        <a:latin typeface="+mn-lt"/>
                        <a:ea typeface="+mn-ea"/>
                        <a:cs typeface="+mn-cs"/>
                      </a:endParaRPr>
                    </a:p>
                    <a:p>
                      <a:pPr marL="285750" indent="-285750" algn="just">
                        <a:buFont typeface="Arial" panose="020B0604020202020204" pitchFamily="34" charset="0"/>
                        <a:buChar char="─"/>
                      </a:pPr>
                      <a:r>
                        <a:rPr lang="en-GB" sz="1600" kern="1200" dirty="0">
                          <a:solidFill>
                            <a:schemeClr val="tx1"/>
                          </a:solidFill>
                          <a:effectLst/>
                          <a:latin typeface="+mn-lt"/>
                          <a:ea typeface="+mn-ea"/>
                          <a:cs typeface="+mn-cs"/>
                        </a:rPr>
                        <a:t>Additional to 67% achievement there were 51 carried over cases from previous financial years, which were finalised. This increased overall achievement of cases from 148 to 199, thereby increasing the overall percentage to 90% (199 of 221), of these cases 145 were misconduct and 54 grievances.</a:t>
                      </a:r>
                    </a:p>
                    <a:p>
                      <a:pPr marL="0" indent="0">
                        <a:buFont typeface="Arial" panose="020B0604020202020204" pitchFamily="34" charset="0"/>
                        <a:buNone/>
                      </a:pPr>
                      <a:endParaRPr lang="en-ZA" sz="800" kern="1200" dirty="0">
                        <a:solidFill>
                          <a:schemeClr val="tx1"/>
                        </a:solidFill>
                        <a:effectLst/>
                        <a:latin typeface="+mn-lt"/>
                        <a:ea typeface="+mn-ea"/>
                        <a:cs typeface="+mn-cs"/>
                      </a:endParaRPr>
                    </a:p>
                    <a:p>
                      <a:pPr>
                        <a:spcBef>
                          <a:spcPts val="0"/>
                        </a:spcBef>
                        <a:spcAft>
                          <a:spcPts val="0"/>
                        </a:spcAft>
                      </a:pPr>
                      <a:r>
                        <a:rPr lang="en-GB" sz="1400" b="1" kern="1200" dirty="0">
                          <a:solidFill>
                            <a:schemeClr val="tx1"/>
                          </a:solidFill>
                          <a:effectLst/>
                          <a:latin typeface="+mn-lt"/>
                          <a:ea typeface="+mn-ea"/>
                          <a:cs typeface="+mn-cs"/>
                        </a:rPr>
                        <a:t>Sanctions issued:</a:t>
                      </a:r>
                      <a:endParaRPr lang="en-ZA" sz="1400" kern="1200" dirty="0">
                        <a:solidFill>
                          <a:schemeClr val="tx1"/>
                        </a:solidFill>
                        <a:effectLst/>
                        <a:latin typeface="+mn-lt"/>
                        <a:ea typeface="+mn-ea"/>
                        <a:cs typeface="+mn-cs"/>
                      </a:endParaRPr>
                    </a:p>
                    <a:p>
                      <a:pPr marL="450850" lvl="0" indent="-187325">
                        <a:buFont typeface="Arial" panose="020B0604020202020204" pitchFamily="34" charset="0"/>
                        <a:buChar char="•"/>
                      </a:pPr>
                      <a:endParaRPr lang="en-ZA" sz="1600" dirty="0">
                        <a:solidFill>
                          <a:schemeClr val="tx1"/>
                        </a:solidFill>
                        <a:effectLst/>
                      </a:endParaRPr>
                    </a:p>
                    <a:p>
                      <a:pPr marL="450850" lvl="0" indent="-187325">
                        <a:buFont typeface="Arial" panose="020B0604020202020204" pitchFamily="34" charset="0"/>
                        <a:buChar char="•"/>
                      </a:pPr>
                      <a:endParaRPr lang="en-ZA" sz="1600" dirty="0">
                        <a:solidFill>
                          <a:schemeClr val="tx1"/>
                        </a:solidFill>
                        <a:effectLst/>
                      </a:endParaRPr>
                    </a:p>
                    <a:p>
                      <a:pPr marL="450850" lvl="0" indent="-187325">
                        <a:buFont typeface="Arial" panose="020B0604020202020204" pitchFamily="34" charset="0"/>
                        <a:buChar char="•"/>
                      </a:pPr>
                      <a:endParaRPr lang="en-ZA" sz="1600" dirty="0">
                        <a:solidFill>
                          <a:schemeClr val="tx1"/>
                        </a:solidFill>
                        <a:effectLst/>
                      </a:endParaRPr>
                    </a:p>
                    <a:p>
                      <a:pPr marL="450850" lvl="0" indent="-187325">
                        <a:buFont typeface="Arial" panose="020B0604020202020204" pitchFamily="34" charset="0"/>
                        <a:buChar char="•"/>
                      </a:pPr>
                      <a:endParaRPr lang="en-ZA" sz="1600" dirty="0">
                        <a:solidFill>
                          <a:schemeClr val="tx1"/>
                        </a:solidFill>
                        <a:effectLst/>
                      </a:endParaRPr>
                    </a:p>
                    <a:p>
                      <a:pPr marL="450850" lvl="0" indent="-187325">
                        <a:buFont typeface="Arial" panose="020B0604020202020204" pitchFamily="34" charset="0"/>
                        <a:buChar char="•"/>
                      </a:pPr>
                      <a:endParaRPr lang="en-ZA" sz="1600" dirty="0">
                        <a:solidFill>
                          <a:schemeClr val="tx1"/>
                        </a:solidFill>
                        <a:effectLst/>
                      </a:endParaRPr>
                    </a:p>
                    <a:p>
                      <a:pPr marL="450850" lvl="0" indent="-187325">
                        <a:buFont typeface="Arial" panose="020B0604020202020204" pitchFamily="34" charset="0"/>
                        <a:buChar char="•"/>
                      </a:pPr>
                      <a:endParaRPr lang="en-ZA" sz="1600" dirty="0">
                        <a:solidFill>
                          <a:schemeClr val="tx1"/>
                        </a:solidFill>
                        <a:effectLst/>
                      </a:endParaRPr>
                    </a:p>
                    <a:p>
                      <a:pPr marL="263525" lvl="0" indent="0">
                        <a:buFont typeface="Arial" panose="020B0604020202020204" pitchFamily="34" charset="0"/>
                        <a:buNone/>
                      </a:pPr>
                      <a:endParaRPr lang="en-ZA" sz="1600" dirty="0">
                        <a:solidFill>
                          <a:schemeClr val="tx1"/>
                        </a:solidFill>
                        <a:effectLst/>
                      </a:endParaRPr>
                    </a:p>
                    <a:p>
                      <a:pPr marL="0" lvl="0" indent="0">
                        <a:buFont typeface="Arial" panose="020B0604020202020204" pitchFamily="34" charset="0"/>
                        <a:buNone/>
                      </a:pPr>
                      <a:r>
                        <a:rPr lang="en-US" sz="1400" b="1" dirty="0">
                          <a:solidFill>
                            <a:schemeClr val="tx1"/>
                          </a:solidFill>
                          <a:effectLst/>
                        </a:rPr>
                        <a:t>NB: Outcomes of grievances are not included in the list of sanctions cited above as they are dealt with at different levels. </a:t>
                      </a: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41</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graphicFrame>
        <p:nvGraphicFramePr>
          <p:cNvPr id="2" name="Table 1"/>
          <p:cNvGraphicFramePr>
            <a:graphicFrameLocks noGrp="1"/>
          </p:cNvGraphicFramePr>
          <p:nvPr>
            <p:extLst>
              <p:ext uri="{D42A27DB-BD31-4B8C-83A1-F6EECF244321}">
                <p14:modId xmlns:p14="http://schemas.microsoft.com/office/powerpoint/2010/main" xmlns="" val="3238008732"/>
              </p:ext>
            </p:extLst>
          </p:nvPr>
        </p:nvGraphicFramePr>
        <p:xfrm>
          <a:off x="1828800" y="4572000"/>
          <a:ext cx="5257800" cy="1524000"/>
        </p:xfrm>
        <a:graphic>
          <a:graphicData uri="http://schemas.openxmlformats.org/drawingml/2006/table">
            <a:tbl>
              <a:tblPr firstRow="1" bandRow="1"/>
              <a:tblGrid>
                <a:gridCol w="28194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tblGrid>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Written warning – 31</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Counselling - 13</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Final written warning – 50</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lvl="0" indent="0">
                        <a:buFont typeface="Arial" panose="020B0604020202020204" pitchFamily="34" charset="0"/>
                        <a:buNone/>
                      </a:pPr>
                      <a:r>
                        <a:rPr lang="en-US" sz="1400" kern="1200" dirty="0">
                          <a:effectLst/>
                        </a:rPr>
                        <a:t>Verbal warning – 10</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43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Suspension without pay – 13</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Resigned – 4</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3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Dismissal – 5</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Withdrawn – 30</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r>
                        <a:rPr lang="en-US" sz="1400" kern="1200" dirty="0">
                          <a:effectLst/>
                        </a:rPr>
                        <a:t>Demotion – 1</a:t>
                      </a:r>
                      <a:endParaRPr lang="en-ZA" sz="1400"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Not guilty – 2</a:t>
                      </a:r>
                      <a:endParaRPr lang="en-ZA" sz="1400" dirty="0">
                        <a:solidFill>
                          <a:schemeClr val="tx1"/>
                        </a:solidFill>
                        <a:effectLs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366815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849444609"/>
              </p:ext>
            </p:extLst>
          </p:nvPr>
        </p:nvGraphicFramePr>
        <p:xfrm>
          <a:off x="76200" y="856968"/>
          <a:ext cx="8991600" cy="5162832"/>
        </p:xfrm>
        <a:graphic>
          <a:graphicData uri="http://schemas.openxmlformats.org/drawingml/2006/table">
            <a:tbl>
              <a:tblPr>
                <a:tableStyleId>{5940675A-B579-460E-94D1-54222C63F5DA}</a:tableStyleId>
              </a:tblPr>
              <a:tblGrid>
                <a:gridCol w="3276600">
                  <a:extLst>
                    <a:ext uri="{9D8B030D-6E8A-4147-A177-3AD203B41FA5}">
                      <a16:colId xmlns:a16="http://schemas.microsoft.com/office/drawing/2014/main" xmlns="" val="4246322984"/>
                    </a:ext>
                  </a:extLst>
                </a:gridCol>
                <a:gridCol w="5715000">
                  <a:extLst>
                    <a:ext uri="{9D8B030D-6E8A-4147-A177-3AD203B41FA5}">
                      <a16:colId xmlns:a16="http://schemas.microsoft.com/office/drawing/2014/main" xmlns="" val="20001"/>
                    </a:ext>
                  </a:extLst>
                </a:gridCol>
              </a:tblGrid>
              <a:tr h="310656">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latin typeface="+mn-lt"/>
                        </a:rPr>
                        <a:t>Improved organisational efficiencies</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marR="0" lvl="1"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Organisational transformation interventions</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64488">
                <a:tc gridSpan="2">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Desired Impact: </a:t>
                      </a:r>
                      <a:r>
                        <a:rPr lang="en-US" sz="1600" b="0" u="none" strike="noStrike" kern="1200" dirty="0">
                          <a:solidFill>
                            <a:schemeClr val="tx1"/>
                          </a:solidFill>
                          <a:effectLst/>
                          <a:latin typeface="+mn-lt"/>
                        </a:rPr>
                        <a:t>Restructured business processes to retain competitive advantage</a:t>
                      </a:r>
                      <a:endParaRPr lang="en-ZA" sz="1600" b="0" i="0" u="none" strike="noStrike" kern="1200" baseline="0" dirty="0">
                        <a:solidFill>
                          <a:schemeClr val="tx1"/>
                        </a:solidFill>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038600">
                <a:tc>
                  <a:txBody>
                    <a:bodyPr/>
                    <a:lstStyle/>
                    <a:p>
                      <a:pPr marL="0" indent="0" algn="just">
                        <a:lnSpc>
                          <a:spcPct val="110000"/>
                        </a:lnSpc>
                        <a:spcAft>
                          <a:spcPts val="0"/>
                        </a:spcAft>
                        <a:buFont typeface="Wingdings" panose="05000000000000000000" pitchFamily="2" charset="2"/>
                        <a:buNone/>
                      </a:pPr>
                      <a:r>
                        <a:rPr lang="en-US" sz="1400" b="1" kern="1200" dirty="0">
                          <a:solidFill>
                            <a:schemeClr val="tx1"/>
                          </a:solidFill>
                          <a:effectLst/>
                          <a:latin typeface="+mn-lt"/>
                          <a:ea typeface="+mn-ea"/>
                          <a:cs typeface="+mn-cs"/>
                        </a:rPr>
                        <a:t>Organisational transformation interventions implemented:</a:t>
                      </a:r>
                    </a:p>
                    <a:p>
                      <a:pPr marL="285750" indent="-285750" algn="just">
                        <a:lnSpc>
                          <a:spcPct val="110000"/>
                        </a:lnSpc>
                        <a:spcAft>
                          <a:spcPts val="0"/>
                        </a:spcAft>
                        <a:buFont typeface="Wingdings" panose="05000000000000000000" pitchFamily="2" charset="2"/>
                        <a:buChar char="q"/>
                      </a:pPr>
                      <a:r>
                        <a:rPr lang="en-US" sz="1400" kern="1200" dirty="0">
                          <a:solidFill>
                            <a:schemeClr val="tx1"/>
                          </a:solidFill>
                          <a:effectLst/>
                          <a:latin typeface="+mn-lt"/>
                          <a:ea typeface="+mn-ea"/>
                          <a:cs typeface="+mn-cs"/>
                        </a:rPr>
                        <a:t>Skills audit conducted.</a:t>
                      </a:r>
                    </a:p>
                    <a:p>
                      <a:pPr marL="285750" indent="-285750" algn="just">
                        <a:lnSpc>
                          <a:spcPct val="110000"/>
                        </a:lnSpc>
                        <a:spcAft>
                          <a:spcPts val="0"/>
                        </a:spcAft>
                        <a:buFont typeface="Wingdings" panose="05000000000000000000" pitchFamily="2" charset="2"/>
                        <a:buChar char="q"/>
                      </a:pP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10000"/>
                        </a:lnSpc>
                        <a:spcAft>
                          <a:spcPts val="0"/>
                        </a:spcAft>
                        <a:buFont typeface="Wingdings" panose="05000000000000000000" pitchFamily="2" charset="2"/>
                        <a:buChar char="q"/>
                      </a:pPr>
                      <a:r>
                        <a:rPr lang="en-ZA" sz="1400" dirty="0">
                          <a:solidFill>
                            <a:schemeClr val="tx1"/>
                          </a:solidFill>
                          <a:effectLst/>
                          <a:latin typeface="+mn-lt"/>
                          <a:ea typeface="Times New Roman" panose="02020603050405020304" pitchFamily="18" charset="0"/>
                          <a:cs typeface="Times New Roman" panose="02020603050405020304" pitchFamily="18" charset="0"/>
                        </a:rPr>
                        <a:t>Change management conducted.</a:t>
                      </a:r>
                    </a:p>
                    <a:p>
                      <a:pPr marL="285750" indent="-285750" algn="just">
                        <a:lnSpc>
                          <a:spcPct val="110000"/>
                        </a:lnSpc>
                        <a:spcAft>
                          <a:spcPts val="0"/>
                        </a:spcAft>
                        <a:buFont typeface="Wingdings" panose="05000000000000000000" pitchFamily="2" charset="2"/>
                        <a:buChar char="q"/>
                      </a:pP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10000"/>
                        </a:lnSpc>
                        <a:spcAft>
                          <a:spcPts val="0"/>
                        </a:spcAft>
                        <a:buFont typeface="Wingdings" panose="05000000000000000000" pitchFamily="2" charset="2"/>
                        <a:buChar char="q"/>
                      </a:pP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10000"/>
                        </a:lnSpc>
                        <a:spcAft>
                          <a:spcPts val="0"/>
                        </a:spcAft>
                        <a:buFont typeface="Wingdings" panose="05000000000000000000" pitchFamily="2" charset="2"/>
                        <a:buChar char="q"/>
                      </a:pPr>
                      <a:r>
                        <a:rPr lang="en-ZA" sz="1400" dirty="0">
                          <a:solidFill>
                            <a:schemeClr val="tx1"/>
                          </a:solidFill>
                          <a:effectLst/>
                          <a:latin typeface="+mn-lt"/>
                          <a:ea typeface="Times New Roman" panose="02020603050405020304" pitchFamily="18" charset="0"/>
                          <a:cs typeface="Times New Roman" panose="02020603050405020304" pitchFamily="18" charset="0"/>
                        </a:rPr>
                        <a:t>Culture survey conducted.</a:t>
                      </a:r>
                    </a:p>
                    <a:p>
                      <a:pPr marL="285750" indent="-285750" algn="just">
                        <a:lnSpc>
                          <a:spcPct val="110000"/>
                        </a:lnSpc>
                        <a:spcAft>
                          <a:spcPts val="0"/>
                        </a:spcAft>
                        <a:buFont typeface="Wingdings" panose="05000000000000000000" pitchFamily="2" charset="2"/>
                        <a:buChar char="q"/>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10000"/>
                        </a:lnSpc>
                        <a:spcAft>
                          <a:spcPts val="0"/>
                        </a:spcAft>
                        <a:buFont typeface="Wingdings" panose="05000000000000000000" pitchFamily="2" charset="2"/>
                        <a:buChar char="q"/>
                      </a:pP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10000"/>
                        </a:lnSpc>
                        <a:spcAft>
                          <a:spcPts val="0"/>
                        </a:spcAft>
                        <a:buFont typeface="Wingdings" panose="05000000000000000000" pitchFamily="2" charset="2"/>
                        <a:buChar char="q"/>
                      </a:pPr>
                      <a:r>
                        <a:rPr lang="en-US" sz="1400" dirty="0">
                          <a:solidFill>
                            <a:schemeClr val="tx1"/>
                          </a:solidFill>
                          <a:effectLst/>
                          <a:latin typeface="+mn-lt"/>
                          <a:ea typeface="Times New Roman" panose="02020603050405020304" pitchFamily="18" charset="0"/>
                          <a:cs typeface="Times New Roman" panose="02020603050405020304" pitchFamily="18" charset="0"/>
                        </a:rPr>
                        <a:t>Audit and review of SASSA ethics management conducted.</a:t>
                      </a:r>
                    </a:p>
                    <a:p>
                      <a:pPr marL="285750" indent="-285750" algn="just">
                        <a:lnSpc>
                          <a:spcPct val="110000"/>
                        </a:lnSpc>
                        <a:spcAft>
                          <a:spcPts val="0"/>
                        </a:spcAft>
                        <a:buFont typeface="Wingdings" panose="05000000000000000000" pitchFamily="2" charset="2"/>
                        <a:buChar char="q"/>
                      </a:pPr>
                      <a:r>
                        <a:rPr lang="en-US" sz="1400" dirty="0">
                          <a:solidFill>
                            <a:schemeClr val="tx1"/>
                          </a:solidFill>
                          <a:effectLst/>
                          <a:latin typeface="+mn-lt"/>
                          <a:ea typeface="Times New Roman" panose="02020603050405020304" pitchFamily="18" charset="0"/>
                          <a:cs typeface="Times New Roman" panose="02020603050405020304" pitchFamily="18" charset="0"/>
                        </a:rPr>
                        <a:t>Business Process Re-engineering: As-is Business process developed and mapped (BPR).</a:t>
                      </a:r>
                    </a:p>
                    <a:p>
                      <a:pPr marL="285750" indent="-285750" algn="just">
                        <a:lnSpc>
                          <a:spcPct val="110000"/>
                        </a:lnSpc>
                        <a:spcAft>
                          <a:spcPts val="0"/>
                        </a:spcAft>
                        <a:buFont typeface="Wingdings" panose="05000000000000000000" pitchFamily="2" charset="2"/>
                        <a:buChar char="q"/>
                      </a:pPr>
                      <a:r>
                        <a:rPr lang="en-US" sz="1400" dirty="0">
                          <a:solidFill>
                            <a:schemeClr val="tx1"/>
                          </a:solidFill>
                          <a:effectLst/>
                          <a:latin typeface="+mn-lt"/>
                          <a:ea typeface="Times New Roman" panose="02020603050405020304" pitchFamily="18" charset="0"/>
                          <a:cs typeface="Times New Roman" panose="02020603050405020304" pitchFamily="18" charset="0"/>
                        </a:rPr>
                        <a:t>Digital transformation strategy developed and approved.</a:t>
                      </a:r>
                      <a:endParaRPr lang="en-ZA" sz="14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dirty="0">
                        <a:solidFill>
                          <a:schemeClr val="tx1"/>
                        </a:solidFill>
                        <a:effectLst/>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400" dirty="0">
                        <a:solidFill>
                          <a:schemeClr val="tx1"/>
                        </a:solidFill>
                        <a:effectLst/>
                      </a:endParaRPr>
                    </a:p>
                    <a:p>
                      <a:pPr marL="285750" marR="0" lvl="1"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1400" dirty="0">
                          <a:solidFill>
                            <a:schemeClr val="tx1"/>
                          </a:solidFill>
                          <a:effectLst/>
                        </a:rPr>
                        <a:t>Skills Audit for General and Executive Managers was conducted and Skills Development report developed;</a:t>
                      </a:r>
                    </a:p>
                    <a:p>
                      <a:pPr marL="285750" marR="0" lvl="1"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1400" dirty="0">
                          <a:solidFill>
                            <a:schemeClr val="tx1"/>
                          </a:solidFill>
                          <a:effectLst/>
                        </a:rPr>
                        <a:t>The Terms of Reference for the Change Management tender was reviewed and enhanced to include the culture survey. The tender was awarded and contracting discussions completed;</a:t>
                      </a:r>
                    </a:p>
                    <a:p>
                      <a:pPr marL="285750" marR="0" lvl="1"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1400" dirty="0">
                          <a:solidFill>
                            <a:schemeClr val="tx1"/>
                          </a:solidFill>
                          <a:effectLst/>
                        </a:rPr>
                        <a:t>The project was merged with the Change Management programme. The Terms of Reference for the Change Management tender was reviewed and enhanced to include the culture survey;</a:t>
                      </a:r>
                    </a:p>
                    <a:p>
                      <a:pPr marL="285750" marR="0" lvl="1"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1400" dirty="0">
                          <a:solidFill>
                            <a:schemeClr val="tx1"/>
                          </a:solidFill>
                          <a:effectLst/>
                        </a:rPr>
                        <a:t>The Terms of Reference was approved, tender advertised and evaluated;</a:t>
                      </a:r>
                    </a:p>
                    <a:p>
                      <a:pPr marL="285750" marR="0" lvl="1"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1400" dirty="0">
                          <a:solidFill>
                            <a:schemeClr val="tx1"/>
                          </a:solidFill>
                          <a:effectLst/>
                        </a:rPr>
                        <a:t>The Terms of Reference was approved, tender advertised and evaluated. The tender was considered by Bid Adjudication Committee (BAC) however, it was referred back to the Evaluation Committee for consideration of BAC inputs;</a:t>
                      </a:r>
                    </a:p>
                    <a:p>
                      <a:pPr marL="285750" marR="0" lvl="1" indent="-285750" algn="just" defTabSz="914400" rtl="0" eaLnBrk="1" fontAlgn="auto" latinLnBrk="0" hangingPunct="1">
                        <a:lnSpc>
                          <a:spcPct val="100000"/>
                        </a:lnSpc>
                        <a:spcBef>
                          <a:spcPts val="200"/>
                        </a:spcBef>
                        <a:spcAft>
                          <a:spcPts val="200"/>
                        </a:spcAft>
                        <a:buClrTx/>
                        <a:buSzTx/>
                        <a:buFont typeface="Wingdings" panose="05000000000000000000" pitchFamily="2" charset="2"/>
                        <a:buChar char="q"/>
                        <a:tabLst/>
                        <a:defRPr/>
                      </a:pPr>
                      <a:r>
                        <a:rPr lang="en-US" sz="1400" dirty="0">
                          <a:solidFill>
                            <a:schemeClr val="tx1"/>
                          </a:solidFill>
                          <a:effectLst/>
                        </a:rPr>
                        <a:t>Digital Transformation Strategy was developed and approved.</a:t>
                      </a: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42</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2835824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3210630124"/>
              </p:ext>
            </p:extLst>
          </p:nvPr>
        </p:nvGraphicFramePr>
        <p:xfrm>
          <a:off x="76200" y="856968"/>
          <a:ext cx="8991600" cy="3192780"/>
        </p:xfrm>
        <a:graphic>
          <a:graphicData uri="http://schemas.openxmlformats.org/drawingml/2006/table">
            <a:tbl>
              <a:tblPr>
                <a:tableStyleId>{5940675A-B579-460E-94D1-54222C63F5DA}</a:tableStyleId>
              </a:tblPr>
              <a:tblGrid>
                <a:gridCol w="3276600">
                  <a:extLst>
                    <a:ext uri="{9D8B030D-6E8A-4147-A177-3AD203B41FA5}">
                      <a16:colId xmlns:a16="http://schemas.microsoft.com/office/drawing/2014/main" xmlns="" val="4246322984"/>
                    </a:ext>
                  </a:extLst>
                </a:gridCol>
                <a:gridCol w="5715000">
                  <a:extLst>
                    <a:ext uri="{9D8B030D-6E8A-4147-A177-3AD203B41FA5}">
                      <a16:colId xmlns:a16="http://schemas.microsoft.com/office/drawing/2014/main" xmlns="" val="20001"/>
                    </a:ext>
                  </a:extLst>
                </a:gridCol>
              </a:tblGrid>
              <a:tr h="310656">
                <a:tc gridSpan="2">
                  <a:txBody>
                    <a:bodyPr/>
                    <a:lstStyle/>
                    <a:p>
                      <a:pPr algn="l" fontAlgn="ctr">
                        <a:lnSpc>
                          <a:spcPct val="100000"/>
                        </a:lnSpc>
                        <a:spcBef>
                          <a:spcPts val="300"/>
                        </a:spcBef>
                        <a:spcAft>
                          <a:spcPts val="300"/>
                        </a:spcAft>
                      </a:pPr>
                      <a:r>
                        <a:rPr lang="en-US" sz="1600" b="1" u="none" strike="noStrike" dirty="0">
                          <a:solidFill>
                            <a:schemeClr val="tx1"/>
                          </a:solidFill>
                          <a:effectLst/>
                          <a:latin typeface="+mn-lt"/>
                        </a:rPr>
                        <a:t>Outcome:</a:t>
                      </a:r>
                      <a:r>
                        <a:rPr lang="en-US" sz="1600" b="0" u="none" strike="noStrike" dirty="0">
                          <a:solidFill>
                            <a:schemeClr val="tx1"/>
                          </a:solidFill>
                          <a:effectLst/>
                          <a:latin typeface="+mn-lt"/>
                        </a:rPr>
                        <a:t> </a:t>
                      </a:r>
                      <a:r>
                        <a:rPr lang="en-US" sz="1600" b="0" dirty="0">
                          <a:solidFill>
                            <a:schemeClr val="tx1"/>
                          </a:solidFill>
                          <a:latin typeface="+mn-lt"/>
                        </a:rPr>
                        <a:t>Improved organisational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 Objective: </a:t>
                      </a:r>
                      <a:r>
                        <a:rPr lang="en-US" sz="1600" b="0" u="none" strike="noStrike" kern="1200" dirty="0">
                          <a:solidFill>
                            <a:schemeClr val="tx1"/>
                          </a:solidFill>
                          <a:effectLst/>
                          <a:latin typeface="+mn-lt"/>
                        </a:rPr>
                        <a:t>I</a:t>
                      </a:r>
                      <a:r>
                        <a:rPr lang="en-US" sz="1600" b="0" u="none" strike="noStrike" kern="1200" baseline="0" dirty="0">
                          <a:solidFill>
                            <a:schemeClr val="tx1"/>
                          </a:solidFill>
                          <a:effectLst/>
                          <a:latin typeface="+mn-lt"/>
                          <a:cs typeface="Arial" panose="020B0604020202020204" pitchFamily="34" charset="0"/>
                        </a:rPr>
                        <a:t>mprove legislative compliance </a:t>
                      </a:r>
                      <a:endParaRPr lang="en-ZA" sz="1600" b="0" i="0" u="none" strike="noStrike" kern="1200" baseline="0" dirty="0">
                        <a:solidFill>
                          <a:schemeClr val="tx1"/>
                        </a:solidFill>
                        <a:latin typeface="+mn-lt"/>
                        <a:ea typeface="+mn-ea"/>
                        <a:cs typeface="Arial" panose="020B0604020202020204" pitchFamily="34" charset="0"/>
                      </a:endParaRP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491208">
                <a:tc gridSpan="2">
                  <a:txBody>
                    <a:bodyPr/>
                    <a:lstStyle/>
                    <a:p>
                      <a:pPr marL="0" marR="0" indent="0" algn="l" defTabSz="914400" rtl="0" eaLnBrk="1" fontAlgn="t" latinLnBrk="0" hangingPunct="1">
                        <a:lnSpc>
                          <a:spcPct val="100000"/>
                        </a:lnSpc>
                        <a:spcBef>
                          <a:spcPts val="300"/>
                        </a:spcBef>
                        <a:spcAft>
                          <a:spcPts val="300"/>
                        </a:spcAft>
                        <a:buClrTx/>
                        <a:buSzTx/>
                        <a:buFontTx/>
                        <a:buNone/>
                        <a:tabLst/>
                        <a:defRPr/>
                      </a:pPr>
                      <a:r>
                        <a:rPr lang="en-US" sz="1600" b="1" u="none" strike="noStrike" kern="1200" dirty="0">
                          <a:solidFill>
                            <a:schemeClr val="tx1"/>
                          </a:solidFill>
                          <a:effectLst/>
                          <a:latin typeface="+mn-lt"/>
                        </a:rPr>
                        <a:t> Desired Impact: </a:t>
                      </a:r>
                      <a:r>
                        <a:rPr lang="en-US" sz="1600" b="0" kern="1200" dirty="0">
                          <a:solidFill>
                            <a:schemeClr val="tx1"/>
                          </a:solidFill>
                          <a:effectLst/>
                          <a:latin typeface="+mn-lt"/>
                          <a:ea typeface="+mn-ea"/>
                          <a:cs typeface="Arial" panose="020B0604020202020204" pitchFamily="34" charset="0"/>
                        </a:rPr>
                        <a:t>Enhanced </a:t>
                      </a:r>
                      <a:r>
                        <a:rPr lang="en-US" sz="1600" dirty="0">
                          <a:solidFill>
                            <a:schemeClr val="tx1"/>
                          </a:solidFill>
                          <a:latin typeface="+mn-lt"/>
                        </a:rPr>
                        <a:t>Competency, governance and accountability within SASSA</a:t>
                      </a:r>
                      <a:endParaRPr lang="en-US" sz="1600" b="0" kern="1200" baseline="0" dirty="0">
                        <a:solidFill>
                          <a:schemeClr val="tx1"/>
                        </a:solidFill>
                        <a:effectLst/>
                        <a:latin typeface="+mn-lt"/>
                        <a:ea typeface="+mn-ea"/>
                        <a:cs typeface="Arial" panose="020B0604020202020204" pitchFamily="34" charset="0"/>
                      </a:endParaRP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1828800">
                <a:tc>
                  <a:txBody>
                    <a:bodyPr/>
                    <a:lstStyle/>
                    <a:p>
                      <a:pPr algn="just">
                        <a:lnSpc>
                          <a:spcPct val="11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SASSA HCM policy reviewed to incorporate new developments such as managing remote workforce, review of staff utilization and strengthened employee wellness programme. </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algn="just">
                        <a:lnSpc>
                          <a:spcPct val="11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The Draft Reviewed HCM Policy was developed. Consultations were completed with internal stakeholders namely, EXCO, Human Capital Management and Governance.</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43</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Organisational Efficiencies</a:t>
            </a:r>
          </a:p>
        </p:txBody>
      </p:sp>
    </p:spTree>
    <p:extLst>
      <p:ext uri="{BB962C8B-B14F-4D97-AF65-F5344CB8AC3E}">
        <p14:creationId xmlns:p14="http://schemas.microsoft.com/office/powerpoint/2010/main" xmlns="" val="1893931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340691207"/>
              </p:ext>
            </p:extLst>
          </p:nvPr>
        </p:nvGraphicFramePr>
        <p:xfrm>
          <a:off x="76200" y="827276"/>
          <a:ext cx="8991600" cy="6146332"/>
        </p:xfrm>
        <a:graphic>
          <a:graphicData uri="http://schemas.openxmlformats.org/drawingml/2006/table">
            <a:tbl>
              <a:tblPr>
                <a:tableStyleId>{5940675A-B579-460E-94D1-54222C63F5DA}</a:tableStyleId>
              </a:tblPr>
              <a:tblGrid>
                <a:gridCol w="2057400">
                  <a:extLst>
                    <a:ext uri="{9D8B030D-6E8A-4147-A177-3AD203B41FA5}">
                      <a16:colId xmlns:a16="http://schemas.microsoft.com/office/drawing/2014/main" xmlns="" val="4246322984"/>
                    </a:ext>
                  </a:extLst>
                </a:gridCol>
                <a:gridCol w="6934200">
                  <a:extLst>
                    <a:ext uri="{9D8B030D-6E8A-4147-A177-3AD203B41FA5}">
                      <a16:colId xmlns:a16="http://schemas.microsoft.com/office/drawing/2014/main" xmlns="" val="20001"/>
                    </a:ext>
                  </a:extLst>
                </a:gridCol>
              </a:tblGrid>
              <a:tr h="300802">
                <a:tc gridSpan="2">
                  <a:txBody>
                    <a:bodyPr/>
                    <a:lstStyle/>
                    <a:p>
                      <a:pPr algn="l" fontAlgn="ctr">
                        <a:lnSpc>
                          <a:spcPct val="100000"/>
                        </a:lnSpc>
                        <a:spcBef>
                          <a:spcPts val="300"/>
                        </a:spcBef>
                        <a:spcAft>
                          <a:spcPts val="300"/>
                        </a:spcAft>
                      </a:pPr>
                      <a:r>
                        <a:rPr lang="en-US" sz="1600" b="1" u="none" strike="noStrike" dirty="0">
                          <a:solidFill>
                            <a:schemeClr val="tx1"/>
                          </a:solidFill>
                          <a:effectLst/>
                          <a:latin typeface="+mn-lt"/>
                        </a:rPr>
                        <a:t>Outcome: </a:t>
                      </a:r>
                      <a:r>
                        <a:rPr lang="en-US" sz="1600" b="0" dirty="0">
                          <a:solidFill>
                            <a:schemeClr val="tx1"/>
                          </a:solidFill>
                          <a:latin typeface="+mn-lt"/>
                        </a:rPr>
                        <a:t>Improved organisational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00802">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An effective and efficient ICT system</a:t>
                      </a:r>
                      <a:endParaRPr lang="en-US" sz="1600" b="0" kern="1200" dirty="0">
                        <a:solidFill>
                          <a:schemeClr val="tx1"/>
                        </a:solidFill>
                        <a:effectLst/>
                        <a:latin typeface="+mn-lt"/>
                        <a:ea typeface="+mn-ea"/>
                        <a:cs typeface="Arial" panose="020B0604020202020204" pitchFamily="34" charset="0"/>
                      </a:endParaRP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317372">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Desired Impact: </a:t>
                      </a:r>
                      <a:r>
                        <a:rPr lang="en-ZA" sz="1600" b="0" i="0" dirty="0">
                          <a:solidFill>
                            <a:schemeClr val="tx1"/>
                          </a:solidFill>
                          <a:effectLst/>
                          <a:latin typeface="+mn-lt"/>
                          <a:cs typeface="Arial" panose="020B0604020202020204" pitchFamily="34" charset="0"/>
                        </a:rPr>
                        <a:t>Agile</a:t>
                      </a:r>
                      <a:r>
                        <a:rPr lang="en-ZA" sz="1600" b="0" i="0" baseline="0" dirty="0">
                          <a:solidFill>
                            <a:schemeClr val="tx1"/>
                          </a:solidFill>
                          <a:effectLst/>
                          <a:latin typeface="+mn-lt"/>
                          <a:cs typeface="Arial" panose="020B0604020202020204" pitchFamily="34" charset="0"/>
                        </a:rPr>
                        <a:t> </a:t>
                      </a:r>
                      <a:r>
                        <a:rPr lang="en-ZA" sz="1600" b="0" i="0" dirty="0">
                          <a:solidFill>
                            <a:schemeClr val="tx1"/>
                          </a:solidFill>
                          <a:effectLst/>
                          <a:latin typeface="+mn-lt"/>
                          <a:cs typeface="Arial" panose="020B0604020202020204" pitchFamily="34" charset="0"/>
                        </a:rPr>
                        <a:t>business processes – convenience to beneficiaries and improve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482797">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732056">
                <a:tc>
                  <a:txBody>
                    <a:bodyPr/>
                    <a:lstStyle/>
                    <a:p>
                      <a:pPr>
                        <a:lnSpc>
                          <a:spcPct val="11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ICT Strategy reviewed for alignment with SASSA five year strategic plan. </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indent="-285750" algn="just">
                        <a:lnSpc>
                          <a:spcPct val="110000"/>
                        </a:lnSpc>
                        <a:spcAft>
                          <a:spcPts val="0"/>
                        </a:spcAft>
                        <a:buFont typeface="Arial" panose="020B0604020202020204" pitchFamily="34" charset="0"/>
                        <a:buChar char="•"/>
                      </a:pPr>
                      <a:r>
                        <a:rPr lang="en-GB" sz="1600" dirty="0">
                          <a:solidFill>
                            <a:schemeClr val="tx1"/>
                          </a:solidFill>
                          <a:effectLst/>
                          <a:latin typeface="+mn-lt"/>
                          <a:ea typeface="Times New Roman" panose="02020603050405020304" pitchFamily="18" charset="0"/>
                          <a:cs typeface="Times New Roman" panose="02020603050405020304" pitchFamily="18" charset="0"/>
                        </a:rPr>
                        <a:t>The ICT Strategy was reviewed and approved for alignment with SASSA five-year plan. </a:t>
                      </a:r>
                      <a:r>
                        <a:rPr lang="en-US" sz="1600" dirty="0">
                          <a:solidFill>
                            <a:schemeClr val="tx1"/>
                          </a:solidFill>
                          <a:effectLst/>
                          <a:latin typeface="+mn-lt"/>
                          <a:ea typeface="Times New Roman" panose="02020603050405020304" pitchFamily="18" charset="0"/>
                          <a:cs typeface="Times New Roman" panose="02020603050405020304" pitchFamily="18" charset="0"/>
                        </a:rPr>
                        <a:t>Key projects were also identified and presented to EXCO for endorsement. These projects include: </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a:lnSpc>
                          <a:spcPct val="110000"/>
                        </a:lnSpc>
                        <a:spcAft>
                          <a:spcPts val="0"/>
                        </a:spcAft>
                      </a:pPr>
                      <a:endParaRPr lang="en-US" sz="800" dirty="0">
                        <a:solidFill>
                          <a:schemeClr val="tx1"/>
                        </a:solidFill>
                        <a:effectLst/>
                        <a:latin typeface="+mn-lt"/>
                        <a:ea typeface="Times New Roman" panose="02020603050405020304" pitchFamily="18" charset="0"/>
                        <a:cs typeface="Times New Roman" panose="02020603050405020304" pitchFamily="18" charset="0"/>
                      </a:endParaRPr>
                    </a:p>
                    <a:p>
                      <a:pPr marL="742950" lvl="1" indent="-285750">
                        <a:lnSpc>
                          <a:spcPct val="110000"/>
                        </a:lnSpc>
                        <a:spcAft>
                          <a:spcPts val="0"/>
                        </a:spcAft>
                        <a:buFont typeface="Wingdings" panose="05000000000000000000" pitchFamily="2" charset="2"/>
                        <a:buChar char="ü"/>
                      </a:pPr>
                      <a:r>
                        <a:rPr lang="en-US" sz="1600" dirty="0">
                          <a:solidFill>
                            <a:schemeClr val="tx1"/>
                          </a:solidFill>
                          <a:effectLst/>
                          <a:latin typeface="+mn-lt"/>
                          <a:ea typeface="Times New Roman" panose="02020603050405020304" pitchFamily="18" charset="0"/>
                          <a:cs typeface="Times New Roman" panose="02020603050405020304" pitchFamily="18" charset="0"/>
                        </a:rPr>
                        <a:t>Online grants application system</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Smart reviews for social grant beneficiaries</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Grants Payment system</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Bank account verification</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Biometric identity access management system for SOCPEN users and beneficiaries</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Interface with payment partners</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Electronic fraud detection system</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Call Centre Solution </a:t>
                      </a:r>
                      <a:r>
                        <a:rPr lang="en-US" sz="1600" dirty="0" err="1">
                          <a:solidFill>
                            <a:schemeClr val="tx1"/>
                          </a:solidFill>
                          <a:effectLst/>
                          <a:latin typeface="+mn-lt"/>
                          <a:ea typeface="Times New Roman" panose="02020603050405020304" pitchFamily="18" charset="0"/>
                          <a:cs typeface="Times New Roman" panose="02020603050405020304" pitchFamily="18" charset="0"/>
                        </a:rPr>
                        <a:t>modernisation</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Electronic customer surveys system</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Integrated (</a:t>
                      </a:r>
                      <a:r>
                        <a:rPr lang="en-US" sz="1600" dirty="0" err="1">
                          <a:solidFill>
                            <a:schemeClr val="tx1"/>
                          </a:solidFill>
                          <a:effectLst/>
                          <a:latin typeface="+mn-lt"/>
                          <a:ea typeface="Times New Roman" panose="02020603050405020304" pitchFamily="18" charset="0"/>
                          <a:cs typeface="Times New Roman" panose="02020603050405020304" pitchFamily="18" charset="0"/>
                        </a:rPr>
                        <a:t>modernised</a:t>
                      </a:r>
                      <a:r>
                        <a:rPr lang="en-US" sz="1600" dirty="0">
                          <a:solidFill>
                            <a:schemeClr val="tx1"/>
                          </a:solidFill>
                          <a:effectLst/>
                          <a:latin typeface="+mn-lt"/>
                          <a:ea typeface="Times New Roman" panose="02020603050405020304" pitchFamily="18" charset="0"/>
                          <a:cs typeface="Times New Roman" panose="02020603050405020304" pitchFamily="18" charset="0"/>
                        </a:rPr>
                        <a:t>) grants system</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Enhanced ERP system</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800100" lvl="1" indent="-342900">
                        <a:lnSpc>
                          <a:spcPct val="110000"/>
                        </a:lnSpc>
                        <a:spcAft>
                          <a:spcPts val="0"/>
                        </a:spcAft>
                        <a:buFont typeface="Wingdings" panose="05000000000000000000" pitchFamily="2" charset="2"/>
                        <a:buChar char="ü"/>
                        <a:tabLst>
                          <a:tab pos="457200" algn="l"/>
                        </a:tabLst>
                      </a:pPr>
                      <a:r>
                        <a:rPr lang="en-US" sz="1600" dirty="0">
                          <a:solidFill>
                            <a:schemeClr val="tx1"/>
                          </a:solidFill>
                          <a:effectLst/>
                          <a:latin typeface="+mn-lt"/>
                          <a:ea typeface="Times New Roman" panose="02020603050405020304" pitchFamily="18" charset="0"/>
                          <a:cs typeface="Times New Roman" panose="02020603050405020304" pitchFamily="18" charset="0"/>
                        </a:rPr>
                        <a:t>Roll-out online learning capabilities</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44</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Organisational Efficiencies</a:t>
            </a:r>
          </a:p>
        </p:txBody>
      </p:sp>
    </p:spTree>
    <p:extLst>
      <p:ext uri="{BB962C8B-B14F-4D97-AF65-F5344CB8AC3E}">
        <p14:creationId xmlns:p14="http://schemas.microsoft.com/office/powerpoint/2010/main" xmlns="" val="24991127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033262468"/>
              </p:ext>
            </p:extLst>
          </p:nvPr>
        </p:nvGraphicFramePr>
        <p:xfrm>
          <a:off x="76200" y="777580"/>
          <a:ext cx="8991600" cy="3265599"/>
        </p:xfrm>
        <a:graphic>
          <a:graphicData uri="http://schemas.openxmlformats.org/drawingml/2006/table">
            <a:tbl>
              <a:tblPr>
                <a:tableStyleId>{5940675A-B579-460E-94D1-54222C63F5DA}</a:tableStyleId>
              </a:tblPr>
              <a:tblGrid>
                <a:gridCol w="3429000">
                  <a:extLst>
                    <a:ext uri="{9D8B030D-6E8A-4147-A177-3AD203B41FA5}">
                      <a16:colId xmlns:a16="http://schemas.microsoft.com/office/drawing/2014/main" xmlns="" val="4246322984"/>
                    </a:ext>
                  </a:extLst>
                </a:gridCol>
                <a:gridCol w="5562600">
                  <a:extLst>
                    <a:ext uri="{9D8B030D-6E8A-4147-A177-3AD203B41FA5}">
                      <a16:colId xmlns:a16="http://schemas.microsoft.com/office/drawing/2014/main" xmlns="" val="20001"/>
                    </a:ext>
                  </a:extLst>
                </a:gridCol>
              </a:tblGrid>
              <a:tr h="517820">
                <a:tc gridSpan="2">
                  <a:txBody>
                    <a:bodyPr/>
                    <a:lstStyle/>
                    <a:p>
                      <a:pPr algn="l" fontAlgn="ctr">
                        <a:lnSpc>
                          <a:spcPct val="100000"/>
                        </a:lnSpc>
                        <a:spcBef>
                          <a:spcPts val="300"/>
                        </a:spcBef>
                        <a:spcAft>
                          <a:spcPts val="300"/>
                        </a:spcAft>
                      </a:pPr>
                      <a:r>
                        <a:rPr lang="en-US" sz="1600" b="1" u="none" strike="noStrike" dirty="0">
                          <a:solidFill>
                            <a:schemeClr val="tx1"/>
                          </a:solidFill>
                          <a:effectLst/>
                          <a:latin typeface="+mn-lt"/>
                        </a:rPr>
                        <a:t>Outcome: </a:t>
                      </a:r>
                      <a:r>
                        <a:rPr lang="en-US" sz="1600" b="0" dirty="0">
                          <a:solidFill>
                            <a:schemeClr val="tx1"/>
                          </a:solidFill>
                          <a:latin typeface="+mn-lt"/>
                        </a:rPr>
                        <a:t>Improved organisational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517820">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Objective: </a:t>
                      </a:r>
                      <a:r>
                        <a:rPr lang="en-US" sz="1600" b="0" kern="1200" dirty="0">
                          <a:solidFill>
                            <a:schemeClr val="tx1"/>
                          </a:solidFill>
                          <a:effectLst/>
                          <a:latin typeface="+mn-lt"/>
                          <a:ea typeface="+mn-ea"/>
                          <a:cs typeface="Arial" panose="020B0604020202020204" pitchFamily="34" charset="0"/>
                        </a:rPr>
                        <a:t>Automated and digitized grants administration system</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020365891"/>
                  </a:ext>
                </a:extLst>
              </a:tr>
              <a:tr h="445618">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Desired Impact: </a:t>
                      </a:r>
                      <a:r>
                        <a:rPr lang="en-ZA" sz="1600" b="0" i="0" dirty="0">
                          <a:solidFill>
                            <a:schemeClr val="tx1"/>
                          </a:solidFill>
                          <a:effectLst/>
                          <a:latin typeface="+mn-lt"/>
                          <a:cs typeface="Arial" panose="020B0604020202020204" pitchFamily="34" charset="0"/>
                        </a:rPr>
                        <a:t>Agile</a:t>
                      </a:r>
                      <a:r>
                        <a:rPr lang="en-ZA" sz="1600" b="0" i="0" baseline="0" dirty="0">
                          <a:solidFill>
                            <a:schemeClr val="tx1"/>
                          </a:solidFill>
                          <a:effectLst/>
                          <a:latin typeface="+mn-lt"/>
                          <a:cs typeface="Arial" panose="020B0604020202020204" pitchFamily="34" charset="0"/>
                        </a:rPr>
                        <a:t> </a:t>
                      </a:r>
                      <a:r>
                        <a:rPr lang="en-ZA" sz="1600" b="0" i="0" dirty="0">
                          <a:solidFill>
                            <a:schemeClr val="tx1"/>
                          </a:solidFill>
                          <a:effectLst/>
                          <a:latin typeface="+mn-lt"/>
                          <a:cs typeface="Arial" panose="020B0604020202020204" pitchFamily="34" charset="0"/>
                        </a:rPr>
                        <a:t>business processes – convenience to beneficiaries and improve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392582">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2"/>
                  </a:ext>
                </a:extLst>
              </a:tr>
              <a:tr h="1391759">
                <a:tc>
                  <a:txBody>
                    <a:bodyPr/>
                    <a:lstStyle/>
                    <a:p>
                      <a:pPr algn="just">
                        <a:lnSpc>
                          <a:spcPct val="110000"/>
                        </a:lnSpc>
                        <a:spcAft>
                          <a:spcPts val="0"/>
                        </a:spcAft>
                      </a:pPr>
                      <a:r>
                        <a:rPr lang="en-US" sz="1600" dirty="0">
                          <a:effectLst/>
                          <a:latin typeface="+mn-lt"/>
                          <a:ea typeface="Times New Roman" panose="02020603050405020304" pitchFamily="18" charset="0"/>
                          <a:cs typeface="Times New Roman" panose="02020603050405020304" pitchFamily="18" charset="0"/>
                        </a:rPr>
                        <a:t>Biometric identity access management system implemented for SOCPEN users in line with the approved project plan</a:t>
                      </a:r>
                      <a:endParaRPr lang="en-ZA" sz="1600" dirty="0">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algn="just">
                        <a:lnSpc>
                          <a:spcPct val="110000"/>
                        </a:lnSpc>
                        <a:spcAft>
                          <a:spcPts val="0"/>
                        </a:spcAft>
                      </a:pPr>
                      <a:r>
                        <a:rPr lang="en-US" sz="1600" dirty="0">
                          <a:effectLst/>
                          <a:latin typeface="+mn-lt"/>
                          <a:ea typeface="Times New Roman" panose="02020603050405020304" pitchFamily="18" charset="0"/>
                          <a:cs typeface="Times New Roman" panose="02020603050405020304" pitchFamily="18" charset="0"/>
                        </a:rPr>
                        <a:t>Biometric identity access management system was implemented for SOCPEN users in 391 offices. These offices are spread across all nine regions.</a:t>
                      </a:r>
                      <a:endParaRPr lang="en-ZA" sz="1600" dirty="0">
                        <a:effectLst/>
                        <a:latin typeface="+mn-lt"/>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3"/>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45</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Organisational Efficiencies</a:t>
            </a:r>
          </a:p>
        </p:txBody>
      </p:sp>
    </p:spTree>
    <p:extLst>
      <p:ext uri="{BB962C8B-B14F-4D97-AF65-F5344CB8AC3E}">
        <p14:creationId xmlns:p14="http://schemas.microsoft.com/office/powerpoint/2010/main" xmlns="" val="1758781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948656746"/>
              </p:ext>
            </p:extLst>
          </p:nvPr>
        </p:nvGraphicFramePr>
        <p:xfrm>
          <a:off x="76200" y="777580"/>
          <a:ext cx="8991600" cy="3158302"/>
        </p:xfrm>
        <a:graphic>
          <a:graphicData uri="http://schemas.openxmlformats.org/drawingml/2006/table">
            <a:tbl>
              <a:tblPr>
                <a:tableStyleId>{5940675A-B579-460E-94D1-54222C63F5DA}</a:tableStyleId>
              </a:tblPr>
              <a:tblGrid>
                <a:gridCol w="3429000">
                  <a:extLst>
                    <a:ext uri="{9D8B030D-6E8A-4147-A177-3AD203B41FA5}">
                      <a16:colId xmlns:a16="http://schemas.microsoft.com/office/drawing/2014/main" xmlns="" val="4246322984"/>
                    </a:ext>
                  </a:extLst>
                </a:gridCol>
                <a:gridCol w="5562600">
                  <a:extLst>
                    <a:ext uri="{9D8B030D-6E8A-4147-A177-3AD203B41FA5}">
                      <a16:colId xmlns:a16="http://schemas.microsoft.com/office/drawing/2014/main" xmlns="" val="20001"/>
                    </a:ext>
                  </a:extLst>
                </a:gridCol>
              </a:tblGrid>
              <a:tr h="365420">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latin typeface="+mn-lt"/>
                        </a:rPr>
                        <a:t>Economic Transformation</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445618">
                <a:tc gridSpan="2">
                  <a:txBody>
                    <a:bodyPr/>
                    <a:lstStyle/>
                    <a:p>
                      <a:pPr marL="0" marR="0" lvl="1"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lumMod val="75000"/>
                              <a:lumOff val="25000"/>
                            </a:schemeClr>
                          </a:solidFill>
                          <a:effectLst/>
                          <a:latin typeface="+mn-lt"/>
                        </a:rPr>
                        <a:t>Objective</a:t>
                      </a:r>
                      <a:r>
                        <a:rPr lang="en-US" sz="1600" b="0" u="none" strike="noStrike" kern="1200" dirty="0">
                          <a:solidFill>
                            <a:schemeClr val="tx1">
                              <a:lumMod val="75000"/>
                              <a:lumOff val="25000"/>
                            </a:schemeClr>
                          </a:solidFill>
                          <a:effectLst/>
                          <a:latin typeface="+mn-lt"/>
                        </a:rPr>
                        <a:t>: To enable socio economic development of the social assistance beneficiaries. </a:t>
                      </a:r>
                      <a:endParaRPr lang="en-ZA" sz="1600" b="0" kern="1200" dirty="0">
                        <a:solidFill>
                          <a:schemeClr val="tx1">
                            <a:lumMod val="75000"/>
                            <a:lumOff val="25000"/>
                          </a:schemeClr>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621182">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lumMod val="75000"/>
                              <a:lumOff val="25000"/>
                            </a:schemeClr>
                          </a:solidFill>
                          <a:effectLst/>
                          <a:latin typeface="+mn-lt"/>
                        </a:rPr>
                        <a:t>Desired Impact:</a:t>
                      </a:r>
                      <a:r>
                        <a:rPr lang="en-US" sz="1600" b="0" u="none" strike="noStrike" kern="1200" dirty="0">
                          <a:solidFill>
                            <a:schemeClr val="tx1">
                              <a:lumMod val="75000"/>
                              <a:lumOff val="25000"/>
                            </a:schemeClr>
                          </a:solidFill>
                          <a:effectLst/>
                          <a:latin typeface="+mn-lt"/>
                        </a:rPr>
                        <a:t> Social assistance beneficiaries are not subjected to means test in their entry to tertiary education</a:t>
                      </a:r>
                      <a:r>
                        <a:rPr lang="en-US" sz="1600" b="0" u="none" strike="noStrike" kern="1200" dirty="0">
                          <a:solidFill>
                            <a:srgbClr val="FF0000"/>
                          </a:solidFill>
                          <a:effectLst/>
                          <a:latin typeface="+mn-lt"/>
                        </a:rPr>
                        <a:t>. </a:t>
                      </a:r>
                      <a:endParaRPr lang="en-US" sz="1600" b="0" kern="1200" baseline="0" dirty="0">
                        <a:solidFill>
                          <a:srgbClr val="FF0000"/>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506882">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1219200">
                <a:tc>
                  <a:txBody>
                    <a:bodyPr/>
                    <a:lstStyle/>
                    <a:p>
                      <a:pPr algn="just">
                        <a:lnSpc>
                          <a:spcPct val="11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Grant beneficiaries in Matric referred to NSFAS for financial assistance. </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algn="just">
                        <a:lnSpc>
                          <a:spcPct val="110000"/>
                        </a:lnSpc>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The database of all grant beneficiaries (572 878) who were registered for matric in 2020 was referred to NSFAS and DSD for financial assistance. </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46</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Economic Transformation</a:t>
            </a:r>
          </a:p>
        </p:txBody>
      </p:sp>
    </p:spTree>
    <p:extLst>
      <p:ext uri="{BB962C8B-B14F-4D97-AF65-F5344CB8AC3E}">
        <p14:creationId xmlns:p14="http://schemas.microsoft.com/office/powerpoint/2010/main" xmlns="" val="1092317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352101979"/>
              </p:ext>
            </p:extLst>
          </p:nvPr>
        </p:nvGraphicFramePr>
        <p:xfrm>
          <a:off x="76200" y="969293"/>
          <a:ext cx="8991600" cy="5274844"/>
        </p:xfrm>
        <a:graphic>
          <a:graphicData uri="http://schemas.openxmlformats.org/drawingml/2006/table">
            <a:tbl>
              <a:tblPr>
                <a:tableStyleId>{5940675A-B579-460E-94D1-54222C63F5DA}</a:tableStyleId>
              </a:tblPr>
              <a:tblGrid>
                <a:gridCol w="3429000">
                  <a:extLst>
                    <a:ext uri="{9D8B030D-6E8A-4147-A177-3AD203B41FA5}">
                      <a16:colId xmlns:a16="http://schemas.microsoft.com/office/drawing/2014/main" xmlns="" val="4246322984"/>
                    </a:ext>
                  </a:extLst>
                </a:gridCol>
                <a:gridCol w="5562600">
                  <a:extLst>
                    <a:ext uri="{9D8B030D-6E8A-4147-A177-3AD203B41FA5}">
                      <a16:colId xmlns:a16="http://schemas.microsoft.com/office/drawing/2014/main" xmlns="" val="20001"/>
                    </a:ext>
                  </a:extLst>
                </a:gridCol>
              </a:tblGrid>
              <a:tr h="271412">
                <a:tc gridSpan="2">
                  <a:txBody>
                    <a:bodyPr/>
                    <a:lstStyle/>
                    <a:p>
                      <a:pPr algn="l" fontAlgn="ctr">
                        <a:lnSpc>
                          <a:spcPct val="100000"/>
                        </a:lnSpc>
                        <a:spcBef>
                          <a:spcPts val="300"/>
                        </a:spcBef>
                        <a:spcAft>
                          <a:spcPts val="300"/>
                        </a:spcAft>
                      </a:pPr>
                      <a:r>
                        <a:rPr lang="en-US" sz="1600" b="1" u="none" strike="noStrike" dirty="0">
                          <a:solidFill>
                            <a:schemeClr val="tx1"/>
                          </a:solidFill>
                          <a:effectLst/>
                          <a:latin typeface="+mn-lt"/>
                        </a:rPr>
                        <a:t>Outcome: </a:t>
                      </a:r>
                      <a:r>
                        <a:rPr lang="en-US" sz="1600" b="0" dirty="0">
                          <a:solidFill>
                            <a:schemeClr val="tx1"/>
                          </a:solidFill>
                          <a:latin typeface="+mn-lt"/>
                        </a:rPr>
                        <a:t>Improved organisational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271412">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Objective: </a:t>
                      </a:r>
                      <a:r>
                        <a:rPr lang="en-US" sz="1600" b="0" u="none" strike="noStrike" kern="1200" dirty="0">
                          <a:solidFill>
                            <a:schemeClr val="tx1"/>
                          </a:solidFill>
                          <a:effectLst/>
                          <a:latin typeface="+mn-lt"/>
                        </a:rPr>
                        <a:t>Automation of grant processes</a:t>
                      </a:r>
                      <a:endParaRPr lang="en-US" sz="1600" b="0" kern="1200" dirty="0">
                        <a:solidFill>
                          <a:schemeClr val="tx1"/>
                        </a:solidFill>
                        <a:effectLst/>
                        <a:latin typeface="+mn-lt"/>
                        <a:ea typeface="+mn-ea"/>
                        <a:cs typeface="Arial" panose="020B0604020202020204" pitchFamily="34" charset="0"/>
                      </a:endParaRP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226891">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Desired Impact: </a:t>
                      </a:r>
                      <a:r>
                        <a:rPr lang="en-ZA" sz="1600" b="0" i="0" dirty="0">
                          <a:solidFill>
                            <a:schemeClr val="tx1"/>
                          </a:solidFill>
                          <a:effectLst/>
                          <a:latin typeface="+mn-lt"/>
                          <a:cs typeface="Arial" panose="020B0604020202020204" pitchFamily="34" charset="0"/>
                        </a:rPr>
                        <a:t>Agile</a:t>
                      </a:r>
                      <a:r>
                        <a:rPr lang="en-ZA" sz="1600" b="0" i="0" baseline="0" dirty="0">
                          <a:solidFill>
                            <a:schemeClr val="tx1"/>
                          </a:solidFill>
                          <a:effectLst/>
                          <a:latin typeface="+mn-lt"/>
                          <a:cs typeface="Arial" panose="020B0604020202020204" pitchFamily="34" charset="0"/>
                        </a:rPr>
                        <a:t> </a:t>
                      </a:r>
                      <a:r>
                        <a:rPr lang="en-ZA" sz="1600" b="0" i="0" dirty="0">
                          <a:solidFill>
                            <a:schemeClr val="tx1"/>
                          </a:solidFill>
                          <a:effectLst/>
                          <a:latin typeface="+mn-lt"/>
                          <a:cs typeface="Arial" panose="020B0604020202020204" pitchFamily="34" charset="0"/>
                        </a:rPr>
                        <a:t>business processes – convenience to beneficiaries and improve efficiency.</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226891">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1694118">
                <a:tc>
                  <a:txBody>
                    <a:bodyPr/>
                    <a:lstStyle/>
                    <a:p>
                      <a:pPr marL="285750" indent="-285750">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Automated and digitised Grants Administration system implemented: </a:t>
                      </a:r>
                    </a:p>
                    <a:p>
                      <a:pPr marL="533400" indent="-266700">
                        <a:lnSpc>
                          <a:spcPct val="110000"/>
                        </a:lnSpc>
                        <a:spcAft>
                          <a:spcPts val="0"/>
                        </a:spcAft>
                        <a:buFont typeface="Arial" panose="020B0604020202020204" pitchFamily="34" charset="0"/>
                        <a:buChar char="•"/>
                      </a:pPr>
                      <a:r>
                        <a:rPr lang="en-US" sz="1600" dirty="0">
                          <a:solidFill>
                            <a:schemeClr val="tx1"/>
                          </a:solidFill>
                          <a:effectLst/>
                          <a:latin typeface="+mn-lt"/>
                          <a:ea typeface="Times New Roman" panose="02020603050405020304" pitchFamily="18" charset="0"/>
                          <a:cs typeface="Times New Roman" panose="02020603050405020304" pitchFamily="18" charset="0"/>
                        </a:rPr>
                        <a:t>Scanning solution deployed to regions and supported by a training module as per approved project plan</a:t>
                      </a:r>
                    </a:p>
                  </a:txBody>
                  <a:tcPr marL="36195" marR="36195" marT="0" marB="0">
                    <a:noFill/>
                  </a:tcPr>
                </a:tc>
                <a:tc>
                  <a:txBody>
                    <a:bodyPr/>
                    <a:lstStyle/>
                    <a:p>
                      <a:pPr marL="285750" indent="-285750">
                        <a:lnSpc>
                          <a:spcPct val="110000"/>
                        </a:lnSpc>
                        <a:spcAft>
                          <a:spcPts val="0"/>
                        </a:spcAft>
                        <a:buFont typeface="Wingdings" panose="05000000000000000000" pitchFamily="2" charset="2"/>
                        <a:buChar char="q"/>
                      </a:pPr>
                      <a:r>
                        <a:rPr lang="en-GB" sz="1600" kern="1200" dirty="0">
                          <a:solidFill>
                            <a:schemeClr val="tx1"/>
                          </a:solidFill>
                          <a:effectLst/>
                          <a:latin typeface="+mn-lt"/>
                          <a:ea typeface="+mn-ea"/>
                          <a:cs typeface="+mn-cs"/>
                        </a:rPr>
                        <a:t>The scanning solution was deployed in 284 local offices and supported by a training module as per approved project plan</a:t>
                      </a:r>
                    </a:p>
                  </a:txBody>
                  <a:tcPr marL="36195" marR="36195" marT="0" marB="0">
                    <a:noFill/>
                  </a:tcPr>
                </a:tc>
                <a:extLst>
                  <a:ext uri="{0D108BD9-81ED-4DB2-BD59-A6C34878D82A}">
                    <a16:rowId xmlns:a16="http://schemas.microsoft.com/office/drawing/2014/main" xmlns="" val="10004"/>
                  </a:ext>
                </a:extLst>
              </a:tr>
              <a:tr h="1191291">
                <a:tc>
                  <a:txBody>
                    <a:bodyPr/>
                    <a:lstStyle/>
                    <a:p>
                      <a:pPr marL="285750" marR="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q"/>
                        <a:tabLst/>
                        <a:defRPr/>
                      </a:pPr>
                      <a:r>
                        <a:rPr lang="en-US" sz="1600" dirty="0">
                          <a:solidFill>
                            <a:schemeClr val="tx1"/>
                          </a:solidFill>
                          <a:effectLst/>
                          <a:latin typeface="+mn-lt"/>
                          <a:ea typeface="Times New Roman" panose="02020603050405020304" pitchFamily="18" charset="0"/>
                          <a:cs typeface="Times New Roman" panose="02020603050405020304" pitchFamily="18" charset="0"/>
                        </a:rPr>
                        <a:t>Online grant applications solution developed and implemented in SASSA districts.</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nSpc>
                          <a:spcPct val="110000"/>
                        </a:lnSpc>
                        <a:spcAft>
                          <a:spcPts val="0"/>
                        </a:spcAft>
                        <a:buFont typeface="Wingdings" panose="05000000000000000000" pitchFamily="2" charset="2"/>
                        <a:buChar char="q"/>
                      </a:pP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indent="-285750">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The Online grants application were implemented in 52 districts.</a:t>
                      </a:r>
                    </a:p>
                    <a:p>
                      <a:pPr marL="444500" indent="-266700">
                        <a:lnSpc>
                          <a:spcPct val="110000"/>
                        </a:lnSpc>
                        <a:spcAft>
                          <a:spcPts val="0"/>
                        </a:spcAft>
                        <a:buFont typeface="Arial" panose="020B0604020202020204" pitchFamily="34" charset="0"/>
                        <a:buChar char="•"/>
                      </a:pPr>
                      <a:r>
                        <a:rPr lang="en-US" sz="1600" dirty="0">
                          <a:solidFill>
                            <a:schemeClr val="tx1"/>
                          </a:solidFill>
                          <a:effectLst/>
                          <a:latin typeface="+mn-lt"/>
                          <a:ea typeface="Times New Roman" panose="02020603050405020304" pitchFamily="18" charset="0"/>
                          <a:cs typeface="Times New Roman" panose="02020603050405020304" pitchFamily="18" charset="0"/>
                        </a:rPr>
                        <a:t>A total of 1 933 officials were trained on the solution and 20 035 (CSG = 12 771, FCG = 243, OAG = 7 021) grant applications were received though this channel.</a:t>
                      </a:r>
                    </a:p>
                  </a:txBody>
                  <a:tcPr marL="36195" marR="36195" marT="0" marB="0">
                    <a:noFill/>
                  </a:tcPr>
                </a:tc>
                <a:extLst>
                  <a:ext uri="{0D108BD9-81ED-4DB2-BD59-A6C34878D82A}">
                    <a16:rowId xmlns:a16="http://schemas.microsoft.com/office/drawing/2014/main" xmlns="" val="10005"/>
                  </a:ext>
                </a:extLst>
              </a:tr>
              <a:tr h="1019444">
                <a:tc>
                  <a:txBody>
                    <a:bodyPr/>
                    <a:lstStyle/>
                    <a:p>
                      <a:pPr marL="285750" indent="-285750">
                        <a:lnSpc>
                          <a:spcPct val="110000"/>
                        </a:lnSpc>
                        <a:spcAft>
                          <a:spcPts val="0"/>
                        </a:spcAft>
                        <a:buFont typeface="Wingdings" panose="05000000000000000000" pitchFamily="2" charset="2"/>
                        <a:buChar char="q"/>
                      </a:pPr>
                      <a:r>
                        <a:rPr lang="en-ZA" sz="1600" dirty="0">
                          <a:solidFill>
                            <a:schemeClr val="tx1"/>
                          </a:solidFill>
                          <a:effectLst/>
                          <a:latin typeface="+mn-lt"/>
                          <a:ea typeface="Times New Roman" panose="02020603050405020304" pitchFamily="18" charset="0"/>
                          <a:cs typeface="Times New Roman" panose="02020603050405020304" pitchFamily="18" charset="0"/>
                        </a:rPr>
                        <a:t>System enhancements (Migration from legacy systems).</a:t>
                      </a:r>
                    </a:p>
                  </a:txBody>
                  <a:tcPr marL="36195" marR="36195" marT="0" marB="0">
                    <a:noFill/>
                  </a:tcPr>
                </a:tc>
                <a:tc>
                  <a:txBody>
                    <a:bodyPr/>
                    <a:lstStyle/>
                    <a:p>
                      <a:pPr marL="285750" indent="-285750">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Business case was developed, and the system enhanced to accommodate the payment of COVID-19 special relief grant. Technical support was provided for the stabilization of the system.</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6"/>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47</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341084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230275008"/>
              </p:ext>
            </p:extLst>
          </p:nvPr>
        </p:nvGraphicFramePr>
        <p:xfrm>
          <a:off x="76200" y="838200"/>
          <a:ext cx="8991600" cy="5269087"/>
        </p:xfrm>
        <a:graphic>
          <a:graphicData uri="http://schemas.openxmlformats.org/drawingml/2006/table">
            <a:tbl>
              <a:tblPr>
                <a:tableStyleId>{5940675A-B579-460E-94D1-54222C63F5DA}</a:tableStyleId>
              </a:tblPr>
              <a:tblGrid>
                <a:gridCol w="3200400">
                  <a:extLst>
                    <a:ext uri="{9D8B030D-6E8A-4147-A177-3AD203B41FA5}">
                      <a16:colId xmlns:a16="http://schemas.microsoft.com/office/drawing/2014/main" xmlns="" val="4246322984"/>
                    </a:ext>
                  </a:extLst>
                </a:gridCol>
                <a:gridCol w="5791200">
                  <a:extLst>
                    <a:ext uri="{9D8B030D-6E8A-4147-A177-3AD203B41FA5}">
                      <a16:colId xmlns:a16="http://schemas.microsoft.com/office/drawing/2014/main" xmlns="" val="20001"/>
                    </a:ext>
                  </a:extLst>
                </a:gridCol>
              </a:tblGrid>
              <a:tr h="398044">
                <a:tc gridSpan="2">
                  <a:txBody>
                    <a:bodyPr/>
                    <a:lstStyle/>
                    <a:p>
                      <a:pPr algn="l" fontAlgn="ctr">
                        <a:lnSpc>
                          <a:spcPct val="100000"/>
                        </a:lnSpc>
                        <a:spcBef>
                          <a:spcPts val="300"/>
                        </a:spcBef>
                        <a:spcAft>
                          <a:spcPts val="300"/>
                        </a:spcAft>
                      </a:pPr>
                      <a:r>
                        <a:rPr lang="en-US" sz="1600" b="1" u="none" strike="noStrike" dirty="0">
                          <a:solidFill>
                            <a:schemeClr val="tx1"/>
                          </a:solidFill>
                          <a:effectLst/>
                          <a:latin typeface="+mn-lt"/>
                        </a:rPr>
                        <a:t>OUTCOME: </a:t>
                      </a:r>
                      <a:r>
                        <a:rPr lang="en-US" sz="1600" b="0" dirty="0">
                          <a:solidFill>
                            <a:schemeClr val="tx1"/>
                          </a:solidFill>
                          <a:latin typeface="+mn-lt"/>
                        </a:rPr>
                        <a:t>Improved organisational Efficiency</a:t>
                      </a:r>
                    </a:p>
                  </a:txBody>
                  <a:tcPr marL="7620" marR="7620" marT="7620" marB="0">
                    <a:solidFill>
                      <a:srgbClr val="FFCC66"/>
                    </a:solidFill>
                  </a:tcPr>
                </a:tc>
                <a:tc hMerge="1">
                  <a:txBody>
                    <a:bodyPr/>
                    <a:lstStyle/>
                    <a:p>
                      <a:pPr marL="0" marR="0" lvl="0" indent="0" algn="l" defTabSz="914400" rtl="0" eaLnBrk="1" fontAlgn="ctr" latinLnBrk="0" hangingPunct="1">
                        <a:lnSpc>
                          <a:spcPct val="100000"/>
                        </a:lnSpc>
                        <a:spcBef>
                          <a:spcPts val="300"/>
                        </a:spcBef>
                        <a:spcAft>
                          <a:spcPts val="300"/>
                        </a:spcAft>
                        <a:buClrTx/>
                        <a:buSzTx/>
                        <a:buFontTx/>
                        <a:buNone/>
                        <a:tabLst/>
                        <a:defRPr/>
                      </a:pPr>
                      <a:endParaRPr lang="en-US" sz="1800" b="1" dirty="0">
                        <a:solidFill>
                          <a:schemeClr val="tx1"/>
                        </a:solidFill>
                        <a:latin typeface="+mn-lt"/>
                      </a:endParaRPr>
                    </a:p>
                  </a:txBody>
                  <a:tcPr marL="7620" marR="7620" marT="7620" marB="0"/>
                </a:tc>
                <a:extLst>
                  <a:ext uri="{0D108BD9-81ED-4DB2-BD59-A6C34878D82A}">
                    <a16:rowId xmlns:a16="http://schemas.microsoft.com/office/drawing/2014/main" xmlns="" val="1348567256"/>
                  </a:ext>
                </a:extLst>
              </a:tr>
              <a:tr h="423242">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Objective: </a:t>
                      </a:r>
                      <a:r>
                        <a:rPr lang="en-US" sz="1600" b="0" kern="1200" dirty="0">
                          <a:solidFill>
                            <a:schemeClr val="tx1"/>
                          </a:solidFill>
                          <a:effectLst/>
                          <a:latin typeface="+mn-lt"/>
                          <a:ea typeface="+mn-ea"/>
                          <a:cs typeface="Arial" panose="020B0604020202020204" pitchFamily="34" charset="0"/>
                        </a:rPr>
                        <a:t>Automated and digitized grants administration system</a:t>
                      </a:r>
                    </a:p>
                  </a:txBody>
                  <a:tcPr marL="7620" marR="7620" marT="7620" marB="0">
                    <a:solidFill>
                      <a:srgbClr val="FFCC66"/>
                    </a:solidFill>
                  </a:tcPr>
                </a:tc>
                <a:tc hMerge="1">
                  <a:txBody>
                    <a:bodyPr/>
                    <a:lstStyle/>
                    <a:p>
                      <a:pPr marL="0" marR="0" lvl="1" indent="0" algn="l" defTabSz="914400" rtl="0" eaLnBrk="1" fontAlgn="auto" latinLnBrk="0" hangingPunct="1">
                        <a:lnSpc>
                          <a:spcPct val="100000"/>
                        </a:lnSpc>
                        <a:spcBef>
                          <a:spcPts val="300"/>
                        </a:spcBef>
                        <a:spcAft>
                          <a:spcPts val="300"/>
                        </a:spcAft>
                        <a:buClrTx/>
                        <a:buSzTx/>
                        <a:buFontTx/>
                        <a:buNone/>
                        <a:tabLst/>
                        <a:defRPr/>
                      </a:pPr>
                      <a:endParaRPr lang="en-US" sz="1800" b="0" kern="1200" dirty="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xmlns="" val="3866487341"/>
                  </a:ext>
                </a:extLst>
              </a:tr>
              <a:tr h="356431">
                <a:tc gridSpan="2">
                  <a:txBody>
                    <a:bodyPr/>
                    <a:lstStyle/>
                    <a:p>
                      <a:pPr marL="0" algn="l" defTabSz="914400" rtl="0" eaLnBrk="1" fontAlgn="t" latinLnBrk="0" hangingPunct="1">
                        <a:lnSpc>
                          <a:spcPct val="100000"/>
                        </a:lnSpc>
                        <a:spcBef>
                          <a:spcPts val="300"/>
                        </a:spcBef>
                        <a:spcAft>
                          <a:spcPts val="300"/>
                        </a:spcAft>
                      </a:pPr>
                      <a:r>
                        <a:rPr lang="en-US" sz="1600" b="1" u="none" strike="noStrike" kern="1200" dirty="0">
                          <a:solidFill>
                            <a:schemeClr val="tx1"/>
                          </a:solidFill>
                          <a:effectLst/>
                          <a:latin typeface="+mn-lt"/>
                        </a:rPr>
                        <a:t>Desired Impact: </a:t>
                      </a:r>
                      <a:r>
                        <a:rPr lang="en-ZA" sz="1600" b="0" i="0" dirty="0">
                          <a:solidFill>
                            <a:schemeClr val="tx1"/>
                          </a:solidFill>
                          <a:effectLst/>
                          <a:latin typeface="+mn-lt"/>
                          <a:cs typeface="Arial" panose="020B0604020202020204" pitchFamily="34" charset="0"/>
                        </a:rPr>
                        <a:t>Agile</a:t>
                      </a:r>
                      <a:r>
                        <a:rPr lang="en-ZA" sz="1600" b="0" i="0" baseline="0" dirty="0">
                          <a:solidFill>
                            <a:schemeClr val="tx1"/>
                          </a:solidFill>
                          <a:effectLst/>
                          <a:latin typeface="+mn-lt"/>
                          <a:cs typeface="Arial" panose="020B0604020202020204" pitchFamily="34" charset="0"/>
                        </a:rPr>
                        <a:t> </a:t>
                      </a:r>
                      <a:r>
                        <a:rPr lang="en-ZA" sz="1600" b="0" i="0" dirty="0">
                          <a:solidFill>
                            <a:schemeClr val="tx1"/>
                          </a:solidFill>
                          <a:effectLst/>
                          <a:latin typeface="+mn-lt"/>
                          <a:cs typeface="Arial" panose="020B0604020202020204" pitchFamily="34" charset="0"/>
                        </a:rPr>
                        <a:t>business processes – convenience to beneficiaries and improved efficiency.</a:t>
                      </a:r>
                    </a:p>
                  </a:txBody>
                  <a:tcPr marL="7620" marR="7620" marT="7620" marB="0">
                    <a:solidFill>
                      <a:srgbClr val="FFCC66"/>
                    </a:solidFill>
                  </a:tcPr>
                </a:tc>
                <a:tc hMerge="1">
                  <a:txBody>
                    <a:bodyPr/>
                    <a:lstStyle/>
                    <a:p>
                      <a:pPr marL="0" marR="0" lvl="0" indent="0" algn="just"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ZA" sz="1800" b="0" i="0" dirty="0">
                        <a:solidFill>
                          <a:schemeClr val="tx1"/>
                        </a:solidFill>
                        <a:effectLst/>
                        <a:latin typeface="+mn-lt"/>
                        <a:cs typeface="Arial" panose="020B0604020202020204" pitchFamily="34" charset="0"/>
                      </a:endParaRPr>
                    </a:p>
                  </a:txBody>
                  <a:tcPr marL="5715" marR="5715" marT="9525" marB="0"/>
                </a:tc>
                <a:extLst>
                  <a:ext uri="{0D108BD9-81ED-4DB2-BD59-A6C34878D82A}">
                    <a16:rowId xmlns:a16="http://schemas.microsoft.com/office/drawing/2014/main" xmlns="" val="1556360732"/>
                  </a:ext>
                </a:extLst>
              </a:tr>
              <a:tr h="226891">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1694118">
                <a:tc>
                  <a:txBody>
                    <a:bodyPr/>
                    <a:lstStyle/>
                    <a:p>
                      <a:pPr marL="266700" indent="-266700" algn="just">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Integrated validation database with Government Datasets developed</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66700" indent="-266700" algn="just">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Application Programme Interfaces (API) were developed and implemented to enable validation and analysis against datasets. The datasets include the Unemployment Insurance Fund, National Student Financial Aid Scheme, South African Revenue Services, Department of Correctional Services and National Population Register.  </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4"/>
                  </a:ext>
                </a:extLst>
              </a:tr>
              <a:tr h="1191291">
                <a:tc>
                  <a:txBody>
                    <a:bodyPr/>
                    <a:lstStyle/>
                    <a:p>
                      <a:pPr marL="266700" indent="-266700" algn="just">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Online application channels for Special SRD implemented (USSD, </a:t>
                      </a:r>
                      <a:r>
                        <a:rPr lang="en-US" sz="1600" dirty="0" err="1">
                          <a:solidFill>
                            <a:schemeClr val="tx1"/>
                          </a:solidFill>
                          <a:effectLst/>
                          <a:latin typeface="+mn-lt"/>
                          <a:ea typeface="Times New Roman" panose="02020603050405020304" pitchFamily="18" charset="0"/>
                          <a:cs typeface="Times New Roman" panose="02020603050405020304" pitchFamily="18" charset="0"/>
                        </a:rPr>
                        <a:t>WhatsApp</a:t>
                      </a:r>
                      <a:r>
                        <a:rPr lang="en-US" sz="1600" dirty="0">
                          <a:solidFill>
                            <a:schemeClr val="tx1"/>
                          </a:solidFill>
                          <a:effectLst/>
                          <a:latin typeface="+mn-lt"/>
                          <a:ea typeface="Times New Roman" panose="02020603050405020304" pitchFamily="18" charset="0"/>
                          <a:cs typeface="Times New Roman" panose="02020603050405020304" pitchFamily="18" charset="0"/>
                        </a:rPr>
                        <a:t>, Telephony, Website and email)</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66700" indent="-266700" algn="just">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The online application channels for Special SRD were implemented. Applications were received from the different channels (USSD, WhatsApp, Telephony, Website and email). </a:t>
                      </a:r>
                      <a:endParaRPr lang="en-ZA" sz="1600" baseline="0" dirty="0">
                        <a:solidFill>
                          <a:schemeClr val="tx1"/>
                        </a:solidFill>
                        <a:effectLst/>
                        <a:latin typeface="+mn-lt"/>
                        <a:ea typeface="Times New Roman" panose="02020603050405020304" pitchFamily="18" charset="0"/>
                        <a:cs typeface="Times New Roman" panose="02020603050405020304" pitchFamily="18" charset="0"/>
                      </a:endParaRPr>
                    </a:p>
                    <a:p>
                      <a:pPr marL="742950" lvl="1" indent="-285750" algn="just">
                        <a:lnSpc>
                          <a:spcPct val="110000"/>
                        </a:lnSpc>
                        <a:spcAft>
                          <a:spcPts val="0"/>
                        </a:spcAft>
                        <a:buFont typeface="Wingdings" panose="05000000000000000000" pitchFamily="2" charset="2"/>
                        <a:buChar char="ü"/>
                      </a:pPr>
                      <a:r>
                        <a:rPr lang="en-US" sz="1600" baseline="0" dirty="0">
                          <a:solidFill>
                            <a:schemeClr val="tx1"/>
                          </a:solidFill>
                          <a:effectLst/>
                          <a:latin typeface="+mn-lt"/>
                          <a:ea typeface="Times New Roman" panose="02020603050405020304" pitchFamily="18" charset="0"/>
                          <a:cs typeface="Times New Roman" panose="02020603050405020304" pitchFamily="18" charset="0"/>
                        </a:rPr>
                        <a:t>A</a:t>
                      </a:r>
                      <a:r>
                        <a:rPr lang="en-US" sz="1600" dirty="0">
                          <a:solidFill>
                            <a:schemeClr val="tx1"/>
                          </a:solidFill>
                          <a:effectLst/>
                          <a:latin typeface="+mn-lt"/>
                          <a:ea typeface="Times New Roman" panose="02020603050405020304" pitchFamily="18" charset="0"/>
                          <a:cs typeface="Times New Roman" panose="02020603050405020304" pitchFamily="18" charset="0"/>
                        </a:rPr>
                        <a:t>n average of R9 million applications were received through various channels on a monthly basis, the highest being through the USSD channel - 78%, followed by WhatsApp – 12%, and the Website – 10 %.</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extLst>
                  <a:ext uri="{0D108BD9-81ED-4DB2-BD59-A6C34878D82A}">
                    <a16:rowId xmlns:a16="http://schemas.microsoft.com/office/drawing/2014/main" xmlns="" val="10005"/>
                  </a:ext>
                </a:extLst>
              </a:tr>
            </a:tbl>
          </a:graphicData>
        </a:graphic>
      </p:graphicFrame>
      <p:sp>
        <p:nvSpPr>
          <p:cNvPr id="6148" name="Slide Number Placeholder 3"/>
          <p:cNvSpPr>
            <a:spLocks noGrp="1"/>
          </p:cNvSpPr>
          <p:nvPr>
            <p:ph type="sldNum" sz="quarter" idx="12"/>
          </p:nvPr>
        </p:nvSpPr>
        <p:spPr>
          <a:xfrm>
            <a:off x="3124200" y="6400800"/>
            <a:ext cx="1371600" cy="3048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48</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1663400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3554769610"/>
              </p:ext>
            </p:extLst>
          </p:nvPr>
        </p:nvGraphicFramePr>
        <p:xfrm>
          <a:off x="152400" y="507831"/>
          <a:ext cx="8991600" cy="5892969"/>
        </p:xfrm>
        <a:graphic>
          <a:graphicData uri="http://schemas.openxmlformats.org/drawingml/2006/table">
            <a:tbl>
              <a:tblPr>
                <a:tableStyleId>{5940675A-B579-460E-94D1-54222C63F5DA}</a:tableStyleId>
              </a:tblPr>
              <a:tblGrid>
                <a:gridCol w="2667000">
                  <a:extLst>
                    <a:ext uri="{9D8B030D-6E8A-4147-A177-3AD203B41FA5}">
                      <a16:colId xmlns:a16="http://schemas.microsoft.com/office/drawing/2014/main" xmlns="" val="4246322984"/>
                    </a:ext>
                  </a:extLst>
                </a:gridCol>
                <a:gridCol w="6324600">
                  <a:extLst>
                    <a:ext uri="{9D8B030D-6E8A-4147-A177-3AD203B41FA5}">
                      <a16:colId xmlns:a16="http://schemas.microsoft.com/office/drawing/2014/main" xmlns="" val="20001"/>
                    </a:ext>
                  </a:extLst>
                </a:gridCol>
              </a:tblGrid>
              <a:tr h="310656">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organisational efficiencies</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Reduced wastage and cases of fraud</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64488">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solidFill>
                          <a:effectLst/>
                          <a:latin typeface="+mn-lt"/>
                        </a:rPr>
                        <a:t>Desired Impact: </a:t>
                      </a:r>
                      <a:r>
                        <a:rPr lang="en-US" sz="1600" b="0" kern="1200" dirty="0">
                          <a:solidFill>
                            <a:schemeClr val="tx1"/>
                          </a:solidFill>
                          <a:effectLst/>
                          <a:latin typeface="+mn-lt"/>
                          <a:ea typeface="+mn-ea"/>
                          <a:cs typeface="Arial" panose="020B0604020202020204" pitchFamily="34" charset="0"/>
                        </a:rPr>
                        <a:t>Improved</a:t>
                      </a:r>
                      <a:r>
                        <a:rPr lang="en-US" sz="1600" b="0" kern="1200" baseline="0" dirty="0">
                          <a:solidFill>
                            <a:schemeClr val="tx1"/>
                          </a:solidFill>
                          <a:effectLst/>
                          <a:latin typeface="+mn-lt"/>
                          <a:ea typeface="+mn-ea"/>
                          <a:cs typeface="Arial" panose="020B0604020202020204" pitchFamily="34" charset="0"/>
                        </a:rPr>
                        <a:t> capacity, governance and accountability within SASSA</a:t>
                      </a:r>
                      <a:endParaRPr lang="en-US" sz="1600" b="0" kern="1200" dirty="0">
                        <a:solidFill>
                          <a:schemeClr val="tx1"/>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768737">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550" kern="1200" dirty="0">
                          <a:solidFill>
                            <a:schemeClr val="tx1"/>
                          </a:solidFill>
                          <a:effectLst/>
                          <a:latin typeface="+mn-lt"/>
                          <a:ea typeface="+mn-ea"/>
                          <a:cs typeface="+mn-cs"/>
                        </a:rPr>
                        <a:t>50% of reported fraud and corruption cases investigated and finalised.</a:t>
                      </a:r>
                      <a:endParaRPr lang="en-GB" sz="1550" kern="1200" dirty="0">
                        <a:solidFill>
                          <a:schemeClr val="tx1"/>
                        </a:solidFill>
                        <a:effectLst/>
                        <a:latin typeface="+mn-lt"/>
                        <a:ea typeface="+mn-ea"/>
                        <a:cs typeface="Arial" panose="020B060402020202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800" kern="1200" dirty="0">
                        <a:solidFill>
                          <a:schemeClr val="tx1"/>
                        </a:solidFill>
                        <a:effectLst/>
                        <a:latin typeface="+mn-lt"/>
                        <a:ea typeface="+mn-ea"/>
                        <a:cs typeface="+mn-cs"/>
                      </a:endParaRPr>
                    </a:p>
                  </a:txBody>
                  <a:tcPr marL="36195" marR="36195" marT="0" marB="0">
                    <a:solidFill>
                      <a:schemeClr val="bg1"/>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200" kern="1200" dirty="0">
                          <a:solidFill>
                            <a:schemeClr val="tx1"/>
                          </a:solidFill>
                          <a:effectLst/>
                          <a:latin typeface="+mn-lt"/>
                          <a:ea typeface="+mn-ea"/>
                          <a:cs typeface="+mn-cs"/>
                        </a:rPr>
                        <a:t>90% (263 of 292) reported fraud and corruption cases were investigated and finalised. </a:t>
                      </a:r>
                      <a:r>
                        <a:rPr lang="en-GB" sz="1200" kern="1200" baseline="0" dirty="0">
                          <a:solidFill>
                            <a:schemeClr val="tx1"/>
                          </a:solidFill>
                          <a:effectLst/>
                          <a:latin typeface="+mn-lt"/>
                          <a:ea typeface="+mn-ea"/>
                          <a:cs typeface="+mn-cs"/>
                        </a:rPr>
                        <a:t>These related mainly to social grants.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200" kern="1200" dirty="0">
                          <a:solidFill>
                            <a:schemeClr val="tx1"/>
                          </a:solidFill>
                          <a:effectLst/>
                          <a:latin typeface="+mn-lt"/>
                          <a:ea typeface="+mn-ea"/>
                          <a:cs typeface="+mn-cs"/>
                        </a:rPr>
                        <a:t>25 Suspected fraud cases were detected and referred to Law Enforcement Agencies.</a:t>
                      </a:r>
                    </a:p>
                    <a:p>
                      <a:pPr marL="0" marR="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kern="1200" dirty="0" smtClean="0">
                          <a:solidFill>
                            <a:schemeClr val="tx1"/>
                          </a:solidFill>
                          <a:effectLst/>
                          <a:latin typeface="+mn-lt"/>
                          <a:ea typeface="+mn-ea"/>
                          <a:cs typeface="+mn-cs"/>
                        </a:rPr>
                        <a:t>      </a:t>
                      </a:r>
                      <a:r>
                        <a:rPr lang="en-GB" sz="1200" b="1" kern="1200" dirty="0">
                          <a:solidFill>
                            <a:schemeClr val="tx1"/>
                          </a:solidFill>
                          <a:effectLst/>
                          <a:latin typeface="+mn-lt"/>
                          <a:ea typeface="+mn-ea"/>
                          <a:cs typeface="+mn-cs"/>
                        </a:rPr>
                        <a:t>Breakdown per region</a:t>
                      </a:r>
                      <a:endParaRPr lang="en-ZA" sz="1200" b="1" kern="1200" dirty="0">
                        <a:solidFill>
                          <a:schemeClr val="tx1"/>
                        </a:solidFill>
                        <a:effectLst/>
                        <a:latin typeface="+mn-lt"/>
                        <a:ea typeface="+mn-ea"/>
                        <a:cs typeface="+mn-cs"/>
                      </a:endParaRPr>
                    </a:p>
                  </a:txBody>
                  <a:tcPr marL="36195" marR="36195" marT="0" marB="0">
                    <a:solidFill>
                      <a:schemeClr val="bg1"/>
                    </a:solid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49</a:t>
            </a:fld>
            <a:endParaRPr lang="en-US" altLang="en-US" sz="1200" dirty="0">
              <a:ea typeface="ＭＳ Ｐゴシック" pitchFamily="34" charset="-128"/>
            </a:endParaRPr>
          </a:p>
        </p:txBody>
      </p:sp>
      <p:sp>
        <p:nvSpPr>
          <p:cNvPr id="3" name="TextBox 2"/>
          <p:cNvSpPr txBox="1"/>
          <p:nvPr/>
        </p:nvSpPr>
        <p:spPr>
          <a:xfrm>
            <a:off x="914400" y="0"/>
            <a:ext cx="8229600" cy="507831"/>
          </a:xfrm>
          <a:prstGeom prst="rect">
            <a:avLst/>
          </a:prstGeom>
          <a:noFill/>
        </p:spPr>
        <p:txBody>
          <a:bodyPr wrap="square" rtlCol="0">
            <a:spAutoFit/>
          </a:bodyPr>
          <a:lstStyle/>
          <a:p>
            <a:pPr algn="ctr"/>
            <a:r>
              <a:rPr lang="en-ZA" sz="2700" b="1" dirty="0"/>
              <a:t>Improved Organisational Efficiencies</a:t>
            </a:r>
          </a:p>
        </p:txBody>
      </p:sp>
      <p:graphicFrame>
        <p:nvGraphicFramePr>
          <p:cNvPr id="2" name="Table 1"/>
          <p:cNvGraphicFramePr>
            <a:graphicFrameLocks noGrp="1"/>
          </p:cNvGraphicFramePr>
          <p:nvPr>
            <p:extLst>
              <p:ext uri="{D42A27DB-BD31-4B8C-83A1-F6EECF244321}">
                <p14:modId xmlns:p14="http://schemas.microsoft.com/office/powerpoint/2010/main" xmlns="" val="2304819769"/>
              </p:ext>
            </p:extLst>
          </p:nvPr>
        </p:nvGraphicFramePr>
        <p:xfrm>
          <a:off x="3269085" y="2438400"/>
          <a:ext cx="5189114" cy="3794764"/>
        </p:xfrm>
        <a:graphic>
          <a:graphicData uri="http://schemas.openxmlformats.org/drawingml/2006/table">
            <a:tbl>
              <a:tblPr firstRow="1" bandRow="1"/>
              <a:tblGrid>
                <a:gridCol w="1109087">
                  <a:extLst>
                    <a:ext uri="{9D8B030D-6E8A-4147-A177-3AD203B41FA5}">
                      <a16:colId xmlns:a16="http://schemas.microsoft.com/office/drawing/2014/main" xmlns="" val="20000"/>
                    </a:ext>
                  </a:extLst>
                </a:gridCol>
                <a:gridCol w="1194154">
                  <a:extLst>
                    <a:ext uri="{9D8B030D-6E8A-4147-A177-3AD203B41FA5}">
                      <a16:colId xmlns:a16="http://schemas.microsoft.com/office/drawing/2014/main" xmlns="" val="20001"/>
                    </a:ext>
                  </a:extLst>
                </a:gridCol>
                <a:gridCol w="1492693">
                  <a:extLst>
                    <a:ext uri="{9D8B030D-6E8A-4147-A177-3AD203B41FA5}">
                      <a16:colId xmlns:a16="http://schemas.microsoft.com/office/drawing/2014/main" xmlns="" val="20002"/>
                    </a:ext>
                  </a:extLst>
                </a:gridCol>
                <a:gridCol w="1393180">
                  <a:extLst>
                    <a:ext uri="{9D8B030D-6E8A-4147-A177-3AD203B41FA5}">
                      <a16:colId xmlns:a16="http://schemas.microsoft.com/office/drawing/2014/main" xmlns="" val="20003"/>
                    </a:ext>
                  </a:extLst>
                </a:gridCol>
              </a:tblGrid>
              <a:tr h="583809">
                <a:tc>
                  <a:txBody>
                    <a:bodyPr/>
                    <a:lstStyle/>
                    <a:p>
                      <a:pPr marL="71755" marR="71755">
                        <a:lnSpc>
                          <a:spcPct val="150000"/>
                        </a:lnSpc>
                        <a:spcAft>
                          <a:spcPts val="0"/>
                        </a:spcAft>
                      </a:pPr>
                      <a:r>
                        <a:rPr lang="en-US" sz="1200" b="1" dirty="0">
                          <a:effectLst/>
                        </a:rPr>
                        <a:t>Region</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Received cases</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Finalised cases</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tc>
                  <a:txBody>
                    <a:bodyPr/>
                    <a:lstStyle/>
                    <a:p>
                      <a:pPr marL="71755" marR="71755">
                        <a:lnSpc>
                          <a:spcPct val="150000"/>
                        </a:lnSpc>
                        <a:spcAft>
                          <a:spcPts val="0"/>
                        </a:spcAft>
                      </a:pPr>
                      <a:r>
                        <a:rPr lang="en-US" sz="1200" b="1" dirty="0">
                          <a:effectLst/>
                        </a:rPr>
                        <a:t>Percentage</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DE9B"/>
                    </a:solidFill>
                  </a:tcPr>
                </a:tc>
                <a:extLst>
                  <a:ext uri="{0D108BD9-81ED-4DB2-BD59-A6C34878D82A}">
                    <a16:rowId xmlns:a16="http://schemas.microsoft.com/office/drawing/2014/main" xmlns="" val="10000"/>
                  </a:ext>
                </a:extLst>
              </a:tr>
              <a:tr h="291905">
                <a:tc>
                  <a:txBody>
                    <a:bodyPr/>
                    <a:lstStyle/>
                    <a:p>
                      <a:pPr>
                        <a:lnSpc>
                          <a:spcPct val="150000"/>
                        </a:lnSpc>
                        <a:spcAft>
                          <a:spcPts val="0"/>
                        </a:spcAft>
                      </a:pPr>
                      <a:r>
                        <a:rPr lang="en-US" sz="1200" dirty="0">
                          <a:effectLst/>
                        </a:rPr>
                        <a:t>HO</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6</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6</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91905">
                <a:tc>
                  <a:txBody>
                    <a:bodyPr/>
                    <a:lstStyle/>
                    <a:p>
                      <a:pPr>
                        <a:lnSpc>
                          <a:spcPct val="150000"/>
                        </a:lnSpc>
                        <a:spcAft>
                          <a:spcPts val="0"/>
                        </a:spcAft>
                      </a:pPr>
                      <a:r>
                        <a:rPr lang="en-US" sz="1200" dirty="0">
                          <a:effectLst/>
                        </a:rPr>
                        <a:t>EC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dirty="0">
                          <a:effectLst/>
                        </a:rPr>
                        <a:t>33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88%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91905">
                <a:tc>
                  <a:txBody>
                    <a:bodyPr/>
                    <a:lstStyle/>
                    <a:p>
                      <a:pPr>
                        <a:lnSpc>
                          <a:spcPct val="150000"/>
                        </a:lnSpc>
                        <a:spcAft>
                          <a:spcPts val="0"/>
                        </a:spcAft>
                      </a:pPr>
                      <a:r>
                        <a:rPr lang="en-US" sz="1200" dirty="0">
                          <a:effectLst/>
                        </a:rPr>
                        <a:t>FS</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25</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25</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91905">
                <a:tc>
                  <a:txBody>
                    <a:bodyPr/>
                    <a:lstStyle/>
                    <a:p>
                      <a:pPr>
                        <a:lnSpc>
                          <a:spcPct val="150000"/>
                        </a:lnSpc>
                        <a:spcAft>
                          <a:spcPts val="0"/>
                        </a:spcAft>
                      </a:pPr>
                      <a:r>
                        <a:rPr lang="en-US" sz="1200" dirty="0">
                          <a:effectLst/>
                        </a:rPr>
                        <a:t>GP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90</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77</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86%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91905">
                <a:tc>
                  <a:txBody>
                    <a:bodyPr/>
                    <a:lstStyle/>
                    <a:p>
                      <a:pPr>
                        <a:lnSpc>
                          <a:spcPct val="150000"/>
                        </a:lnSpc>
                        <a:spcAft>
                          <a:spcPts val="0"/>
                        </a:spcAft>
                      </a:pPr>
                      <a:r>
                        <a:rPr lang="en-US" sz="1200" dirty="0">
                          <a:effectLst/>
                        </a:rPr>
                        <a:t>KZN</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37</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31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84%</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291905">
                <a:tc>
                  <a:txBody>
                    <a:bodyPr/>
                    <a:lstStyle/>
                    <a:p>
                      <a:pPr>
                        <a:lnSpc>
                          <a:spcPct val="150000"/>
                        </a:lnSpc>
                        <a:spcAft>
                          <a:spcPts val="0"/>
                        </a:spcAft>
                      </a:pPr>
                      <a:r>
                        <a:rPr lang="en-US" sz="1200" dirty="0">
                          <a:effectLst/>
                        </a:rPr>
                        <a:t>LP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16</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16</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291905">
                <a:tc>
                  <a:txBody>
                    <a:bodyPr/>
                    <a:lstStyle/>
                    <a:p>
                      <a:pPr>
                        <a:lnSpc>
                          <a:spcPct val="150000"/>
                        </a:lnSpc>
                        <a:spcAft>
                          <a:spcPts val="0"/>
                        </a:spcAft>
                      </a:pPr>
                      <a:r>
                        <a:rPr lang="en-US" sz="1200" dirty="0">
                          <a:effectLst/>
                        </a:rPr>
                        <a:t>MP</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30</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28</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93%</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291905">
                <a:tc>
                  <a:txBody>
                    <a:bodyPr/>
                    <a:lstStyle/>
                    <a:p>
                      <a:pPr>
                        <a:lnSpc>
                          <a:spcPct val="150000"/>
                        </a:lnSpc>
                        <a:spcAft>
                          <a:spcPts val="0"/>
                        </a:spcAft>
                      </a:pPr>
                      <a:r>
                        <a:rPr lang="en-US" sz="1200" dirty="0">
                          <a:effectLst/>
                        </a:rPr>
                        <a:t>NC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dirty="0">
                          <a:effectLst/>
                        </a:rPr>
                        <a:t>22</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96%</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291905">
                <a:tc>
                  <a:txBody>
                    <a:bodyPr/>
                    <a:lstStyle/>
                    <a:p>
                      <a:pPr>
                        <a:lnSpc>
                          <a:spcPct val="150000"/>
                        </a:lnSpc>
                        <a:spcAft>
                          <a:spcPts val="0"/>
                        </a:spcAft>
                      </a:pPr>
                      <a:r>
                        <a:rPr lang="en-US" sz="1200" dirty="0">
                          <a:effectLst/>
                        </a:rPr>
                        <a:t>NW</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9</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100% </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291905">
                <a:tc>
                  <a:txBody>
                    <a:bodyPr/>
                    <a:lstStyle/>
                    <a:p>
                      <a:pPr>
                        <a:lnSpc>
                          <a:spcPct val="150000"/>
                        </a:lnSpc>
                        <a:spcAft>
                          <a:spcPts val="0"/>
                        </a:spcAft>
                      </a:pPr>
                      <a:r>
                        <a:rPr lang="en-US" sz="1200" dirty="0">
                          <a:effectLst/>
                        </a:rPr>
                        <a:t>WC</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a:effectLst/>
                        </a:rPr>
                        <a:t>24</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a:effectLst/>
                        </a:rPr>
                        <a:t>21</a:t>
                      </a:r>
                      <a:endParaRPr lang="en-ZA"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dirty="0">
                          <a:effectLst/>
                        </a:rPr>
                        <a:t>88%</a:t>
                      </a:r>
                      <a:endParaRPr lang="en-ZA"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291905">
                <a:tc>
                  <a:txBody>
                    <a:bodyPr/>
                    <a:lstStyle/>
                    <a:p>
                      <a:pPr>
                        <a:lnSpc>
                          <a:spcPct val="150000"/>
                        </a:lnSpc>
                        <a:spcAft>
                          <a:spcPts val="0"/>
                        </a:spcAft>
                      </a:pPr>
                      <a:r>
                        <a:rPr lang="en-US" sz="1200" b="1" dirty="0">
                          <a:effectLst/>
                        </a:rPr>
                        <a:t>Total</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n-US" sz="1200" b="1" dirty="0">
                          <a:effectLst/>
                        </a:rPr>
                        <a:t>292</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263</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n-US" sz="1200" b="1" dirty="0">
                          <a:effectLst/>
                        </a:rPr>
                        <a:t>90%</a:t>
                      </a:r>
                      <a:endParaRPr lang="en-ZA"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485215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l" panose="020B0604020202020204" pitchFamily="34" charset="0"/>
                <a:cs typeface="Arial" panose="020B0604020202020204" pitchFamily="34" charset="0"/>
              </a:rPr>
              <a:t>Programmes’ Structure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68317"/>
            <a:ext cx="8229600" cy="4495801"/>
          </a:xfrm>
        </p:spPr>
        <p:txBody>
          <a:bodyPr>
            <a:normAutofit fontScale="92500" lnSpcReduction="20000"/>
          </a:bodyPr>
          <a:lstStyle/>
          <a:p>
            <a:r>
              <a:rPr lang="en-ZA" b="1" dirty="0">
                <a:latin typeface="Arial" panose="020B0604020202020204" pitchFamily="34" charset="0"/>
                <a:cs typeface="Arial" panose="020B0604020202020204" pitchFamily="34" charset="0"/>
              </a:rPr>
              <a:t>Programme 1: Administration</a:t>
            </a:r>
          </a:p>
          <a:p>
            <a:pPr lvl="1"/>
            <a:r>
              <a:rPr lang="en-ZA" sz="2000" dirty="0">
                <a:latin typeface="Arial" panose="020B0604020202020204" pitchFamily="34" charset="0"/>
                <a:cs typeface="Arial" panose="020B0604020202020204" pitchFamily="34" charset="0"/>
              </a:rPr>
              <a:t>Sub-programme 1.1: Executive Management</a:t>
            </a:r>
          </a:p>
          <a:p>
            <a:pPr lvl="1"/>
            <a:r>
              <a:rPr lang="en-ZA" sz="2000" dirty="0">
                <a:latin typeface="Arial" panose="020B0604020202020204" pitchFamily="34" charset="0"/>
                <a:cs typeface="Arial" panose="020B0604020202020204" pitchFamily="34" charset="0"/>
              </a:rPr>
              <a:t>Sub-programme 1.2: Corporate Services</a:t>
            </a:r>
          </a:p>
          <a:p>
            <a:pPr lvl="1"/>
            <a:r>
              <a:rPr lang="en-ZA" sz="2000" dirty="0">
                <a:latin typeface="Arial" panose="020B0604020202020204" pitchFamily="34" charset="0"/>
                <a:cs typeface="Arial" panose="020B0604020202020204" pitchFamily="34" charset="0"/>
              </a:rPr>
              <a:t>Sub-programme 1.3: Information and Communication Technology</a:t>
            </a:r>
          </a:p>
          <a:p>
            <a:pPr lvl="1"/>
            <a:r>
              <a:rPr lang="en-ZA" sz="2000" dirty="0">
                <a:latin typeface="Arial" panose="020B0604020202020204" pitchFamily="34" charset="0"/>
                <a:cs typeface="Arial" panose="020B0604020202020204" pitchFamily="34" charset="0"/>
              </a:rPr>
              <a:t>Sub-programme 1.4: Financial Management</a:t>
            </a:r>
          </a:p>
          <a:p>
            <a:pPr lvl="1"/>
            <a:r>
              <a:rPr lang="en-ZA" sz="2100" dirty="0">
                <a:latin typeface="Arial" panose="020B0604020202020204" pitchFamily="34" charset="0"/>
                <a:cs typeface="Arial" panose="020B0604020202020204" pitchFamily="34" charset="0"/>
              </a:rPr>
              <a:t>Sub-programme 1.5: </a:t>
            </a:r>
            <a:r>
              <a:rPr lang="en-GB" sz="2100" dirty="0">
                <a:latin typeface="Arial" panose="020B0604020202020204" pitchFamily="34" charset="0"/>
                <a:cs typeface="Arial" panose="020B0604020202020204" pitchFamily="34" charset="0"/>
              </a:rPr>
              <a:t>Internal Audit and Risk Management </a:t>
            </a:r>
          </a:p>
          <a:p>
            <a:pPr lvl="1"/>
            <a:r>
              <a:rPr lang="en-ZA" sz="2100" dirty="0">
                <a:latin typeface="Arial" panose="020B0604020202020204" pitchFamily="34" charset="0"/>
                <a:cs typeface="Arial" panose="020B0604020202020204" pitchFamily="34" charset="0"/>
              </a:rPr>
              <a:t>Sub-programme 1.6: Strategy and Business Development </a:t>
            </a:r>
          </a:p>
          <a:p>
            <a:pPr>
              <a:lnSpc>
                <a:spcPct val="110000"/>
              </a:lnSpc>
            </a:pPr>
            <a:endParaRPr lang="en-ZA" b="1" dirty="0">
              <a:latin typeface="Arial" panose="020B0604020202020204" pitchFamily="34" charset="0"/>
              <a:cs typeface="Arial" panose="020B0604020202020204" pitchFamily="34" charset="0"/>
            </a:endParaRPr>
          </a:p>
          <a:p>
            <a:pPr>
              <a:lnSpc>
                <a:spcPct val="110000"/>
              </a:lnSpc>
            </a:pPr>
            <a:r>
              <a:rPr lang="en-ZA" b="1" dirty="0">
                <a:latin typeface="Arial" panose="020B0604020202020204" pitchFamily="34" charset="0"/>
                <a:cs typeface="Arial" panose="020B0604020202020204" pitchFamily="34" charset="0"/>
              </a:rPr>
              <a:t>Programme 2: Benefits Administration and Support</a:t>
            </a:r>
          </a:p>
          <a:p>
            <a:pPr lvl="1">
              <a:lnSpc>
                <a:spcPct val="110000"/>
              </a:lnSpc>
            </a:pPr>
            <a:r>
              <a:rPr lang="en-ZA" sz="2000" dirty="0">
                <a:latin typeface="Arial" panose="020B0604020202020204" pitchFamily="34" charset="0"/>
                <a:cs typeface="Arial" panose="020B0604020202020204" pitchFamily="34" charset="0"/>
              </a:rPr>
              <a:t>Sub-programme 2.1: Benefits Administration</a:t>
            </a:r>
          </a:p>
          <a:p>
            <a:pPr lvl="1">
              <a:lnSpc>
                <a:spcPct val="110000"/>
              </a:lnSpc>
            </a:pPr>
            <a:r>
              <a:rPr lang="en-ZA" sz="2000" dirty="0">
                <a:latin typeface="Arial" panose="020B0604020202020204" pitchFamily="34" charset="0"/>
                <a:cs typeface="Arial" panose="020B0604020202020204" pitchFamily="34" charset="0"/>
              </a:rPr>
              <a:t>Sub-programme 2.2: Payment Administration</a:t>
            </a:r>
          </a:p>
          <a:p>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2438400" y="6289435"/>
            <a:ext cx="2133600" cy="365125"/>
          </a:xfrm>
          <a:prstGeom prst="rect">
            <a:avLst/>
          </a:prstGeom>
        </p:spPr>
        <p:txBody>
          <a:bodyPr/>
          <a:lstStyle/>
          <a:p>
            <a:pPr algn="ctr"/>
            <a:fld id="{14DD5B9B-BD38-45E9-8FFA-D5BF89BBF026}" type="slidenum">
              <a:rPr lang="en-US" sz="1600" b="1" smtClean="0"/>
              <a:pPr algn="ctr"/>
              <a:t>5</a:t>
            </a:fld>
            <a:endParaRPr lang="en-US" sz="1600" b="1" dirty="0"/>
          </a:p>
        </p:txBody>
      </p:sp>
    </p:spTree>
    <p:extLst>
      <p:ext uri="{BB962C8B-B14F-4D97-AF65-F5344CB8AC3E}">
        <p14:creationId xmlns:p14="http://schemas.microsoft.com/office/powerpoint/2010/main" xmlns="" val="3742461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668558582"/>
              </p:ext>
            </p:extLst>
          </p:nvPr>
        </p:nvGraphicFramePr>
        <p:xfrm>
          <a:off x="76200" y="840885"/>
          <a:ext cx="8991600" cy="4493115"/>
        </p:xfrm>
        <a:graphic>
          <a:graphicData uri="http://schemas.openxmlformats.org/drawingml/2006/table">
            <a:tbl>
              <a:tblPr>
                <a:tableStyleId>{5940675A-B579-460E-94D1-54222C63F5DA}</a:tableStyleId>
              </a:tblPr>
              <a:tblGrid>
                <a:gridCol w="2667000">
                  <a:extLst>
                    <a:ext uri="{9D8B030D-6E8A-4147-A177-3AD203B41FA5}">
                      <a16:colId xmlns:a16="http://schemas.microsoft.com/office/drawing/2014/main" xmlns="" val="4246322984"/>
                    </a:ext>
                  </a:extLst>
                </a:gridCol>
                <a:gridCol w="6324600">
                  <a:extLst>
                    <a:ext uri="{9D8B030D-6E8A-4147-A177-3AD203B41FA5}">
                      <a16:colId xmlns:a16="http://schemas.microsoft.com/office/drawing/2014/main" xmlns="" val="20001"/>
                    </a:ext>
                  </a:extLst>
                </a:gridCol>
              </a:tblGrid>
              <a:tr h="310656">
                <a:tc gridSpan="2">
                  <a:txBody>
                    <a:bodyPr/>
                    <a:lstStyle/>
                    <a:p>
                      <a:pPr algn="l" fontAlgn="ctr">
                        <a:lnSpc>
                          <a:spcPct val="100000"/>
                        </a:lnSpc>
                        <a:spcBef>
                          <a:spcPts val="600"/>
                        </a:spcBef>
                        <a:spcAft>
                          <a:spcPts val="0"/>
                        </a:spcAft>
                      </a:pPr>
                      <a:r>
                        <a:rPr lang="en-US" sz="1600" b="1" u="none" strike="noStrike" dirty="0">
                          <a:solidFill>
                            <a:schemeClr val="tx1"/>
                          </a:solidFill>
                          <a:effectLst/>
                          <a:latin typeface="+mn-lt"/>
                        </a:rPr>
                        <a:t>Outcome: </a:t>
                      </a:r>
                      <a:r>
                        <a:rPr lang="en-US" sz="1600" b="0" dirty="0">
                          <a:solidFill>
                            <a:schemeClr val="tx1"/>
                          </a:solidFill>
                        </a:rPr>
                        <a:t>Improved organisational efficiencies</a:t>
                      </a:r>
                      <a:endParaRPr lang="en-US" sz="1600" b="0" dirty="0">
                        <a:solidFill>
                          <a:schemeClr val="tx1"/>
                        </a:solidFill>
                        <a:latin typeface="+mn-lt"/>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348567256"/>
                  </a:ext>
                </a:extLst>
              </a:tr>
              <a:tr h="310656">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rPr>
                        <a:t>Objective</a:t>
                      </a:r>
                      <a:r>
                        <a:rPr lang="en-US" sz="1600" b="0" u="none" strike="noStrike" kern="1200" dirty="0">
                          <a:solidFill>
                            <a:schemeClr val="tx1"/>
                          </a:solidFill>
                          <a:effectLst/>
                          <a:latin typeface="+mn-lt"/>
                        </a:rPr>
                        <a:t>: Reduced wastage and cases of fraud</a:t>
                      </a: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3866487341"/>
                  </a:ext>
                </a:extLst>
              </a:tr>
              <a:tr h="64488">
                <a:tc gridSpan="2">
                  <a:txBody>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1600" b="1" u="none" strike="noStrike" kern="1200" dirty="0">
                          <a:solidFill>
                            <a:schemeClr val="tx1"/>
                          </a:solidFill>
                          <a:effectLst/>
                          <a:latin typeface="+mn-lt"/>
                        </a:rPr>
                        <a:t>Desired Impact: </a:t>
                      </a:r>
                      <a:r>
                        <a:rPr lang="en-US" sz="1600" b="0" kern="1200" dirty="0">
                          <a:solidFill>
                            <a:schemeClr val="tx1"/>
                          </a:solidFill>
                          <a:effectLst/>
                          <a:latin typeface="+mn-lt"/>
                          <a:ea typeface="+mn-ea"/>
                          <a:cs typeface="Arial" panose="020B0604020202020204" pitchFamily="34" charset="0"/>
                        </a:rPr>
                        <a:t>Improved</a:t>
                      </a:r>
                      <a:r>
                        <a:rPr lang="en-US" sz="1600" b="0" kern="1200" baseline="0" dirty="0">
                          <a:solidFill>
                            <a:schemeClr val="tx1"/>
                          </a:solidFill>
                          <a:effectLst/>
                          <a:latin typeface="+mn-lt"/>
                          <a:ea typeface="+mn-ea"/>
                          <a:cs typeface="Arial" panose="020B0604020202020204" pitchFamily="34" charset="0"/>
                        </a:rPr>
                        <a:t> capacity, governance and accountability within SASSA</a:t>
                      </a:r>
                      <a:endParaRPr lang="en-US" sz="1600" b="0" kern="1200" dirty="0">
                        <a:solidFill>
                          <a:schemeClr val="tx1"/>
                        </a:solidFill>
                        <a:effectLst/>
                        <a:latin typeface="+mn-lt"/>
                        <a:ea typeface="+mn-ea"/>
                        <a:cs typeface="Arial" panose="020B0604020202020204" pitchFamily="34" charset="0"/>
                      </a:endParaRPr>
                    </a:p>
                  </a:txBody>
                  <a:tcPr marL="7620" marR="7620" marT="7620" marB="0" anchor="ctr">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3368883">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550" kern="1200" dirty="0">
                          <a:solidFill>
                            <a:schemeClr val="tx1"/>
                          </a:solidFill>
                          <a:effectLst/>
                          <a:latin typeface="+mn-lt"/>
                          <a:ea typeface="+mn-ea"/>
                          <a:cs typeface="+mn-cs"/>
                        </a:rPr>
                        <a:t>Suspected fraud detected and referred to relevant stakeholders (e.g. Grant Administration, SAPO, and Banks) for corrective action.</a:t>
                      </a:r>
                      <a:endParaRPr lang="en-GB" sz="1550" kern="1200" dirty="0">
                        <a:solidFill>
                          <a:schemeClr val="tx1"/>
                        </a:solidFill>
                        <a:effectLst/>
                        <a:latin typeface="+mn-lt"/>
                        <a:ea typeface="+mn-ea"/>
                        <a:cs typeface="Arial" panose="020B0604020202020204" pitchFamily="34" charset="0"/>
                      </a:endParaRPr>
                    </a:p>
                    <a:p>
                      <a:pPr marL="285750" indent="-285750">
                        <a:lnSpc>
                          <a:spcPct val="110000"/>
                        </a:lnSpc>
                        <a:spcAft>
                          <a:spcPts val="0"/>
                        </a:spcAft>
                        <a:buFont typeface="Wingdings" panose="05000000000000000000" pitchFamily="2" charset="2"/>
                        <a:buChar char="q"/>
                      </a:pPr>
                      <a:endParaRPr lang="en-ZA" sz="155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solidFill>
                      <a:schemeClr val="bg1"/>
                    </a:solidFill>
                  </a:tcPr>
                </a:tc>
                <a:tc>
                  <a:txBody>
                    <a:bodyPr/>
                    <a:lstStyle/>
                    <a:p>
                      <a:pPr marL="285750" indent="-285750">
                        <a:spcBef>
                          <a:spcPts val="0"/>
                        </a:spcBef>
                        <a:spcAft>
                          <a:spcPts val="0"/>
                        </a:spcAft>
                        <a:buFont typeface="Wingdings" panose="05000000000000000000" pitchFamily="2" charset="2"/>
                        <a:buChar char="q"/>
                      </a:pPr>
                      <a:r>
                        <a:rPr lang="en-ZA" sz="1550" b="0" kern="1200" dirty="0">
                          <a:solidFill>
                            <a:schemeClr val="tx1"/>
                          </a:solidFill>
                          <a:effectLst/>
                          <a:latin typeface="+mn-lt"/>
                          <a:ea typeface="+mn-ea"/>
                          <a:cs typeface="+mn-cs"/>
                        </a:rPr>
                        <a:t>Suspected fraud was detected and referred to relevant stakeholders (e.g. Grant Administration, SAPO, and Banks) for corrective action. These suspected fraud measures include:</a:t>
                      </a:r>
                    </a:p>
                    <a:p>
                      <a:pPr marL="549275"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400" b="0" kern="1200" dirty="0">
                          <a:solidFill>
                            <a:schemeClr val="tx1"/>
                          </a:solidFill>
                          <a:effectLst/>
                          <a:latin typeface="+mn-lt"/>
                          <a:ea typeface="+mn-ea"/>
                          <a:cs typeface="+mn-cs"/>
                        </a:rPr>
                        <a:t>SAPO employees were matched against the SOCPEN system: 1 768 grants suspended.</a:t>
                      </a:r>
                      <a:endParaRPr lang="en-US" sz="1400" b="0" kern="1200" dirty="0">
                        <a:solidFill>
                          <a:schemeClr val="tx1"/>
                        </a:solidFill>
                        <a:effectLst/>
                        <a:latin typeface="+mn-lt"/>
                        <a:ea typeface="+mn-ea"/>
                        <a:cs typeface="+mn-cs"/>
                      </a:endParaRPr>
                    </a:p>
                    <a:p>
                      <a:pPr marL="549275"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400" b="0" kern="1200" dirty="0">
                          <a:solidFill>
                            <a:schemeClr val="tx1"/>
                          </a:solidFill>
                          <a:effectLst/>
                          <a:latin typeface="+mn-lt"/>
                          <a:ea typeface="+mn-ea"/>
                          <a:cs typeface="+mn-cs"/>
                        </a:rPr>
                        <a:t>4 726 Grants for beneficiaries who transacted outside South Africa during lockdown were suspended.</a:t>
                      </a:r>
                    </a:p>
                    <a:p>
                      <a:pPr marL="549275" lvl="0" indent="-285750">
                        <a:spcBef>
                          <a:spcPts val="0"/>
                        </a:spcBef>
                        <a:spcAft>
                          <a:spcPts val="0"/>
                        </a:spcAft>
                        <a:buFont typeface="Wingdings" panose="05000000000000000000" pitchFamily="2" charset="2"/>
                        <a:buChar char="ü"/>
                      </a:pPr>
                      <a:r>
                        <a:rPr lang="en-ZA" sz="1400" b="0" kern="1200" dirty="0">
                          <a:solidFill>
                            <a:schemeClr val="tx1"/>
                          </a:solidFill>
                          <a:effectLst/>
                          <a:latin typeface="+mn-lt"/>
                          <a:ea typeface="+mn-ea"/>
                          <a:cs typeface="+mn-cs"/>
                        </a:rPr>
                        <a:t>Matching of COVID-19 SRD applicants against the databases of various entities so as to detect those with</a:t>
                      </a:r>
                      <a:r>
                        <a:rPr lang="en-ZA" sz="1400" b="0" kern="1200" baseline="0" dirty="0">
                          <a:solidFill>
                            <a:schemeClr val="tx1"/>
                          </a:solidFill>
                          <a:effectLst/>
                          <a:latin typeface="+mn-lt"/>
                          <a:ea typeface="+mn-ea"/>
                          <a:cs typeface="+mn-cs"/>
                        </a:rPr>
                        <a:t> </a:t>
                      </a:r>
                      <a:r>
                        <a:rPr lang="en-ZA" sz="1400" b="0" kern="1200" dirty="0">
                          <a:solidFill>
                            <a:schemeClr val="tx1"/>
                          </a:solidFill>
                          <a:effectLst/>
                          <a:latin typeface="+mn-lt"/>
                          <a:ea typeface="+mn-ea"/>
                          <a:cs typeface="+mn-cs"/>
                        </a:rPr>
                        <a:t>income were identified and declined:</a:t>
                      </a:r>
                    </a:p>
                    <a:p>
                      <a:pPr marL="549275"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ZA" sz="1400" b="0" kern="1200" dirty="0">
                          <a:solidFill>
                            <a:schemeClr val="tx1"/>
                          </a:solidFill>
                          <a:effectLst/>
                          <a:latin typeface="+mn-lt"/>
                          <a:ea typeface="+mn-ea"/>
                          <a:cs typeface="+mn-cs"/>
                        </a:rPr>
                        <a:t>Correctional Services inmates who were in receipt of social grants, such grants were stopped: 105.</a:t>
                      </a:r>
                    </a:p>
                    <a:p>
                      <a:pPr marL="549275"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400" b="0" kern="1200" dirty="0">
                          <a:solidFill>
                            <a:schemeClr val="tx1"/>
                          </a:solidFill>
                          <a:effectLst/>
                          <a:latin typeface="+mn-lt"/>
                          <a:ea typeface="+mn-ea"/>
                          <a:cs typeface="+mn-cs"/>
                        </a:rPr>
                        <a:t>More than 3 million COVID-19 SRD grant applicants were declined because they had other sources of income, saving the </a:t>
                      </a:r>
                      <a:r>
                        <a:rPr lang="en-US" sz="1400" b="0" kern="1200" dirty="0" err="1">
                          <a:solidFill>
                            <a:schemeClr val="tx1"/>
                          </a:solidFill>
                          <a:effectLst/>
                          <a:latin typeface="+mn-lt"/>
                          <a:ea typeface="+mn-ea"/>
                          <a:cs typeface="+mn-cs"/>
                        </a:rPr>
                        <a:t>fiscus</a:t>
                      </a:r>
                      <a:r>
                        <a:rPr lang="en-US" sz="1400" b="0" kern="1200" dirty="0">
                          <a:solidFill>
                            <a:schemeClr val="tx1"/>
                          </a:solidFill>
                          <a:effectLst/>
                          <a:latin typeface="+mn-lt"/>
                          <a:ea typeface="+mn-ea"/>
                          <a:cs typeface="+mn-cs"/>
                        </a:rPr>
                        <a:t> at least R12 billion.</a:t>
                      </a:r>
                    </a:p>
                  </a:txBody>
                  <a:tcPr marL="36195" marR="36195" marT="0" marB="0">
                    <a:solidFill>
                      <a:schemeClr val="bg1"/>
                    </a:solid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3276600" y="65532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50</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456256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530078368"/>
              </p:ext>
            </p:extLst>
          </p:nvPr>
        </p:nvGraphicFramePr>
        <p:xfrm>
          <a:off x="76200" y="609600"/>
          <a:ext cx="8991600" cy="5974080"/>
        </p:xfrm>
        <a:graphic>
          <a:graphicData uri="http://schemas.openxmlformats.org/drawingml/2006/table">
            <a:tbl>
              <a:tblPr>
                <a:tableStyleId>{5940675A-B579-460E-94D1-54222C63F5DA}</a:tableStyleId>
              </a:tblPr>
              <a:tblGrid>
                <a:gridCol w="2362200">
                  <a:extLst>
                    <a:ext uri="{9D8B030D-6E8A-4147-A177-3AD203B41FA5}">
                      <a16:colId xmlns:a16="http://schemas.microsoft.com/office/drawing/2014/main" xmlns="" val="4246322984"/>
                    </a:ext>
                  </a:extLst>
                </a:gridCol>
                <a:gridCol w="6629400">
                  <a:extLst>
                    <a:ext uri="{9D8B030D-6E8A-4147-A177-3AD203B41FA5}">
                      <a16:colId xmlns:a16="http://schemas.microsoft.com/office/drawing/2014/main" xmlns="" val="20001"/>
                    </a:ext>
                  </a:extLst>
                </a:gridCol>
              </a:tblGrid>
              <a:tr h="55104">
                <a:tc gridSpan="2">
                  <a:txBody>
                    <a:bodyPr/>
                    <a:lstStyle/>
                    <a:p>
                      <a:pPr algn="l" fontAlgn="ctr">
                        <a:lnSpc>
                          <a:spcPct val="100000"/>
                        </a:lnSpc>
                        <a:spcBef>
                          <a:spcPts val="0"/>
                        </a:spcBef>
                        <a:spcAft>
                          <a:spcPts val="0"/>
                        </a:spcAft>
                      </a:pPr>
                      <a:r>
                        <a:rPr lang="en-US" sz="1600" b="1" u="none" strike="noStrike" dirty="0">
                          <a:solidFill>
                            <a:schemeClr val="tx1"/>
                          </a:solidFill>
                          <a:effectLst/>
                          <a:latin typeface="+mn-lt"/>
                        </a:rPr>
                        <a:t>Outcome: </a:t>
                      </a:r>
                      <a:r>
                        <a:rPr lang="en-US" sz="1600" b="0" dirty="0">
                          <a:solidFill>
                            <a:schemeClr val="tx1"/>
                          </a:solidFill>
                          <a:latin typeface="+mn-lt"/>
                        </a:rPr>
                        <a:t>Improved organisational Efficiency</a:t>
                      </a:r>
                    </a:p>
                  </a:txBody>
                  <a:tcPr marL="7620" marR="7620" marT="7620" marB="0">
                    <a:solidFill>
                      <a:srgbClr val="FFCC66"/>
                    </a:solidFill>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600" b="1" dirty="0">
                        <a:solidFill>
                          <a:srgbClr val="00B050"/>
                        </a:solidFill>
                        <a:latin typeface="+mn-lt"/>
                      </a:endParaRPr>
                    </a:p>
                  </a:txBody>
                  <a:tcPr marL="7620" marR="7620" marT="7620" marB="0"/>
                </a:tc>
                <a:extLst>
                  <a:ext uri="{0D108BD9-81ED-4DB2-BD59-A6C34878D82A}">
                    <a16:rowId xmlns:a16="http://schemas.microsoft.com/office/drawing/2014/main" xmlns="" val="1348567256"/>
                  </a:ext>
                </a:extLst>
              </a:tr>
              <a:tr h="55104">
                <a:tc gridSpan="2">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Objective:   </a:t>
                      </a:r>
                      <a:r>
                        <a:rPr lang="en-US" sz="1600" b="0" dirty="0">
                          <a:solidFill>
                            <a:schemeClr val="tx1"/>
                          </a:solidFill>
                          <a:latin typeface="+mn-lt"/>
                          <a:cs typeface="Arial" panose="020B0604020202020204" pitchFamily="34" charset="0"/>
                        </a:rPr>
                        <a:t>Implementation</a:t>
                      </a:r>
                      <a:r>
                        <a:rPr lang="en-US" sz="1600" b="0" baseline="0" dirty="0">
                          <a:solidFill>
                            <a:schemeClr val="tx1"/>
                          </a:solidFill>
                          <a:latin typeface="+mn-lt"/>
                          <a:cs typeface="Arial" panose="020B0604020202020204" pitchFamily="34" charset="0"/>
                        </a:rPr>
                        <a:t> of an e</a:t>
                      </a:r>
                      <a:r>
                        <a:rPr lang="en-US" sz="1600" b="0" kern="1200" baseline="0" dirty="0">
                          <a:solidFill>
                            <a:schemeClr val="tx1"/>
                          </a:solidFill>
                          <a:effectLst/>
                          <a:latin typeface="+mn-lt"/>
                          <a:ea typeface="+mn-ea"/>
                          <a:cs typeface="Arial" panose="020B0604020202020204" pitchFamily="34" charset="0"/>
                        </a:rPr>
                        <a:t>ffective internal control system.</a:t>
                      </a:r>
                    </a:p>
                  </a:txBody>
                  <a:tcPr marL="7620" marR="7620" marT="7620" marB="0">
                    <a:solidFill>
                      <a:srgbClr val="FFCC66"/>
                    </a:solidFill>
                  </a:tcPr>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1400" b="0" kern="1200" baseline="0" dirty="0">
                        <a:solidFill>
                          <a:schemeClr val="tx1"/>
                        </a:solidFill>
                        <a:effectLst/>
                        <a:latin typeface="+mn-lt"/>
                        <a:ea typeface="+mn-ea"/>
                        <a:cs typeface="Arial" panose="020B0604020202020204" pitchFamily="34" charset="0"/>
                      </a:endParaRPr>
                    </a:p>
                  </a:txBody>
                  <a:tcPr marL="5715" marR="5715" marT="9525" marB="0" anchor="ctr"/>
                </a:tc>
                <a:extLst>
                  <a:ext uri="{0D108BD9-81ED-4DB2-BD59-A6C34878D82A}">
                    <a16:rowId xmlns:a16="http://schemas.microsoft.com/office/drawing/2014/main" xmlns="" val="3849119842"/>
                  </a:ext>
                </a:extLst>
              </a:tr>
              <a:tr h="310656">
                <a:tc gridSpan="2">
                  <a:txBody>
                    <a:bodyPr/>
                    <a:lstStyle/>
                    <a:p>
                      <a:pPr marL="0" algn="l" defTabSz="914400" rtl="0" eaLnBrk="1" fontAlgn="t" latinLnBrk="0" hangingPunct="1">
                        <a:lnSpc>
                          <a:spcPct val="100000"/>
                        </a:lnSpc>
                        <a:spcBef>
                          <a:spcPts val="0"/>
                        </a:spcBef>
                        <a:spcAft>
                          <a:spcPts val="0"/>
                        </a:spcAft>
                      </a:pPr>
                      <a:r>
                        <a:rPr lang="en-US" sz="1600" b="1" u="none" strike="noStrike" kern="1200" dirty="0">
                          <a:solidFill>
                            <a:schemeClr val="tx1"/>
                          </a:solidFill>
                          <a:effectLst/>
                          <a:latin typeface="+mn-lt"/>
                        </a:rPr>
                        <a:t>Desired Impact:  </a:t>
                      </a:r>
                      <a:r>
                        <a:rPr lang="en-ZA" sz="1600" b="0" u="none" baseline="0" dirty="0">
                          <a:solidFill>
                            <a:schemeClr val="tx1"/>
                          </a:solidFill>
                          <a:latin typeface="+mn-lt"/>
                          <a:cs typeface="Arial" panose="020B0604020202020204" pitchFamily="34" charset="0"/>
                        </a:rPr>
                        <a:t>R</a:t>
                      </a:r>
                      <a:r>
                        <a:rPr lang="en-US" sz="1600" kern="1200" baseline="0" dirty="0">
                          <a:solidFill>
                            <a:schemeClr val="tx1"/>
                          </a:solidFill>
                          <a:effectLst/>
                          <a:latin typeface="+mn-lt"/>
                          <a:ea typeface="+mn-ea"/>
                          <a:cs typeface="Arial" panose="020B0604020202020204" pitchFamily="34" charset="0"/>
                        </a:rPr>
                        <a:t>educed wastage and cases of non-compliance/irregular expenditure/financial misconduct</a:t>
                      </a:r>
                      <a:endParaRPr lang="en-ZA" sz="1600" b="0" i="0" u="none" strike="noStrike" kern="1200" baseline="0" dirty="0">
                        <a:solidFill>
                          <a:schemeClr val="tx1"/>
                        </a:solidFill>
                        <a:latin typeface="+mn-lt"/>
                        <a:ea typeface="+mn-ea"/>
                        <a:cs typeface="Arial" panose="020B0604020202020204" pitchFamily="34" charset="0"/>
                      </a:endParaRPr>
                    </a:p>
                  </a:txBody>
                  <a:tcPr marL="7620" marR="7620" marT="7620" marB="0">
                    <a:solidFill>
                      <a:srgbClr val="FFCC66"/>
                    </a:solidFill>
                  </a:tcPr>
                </a:tc>
                <a:tc hMerge="1">
                  <a:txBody>
                    <a:bodyPr/>
                    <a:lstStyle/>
                    <a:p>
                      <a:pPr marL="0" marR="0" lvl="0" indent="0" algn="just"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ZA" sz="1400" b="0" i="0" u="none" strike="noStrike" kern="1200" baseline="0" dirty="0">
                        <a:solidFill>
                          <a:schemeClr val="tx1"/>
                        </a:solidFill>
                        <a:latin typeface="+mn-lt"/>
                        <a:ea typeface="+mn-ea"/>
                        <a:cs typeface="Arial" panose="020B0604020202020204" pitchFamily="34" charset="0"/>
                      </a:endParaRPr>
                    </a:p>
                  </a:txBody>
                  <a:tcPr marL="5715" marR="5715" marT="9525" marB="0" anchor="ctr"/>
                </a:tc>
                <a:extLst>
                  <a:ext uri="{0D108BD9-81ED-4DB2-BD59-A6C34878D82A}">
                    <a16:rowId xmlns:a16="http://schemas.microsoft.com/office/drawing/2014/main" xmlns="" val="3866487341"/>
                  </a:ext>
                </a:extLst>
              </a:tr>
              <a:tr h="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2"/>
                  </a:ext>
                </a:extLst>
              </a:tr>
              <a:tr h="4392613">
                <a:tc>
                  <a:txBody>
                    <a:bodyPr/>
                    <a:lstStyle/>
                    <a:p>
                      <a:pPr marL="285750" indent="-285750">
                        <a:lnSpc>
                          <a:spcPct val="110000"/>
                        </a:lnSpc>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15 internal audit reviews conducted on high risk areas</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solidFill>
                      <a:schemeClr val="bg1"/>
                    </a:soli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b="0" kern="1200" dirty="0">
                          <a:solidFill>
                            <a:schemeClr val="tx1"/>
                          </a:solidFill>
                          <a:effectLst/>
                          <a:latin typeface="+mn-lt"/>
                          <a:ea typeface="+mn-ea"/>
                          <a:cs typeface="+mn-cs"/>
                        </a:rPr>
                        <a:t>16 internal audit reviews were conducted. This represents 107% performance against the planned target.</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800" b="0" kern="1200" dirty="0">
                        <a:solidFill>
                          <a:schemeClr val="tx1"/>
                        </a:solidFill>
                        <a:effectLst/>
                        <a:latin typeface="+mn-lt"/>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Non-payment and double payment of beneficiaries</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Three (3) months Marketing and Communication Services for the Payment Transition (Addendum)</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SRD requests for quotation (HO)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Cleaning service Request for Quotations (RFQ) in 1 region</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Appointment of service providers for SRD</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Annual Performance Report 2019/20</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Annual Financial Statements 2019/20</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Security Tender</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SAPO Reconciliation</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Verification of documents relating to Consequence Management</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Beneficiary Account Management;</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err="1">
                          <a:solidFill>
                            <a:schemeClr val="tx1"/>
                          </a:solidFill>
                          <a:effectLst/>
                          <a:latin typeface="+mn-lt"/>
                          <a:ea typeface="+mn-ea"/>
                          <a:cs typeface="+mn-cs"/>
                        </a:rPr>
                        <a:t>Utilisation</a:t>
                      </a:r>
                      <a:r>
                        <a:rPr lang="en-US" sz="1500" b="0" kern="1200" dirty="0">
                          <a:solidFill>
                            <a:schemeClr val="tx1"/>
                          </a:solidFill>
                          <a:effectLst/>
                          <a:latin typeface="+mn-lt"/>
                          <a:ea typeface="+mn-ea"/>
                          <a:cs typeface="+mn-cs"/>
                        </a:rPr>
                        <a:t> of surplus funds</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Asset Management</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Follow-up on implementation of agreed action plans</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SCM: Procurement of PPE’s and deviation on procurement of SRD grant</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500" b="0" kern="1200" dirty="0">
                          <a:solidFill>
                            <a:schemeClr val="tx1"/>
                          </a:solidFill>
                          <a:effectLst/>
                          <a:latin typeface="+mn-lt"/>
                          <a:ea typeface="+mn-ea"/>
                          <a:cs typeface="+mn-cs"/>
                        </a:rPr>
                        <a:t>Fleet Maintenance Costs</a:t>
                      </a:r>
                    </a:p>
                  </a:txBody>
                  <a:tcPr marL="36195" marR="36195" marT="0" marB="0">
                    <a:solidFill>
                      <a:schemeClr val="bg1"/>
                    </a:solidFill>
                  </a:tcPr>
                </a:tc>
                <a:extLst>
                  <a:ext uri="{0D108BD9-81ED-4DB2-BD59-A6C34878D82A}">
                    <a16:rowId xmlns:a16="http://schemas.microsoft.com/office/drawing/2014/main" xmlns="" val="10003"/>
                  </a:ext>
                </a:extLst>
              </a:tr>
            </a:tbl>
          </a:graphicData>
        </a:graphic>
      </p:graphicFrame>
      <p:sp>
        <p:nvSpPr>
          <p:cNvPr id="6148" name="Slide Number Placeholder 3"/>
          <p:cNvSpPr>
            <a:spLocks noGrp="1"/>
          </p:cNvSpPr>
          <p:nvPr>
            <p:ph type="sldNum" sz="quarter" idx="12"/>
          </p:nvPr>
        </p:nvSpPr>
        <p:spPr>
          <a:xfrm>
            <a:off x="4038600" y="65024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51</a:t>
            </a:fld>
            <a:endParaRPr lang="en-US" altLang="en-US" sz="1200" dirty="0">
              <a:ea typeface="ＭＳ Ｐゴシック" pitchFamily="34" charset="-128"/>
            </a:endParaRPr>
          </a:p>
        </p:txBody>
      </p:sp>
      <p:sp>
        <p:nvSpPr>
          <p:cNvPr id="3" name="TextBox 2"/>
          <p:cNvSpPr txBox="1"/>
          <p:nvPr/>
        </p:nvSpPr>
        <p:spPr>
          <a:xfrm>
            <a:off x="914400" y="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1997405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xmlns="" val="2068925476"/>
              </p:ext>
            </p:extLst>
          </p:nvPr>
        </p:nvGraphicFramePr>
        <p:xfrm>
          <a:off x="76200" y="914400"/>
          <a:ext cx="8991600" cy="5154090"/>
        </p:xfrm>
        <a:graphic>
          <a:graphicData uri="http://schemas.openxmlformats.org/drawingml/2006/table">
            <a:tbl>
              <a:tblPr>
                <a:tableStyleId>{5940675A-B579-460E-94D1-54222C63F5DA}</a:tableStyleId>
              </a:tblPr>
              <a:tblGrid>
                <a:gridCol w="3657600">
                  <a:extLst>
                    <a:ext uri="{9D8B030D-6E8A-4147-A177-3AD203B41FA5}">
                      <a16:colId xmlns:a16="http://schemas.microsoft.com/office/drawing/2014/main" xmlns="" val="4246322984"/>
                    </a:ext>
                  </a:extLst>
                </a:gridCol>
                <a:gridCol w="5334000">
                  <a:extLst>
                    <a:ext uri="{9D8B030D-6E8A-4147-A177-3AD203B41FA5}">
                      <a16:colId xmlns:a16="http://schemas.microsoft.com/office/drawing/2014/main" xmlns="" val="20001"/>
                    </a:ext>
                  </a:extLst>
                </a:gridCol>
              </a:tblGrid>
              <a:tr h="235230">
                <a:tc gridSpan="2">
                  <a:txBody>
                    <a:bodyPr/>
                    <a:lstStyle/>
                    <a:p>
                      <a:pPr marL="0" marR="0" lvl="1" indent="0" algn="l" defTabSz="914400" rtl="0" eaLnBrk="1" fontAlgn="t" latinLnBrk="0" hangingPunct="1">
                        <a:lnSpc>
                          <a:spcPct val="100000"/>
                        </a:lnSpc>
                        <a:spcBef>
                          <a:spcPts val="0"/>
                        </a:spcBef>
                        <a:spcAft>
                          <a:spcPts val="0"/>
                        </a:spcAft>
                        <a:buClrTx/>
                        <a:buSzTx/>
                        <a:buFontTx/>
                        <a:buNone/>
                        <a:tabLst/>
                        <a:defRPr/>
                      </a:pPr>
                      <a:r>
                        <a:rPr lang="en-US" sz="1600" b="1" u="none" strike="noStrike" kern="1200" dirty="0">
                          <a:solidFill>
                            <a:schemeClr val="tx1"/>
                          </a:solidFill>
                          <a:effectLst/>
                          <a:latin typeface="+mn-lt"/>
                          <a:ea typeface="+mn-ea"/>
                          <a:cs typeface="+mn-cs"/>
                        </a:rPr>
                        <a:t> Outcome: </a:t>
                      </a:r>
                      <a:r>
                        <a:rPr lang="en-US" sz="1600" b="0" u="none" strike="noStrike" kern="1200" dirty="0">
                          <a:solidFill>
                            <a:schemeClr val="tx1"/>
                          </a:solidFill>
                          <a:effectLst/>
                          <a:latin typeface="+mn-lt"/>
                          <a:ea typeface="+mn-ea"/>
                          <a:cs typeface="+mn-cs"/>
                        </a:rPr>
                        <a:t>Improved</a:t>
                      </a:r>
                      <a:r>
                        <a:rPr lang="en-US" altLang="en-US" sz="1600" dirty="0">
                          <a:solidFill>
                            <a:schemeClr val="tx1"/>
                          </a:solidFill>
                          <a:latin typeface="+mn-lt"/>
                          <a:cs typeface="Arial" panose="020B0604020202020204" pitchFamily="34" charset="0"/>
                        </a:rPr>
                        <a:t> Customer Experience </a:t>
                      </a:r>
                      <a:endParaRPr lang="en-US" sz="1600" b="0" kern="1200" baseline="0" dirty="0">
                        <a:solidFill>
                          <a:schemeClr val="tx1"/>
                        </a:solidFill>
                        <a:effectLst/>
                        <a:latin typeface="+mn-lt"/>
                        <a:ea typeface="+mn-ea"/>
                        <a:cs typeface="Arial" panose="020B0604020202020204" pitchFamily="34" charset="0"/>
                      </a:endParaRPr>
                    </a:p>
                  </a:txBody>
                  <a:tcPr marL="7620" marR="7620" marT="7620" marB="0">
                    <a:solidFill>
                      <a:srgbClr val="FFCC66"/>
                    </a:solidFill>
                  </a:tcP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700" b="0" kern="1200" baseline="0" dirty="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xmlns="" val="1348567256"/>
                  </a:ext>
                </a:extLst>
              </a:tr>
              <a:tr h="290606">
                <a:tc gridSpan="2">
                  <a:txBody>
                    <a:bodyPr/>
                    <a:lstStyle/>
                    <a:p>
                      <a:pPr marL="0" algn="l" defTabSz="914400" rtl="0" eaLnBrk="1" fontAlgn="t" latinLnBrk="0" hangingPunct="1">
                        <a:lnSpc>
                          <a:spcPct val="100000"/>
                        </a:lnSpc>
                        <a:spcBef>
                          <a:spcPts val="0"/>
                        </a:spcBef>
                        <a:spcAft>
                          <a:spcPts val="0"/>
                        </a:spcAft>
                      </a:pPr>
                      <a:r>
                        <a:rPr lang="en-US" sz="1600" b="1" u="none" kern="1200" baseline="0" dirty="0">
                          <a:solidFill>
                            <a:schemeClr val="tx1"/>
                          </a:solidFill>
                          <a:effectLst/>
                          <a:latin typeface="+mn-lt"/>
                          <a:ea typeface="+mn-ea"/>
                          <a:cs typeface="Arial" panose="020B0604020202020204" pitchFamily="34" charset="0"/>
                        </a:rPr>
                        <a:t> Objective: </a:t>
                      </a:r>
                      <a:r>
                        <a:rPr lang="en-US" sz="1600" b="0" u="none" kern="1200" baseline="0" dirty="0">
                          <a:solidFill>
                            <a:schemeClr val="tx1"/>
                          </a:solidFill>
                          <a:effectLst/>
                          <a:latin typeface="+mn-lt"/>
                          <a:ea typeface="+mn-ea"/>
                          <a:cs typeface="Arial" panose="020B0604020202020204" pitchFamily="34" charset="0"/>
                        </a:rPr>
                        <a:t>Improved grant application process including enquiries and provision of feedback</a:t>
                      </a:r>
                    </a:p>
                  </a:txBody>
                  <a:tcPr marL="7620" marR="7620" marT="7620" marB="0">
                    <a:solidFill>
                      <a:srgbClr val="FFCC66"/>
                    </a:solidFill>
                  </a:tcPr>
                </a:tc>
                <a:tc hMerge="1">
                  <a:txBody>
                    <a:bodyPr/>
                    <a:lstStyle/>
                    <a:p>
                      <a:pPr marL="0" marR="0" lvl="1"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b="0" u="none" kern="1200" baseline="0" dirty="0">
                        <a:solidFill>
                          <a:schemeClr val="tx1"/>
                        </a:solidFill>
                        <a:effectLst/>
                        <a:latin typeface="+mn-lt"/>
                        <a:ea typeface="+mn-ea"/>
                        <a:cs typeface="Arial" panose="020B0604020202020204" pitchFamily="34" charset="0"/>
                      </a:endParaRPr>
                    </a:p>
                  </a:txBody>
                  <a:tcPr marL="5715" marR="5715" marT="9525" marB="0"/>
                </a:tc>
                <a:extLst>
                  <a:ext uri="{0D108BD9-81ED-4DB2-BD59-A6C34878D82A}">
                    <a16:rowId xmlns:a16="http://schemas.microsoft.com/office/drawing/2014/main" xmlns="" val="3866487341"/>
                  </a:ext>
                </a:extLst>
              </a:tr>
              <a:tr h="235230">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u="none" kern="1200" baseline="0" dirty="0">
                          <a:solidFill>
                            <a:schemeClr val="tx1"/>
                          </a:solidFill>
                          <a:effectLst/>
                          <a:latin typeface="+mn-lt"/>
                          <a:ea typeface="+mn-ea"/>
                          <a:cs typeface="Arial" panose="020B0604020202020204" pitchFamily="34" charset="0"/>
                        </a:rPr>
                        <a:t> Desired impact: </a:t>
                      </a:r>
                      <a:r>
                        <a:rPr lang="en-US" sz="1600" b="0" u="none" kern="1200" baseline="0" dirty="0">
                          <a:solidFill>
                            <a:schemeClr val="tx1"/>
                          </a:solidFill>
                          <a:effectLst/>
                          <a:latin typeface="+mn-lt"/>
                          <a:ea typeface="+mn-ea"/>
                          <a:cs typeface="Arial" panose="020B0604020202020204" pitchFamily="34" charset="0"/>
                        </a:rPr>
                        <a:t>Enhanced customer satisfaction</a:t>
                      </a:r>
                    </a:p>
                  </a:txBody>
                  <a:tcPr marL="7620" marR="7620" marT="7620" marB="0">
                    <a:solidFill>
                      <a:srgbClr val="FFCC66"/>
                    </a:solidFill>
                  </a:tcPr>
                </a:tc>
                <a:tc hMerge="1">
                  <a:txBody>
                    <a:bodyPr/>
                    <a:lstStyle/>
                    <a:p>
                      <a:endParaRPr lang="en-ZA"/>
                    </a:p>
                  </a:txBody>
                  <a:tcPr/>
                </a:tc>
                <a:extLst>
                  <a:ext uri="{0D108BD9-81ED-4DB2-BD59-A6C34878D82A}">
                    <a16:rowId xmlns:a16="http://schemas.microsoft.com/office/drawing/2014/main" xmlns="" val="1556360732"/>
                  </a:ext>
                </a:extLst>
              </a:tr>
              <a:tr h="235230">
                <a:tc>
                  <a:txBody>
                    <a:bodyPr/>
                    <a:lstStyle/>
                    <a:p>
                      <a:pPr marL="0" algn="l" defTabSz="914400" rtl="0" eaLnBrk="1" fontAlgn="t" latinLnBrk="0" hangingPunct="1">
                        <a:lnSpc>
                          <a:spcPct val="100000"/>
                        </a:lnSpc>
                        <a:spcBef>
                          <a:spcPts val="0"/>
                        </a:spcBef>
                        <a:spcAft>
                          <a:spcPts val="0"/>
                        </a:spcAft>
                      </a:pPr>
                      <a:r>
                        <a:rPr lang="en-GB" sz="1600" b="1" kern="1200" dirty="0">
                          <a:solidFill>
                            <a:schemeClr val="tx1"/>
                          </a:solidFill>
                          <a:effectLst/>
                          <a:latin typeface="+mn-lt"/>
                          <a:ea typeface="+mn-ea"/>
                          <a:cs typeface="+mn-cs"/>
                        </a:rPr>
                        <a:t>Planned 2020/21 targets</a:t>
                      </a:r>
                      <a:endParaRPr lang="en-GB" sz="1600" dirty="0">
                        <a:solidFill>
                          <a:schemeClr val="tx1"/>
                        </a:solidFill>
                        <a:latin typeface="+mn-lt"/>
                      </a:endParaRPr>
                    </a:p>
                  </a:txBody>
                  <a:tcPr marL="7620" marR="7620" marT="7620" marB="0">
                    <a:solidFill>
                      <a:schemeClr val="bg1"/>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latin typeface="+mn-lt"/>
                          <a:cs typeface="Arial" panose="020B0604020202020204" pitchFamily="34" charset="0"/>
                        </a:rPr>
                        <a:t>Status as at 31 March 2021</a:t>
                      </a:r>
                      <a:endParaRPr lang="en-GB" sz="1600" dirty="0">
                        <a:solidFill>
                          <a:schemeClr val="tx1"/>
                        </a:solidFill>
                        <a:latin typeface="+mn-lt"/>
                      </a:endParaRPr>
                    </a:p>
                  </a:txBody>
                  <a:tcPr marL="7620" marR="7620" marT="7620" marB="0">
                    <a:solidFill>
                      <a:schemeClr val="bg1"/>
                    </a:solidFill>
                  </a:tcPr>
                </a:tc>
                <a:extLst>
                  <a:ext uri="{0D108BD9-81ED-4DB2-BD59-A6C34878D82A}">
                    <a16:rowId xmlns:a16="http://schemas.microsoft.com/office/drawing/2014/main" xmlns="" val="10003"/>
                  </a:ext>
                </a:extLst>
              </a:tr>
              <a:tr h="4109104">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1600" kern="1200" dirty="0">
                          <a:solidFill>
                            <a:schemeClr val="tx1"/>
                          </a:solidFill>
                          <a:effectLst/>
                          <a:latin typeface="+mn-lt"/>
                          <a:ea typeface="+mn-ea"/>
                          <a:cs typeface="+mn-cs"/>
                        </a:rPr>
                        <a:t>Education programmes benefitting beneficiaries implemented.</a:t>
                      </a:r>
                      <a:endParaRPr lang="en-ZA" sz="1600" kern="1200" dirty="0">
                        <a:solidFill>
                          <a:schemeClr val="tx1"/>
                        </a:solidFill>
                        <a:effectLst/>
                        <a:latin typeface="+mn-lt"/>
                        <a:ea typeface="+mn-ea"/>
                        <a:cs typeface="+mn-cs"/>
                      </a:endParaRPr>
                    </a:p>
                    <a:p>
                      <a:pPr marL="285750" indent="-285750" algn="just">
                        <a:lnSpc>
                          <a:spcPct val="100000"/>
                        </a:lnSpc>
                        <a:spcBef>
                          <a:spcPts val="0"/>
                        </a:spcBef>
                        <a:spcAft>
                          <a:spcPts val="0"/>
                        </a:spcAft>
                        <a:buFont typeface="Wingdings" panose="05000000000000000000" pitchFamily="2" charset="2"/>
                        <a:buChar char="q"/>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00000"/>
                        </a:lnSpc>
                        <a:spcBef>
                          <a:spcPts val="0"/>
                        </a:spcBef>
                        <a:spcAft>
                          <a:spcPts val="0"/>
                        </a:spcAft>
                        <a:buFont typeface="Wingdings" panose="05000000000000000000" pitchFamily="2" charset="2"/>
                        <a:buChar char="q"/>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00000"/>
                        </a:lnSpc>
                        <a:spcBef>
                          <a:spcPts val="0"/>
                        </a:spcBef>
                        <a:spcAft>
                          <a:spcPts val="0"/>
                        </a:spcAft>
                        <a:buFont typeface="Wingdings" panose="05000000000000000000" pitchFamily="2" charset="2"/>
                        <a:buChar char="q"/>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00000"/>
                        </a:lnSpc>
                        <a:spcBef>
                          <a:spcPts val="0"/>
                        </a:spcBef>
                        <a:spcAft>
                          <a:spcPts val="0"/>
                        </a:spcAft>
                        <a:buFont typeface="Wingdings" panose="05000000000000000000" pitchFamily="2" charset="2"/>
                        <a:buChar char="q"/>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00000"/>
                        </a:lnSpc>
                        <a:spcBef>
                          <a:spcPts val="0"/>
                        </a:spcBef>
                        <a:spcAft>
                          <a:spcPts val="0"/>
                        </a:spcAft>
                        <a:buFont typeface="Wingdings" panose="05000000000000000000" pitchFamily="2" charset="2"/>
                        <a:buChar char="q"/>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00000"/>
                        </a:lnSpc>
                        <a:spcBef>
                          <a:spcPts val="0"/>
                        </a:spcBef>
                        <a:spcAft>
                          <a:spcPts val="0"/>
                        </a:spcAft>
                        <a:buFont typeface="Wingdings" panose="05000000000000000000" pitchFamily="2" charset="2"/>
                        <a:buChar char="q"/>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00000"/>
                        </a:lnSpc>
                        <a:spcBef>
                          <a:spcPts val="0"/>
                        </a:spcBef>
                        <a:spcAft>
                          <a:spcPts val="0"/>
                        </a:spcAft>
                        <a:buFont typeface="Wingdings" panose="05000000000000000000" pitchFamily="2" charset="2"/>
                        <a:buChar char="q"/>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p>
                      <a:pPr marL="285750" indent="-285750" algn="just">
                        <a:lnSpc>
                          <a:spcPct val="100000"/>
                        </a:lnSpc>
                        <a:spcBef>
                          <a:spcPts val="0"/>
                        </a:spcBef>
                        <a:spcAft>
                          <a:spcPts val="0"/>
                        </a:spcAft>
                        <a:buFont typeface="Wingdings" panose="05000000000000000000" pitchFamily="2" charset="2"/>
                        <a:buChar char="q"/>
                      </a:pPr>
                      <a:r>
                        <a:rPr lang="en-US" sz="1600" dirty="0">
                          <a:solidFill>
                            <a:schemeClr val="tx1"/>
                          </a:solidFill>
                          <a:effectLst/>
                          <a:latin typeface="+mn-lt"/>
                          <a:ea typeface="Times New Roman" panose="02020603050405020304" pitchFamily="18" charset="0"/>
                          <a:cs typeface="Times New Roman" panose="02020603050405020304" pitchFamily="18" charset="0"/>
                        </a:rPr>
                        <a:t>Education programmes benefitting staff implemented</a:t>
                      </a:r>
                      <a:endParaRPr lang="en-ZA" sz="1600" dirty="0">
                        <a:solidFill>
                          <a:schemeClr val="tx1"/>
                        </a:solidFill>
                        <a:effectLst/>
                        <a:latin typeface="+mn-lt"/>
                        <a:ea typeface="Times New Roman" panose="02020603050405020304" pitchFamily="18" charset="0"/>
                        <a:cs typeface="Times New Roman" panose="02020603050405020304" pitchFamily="18" charset="0"/>
                      </a:endParaRPr>
                    </a:p>
                  </a:txBody>
                  <a:tcPr marL="36195" marR="36195" marT="0" marB="0">
                    <a:no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b="0" u="none" kern="1200" baseline="0" dirty="0">
                          <a:solidFill>
                            <a:schemeClr val="tx1"/>
                          </a:solidFill>
                          <a:effectLst/>
                          <a:latin typeface="+mn-lt"/>
                          <a:ea typeface="+mn-ea"/>
                          <a:cs typeface="Arial" panose="020B0604020202020204" pitchFamily="34" charset="0"/>
                        </a:rPr>
                        <a:t>In order to ensure informed citizenry, SASSA implemented </a:t>
                      </a:r>
                      <a:r>
                        <a:rPr lang="en-GB" sz="1600" kern="1200" dirty="0">
                          <a:solidFill>
                            <a:schemeClr val="tx1"/>
                          </a:solidFill>
                          <a:effectLst/>
                          <a:latin typeface="+mn-lt"/>
                          <a:ea typeface="+mn-ea"/>
                          <a:cs typeface="+mn-cs"/>
                        </a:rPr>
                        <a:t>education programmes benefitting beneficiaries focusing on COVID-19 pandemic,  financial literacy, anti-fraud messaging and promotion of SASSA services including the benefits of receiving social grants through electronic means (through virtual communication, electronic and print media)</a:t>
                      </a:r>
                      <a:r>
                        <a:rPr lang="en-ZA" sz="1600" kern="1200" dirty="0">
                          <a:solidFill>
                            <a:schemeClr val="tx1"/>
                          </a:solidFill>
                          <a:effectLst/>
                          <a:latin typeface="+mn-lt"/>
                          <a:ea typeface="+mn-ea"/>
                          <a:cs typeface="+mn-cs"/>
                        </a:rPr>
                        <a:t>.</a:t>
                      </a:r>
                      <a:r>
                        <a:rPr lang="en-US" sz="1600" kern="1200" dirty="0">
                          <a:solidFill>
                            <a:schemeClr val="tx1"/>
                          </a:solidFill>
                          <a:effectLst/>
                          <a:latin typeface="+mn-lt"/>
                          <a:ea typeface="+mn-ea"/>
                          <a:cs typeface="+mn-cs"/>
                        </a:rPr>
                        <a:t>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kern="1200" dirty="0">
                          <a:solidFill>
                            <a:schemeClr val="tx1"/>
                          </a:solidFill>
                          <a:effectLst/>
                          <a:latin typeface="+mn-lt"/>
                          <a:ea typeface="+mn-ea"/>
                          <a:cs typeface="+mn-cs"/>
                        </a:rPr>
                        <a:t>A total of 2 103 programmes were implemented.</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600" b="0" kern="1200" dirty="0">
                        <a:solidFill>
                          <a:schemeClr val="tx1"/>
                        </a:solidFill>
                        <a:effectLst/>
                        <a:latin typeface="+mn-lt"/>
                        <a:ea typeface="+mn-ea"/>
                        <a:cs typeface="+mn-cs"/>
                      </a:endParaRP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b="0" kern="1200" dirty="0">
                          <a:solidFill>
                            <a:schemeClr val="tx1"/>
                          </a:solidFill>
                          <a:effectLst/>
                          <a:latin typeface="+mn-lt"/>
                          <a:ea typeface="+mn-ea"/>
                          <a:cs typeface="+mn-cs"/>
                        </a:rPr>
                        <a:t>Education programmes benefitting staff were implemented on the COVID-19 Pandemic and promotion of SASSA services through electronic means (virtual, electronic and print communication). </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600" b="0" kern="1200" dirty="0">
                          <a:solidFill>
                            <a:schemeClr val="tx1"/>
                          </a:solidFill>
                          <a:effectLst/>
                          <a:latin typeface="+mn-lt"/>
                          <a:ea typeface="+mn-ea"/>
                          <a:cs typeface="+mn-cs"/>
                        </a:rPr>
                        <a:t>A total of 654 programmes were implemented.</a:t>
                      </a:r>
                    </a:p>
                  </a:txBody>
                  <a:tcPr marL="36195" marR="36195" marT="0" marB="0">
                    <a:noFill/>
                  </a:tcPr>
                </a:tc>
                <a:extLst>
                  <a:ext uri="{0D108BD9-81ED-4DB2-BD59-A6C34878D82A}">
                    <a16:rowId xmlns:a16="http://schemas.microsoft.com/office/drawing/2014/main" xmlns="" val="10004"/>
                  </a:ext>
                </a:extLst>
              </a:tr>
            </a:tbl>
          </a:graphicData>
        </a:graphic>
      </p:graphicFrame>
      <p:sp>
        <p:nvSpPr>
          <p:cNvPr id="6148" name="Slide Number Placeholder 3"/>
          <p:cNvSpPr>
            <a:spLocks noGrp="1"/>
          </p:cNvSpPr>
          <p:nvPr>
            <p:ph type="sldNum" sz="quarter" idx="12"/>
          </p:nvPr>
        </p:nvSpPr>
        <p:spPr>
          <a:xfrm>
            <a:off x="4038600" y="6502400"/>
            <a:ext cx="1371600" cy="381000"/>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17D98F-16C1-4666-A6FA-AD16A397E9B3}" type="slidenum">
              <a:rPr lang="en-US" altLang="en-US" sz="1200" smtClean="0">
                <a:ea typeface="ＭＳ Ｐゴシック" pitchFamily="34" charset="-128"/>
              </a:rPr>
              <a:pPr>
                <a:spcBef>
                  <a:spcPct val="0"/>
                </a:spcBef>
                <a:buFontTx/>
                <a:buNone/>
              </a:pPr>
              <a:t>52</a:t>
            </a:fld>
            <a:endParaRPr lang="en-US" altLang="en-US" sz="1200" dirty="0">
              <a:ea typeface="ＭＳ Ｐゴシック" pitchFamily="34" charset="-128"/>
            </a:endParaRPr>
          </a:p>
        </p:txBody>
      </p:sp>
      <p:sp>
        <p:nvSpPr>
          <p:cNvPr id="3" name="TextBox 2"/>
          <p:cNvSpPr txBox="1"/>
          <p:nvPr/>
        </p:nvSpPr>
        <p:spPr>
          <a:xfrm>
            <a:off x="914400" y="152400"/>
            <a:ext cx="8229600" cy="507831"/>
          </a:xfrm>
          <a:prstGeom prst="rect">
            <a:avLst/>
          </a:prstGeom>
          <a:noFill/>
        </p:spPr>
        <p:txBody>
          <a:bodyPr wrap="square" rtlCol="0">
            <a:spAutoFit/>
          </a:bodyPr>
          <a:lstStyle/>
          <a:p>
            <a:pPr algn="ctr"/>
            <a:r>
              <a:rPr lang="en-ZA" sz="2700" b="1" dirty="0"/>
              <a:t>Improved Organisational Efficiencies</a:t>
            </a:r>
          </a:p>
        </p:txBody>
      </p:sp>
    </p:spTree>
    <p:extLst>
      <p:ext uri="{BB962C8B-B14F-4D97-AF65-F5344CB8AC3E}">
        <p14:creationId xmlns:p14="http://schemas.microsoft.com/office/powerpoint/2010/main" xmlns="" val="5881112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 y="2560638"/>
            <a:ext cx="8686800" cy="868362"/>
          </a:xfrm>
        </p:spPr>
        <p:txBody>
          <a:bodyPr>
            <a:noAutofit/>
          </a:bodyPr>
          <a:lstStyle/>
          <a:p>
            <a:pPr algn="ctr"/>
            <a:r>
              <a:rPr lang="en-ZA" sz="3200" dirty="0"/>
              <a:t>FINANCIAL PERFORMANCE</a:t>
            </a:r>
            <a:endParaRPr lang="en-US" sz="3200" dirty="0"/>
          </a:p>
        </p:txBody>
      </p:sp>
      <p:sp>
        <p:nvSpPr>
          <p:cNvPr id="5" name="Slide Number Placeholder 3">
            <a:extLst>
              <a:ext uri="{FF2B5EF4-FFF2-40B4-BE49-F238E27FC236}">
                <a16:creationId xmlns:a16="http://schemas.microsoft.com/office/drawing/2014/main" xmlns="" id="{F04F558E-7155-41CD-ADCE-5F12FD14DD77}"/>
              </a:ext>
            </a:extLst>
          </p:cNvPr>
          <p:cNvSpPr txBox="1">
            <a:spLocks/>
          </p:cNvSpPr>
          <p:nvPr/>
        </p:nvSpPr>
        <p:spPr>
          <a:xfrm>
            <a:off x="3505200" y="6294461"/>
            <a:ext cx="685800" cy="2440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143C01D-3800-4318-9C6F-B5F93FA8E3B7}" type="slidenum">
              <a:rPr lang="en-US" smtClean="0">
                <a:solidFill>
                  <a:schemeClr val="tx1"/>
                </a:solidFill>
              </a:rPr>
              <a:pPr>
                <a:defRPr/>
              </a:pPr>
              <a:t>53</a:t>
            </a:fld>
            <a:endParaRPr lang="en-US" dirty="0">
              <a:solidFill>
                <a:schemeClr val="tx1"/>
              </a:solidFill>
            </a:endParaRPr>
          </a:p>
        </p:txBody>
      </p:sp>
    </p:spTree>
    <p:extLst>
      <p:ext uri="{BB962C8B-B14F-4D97-AF65-F5344CB8AC3E}">
        <p14:creationId xmlns:p14="http://schemas.microsoft.com/office/powerpoint/2010/main" xmlns="" val="1625814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968" y="77134"/>
            <a:ext cx="8229600" cy="487362"/>
          </a:xfrm>
        </p:spPr>
        <p:txBody>
          <a:bodyPr>
            <a:normAutofit fontScale="90000"/>
          </a:bodyPr>
          <a:lstStyle/>
          <a:p>
            <a:pPr algn="l"/>
            <a:r>
              <a:rPr lang="en-US" sz="3200" dirty="0"/>
              <a:t>Expenditure: Economic Classification</a:t>
            </a:r>
          </a:p>
        </p:txBody>
      </p:sp>
      <p:sp>
        <p:nvSpPr>
          <p:cNvPr id="4" name="Slide Number Placeholder 3"/>
          <p:cNvSpPr>
            <a:spLocks noGrp="1"/>
          </p:cNvSpPr>
          <p:nvPr>
            <p:ph type="sldNum" sz="quarter" idx="4294967295"/>
          </p:nvPr>
        </p:nvSpPr>
        <p:spPr>
          <a:xfrm>
            <a:off x="5867400" y="6354485"/>
            <a:ext cx="2133600" cy="365125"/>
          </a:xfrm>
          <a:prstGeom prst="rect">
            <a:avLst/>
          </a:prstGeom>
        </p:spPr>
        <p:txBody>
          <a:bodyPr/>
          <a:lstStyle/>
          <a:p>
            <a:fld id="{9D56938B-8917-4869-91D0-F9F507C443EE}" type="slidenum">
              <a:rPr lang="en-US" smtClean="0">
                <a:solidFill>
                  <a:prstClr val="black">
                    <a:tint val="75000"/>
                  </a:prstClr>
                </a:solidFill>
              </a:rPr>
              <a:pPr/>
              <a:t>54</a:t>
            </a:fld>
            <a:endParaRPr lang="en-US" dirty="0">
              <a:solidFill>
                <a:prstClr val="black">
                  <a:tint val="75000"/>
                </a:prstClr>
              </a:solidFill>
            </a:endParaRPr>
          </a:p>
        </p:txBody>
      </p:sp>
      <p:sp>
        <p:nvSpPr>
          <p:cNvPr id="6" name="TextBox 5"/>
          <p:cNvSpPr txBox="1"/>
          <p:nvPr/>
        </p:nvSpPr>
        <p:spPr>
          <a:xfrm>
            <a:off x="685800" y="3778905"/>
            <a:ext cx="7086600" cy="2031325"/>
          </a:xfrm>
          <a:prstGeom prst="rect">
            <a:avLst/>
          </a:prstGeom>
          <a:noFill/>
        </p:spPr>
        <p:txBody>
          <a:bodyPr wrap="square" rtlCol="0">
            <a:spAutoFit/>
          </a:bodyPr>
          <a:lstStyle/>
          <a:p>
            <a:pPr algn="just"/>
            <a:r>
              <a:rPr lang="en-US" dirty="0"/>
              <a:t>Over spending on transfers due to leave days paid  especially staff who were approved for early retirement without penalty as approved by the National Treasury. The cost for payment of capital assets is accounted for in the Statement of Financial Position (notes) as the agency receives a cash budget but reports on an accrual basis of accounting.</a:t>
            </a:r>
          </a:p>
          <a:p>
            <a:pPr algn="just"/>
            <a:endParaRPr lang="en-US" dirty="0"/>
          </a:p>
        </p:txBody>
      </p:sp>
      <p:graphicFrame>
        <p:nvGraphicFramePr>
          <p:cNvPr id="5" name="Object 4"/>
          <p:cNvGraphicFramePr>
            <a:graphicFrameLocks noChangeAspect="1"/>
          </p:cNvGraphicFramePr>
          <p:nvPr/>
        </p:nvGraphicFramePr>
        <p:xfrm>
          <a:off x="814466" y="838200"/>
          <a:ext cx="6705600" cy="2667001"/>
        </p:xfrm>
        <a:graphic>
          <a:graphicData uri="http://schemas.openxmlformats.org/presentationml/2006/ole">
            <p:oleObj spid="_x0000_s5173" name="Worksheet" r:id="rId3" imgW="6705600" imgH="1609705" progId="Excel.Sheet.12">
              <p:embed/>
            </p:oleObj>
          </a:graphicData>
        </a:graphic>
      </p:graphicFrame>
    </p:spTree>
    <p:extLst>
      <p:ext uri="{BB962C8B-B14F-4D97-AF65-F5344CB8AC3E}">
        <p14:creationId xmlns:p14="http://schemas.microsoft.com/office/powerpoint/2010/main" xmlns="" val="1283762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Expenditure: Programmes</a:t>
            </a:r>
          </a:p>
        </p:txBody>
      </p:sp>
      <p:sp>
        <p:nvSpPr>
          <p:cNvPr id="4" name="Slide Number Placeholder 3"/>
          <p:cNvSpPr>
            <a:spLocks noGrp="1"/>
          </p:cNvSpPr>
          <p:nvPr>
            <p:ph type="sldNum" sz="quarter" idx="4294967295"/>
          </p:nvPr>
        </p:nvSpPr>
        <p:spPr>
          <a:xfrm>
            <a:off x="5867400" y="6248400"/>
            <a:ext cx="2133600" cy="365125"/>
          </a:xfrm>
          <a:prstGeom prst="rect">
            <a:avLst/>
          </a:prstGeom>
        </p:spPr>
        <p:txBody>
          <a:bodyPr/>
          <a:lstStyle/>
          <a:p>
            <a:fld id="{9D56938B-8917-4869-91D0-F9F507C443EE}" type="slidenum">
              <a:rPr lang="en-US" smtClean="0">
                <a:solidFill>
                  <a:prstClr val="black">
                    <a:tint val="75000"/>
                  </a:prstClr>
                </a:solidFill>
              </a:rPr>
              <a:pPr/>
              <a:t>55</a:t>
            </a:fld>
            <a:endParaRPr lang="en-US">
              <a:solidFill>
                <a:prstClr val="black">
                  <a:tint val="75000"/>
                </a:prstClr>
              </a:solidFill>
            </a:endParaRPr>
          </a:p>
        </p:txBody>
      </p:sp>
      <p:graphicFrame>
        <p:nvGraphicFramePr>
          <p:cNvPr id="3" name="Object 2"/>
          <p:cNvGraphicFramePr>
            <a:graphicFrameLocks noChangeAspect="1"/>
          </p:cNvGraphicFramePr>
          <p:nvPr/>
        </p:nvGraphicFramePr>
        <p:xfrm>
          <a:off x="457200" y="1828800"/>
          <a:ext cx="8229600" cy="2743200"/>
        </p:xfrm>
        <a:graphic>
          <a:graphicData uri="http://schemas.openxmlformats.org/presentationml/2006/ole">
            <p:oleObj spid="_x0000_s6195" name="Worksheet" r:id="rId3" imgW="6705600" imgH="924063" progId="Excel.Sheet.12">
              <p:embed/>
            </p:oleObj>
          </a:graphicData>
        </a:graphic>
      </p:graphicFrame>
    </p:spTree>
    <p:extLst>
      <p:ext uri="{BB962C8B-B14F-4D97-AF65-F5344CB8AC3E}">
        <p14:creationId xmlns:p14="http://schemas.microsoft.com/office/powerpoint/2010/main" xmlns="" val="2527721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Expenditure: Programmes incl. subprogrammes</a:t>
            </a:r>
          </a:p>
        </p:txBody>
      </p:sp>
      <p:sp>
        <p:nvSpPr>
          <p:cNvPr id="4" name="Slide Number Placeholder 3"/>
          <p:cNvSpPr>
            <a:spLocks noGrp="1"/>
          </p:cNvSpPr>
          <p:nvPr>
            <p:ph type="sldNum" sz="quarter" idx="4294967295"/>
          </p:nvPr>
        </p:nvSpPr>
        <p:spPr>
          <a:xfrm>
            <a:off x="6019800" y="6324600"/>
            <a:ext cx="2133600" cy="365125"/>
          </a:xfrm>
          <a:prstGeom prst="rect">
            <a:avLst/>
          </a:prstGeom>
        </p:spPr>
        <p:txBody>
          <a:bodyPr/>
          <a:lstStyle/>
          <a:p>
            <a:fld id="{9D56938B-8917-4869-91D0-F9F507C443EE}" type="slidenum">
              <a:rPr lang="en-US" smtClean="0">
                <a:solidFill>
                  <a:prstClr val="black">
                    <a:tint val="75000"/>
                  </a:prstClr>
                </a:solidFill>
              </a:rPr>
              <a:pPr/>
              <a:t>56</a:t>
            </a:fld>
            <a:endParaRPr lang="en-US" dirty="0">
              <a:solidFill>
                <a:prstClr val="black">
                  <a:tint val="75000"/>
                </a:prstClr>
              </a:solidFill>
            </a:endParaRPr>
          </a:p>
        </p:txBody>
      </p:sp>
      <p:graphicFrame>
        <p:nvGraphicFramePr>
          <p:cNvPr id="5" name="Object 4"/>
          <p:cNvGraphicFramePr>
            <a:graphicFrameLocks noChangeAspect="1"/>
          </p:cNvGraphicFramePr>
          <p:nvPr/>
        </p:nvGraphicFramePr>
        <p:xfrm>
          <a:off x="457200" y="1600200"/>
          <a:ext cx="8077200" cy="4419600"/>
        </p:xfrm>
        <a:graphic>
          <a:graphicData uri="http://schemas.openxmlformats.org/presentationml/2006/ole">
            <p:oleObj spid="_x0000_s7219" name="Worksheet" r:id="rId3" imgW="7143920" imgH="2981413" progId="Excel.Sheet.12">
              <p:embed/>
            </p:oleObj>
          </a:graphicData>
        </a:graphic>
      </p:graphicFrame>
    </p:spTree>
    <p:extLst>
      <p:ext uri="{BB962C8B-B14F-4D97-AF65-F5344CB8AC3E}">
        <p14:creationId xmlns:p14="http://schemas.microsoft.com/office/powerpoint/2010/main" xmlns="" val="5900635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052"/>
            <a:ext cx="8229600" cy="487362"/>
          </a:xfrm>
        </p:spPr>
        <p:txBody>
          <a:bodyPr>
            <a:noAutofit/>
          </a:bodyPr>
          <a:lstStyle/>
          <a:p>
            <a:r>
              <a:rPr lang="en-US" sz="3200" dirty="0"/>
              <a:t/>
            </a:r>
            <a:br>
              <a:rPr lang="en-US" sz="3200" dirty="0"/>
            </a:br>
            <a:r>
              <a:rPr lang="en-US" sz="3200" dirty="0"/>
              <a:t>2020/21 F/Y in a nutshell</a:t>
            </a:r>
            <a:br>
              <a:rPr lang="en-US" sz="3200" dirty="0"/>
            </a:br>
            <a:r>
              <a:rPr lang="en-US" sz="2400" dirty="0"/>
              <a:t/>
            </a:r>
            <a:br>
              <a:rPr lang="en-US" sz="2400" dirty="0"/>
            </a:br>
            <a:endParaRPr lang="en-US" sz="2400" dirty="0"/>
          </a:p>
        </p:txBody>
      </p:sp>
      <p:sp>
        <p:nvSpPr>
          <p:cNvPr id="3" name="Content Placeholder 2"/>
          <p:cNvSpPr>
            <a:spLocks noGrp="1"/>
          </p:cNvSpPr>
          <p:nvPr>
            <p:ph idx="1"/>
          </p:nvPr>
        </p:nvSpPr>
        <p:spPr>
          <a:xfrm>
            <a:off x="457200" y="574414"/>
            <a:ext cx="8229600" cy="5486400"/>
          </a:xfrm>
        </p:spPr>
        <p:txBody>
          <a:bodyPr>
            <a:normAutofit lnSpcReduction="10000"/>
          </a:bodyPr>
          <a:lstStyle/>
          <a:p>
            <a:pPr algn="just">
              <a:buFont typeface="Courier New" panose="02070309020205020404" pitchFamily="49" charset="0"/>
              <a:buChar char="o"/>
            </a:pPr>
            <a:r>
              <a:rPr lang="en-US" sz="2000" dirty="0"/>
              <a:t>A month before the commencement of the financial year the country went into a national lockdown. </a:t>
            </a:r>
          </a:p>
          <a:p>
            <a:pPr algn="just">
              <a:buFont typeface="Courier New" panose="02070309020205020404" pitchFamily="49" charset="0"/>
              <a:buChar char="o"/>
            </a:pPr>
            <a:r>
              <a:rPr lang="en-US" sz="2000" dirty="0"/>
              <a:t>In just a month into the financial year the Agency had to reprioritise funds to provide for the cost of procuring the personal protection equipment (PPE) and the decontamination of the offices in line with the DPSA’s guidelines to combat the spread of the COVID-19 virus in the workplace.</a:t>
            </a:r>
          </a:p>
          <a:p>
            <a:pPr algn="just">
              <a:buFont typeface="Courier New" panose="02070309020205020404" pitchFamily="49" charset="0"/>
              <a:buChar char="o"/>
            </a:pPr>
            <a:r>
              <a:rPr lang="en-US" sz="2000" dirty="0"/>
              <a:t>The Agency was faced with bearing the unfunded costs of implementing the Special COVID-19 R350 SRD grant as the National Treasury did not provide any additional funds for this purpose.</a:t>
            </a:r>
          </a:p>
          <a:p>
            <a:pPr algn="just">
              <a:buFont typeface="Courier New" panose="02070309020205020404" pitchFamily="49" charset="0"/>
              <a:buChar char="o"/>
            </a:pPr>
            <a:r>
              <a:rPr lang="en-US" sz="2000" dirty="0"/>
              <a:t>A downward adjustment R229.639 million was effected to the Agency’s budget during the adjustment budget process.</a:t>
            </a:r>
          </a:p>
          <a:p>
            <a:pPr algn="just">
              <a:buFont typeface="Courier New" panose="02070309020205020404" pitchFamily="49" charset="0"/>
              <a:buChar char="o"/>
            </a:pPr>
            <a:r>
              <a:rPr lang="en-US" sz="2000" dirty="0"/>
              <a:t>There was an off-set as the savings realised as a result of the impact of the lockdown were able to cushion the unfunded costs emanating from the pandemic.</a:t>
            </a:r>
          </a:p>
          <a:p>
            <a:pPr>
              <a:buFont typeface="Courier New" panose="02070309020205020404" pitchFamily="49" charset="0"/>
              <a:buChar char="o"/>
            </a:pPr>
            <a:endParaRPr lang="en-US" sz="2000" dirty="0"/>
          </a:p>
        </p:txBody>
      </p:sp>
      <p:sp>
        <p:nvSpPr>
          <p:cNvPr id="4" name="Slide Number Placeholder 3"/>
          <p:cNvSpPr>
            <a:spLocks noGrp="1"/>
          </p:cNvSpPr>
          <p:nvPr>
            <p:ph type="sldNum" sz="quarter" idx="4294967295"/>
          </p:nvPr>
        </p:nvSpPr>
        <p:spPr>
          <a:xfrm>
            <a:off x="6019800" y="6365613"/>
            <a:ext cx="2133600" cy="365125"/>
          </a:xfrm>
          <a:prstGeom prst="rect">
            <a:avLst/>
          </a:prstGeom>
        </p:spPr>
        <p:txBody>
          <a:bodyPr/>
          <a:lstStyle/>
          <a:p>
            <a:fld id="{9D56938B-8917-4869-91D0-F9F507C443EE}"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xmlns="" val="2923037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2806"/>
            <a:ext cx="8229600" cy="487362"/>
          </a:xfrm>
        </p:spPr>
        <p:txBody>
          <a:bodyPr>
            <a:noAutofit/>
          </a:bodyPr>
          <a:lstStyle/>
          <a:p>
            <a:pPr algn="l"/>
            <a:r>
              <a:rPr lang="en-US" sz="2800" dirty="0"/>
              <a:t>Commentary On Expenditure</a:t>
            </a:r>
          </a:p>
        </p:txBody>
      </p:sp>
      <p:sp>
        <p:nvSpPr>
          <p:cNvPr id="3" name="Content Placeholder 2"/>
          <p:cNvSpPr>
            <a:spLocks noGrp="1"/>
          </p:cNvSpPr>
          <p:nvPr>
            <p:ph idx="1"/>
          </p:nvPr>
        </p:nvSpPr>
        <p:spPr>
          <a:xfrm>
            <a:off x="0" y="1066800"/>
            <a:ext cx="9144000" cy="5330090"/>
          </a:xfrm>
        </p:spPr>
        <p:txBody>
          <a:bodyPr>
            <a:normAutofit/>
          </a:bodyPr>
          <a:lstStyle/>
          <a:p>
            <a:pPr algn="just">
              <a:buFont typeface="Wingdings" panose="05000000000000000000" pitchFamily="2" charset="2"/>
              <a:buChar char="§"/>
            </a:pPr>
            <a:r>
              <a:rPr lang="en-GB" sz="2000" dirty="0"/>
              <a:t>While the COVID-19 pandemic caused concern as a result of the unfunded expenditure that was to be incurred the financial year was characterised by trade-offs as the pandemic affected operations and thus expenditure on certain key items was lower than expected. As a result overall preliminary expenditure at the date of reporting reached 96%, thereby leaving a balance of 4%.</a:t>
            </a:r>
          </a:p>
          <a:p>
            <a:pPr marL="0" indent="0" algn="just">
              <a:buNone/>
            </a:pPr>
            <a:endParaRPr lang="en-GB" sz="1800" b="1" dirty="0"/>
          </a:p>
          <a:p>
            <a:pPr marL="0" indent="0" algn="just">
              <a:buNone/>
            </a:pPr>
            <a:r>
              <a:rPr lang="en-GB" sz="1800" b="1" dirty="0"/>
              <a:t>Compensation Of Employees</a:t>
            </a:r>
          </a:p>
          <a:p>
            <a:pPr algn="just">
              <a:buFont typeface="Courier New" panose="02070309020205020404" pitchFamily="49" charset="0"/>
              <a:buChar char="o"/>
            </a:pPr>
            <a:r>
              <a:rPr lang="en-GB" sz="2000" dirty="0"/>
              <a:t>Expenditure on compensation of employees was 4% below the expected level of spending due to the vacant funded posts which were not filled as at financial year-end. The other contributing factor is that the expenditure excludes the cost of living adjustments (salary increases) for levels 1-12 which were not implemented following Government’s decision. </a:t>
            </a:r>
            <a:endParaRPr lang="en-US" sz="1600" dirty="0"/>
          </a:p>
        </p:txBody>
      </p:sp>
      <p:sp>
        <p:nvSpPr>
          <p:cNvPr id="4" name="Slide Number Placeholder 3"/>
          <p:cNvSpPr>
            <a:spLocks noGrp="1"/>
          </p:cNvSpPr>
          <p:nvPr>
            <p:ph type="sldNum" sz="quarter" idx="4294967295"/>
          </p:nvPr>
        </p:nvSpPr>
        <p:spPr>
          <a:xfrm>
            <a:off x="5867400" y="6260382"/>
            <a:ext cx="2133600" cy="476250"/>
          </a:xfrm>
          <a:prstGeom prst="rect">
            <a:avLst/>
          </a:prstGeom>
        </p:spPr>
        <p:txBody>
          <a:bodyPr/>
          <a:lstStyle/>
          <a:p>
            <a:pPr>
              <a:defRPr/>
            </a:pPr>
            <a:fld id="{1CBD9FF5-4F38-4FC5-9C36-E6933442765B}" type="slidenum">
              <a:rPr lang="en-US" smtClean="0">
                <a:solidFill>
                  <a:prstClr val="black">
                    <a:tint val="75000"/>
                  </a:prstClr>
                </a:solidFill>
              </a:rPr>
              <a:pPr>
                <a:defRPr/>
              </a:pPr>
              <a:t>58</a:t>
            </a:fld>
            <a:endParaRPr lang="en-US" dirty="0">
              <a:solidFill>
                <a:prstClr val="black">
                  <a:tint val="75000"/>
                </a:prstClr>
              </a:solidFill>
            </a:endParaRPr>
          </a:p>
        </p:txBody>
      </p:sp>
    </p:spTree>
    <p:extLst>
      <p:ext uri="{BB962C8B-B14F-4D97-AF65-F5344CB8AC3E}">
        <p14:creationId xmlns:p14="http://schemas.microsoft.com/office/powerpoint/2010/main" xmlns="" val="3293344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487362"/>
          </a:xfrm>
        </p:spPr>
        <p:txBody>
          <a:bodyPr>
            <a:noAutofit/>
          </a:bodyPr>
          <a:lstStyle/>
          <a:p>
            <a:r>
              <a:rPr lang="en-US" sz="2800" dirty="0"/>
              <a:t>Commentary On Expenditure</a:t>
            </a:r>
          </a:p>
        </p:txBody>
      </p:sp>
      <p:sp>
        <p:nvSpPr>
          <p:cNvPr id="3" name="Content Placeholder 2"/>
          <p:cNvSpPr>
            <a:spLocks noGrp="1"/>
          </p:cNvSpPr>
          <p:nvPr>
            <p:ph idx="1"/>
          </p:nvPr>
        </p:nvSpPr>
        <p:spPr>
          <a:xfrm>
            <a:off x="0" y="487362"/>
            <a:ext cx="9144000" cy="5909528"/>
          </a:xfrm>
        </p:spPr>
        <p:txBody>
          <a:bodyPr>
            <a:noAutofit/>
          </a:bodyPr>
          <a:lstStyle/>
          <a:p>
            <a:pPr marL="0" lvl="0" indent="0" algn="ctr">
              <a:spcAft>
                <a:spcPts val="0"/>
              </a:spcAft>
              <a:buNone/>
            </a:pPr>
            <a:r>
              <a:rPr lang="en-US" sz="2000" b="1" dirty="0"/>
              <a:t>GOODS AND SERVICES</a:t>
            </a:r>
          </a:p>
          <a:p>
            <a:pPr lvl="0" algn="just">
              <a:spcAft>
                <a:spcPts val="0"/>
              </a:spcAft>
              <a:buFont typeface="Wingdings" panose="05000000000000000000" pitchFamily="2" charset="2"/>
              <a:buChar char="§"/>
            </a:pPr>
            <a:r>
              <a:rPr lang="en-GB" sz="1800" dirty="0"/>
              <a:t>Although the Agency had to incur unfunded expenditure as a result of the implementation of intervention measures against the effects of the COVID-19 pandemic (PPE, Special R350 Grant) overall spending on goods and services reached 94% as the expenditure on certain items was affected by the national lockdown restrictions as activities related to these expenditure items were lower than planned. These items are:</a:t>
            </a:r>
          </a:p>
          <a:p>
            <a:pPr marL="795337" lvl="0" indent="-285750" algn="just">
              <a:spcAft>
                <a:spcPts val="0"/>
              </a:spcAft>
              <a:buFont typeface="Wingdings" panose="05000000000000000000" pitchFamily="2" charset="2"/>
              <a:buChar char="Ø"/>
            </a:pPr>
            <a:r>
              <a:rPr lang="en-GB" sz="1800" b="1" dirty="0"/>
              <a:t>Communication</a:t>
            </a:r>
            <a:r>
              <a:rPr lang="en-GB" sz="1800" dirty="0"/>
              <a:t> which experienced an underspending despite about 20% of the budget having been reprioritised to fund the unfunded activities, </a:t>
            </a:r>
          </a:p>
          <a:p>
            <a:pPr marL="795337" lvl="0" indent="-285750" algn="just">
              <a:spcAft>
                <a:spcPts val="0"/>
              </a:spcAft>
              <a:buFont typeface="Wingdings" panose="05000000000000000000" pitchFamily="2" charset="2"/>
              <a:buChar char="Ø"/>
            </a:pPr>
            <a:r>
              <a:rPr lang="en-GB" sz="1800" b="1" dirty="0"/>
              <a:t>Fleet –</a:t>
            </a:r>
            <a:r>
              <a:rPr lang="en-GB" sz="1800" dirty="0"/>
              <a:t> Travel restrictions affected the utlisation of fleet.</a:t>
            </a:r>
          </a:p>
          <a:p>
            <a:pPr marL="795337" lvl="0" indent="-285750" algn="just">
              <a:spcAft>
                <a:spcPts val="0"/>
              </a:spcAft>
              <a:buFont typeface="Wingdings" panose="05000000000000000000" pitchFamily="2" charset="2"/>
              <a:buChar char="Ø"/>
            </a:pPr>
            <a:r>
              <a:rPr lang="en-GB" sz="1800" b="1" dirty="0"/>
              <a:t>Maintenance and repairs </a:t>
            </a:r>
            <a:r>
              <a:rPr lang="en-GB" sz="1800" dirty="0"/>
              <a:t>as maintenance work was minimal during the lockdown</a:t>
            </a:r>
          </a:p>
          <a:p>
            <a:pPr marL="795337" lvl="0" indent="-285750" algn="just">
              <a:spcAft>
                <a:spcPts val="0"/>
              </a:spcAft>
              <a:buFont typeface="Wingdings" panose="05000000000000000000" pitchFamily="2" charset="2"/>
              <a:buChar char="Ø"/>
            </a:pPr>
            <a:r>
              <a:rPr lang="en-GB" sz="1800" b="1" dirty="0"/>
              <a:t>Travel – </a:t>
            </a:r>
            <a:r>
              <a:rPr lang="en-GB" sz="1800" dirty="0"/>
              <a:t>The under expenditure could have been significantly high had it not been for the reprioritisation of about 30% from this item to fund the unfunded intervention activities. Expenditure on travel was negatively impacted on by the travel restrictions.</a:t>
            </a:r>
          </a:p>
          <a:p>
            <a:pPr marL="795337" lvl="0" indent="-285750" algn="just">
              <a:spcAft>
                <a:spcPts val="0"/>
              </a:spcAft>
              <a:buFont typeface="Wingdings" panose="05000000000000000000" pitchFamily="2" charset="2"/>
              <a:buChar char="Ø"/>
            </a:pPr>
            <a:r>
              <a:rPr lang="en-GB" sz="1800" b="1" dirty="0"/>
              <a:t>Training and staff development </a:t>
            </a:r>
            <a:r>
              <a:rPr lang="en-GB" sz="1800" dirty="0"/>
              <a:t>– Training was minimal during the lockdown</a:t>
            </a:r>
          </a:p>
          <a:p>
            <a:pPr marL="795337" lvl="0" indent="-285750" algn="just">
              <a:spcAft>
                <a:spcPts val="0"/>
              </a:spcAft>
              <a:buFont typeface="Wingdings" panose="05000000000000000000" pitchFamily="2" charset="2"/>
              <a:buChar char="Ø"/>
            </a:pPr>
            <a:r>
              <a:rPr lang="en-GB" sz="1800" b="1" dirty="0"/>
              <a:t>Venues and facilities </a:t>
            </a:r>
            <a:r>
              <a:rPr lang="en-GB" sz="1800" dirty="0"/>
              <a:t>– The restrictions on gatherings impacted on the spending</a:t>
            </a:r>
          </a:p>
          <a:p>
            <a:pPr lvl="0" algn="just">
              <a:spcAft>
                <a:spcPts val="0"/>
              </a:spcAft>
              <a:buFont typeface="Wingdings" panose="05000000000000000000" pitchFamily="2" charset="2"/>
              <a:buChar char="§"/>
            </a:pPr>
            <a:endParaRPr lang="en-US" sz="1800" dirty="0"/>
          </a:p>
        </p:txBody>
      </p:sp>
      <p:sp>
        <p:nvSpPr>
          <p:cNvPr id="4" name="Slide Number Placeholder 3"/>
          <p:cNvSpPr>
            <a:spLocks noGrp="1"/>
          </p:cNvSpPr>
          <p:nvPr>
            <p:ph type="sldNum" sz="quarter" idx="4294967295"/>
          </p:nvPr>
        </p:nvSpPr>
        <p:spPr>
          <a:xfrm>
            <a:off x="5486400" y="6158765"/>
            <a:ext cx="2133600" cy="476250"/>
          </a:xfrm>
          <a:prstGeom prst="rect">
            <a:avLst/>
          </a:prstGeom>
        </p:spPr>
        <p:txBody>
          <a:bodyPr/>
          <a:lstStyle/>
          <a:p>
            <a:pPr>
              <a:defRPr/>
            </a:pPr>
            <a:fld id="{1CBD9FF5-4F38-4FC5-9C36-E6933442765B}" type="slidenum">
              <a:rPr lang="en-US" smtClean="0">
                <a:solidFill>
                  <a:prstClr val="black">
                    <a:tint val="75000"/>
                  </a:prstClr>
                </a:solidFill>
              </a:rPr>
              <a:pPr>
                <a:defRPr/>
              </a:pPr>
              <a:t>59</a:t>
            </a:fld>
            <a:endParaRPr lang="en-US" dirty="0">
              <a:solidFill>
                <a:prstClr val="black">
                  <a:tint val="75000"/>
                </a:prstClr>
              </a:solidFill>
            </a:endParaRPr>
          </a:p>
        </p:txBody>
      </p:sp>
    </p:spTree>
    <p:extLst>
      <p:ext uri="{BB962C8B-B14F-4D97-AF65-F5344CB8AC3E}">
        <p14:creationId xmlns:p14="http://schemas.microsoft.com/office/powerpoint/2010/main" xmlns="" val="97415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65" y="731838"/>
            <a:ext cx="8229600" cy="1020762"/>
          </a:xfrm>
        </p:spPr>
        <p:txBody>
          <a:bodyPr>
            <a:normAutofit fontScale="90000"/>
          </a:bodyPr>
          <a:lstStyle/>
          <a:p>
            <a:pPr algn="ctr"/>
            <a:r>
              <a:rPr lang="en-GB" altLang="en-US" dirty="0">
                <a:latin typeface="Arial" pitchFamily="34" charset="0"/>
                <a:ea typeface="ＭＳ Ｐゴシック" pitchFamily="34" charset="-128"/>
              </a:rPr>
              <a:t/>
            </a:r>
            <a:br>
              <a:rPr lang="en-GB" altLang="en-US" dirty="0">
                <a:latin typeface="Arial" pitchFamily="34" charset="0"/>
                <a:ea typeface="ＭＳ Ｐゴシック" pitchFamily="34" charset="-128"/>
              </a:rPr>
            </a:br>
            <a:r>
              <a:rPr lang="en-GB" altLang="en-US" dirty="0">
                <a:latin typeface="Arial" pitchFamily="34" charset="0"/>
                <a:ea typeface="ＭＳ Ｐゴシック" pitchFamily="34" charset="-128"/>
              </a:rPr>
              <a:t/>
            </a:r>
            <a:br>
              <a:rPr lang="en-GB" altLang="en-US" dirty="0">
                <a:latin typeface="Arial" pitchFamily="34" charset="0"/>
                <a:ea typeface="ＭＳ Ｐゴシック" pitchFamily="34" charset="-128"/>
              </a:rPr>
            </a:br>
            <a:r>
              <a:rPr lang="en-GB" altLang="en-US" dirty="0">
                <a:latin typeface="Arial" pitchFamily="34" charset="0"/>
                <a:ea typeface="ＭＳ Ｐゴシック" pitchFamily="34" charset="-128"/>
              </a:rPr>
              <a:t>THREE YEAR PERFORMANCE TRENDS 2018/19 – 2020/21</a:t>
            </a:r>
            <a:r>
              <a:rPr lang="en-US" altLang="en-US" dirty="0">
                <a:latin typeface="Arial" pitchFamily="34" charset="0"/>
                <a:ea typeface="ＭＳ Ｐゴシック" pitchFamily="34" charset="-128"/>
              </a:rPr>
              <a:t/>
            </a:r>
            <a:br>
              <a:rPr lang="en-US" altLang="en-US" dirty="0">
                <a:latin typeface="Arial" pitchFamily="34" charset="0"/>
                <a:ea typeface="ＭＳ Ｐゴシック" pitchFamily="34" charset="-128"/>
              </a:rPr>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55345872"/>
              </p:ext>
            </p:extLst>
          </p:nvPr>
        </p:nvGraphicFramePr>
        <p:xfrm>
          <a:off x="304801" y="2438400"/>
          <a:ext cx="8534399" cy="34290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xmlns="" val="20000"/>
                    </a:ext>
                  </a:extLst>
                </a:gridCol>
                <a:gridCol w="1674499">
                  <a:extLst>
                    <a:ext uri="{9D8B030D-6E8A-4147-A177-3AD203B41FA5}">
                      <a16:colId xmlns:a16="http://schemas.microsoft.com/office/drawing/2014/main" xmlns="" val="20001"/>
                    </a:ext>
                  </a:extLst>
                </a:gridCol>
                <a:gridCol w="1561150">
                  <a:extLst>
                    <a:ext uri="{9D8B030D-6E8A-4147-A177-3AD203B41FA5}">
                      <a16:colId xmlns:a16="http://schemas.microsoft.com/office/drawing/2014/main" xmlns="" val="20002"/>
                    </a:ext>
                  </a:extLst>
                </a:gridCol>
                <a:gridCol w="1193820">
                  <a:extLst>
                    <a:ext uri="{9D8B030D-6E8A-4147-A177-3AD203B41FA5}">
                      <a16:colId xmlns:a16="http://schemas.microsoft.com/office/drawing/2014/main" xmlns="" val="20003"/>
                    </a:ext>
                  </a:extLst>
                </a:gridCol>
                <a:gridCol w="1652982">
                  <a:extLst>
                    <a:ext uri="{9D8B030D-6E8A-4147-A177-3AD203B41FA5}">
                      <a16:colId xmlns:a16="http://schemas.microsoft.com/office/drawing/2014/main" xmlns="" val="20004"/>
                    </a:ext>
                  </a:extLst>
                </a:gridCol>
                <a:gridCol w="1004148">
                  <a:extLst>
                    <a:ext uri="{9D8B030D-6E8A-4147-A177-3AD203B41FA5}">
                      <a16:colId xmlns:a16="http://schemas.microsoft.com/office/drawing/2014/main" xmlns="" val="20005"/>
                    </a:ext>
                  </a:extLst>
                </a:gridCol>
              </a:tblGrid>
              <a:tr h="1546917">
                <a:tc>
                  <a:txBody>
                    <a:bodyPr/>
                    <a:lstStyle/>
                    <a:p>
                      <a:pPr marL="0" marR="0" algn="ctr">
                        <a:spcBef>
                          <a:spcPts val="1200"/>
                        </a:spcBef>
                        <a:spcAft>
                          <a:spcPts val="0"/>
                        </a:spcAft>
                      </a:pPr>
                      <a:r>
                        <a:rPr lang="en-GB" sz="2000" dirty="0">
                          <a:solidFill>
                            <a:schemeClr val="tx1"/>
                          </a:solidFill>
                          <a:effectLst/>
                          <a:latin typeface="Arial" panose="020B0604020202020204" pitchFamily="34" charset="0"/>
                          <a:cs typeface="Arial" panose="020B0604020202020204" pitchFamily="34" charset="0"/>
                        </a:rPr>
                        <a:t>Financial year</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1200"/>
                        </a:spcBef>
                        <a:spcAft>
                          <a:spcPts val="0"/>
                        </a:spcAft>
                      </a:pPr>
                      <a:r>
                        <a:rPr lang="en-GB" sz="2000" dirty="0">
                          <a:solidFill>
                            <a:schemeClr val="tx1"/>
                          </a:solidFill>
                          <a:effectLst/>
                          <a:latin typeface="Arial" panose="020B0604020202020204" pitchFamily="34" charset="0"/>
                          <a:cs typeface="Arial" panose="020B0604020202020204" pitchFamily="34" charset="0"/>
                        </a:rPr>
                        <a:t>Total No. of APP Targets</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l" defTabSz="914400" rtl="0" eaLnBrk="1" latinLnBrk="0" hangingPunct="1">
                        <a:spcBef>
                          <a:spcPts val="1200"/>
                        </a:spcBef>
                        <a:spcAft>
                          <a:spcPts val="0"/>
                        </a:spcAft>
                      </a:pPr>
                      <a:r>
                        <a:rPr lang="en-GB" sz="2000" b="1" kern="1200" dirty="0">
                          <a:solidFill>
                            <a:schemeClr val="tx1"/>
                          </a:solidFill>
                          <a:effectLst/>
                          <a:latin typeface="Arial" pitchFamily="34" charset="0"/>
                          <a:ea typeface="Times New Roman"/>
                          <a:cs typeface="Arial" pitchFamily="34" charset="0"/>
                        </a:rPr>
                        <a:t>Targets Achieved</a:t>
                      </a:r>
                      <a:endParaRPr lang="en-US" sz="2000" b="1" kern="1200" dirty="0">
                        <a:solidFill>
                          <a:schemeClr val="tx1"/>
                        </a:solidFill>
                        <a:effectLst/>
                        <a:latin typeface="Arial" pitchFamily="34" charset="0"/>
                        <a:ea typeface="Times New Roman"/>
                        <a:cs typeface="Arial"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l"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a:t>
                      </a: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ctr">
                        <a:spcBef>
                          <a:spcPts val="1200"/>
                        </a:spcBef>
                        <a:spcAft>
                          <a:spcPts val="0"/>
                        </a:spcAft>
                      </a:pPr>
                      <a:r>
                        <a:rPr lang="en-GB" sz="2000" dirty="0">
                          <a:solidFill>
                            <a:schemeClr val="tx1"/>
                          </a:solidFill>
                          <a:effectLst/>
                          <a:latin typeface="Arial" panose="020B0604020202020204" pitchFamily="34" charset="0"/>
                          <a:cs typeface="Arial" panose="020B0604020202020204" pitchFamily="34" charset="0"/>
                        </a:rPr>
                        <a:t>Targets Not</a:t>
                      </a:r>
                      <a:r>
                        <a:rPr lang="en-GB" sz="2000" baseline="0" dirty="0">
                          <a:solidFill>
                            <a:schemeClr val="tx1"/>
                          </a:solidFill>
                          <a:effectLst/>
                          <a:latin typeface="Arial" panose="020B0604020202020204" pitchFamily="34" charset="0"/>
                          <a:cs typeface="Arial" panose="020B0604020202020204" pitchFamily="34" charset="0"/>
                        </a:rPr>
                        <a:t> Achieved </a:t>
                      </a:r>
                      <a:endParaRPr lang="en-US" sz="2000" dirty="0">
                        <a:solidFill>
                          <a:schemeClr val="tx1"/>
                        </a:solidFill>
                        <a:effectLst/>
                        <a:latin typeface="Arial" panose="020B0604020202020204" pitchFamily="34" charset="0"/>
                        <a:ea typeface="Times New Roman"/>
                        <a:cs typeface="Arial" panose="020B0604020202020204" pitchFamily="34" charset="0"/>
                      </a:endParaRP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ctr">
                        <a:spcBef>
                          <a:spcPts val="1200"/>
                        </a:spcBef>
                        <a:spcAft>
                          <a:spcPts val="0"/>
                        </a:spcAft>
                      </a:pPr>
                      <a:r>
                        <a:rPr lang="en-US" sz="2000" dirty="0">
                          <a:solidFill>
                            <a:schemeClr val="tx1"/>
                          </a:solidFill>
                          <a:effectLst/>
                          <a:latin typeface="Arial" panose="020B0604020202020204" pitchFamily="34" charset="0"/>
                          <a:ea typeface="Times New Roman"/>
                          <a:cs typeface="Arial" panose="020B0604020202020204" pitchFamily="34" charset="0"/>
                        </a:rPr>
                        <a:t>% </a:t>
                      </a:r>
                    </a:p>
                  </a:txBody>
                  <a:tcPr marL="63305" marR="6330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627361">
                <a:tc>
                  <a:txBody>
                    <a:bodyPr/>
                    <a:lstStyle/>
                    <a:p>
                      <a:pPr marL="0" marR="0" algn="l"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2018/19</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39</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29</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74%</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10</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26%</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627361">
                <a:tc>
                  <a:txBody>
                    <a:bodyPr/>
                    <a:lstStyle/>
                    <a:p>
                      <a:pPr marL="0" marR="0" algn="l"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2019/20</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35</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26</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74%</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09</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r"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26%</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627361">
                <a:tc>
                  <a:txBody>
                    <a:bodyPr/>
                    <a:lstStyle/>
                    <a:p>
                      <a:pPr marL="0" marR="0" algn="l" defTabSz="914400" rtl="0" eaLnBrk="1" latinLnBrk="0" hangingPunct="1">
                        <a:spcBef>
                          <a:spcPts val="1200"/>
                        </a:spcBef>
                        <a:spcAft>
                          <a:spcPts val="0"/>
                        </a:spcAft>
                      </a:pPr>
                      <a:r>
                        <a:rPr lang="en-US" sz="2000" b="1" kern="1200" dirty="0">
                          <a:solidFill>
                            <a:schemeClr val="tx1"/>
                          </a:solidFill>
                          <a:effectLst/>
                          <a:latin typeface="Arial" pitchFamily="34" charset="0"/>
                          <a:ea typeface="Times New Roman"/>
                          <a:cs typeface="Arial" pitchFamily="34" charset="0"/>
                        </a:rPr>
                        <a:t>2020/21</a:t>
                      </a:r>
                    </a:p>
                  </a:txBody>
                  <a:tcPr marL="63305" marR="633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50</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37</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74%</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33"/>
                    </a:solidFill>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13</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algn="r">
                        <a:lnSpc>
                          <a:spcPct val="107000"/>
                        </a:lnSpc>
                        <a:spcBef>
                          <a:spcPts val="0"/>
                        </a:spcBef>
                        <a:spcAft>
                          <a:spcPts val="0"/>
                        </a:spcAft>
                      </a:pPr>
                      <a:r>
                        <a:rPr lang="en-US" sz="2000" b="1" dirty="0">
                          <a:solidFill>
                            <a:schemeClr val="tx1"/>
                          </a:solidFill>
                          <a:effectLst/>
                          <a:latin typeface="+mn-lt"/>
                          <a:ea typeface="Calibri" panose="020F0502020204030204" pitchFamily="34" charset="0"/>
                          <a:cs typeface="Times New Roman" panose="02020603050405020304" pitchFamily="18" charset="0"/>
                        </a:rPr>
                        <a:t>26%</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26559730"/>
                  </a:ext>
                </a:extLst>
              </a:tr>
            </a:tbl>
          </a:graphicData>
        </a:graphic>
      </p:graphicFrame>
      <p:sp>
        <p:nvSpPr>
          <p:cNvPr id="4" name="Slide Number Placeholder 3"/>
          <p:cNvSpPr>
            <a:spLocks noGrp="1"/>
          </p:cNvSpPr>
          <p:nvPr>
            <p:ph type="sldNum" sz="quarter" idx="4294967295"/>
          </p:nvPr>
        </p:nvSpPr>
        <p:spPr>
          <a:xfrm>
            <a:off x="3581400" y="6492499"/>
            <a:ext cx="2151529" cy="365501"/>
          </a:xfrm>
          <a:prstGeom prst="rect">
            <a:avLst/>
          </a:prstGeom>
        </p:spPr>
        <p:txBody>
          <a:bodyPr/>
          <a:lstStyle/>
          <a:p>
            <a:pPr algn="ctr"/>
            <a:r>
              <a:rPr lang="en-US" sz="1400" dirty="0">
                <a:solidFill>
                  <a:schemeClr val="tx1"/>
                </a:solidFill>
              </a:rPr>
              <a:t>9</a:t>
            </a:r>
          </a:p>
        </p:txBody>
      </p:sp>
    </p:spTree>
    <p:extLst>
      <p:ext uri="{BB962C8B-B14F-4D97-AF65-F5344CB8AC3E}">
        <p14:creationId xmlns:p14="http://schemas.microsoft.com/office/powerpoint/2010/main" xmlns="" val="42168646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715" y="0"/>
            <a:ext cx="8229600" cy="411162"/>
          </a:xfrm>
        </p:spPr>
        <p:txBody>
          <a:bodyPr>
            <a:noAutofit/>
          </a:bodyPr>
          <a:lstStyle/>
          <a:p>
            <a:pPr algn="ctr"/>
            <a:r>
              <a:rPr lang="en-US" sz="3200" dirty="0"/>
              <a:t>Commentary On Expenditure</a:t>
            </a:r>
          </a:p>
        </p:txBody>
      </p:sp>
      <p:sp>
        <p:nvSpPr>
          <p:cNvPr id="3" name="Content Placeholder 2"/>
          <p:cNvSpPr>
            <a:spLocks noGrp="1"/>
          </p:cNvSpPr>
          <p:nvPr>
            <p:ph idx="1"/>
          </p:nvPr>
        </p:nvSpPr>
        <p:spPr>
          <a:xfrm>
            <a:off x="533400" y="639761"/>
            <a:ext cx="8229600" cy="5715001"/>
          </a:xfrm>
        </p:spPr>
        <p:txBody>
          <a:bodyPr>
            <a:normAutofit fontScale="92500" lnSpcReduction="20000"/>
          </a:bodyPr>
          <a:lstStyle/>
          <a:p>
            <a:pPr algn="just"/>
            <a:r>
              <a:rPr lang="en-US" sz="2000" dirty="0"/>
              <a:t>Apart from the items whose expenditure was impacted upon by the lockdown the following items also experienced underspending:</a:t>
            </a:r>
          </a:p>
          <a:p>
            <a:pPr algn="just">
              <a:buFont typeface="Wingdings" panose="05000000000000000000" pitchFamily="2" charset="2"/>
              <a:buChar char="Ø"/>
            </a:pPr>
            <a:r>
              <a:rPr lang="en-US" sz="2000" b="1" dirty="0"/>
              <a:t>Consultants - </a:t>
            </a:r>
            <a:r>
              <a:rPr lang="en-US" sz="2000" dirty="0"/>
              <a:t>The allocation for fraud investigations was not fully spent .The expenditure incurred on this item was related to the work done by the SIU.  An amount of about R12 million was allocated for special projects such as the  Business Intelligence solution support maintenance, Culture survey, Ethics survey which had not yet commenced as financial year-end as they were at tendering stage. The internal fraud investigations activities involve travel but due to the lockdown this affected the expenditure.</a:t>
            </a:r>
          </a:p>
          <a:p>
            <a:pPr marL="342900" lvl="1" indent="-342900" algn="just">
              <a:buFont typeface="Wingdings" panose="05000000000000000000" pitchFamily="2" charset="2"/>
              <a:buChar char="Ø"/>
            </a:pPr>
            <a:r>
              <a:rPr lang="en-GB" sz="2000" b="1" dirty="0"/>
              <a:t>Security and Cleaning - </a:t>
            </a:r>
            <a:r>
              <a:rPr lang="en-GB" sz="1800" dirty="0">
                <a:solidFill>
                  <a:prstClr val="black"/>
                </a:solidFill>
              </a:rPr>
              <a:t>At the time of budget allocation some of the region’s contracts had expired while some were due to expire in 2020. Therefore, the allocation for the  regions whose contracts had expired or were due to expire in 2020 was increased by more than 5% over the 2019/20 financial year. The increase was aimed at accommodating the possible increases when new contracts are awarded during the course of the 2020/21 financial year and to also cater for the month-month extensions before the new contracts are awarded. The SCM process was still to be finalised by financial year-end.</a:t>
            </a:r>
          </a:p>
          <a:p>
            <a:pPr marL="342900" lvl="1" indent="-342900" algn="just">
              <a:buFont typeface="Wingdings" panose="05000000000000000000" pitchFamily="2" charset="2"/>
              <a:buChar char="Ø"/>
            </a:pPr>
            <a:r>
              <a:rPr lang="en-GB" sz="1800" dirty="0">
                <a:solidFill>
                  <a:prstClr val="black"/>
                </a:solidFill>
              </a:rPr>
              <a:t>Leases – This was due to offices that were budgeted for and the procurement process was still to be finalised by financial year-end.</a:t>
            </a:r>
          </a:p>
          <a:p>
            <a:pPr algn="just">
              <a:buFont typeface="Wingdings" panose="05000000000000000000" pitchFamily="2" charset="2"/>
              <a:buChar char="Ø"/>
            </a:pPr>
            <a:endParaRPr lang="en-US" sz="2000" dirty="0"/>
          </a:p>
          <a:p>
            <a:pPr algn="just">
              <a:buFont typeface="Wingdings" panose="05000000000000000000" pitchFamily="2" charset="2"/>
              <a:buChar char="Ø"/>
            </a:pPr>
            <a:endParaRPr lang="en-US" dirty="0"/>
          </a:p>
        </p:txBody>
      </p:sp>
      <p:sp>
        <p:nvSpPr>
          <p:cNvPr id="4" name="Slide Number Placeholder 3"/>
          <p:cNvSpPr>
            <a:spLocks noGrp="1"/>
          </p:cNvSpPr>
          <p:nvPr>
            <p:ph type="sldNum" sz="quarter" idx="4294967295"/>
          </p:nvPr>
        </p:nvSpPr>
        <p:spPr>
          <a:xfrm>
            <a:off x="6019800" y="6354762"/>
            <a:ext cx="2133600" cy="365125"/>
          </a:xfrm>
          <a:prstGeom prst="rect">
            <a:avLst/>
          </a:prstGeom>
        </p:spPr>
        <p:txBody>
          <a:bodyPr/>
          <a:lstStyle/>
          <a:p>
            <a:fld id="{9D56938B-8917-4869-91D0-F9F507C443EE}"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xmlns="" val="556845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GB" dirty="0"/>
              <a:t>Financial Health 2020/21</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12396811"/>
              </p:ext>
            </p:extLst>
          </p:nvPr>
        </p:nvGraphicFramePr>
        <p:xfrm>
          <a:off x="435935" y="1219200"/>
          <a:ext cx="8077200" cy="420624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xmlns="" val="20000"/>
                    </a:ext>
                  </a:extLst>
                </a:gridCol>
                <a:gridCol w="20574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tblGrid>
              <a:tr h="396240">
                <a:tc>
                  <a:txBody>
                    <a:bodyPr/>
                    <a:lstStyle/>
                    <a:p>
                      <a:r>
                        <a:rPr lang="en-GB" sz="2000"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2020/21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dirty="0">
                          <a:solidFill>
                            <a:schemeClr val="tx1"/>
                          </a:solidFill>
                        </a:rPr>
                        <a:t>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r>
                        <a:rPr lang="en-ZA" sz="2000" b="0" dirty="0">
                          <a:solidFill>
                            <a:schemeClr val="tx1"/>
                          </a:solidFill>
                        </a:rPr>
                        <a:t>Surplus for the year </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R338,</a:t>
                      </a:r>
                      <a:r>
                        <a:rPr lang="en-GB" sz="2000" b="0" baseline="0" dirty="0">
                          <a:solidFill>
                            <a:schemeClr val="tx1"/>
                          </a:solidFill>
                        </a:rPr>
                        <a:t> 149,931</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ZA" sz="2000" b="0" dirty="0">
                          <a:solidFill>
                            <a:schemeClr val="tx1"/>
                          </a:solidFill>
                        </a:rPr>
                        <a:t>R744,394,843</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r>
                        <a:rPr lang="en-ZA" sz="2000" b="1" i="0" u="none" strike="noStrike" kern="1200" baseline="0" dirty="0">
                          <a:solidFill>
                            <a:schemeClr val="tx1"/>
                          </a:solidFill>
                          <a:latin typeface="+mn-lt"/>
                          <a:ea typeface="+mn-ea"/>
                          <a:cs typeface="+mn-cs"/>
                        </a:rPr>
                        <a:t>Amount of cash and cash equivalents at year-end (Accumulated surplus)</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1" dirty="0">
                          <a:solidFill>
                            <a:schemeClr val="tx1"/>
                          </a:solidFill>
                        </a:rPr>
                        <a:t>R2,051,052,774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t-BR" sz="2000" b="1" dirty="0">
                          <a:solidFill>
                            <a:schemeClr val="tx1"/>
                          </a:solidFill>
                        </a:rPr>
                        <a:t>R2,774,462,839 </a:t>
                      </a:r>
                      <a:endParaRPr lang="en-GB"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r>
                        <a:rPr lang="en-GB" sz="2000" b="0" dirty="0">
                          <a:solidFill>
                            <a:schemeClr val="tx1"/>
                          </a:solidFill>
                        </a:rPr>
                        <a:t>Retained</a:t>
                      </a:r>
                      <a:r>
                        <a:rPr lang="en-GB" sz="2000" b="0" baseline="0" dirty="0">
                          <a:solidFill>
                            <a:schemeClr val="tx1"/>
                          </a:solidFill>
                        </a:rPr>
                        <a:t> surplus declared to National Treasury (NT) </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R1,103,477,284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R1,703,208,000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Retained</a:t>
                      </a:r>
                      <a:r>
                        <a:rPr lang="en-GB" sz="2000" b="0" baseline="0" dirty="0">
                          <a:solidFill>
                            <a:schemeClr val="tx1"/>
                          </a:solidFill>
                        </a:rPr>
                        <a:t> surplus applied for from NT and approved </a:t>
                      </a:r>
                      <a:endParaRPr lang="en-GB"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R439,666,209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R641,648,000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rPr>
                        <a:t>Funds to be surrendered to NT if Not approved by National Treasury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R663,811,075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000" b="0" dirty="0">
                          <a:solidFill>
                            <a:schemeClr val="tx1"/>
                          </a:solidFill>
                        </a:rPr>
                        <a:t>R1,061,560,000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bl>
          </a:graphicData>
        </a:graphic>
      </p:graphicFrame>
      <p:sp>
        <p:nvSpPr>
          <p:cNvPr id="4" name="Slide Number Placeholder 3"/>
          <p:cNvSpPr>
            <a:spLocks noGrp="1"/>
          </p:cNvSpPr>
          <p:nvPr>
            <p:ph type="sldNum" sz="quarter" idx="4294967295"/>
          </p:nvPr>
        </p:nvSpPr>
        <p:spPr>
          <a:xfrm>
            <a:off x="4114800" y="6324600"/>
            <a:ext cx="2133600" cy="365125"/>
          </a:xfrm>
          <a:prstGeom prst="rect">
            <a:avLst/>
          </a:prstGeom>
        </p:spPr>
        <p:txBody>
          <a:bodyPr/>
          <a:lstStyle/>
          <a:p>
            <a:fld id="{9D56938B-8917-4869-91D0-F9F507C443EE}"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xmlns="" val="3812157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 y="2560638"/>
            <a:ext cx="8686800" cy="868362"/>
          </a:xfrm>
        </p:spPr>
        <p:txBody>
          <a:bodyPr>
            <a:noAutofit/>
          </a:bodyPr>
          <a:lstStyle/>
          <a:p>
            <a:pPr algn="ctr"/>
            <a:r>
              <a:rPr lang="en-ZA" sz="3200" dirty="0"/>
              <a:t>AUDIT OUTCOMES</a:t>
            </a:r>
            <a:endParaRPr lang="en-US" sz="3200" dirty="0"/>
          </a:p>
        </p:txBody>
      </p:sp>
      <p:sp>
        <p:nvSpPr>
          <p:cNvPr id="5" name="Slide Number Placeholder 3">
            <a:extLst>
              <a:ext uri="{FF2B5EF4-FFF2-40B4-BE49-F238E27FC236}">
                <a16:creationId xmlns:a16="http://schemas.microsoft.com/office/drawing/2014/main" xmlns="" id="{F04F558E-7155-41CD-ADCE-5F12FD14DD77}"/>
              </a:ext>
            </a:extLst>
          </p:cNvPr>
          <p:cNvSpPr txBox="1">
            <a:spLocks/>
          </p:cNvSpPr>
          <p:nvPr/>
        </p:nvSpPr>
        <p:spPr>
          <a:xfrm>
            <a:off x="3505200" y="6294461"/>
            <a:ext cx="685800" cy="2440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143C01D-3800-4318-9C6F-B5F93FA8E3B7}" type="slidenum">
              <a:rPr lang="en-US" smtClean="0">
                <a:solidFill>
                  <a:schemeClr val="tx1"/>
                </a:solidFill>
              </a:rPr>
              <a:pPr>
                <a:defRPr/>
              </a:pPr>
              <a:t>62</a:t>
            </a:fld>
            <a:endParaRPr lang="en-US" dirty="0">
              <a:solidFill>
                <a:schemeClr val="tx1"/>
              </a:solidFill>
            </a:endParaRPr>
          </a:p>
        </p:txBody>
      </p:sp>
    </p:spTree>
    <p:extLst>
      <p:ext uri="{BB962C8B-B14F-4D97-AF65-F5344CB8AC3E}">
        <p14:creationId xmlns:p14="http://schemas.microsoft.com/office/powerpoint/2010/main" xmlns="" val="1476597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0" y="2438400"/>
            <a:ext cx="9144000" cy="1356946"/>
          </a:xfrm>
          <a:solidFill>
            <a:schemeClr val="bg1"/>
          </a:solidFill>
          <a:ln>
            <a:solidFill>
              <a:schemeClr val="tx1"/>
            </a:solidFill>
            <a:miter lim="800000"/>
            <a:headEnd/>
            <a:tailEnd/>
          </a:ln>
        </p:spPr>
        <p:txBody>
          <a:bodyPr>
            <a:normAutofit/>
          </a:bodyPr>
          <a:lstStyle/>
          <a:p>
            <a:pPr eaLnBrk="1" hangingPunct="1"/>
            <a:r>
              <a:rPr lang="en-US" altLang="en-US" sz="3600" b="1" dirty="0">
                <a:latin typeface="+mn-lt"/>
                <a:cs typeface="Arial" pitchFamily="34" charset="0"/>
              </a:rPr>
              <a:t>Auditor-General Report and Comments</a:t>
            </a:r>
          </a:p>
        </p:txBody>
      </p:sp>
    </p:spTree>
    <p:extLst>
      <p:ext uri="{BB962C8B-B14F-4D97-AF65-F5344CB8AC3E}">
        <p14:creationId xmlns:p14="http://schemas.microsoft.com/office/powerpoint/2010/main" xmlns="" val="328697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ctr"/>
            <a:r>
              <a:rPr lang="en-ZA" sz="3200" dirty="0"/>
              <a:t>2020/21 Audit Outcome</a:t>
            </a:r>
            <a:endParaRPr lang="en-GB" sz="3200" dirty="0"/>
          </a:p>
        </p:txBody>
      </p:sp>
      <p:sp>
        <p:nvSpPr>
          <p:cNvPr id="3" name="Content Placeholder 2"/>
          <p:cNvSpPr>
            <a:spLocks noGrp="1"/>
          </p:cNvSpPr>
          <p:nvPr>
            <p:ph idx="1"/>
          </p:nvPr>
        </p:nvSpPr>
        <p:spPr>
          <a:xfrm>
            <a:off x="228600" y="857518"/>
            <a:ext cx="8686800" cy="5314682"/>
          </a:xfrm>
        </p:spPr>
        <p:txBody>
          <a:bodyPr>
            <a:normAutofit fontScale="92500" lnSpcReduction="20000"/>
          </a:bodyPr>
          <a:lstStyle/>
          <a:p>
            <a:pPr algn="just"/>
            <a:r>
              <a:rPr lang="en-ZA" sz="1900" b="1" dirty="0"/>
              <a:t>Annual Financial Statements (AFS):</a:t>
            </a:r>
          </a:p>
          <a:p>
            <a:pPr lvl="1" algn="just"/>
            <a:r>
              <a:rPr lang="en-ZA" sz="1900" dirty="0"/>
              <a:t>Annual Financial Statements were presented fairly</a:t>
            </a:r>
          </a:p>
          <a:p>
            <a:pPr lvl="1" algn="just"/>
            <a:r>
              <a:rPr lang="en-ZA" sz="1900" b="1" u="sng" dirty="0"/>
              <a:t>Unqualified audit opinion </a:t>
            </a:r>
            <a:r>
              <a:rPr lang="en-ZA" sz="1900" dirty="0"/>
              <a:t>was received for the year ended 31 March 2021</a:t>
            </a:r>
          </a:p>
          <a:p>
            <a:pPr algn="just"/>
            <a:r>
              <a:rPr lang="en-ZA" sz="1900" b="1" dirty="0"/>
              <a:t>Performance </a:t>
            </a:r>
            <a:r>
              <a:rPr lang="en-ZA" sz="1900" b="1" dirty="0" smtClean="0"/>
              <a:t>Information</a:t>
            </a:r>
            <a:r>
              <a:rPr lang="en-ZA" sz="1900" dirty="0" smtClean="0"/>
              <a:t>/ </a:t>
            </a:r>
            <a:r>
              <a:rPr lang="en-ZA" sz="1900" b="1" dirty="0" smtClean="0"/>
              <a:t>Material </a:t>
            </a:r>
            <a:r>
              <a:rPr lang="en-ZA" sz="1900" b="1" dirty="0"/>
              <a:t>Adjustments</a:t>
            </a:r>
          </a:p>
          <a:p>
            <a:pPr lvl="1" algn="just"/>
            <a:r>
              <a:rPr lang="en-ZA" sz="1900" dirty="0"/>
              <a:t>There were material adjustments on Predetermined objectives. SASSA is developing Audit Action Plan to address the identified factual findings to both AFS and Predetermined </a:t>
            </a:r>
            <a:r>
              <a:rPr lang="en-ZA" sz="1900" dirty="0" smtClean="0"/>
              <a:t>objectives</a:t>
            </a:r>
            <a:r>
              <a:rPr lang="en-ZA" sz="1400" dirty="0" smtClean="0"/>
              <a:t>.</a:t>
            </a:r>
          </a:p>
          <a:p>
            <a:pPr lvl="1" algn="just"/>
            <a:r>
              <a:rPr lang="en-US" sz="1900" b="1" dirty="0" smtClean="0"/>
              <a:t>Material </a:t>
            </a:r>
            <a:r>
              <a:rPr lang="en-US" sz="1900" b="1" dirty="0"/>
              <a:t>finding on audit of predetermined </a:t>
            </a:r>
            <a:r>
              <a:rPr lang="en-US" sz="1900" b="1" dirty="0" smtClean="0"/>
              <a:t>objectives</a:t>
            </a:r>
            <a:endParaRPr lang="en-ZA" sz="1900" b="1" dirty="0"/>
          </a:p>
          <a:p>
            <a:pPr lvl="1" algn="just"/>
            <a:r>
              <a:rPr lang="en-US" sz="1900" b="1" dirty="0" smtClean="0">
                <a:solidFill>
                  <a:prstClr val="black"/>
                </a:solidFill>
                <a:latin typeface="Arial" panose="020B0604020202020204" pitchFamily="34" charset="0"/>
                <a:cs typeface="Arial" panose="020B0604020202020204" pitchFamily="34" charset="0"/>
              </a:rPr>
              <a:t>Affected </a:t>
            </a:r>
            <a:r>
              <a:rPr lang="en-US" sz="1900" b="1" dirty="0">
                <a:solidFill>
                  <a:prstClr val="black"/>
                </a:solidFill>
                <a:latin typeface="Arial" panose="020B0604020202020204" pitchFamily="34" charset="0"/>
                <a:cs typeface="Arial" panose="020B0604020202020204" pitchFamily="34" charset="0"/>
              </a:rPr>
              <a:t>performance indicator</a:t>
            </a:r>
            <a:r>
              <a:rPr lang="en-US" sz="1900" dirty="0">
                <a:solidFill>
                  <a:prstClr val="black"/>
                </a:solidFill>
                <a:latin typeface="Arial" panose="020B0604020202020204" pitchFamily="34" charset="0"/>
                <a:cs typeface="Arial" panose="020B0604020202020204" pitchFamily="34" charset="0"/>
              </a:rPr>
              <a:t>: Number of social grants </a:t>
            </a:r>
            <a:r>
              <a:rPr lang="en-US" sz="1900" dirty="0" smtClean="0">
                <a:solidFill>
                  <a:prstClr val="black"/>
                </a:solidFill>
                <a:latin typeface="Arial" panose="020B0604020202020204" pitchFamily="34" charset="0"/>
                <a:cs typeface="Arial" panose="020B0604020202020204" pitchFamily="34" charset="0"/>
              </a:rPr>
              <a:t>approved.</a:t>
            </a:r>
          </a:p>
          <a:p>
            <a:pPr lvl="1" algn="just"/>
            <a:r>
              <a:rPr lang="en-US" sz="1800" b="1" dirty="0" smtClean="0">
                <a:solidFill>
                  <a:prstClr val="black"/>
                </a:solidFill>
                <a:latin typeface="Arial" panose="020B0604020202020204" pitchFamily="34" charset="0"/>
                <a:cs typeface="Arial" panose="020B0604020202020204" pitchFamily="34" charset="0"/>
              </a:rPr>
              <a:t>MATERIAL </a:t>
            </a:r>
            <a:r>
              <a:rPr lang="en-US" sz="1800" b="1" dirty="0">
                <a:solidFill>
                  <a:prstClr val="black"/>
                </a:solidFill>
                <a:latin typeface="Arial" panose="020B0604020202020204" pitchFamily="34" charset="0"/>
                <a:cs typeface="Arial" panose="020B0604020202020204" pitchFamily="34" charset="0"/>
              </a:rPr>
              <a:t>FINDING:</a:t>
            </a:r>
            <a:r>
              <a:rPr lang="en-US" sz="1800" dirty="0">
                <a:solidFill>
                  <a:prstClr val="black"/>
                </a:solidFill>
                <a:latin typeface="Arial" panose="020B0604020202020204" pitchFamily="34" charset="0"/>
                <a:cs typeface="Arial" panose="020B0604020202020204" pitchFamily="34" charset="0"/>
              </a:rPr>
              <a:t> SASSA reported an achievement of 1 379 634 social </a:t>
            </a:r>
            <a:r>
              <a:rPr lang="en-US" sz="1800" dirty="0" smtClean="0">
                <a:solidFill>
                  <a:prstClr val="black"/>
                </a:solidFill>
                <a:latin typeface="Arial" panose="020B0604020202020204" pitchFamily="34" charset="0"/>
                <a:cs typeface="Arial" panose="020B0604020202020204" pitchFamily="34" charset="0"/>
              </a:rPr>
              <a:t>         grants       approved </a:t>
            </a:r>
            <a:r>
              <a:rPr lang="en-US" sz="1800" dirty="0">
                <a:solidFill>
                  <a:prstClr val="black"/>
                </a:solidFill>
                <a:latin typeface="Arial" panose="020B0604020202020204" pitchFamily="34" charset="0"/>
                <a:cs typeface="Arial" panose="020B0604020202020204" pitchFamily="34" charset="0"/>
              </a:rPr>
              <a:t>against a target of 1 200 000 social grants approved. During the audit, AGSA found that the supporting evidence provided materially differed from the reported </a:t>
            </a:r>
            <a:r>
              <a:rPr lang="en-US" sz="1800" dirty="0" smtClean="0">
                <a:solidFill>
                  <a:prstClr val="black"/>
                </a:solidFill>
                <a:latin typeface="Arial" panose="020B0604020202020204" pitchFamily="34" charset="0"/>
                <a:cs typeface="Arial" panose="020B0604020202020204" pitchFamily="34" charset="0"/>
              </a:rPr>
              <a:t>achievement.</a:t>
            </a:r>
          </a:p>
          <a:p>
            <a:pPr lvl="1" algn="just"/>
            <a:r>
              <a:rPr lang="en-US" sz="1800" b="1" dirty="0" smtClean="0">
                <a:solidFill>
                  <a:prstClr val="black"/>
                </a:solidFill>
                <a:latin typeface="Arial" panose="020B0604020202020204" pitchFamily="34" charset="0"/>
                <a:cs typeface="Arial" panose="020B0604020202020204" pitchFamily="34" charset="0"/>
              </a:rPr>
              <a:t>CAUSE</a:t>
            </a:r>
            <a:r>
              <a:rPr lang="en-US" sz="1800" dirty="0">
                <a:solidFill>
                  <a:prstClr val="black"/>
                </a:solidFill>
                <a:latin typeface="Arial" panose="020B0604020202020204" pitchFamily="34" charset="0"/>
                <a:cs typeface="Arial" panose="020B0604020202020204" pitchFamily="34" charset="0"/>
              </a:rPr>
              <a:t>: All grant applications which were captured on the last day of the month in </a:t>
            </a:r>
            <a:r>
              <a:rPr lang="en-US" sz="1800" dirty="0" smtClean="0">
                <a:solidFill>
                  <a:prstClr val="black"/>
                </a:solidFill>
                <a:latin typeface="Arial" panose="020B0604020202020204" pitchFamily="34" charset="0"/>
                <a:cs typeface="Arial" panose="020B0604020202020204" pitchFamily="34" charset="0"/>
              </a:rPr>
              <a:t>  which </a:t>
            </a:r>
            <a:r>
              <a:rPr lang="en-US" sz="1800" dirty="0">
                <a:solidFill>
                  <a:prstClr val="black"/>
                </a:solidFill>
                <a:latin typeface="Arial" panose="020B0604020202020204" pitchFamily="34" charset="0"/>
                <a:cs typeface="Arial" panose="020B0604020202020204" pitchFamily="34" charset="0"/>
              </a:rPr>
              <a:t>the month ended mid week, our Business Intelligence system could not pick them up for reporting. This, resulted in an under reporting of about 39 538 applications.</a:t>
            </a:r>
          </a:p>
          <a:p>
            <a:endParaRPr lang="en-GB" dirty="0"/>
          </a:p>
        </p:txBody>
      </p:sp>
      <p:sp>
        <p:nvSpPr>
          <p:cNvPr id="4" name="Slide Number Placeholder 1"/>
          <p:cNvSpPr>
            <a:spLocks noGrp="1"/>
          </p:cNvSpPr>
          <p:nvPr>
            <p:ph type="sldNum" sz="quarter" idx="4294967295"/>
          </p:nvPr>
        </p:nvSpPr>
        <p:spPr>
          <a:xfrm>
            <a:off x="3505200" y="6370636"/>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defRPr/>
            </a:pPr>
            <a:fld id="{E143C01D-3800-4318-9C6F-B5F93FA8E3B7}" type="slidenum">
              <a:rPr lang="en-US" sz="1200"/>
              <a:pPr>
                <a:buNone/>
                <a:defRPr/>
              </a:pPr>
              <a:t>64</a:t>
            </a:fld>
            <a:endParaRPr lang="en-US" sz="1200" dirty="0"/>
          </a:p>
        </p:txBody>
      </p:sp>
    </p:spTree>
    <p:extLst>
      <p:ext uri="{BB962C8B-B14F-4D97-AF65-F5344CB8AC3E}">
        <p14:creationId xmlns:p14="http://schemas.microsoft.com/office/powerpoint/2010/main" xmlns="" val="3397849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1"/>
            <a:ext cx="7848600" cy="563562"/>
          </a:xfrm>
        </p:spPr>
        <p:txBody>
          <a:bodyPr>
            <a:normAutofit fontScale="90000"/>
          </a:bodyPr>
          <a:lstStyle/>
          <a:p>
            <a:r>
              <a:rPr lang="en-ZA" dirty="0"/>
              <a:t>Summary of the audit results 2020/21</a:t>
            </a:r>
            <a:endParaRPr lang="en-GB" dirty="0"/>
          </a:p>
        </p:txBody>
      </p:sp>
      <p:sp>
        <p:nvSpPr>
          <p:cNvPr id="4" name="Slide Number Placeholder 3"/>
          <p:cNvSpPr>
            <a:spLocks noGrp="1"/>
          </p:cNvSpPr>
          <p:nvPr>
            <p:ph type="sldNum" sz="quarter" idx="4294967295"/>
          </p:nvPr>
        </p:nvSpPr>
        <p:spPr>
          <a:xfrm>
            <a:off x="6553200" y="6356350"/>
            <a:ext cx="1447800" cy="365125"/>
          </a:xfrm>
          <a:prstGeom prst="rect">
            <a:avLst/>
          </a:prstGeom>
        </p:spPr>
        <p:txBody>
          <a:bodyPr/>
          <a:lstStyle/>
          <a:p>
            <a:fld id="{9D56938B-8917-4869-91D0-F9F507C443EE}" type="slidenum">
              <a:rPr lang="en-US" smtClean="0">
                <a:solidFill>
                  <a:prstClr val="black">
                    <a:tint val="75000"/>
                  </a:prstClr>
                </a:solidFill>
              </a:rPr>
              <a:pPr/>
              <a:t>65</a:t>
            </a:fld>
            <a:endParaRPr lang="en-US" dirty="0">
              <a:solidFill>
                <a:prstClr val="black">
                  <a:tint val="75000"/>
                </a:prstClr>
              </a:solidFill>
            </a:endParaRPr>
          </a:p>
        </p:txBody>
      </p:sp>
      <p:pic>
        <p:nvPicPr>
          <p:cNvPr id="6" name="Picture 5"/>
          <p:cNvPicPr/>
          <p:nvPr/>
        </p:nvPicPr>
        <p:blipFill>
          <a:blip r:embed="rId2" cstate="print">
            <a:extLst>
              <a:ext uri="{28A0092B-C50C-407E-A947-70E740481C1C}">
                <a14:useLocalDpi xmlns:a14="http://schemas.microsoft.com/office/drawing/2010/main" xmlns="" val="0"/>
              </a:ext>
            </a:extLst>
          </a:blip>
          <a:stretch>
            <a:fillRect/>
          </a:stretch>
        </p:blipFill>
        <p:spPr>
          <a:xfrm>
            <a:off x="304800" y="762000"/>
            <a:ext cx="8382000" cy="5410200"/>
          </a:xfrm>
          <a:prstGeom prst="rect">
            <a:avLst/>
          </a:prstGeom>
        </p:spPr>
      </p:pic>
    </p:spTree>
    <p:extLst>
      <p:ext uri="{BB962C8B-B14F-4D97-AF65-F5344CB8AC3E}">
        <p14:creationId xmlns:p14="http://schemas.microsoft.com/office/powerpoint/2010/main" xmlns="" val="1340938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1"/>
            <a:ext cx="8229600" cy="563562"/>
          </a:xfrm>
        </p:spPr>
        <p:txBody>
          <a:bodyPr>
            <a:normAutofit fontScale="90000"/>
          </a:bodyPr>
          <a:lstStyle/>
          <a:p>
            <a:r>
              <a:rPr lang="en-ZA" dirty="0"/>
              <a:t>Summary of the audit results 2019/20 </a:t>
            </a:r>
            <a:endParaRPr lang="en-GB" dirty="0"/>
          </a:p>
        </p:txBody>
      </p:sp>
      <p:sp>
        <p:nvSpPr>
          <p:cNvPr id="3" name="Content Placeholder 2"/>
          <p:cNvSpPr>
            <a:spLocks noGrp="1"/>
          </p:cNvSpPr>
          <p:nvPr>
            <p:ph idx="1"/>
          </p:nvPr>
        </p:nvSpPr>
        <p:spPr>
          <a:xfrm>
            <a:off x="1166813" y="3730625"/>
            <a:ext cx="8229600" cy="4525963"/>
          </a:xfrm>
        </p:spPr>
        <p:txBody>
          <a:bodyPr/>
          <a:lstStyle/>
          <a:p>
            <a:endParaRPr lang="en-GB"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9D56938B-8917-4869-91D0-F9F507C443EE}" type="slidenum">
              <a:rPr lang="en-US" smtClean="0">
                <a:solidFill>
                  <a:prstClr val="black">
                    <a:tint val="75000"/>
                  </a:prstClr>
                </a:solidFill>
              </a:rPr>
              <a:pPr/>
              <a:t>66</a:t>
            </a:fld>
            <a:endParaRPr lang="en-US">
              <a:solidFill>
                <a:prstClr val="black">
                  <a:tint val="75000"/>
                </a:prstClr>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599" y="589999"/>
            <a:ext cx="8686801" cy="601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81907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Irregular Expenditure Note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59858725"/>
              </p:ext>
            </p:extLst>
          </p:nvPr>
        </p:nvGraphicFramePr>
        <p:xfrm>
          <a:off x="457200" y="1219200"/>
          <a:ext cx="8229600" cy="4552899"/>
        </p:xfrm>
        <a:graphic>
          <a:graphicData uri="http://schemas.openxmlformats.org/drawingml/2006/table">
            <a:tbl>
              <a:tblPr>
                <a:tableStyleId>{5C22544A-7EE6-4342-B048-85BDC9FD1C3A}</a:tableStyleId>
              </a:tblPr>
              <a:tblGrid>
                <a:gridCol w="5025044">
                  <a:extLst>
                    <a:ext uri="{9D8B030D-6E8A-4147-A177-3AD203B41FA5}">
                      <a16:colId xmlns:a16="http://schemas.microsoft.com/office/drawing/2014/main" xmlns="" val="20000"/>
                    </a:ext>
                  </a:extLst>
                </a:gridCol>
                <a:gridCol w="1680556">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tblGrid>
              <a:tr h="286407">
                <a:tc gridSpan="3">
                  <a:txBody>
                    <a:bodyPr/>
                    <a:lstStyle/>
                    <a:p>
                      <a:pPr algn="l" fontAlgn="b"/>
                      <a:r>
                        <a:rPr lang="en-ZA" sz="1050" u="none" strike="noStrike" dirty="0">
                          <a:solidFill>
                            <a:schemeClr val="tx1"/>
                          </a:solidFill>
                          <a:effectLst/>
                        </a:rPr>
                        <a:t> </a:t>
                      </a:r>
                      <a:r>
                        <a:rPr lang="en-ZA" sz="1800" b="1" u="none" strike="noStrike" dirty="0">
                          <a:solidFill>
                            <a:schemeClr val="tx1"/>
                          </a:solidFill>
                          <a:effectLst/>
                        </a:rPr>
                        <a:t>Notes to the Annual Financial Statements 2020/21</a:t>
                      </a:r>
                      <a:endParaRPr lang="en-ZA" sz="105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0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GB" sz="10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305204">
                <a:tc>
                  <a:txBody>
                    <a:bodyPr/>
                    <a:lstStyle/>
                    <a:p>
                      <a:pPr algn="l" fontAlgn="b"/>
                      <a:endParaRPr lang="en-GB"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u="none" strike="noStrike" dirty="0">
                          <a:solidFill>
                            <a:schemeClr val="tx1"/>
                          </a:solidFill>
                          <a:effectLst/>
                        </a:rPr>
                        <a:t> 2020-2021 </a:t>
                      </a:r>
                      <a:endParaRPr lang="en-GB"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u="none" strike="noStrike" dirty="0">
                          <a:solidFill>
                            <a:schemeClr val="tx1"/>
                          </a:solidFill>
                          <a:effectLst/>
                        </a:rPr>
                        <a:t> 2019-2020 </a:t>
                      </a:r>
                      <a:endParaRPr lang="en-GB"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92997">
                <a:tc>
                  <a:txBody>
                    <a:bodyPr/>
                    <a:lstStyle/>
                    <a:p>
                      <a:pPr algn="l" fontAlgn="b"/>
                      <a:r>
                        <a:rPr lang="en-GB" sz="1600" u="none" strike="noStrike" dirty="0">
                          <a:solidFill>
                            <a:schemeClr val="tx1"/>
                          </a:solidFill>
                          <a:effectLst/>
                        </a:rPr>
                        <a:t> Opening balance </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1600" u="none" strike="noStrike" kern="1200" dirty="0">
                          <a:solidFill>
                            <a:schemeClr val="tx1"/>
                          </a:solidFill>
                          <a:effectLst/>
                          <a:latin typeface="+mn-lt"/>
                          <a:ea typeface="+mn-ea"/>
                          <a:cs typeface="+mn-cs"/>
                        </a:rPr>
                        <a:t>1,227,924,605</a:t>
                      </a:r>
                      <a:endParaRPr lang="en-US" sz="1600" u="none" strike="noStrike" kern="1200" dirty="0">
                        <a:solidFill>
                          <a:schemeClr val="tx1"/>
                        </a:solidFill>
                        <a:effectLst/>
                        <a:latin typeface="+mn-lt"/>
                        <a:ea typeface="+mn-ea"/>
                        <a:cs typeface="+mn-cs"/>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600" u="none" strike="noStrike" kern="1200" dirty="0">
                          <a:solidFill>
                            <a:schemeClr val="tx1"/>
                          </a:solidFill>
                          <a:effectLst/>
                          <a:latin typeface="+mn-lt"/>
                          <a:ea typeface="+mn-ea"/>
                          <a:cs typeface="+mn-cs"/>
                        </a:rPr>
                        <a:t>                           1,837,333,926 </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92997">
                <a:tc>
                  <a:txBody>
                    <a:bodyPr/>
                    <a:lstStyle/>
                    <a:p>
                      <a:pPr algn="l" fontAlgn="b"/>
                      <a:r>
                        <a:rPr lang="en-GB" sz="1600" u="none" strike="noStrike" dirty="0">
                          <a:solidFill>
                            <a:schemeClr val="tx1"/>
                          </a:solidFill>
                          <a:effectLst/>
                        </a:rPr>
                        <a:t> Add: Irregular expenditure -Current </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u="none" strike="noStrike" kern="1200" dirty="0">
                          <a:solidFill>
                            <a:schemeClr val="tx1"/>
                          </a:solidFill>
                          <a:effectLst/>
                          <a:latin typeface="+mn-lt"/>
                          <a:ea typeface="+mn-ea"/>
                          <a:cs typeface="+mn-cs"/>
                        </a:rPr>
                        <a:t>20,330,503</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600" u="none" strike="noStrike" dirty="0">
                          <a:solidFill>
                            <a:schemeClr val="tx1"/>
                          </a:solidFill>
                          <a:effectLst/>
                        </a:rPr>
                        <a:t>                              102,409,302 </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292997">
                <a:tc>
                  <a:txBody>
                    <a:bodyPr/>
                    <a:lstStyle/>
                    <a:p>
                      <a:pPr algn="l" fontAlgn="b"/>
                      <a:r>
                        <a:rPr lang="en-ZA" sz="1600" u="none" strike="noStrike" dirty="0">
                          <a:solidFill>
                            <a:schemeClr val="tx1"/>
                          </a:solidFill>
                          <a:effectLst/>
                        </a:rPr>
                        <a:t> Add: Irregular expenditure – relating to the prior year </a:t>
                      </a:r>
                      <a:endParaRPr lang="en-ZA"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u="none" strike="noStrike" kern="1200" dirty="0">
                          <a:solidFill>
                            <a:schemeClr val="tx1"/>
                          </a:solidFill>
                          <a:effectLst/>
                          <a:latin typeface="+mn-lt"/>
                          <a:ea typeface="+mn-ea"/>
                          <a:cs typeface="+mn-cs"/>
                        </a:rPr>
                        <a:t>3,491,329</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600" u="none" strike="noStrike" dirty="0">
                          <a:solidFill>
                            <a:schemeClr val="tx1"/>
                          </a:solidFill>
                          <a:effectLst/>
                        </a:rPr>
                        <a:t>                                  1,128,091 </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292997">
                <a:tc>
                  <a:txBody>
                    <a:bodyPr/>
                    <a:lstStyle/>
                    <a:p>
                      <a:pPr algn="l" fontAlgn="b"/>
                      <a:r>
                        <a:rPr lang="en-ZA" sz="1600" u="none" strike="noStrike" dirty="0">
                          <a:solidFill>
                            <a:schemeClr val="tx1"/>
                          </a:solidFill>
                          <a:effectLst/>
                        </a:rPr>
                        <a:t> Add: IE</a:t>
                      </a:r>
                      <a:r>
                        <a:rPr lang="en-ZA" sz="1600" u="none" strike="noStrike" baseline="0" dirty="0">
                          <a:solidFill>
                            <a:schemeClr val="tx1"/>
                          </a:solidFill>
                          <a:effectLst/>
                        </a:rPr>
                        <a:t> </a:t>
                      </a:r>
                      <a:r>
                        <a:rPr lang="en-US" sz="1600" u="none" strike="noStrike" dirty="0">
                          <a:solidFill>
                            <a:schemeClr val="tx1"/>
                          </a:solidFill>
                          <a:effectLst/>
                        </a:rPr>
                        <a:t>recorded in the current year but incurred in the prior year</a:t>
                      </a:r>
                      <a:endParaRPr lang="en-ZA"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u="none" strike="noStrike" kern="1200" dirty="0">
                          <a:solidFill>
                            <a:schemeClr val="tx1"/>
                          </a:solidFill>
                          <a:effectLst/>
                          <a:latin typeface="+mn-lt"/>
                          <a:ea typeface="+mn-ea"/>
                          <a:cs typeface="+mn-cs"/>
                        </a:rPr>
                        <a:t>6,137,116</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600" u="none" strike="noStrike" dirty="0">
                          <a:solidFill>
                            <a:schemeClr val="tx1"/>
                          </a:solidFill>
                          <a:effectLst/>
                        </a:rPr>
                        <a:t>                                             -   </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29299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ZA" sz="1600" u="none" strike="noStrike" dirty="0">
                          <a:solidFill>
                            <a:schemeClr val="tx1"/>
                          </a:solidFill>
                          <a:effectLst/>
                        </a:rPr>
                        <a:t>Add: IE</a:t>
                      </a:r>
                      <a:r>
                        <a:rPr lang="en-ZA" sz="1600" u="none" strike="noStrike" baseline="0" dirty="0">
                          <a:solidFill>
                            <a:schemeClr val="tx1"/>
                          </a:solidFill>
                          <a:effectLst/>
                        </a:rPr>
                        <a:t> </a:t>
                      </a:r>
                      <a:r>
                        <a:rPr lang="en-US" sz="1600" u="none" strike="noStrike" dirty="0">
                          <a:solidFill>
                            <a:schemeClr val="tx1"/>
                          </a:solidFill>
                          <a:effectLst/>
                        </a:rPr>
                        <a:t>lease contract expired in prior periods but still in use</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u="none" strike="noStrike" kern="1200" dirty="0">
                          <a:solidFill>
                            <a:schemeClr val="tx1"/>
                          </a:solidFill>
                          <a:effectLst/>
                          <a:latin typeface="+mn-lt"/>
                          <a:ea typeface="+mn-ea"/>
                          <a:cs typeface="+mn-cs"/>
                        </a:rPr>
                        <a:t>43,143,127</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600" b="0" i="0" u="none" strike="noStrike" dirty="0">
                          <a:solidFill>
                            <a:schemeClr val="tx1"/>
                          </a:solidFill>
                          <a:effectLst/>
                          <a:latin typeface="Arial" panose="020B0604020202020204" pitchFamily="34" charset="0"/>
                        </a:rPr>
                        <a:t>-</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292997">
                <a:tc>
                  <a:txBody>
                    <a:bodyPr/>
                    <a:lstStyle/>
                    <a:p>
                      <a:pPr algn="l" fontAlgn="b"/>
                      <a:r>
                        <a:rPr lang="en-GB" sz="1600" u="none" strike="noStrike" dirty="0">
                          <a:solidFill>
                            <a:schemeClr val="tx1"/>
                          </a:solidFill>
                          <a:effectLst/>
                        </a:rPr>
                        <a:t> Less: Irregular expenditure condoned </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u="none" strike="noStrike" kern="1200" dirty="0">
                          <a:solidFill>
                            <a:schemeClr val="tx1"/>
                          </a:solidFill>
                          <a:effectLst/>
                          <a:latin typeface="+mn-lt"/>
                          <a:ea typeface="+mn-ea"/>
                          <a:cs typeface="+mn-cs"/>
                        </a:rPr>
                        <a:t>144,986,772</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600" u="none" strike="noStrike" dirty="0">
                          <a:solidFill>
                            <a:schemeClr val="tx1"/>
                          </a:solidFill>
                          <a:effectLst/>
                        </a:rPr>
                        <a:t>                              388,242,061 </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305204">
                <a:tc>
                  <a:txBody>
                    <a:bodyPr/>
                    <a:lstStyle/>
                    <a:p>
                      <a:pPr algn="l" fontAlgn="b"/>
                      <a:r>
                        <a:rPr lang="en-ZA" sz="1600" u="none" strike="noStrike" dirty="0">
                          <a:solidFill>
                            <a:schemeClr val="tx1"/>
                          </a:solidFill>
                          <a:effectLst/>
                        </a:rPr>
                        <a:t> Less: Amounts found not to be irregular expenditure  </a:t>
                      </a:r>
                      <a:endParaRPr lang="en-ZA"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u="none" strike="noStrike" kern="1200" dirty="0">
                          <a:solidFill>
                            <a:schemeClr val="tx1"/>
                          </a:solidFill>
                          <a:effectLst/>
                          <a:latin typeface="+mn-lt"/>
                          <a:ea typeface="+mn-ea"/>
                          <a:cs typeface="+mn-cs"/>
                        </a:rPr>
                        <a:t>13,845,511</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600" u="none" strike="noStrike" dirty="0">
                          <a:solidFill>
                            <a:schemeClr val="tx1"/>
                          </a:solidFill>
                          <a:effectLst/>
                        </a:rPr>
                        <a:t>                              324,704,653 </a:t>
                      </a:r>
                      <a:endParaRPr lang="en-GB" sz="1600" b="0"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60783">
                <a:tc>
                  <a:txBody>
                    <a:bodyPr/>
                    <a:lstStyle/>
                    <a:p>
                      <a:pPr algn="l" fontAlgn="b"/>
                      <a:r>
                        <a:rPr lang="en-ZA" sz="1400" b="1" u="none" strike="noStrike" dirty="0">
                          <a:solidFill>
                            <a:schemeClr val="tx1"/>
                          </a:solidFill>
                          <a:effectLst/>
                        </a:rPr>
                        <a:t> Closing Balance as at 31 March 2021 </a:t>
                      </a:r>
                      <a:endParaRPr lang="en-ZA" sz="14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US" sz="1600" b="1" u="none" strike="noStrike" kern="1200" dirty="0">
                          <a:solidFill>
                            <a:schemeClr val="tx1"/>
                          </a:solidFill>
                          <a:effectLst/>
                          <a:latin typeface="+mn-lt"/>
                          <a:ea typeface="+mn-ea"/>
                          <a:cs typeface="+mn-cs"/>
                        </a:rPr>
                        <a:t>1,142,194,397</a:t>
                      </a: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600" b="1" u="none" strike="noStrike" dirty="0">
                          <a:solidFill>
                            <a:schemeClr val="tx1"/>
                          </a:solidFill>
                          <a:effectLst/>
                        </a:rPr>
                        <a:t>                           1,227,924,605 </a:t>
                      </a:r>
                      <a:endParaRPr lang="en-GB" sz="1600" b="1" i="0" u="none" strike="noStrike" dirty="0">
                        <a:solidFill>
                          <a:schemeClr val="tx1"/>
                        </a:solidFill>
                        <a:effectLst/>
                        <a:latin typeface="Arial" panose="020B0604020202020204" pitchFamily="34" charset="0"/>
                      </a:endParaRPr>
                    </a:p>
                  </a:txBody>
                  <a:tcPr marL="7481" marR="7481" marT="748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4294967295"/>
          </p:nvPr>
        </p:nvSpPr>
        <p:spPr>
          <a:xfrm>
            <a:off x="3581400" y="6324600"/>
            <a:ext cx="2133600" cy="365125"/>
          </a:xfrm>
          <a:prstGeom prst="rect">
            <a:avLst/>
          </a:prstGeom>
        </p:spPr>
        <p:txBody>
          <a:bodyPr/>
          <a:lstStyle/>
          <a:p>
            <a:fld id="{9D56938B-8917-4869-91D0-F9F507C443EE}"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xmlns="" val="19627363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GB" sz="3100" dirty="0"/>
              <a:t/>
            </a:r>
            <a:br>
              <a:rPr lang="en-GB" sz="3100" dirty="0"/>
            </a:br>
            <a:r>
              <a:rPr lang="en-GB" sz="3100" dirty="0"/>
              <a:t>Details of current year irregular expenditure as at 31 March 2021 </a:t>
            </a:r>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graphicFrame>
        <p:nvGraphicFramePr>
          <p:cNvPr id="5" name="Content Placeholder 4"/>
          <p:cNvGraphicFramePr>
            <a:graphicFrameLocks noGrp="1"/>
          </p:cNvGraphicFramePr>
          <p:nvPr>
            <p:ph idx="1"/>
          </p:nvPr>
        </p:nvGraphicFramePr>
        <p:xfrm>
          <a:off x="320430" y="1219199"/>
          <a:ext cx="8366370" cy="4640400"/>
        </p:xfrm>
        <a:graphic>
          <a:graphicData uri="http://schemas.openxmlformats.org/drawingml/2006/table">
            <a:tbl>
              <a:tblPr firstRow="1" firstCol="1" bandRow="1">
                <a:tableStyleId>{5C22544A-7EE6-4342-B048-85BDC9FD1C3A}</a:tableStyleId>
              </a:tblPr>
              <a:tblGrid>
                <a:gridCol w="5089770">
                  <a:extLst>
                    <a:ext uri="{9D8B030D-6E8A-4147-A177-3AD203B41FA5}">
                      <a16:colId xmlns:a16="http://schemas.microsoft.com/office/drawing/2014/main" xmlns="" val="20000"/>
                    </a:ext>
                  </a:extLst>
                </a:gridCol>
                <a:gridCol w="1344736">
                  <a:extLst>
                    <a:ext uri="{9D8B030D-6E8A-4147-A177-3AD203B41FA5}">
                      <a16:colId xmlns:a16="http://schemas.microsoft.com/office/drawing/2014/main" xmlns="" val="20001"/>
                    </a:ext>
                  </a:extLst>
                </a:gridCol>
                <a:gridCol w="1931864">
                  <a:extLst>
                    <a:ext uri="{9D8B030D-6E8A-4147-A177-3AD203B41FA5}">
                      <a16:colId xmlns:a16="http://schemas.microsoft.com/office/drawing/2014/main" xmlns="" val="20002"/>
                    </a:ext>
                  </a:extLst>
                </a:gridCol>
              </a:tblGrid>
              <a:tr h="328940">
                <a:tc>
                  <a:txBody>
                    <a:bodyPr/>
                    <a:lstStyle/>
                    <a:p>
                      <a:pPr>
                        <a:lnSpc>
                          <a:spcPct val="107000"/>
                        </a:lnSpc>
                      </a:pPr>
                      <a:endParaRPr lang="en-GB" sz="1600" dirty="0">
                        <a:solidFill>
                          <a:schemeClr val="tx1"/>
                        </a:solidFill>
                        <a:effectLst/>
                        <a:latin typeface="Calibri" panose="020F050202020403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b="1" dirty="0">
                          <a:solidFill>
                            <a:schemeClr val="tx1"/>
                          </a:solidFill>
                          <a:effectLst/>
                        </a:rPr>
                        <a:t>2020-2021</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1600" b="1" dirty="0">
                          <a:solidFill>
                            <a:schemeClr val="tx1"/>
                          </a:solidFill>
                          <a:effectLst/>
                        </a:rPr>
                        <a:t>2019-2020</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456203">
                <a:tc>
                  <a:txBody>
                    <a:bodyPr/>
                    <a:lstStyle/>
                    <a:p>
                      <a:pPr>
                        <a:lnSpc>
                          <a:spcPct val="107000"/>
                        </a:lnSpc>
                        <a:spcAft>
                          <a:spcPts val="0"/>
                        </a:spcAft>
                      </a:pPr>
                      <a:r>
                        <a:rPr lang="en-GB" sz="1600" b="0" dirty="0">
                          <a:solidFill>
                            <a:schemeClr val="tx1"/>
                          </a:solidFill>
                          <a:effectLst/>
                        </a:rPr>
                        <a:t>Extension of other contracts and lease payment's</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5,614,535</a:t>
                      </a:r>
                      <a:r>
                        <a:rPr lang="en-GB" sz="1600" b="0" kern="1200" dirty="0">
                          <a:solidFill>
                            <a:schemeClr val="tx1"/>
                          </a:solidFill>
                          <a:effectLst/>
                          <a:latin typeface="+mn-lt"/>
                          <a:ea typeface="+mn-ea"/>
                          <a:cs typeface="+mn-cs"/>
                        </a:rPr>
                        <a: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US" sz="1600" b="0" kern="1200" dirty="0">
                          <a:solidFill>
                            <a:schemeClr val="tx1"/>
                          </a:solidFill>
                          <a:effectLst/>
                          <a:latin typeface="+mn-lt"/>
                          <a:ea typeface="+mn-ea"/>
                          <a:cs typeface="+mn-cs"/>
                        </a:rPr>
                        <a:t>57,692,896</a:t>
                      </a:r>
                      <a:endParaRPr lang="en-GB" sz="1600" b="0"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483843">
                <a:tc>
                  <a:txBody>
                    <a:bodyPr/>
                    <a:lstStyle/>
                    <a:p>
                      <a:pPr marL="0" algn="l" defTabSz="914400" rtl="0" eaLnBrk="1" latinLnBrk="0" hangingPunct="1">
                        <a:lnSpc>
                          <a:spcPct val="107000"/>
                        </a:lnSpc>
                        <a:spcAft>
                          <a:spcPts val="0"/>
                        </a:spcAft>
                      </a:pPr>
                      <a:r>
                        <a:rPr lang="en-GB" sz="1600" b="0" kern="1200" dirty="0">
                          <a:solidFill>
                            <a:schemeClr val="tx1"/>
                          </a:solidFill>
                          <a:effectLst/>
                          <a:latin typeface="+mn-lt"/>
                          <a:ea typeface="+mn-ea"/>
                          <a:cs typeface="+mn-cs"/>
                        </a:rPr>
                        <a:t>Cleaning and sanitation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1125" algn="r">
                        <a:lnSpc>
                          <a:spcPct val="107000"/>
                        </a:lnSpc>
                        <a:spcAft>
                          <a:spcPts val="0"/>
                        </a:spcAft>
                      </a:pPr>
                      <a:r>
                        <a:rPr lang="en-GB" sz="1600" b="0" kern="1200" dirty="0">
                          <a:solidFill>
                            <a:schemeClr val="tx1"/>
                          </a:solidFill>
                          <a:effectLst/>
                          <a:latin typeface="+mn-lt"/>
                          <a:ea typeface="+mn-ea"/>
                          <a:cs typeface="+mn-cs"/>
                        </a:rPr>
                        <a:t>13,509,947</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1125" algn="r">
                        <a:lnSpc>
                          <a:spcPct val="107000"/>
                        </a:lnSpc>
                        <a:spcAft>
                          <a:spcPts val="0"/>
                        </a:spcAft>
                      </a:pPr>
                      <a:r>
                        <a:rPr lang="en-GB" sz="1600" b="0" kern="1200" dirty="0">
                          <a:solidFill>
                            <a:schemeClr val="tx1"/>
                          </a:solidFill>
                          <a:effectLst/>
                          <a:latin typeface="+mn-lt"/>
                          <a:ea typeface="+mn-ea"/>
                          <a:cs typeface="+mn-cs"/>
                        </a:rPr>
                        <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407415">
                <a:tc>
                  <a:txBody>
                    <a:bodyPr/>
                    <a:lstStyle/>
                    <a:p>
                      <a:pPr>
                        <a:lnSpc>
                          <a:spcPct val="107000"/>
                        </a:lnSpc>
                        <a:spcAft>
                          <a:spcPts val="0"/>
                        </a:spcAft>
                      </a:pPr>
                      <a:r>
                        <a:rPr lang="en-GB" sz="1600" b="0" dirty="0">
                          <a:solidFill>
                            <a:schemeClr val="tx1"/>
                          </a:solidFill>
                          <a:effectLst/>
                        </a:rPr>
                        <a:t>CIDB non-compliance</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1125" algn="r">
                        <a:lnSpc>
                          <a:spcPct val="107000"/>
                        </a:lnSpc>
                        <a:spcAft>
                          <a:spcPts val="0"/>
                        </a:spcAft>
                      </a:pPr>
                      <a:endParaRPr lang="en-GB" sz="1600" b="0"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111125" algn="r">
                        <a:lnSpc>
                          <a:spcPct val="107000"/>
                        </a:lnSpc>
                        <a:spcAft>
                          <a:spcPts val="0"/>
                        </a:spcAft>
                      </a:pPr>
                      <a:r>
                        <a:rPr lang="en-GB" sz="1600" b="0" kern="1200" dirty="0">
                          <a:solidFill>
                            <a:schemeClr val="tx1"/>
                          </a:solidFill>
                          <a:effectLst/>
                          <a:latin typeface="+mn-lt"/>
                          <a:ea typeface="+mn-ea"/>
                          <a:cs typeface="+mn-cs"/>
                        </a:rPr>
                        <a:t>                   3,900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418972">
                <a:tc>
                  <a:txBody>
                    <a:bodyPr/>
                    <a:lstStyle/>
                    <a:p>
                      <a:pPr>
                        <a:lnSpc>
                          <a:spcPct val="107000"/>
                        </a:lnSpc>
                        <a:spcAft>
                          <a:spcPts val="0"/>
                        </a:spcAft>
                      </a:pPr>
                      <a:r>
                        <a:rPr lang="en-GB" sz="1600" b="0" dirty="0">
                          <a:solidFill>
                            <a:schemeClr val="tx1"/>
                          </a:solidFill>
                          <a:effectLst/>
                        </a:rPr>
                        <a:t>Local Content non-compliance</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endParaRPr lang="en-GB" sz="1600" b="0"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                 241,816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354329">
                <a:tc>
                  <a:txBody>
                    <a:bodyPr/>
                    <a:lstStyle/>
                    <a:p>
                      <a:pPr>
                        <a:lnSpc>
                          <a:spcPct val="107000"/>
                        </a:lnSpc>
                        <a:spcAft>
                          <a:spcPts val="0"/>
                        </a:spcAft>
                      </a:pPr>
                      <a:r>
                        <a:rPr lang="en-GB" sz="1600" b="0" dirty="0">
                          <a:solidFill>
                            <a:schemeClr val="tx1"/>
                          </a:solidFill>
                          <a:effectLst/>
                        </a:rPr>
                        <a:t>Irregular expenditure- Medical assessments</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endParaRPr lang="en-GB" sz="1600" b="0"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             13,962,807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5"/>
                  </a:ext>
                </a:extLst>
              </a:tr>
              <a:tr h="365886">
                <a:tc>
                  <a:txBody>
                    <a:bodyPr/>
                    <a:lstStyle/>
                    <a:p>
                      <a:pPr>
                        <a:lnSpc>
                          <a:spcPct val="107000"/>
                        </a:lnSpc>
                        <a:spcAft>
                          <a:spcPts val="0"/>
                        </a:spcAft>
                      </a:pPr>
                      <a:r>
                        <a:rPr lang="en-GB" sz="1600" b="0" dirty="0">
                          <a:solidFill>
                            <a:schemeClr val="tx1"/>
                          </a:solidFill>
                          <a:effectLst/>
                        </a:rPr>
                        <a:t>Expired Telkom contract</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endParaRPr lang="en-GB" sz="1600" b="0"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             26,767,789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6"/>
                  </a:ext>
                </a:extLst>
              </a:tr>
              <a:tr h="456203">
                <a:tc>
                  <a:txBody>
                    <a:bodyPr/>
                    <a:lstStyle/>
                    <a:p>
                      <a:pPr>
                        <a:lnSpc>
                          <a:spcPct val="107000"/>
                        </a:lnSpc>
                        <a:spcAft>
                          <a:spcPts val="0"/>
                        </a:spcAft>
                      </a:pPr>
                      <a:r>
                        <a:rPr lang="en-GB" sz="1600" b="0" dirty="0">
                          <a:solidFill>
                            <a:schemeClr val="tx1"/>
                          </a:solidFill>
                          <a:effectLst/>
                        </a:rPr>
                        <a:t>COVID 19 - procurement</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endParaRPr lang="en-GB" sz="1600" b="0"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               2,279,210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7"/>
                  </a:ext>
                </a:extLst>
              </a:tr>
              <a:tr h="456203">
                <a:tc>
                  <a:txBody>
                    <a:bodyPr/>
                    <a:lstStyle/>
                    <a:p>
                      <a:pPr marL="0" algn="l" defTabSz="914400" rtl="0" eaLnBrk="1" latinLnBrk="0" hangingPunct="1">
                        <a:lnSpc>
                          <a:spcPct val="107000"/>
                        </a:lnSpc>
                        <a:spcAft>
                          <a:spcPts val="0"/>
                        </a:spcAft>
                      </a:pPr>
                      <a:r>
                        <a:rPr lang="en-US" sz="1600" b="0" kern="1200" dirty="0">
                          <a:solidFill>
                            <a:schemeClr val="tx1"/>
                          </a:solidFill>
                          <a:effectLst/>
                          <a:latin typeface="+mn-lt"/>
                          <a:ea typeface="+mn-ea"/>
                          <a:cs typeface="+mn-cs"/>
                        </a:rPr>
                        <a:t>Procurement with less than three quotations</a:t>
                      </a:r>
                      <a:endParaRPr lang="en-GB" sz="1600" b="0"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3,050,763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8"/>
                  </a:ext>
                </a:extLst>
              </a:tr>
              <a:tr h="456203">
                <a:tc>
                  <a:txBody>
                    <a:bodyPr/>
                    <a:lstStyle/>
                    <a:p>
                      <a:pPr>
                        <a:lnSpc>
                          <a:spcPct val="107000"/>
                        </a:lnSpc>
                        <a:spcAft>
                          <a:spcPts val="0"/>
                        </a:spcAft>
                      </a:pPr>
                      <a:r>
                        <a:rPr lang="en-GB" sz="1600" b="0" dirty="0">
                          <a:solidFill>
                            <a:schemeClr val="tx1"/>
                          </a:solidFill>
                          <a:effectLst/>
                        </a:rPr>
                        <a:t>Other matters</a:t>
                      </a:r>
                      <a:endParaRPr lang="en-GB"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4,292,373</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0" kern="1200" dirty="0">
                          <a:solidFill>
                            <a:schemeClr val="tx1"/>
                          </a:solidFill>
                          <a:effectLst/>
                          <a:latin typeface="+mn-lt"/>
                          <a:ea typeface="+mn-ea"/>
                          <a:cs typeface="+mn-cs"/>
                        </a:rPr>
                        <a:t>               1,460,883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9"/>
                  </a:ext>
                </a:extLst>
              </a:tr>
              <a:tr h="456203">
                <a:tc>
                  <a:txBody>
                    <a:bodyPr/>
                    <a:lstStyle/>
                    <a:p>
                      <a:pPr>
                        <a:lnSpc>
                          <a:spcPct val="107000"/>
                        </a:lnSpc>
                        <a:spcAft>
                          <a:spcPts val="0"/>
                        </a:spcAft>
                      </a:pPr>
                      <a:r>
                        <a:rPr lang="en-GB" sz="1600" dirty="0">
                          <a:solidFill>
                            <a:schemeClr val="tx1"/>
                          </a:solidFill>
                          <a:effectLst/>
                        </a:rPr>
                        <a:t>Total</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1" kern="1200" dirty="0">
                          <a:solidFill>
                            <a:schemeClr val="tx1"/>
                          </a:solidFill>
                          <a:effectLst/>
                          <a:latin typeface="+mn-lt"/>
                          <a:ea typeface="+mn-ea"/>
                          <a:cs typeface="+mn-cs"/>
                        </a:rPr>
                        <a:t>26,467,618</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0"/>
                        </a:spcAft>
                      </a:pPr>
                      <a:r>
                        <a:rPr lang="en-GB" sz="1600" b="1" kern="1200" dirty="0">
                          <a:solidFill>
                            <a:schemeClr val="tx1"/>
                          </a:solidFill>
                          <a:effectLst/>
                          <a:latin typeface="+mn-lt"/>
                          <a:ea typeface="+mn-ea"/>
                          <a:cs typeface="+mn-cs"/>
                        </a:rPr>
                        <a:t>          102,409,302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10"/>
                  </a:ext>
                </a:extLst>
              </a:tr>
            </a:tbl>
          </a:graphicData>
        </a:graphic>
      </p:graphicFrame>
      <p:sp>
        <p:nvSpPr>
          <p:cNvPr id="4" name="Slide Number Placeholder 3"/>
          <p:cNvSpPr>
            <a:spLocks noGrp="1"/>
          </p:cNvSpPr>
          <p:nvPr>
            <p:ph type="sldNum" sz="quarter" idx="4294967295"/>
          </p:nvPr>
        </p:nvSpPr>
        <p:spPr>
          <a:xfrm>
            <a:off x="3352800" y="6340475"/>
            <a:ext cx="2133600" cy="365125"/>
          </a:xfrm>
          <a:prstGeom prst="rect">
            <a:avLst/>
          </a:prstGeom>
        </p:spPr>
        <p:txBody>
          <a:bodyPr/>
          <a:lstStyle/>
          <a:p>
            <a:fld id="{9D56938B-8917-4869-91D0-F9F507C443EE}"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xmlns="" val="11475133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239000" cy="411162"/>
          </a:xfrm>
        </p:spPr>
        <p:txBody>
          <a:bodyPr>
            <a:normAutofit fontScale="90000"/>
          </a:bodyPr>
          <a:lstStyle/>
          <a:p>
            <a:r>
              <a:rPr lang="en-GB" dirty="0"/>
              <a:t>Key Audit matters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14367217"/>
              </p:ext>
            </p:extLst>
          </p:nvPr>
        </p:nvGraphicFramePr>
        <p:xfrm>
          <a:off x="152400" y="635280"/>
          <a:ext cx="8686800" cy="5882640"/>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gridCol w="3657600">
                  <a:extLst>
                    <a:ext uri="{9D8B030D-6E8A-4147-A177-3AD203B41FA5}">
                      <a16:colId xmlns:a16="http://schemas.microsoft.com/office/drawing/2014/main" xmlns="" val="20003"/>
                    </a:ext>
                  </a:extLst>
                </a:gridCol>
              </a:tblGrid>
              <a:tr h="352200">
                <a:tc>
                  <a:txBody>
                    <a:bodyPr/>
                    <a:lstStyle/>
                    <a:p>
                      <a:r>
                        <a:rPr lang="en-GB" sz="1600" dirty="0">
                          <a:solidFill>
                            <a:schemeClr val="tx1"/>
                          </a:solidFill>
                        </a:rPr>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Factual</a:t>
                      </a:r>
                      <a:r>
                        <a:rPr lang="en-GB" sz="1600" baseline="0" dirty="0">
                          <a:solidFill>
                            <a:schemeClr val="tx1"/>
                          </a:solidFill>
                        </a:rPr>
                        <a:t> finding </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Root</a:t>
                      </a:r>
                      <a:r>
                        <a:rPr lang="en-GB" sz="1600" baseline="0" dirty="0">
                          <a:solidFill>
                            <a:schemeClr val="tx1"/>
                          </a:solidFill>
                        </a:rPr>
                        <a:t> causes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Intervention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2201252">
                <a:tc>
                  <a:txBody>
                    <a:bodyPr/>
                    <a:lstStyle/>
                    <a:p>
                      <a:pPr marL="0" indent="0">
                        <a:buNone/>
                      </a:pPr>
                      <a:r>
                        <a:rPr lang="en-GB" sz="1600" dirty="0"/>
                        <a:t>1. Expenditure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t>No prevention of R73,1 million irregular expenditure,  majority of which relate to expired</a:t>
                      </a:r>
                      <a:r>
                        <a:rPr lang="en-GB" sz="1600" baseline="0" dirty="0"/>
                        <a:t> lease contracts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Font typeface="Arial" panose="020B0604020202020204" pitchFamily="34" charset="0"/>
                        <a:buAutoNum type="arabicPeriod"/>
                      </a:pPr>
                      <a:r>
                        <a:rPr lang="en-GB" sz="1600" baseline="0" dirty="0"/>
                        <a:t>Current expired leases incurring IE</a:t>
                      </a:r>
                    </a:p>
                    <a:p>
                      <a:pPr marL="342900" indent="-342900">
                        <a:buFont typeface="Arial" panose="020B0604020202020204" pitchFamily="34" charset="0"/>
                        <a:buAutoNum type="arabicPeriod"/>
                      </a:pPr>
                      <a:r>
                        <a:rPr lang="en-GB" sz="1600" baseline="0" dirty="0"/>
                        <a:t>Dependency on Department of Public Works &amp; Infrastructure as </a:t>
                      </a:r>
                      <a:r>
                        <a:rPr lang="en-GB" sz="1600" dirty="0"/>
                        <a:t>Immovable Property</a:t>
                      </a:r>
                      <a:r>
                        <a:rPr lang="en-GB" sz="1600" baseline="0" dirty="0"/>
                        <a:t> management policy directs as such</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Breakup procurement</a:t>
                      </a:r>
                    </a:p>
                    <a:p>
                      <a:pPr marL="285750" indent="-285750" algn="just">
                        <a:buFont typeface="Arial" panose="020B0604020202020204" pitchFamily="34" charset="0"/>
                        <a:buChar char="•"/>
                      </a:pPr>
                      <a:r>
                        <a:rPr lang="en-GB" sz="1600" dirty="0"/>
                        <a:t>State of Disaster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GB" sz="1600" dirty="0"/>
                        <a:t>1. Immovable Property</a:t>
                      </a:r>
                      <a:r>
                        <a:rPr lang="en-GB" sz="1600" baseline="0" dirty="0"/>
                        <a:t> management policy, procedures and delegations have been reviewed and awaiting approval for implementation</a:t>
                      </a:r>
                    </a:p>
                    <a:p>
                      <a:pPr marL="0" indent="0">
                        <a:buFont typeface="Arial" panose="020B0604020202020204" pitchFamily="34" charset="0"/>
                        <a:buNone/>
                      </a:pPr>
                      <a:r>
                        <a:rPr lang="en-GB" sz="1600" baseline="0" dirty="0"/>
                        <a:t>2 .Finalise procurement of already expired lease (Engage DPWI and National Treasury</a:t>
                      </a:r>
                    </a:p>
                    <a:p>
                      <a:pPr marL="0" indent="0">
                        <a:buFont typeface="Arial" panose="020B0604020202020204" pitchFamily="34" charset="0"/>
                        <a:buNone/>
                      </a:pPr>
                      <a:r>
                        <a:rPr lang="en-GB" sz="1600" baseline="0" dirty="0"/>
                        <a:t>3. Intensify consequence management and accountability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501421">
                <a:tc>
                  <a:txBody>
                    <a:bodyPr/>
                    <a:lstStyle/>
                    <a:p>
                      <a:pPr marL="342900" indent="-342900" algn="l" defTabSz="914400" rtl="0" eaLnBrk="1" latinLnBrk="0" hangingPunct="1">
                        <a:buFont typeface="+mj-lt"/>
                        <a:buAutoNum type="arabicPeriod" startAt="2"/>
                      </a:pPr>
                      <a:r>
                        <a:rPr lang="en-GB" sz="1600" kern="1200" dirty="0">
                          <a:solidFill>
                            <a:schemeClr val="dk1"/>
                          </a:solidFill>
                          <a:latin typeface="+mn-lt"/>
                          <a:ea typeface="+mn-ea"/>
                          <a:cs typeface="+mn-cs"/>
                        </a:rPr>
                        <a:t>Procurement and contract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Ineffective procurement controls and contract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Breakup procurement</a:t>
                      </a:r>
                    </a:p>
                    <a:p>
                      <a:pPr marL="285750" indent="-285750" algn="just">
                        <a:buFont typeface="Arial" panose="020B0604020202020204" pitchFamily="34" charset="0"/>
                        <a:buChar char="•"/>
                      </a:pPr>
                      <a:r>
                        <a:rPr lang="en-GB" sz="1600" dirty="0"/>
                        <a:t>State of Disaster</a:t>
                      </a:r>
                    </a:p>
                    <a:p>
                      <a:pPr marL="285750" indent="-285750" algn="just">
                        <a:buFont typeface="Arial" panose="020B0604020202020204" pitchFamily="34" charset="0"/>
                        <a:buChar char="•"/>
                      </a:pPr>
                      <a:r>
                        <a:rPr lang="en-GB" sz="1600" baseline="0" dirty="0"/>
                        <a:t>Interpretation of instruction notes and SCM prescripts</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baseline="0" dirty="0">
                          <a:solidFill>
                            <a:schemeClr val="dk1"/>
                          </a:solidFill>
                          <a:latin typeface="+mn-lt"/>
                          <a:ea typeface="+mn-ea"/>
                          <a:cs typeface="+mn-cs"/>
                        </a:rPr>
                        <a:t>Late reporting to DTI (beyond 10 days)</a:t>
                      </a:r>
                      <a:endParaRPr lang="en-GB"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defTabSz="914400" rtl="0" eaLnBrk="1" latinLnBrk="0" hangingPunct="1">
                        <a:buFont typeface="Arial" panose="020B0604020202020204" pitchFamily="34" charset="0"/>
                        <a:buChar char="•"/>
                      </a:pPr>
                      <a:r>
                        <a:rPr lang="en-GB" sz="1600" kern="1200" dirty="0">
                          <a:solidFill>
                            <a:schemeClr val="dk1"/>
                          </a:solidFill>
                          <a:latin typeface="+mn-lt"/>
                          <a:ea typeface="+mn-ea"/>
                          <a:cs typeface="+mn-cs"/>
                        </a:rPr>
                        <a:t>Corrective process in terms IE Framework</a:t>
                      </a:r>
                    </a:p>
                    <a:p>
                      <a:pPr marL="285750" indent="-285750" algn="just" defTabSz="914400" rtl="0" eaLnBrk="1" latinLnBrk="0" hangingPunct="1">
                        <a:buFont typeface="Arial" panose="020B0604020202020204" pitchFamily="34" charset="0"/>
                        <a:buChar char="•"/>
                      </a:pPr>
                      <a:r>
                        <a:rPr lang="en-GB" sz="1600" kern="1200" dirty="0">
                          <a:solidFill>
                            <a:schemeClr val="dk1"/>
                          </a:solidFill>
                          <a:latin typeface="+mn-lt"/>
                          <a:ea typeface="+mn-ea"/>
                          <a:cs typeface="+mn-cs"/>
                        </a:rPr>
                        <a:t>Implement NT instruction 11 of 2020/21 (No </a:t>
                      </a:r>
                      <a:r>
                        <a:rPr lang="en-GB" sz="1600" baseline="0" dirty="0"/>
                        <a:t>blanket emergency due to State of Disaster)</a:t>
                      </a:r>
                    </a:p>
                    <a:p>
                      <a:pPr marL="285750" indent="-285750" algn="just">
                        <a:buFont typeface="Arial" panose="020B0604020202020204" pitchFamily="34" charset="0"/>
                        <a:buChar char="•"/>
                      </a:pPr>
                      <a:r>
                        <a:rPr lang="en-GB" sz="1600" baseline="0" dirty="0"/>
                        <a:t>Post-audit of existing contracts &amp; transaction 1 April -30 Sept 2021</a:t>
                      </a:r>
                    </a:p>
                    <a:p>
                      <a:pPr marL="285750" indent="-285750" algn="just">
                        <a:buFont typeface="Arial" panose="020B0604020202020204" pitchFamily="34" charset="0"/>
                        <a:buChar char="•"/>
                      </a:pPr>
                      <a:r>
                        <a:rPr lang="en-GB" sz="1600" baseline="0" dirty="0"/>
                        <a:t>Training and empower EXCO/BAC/RBAC</a:t>
                      </a:r>
                    </a:p>
                    <a:p>
                      <a:pPr marL="285750" indent="-285750" algn="just">
                        <a:buFont typeface="Arial" panose="020B0604020202020204" pitchFamily="34" charset="0"/>
                        <a:buChar char="•"/>
                      </a:pPr>
                      <a:r>
                        <a:rPr lang="en-GB" sz="1600" baseline="0" dirty="0"/>
                        <a:t>Review SCM policy &amp; SOPs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4294967295"/>
          </p:nvPr>
        </p:nvSpPr>
        <p:spPr>
          <a:xfrm>
            <a:off x="2590800" y="6473259"/>
            <a:ext cx="2133600" cy="365125"/>
          </a:xfrm>
          <a:prstGeom prst="rect">
            <a:avLst/>
          </a:prstGeom>
        </p:spPr>
        <p:txBody>
          <a:bodyPr/>
          <a:lstStyle/>
          <a:p>
            <a:fld id="{9D56938B-8917-4869-91D0-F9F507C443EE}"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xmlns="" val="3767180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0"/>
            <a:ext cx="7467600" cy="990600"/>
          </a:xfrm>
        </p:spPr>
        <p:txBody>
          <a:bodyPr>
            <a:normAutofit/>
          </a:bodyPr>
          <a:lstStyle/>
          <a:p>
            <a:r>
              <a:rPr lang="en-US" dirty="0">
                <a:latin typeface="Arial" panose="020B0604020202020204" pitchFamily="34" charset="0"/>
                <a:cs typeface="Arial" panose="020B0604020202020204" pitchFamily="34" charset="0"/>
              </a:rPr>
              <a:t>SASSA’s Overall Performance</a:t>
            </a:r>
            <a:endParaRPr lang="en-GB"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341243" y="1219200"/>
            <a:ext cx="8229600" cy="4419600"/>
          </a:xfrm>
        </p:spPr>
        <p:txBody>
          <a:bodyPr>
            <a:normAutofit/>
          </a:bodyPr>
          <a:lstStyle/>
          <a:p>
            <a:pPr algn="just">
              <a:spcBef>
                <a:spcPts val="0"/>
              </a:spcBef>
              <a:spcAft>
                <a:spcPts val="1800"/>
              </a:spcAft>
            </a:pPr>
            <a:r>
              <a:rPr lang="en-ZA" sz="2000" dirty="0"/>
              <a:t>SASSA’s annual performance for 2020/21 financial year is </a:t>
            </a:r>
            <a:r>
              <a:rPr lang="en-ZA" sz="2000" b="1" dirty="0"/>
              <a:t>74%</a:t>
            </a:r>
            <a:r>
              <a:rPr lang="en-ZA" sz="2000" dirty="0"/>
              <a:t>, which equals performance during the </a:t>
            </a:r>
            <a:r>
              <a:rPr lang="en-GB" sz="2000" dirty="0"/>
              <a:t>same period in the previous financial year, 2019/20.</a:t>
            </a:r>
            <a:r>
              <a:rPr lang="en-ZA" sz="2000" dirty="0"/>
              <a:t> </a:t>
            </a:r>
          </a:p>
          <a:p>
            <a:pPr algn="just">
              <a:spcBef>
                <a:spcPts val="0"/>
              </a:spcBef>
              <a:spcAft>
                <a:spcPts val="1800"/>
              </a:spcAft>
            </a:pPr>
            <a:r>
              <a:rPr lang="en-US" sz="2000" dirty="0"/>
              <a:t>In total, 50 targets were planned for the current reporting period, of which 37 were fully achieved. Programmes’ performance is as detailed below:</a:t>
            </a:r>
            <a:endParaRPr lang="en-US" sz="2000" kern="0" dirty="0"/>
          </a:p>
          <a:p>
            <a:pPr lvl="1" algn="just"/>
            <a:r>
              <a:rPr lang="en-US" sz="2000" kern="0" dirty="0"/>
              <a:t>Programme 1: </a:t>
            </a:r>
            <a:r>
              <a:rPr lang="en-US" sz="2000" b="1" kern="0" dirty="0"/>
              <a:t>Administration</a:t>
            </a:r>
            <a:r>
              <a:rPr lang="en-US" sz="2000" kern="0" dirty="0"/>
              <a:t> achieved 72% of planned targets.</a:t>
            </a:r>
          </a:p>
          <a:p>
            <a:pPr lvl="1" algn="just"/>
            <a:r>
              <a:rPr lang="en-US" sz="2000" kern="0" dirty="0"/>
              <a:t>Programme 2: </a:t>
            </a:r>
            <a:r>
              <a:rPr lang="en-US" sz="2000" b="1" kern="0" dirty="0"/>
              <a:t>Grants Administration</a:t>
            </a:r>
            <a:r>
              <a:rPr lang="en-US" sz="2000" kern="0" dirty="0"/>
              <a:t> achieved 78% of planned targets.</a:t>
            </a:r>
          </a:p>
          <a:p>
            <a:pPr>
              <a:spcBef>
                <a:spcPts val="0"/>
              </a:spcBef>
              <a:spcAft>
                <a:spcPts val="1800"/>
              </a:spcAft>
            </a:pPr>
            <a:endParaRPr lang="en-US" sz="2000" kern="0" dirty="0"/>
          </a:p>
          <a:p>
            <a:pPr>
              <a:spcBef>
                <a:spcPts val="0"/>
              </a:spcBef>
              <a:spcAft>
                <a:spcPts val="1800"/>
              </a:spcAft>
            </a:pPr>
            <a:endParaRPr lang="en-US" sz="2000" kern="0" dirty="0"/>
          </a:p>
        </p:txBody>
      </p:sp>
      <p:sp>
        <p:nvSpPr>
          <p:cNvPr id="3" name="Slide Number Placeholder 2"/>
          <p:cNvSpPr>
            <a:spLocks noGrp="1"/>
          </p:cNvSpPr>
          <p:nvPr>
            <p:ph type="sldNum" sz="quarter" idx="4294967295"/>
          </p:nvPr>
        </p:nvSpPr>
        <p:spPr>
          <a:xfrm>
            <a:off x="2590800" y="6400800"/>
            <a:ext cx="2133600" cy="365125"/>
          </a:xfrm>
          <a:prstGeom prst="rect">
            <a:avLst/>
          </a:prstGeom>
        </p:spPr>
        <p:txBody>
          <a:bodyPr/>
          <a:lstStyle/>
          <a:p>
            <a:pPr algn="ctr"/>
            <a:fld id="{9D56938B-8917-4869-91D0-F9F507C443EE}" type="slidenum">
              <a:rPr lang="en-US" sz="1600" b="1" smtClean="0">
                <a:solidFill>
                  <a:prstClr val="black">
                    <a:tint val="75000"/>
                  </a:prstClr>
                </a:solidFill>
              </a:rPr>
              <a:pPr algn="ctr"/>
              <a:t>7</a:t>
            </a:fld>
            <a:endParaRPr lang="en-US" sz="1600" b="1">
              <a:solidFill>
                <a:prstClr val="black">
                  <a:tint val="75000"/>
                </a:prstClr>
              </a:solidFill>
            </a:endParaRPr>
          </a:p>
        </p:txBody>
      </p:sp>
    </p:spTree>
    <p:extLst>
      <p:ext uri="{BB962C8B-B14F-4D97-AF65-F5344CB8AC3E}">
        <p14:creationId xmlns:p14="http://schemas.microsoft.com/office/powerpoint/2010/main" xmlns="" val="830431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91400" cy="411162"/>
          </a:xfrm>
        </p:spPr>
        <p:txBody>
          <a:bodyPr>
            <a:normAutofit fontScale="90000"/>
          </a:bodyPr>
          <a:lstStyle/>
          <a:p>
            <a:r>
              <a:rPr lang="en-GB" dirty="0"/>
              <a:t>Key Audit matters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22296527"/>
              </p:ext>
            </p:extLst>
          </p:nvPr>
        </p:nvGraphicFramePr>
        <p:xfrm>
          <a:off x="228600" y="1219200"/>
          <a:ext cx="8686800" cy="2638200"/>
        </p:xfrm>
        <a:graphic>
          <a:graphicData uri="http://schemas.openxmlformats.org/drawingml/2006/table">
            <a:tbl>
              <a:tblPr firstRow="1" bandRow="1">
                <a:tableStyleId>{5C22544A-7EE6-4342-B048-85BDC9FD1C3A}</a:tableStyleId>
              </a:tblPr>
              <a:tblGrid>
                <a:gridCol w="1447799">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gridCol w="3200401">
                  <a:extLst>
                    <a:ext uri="{9D8B030D-6E8A-4147-A177-3AD203B41FA5}">
                      <a16:colId xmlns:a16="http://schemas.microsoft.com/office/drawing/2014/main" xmlns="" val="20003"/>
                    </a:ext>
                  </a:extLst>
                </a:gridCol>
              </a:tblGrid>
              <a:tr h="352200">
                <a:tc>
                  <a:txBody>
                    <a:bodyPr/>
                    <a:lstStyle/>
                    <a:p>
                      <a:r>
                        <a:rPr lang="en-GB" sz="1600" dirty="0">
                          <a:solidFill>
                            <a:schemeClr val="tx1"/>
                          </a:solidFill>
                        </a:rPr>
                        <a: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Factual</a:t>
                      </a:r>
                      <a:r>
                        <a:rPr lang="en-GB" sz="1600" baseline="0" dirty="0">
                          <a:solidFill>
                            <a:schemeClr val="tx1"/>
                          </a:solidFill>
                        </a:rPr>
                        <a:t> finding </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Root</a:t>
                      </a:r>
                      <a:r>
                        <a:rPr lang="en-GB" sz="1600" baseline="0" dirty="0">
                          <a:solidFill>
                            <a:schemeClr val="tx1"/>
                          </a:solidFill>
                        </a:rPr>
                        <a:t> causes</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solidFill>
                            <a:schemeClr val="tx1"/>
                          </a:solidFill>
                        </a:rPr>
                        <a:t>Intervention (s)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539987">
                <a:tc>
                  <a:txBody>
                    <a:bodyPr/>
                    <a:lstStyle/>
                    <a:p>
                      <a:r>
                        <a:rPr lang="en-GB" sz="1600" dirty="0"/>
                        <a:t>3. Performance Target: </a:t>
                      </a:r>
                      <a:r>
                        <a:rPr lang="en-US" sz="1600" dirty="0"/>
                        <a:t>Number of social grants approved</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AGSA</a:t>
                      </a:r>
                      <a:r>
                        <a:rPr lang="en-US" sz="1600" baseline="0" dirty="0"/>
                        <a:t> identified c</a:t>
                      </a:r>
                      <a:r>
                        <a:rPr lang="en-US" sz="1600" dirty="0"/>
                        <a:t>ompleteness issues identified on the “Number of social grant applications approved” performance indicator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600" dirty="0"/>
                        <a:t>An error occurred in the programming</a:t>
                      </a:r>
                      <a:r>
                        <a:rPr lang="en-US" sz="1600" baseline="0" dirty="0"/>
                        <a:t> of </a:t>
                      </a:r>
                      <a:r>
                        <a:rPr lang="en-US" sz="1600" dirty="0"/>
                        <a:t>Business</a:t>
                      </a:r>
                      <a:r>
                        <a:rPr lang="en-US" sz="1600" baseline="0" dirty="0"/>
                        <a:t> </a:t>
                      </a:r>
                      <a:r>
                        <a:rPr lang="en-US" sz="1600" dirty="0"/>
                        <a:t>Intelligence scripts resulted</a:t>
                      </a:r>
                      <a:r>
                        <a:rPr lang="en-US" sz="1600" baseline="0" dirty="0"/>
                        <a:t> in incomplete report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600" dirty="0"/>
                        <a:t>The discrepancies due to error in the system programming were corrected and the supporting evidence now does reconciled to the reported achievement.</a:t>
                      </a:r>
                    </a:p>
                    <a:p>
                      <a:pPr marL="285750" indent="-285750">
                        <a:buFont typeface="Arial" panose="020B0604020202020204" pitchFamily="34" charset="0"/>
                        <a:buChar char="•"/>
                      </a:pP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4" name="Slide Number Placeholder 3"/>
          <p:cNvSpPr>
            <a:spLocks noGrp="1"/>
          </p:cNvSpPr>
          <p:nvPr>
            <p:ph type="sldNum" sz="quarter" idx="4294967295"/>
          </p:nvPr>
        </p:nvSpPr>
        <p:spPr>
          <a:xfrm>
            <a:off x="2590800" y="6473259"/>
            <a:ext cx="2133600" cy="365125"/>
          </a:xfrm>
          <a:prstGeom prst="rect">
            <a:avLst/>
          </a:prstGeom>
        </p:spPr>
        <p:txBody>
          <a:bodyPr/>
          <a:lstStyle/>
          <a:p>
            <a:fld id="{9D56938B-8917-4869-91D0-F9F507C443EE}" type="slidenum">
              <a:rPr lang="en-US" smtClean="0">
                <a:solidFill>
                  <a:prstClr val="black">
                    <a:tint val="75000"/>
                  </a:prstClr>
                </a:solidFill>
              </a:rPr>
              <a:pPr/>
              <a:t>70</a:t>
            </a:fld>
            <a:endParaRPr lang="en-US" dirty="0">
              <a:solidFill>
                <a:prstClr val="black">
                  <a:tint val="75000"/>
                </a:prstClr>
              </a:solidFill>
            </a:endParaRPr>
          </a:p>
        </p:txBody>
      </p:sp>
    </p:spTree>
    <p:extLst>
      <p:ext uri="{BB962C8B-B14F-4D97-AF65-F5344CB8AC3E}">
        <p14:creationId xmlns:p14="http://schemas.microsoft.com/office/powerpoint/2010/main" xmlns="" val="16055434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Recommendations</a:t>
            </a:r>
            <a:endParaRPr lang="en-GB" dirty="0"/>
          </a:p>
        </p:txBody>
      </p:sp>
      <p:sp>
        <p:nvSpPr>
          <p:cNvPr id="3" name="Content Placeholder 2"/>
          <p:cNvSpPr>
            <a:spLocks noGrp="1"/>
          </p:cNvSpPr>
          <p:nvPr>
            <p:ph idx="1"/>
          </p:nvPr>
        </p:nvSpPr>
        <p:spPr/>
        <p:txBody>
          <a:bodyPr>
            <a:normAutofit/>
          </a:bodyPr>
          <a:lstStyle/>
          <a:p>
            <a:pPr algn="just"/>
            <a:r>
              <a:rPr lang="en-US" altLang="en-US" dirty="0"/>
              <a:t>It is recommended that the </a:t>
            </a:r>
            <a:r>
              <a:rPr lang="en-US" sz="2400" dirty="0"/>
              <a:t>Select Committee on </a:t>
            </a:r>
            <a:r>
              <a:rPr lang="en-US" altLang="en-US" sz="2400" dirty="0"/>
              <a:t>Health and </a:t>
            </a:r>
            <a:r>
              <a:rPr lang="en-US" sz="2400" dirty="0"/>
              <a:t>Social Services</a:t>
            </a:r>
            <a:r>
              <a:rPr lang="en-US" altLang="en-US" dirty="0"/>
              <a:t> notes and support;</a:t>
            </a:r>
          </a:p>
          <a:p>
            <a:pPr lvl="1" algn="just"/>
            <a:r>
              <a:rPr lang="en-US" altLang="en-US" dirty="0"/>
              <a:t>SASSA </a:t>
            </a:r>
            <a:r>
              <a:rPr lang="en-GB" altLang="en-US" dirty="0"/>
              <a:t>2020/21 </a:t>
            </a:r>
            <a:r>
              <a:rPr lang="en-US" altLang="en-US" dirty="0"/>
              <a:t>Annual Performance Report; </a:t>
            </a:r>
          </a:p>
          <a:p>
            <a:pPr lvl="1" algn="just"/>
            <a:r>
              <a:rPr lang="en-US" altLang="en-US" dirty="0"/>
              <a:t>SASSA 2020/21 Annual financial statements; and </a:t>
            </a:r>
          </a:p>
          <a:p>
            <a:pPr lvl="1" algn="just"/>
            <a:r>
              <a:rPr lang="en-US" altLang="en-US" dirty="0"/>
              <a:t>The 2020/21 audit outcomes. </a:t>
            </a:r>
            <a:endParaRPr lang="en-GB" dirty="0"/>
          </a:p>
        </p:txBody>
      </p:sp>
      <p:sp>
        <p:nvSpPr>
          <p:cNvPr id="4" name="Slide Number Placeholder 3"/>
          <p:cNvSpPr>
            <a:spLocks noGrp="1"/>
          </p:cNvSpPr>
          <p:nvPr>
            <p:ph type="sldNum" sz="quarter" idx="4294967295"/>
          </p:nvPr>
        </p:nvSpPr>
        <p:spPr>
          <a:xfrm>
            <a:off x="3505200" y="6184435"/>
            <a:ext cx="2133600" cy="365125"/>
          </a:xfrm>
          <a:prstGeom prst="rect">
            <a:avLst/>
          </a:prstGeom>
        </p:spPr>
        <p:txBody>
          <a:bodyPr/>
          <a:lstStyle/>
          <a:p>
            <a:pPr algn="ctr"/>
            <a:fld id="{14DD5B9B-BD38-45E9-8FFA-D5BF89BBF026}" type="slidenum">
              <a:rPr lang="en-US" sz="1400" smtClean="0"/>
              <a:pPr algn="ctr"/>
              <a:t>71</a:t>
            </a:fld>
            <a:endParaRPr lang="en-US" sz="1400" dirty="0"/>
          </a:p>
        </p:txBody>
      </p:sp>
    </p:spTree>
    <p:extLst>
      <p:ext uri="{BB962C8B-B14F-4D97-AF65-F5344CB8AC3E}">
        <p14:creationId xmlns:p14="http://schemas.microsoft.com/office/powerpoint/2010/main" xmlns="" val="2727803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Placeholder 3"/>
          <p:cNvSpPr>
            <a:spLocks noGrp="1"/>
          </p:cNvSpPr>
          <p:nvPr>
            <p:ph type="body" idx="1"/>
          </p:nvPr>
        </p:nvSpPr>
        <p:spPr>
          <a:xfrm>
            <a:off x="685800" y="3200400"/>
            <a:ext cx="7772400" cy="914400"/>
          </a:xfrm>
          <a:solidFill>
            <a:srgbClr val="FFCC66"/>
          </a:solidFill>
        </p:spPr>
        <p:txBody>
          <a:bodyPr/>
          <a:lstStyle/>
          <a:p>
            <a:pPr algn="ctr"/>
            <a:r>
              <a:rPr lang="en-US" altLang="en-US" sz="5400" b="1" dirty="0">
                <a:solidFill>
                  <a:schemeClr val="tx2"/>
                </a:solidFill>
                <a:latin typeface="Arial" panose="020B0604020202020204" pitchFamily="34" charset="0"/>
                <a:cs typeface="Arial" panose="020B0604020202020204" pitchFamily="34" charset="0"/>
              </a:rPr>
              <a:t>Thank you</a:t>
            </a:r>
            <a:endParaRPr lang="en-GB" altLang="en-US" sz="5400" b="1" dirty="0">
              <a:solidFill>
                <a:schemeClr val="tx2"/>
              </a:solidFill>
              <a:latin typeface="Arial" panose="020B0604020202020204" pitchFamily="34" charset="0"/>
              <a:cs typeface="Arial" panose="020B0604020202020204" pitchFamily="34" charset="0"/>
            </a:endParaRPr>
          </a:p>
        </p:txBody>
      </p:sp>
      <p:sp>
        <p:nvSpPr>
          <p:cNvPr id="30724" name="Slide Number Placeholder 1"/>
          <p:cNvSpPr>
            <a:spLocks noGrp="1"/>
          </p:cNvSpPr>
          <p:nvPr>
            <p:ph type="sldNum" sz="quarter" idx="4294967295"/>
          </p:nvPr>
        </p:nvSpPr>
        <p:spPr>
          <a:xfrm>
            <a:off x="2590800" y="6172200"/>
            <a:ext cx="21336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E4242EC-B890-429F-ADA6-51CE9A28FF68}" type="slidenum">
              <a:rPr lang="en-US" altLang="en-US" sz="1400" smtClean="0">
                <a:ea typeface="ＭＳ Ｐゴシック" pitchFamily="34" charset="-128"/>
              </a:rPr>
              <a:pPr>
                <a:spcBef>
                  <a:spcPct val="0"/>
                </a:spcBef>
                <a:buFontTx/>
                <a:buNone/>
              </a:pPr>
              <a:t>72</a:t>
            </a:fld>
            <a:endParaRPr lang="en-US" altLang="en-US" sz="1400" dirty="0">
              <a:ea typeface="ＭＳ Ｐゴシック" pitchFamily="34" charset="-128"/>
            </a:endParaRPr>
          </a:p>
        </p:txBody>
      </p:sp>
    </p:spTree>
    <p:extLst>
      <p:ext uri="{BB962C8B-B14F-4D97-AF65-F5344CB8AC3E}">
        <p14:creationId xmlns:p14="http://schemas.microsoft.com/office/powerpoint/2010/main" xmlns="" val="397695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90" y="4665"/>
            <a:ext cx="8534400" cy="833535"/>
          </a:xfrm>
        </p:spPr>
        <p:txBody>
          <a:bodyPr>
            <a:noAutofit/>
          </a:bodyPr>
          <a:lstStyle/>
          <a:p>
            <a:r>
              <a:rPr lang="en-GB" altLang="en-US" sz="2800" dirty="0">
                <a:ea typeface="ＭＳ Ｐゴシック" pitchFamily="34" charset="-128"/>
              </a:rPr>
              <a:t>Summary of SASSA’s performance for the 2020/21 Financial year </a:t>
            </a:r>
            <a:r>
              <a:rPr lang="en-GB" altLang="en-US" sz="2800" dirty="0">
                <a:solidFill>
                  <a:srgbClr val="0070C0"/>
                </a:solidFill>
                <a:ea typeface="ＭＳ Ｐゴシック" pitchFamily="34" charset="-128"/>
              </a:rPr>
              <a:t>(</a:t>
            </a:r>
            <a:r>
              <a:rPr lang="en-GB" altLang="en-US" sz="2800" i="1" dirty="0">
                <a:solidFill>
                  <a:srgbClr val="0070C0"/>
                </a:solidFill>
                <a:ea typeface="ＭＳ Ｐゴシック" pitchFamily="34" charset="-128"/>
              </a:rPr>
              <a:t>Audited</a:t>
            </a:r>
            <a:r>
              <a:rPr lang="en-GB" altLang="en-US" sz="2800" dirty="0">
                <a:solidFill>
                  <a:srgbClr val="0070C0"/>
                </a:solidFill>
                <a:ea typeface="ＭＳ Ｐゴシック" pitchFamily="34" charset="-128"/>
              </a:rPr>
              <a:t>)</a:t>
            </a:r>
            <a:endParaRPr lang="en-GB" sz="2800" dirty="0">
              <a:solidFill>
                <a:srgbClr val="0070C0"/>
              </a:solidFill>
            </a:endParaRPr>
          </a:p>
        </p:txBody>
      </p:sp>
      <p:graphicFrame>
        <p:nvGraphicFramePr>
          <p:cNvPr id="4" name="Table 3"/>
          <p:cNvGraphicFramePr>
            <a:graphicFrameLocks noGrp="1"/>
          </p:cNvGraphicFramePr>
          <p:nvPr/>
        </p:nvGraphicFramePr>
        <p:xfrm>
          <a:off x="-3111" y="965718"/>
          <a:ext cx="3813112" cy="2579238"/>
        </p:xfrm>
        <a:graphic>
          <a:graphicData uri="http://schemas.openxmlformats.org/drawingml/2006/table">
            <a:tbl>
              <a:tblPr firstRow="1" firstCol="1" bandRow="1">
                <a:tableStyleId>{5C22544A-7EE6-4342-B048-85BDC9FD1C3A}</a:tableStyleId>
              </a:tblPr>
              <a:tblGrid>
                <a:gridCol w="1415513">
                  <a:extLst>
                    <a:ext uri="{9D8B030D-6E8A-4147-A177-3AD203B41FA5}">
                      <a16:colId xmlns:a16="http://schemas.microsoft.com/office/drawing/2014/main" xmlns="" val="20000"/>
                    </a:ext>
                  </a:extLst>
                </a:gridCol>
                <a:gridCol w="492734">
                  <a:extLst>
                    <a:ext uri="{9D8B030D-6E8A-4147-A177-3AD203B41FA5}">
                      <a16:colId xmlns:a16="http://schemas.microsoft.com/office/drawing/2014/main" xmlns="" val="20001"/>
                    </a:ext>
                  </a:extLst>
                </a:gridCol>
                <a:gridCol w="366162">
                  <a:extLst>
                    <a:ext uri="{9D8B030D-6E8A-4147-A177-3AD203B41FA5}">
                      <a16:colId xmlns:a16="http://schemas.microsoft.com/office/drawing/2014/main" xmlns="" val="20002"/>
                    </a:ext>
                  </a:extLst>
                </a:gridCol>
                <a:gridCol w="545296">
                  <a:extLst>
                    <a:ext uri="{9D8B030D-6E8A-4147-A177-3AD203B41FA5}">
                      <a16:colId xmlns:a16="http://schemas.microsoft.com/office/drawing/2014/main" xmlns="" val="20003"/>
                    </a:ext>
                  </a:extLst>
                </a:gridCol>
                <a:gridCol w="330845">
                  <a:extLst>
                    <a:ext uri="{9D8B030D-6E8A-4147-A177-3AD203B41FA5}">
                      <a16:colId xmlns:a16="http://schemas.microsoft.com/office/drawing/2014/main" xmlns="" val="20004"/>
                    </a:ext>
                  </a:extLst>
                </a:gridCol>
                <a:gridCol w="662562">
                  <a:extLst>
                    <a:ext uri="{9D8B030D-6E8A-4147-A177-3AD203B41FA5}">
                      <a16:colId xmlns:a16="http://schemas.microsoft.com/office/drawing/2014/main" xmlns="" val="20005"/>
                    </a:ext>
                  </a:extLst>
                </a:gridCol>
              </a:tblGrid>
              <a:tr h="234104">
                <a:tc rowSpan="2">
                  <a:txBody>
                    <a:bodyPr/>
                    <a:lstStyle/>
                    <a:p>
                      <a:pPr marL="0" marR="0">
                        <a:lnSpc>
                          <a:spcPct val="107000"/>
                        </a:lnSpc>
                        <a:spcBef>
                          <a:spcPts val="0"/>
                        </a:spcBef>
                        <a:spcAft>
                          <a:spcPts val="800"/>
                        </a:spcAft>
                      </a:pPr>
                      <a:r>
                        <a:rPr lang="en-ZA" sz="1400" dirty="0">
                          <a:solidFill>
                            <a:schemeClr val="tx1"/>
                          </a:solidFill>
                          <a:effectLst/>
                          <a:latin typeface="+mn-lt"/>
                        </a:rPr>
                        <a:t>Branch</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gridSpan="5">
                  <a:txBody>
                    <a:bodyPr/>
                    <a:lstStyle/>
                    <a:p>
                      <a:pPr marL="0" marR="0" algn="ctr">
                        <a:lnSpc>
                          <a:spcPct val="100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2020/21 Financial Year</a:t>
                      </a:r>
                    </a:p>
                  </a:txBody>
                  <a:tcPr marL="17780" marR="177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hMerge="1">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marR="0" algn="ctr">
                        <a:lnSpc>
                          <a:spcPct val="107000"/>
                        </a:lnSpc>
                        <a:spcBef>
                          <a:spcPts val="0"/>
                        </a:spcBef>
                        <a:spcAft>
                          <a:spcPts val="800"/>
                        </a:spcAft>
                      </a:pP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896832">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effectLst/>
                          <a:latin typeface="+mn-lt"/>
                        </a:rPr>
                        <a:t>Planned Targets</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BACC6"/>
                    </a:solidFill>
                  </a:tcPr>
                </a:tc>
                <a:tc gridSpan="2">
                  <a:txBody>
                    <a:bodyPr/>
                    <a:lstStyle/>
                    <a:p>
                      <a:pPr marL="0" marR="0" algn="ctr">
                        <a:lnSpc>
                          <a:spcPct val="107000"/>
                        </a:lnSpc>
                        <a:spcBef>
                          <a:spcPts val="0"/>
                        </a:spcBef>
                        <a:spcAft>
                          <a:spcPts val="800"/>
                        </a:spcAft>
                      </a:pPr>
                      <a:r>
                        <a:rPr lang="en-ZA" sz="1300" b="0" dirty="0">
                          <a:solidFill>
                            <a:schemeClr val="tx1"/>
                          </a:solidFill>
                          <a:effectLst/>
                          <a:latin typeface="+mn-lt"/>
                        </a:rPr>
                        <a:t>Targets Achieved</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300" b="0" dirty="0">
                          <a:solidFill>
                            <a:schemeClr val="tx1"/>
                          </a:solidFill>
                          <a:effectLst/>
                          <a:latin typeface="+mn-lt"/>
                        </a:rPr>
                        <a:t>Targets Not Achieved</a:t>
                      </a:r>
                      <a:endParaRPr lang="en-US" sz="1300" b="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vert="vert27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Times New Roman" panose="02020603050405020304" pitchFamily="18" charset="0"/>
                      </a:endParaRPr>
                    </a:p>
                  </a:txBody>
                  <a:tcPr marL="17780" marR="177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1"/>
                  </a:ext>
                </a:extLst>
              </a:tr>
              <a:tr h="549081">
                <a:tc>
                  <a:txBody>
                    <a:bodyPr/>
                    <a:lstStyle/>
                    <a:p>
                      <a:pPr marL="0" marR="0">
                        <a:lnSpc>
                          <a:spcPct val="107000"/>
                        </a:lnSpc>
                        <a:spcBef>
                          <a:spcPts val="0"/>
                        </a:spcBef>
                        <a:spcAft>
                          <a:spcPts val="800"/>
                        </a:spcAft>
                      </a:pPr>
                      <a:r>
                        <a:rPr lang="en-ZA" sz="1400" dirty="0">
                          <a:solidFill>
                            <a:schemeClr val="tx1"/>
                          </a:solidFill>
                          <a:effectLst/>
                          <a:latin typeface="+mn-lt"/>
                        </a:rPr>
                        <a:t>Administration</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32</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23</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72%</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9</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28%</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2"/>
                  </a:ext>
                </a:extLst>
              </a:tr>
              <a:tr h="648743">
                <a:tc>
                  <a:txBody>
                    <a:bodyPr/>
                    <a:lstStyle/>
                    <a:p>
                      <a:pPr marL="0" marR="0">
                        <a:lnSpc>
                          <a:spcPct val="107000"/>
                        </a:lnSpc>
                        <a:spcBef>
                          <a:spcPts val="0"/>
                        </a:spcBef>
                        <a:spcAft>
                          <a:spcPts val="0"/>
                        </a:spcAft>
                      </a:pPr>
                      <a:r>
                        <a:rPr lang="en-ZA" sz="1400" dirty="0">
                          <a:solidFill>
                            <a:schemeClr val="tx1"/>
                          </a:solidFill>
                          <a:effectLst/>
                          <a:latin typeface="+mn-lt"/>
                        </a:rPr>
                        <a:t>Benefits Adm.  and Support</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18</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14</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78%</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4</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dirty="0">
                          <a:solidFill>
                            <a:schemeClr val="tx1"/>
                          </a:solidFill>
                          <a:effectLst/>
                          <a:latin typeface="+mn-lt"/>
                          <a:ea typeface="Calibri" panose="020F0502020204030204" pitchFamily="34" charset="0"/>
                          <a:cs typeface="Times New Roman" panose="02020603050405020304" pitchFamily="18" charset="0"/>
                        </a:rPr>
                        <a:t>22%</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3"/>
                  </a:ext>
                </a:extLst>
              </a:tr>
              <a:tr h="250478">
                <a:tc>
                  <a:txBody>
                    <a:bodyPr/>
                    <a:lstStyle/>
                    <a:p>
                      <a:pPr marL="0" marR="0">
                        <a:lnSpc>
                          <a:spcPct val="107000"/>
                        </a:lnSpc>
                        <a:spcBef>
                          <a:spcPts val="0"/>
                        </a:spcBef>
                        <a:spcAft>
                          <a:spcPts val="800"/>
                        </a:spcAft>
                      </a:pPr>
                      <a:r>
                        <a:rPr lang="en-ZA" sz="1400" dirty="0">
                          <a:solidFill>
                            <a:schemeClr val="tx1"/>
                          </a:solidFill>
                          <a:effectLst/>
                          <a:latin typeface="+mn-lt"/>
                        </a:rPr>
                        <a:t>Total</a:t>
                      </a:r>
                      <a:endParaRPr lang="en-US" sz="1400" dirty="0">
                        <a:solidFill>
                          <a:schemeClr val="tx1"/>
                        </a:solidFill>
                        <a:effectLst/>
                        <a:latin typeface="+mn-lt"/>
                        <a:ea typeface="Calibri" panose="020F0502020204030204" pitchFamily="34" charset="0"/>
                        <a:cs typeface="Times New Roman" panose="02020603050405020304" pitchFamily="18" charset="0"/>
                      </a:endParaRP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000"/>
                    </a:solid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Calibri" panose="020F0502020204030204" pitchFamily="34" charset="0"/>
                          <a:cs typeface="Times New Roman" panose="02020603050405020304" pitchFamily="18" charset="0"/>
                        </a:rPr>
                        <a:t>50</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4BACC6"/>
                    </a:solid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Calibri" panose="020F0502020204030204" pitchFamily="34" charset="0"/>
                          <a:cs typeface="Times New Roman" panose="02020603050405020304" pitchFamily="18" charset="0"/>
                        </a:rPr>
                        <a:t>37</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Calibri" panose="020F0502020204030204" pitchFamily="34" charset="0"/>
                          <a:cs typeface="Times New Roman" panose="02020603050405020304" pitchFamily="18" charset="0"/>
                        </a:rPr>
                        <a:t>74%</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Calibri" panose="020F0502020204030204" pitchFamily="34" charset="0"/>
                          <a:cs typeface="Times New Roman" panose="02020603050405020304" pitchFamily="18" charset="0"/>
                        </a:rPr>
                        <a:t>13</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tc>
                  <a:txBody>
                    <a:bodyPr/>
                    <a:lstStyle/>
                    <a:p>
                      <a:pPr marL="0" marR="0" algn="ctr">
                        <a:lnSpc>
                          <a:spcPct val="107000"/>
                        </a:lnSpc>
                        <a:spcBef>
                          <a:spcPts val="0"/>
                        </a:spcBef>
                        <a:spcAft>
                          <a:spcPts val="0"/>
                        </a:spcAft>
                      </a:pPr>
                      <a:r>
                        <a:rPr lang="en-US" sz="1400" b="1" dirty="0">
                          <a:solidFill>
                            <a:schemeClr val="tx1"/>
                          </a:solidFill>
                          <a:effectLst/>
                          <a:latin typeface="+mn-lt"/>
                          <a:ea typeface="Calibri" panose="020F0502020204030204" pitchFamily="34" charset="0"/>
                          <a:cs typeface="Times New Roman" panose="02020603050405020304" pitchFamily="18" charset="0"/>
                        </a:rPr>
                        <a:t>26%</a:t>
                      </a:r>
                    </a:p>
                  </a:txBody>
                  <a:tcPr marL="17780" marR="177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xmlns="" val="10004"/>
                  </a:ext>
                </a:extLst>
              </a:tr>
            </a:tbl>
          </a:graphicData>
        </a:graphic>
      </p:graphicFrame>
      <p:sp>
        <p:nvSpPr>
          <p:cNvPr id="5" name="Content Placeholder 4"/>
          <p:cNvSpPr txBox="1">
            <a:spLocks/>
          </p:cNvSpPr>
          <p:nvPr/>
        </p:nvSpPr>
        <p:spPr>
          <a:xfrm>
            <a:off x="-3110" y="3544956"/>
            <a:ext cx="3813110" cy="722244"/>
          </a:xfrm>
          <a:prstGeom prst="rect">
            <a:avLst/>
          </a:prstGeom>
          <a:solidFill>
            <a:srgbClr val="FFC000"/>
          </a:solidFill>
          <a:ln>
            <a:solidFill>
              <a:schemeClr val="tx1"/>
            </a:solidFill>
          </a:ln>
        </p:spPr>
        <p:txBody>
          <a:bodyPr>
            <a:noAutofit/>
          </a:bodyPr>
          <a:lstStyle>
            <a:lvl1pPr marL="480060" indent="-480060" algn="l" rtl="0" eaLnBrk="0" fontAlgn="base" hangingPunct="0">
              <a:lnSpc>
                <a:spcPct val="100000"/>
              </a:lnSpc>
              <a:spcBef>
                <a:spcPts val="0"/>
              </a:spcBef>
              <a:spcAft>
                <a:spcPct val="0"/>
              </a:spcAft>
              <a:buChar char="•"/>
              <a:defRPr sz="3360">
                <a:solidFill>
                  <a:schemeClr val="tx1"/>
                </a:solidFill>
                <a:latin typeface="+mn-lt"/>
                <a:ea typeface="+mn-ea"/>
                <a:cs typeface="+mn-cs"/>
              </a:defRPr>
            </a:lvl1pPr>
            <a:lvl2pPr marL="1040130" indent="-400050" algn="l" rtl="0" eaLnBrk="0" fontAlgn="base" hangingPunct="0">
              <a:lnSpc>
                <a:spcPct val="100000"/>
              </a:lnSpc>
              <a:spcBef>
                <a:spcPts val="0"/>
              </a:spcBef>
              <a:spcAft>
                <a:spcPct val="0"/>
              </a:spcAft>
              <a:buChar char="–"/>
              <a:defRPr sz="3360">
                <a:solidFill>
                  <a:schemeClr val="tx1"/>
                </a:solidFill>
                <a:latin typeface="+mn-lt"/>
              </a:defRPr>
            </a:lvl2pPr>
            <a:lvl3pPr marL="1600200" indent="-320040" algn="l" rtl="0" eaLnBrk="0" fontAlgn="base" hangingPunct="0">
              <a:lnSpc>
                <a:spcPct val="100000"/>
              </a:lnSpc>
              <a:spcBef>
                <a:spcPts val="0"/>
              </a:spcBef>
              <a:spcAft>
                <a:spcPct val="0"/>
              </a:spcAft>
              <a:buChar char="•"/>
              <a:defRPr sz="3360">
                <a:solidFill>
                  <a:schemeClr val="tx1"/>
                </a:solidFill>
                <a:latin typeface="+mn-lt"/>
              </a:defRPr>
            </a:lvl3pPr>
            <a:lvl4pPr marL="2240280" indent="-320040" algn="l" rtl="0" eaLnBrk="0" fontAlgn="base" hangingPunct="0">
              <a:lnSpc>
                <a:spcPct val="100000"/>
              </a:lnSpc>
              <a:spcBef>
                <a:spcPts val="0"/>
              </a:spcBef>
              <a:spcAft>
                <a:spcPct val="0"/>
              </a:spcAft>
              <a:buChar char="–"/>
              <a:defRPr sz="3360">
                <a:solidFill>
                  <a:schemeClr val="tx1"/>
                </a:solidFill>
                <a:latin typeface="+mn-lt"/>
              </a:defRPr>
            </a:lvl4pPr>
            <a:lvl5pPr marL="2880360" indent="-320040" algn="l" rtl="0" eaLnBrk="0" fontAlgn="base" hangingPunct="0">
              <a:lnSpc>
                <a:spcPct val="100000"/>
              </a:lnSpc>
              <a:spcBef>
                <a:spcPts val="0"/>
              </a:spcBef>
              <a:spcAft>
                <a:spcPct val="0"/>
              </a:spcAft>
              <a:buChar char="»"/>
              <a:defRPr sz="3360">
                <a:solidFill>
                  <a:schemeClr val="tx1"/>
                </a:solidFill>
                <a:latin typeface="+mn-lt"/>
              </a:defRPr>
            </a:lvl5pPr>
            <a:lvl6pPr marL="3520440" indent="-320040" algn="l" rtl="0" fontAlgn="base">
              <a:spcBef>
                <a:spcPct val="20000"/>
              </a:spcBef>
              <a:spcAft>
                <a:spcPct val="0"/>
              </a:spcAft>
              <a:buChar char="»"/>
              <a:defRPr sz="2800">
                <a:solidFill>
                  <a:schemeClr val="tx1"/>
                </a:solidFill>
                <a:latin typeface="+mn-lt"/>
              </a:defRPr>
            </a:lvl6pPr>
            <a:lvl7pPr marL="4160520" indent="-320040" algn="l" rtl="0" fontAlgn="base">
              <a:spcBef>
                <a:spcPct val="20000"/>
              </a:spcBef>
              <a:spcAft>
                <a:spcPct val="0"/>
              </a:spcAft>
              <a:buChar char="»"/>
              <a:defRPr sz="2800">
                <a:solidFill>
                  <a:schemeClr val="tx1"/>
                </a:solidFill>
                <a:latin typeface="+mn-lt"/>
              </a:defRPr>
            </a:lvl7pPr>
            <a:lvl8pPr marL="4800600" indent="-320040" algn="l" rtl="0" fontAlgn="base">
              <a:spcBef>
                <a:spcPct val="20000"/>
              </a:spcBef>
              <a:spcAft>
                <a:spcPct val="0"/>
              </a:spcAft>
              <a:buChar char="»"/>
              <a:defRPr sz="2800">
                <a:solidFill>
                  <a:schemeClr val="tx1"/>
                </a:solidFill>
                <a:latin typeface="+mn-lt"/>
              </a:defRPr>
            </a:lvl8pPr>
            <a:lvl9pPr marL="5440680" indent="-320040" algn="l" rtl="0" fontAlgn="base">
              <a:spcBef>
                <a:spcPct val="20000"/>
              </a:spcBef>
              <a:spcAft>
                <a:spcPct val="0"/>
              </a:spcAft>
              <a:buChar char="»"/>
              <a:defRPr sz="2800">
                <a:solidFill>
                  <a:schemeClr val="tx1"/>
                </a:solidFill>
                <a:latin typeface="+mn-lt"/>
              </a:defRPr>
            </a:lvl9pPr>
          </a:lstStyle>
          <a:p>
            <a:pPr marL="0" indent="0" algn="just" defTabSz="653156">
              <a:spcBef>
                <a:spcPts val="600"/>
              </a:spcBef>
              <a:buNone/>
            </a:pPr>
            <a:endParaRPr lang="en-ZA" sz="1400" kern="0" dirty="0">
              <a:solidFill>
                <a:schemeClr val="tx2"/>
              </a:solidFill>
              <a:cs typeface="Arial" panose="020B0604020202020204" pitchFamily="34" charset="0"/>
            </a:endParaRPr>
          </a:p>
          <a:p>
            <a:pPr marL="0" indent="0" algn="just" defTabSz="653156">
              <a:spcBef>
                <a:spcPts val="600"/>
              </a:spcBef>
              <a:buNone/>
            </a:pPr>
            <a:r>
              <a:rPr lang="en-ZA" sz="1350" b="1" kern="0" dirty="0">
                <a:solidFill>
                  <a:schemeClr val="tx2"/>
                </a:solidFill>
                <a:cs typeface="Arial" panose="020B0604020202020204" pitchFamily="34" charset="0"/>
              </a:rPr>
              <a:t>Diagram Depicting the 2020/21 Performance</a:t>
            </a:r>
          </a:p>
        </p:txBody>
      </p:sp>
      <p:sp>
        <p:nvSpPr>
          <p:cNvPr id="7" name="Slide Number Placeholder 3">
            <a:extLst>
              <a:ext uri="{FF2B5EF4-FFF2-40B4-BE49-F238E27FC236}">
                <a16:creationId xmlns:a16="http://schemas.microsoft.com/office/drawing/2014/main" xmlns="" id="{23DC52B7-8060-4C01-A7FD-0D8D08CBE90A}"/>
              </a:ext>
            </a:extLst>
          </p:cNvPr>
          <p:cNvSpPr txBox="1">
            <a:spLocks/>
          </p:cNvSpPr>
          <p:nvPr/>
        </p:nvSpPr>
        <p:spPr>
          <a:xfrm>
            <a:off x="4045323" y="6574237"/>
            <a:ext cx="685800" cy="24407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143C01D-3800-4318-9C6F-B5F93FA8E3B7}" type="slidenum">
              <a:rPr lang="en-US" smtClean="0">
                <a:solidFill>
                  <a:schemeClr val="tx1"/>
                </a:solidFill>
              </a:rPr>
              <a:pPr>
                <a:defRPr/>
              </a:pPr>
              <a:t>8</a:t>
            </a:fld>
            <a:endParaRPr lang="en-US" dirty="0">
              <a:solidFill>
                <a:schemeClr val="tx1"/>
              </a:solidFill>
            </a:endParaRPr>
          </a:p>
        </p:txBody>
      </p:sp>
      <p:graphicFrame>
        <p:nvGraphicFramePr>
          <p:cNvPr id="8" name="Chart 7"/>
          <p:cNvGraphicFramePr>
            <a:graphicFrameLocks/>
          </p:cNvGraphicFramePr>
          <p:nvPr/>
        </p:nvGraphicFramePr>
        <p:xfrm>
          <a:off x="13355" y="4267200"/>
          <a:ext cx="3796645"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3810000" y="1905000"/>
          <a:ext cx="5334000" cy="3962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54872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Targets not achieved</a:t>
            </a:r>
            <a:endParaRPr lang="en-US" dirty="0"/>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9</a:t>
            </a:r>
          </a:p>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56938B-8917-4869-91D0-F9F507C443EE}" type="slidenum">
              <a:rPr lang="en-US" smtClean="0">
                <a:solidFill>
                  <a:prstClr val="black">
                    <a:tint val="75000"/>
                  </a:prstClr>
                </a:solidFill>
              </a:rPr>
              <a:pPr/>
              <a:t>9</a:t>
            </a:fld>
            <a:endParaRPr lang="en-US">
              <a:solidFill>
                <a:prstClr val="black">
                  <a:tint val="75000"/>
                </a:prstClr>
              </a:solidFill>
            </a:endParaRPr>
          </a:p>
        </p:txBody>
      </p:sp>
      <p:sp>
        <p:nvSpPr>
          <p:cNvPr id="5" name="Title 1"/>
          <p:cNvSpPr txBox="1">
            <a:spLocks/>
          </p:cNvSpPr>
          <p:nvPr/>
        </p:nvSpPr>
        <p:spPr>
          <a:xfrm>
            <a:off x="0" y="2209800"/>
            <a:ext cx="9144000" cy="2057400"/>
          </a:xfrm>
          <a:prstGeom prst="rect">
            <a:avLst/>
          </a:prstGeom>
          <a:solidFill>
            <a:srgbClr val="FFCC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latin typeface="Arial" panose="020B0604020202020204" pitchFamily="34" charset="0"/>
                <a:cs typeface="Arial" panose="020B0604020202020204" pitchFamily="34" charset="0"/>
              </a:rPr>
              <a:t>TARGETS NOT ACHIEVED</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13715659"/>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accent2"/>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24764</TotalTime>
  <Words>8851</Words>
  <Application>Microsoft Office PowerPoint</Application>
  <PresentationFormat>On-screen Show (4:3)</PresentationFormat>
  <Paragraphs>1528</Paragraphs>
  <Slides>72</Slides>
  <Notes>9</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72</vt:i4>
      </vt:variant>
    </vt:vector>
  </HeadingPairs>
  <TitlesOfParts>
    <vt:vector size="76" baseType="lpstr">
      <vt:lpstr>Custom Design</vt:lpstr>
      <vt:lpstr>29_Custom Design</vt:lpstr>
      <vt:lpstr>1_Office Theme</vt:lpstr>
      <vt:lpstr>Worksheet</vt:lpstr>
      <vt:lpstr>2020/21 ANNUAL REPORT  PRESENTATION</vt:lpstr>
      <vt:lpstr>Presentation Outline</vt:lpstr>
      <vt:lpstr>Purpose</vt:lpstr>
      <vt:lpstr>Context</vt:lpstr>
      <vt:lpstr>Programmes’ Structure</vt:lpstr>
      <vt:lpstr>  THREE YEAR PERFORMANCE TRENDS 2018/19 – 2020/21 </vt:lpstr>
      <vt:lpstr>SASSA’s Overall Performance</vt:lpstr>
      <vt:lpstr>Summary of SASSA’s performance for the 2020/21 Financial year (Audited)</vt:lpstr>
      <vt:lpstr>Targets not achieved</vt:lpstr>
      <vt:lpstr>Slide 10</vt:lpstr>
      <vt:lpstr>Slide 11</vt:lpstr>
      <vt:lpstr>Slide 12</vt:lpstr>
      <vt:lpstr>Slide 13</vt:lpstr>
      <vt:lpstr>Slide 14</vt:lpstr>
      <vt:lpstr>Slide 15</vt:lpstr>
      <vt:lpstr>Agency Performance – Services to beneficiaries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Agency Performance – Administration</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FINANCIAL PERFORMANCE</vt:lpstr>
      <vt:lpstr>Expenditure: Economic Classification</vt:lpstr>
      <vt:lpstr>Expenditure: Programmes</vt:lpstr>
      <vt:lpstr>Expenditure: Programmes incl. subprogrammes</vt:lpstr>
      <vt:lpstr> 2020/21 F/Y in a nutshell  </vt:lpstr>
      <vt:lpstr>Commentary On Expenditure</vt:lpstr>
      <vt:lpstr>Commentary On Expenditure</vt:lpstr>
      <vt:lpstr>Commentary On Expenditure</vt:lpstr>
      <vt:lpstr>Financial Health 2020/21</vt:lpstr>
      <vt:lpstr>AUDIT OUTCOMES</vt:lpstr>
      <vt:lpstr>Auditor-General Report and Comments</vt:lpstr>
      <vt:lpstr>2020/21 Audit Outcome</vt:lpstr>
      <vt:lpstr>Summary of the audit results 2020/21</vt:lpstr>
      <vt:lpstr>Summary of the audit results 2019/20 </vt:lpstr>
      <vt:lpstr>Irregular Expenditure Note</vt:lpstr>
      <vt:lpstr> Details of current year irregular expenditure as at 31 March 2021  </vt:lpstr>
      <vt:lpstr>Key Audit matters</vt:lpstr>
      <vt:lpstr>Key Audit matters</vt:lpstr>
      <vt:lpstr>Recommendations</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DineoMotsh</dc:creator>
  <cp:lastModifiedBy>USER</cp:lastModifiedBy>
  <cp:revision>978</cp:revision>
  <cp:lastPrinted>2020-11-16T11:52:48Z</cp:lastPrinted>
  <dcterms:created xsi:type="dcterms:W3CDTF">2016-03-01T10:31:26Z</dcterms:created>
  <dcterms:modified xsi:type="dcterms:W3CDTF">2022-03-08T16:18:52Z</dcterms:modified>
</cp:coreProperties>
</file>