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66" r:id="rId4"/>
    <p:sldId id="287" r:id="rId5"/>
    <p:sldId id="563" r:id="rId6"/>
    <p:sldId id="344" r:id="rId7"/>
    <p:sldId id="276" r:id="rId8"/>
    <p:sldId id="343" r:id="rId9"/>
    <p:sldId id="345" r:id="rId10"/>
    <p:sldId id="346" r:id="rId11"/>
    <p:sldId id="347" r:id="rId12"/>
    <p:sldId id="348" r:id="rId13"/>
    <p:sldId id="298" r:id="rId14"/>
    <p:sldId id="299" r:id="rId15"/>
    <p:sldId id="321" r:id="rId16"/>
    <p:sldId id="338" r:id="rId17"/>
    <p:sldId id="580" r:id="rId18"/>
    <p:sldId id="340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BB997D79-5510-4D54-AD5A-BC03CC9B1948}">
          <p14:sldIdLst>
            <p14:sldId id="256"/>
            <p14:sldId id="264"/>
            <p14:sldId id="266"/>
            <p14:sldId id="287"/>
            <p14:sldId id="563"/>
            <p14:sldId id="344"/>
            <p14:sldId id="276"/>
            <p14:sldId id="343"/>
            <p14:sldId id="345"/>
            <p14:sldId id="346"/>
            <p14:sldId id="347"/>
            <p14:sldId id="348"/>
            <p14:sldId id="298"/>
            <p14:sldId id="299"/>
            <p14:sldId id="321"/>
            <p14:sldId id="338"/>
            <p14:sldId id="580"/>
            <p14:sldId id="340"/>
          </p14:sldIdLst>
        </p14:section>
        <p14:section name="Untitled Section" id="{EFD1B289-3003-44A4-924A-5552F05E95F7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med Chowan" initials="MC" lastIdx="2" clrIdx="0">
    <p:extLst>
      <p:ext uri="{19B8F6BF-5375-455C-9EA6-DF929625EA0E}">
        <p15:presenceInfo xmlns:p15="http://schemas.microsoft.com/office/powerpoint/2012/main" xmlns="" userId="S::Mahomed.Chowan@fpb.org.za::f847d127-7d55-4a71-8725-de699fa6e1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84127-1C9A-4004-89D8-7962696927C1}" v="1" dt="2022-02-01T10:43:44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35" autoAdjust="0"/>
  </p:normalViewPr>
  <p:slideViewPr>
    <p:cSldViewPr snapToGrid="0" snapToObjects="1">
      <p:cViewPr varScale="1">
        <p:scale>
          <a:sx n="57" d="100"/>
          <a:sy n="5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omed Chowan" userId="f847d127-7d55-4a71-8725-de699fa6e13f" providerId="ADAL" clId="{46884127-1C9A-4004-89D8-7962696927C1}"/>
    <pc:docChg chg="custSel addSld delSld modSld sldOrd modSection">
      <pc:chgData name="Mahomed Chowan" userId="f847d127-7d55-4a71-8725-de699fa6e13f" providerId="ADAL" clId="{46884127-1C9A-4004-89D8-7962696927C1}" dt="2022-02-01T10:47:09.475" v="110" actId="20577"/>
      <pc:docMkLst>
        <pc:docMk/>
      </pc:docMkLst>
      <pc:sldChg chg="modSp mod">
        <pc:chgData name="Mahomed Chowan" userId="f847d127-7d55-4a71-8725-de699fa6e13f" providerId="ADAL" clId="{46884127-1C9A-4004-89D8-7962696927C1}" dt="2022-02-01T10:40:37.431" v="46" actId="20577"/>
        <pc:sldMkLst>
          <pc:docMk/>
          <pc:sldMk cId="850239047" sldId="266"/>
        </pc:sldMkLst>
        <pc:spChg chg="mod">
          <ac:chgData name="Mahomed Chowan" userId="f847d127-7d55-4a71-8725-de699fa6e13f" providerId="ADAL" clId="{46884127-1C9A-4004-89D8-7962696927C1}" dt="2022-02-01T10:40:37.431" v="46" actId="20577"/>
          <ac:spMkLst>
            <pc:docMk/>
            <pc:sldMk cId="850239047" sldId="266"/>
            <ac:spMk id="3" creationId="{1DD221CE-02F7-4852-908A-2C6D24C3C94B}"/>
          </ac:spMkLst>
        </pc:spChg>
      </pc:sldChg>
      <pc:sldChg chg="del">
        <pc:chgData name="Mahomed Chowan" userId="f847d127-7d55-4a71-8725-de699fa6e13f" providerId="ADAL" clId="{46884127-1C9A-4004-89D8-7962696927C1}" dt="2022-02-01T10:43:01.854" v="52" actId="47"/>
        <pc:sldMkLst>
          <pc:docMk/>
          <pc:sldMk cId="129186800" sldId="296"/>
        </pc:sldMkLst>
      </pc:sldChg>
      <pc:sldChg chg="del">
        <pc:chgData name="Mahomed Chowan" userId="f847d127-7d55-4a71-8725-de699fa6e13f" providerId="ADAL" clId="{46884127-1C9A-4004-89D8-7962696927C1}" dt="2022-02-01T10:42:57.727" v="51" actId="47"/>
        <pc:sldMkLst>
          <pc:docMk/>
          <pc:sldMk cId="0" sldId="548"/>
        </pc:sldMkLst>
      </pc:sldChg>
      <pc:sldChg chg="del">
        <pc:chgData name="Mahomed Chowan" userId="f847d127-7d55-4a71-8725-de699fa6e13f" providerId="ADAL" clId="{46884127-1C9A-4004-89D8-7962696927C1}" dt="2022-02-01T10:42:48.573" v="49" actId="47"/>
        <pc:sldMkLst>
          <pc:docMk/>
          <pc:sldMk cId="473474250" sldId="554"/>
        </pc:sldMkLst>
      </pc:sldChg>
      <pc:sldChg chg="del">
        <pc:chgData name="Mahomed Chowan" userId="f847d127-7d55-4a71-8725-de699fa6e13f" providerId="ADAL" clId="{46884127-1C9A-4004-89D8-7962696927C1}" dt="2022-02-01T10:42:52.811" v="50" actId="47"/>
        <pc:sldMkLst>
          <pc:docMk/>
          <pc:sldMk cId="2304623023" sldId="562"/>
        </pc:sldMkLst>
      </pc:sldChg>
      <pc:sldChg chg="del">
        <pc:chgData name="Mahomed Chowan" userId="f847d127-7d55-4a71-8725-de699fa6e13f" providerId="ADAL" clId="{46884127-1C9A-4004-89D8-7962696927C1}" dt="2022-02-01T10:43:05.046" v="53" actId="47"/>
        <pc:sldMkLst>
          <pc:docMk/>
          <pc:sldMk cId="664739772" sldId="564"/>
        </pc:sldMkLst>
      </pc:sldChg>
      <pc:sldChg chg="del">
        <pc:chgData name="Mahomed Chowan" userId="f847d127-7d55-4a71-8725-de699fa6e13f" providerId="ADAL" clId="{46884127-1C9A-4004-89D8-7962696927C1}" dt="2022-02-01T10:42:25.042" v="48" actId="47"/>
        <pc:sldMkLst>
          <pc:docMk/>
          <pc:sldMk cId="2844156437" sldId="567"/>
        </pc:sldMkLst>
      </pc:sldChg>
      <pc:sldChg chg="del">
        <pc:chgData name="Mahomed Chowan" userId="f847d127-7d55-4a71-8725-de699fa6e13f" providerId="ADAL" clId="{46884127-1C9A-4004-89D8-7962696927C1}" dt="2022-02-01T10:42:21.576" v="47" actId="47"/>
        <pc:sldMkLst>
          <pc:docMk/>
          <pc:sldMk cId="3642550262" sldId="568"/>
        </pc:sldMkLst>
      </pc:sldChg>
      <pc:sldChg chg="modSp add mod ord">
        <pc:chgData name="Mahomed Chowan" userId="f847d127-7d55-4a71-8725-de699fa6e13f" providerId="ADAL" clId="{46884127-1C9A-4004-89D8-7962696927C1}" dt="2022-02-01T10:47:09.475" v="110" actId="20577"/>
        <pc:sldMkLst>
          <pc:docMk/>
          <pc:sldMk cId="2303480659" sldId="580"/>
        </pc:sldMkLst>
        <pc:graphicFrameChg chg="modGraphic">
          <ac:chgData name="Mahomed Chowan" userId="f847d127-7d55-4a71-8725-de699fa6e13f" providerId="ADAL" clId="{46884127-1C9A-4004-89D8-7962696927C1}" dt="2022-02-01T10:47:09.475" v="110" actId="20577"/>
          <ac:graphicFrameMkLst>
            <pc:docMk/>
            <pc:sldMk cId="2303480659" sldId="580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5F8F6-A3E5-4AF5-8120-A7472FB94809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1C8A3-2C5E-4F0E-8633-6783C29FF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012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9314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2226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9AEE5-1985-423D-98B8-BD2DA79138F3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579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219D-A04B-4348-A46C-5146631F804A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293" y="2595570"/>
            <a:ext cx="6579219" cy="2277513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Finance Quarterly report</a:t>
            </a:r>
            <a:br>
              <a:rPr lang="en-US" altLang="en-US" sz="3600" b="1" dirty="0"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</a:br>
            <a:r>
              <a:rPr lang="en-US" altLang="en-US" sz="3600" b="1" dirty="0"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Q1 (2021/22)</a:t>
            </a:r>
            <a:endParaRPr lang="en-US" sz="36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1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4" y="998806"/>
            <a:ext cx="8475786" cy="5127357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SO2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Public education and stakeholder partnering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1800" dirty="0">
                <a:solidFill>
                  <a:prstClr val="black"/>
                </a:solidFill>
              </a:rPr>
              <a:t> </a:t>
            </a:r>
            <a:r>
              <a:rPr lang="en-ZA" sz="2000" dirty="0">
                <a:solidFill>
                  <a:prstClr val="black"/>
                </a:solidFill>
              </a:rPr>
              <a:t>R597k (10%) of the annual budget of R5.9m has been spent to date.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The public education and stakeholder </a:t>
            </a:r>
            <a:r>
              <a:rPr lang="en-US" sz="2000" dirty="0">
                <a:solidFill>
                  <a:prstClr val="black"/>
                </a:solidFill>
              </a:rPr>
              <a:t>was underspent by R897k (60%) against the YTD budget of R1.4m.</a:t>
            </a:r>
          </a:p>
          <a:p>
            <a:endParaRPr lang="en-ZA" dirty="0"/>
          </a:p>
          <a:p>
            <a:endParaRPr lang="en-Z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54679BC-BC0A-49D2-9EAC-DA565C4CADEC}"/>
              </a:ext>
            </a:extLst>
          </p:cNvPr>
          <p:cNvGraphicFramePr>
            <a:graphicFrameLocks noGrp="1"/>
          </p:cNvGraphicFramePr>
          <p:nvPr/>
        </p:nvGraphicFramePr>
        <p:xfrm>
          <a:off x="291902" y="3114422"/>
          <a:ext cx="8475785" cy="143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5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3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9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39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986">
                  <a:extLst>
                    <a:ext uri="{9D8B030D-6E8A-4147-A177-3AD203B41FA5}">
                      <a16:colId xmlns:a16="http://schemas.microsoft.com/office/drawing/2014/main" xmlns="" val="3237761034"/>
                    </a:ext>
                  </a:extLst>
                </a:gridCol>
              </a:tblGrid>
              <a:tr h="817418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597 130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1 494 341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897 210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5 977 362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BCAA1EB-F4A4-4774-AED5-F548FD07A590}"/>
              </a:ext>
            </a:extLst>
          </p:cNvPr>
          <p:cNvSpPr/>
          <p:nvPr/>
        </p:nvSpPr>
        <p:spPr>
          <a:xfrm>
            <a:off x="277838" y="4766390"/>
            <a:ext cx="86551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Reason for variance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reason for variance is largely due to the delay in the appointment of the digital agency.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variance is also attributable to Covid 19 pandemic as some of the outreach could not be conducted.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9401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8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2536"/>
            <a:ext cx="8229600" cy="591546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SO3 – Research and Development</a:t>
            </a:r>
            <a:endParaRPr lang="en-ZA" sz="24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 R53k (6%) of the annual budget of R835k has been spent.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 The variance on a year to date expenditure amounted to R155k (75%) of R208k year to date budget.</a:t>
            </a:r>
          </a:p>
          <a:p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F842972-3E14-4D5A-983A-41E13665E5AB}"/>
              </a:ext>
            </a:extLst>
          </p:cNvPr>
          <p:cNvGraphicFramePr>
            <a:graphicFrameLocks noGrp="1"/>
          </p:cNvGraphicFramePr>
          <p:nvPr/>
        </p:nvGraphicFramePr>
        <p:xfrm>
          <a:off x="329063" y="3084342"/>
          <a:ext cx="8357737" cy="1631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9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03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31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1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5017">
                  <a:extLst>
                    <a:ext uri="{9D8B030D-6E8A-4147-A177-3AD203B41FA5}">
                      <a16:colId xmlns:a16="http://schemas.microsoft.com/office/drawing/2014/main" xmlns="" val="3318682167"/>
                    </a:ext>
                  </a:extLst>
                </a:gridCol>
              </a:tblGrid>
              <a:tr h="989202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26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208 897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155 800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835 589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0AA8E5F-3FD2-4657-B484-9544131CD044}"/>
              </a:ext>
            </a:extLst>
          </p:cNvPr>
          <p:cNvSpPr/>
          <p:nvPr/>
        </p:nvSpPr>
        <p:spPr>
          <a:xfrm>
            <a:off x="453682" y="5188783"/>
            <a:ext cx="8097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Reason for variance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The variance is due to the delay in the launch of the research papers. </a:t>
            </a:r>
          </a:p>
        </p:txBody>
      </p:sp>
    </p:spTree>
    <p:extLst>
      <p:ext uri="{BB962C8B-B14F-4D97-AF65-F5344CB8AC3E}">
        <p14:creationId xmlns:p14="http://schemas.microsoft.com/office/powerpoint/2010/main" xmlns="" val="402883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8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4739"/>
            <a:ext cx="8229600" cy="591546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SO4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Efficient and high performing organisation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1800" dirty="0">
                <a:solidFill>
                  <a:prstClr val="black"/>
                </a:solidFill>
              </a:rPr>
              <a:t>  </a:t>
            </a:r>
            <a:r>
              <a:rPr lang="en-ZA" sz="2000" dirty="0">
                <a:solidFill>
                  <a:prstClr val="black"/>
                </a:solidFill>
              </a:rPr>
              <a:t>R18,8m (19%) excluding commitment against the annual budget of R98.6m has been recorded. 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ZA" sz="20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F842972-3E14-4D5A-983A-41E13665E5AB}"/>
              </a:ext>
            </a:extLst>
          </p:cNvPr>
          <p:cNvGraphicFramePr>
            <a:graphicFrameLocks noGrp="1"/>
          </p:cNvGraphicFramePr>
          <p:nvPr/>
        </p:nvGraphicFramePr>
        <p:xfrm>
          <a:off x="323557" y="2582140"/>
          <a:ext cx="8357737" cy="169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4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3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6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1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5017">
                  <a:extLst>
                    <a:ext uri="{9D8B030D-6E8A-4147-A177-3AD203B41FA5}">
                      <a16:colId xmlns:a16="http://schemas.microsoft.com/office/drawing/2014/main" xmlns="" val="3318682167"/>
                    </a:ext>
                  </a:extLst>
                </a:gridCol>
              </a:tblGrid>
              <a:tr h="1013927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79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18 809 285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24 644 508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5 835 224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98 578 035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18378F0-36DC-406D-83DF-0D72E3355051}"/>
              </a:ext>
            </a:extLst>
          </p:cNvPr>
          <p:cNvSpPr/>
          <p:nvPr/>
        </p:nvSpPr>
        <p:spPr>
          <a:xfrm>
            <a:off x="323557" y="4868651"/>
            <a:ext cx="8357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Reason for variance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reason for variance is attributable to vacancies and non-implementation of the salary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681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169"/>
            <a:ext cx="8229600" cy="2405576"/>
          </a:xfrm>
        </p:spPr>
        <p:txBody>
          <a:bodyPr>
            <a:normAutofit/>
          </a:bodyPr>
          <a:lstStyle/>
          <a:p>
            <a:r>
              <a:rPr lang="en-US" b="1" dirty="0">
                <a:cs typeface="Helvetica" pitchFamily="34" charset="0"/>
              </a:rPr>
              <a:t>Going Concern and sustainability 30 June 2021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3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91" y="264472"/>
            <a:ext cx="8183880" cy="70104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FINANCIAL POSITION &amp;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319784"/>
            <a:ext cx="8183880" cy="4727448"/>
          </a:xfrm>
        </p:spPr>
        <p:txBody>
          <a:bodyPr>
            <a:normAutofit/>
          </a:bodyPr>
          <a:lstStyle/>
          <a:p>
            <a:r>
              <a:rPr lang="en-ZA" sz="2000" dirty="0"/>
              <a:t>Liquidity ratio (current assets to current liabilities)= </a:t>
            </a:r>
            <a:r>
              <a:rPr lang="en-ZA" sz="2000" b="1" u="sng" dirty="0"/>
              <a:t>2.25 : 1 reflects that FPB </a:t>
            </a:r>
            <a:r>
              <a:rPr lang="en-ZA" sz="2000" b="1" u="sng" dirty="0">
                <a:solidFill>
                  <a:srgbClr val="FF0000"/>
                </a:solidFill>
              </a:rPr>
              <a:t>CAN</a:t>
            </a:r>
            <a:r>
              <a:rPr lang="en-ZA" sz="2000" b="1" u="sng" dirty="0"/>
              <a:t> sustain its operation over the short-term (12 months);</a:t>
            </a:r>
          </a:p>
          <a:p>
            <a:pPr marL="0" indent="0">
              <a:buNone/>
            </a:pPr>
            <a:endParaRPr lang="en-ZA" sz="2000" b="1" u="sng" dirty="0"/>
          </a:p>
          <a:p>
            <a:r>
              <a:rPr lang="en-ZA" sz="2000" dirty="0"/>
              <a:t>Solvency ratio (total assets to total liabilities) = </a:t>
            </a:r>
            <a:r>
              <a:rPr lang="en-ZA" sz="2000" b="1" u="sng" dirty="0"/>
              <a:t>3.81 : 1 reflects that FPB </a:t>
            </a:r>
            <a:r>
              <a:rPr lang="en-ZA" sz="2000" b="1" u="sng" dirty="0">
                <a:solidFill>
                  <a:srgbClr val="FF0000"/>
                </a:solidFill>
              </a:rPr>
              <a:t>CAN</a:t>
            </a:r>
            <a:r>
              <a:rPr lang="en-ZA" sz="2000" b="1" u="sng" dirty="0"/>
              <a:t> sustain its operation over the long-term (more than 12 months);</a:t>
            </a:r>
          </a:p>
          <a:p>
            <a:endParaRPr lang="en-ZA" sz="2000" b="1" u="sng" dirty="0"/>
          </a:p>
          <a:p>
            <a:pPr marL="0" indent="0">
              <a:buNone/>
            </a:pPr>
            <a:r>
              <a:rPr lang="en-ZA" sz="2400" b="1" dirty="0"/>
              <a:t>     </a:t>
            </a:r>
            <a:r>
              <a:rPr lang="en-ZA" sz="2400" b="1" u="sng" dirty="0"/>
              <a:t>Bank balance</a:t>
            </a:r>
          </a:p>
          <a:p>
            <a:pPr marL="0" indent="0">
              <a:buNone/>
            </a:pPr>
            <a:r>
              <a:rPr lang="en-ZA" sz="2400" b="1" dirty="0"/>
              <a:t>                                                    </a:t>
            </a:r>
            <a:r>
              <a:rPr lang="en-ZA" sz="2400" b="1" u="sng" dirty="0"/>
              <a:t> 30/06/2021</a:t>
            </a:r>
            <a:r>
              <a:rPr lang="en-ZA" sz="2400" b="1" dirty="0"/>
              <a:t>         </a:t>
            </a:r>
            <a:endParaRPr lang="en-ZA" sz="2400" b="1" u="sng" dirty="0"/>
          </a:p>
          <a:p>
            <a:r>
              <a:rPr lang="en-ZA" sz="2000" dirty="0"/>
              <a:t>Cash available					 –	</a:t>
            </a:r>
            <a:r>
              <a:rPr lang="en-ZA" dirty="0"/>
              <a:t> </a:t>
            </a:r>
            <a:r>
              <a:rPr lang="en-ZA" sz="2000" dirty="0"/>
              <a:t>R38.4m             </a:t>
            </a:r>
          </a:p>
          <a:p>
            <a:r>
              <a:rPr lang="en-ZA" sz="2000" dirty="0"/>
              <a:t>Current liabilities				 – 	(R31.5m)            </a:t>
            </a:r>
          </a:p>
          <a:p>
            <a:pPr marL="0" indent="0">
              <a:buNone/>
            </a:pPr>
            <a:r>
              <a:rPr lang="en-ZA" sz="2000" b="1" dirty="0"/>
              <a:t>      Net cash    </a:t>
            </a:r>
            <a:r>
              <a:rPr lang="en-ZA" sz="2000" dirty="0"/>
              <a:t>					  -     </a:t>
            </a:r>
            <a:r>
              <a:rPr lang="en-ZA" sz="2000" b="1" u="sng" dirty="0"/>
              <a:t>R6.9m </a:t>
            </a:r>
            <a:r>
              <a:rPr lang="en-ZA" sz="2000" b="1" dirty="0"/>
              <a:t>             </a:t>
            </a:r>
            <a:endParaRPr lang="en-ZA" sz="2000" b="1" u="sng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71205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2156" y="154207"/>
            <a:ext cx="8229600" cy="637309"/>
          </a:xfrm>
        </p:spPr>
        <p:txBody>
          <a:bodyPr>
            <a:noAutofit/>
          </a:bodyPr>
          <a:lstStyle/>
          <a:p>
            <a:r>
              <a:rPr lang="en-ZA" sz="3600" b="1" dirty="0"/>
              <a:t>Payment of service providers</a:t>
            </a:r>
            <a:endParaRPr lang="en-ZA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92E2F61-FBEA-496E-98CB-FA14D206C704}"/>
              </a:ext>
            </a:extLst>
          </p:cNvPr>
          <p:cNvSpPr txBox="1"/>
          <p:nvPr/>
        </p:nvSpPr>
        <p:spPr>
          <a:xfrm>
            <a:off x="354495" y="1175692"/>
            <a:ext cx="843501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ZA" sz="2000" dirty="0"/>
          </a:p>
          <a:p>
            <a:pPr>
              <a:lnSpc>
                <a:spcPct val="150000"/>
              </a:lnSpc>
            </a:pPr>
            <a:endParaRPr lang="en-ZA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FDD6F8B-4A5A-493A-8ECF-77028979B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95" y="1081667"/>
            <a:ext cx="8354607" cy="536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991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Irregular Expenditure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9575675"/>
              </p:ext>
            </p:extLst>
          </p:nvPr>
        </p:nvGraphicFramePr>
        <p:xfrm>
          <a:off x="457200" y="1295400"/>
          <a:ext cx="7345680" cy="470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3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2110">
                <a:tc>
                  <a:txBody>
                    <a:bodyPr/>
                    <a:lstStyle/>
                    <a:p>
                      <a:endParaRPr lang="en-ZA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7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dirty="0"/>
                        <a:t>Opening</a:t>
                      </a:r>
                      <a:r>
                        <a:rPr lang="en-ZA" sz="2500" baseline="0" dirty="0"/>
                        <a:t> Balance: 01 April 2021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</a:t>
                      </a:r>
                      <a:r>
                        <a:rPr lang="en-ZA" sz="2500" dirty="0"/>
                        <a:t>  127 626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3146">
                <a:tc>
                  <a:txBody>
                    <a:bodyPr/>
                    <a:lstStyle/>
                    <a:p>
                      <a:r>
                        <a:rPr lang="en-ZA" sz="2500" dirty="0"/>
                        <a:t>Add:</a:t>
                      </a:r>
                      <a:r>
                        <a:rPr lang="en-ZA" sz="2500" baseline="0" dirty="0"/>
                        <a:t>  New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0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dirty="0"/>
                        <a:t>Less: Condoned / adjustments</a:t>
                      </a:r>
                    </a:p>
                    <a:p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5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b="1" dirty="0"/>
                        <a:t>Closing Balance as at 30 June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/>
                        <a:t>2</a:t>
                      </a:r>
                      <a:r>
                        <a:rPr lang="en-ZA" sz="2500" b="1" dirty="0"/>
                        <a:t>  127 626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1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ZA" sz="3600" b="1" dirty="0"/>
              <a:t>Fruitless and Wasteful Expenditure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269503"/>
              </p:ext>
            </p:extLst>
          </p:nvPr>
        </p:nvGraphicFramePr>
        <p:xfrm>
          <a:off x="214009" y="1295400"/>
          <a:ext cx="8540885" cy="3399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2110">
                <a:tc>
                  <a:txBody>
                    <a:bodyPr/>
                    <a:lstStyle/>
                    <a:p>
                      <a:endParaRPr lang="en-ZA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700" dirty="0"/>
                        <a:t>           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18">
                <a:tc>
                  <a:txBody>
                    <a:bodyPr/>
                    <a:lstStyle/>
                    <a:p>
                      <a:r>
                        <a:rPr lang="en-ZA" sz="2500" dirty="0"/>
                        <a:t>Opening</a:t>
                      </a:r>
                      <a:r>
                        <a:rPr lang="en-ZA" sz="2500" baseline="0" dirty="0"/>
                        <a:t> Balance: 01 April 2021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3 553 167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036">
                <a:tc>
                  <a:txBody>
                    <a:bodyPr/>
                    <a:lstStyle/>
                    <a:p>
                      <a:r>
                        <a:rPr lang="en-ZA" sz="2500" dirty="0"/>
                        <a:t>Add:</a:t>
                      </a:r>
                      <a:r>
                        <a:rPr lang="en-ZA" sz="2500" baseline="0" dirty="0"/>
                        <a:t>  New</a:t>
                      </a:r>
                      <a:endParaRPr lang="en-Z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        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ZA" sz="2500" dirty="0"/>
                        <a:t>Less: Written off / recovered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        </a:t>
                      </a:r>
                      <a:endParaRPr lang="en-Z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7143">
                <a:tc>
                  <a:txBody>
                    <a:bodyPr/>
                    <a:lstStyle/>
                    <a:p>
                      <a:r>
                        <a:rPr lang="en-ZA" sz="2500" b="1" dirty="0"/>
                        <a:t>Closing Balance as at 30 June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/>
                        <a:t>3 553 167</a:t>
                      </a:r>
                      <a:endParaRPr lang="en-ZA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480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9" y="307910"/>
            <a:ext cx="8388221" cy="466531"/>
          </a:xfrm>
        </p:spPr>
        <p:txBody>
          <a:bodyPr>
            <a:noAutofit/>
          </a:bodyPr>
          <a:lstStyle/>
          <a:p>
            <a:r>
              <a:rPr lang="en-ZA" sz="4000" b="1" dirty="0"/>
              <a:t>% BBBEE spend </a:t>
            </a:r>
            <a:r>
              <a:rPr lang="en-ZA" sz="4000" b="1"/>
              <a:t>for Q1</a:t>
            </a:r>
            <a:endParaRPr lang="en-ZA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B346D9-95B3-4498-A280-93A89EC4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2351"/>
            <a:ext cx="8229600" cy="5281127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n-US" dirty="0"/>
              <a:t> Target - 75% of all transactions are awarded to companies with a BBBEE contribution level of 3 or lower and 35% of all transactions assigned to priority groups</a:t>
            </a:r>
          </a:p>
          <a:p>
            <a:pPr marL="0" indent="0">
              <a:buFont typeface="Wingdings" pitchFamily="2" charset="2"/>
              <a:buChar char="q"/>
            </a:pPr>
            <a:endParaRPr lang="en-ZA" dirty="0"/>
          </a:p>
          <a:p>
            <a:r>
              <a:rPr lang="en-ZA" dirty="0"/>
              <a:t>All transactions = 82% achieved; target of 75% </a:t>
            </a:r>
          </a:p>
          <a:p>
            <a:r>
              <a:rPr lang="en-ZA" dirty="0"/>
              <a:t>Transaction assigned to priority groups= 67% achieved; target of 35%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Font typeface="Wingdings" pitchFamily="2" charset="2"/>
              <a:buChar char="q"/>
            </a:pPr>
            <a:r>
              <a:rPr lang="en-ZA" dirty="0"/>
              <a:t> Total of 33 Transactions (out of a total 49) were awarded to priority groups as follows: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Female					=19</a:t>
            </a:r>
          </a:p>
          <a:p>
            <a:r>
              <a:rPr lang="en-ZA" dirty="0"/>
              <a:t>Military veteran            		= 1            </a:t>
            </a:r>
          </a:p>
          <a:p>
            <a:r>
              <a:rPr lang="en-ZA" dirty="0"/>
              <a:t>Youth 					= 12</a:t>
            </a:r>
          </a:p>
          <a:p>
            <a:r>
              <a:rPr lang="en-ZA" dirty="0"/>
              <a:t>Persons with disabilities    	= 1</a:t>
            </a:r>
            <a:r>
              <a:rPr lang="en-ZA" u="sng" dirty="0"/>
              <a:t> </a:t>
            </a:r>
          </a:p>
          <a:p>
            <a:pPr marL="3200400" lvl="7" indent="0">
              <a:buNone/>
            </a:pPr>
            <a:r>
              <a:rPr lang="en-ZA" sz="3200" b="1" dirty="0"/>
              <a:t>= 33</a:t>
            </a:r>
          </a:p>
          <a:p>
            <a:r>
              <a:rPr lang="en-ZA" dirty="0"/>
              <a:t>Black males                          	= 9</a:t>
            </a:r>
          </a:p>
          <a:p>
            <a:r>
              <a:rPr lang="en-ZA" dirty="0"/>
              <a:t>Other                                     	= 7</a:t>
            </a:r>
          </a:p>
          <a:p>
            <a:r>
              <a:rPr lang="en-ZA" b="1" dirty="0"/>
              <a:t>Total 				                 </a:t>
            </a:r>
            <a:r>
              <a:rPr lang="en-ZA" b="1" u="sng" dirty="0"/>
              <a:t>= 49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0992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Helvetica"/>
                <a:cs typeface="Helvetic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3339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Introduction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FPB aims to have an integrated approach of its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finance and performance outcomes ensuring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compliance to all laws and regulations 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CORPORATE GOVERNANCE.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FPB presents its first quarter financial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performance report for 2021/22</a:t>
            </a:r>
          </a:p>
          <a:p>
            <a:pPr marL="195263" lvl="0" indent="-195263">
              <a:spcBef>
                <a:spcPts val="0"/>
              </a:spcBef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1412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Objective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The aim of this report is to advise the Portfolio Committee on Q1 2021/22 Performance: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Revenue collection against budget;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Actual expenditure against budget;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Going concern and sustainability status; and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Percentage spent by FPB on BBBEE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procurement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85023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1BB1D-3D3E-48D0-A775-916321B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70"/>
            <a:ext cx="8229600" cy="1178487"/>
          </a:xfrm>
        </p:spPr>
        <p:txBody>
          <a:bodyPr/>
          <a:lstStyle/>
          <a:p>
            <a:r>
              <a:rPr lang="en-US" b="1" dirty="0"/>
              <a:t>Executive Summary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221CE-02F7-4852-908A-2C6D24C3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889"/>
            <a:ext cx="8229600" cy="5514535"/>
          </a:xfrm>
        </p:spPr>
        <p:txBody>
          <a:bodyPr>
            <a:normAutofit fontScale="77500" lnSpcReduction="20000"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GB" sz="3400" dirty="0"/>
              <a:t>The Statement of Financial Performance (Income Statement) is a positive reflection of FPB’s ability to adequately plan and execute its operational deliverables. </a:t>
            </a: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As at Q1 </a:t>
            </a:r>
            <a:r>
              <a:rPr lang="en-US" sz="3400" b="1" dirty="0">
                <a:latin typeface="Calibri" pitchFamily="34" charset="0"/>
                <a:cs typeface="Helvetica"/>
              </a:rPr>
              <a:t>ended 30 June 2021</a:t>
            </a: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en-GB" sz="3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Revenue: 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Revenue of R26.7m (23%) has been collected against the annual budget of R116.7m.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The year-to-date revenue collection for the first quarter was under collected by 2.6m (9%) as a result of mainly online distribution fees and classification fees.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en-GB" sz="34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2900" algn="l"/>
              </a:tabLst>
            </a:pPr>
            <a:r>
              <a:rPr lang="en-GB" sz="34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Expenditure: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en-ZA" sz="3400" dirty="0"/>
              <a:t> Total expenditure excluding commitment is R21.2m (18%) and including commitment is R22.3m (18%) of the annual budget of R116.7m. The amount was spent on enabler and flagship  projects.</a:t>
            </a:r>
          </a:p>
          <a:p>
            <a:pPr marL="195263" lvl="0" indent="-195263">
              <a:spcBef>
                <a:spcPts val="0"/>
              </a:spcBef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222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>
                <a:solidFill>
                  <a:prstClr val="black"/>
                </a:solidFill>
                <a:cs typeface="Helvetica" pitchFamily="34" charset="0"/>
              </a:rPr>
              <a:t>Revenue Collection Report </a:t>
            </a:r>
            <a:br>
              <a:rPr lang="en-ZA" b="1" dirty="0">
                <a:solidFill>
                  <a:prstClr val="black"/>
                </a:solidFill>
                <a:cs typeface="Helvetica" pitchFamily="34" charset="0"/>
              </a:rPr>
            </a:br>
            <a:r>
              <a:rPr lang="en-ZA" b="1" dirty="0">
                <a:solidFill>
                  <a:prstClr val="black"/>
                </a:solidFill>
                <a:cs typeface="Helvetica" pitchFamily="34" charset="0"/>
              </a:rPr>
              <a:t>30 June 2021</a:t>
            </a:r>
            <a:endParaRPr lang="en-US" sz="3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08" y="19042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cs typeface="Calibri" pitchFamily="34" charset="0"/>
              </a:rPr>
              <a:t>REVENUE – YTD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EF8269C-4159-43EB-890E-5CCBFF6B8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3387252"/>
              </p:ext>
            </p:extLst>
          </p:nvPr>
        </p:nvGraphicFramePr>
        <p:xfrm>
          <a:off x="337625" y="954972"/>
          <a:ext cx="8317609" cy="494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539">
                  <a:extLst>
                    <a:ext uri="{9D8B030D-6E8A-4147-A177-3AD203B41FA5}">
                      <a16:colId xmlns:a16="http://schemas.microsoft.com/office/drawing/2014/main" xmlns="" val="780582672"/>
                    </a:ext>
                  </a:extLst>
                </a:gridCol>
                <a:gridCol w="1157933">
                  <a:extLst>
                    <a:ext uri="{9D8B030D-6E8A-4147-A177-3AD203B41FA5}">
                      <a16:colId xmlns:a16="http://schemas.microsoft.com/office/drawing/2014/main" xmlns="" val="1811923058"/>
                    </a:ext>
                  </a:extLst>
                </a:gridCol>
                <a:gridCol w="1286851">
                  <a:extLst>
                    <a:ext uri="{9D8B030D-6E8A-4147-A177-3AD203B41FA5}">
                      <a16:colId xmlns:a16="http://schemas.microsoft.com/office/drawing/2014/main" xmlns="" val="1279204699"/>
                    </a:ext>
                  </a:extLst>
                </a:gridCol>
                <a:gridCol w="1605206">
                  <a:extLst>
                    <a:ext uri="{9D8B030D-6E8A-4147-A177-3AD203B41FA5}">
                      <a16:colId xmlns:a16="http://schemas.microsoft.com/office/drawing/2014/main" xmlns="" val="2845335441"/>
                    </a:ext>
                  </a:extLst>
                </a:gridCol>
                <a:gridCol w="1364040">
                  <a:extLst>
                    <a:ext uri="{9D8B030D-6E8A-4147-A177-3AD203B41FA5}">
                      <a16:colId xmlns:a16="http://schemas.microsoft.com/office/drawing/2014/main" xmlns="" val="722208941"/>
                    </a:ext>
                  </a:extLst>
                </a:gridCol>
                <a:gridCol w="1364040">
                  <a:extLst>
                    <a:ext uri="{9D8B030D-6E8A-4147-A177-3AD203B41FA5}">
                      <a16:colId xmlns:a16="http://schemas.microsoft.com/office/drawing/2014/main" xmlns="" val="3856387915"/>
                    </a:ext>
                  </a:extLst>
                </a:gridCol>
              </a:tblGrid>
              <a:tr h="438779">
                <a:tc>
                  <a:txBody>
                    <a:bodyPr/>
                    <a:lstStyle/>
                    <a:p>
                      <a:r>
                        <a:rPr lang="en-ZA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Actual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Budget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Var YTD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Annual Budget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collected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78194436"/>
                  </a:ext>
                </a:extLst>
              </a:tr>
              <a:tr h="34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Received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25 234 000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25 234 250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100 937 000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28382619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Received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155 960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343 671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-187 711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1 374 684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70388240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Classification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211 347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847 864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-636 517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3 391 456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36509613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78 875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-32 204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315 502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83124068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Copies of Certificates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998265648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Renewal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80 959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-66 459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323 837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00167266"/>
                  </a:ext>
                </a:extLst>
              </a:tr>
              <a:tr h="4906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 SP Registration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-22 387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97 692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07469873"/>
                  </a:ext>
                </a:extLst>
              </a:tr>
              <a:tr h="34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On-line License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939 873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2 583 750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-1 643 877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10 335 000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11427637"/>
                  </a:ext>
                </a:extLst>
              </a:tr>
              <a:tr h="34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84112772"/>
                  </a:ext>
                </a:extLst>
              </a:tr>
              <a:tr h="349546">
                <a:tc>
                  <a:txBody>
                    <a:bodyPr/>
                    <a:lstStyle/>
                    <a:p>
                      <a:r>
                        <a:rPr lang="en-ZA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26 637 230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29 193 793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-2 556 563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116 775 172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6251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187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169"/>
            <a:ext cx="8229600" cy="2405576"/>
          </a:xfrm>
        </p:spPr>
        <p:txBody>
          <a:bodyPr>
            <a:normAutofit/>
          </a:bodyPr>
          <a:lstStyle/>
          <a:p>
            <a:r>
              <a:rPr lang="en-US" b="1" dirty="0">
                <a:cs typeface="Helvetica" pitchFamily="34" charset="0"/>
              </a:rPr>
              <a:t>Actual Expenditure and Budget</a:t>
            </a:r>
            <a:br>
              <a:rPr lang="en-US" b="1" dirty="0">
                <a:cs typeface="Helvetica" pitchFamily="34" charset="0"/>
              </a:rPr>
            </a:br>
            <a:r>
              <a:rPr lang="en-US" b="1" dirty="0">
                <a:cs typeface="Helvetica" pitchFamily="34" charset="0"/>
              </a:rPr>
              <a:t>per strategic objective</a:t>
            </a:r>
            <a:br>
              <a:rPr lang="en-US" b="1" dirty="0">
                <a:cs typeface="Helvetica" pitchFamily="34" charset="0"/>
              </a:rPr>
            </a:br>
            <a:r>
              <a:rPr lang="en-US" b="1" dirty="0">
                <a:cs typeface="Helvetica" pitchFamily="34" charset="0"/>
              </a:rPr>
              <a:t>30 June 2021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0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9257"/>
            <a:ext cx="8229600" cy="1143000"/>
          </a:xfrm>
        </p:spPr>
        <p:txBody>
          <a:bodyPr/>
          <a:lstStyle/>
          <a:p>
            <a:r>
              <a:rPr lang="en-ZA" b="1" dirty="0"/>
              <a:t>Strategic Objective Expenditure</a:t>
            </a:r>
            <a:endParaRPr lang="en-ZA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307C4899-7ECC-4A3A-BD34-2DF5FC22A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9339678"/>
              </p:ext>
            </p:extLst>
          </p:nvPr>
        </p:nvGraphicFramePr>
        <p:xfrm>
          <a:off x="301083" y="1215081"/>
          <a:ext cx="8631043" cy="4875660"/>
        </p:xfrm>
        <a:graphic>
          <a:graphicData uri="http://schemas.openxmlformats.org/drawingml/2006/table">
            <a:tbl>
              <a:tblPr firstRow="1" lastCol="1">
                <a:tableStyleId>{5C22544A-7EE6-4342-B048-85BDC9FD1C3A}</a:tableStyleId>
              </a:tblPr>
              <a:tblGrid>
                <a:gridCol w="1894792">
                  <a:extLst>
                    <a:ext uri="{9D8B030D-6E8A-4147-A177-3AD203B41FA5}">
                      <a16:colId xmlns:a16="http://schemas.microsoft.com/office/drawing/2014/main" xmlns="" val="2127184134"/>
                    </a:ext>
                  </a:extLst>
                </a:gridCol>
                <a:gridCol w="1071432">
                  <a:extLst>
                    <a:ext uri="{9D8B030D-6E8A-4147-A177-3AD203B41FA5}">
                      <a16:colId xmlns:a16="http://schemas.microsoft.com/office/drawing/2014/main" xmlns="" val="3066828985"/>
                    </a:ext>
                  </a:extLst>
                </a:gridCol>
                <a:gridCol w="981308">
                  <a:extLst>
                    <a:ext uri="{9D8B030D-6E8A-4147-A177-3AD203B41FA5}">
                      <a16:colId xmlns:a16="http://schemas.microsoft.com/office/drawing/2014/main" xmlns="" val="453252594"/>
                    </a:ext>
                  </a:extLst>
                </a:gridCol>
                <a:gridCol w="1064067">
                  <a:extLst>
                    <a:ext uri="{9D8B030D-6E8A-4147-A177-3AD203B41FA5}">
                      <a16:colId xmlns:a16="http://schemas.microsoft.com/office/drawing/2014/main" xmlns="" val="3303854263"/>
                    </a:ext>
                  </a:extLst>
                </a:gridCol>
                <a:gridCol w="1001997">
                  <a:extLst>
                    <a:ext uri="{9D8B030D-6E8A-4147-A177-3AD203B41FA5}">
                      <a16:colId xmlns:a16="http://schemas.microsoft.com/office/drawing/2014/main" xmlns="" val="2277019612"/>
                    </a:ext>
                  </a:extLst>
                </a:gridCol>
                <a:gridCol w="988690">
                  <a:extLst>
                    <a:ext uri="{9D8B030D-6E8A-4147-A177-3AD203B41FA5}">
                      <a16:colId xmlns:a16="http://schemas.microsoft.com/office/drawing/2014/main" xmlns="" val="1801127107"/>
                    </a:ext>
                  </a:extLst>
                </a:gridCol>
                <a:gridCol w="775837">
                  <a:extLst>
                    <a:ext uri="{9D8B030D-6E8A-4147-A177-3AD203B41FA5}">
                      <a16:colId xmlns:a16="http://schemas.microsoft.com/office/drawing/2014/main" xmlns="" val="2795702318"/>
                    </a:ext>
                  </a:extLst>
                </a:gridCol>
                <a:gridCol w="852920">
                  <a:extLst>
                    <a:ext uri="{9D8B030D-6E8A-4147-A177-3AD203B41FA5}">
                      <a16:colId xmlns:a16="http://schemas.microsoft.com/office/drawing/2014/main" xmlns="" val="4250072741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Project Category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Actual</a:t>
                      </a:r>
                      <a:r>
                        <a:rPr lang="en-ZA" sz="16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YTD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Commitment</a:t>
                      </a:r>
                      <a:endParaRPr lang="en-ZA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</a:t>
                      </a:r>
                      <a:r>
                        <a:rPr lang="en-ZA" sz="1600" b="1" i="0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Available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YTD% </a:t>
                      </a:r>
                      <a:r>
                        <a:rPr lang="en-ZA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Curr</a:t>
                      </a:r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YTD </a:t>
                      </a:r>
                      <a:r>
                        <a:rPr lang="en-ZA" sz="16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inc</a:t>
                      </a:r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commitment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Q1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YTD%</a:t>
                      </a:r>
                    </a:p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 Year ex commit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344872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SO1: Effective Content Regulation aligned to the Constitution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1 814 870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188 897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11 384 188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9 380 421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256137"/>
                  </a:ext>
                </a:extLst>
              </a:tr>
              <a:tr h="51169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SO2: Public Education and Stakeholder Partnering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597 130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284 296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5 977 362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5 095 935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7038094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SO3: Research &amp; Development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51 784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835 589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783 805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1902718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SO4: Efficient and high performing organization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18 760 071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2 511 413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98 578 035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77 306 551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4434234"/>
                  </a:ext>
                </a:extLst>
              </a:tr>
              <a:tr h="73095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21 223 855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2 984 607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116 775 174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92 566 712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61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113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BCD6-6B81-4CAB-BDE4-E97A397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1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Expenditure Report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59418-67C6-446F-A47F-A1341842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967153"/>
            <a:ext cx="8496886" cy="5616209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en-ZA" sz="2400" b="1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>
                <a:solidFill>
                  <a:prstClr val="black"/>
                </a:solidFill>
              </a:rPr>
              <a:t>SO1</a:t>
            </a:r>
            <a:r>
              <a:rPr lang="en-ZA" sz="2400" dirty="0">
                <a:solidFill>
                  <a:prstClr val="black"/>
                </a:solidFill>
              </a:rPr>
              <a:t> – </a:t>
            </a:r>
            <a:r>
              <a:rPr lang="en-ZA" sz="2400" b="1" dirty="0">
                <a:solidFill>
                  <a:prstClr val="black"/>
                </a:solidFill>
              </a:rPr>
              <a:t>Effective content regulation aligned to constitution.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ZA" sz="2000" dirty="0">
                <a:solidFill>
                  <a:prstClr val="black"/>
                </a:solidFill>
              </a:rPr>
              <a:t>R1.8m (16%) of the annual budget of R11.4m has been spent. This is an increase when compared to 5% spent in Q1 of the prior year. We recorded an under expenditure of R1.1m (37%) against the YTD budget of R2.9m</a:t>
            </a: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en-ZA" sz="2000" dirty="0">
              <a:solidFill>
                <a:prstClr val="black"/>
              </a:solidFill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Reason for under expenditure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The reason for variance is largely due to covid 19 lockdown that resulted in low classification fees paid, low costs on travel for compliance monitoring, catering and accommodation for workshops.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Delay in the production of Content Classification index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BC5268D-EBAD-4929-9E3A-813605327EF7}"/>
              </a:ext>
            </a:extLst>
          </p:cNvPr>
          <p:cNvGraphicFramePr>
            <a:graphicFrameLocks noGrp="1"/>
          </p:cNvGraphicFramePr>
          <p:nvPr/>
        </p:nvGraphicFramePr>
        <p:xfrm>
          <a:off x="337626" y="2862478"/>
          <a:ext cx="8496885" cy="1433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1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63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8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6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6585">
                  <a:extLst>
                    <a:ext uri="{9D8B030D-6E8A-4147-A177-3AD203B41FA5}">
                      <a16:colId xmlns:a16="http://schemas.microsoft.com/office/drawing/2014/main" xmlns="" val="3237761034"/>
                    </a:ext>
                  </a:extLst>
                </a:gridCol>
              </a:tblGrid>
              <a:tr h="817418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Actual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Budget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Variance YTD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Variance % </a:t>
                      </a:r>
                    </a:p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 Budget</a:t>
                      </a:r>
                      <a:r>
                        <a:rPr lang="en-Z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of budget spent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%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inc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1" i="0" u="none" strike="noStrike" dirty="0" err="1">
                          <a:solidFill>
                            <a:srgbClr val="FFFFFF"/>
                          </a:solidFill>
                          <a:latin typeface="+mn-lt"/>
                        </a:rPr>
                        <a:t>comm</a:t>
                      </a:r>
                      <a:r>
                        <a:rPr lang="en-ZA" sz="18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endParaRPr lang="en-ZA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5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1 814 870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2 887 714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1 072 844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11 384 188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510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Microsoft Office PowerPoint</Application>
  <PresentationFormat>On-screen Show (4:3)</PresentationFormat>
  <Paragraphs>300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Finance Quarterly report Q1 (2021/22)</vt:lpstr>
      <vt:lpstr>Introduction</vt:lpstr>
      <vt:lpstr>Objective</vt:lpstr>
      <vt:lpstr>Executive Summary</vt:lpstr>
      <vt:lpstr>Revenue Collection Report  30 June 2021</vt:lpstr>
      <vt:lpstr>REVENUE – YTD</vt:lpstr>
      <vt:lpstr>Actual Expenditure and Budget per strategic objective 30 June 2021</vt:lpstr>
      <vt:lpstr>Strategic Objective Expenditure</vt:lpstr>
      <vt:lpstr>Expenditure Report</vt:lpstr>
      <vt:lpstr>Expenditure Report</vt:lpstr>
      <vt:lpstr>Expenditure Report</vt:lpstr>
      <vt:lpstr>Expenditure Report</vt:lpstr>
      <vt:lpstr>Going Concern and sustainability 30 June 2021</vt:lpstr>
      <vt:lpstr>FINANCIAL POSITION &amp; CASH</vt:lpstr>
      <vt:lpstr>Payment of service providers</vt:lpstr>
      <vt:lpstr>Irregular Expenditure</vt:lpstr>
      <vt:lpstr>Fruitless and Wasteful Expenditure </vt:lpstr>
      <vt:lpstr>% BBBEE spend for Q1</vt:lpstr>
      <vt:lpstr>Thank You</vt:lpstr>
    </vt:vector>
  </TitlesOfParts>
  <Company>FoculPoint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 Sub headline</dc:title>
  <dc:creator>Phuti Moyaha</dc:creator>
  <cp:lastModifiedBy>USER</cp:lastModifiedBy>
  <cp:revision>198</cp:revision>
  <dcterms:created xsi:type="dcterms:W3CDTF">2013-03-05T08:17:52Z</dcterms:created>
  <dcterms:modified xsi:type="dcterms:W3CDTF">2022-03-09T12:23:37Z</dcterms:modified>
</cp:coreProperties>
</file>