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5.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6.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7.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8.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9.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4"/>
    <p:sldMasterId id="2147484047" r:id="rId5"/>
    <p:sldMasterId id="2147484123" r:id="rId6"/>
    <p:sldMasterId id="2147484062" r:id="rId7"/>
    <p:sldMasterId id="2147484092" r:id="rId8"/>
    <p:sldMasterId id="2147484107" r:id="rId9"/>
    <p:sldMasterId id="2147484135" r:id="rId10"/>
    <p:sldMasterId id="2147484148" r:id="rId11"/>
    <p:sldMasterId id="2147484178" r:id="rId12"/>
    <p:sldMasterId id="2147484193" r:id="rId13"/>
  </p:sldMasterIdLst>
  <p:notesMasterIdLst>
    <p:notesMasterId r:id="rId69"/>
  </p:notesMasterIdLst>
  <p:handoutMasterIdLst>
    <p:handoutMasterId r:id="rId70"/>
  </p:handoutMasterIdLst>
  <p:sldIdLst>
    <p:sldId id="1003" r:id="rId14"/>
    <p:sldId id="447" r:id="rId15"/>
    <p:sldId id="1215" r:id="rId16"/>
    <p:sldId id="445" r:id="rId17"/>
    <p:sldId id="1199" r:id="rId18"/>
    <p:sldId id="1225" r:id="rId19"/>
    <p:sldId id="472" r:id="rId20"/>
    <p:sldId id="1226" r:id="rId21"/>
    <p:sldId id="1217" r:id="rId22"/>
    <p:sldId id="1227" r:id="rId23"/>
    <p:sldId id="1201" r:id="rId24"/>
    <p:sldId id="1228" r:id="rId25"/>
    <p:sldId id="1142" r:id="rId26"/>
    <p:sldId id="1229" r:id="rId27"/>
    <p:sldId id="1218" r:id="rId28"/>
    <p:sldId id="1230" r:id="rId29"/>
    <p:sldId id="1219" r:id="rId30"/>
    <p:sldId id="1231" r:id="rId31"/>
    <p:sldId id="1200" r:id="rId32"/>
    <p:sldId id="1232" r:id="rId33"/>
    <p:sldId id="1188" r:id="rId34"/>
    <p:sldId id="1233" r:id="rId35"/>
    <p:sldId id="1203" r:id="rId36"/>
    <p:sldId id="1204" r:id="rId37"/>
    <p:sldId id="437" r:id="rId38"/>
    <p:sldId id="1234" r:id="rId39"/>
    <p:sldId id="1205" r:id="rId40"/>
    <p:sldId id="1206" r:id="rId41"/>
    <p:sldId id="1235" r:id="rId42"/>
    <p:sldId id="1207" r:id="rId43"/>
    <p:sldId id="1236" r:id="rId44"/>
    <p:sldId id="1208" r:id="rId45"/>
    <p:sldId id="1209" r:id="rId46"/>
    <p:sldId id="1237" r:id="rId47"/>
    <p:sldId id="1211" r:id="rId48"/>
    <p:sldId id="1212" r:id="rId49"/>
    <p:sldId id="1238" r:id="rId50"/>
    <p:sldId id="1213" r:id="rId51"/>
    <p:sldId id="1214" r:id="rId52"/>
    <p:sldId id="1239" r:id="rId53"/>
    <p:sldId id="1148" r:id="rId54"/>
    <p:sldId id="1157" r:id="rId55"/>
    <p:sldId id="1158" r:id="rId56"/>
    <p:sldId id="1195" r:id="rId57"/>
    <p:sldId id="1196" r:id="rId58"/>
    <p:sldId id="1197" r:id="rId59"/>
    <p:sldId id="1198" r:id="rId60"/>
    <p:sldId id="1241" r:id="rId61"/>
    <p:sldId id="1242" r:id="rId62"/>
    <p:sldId id="1243" r:id="rId63"/>
    <p:sldId id="1244" r:id="rId64"/>
    <p:sldId id="1245" r:id="rId65"/>
    <p:sldId id="1246" r:id="rId66"/>
    <p:sldId id="1247" r:id="rId67"/>
    <p:sldId id="312" r:id="rId6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4A880D3-FA0C-4234-B657-65AADA7733FF}">
          <p14:sldIdLst>
            <p14:sldId id="1003"/>
            <p14:sldId id="447"/>
            <p14:sldId id="1215"/>
            <p14:sldId id="445"/>
            <p14:sldId id="1199"/>
            <p14:sldId id="1225"/>
            <p14:sldId id="472"/>
            <p14:sldId id="1226"/>
            <p14:sldId id="1217"/>
            <p14:sldId id="1227"/>
            <p14:sldId id="1201"/>
            <p14:sldId id="1228"/>
            <p14:sldId id="1142"/>
            <p14:sldId id="1229"/>
            <p14:sldId id="1218"/>
            <p14:sldId id="1230"/>
            <p14:sldId id="1219"/>
            <p14:sldId id="1231"/>
            <p14:sldId id="1200"/>
            <p14:sldId id="1232"/>
            <p14:sldId id="1188"/>
            <p14:sldId id="1233"/>
            <p14:sldId id="1203"/>
            <p14:sldId id="1204"/>
            <p14:sldId id="437"/>
            <p14:sldId id="1234"/>
            <p14:sldId id="1205"/>
            <p14:sldId id="1206"/>
            <p14:sldId id="1235"/>
            <p14:sldId id="1207"/>
            <p14:sldId id="1236"/>
            <p14:sldId id="1208"/>
            <p14:sldId id="1209"/>
            <p14:sldId id="1237"/>
            <p14:sldId id="1211"/>
            <p14:sldId id="1212"/>
            <p14:sldId id="1238"/>
            <p14:sldId id="1213"/>
            <p14:sldId id="1214"/>
            <p14:sldId id="1239"/>
            <p14:sldId id="1148"/>
            <p14:sldId id="1157"/>
            <p14:sldId id="1158"/>
            <p14:sldId id="1195"/>
            <p14:sldId id="1196"/>
            <p14:sldId id="1197"/>
            <p14:sldId id="1198"/>
            <p14:sldId id="1241"/>
            <p14:sldId id="1242"/>
            <p14:sldId id="1243"/>
            <p14:sldId id="1244"/>
            <p14:sldId id="1245"/>
            <p14:sldId id="1246"/>
            <p14:sldId id="1247"/>
            <p14:sldId id="3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hudu Mathobo" initials="MM" lastIdx="1" clrIdx="0">
    <p:extLst>
      <p:ext uri="{19B8F6BF-5375-455C-9EA6-DF929625EA0E}">
        <p15:presenceInfo xmlns:p15="http://schemas.microsoft.com/office/powerpoint/2012/main" userId="S::Mashudu@mdda.org.za::382f1e12-b393-475b-a91f-3bd8e60e65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79645"/>
    <a:srgbClr val="FBCAA2"/>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25DED-F3EC-4DEA-8BDF-8078138BF6AC}" v="2" dt="2022-02-22T16:39:19.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3447" autoAdjust="0"/>
  </p:normalViewPr>
  <p:slideViewPr>
    <p:cSldViewPr>
      <p:cViewPr varScale="1">
        <p:scale>
          <a:sx n="64" d="100"/>
          <a:sy n="64" d="100"/>
        </p:scale>
        <p:origin x="17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2852" y="4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42" Type="http://schemas.openxmlformats.org/officeDocument/2006/relationships/slide" Target="slides/slide29.xml"/><Relationship Id="rId47" Type="http://schemas.openxmlformats.org/officeDocument/2006/relationships/slide" Target="slides/slide34.xml"/><Relationship Id="rId63" Type="http://schemas.openxmlformats.org/officeDocument/2006/relationships/slide" Target="slides/slide50.xml"/><Relationship Id="rId68" Type="http://schemas.openxmlformats.org/officeDocument/2006/relationships/slide" Target="slides/slide55.xml"/><Relationship Id="rId2" Type="http://schemas.openxmlformats.org/officeDocument/2006/relationships/customXml" Target="../customXml/item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theme" Target="theme/theme1.xml"/><Relationship Id="rId5" Type="http://schemas.openxmlformats.org/officeDocument/2006/relationships/slideMaster" Target="slideMasters/slideMaster2.xml"/><Relationship Id="rId61" Type="http://schemas.openxmlformats.org/officeDocument/2006/relationships/slide" Target="slides/slide48.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notesMaster" Target="notesMasters/notesMaster1.xml"/><Relationship Id="rId8" Type="http://schemas.openxmlformats.org/officeDocument/2006/relationships/slideMaster" Target="slideMasters/slideMaster5.xml"/><Relationship Id="rId51" Type="http://schemas.openxmlformats.org/officeDocument/2006/relationships/slide" Target="slides/slide38.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7.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Master" Target="slideMasters/slideMaster10.xml"/><Relationship Id="rId18" Type="http://schemas.openxmlformats.org/officeDocument/2006/relationships/slide" Target="slides/slide5.xml"/><Relationship Id="rId39" Type="http://schemas.openxmlformats.org/officeDocument/2006/relationships/slide" Target="slides/slide26.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microsoft.com/office/2015/10/relationships/revisionInfo" Target="revisionInfo.xml"/><Relationship Id="rId7" Type="http://schemas.openxmlformats.org/officeDocument/2006/relationships/slideMaster" Target="slideMasters/slideMaster4.xml"/><Relationship Id="rId7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Performance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0"/>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cap="all" baseline="0">
                <a:solidFill>
                  <a:schemeClr val="lt1"/>
                </a:solidFill>
                <a:latin typeface="Arial" panose="020B0604020202020204" pitchFamily="34" charset="0"/>
                <a:ea typeface="+mn-ea"/>
                <a:cs typeface="Arial" panose="020B0604020202020204" pitchFamily="34" charset="0"/>
              </a:defRPr>
            </a:pPr>
            <a:r>
              <a:rPr lang="en-US" dirty="0"/>
              <a:t>Approved establishment v/s actual staff</a:t>
            </a:r>
            <a:endParaRPr lang="en-ZA" dirty="0"/>
          </a:p>
        </c:rich>
      </c:tx>
      <c:overlay val="0"/>
      <c:spPr>
        <a:noFill/>
        <a:ln>
          <a:noFill/>
        </a:ln>
        <a:effectLst/>
      </c:spPr>
      <c:txPr>
        <a:bodyPr rot="0" spcFirstLastPara="1" vertOverflow="ellipsis" vert="horz" wrap="square" anchor="ctr" anchorCtr="1"/>
        <a:lstStyle/>
        <a:p>
          <a:pPr>
            <a:defRPr sz="1920" b="0" i="0" u="none" strike="noStrike" kern="1200" cap="all" baseline="0">
              <a:solidFill>
                <a:schemeClr val="lt1"/>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Total Staff Compliment</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600"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Sheet1!$A$2:$A$6</c:f>
              <c:strCache>
                <c:ptCount val="4"/>
                <c:pt idx="0">
                  <c:v>Quarter 1</c:v>
                </c:pt>
                <c:pt idx="1">
                  <c:v>Quarter 2</c:v>
                </c:pt>
                <c:pt idx="2">
                  <c:v>Quarter 3</c:v>
                </c:pt>
                <c:pt idx="3">
                  <c:v>Quarter 4</c:v>
                </c:pt>
              </c:strCache>
            </c:strRef>
          </c:cat>
          <c:val>
            <c:numRef>
              <c:f>Sheet1!$B$2:$B$6</c:f>
              <c:numCache>
                <c:formatCode>General</c:formatCode>
                <c:ptCount val="5"/>
                <c:pt idx="0">
                  <c:v>41</c:v>
                </c:pt>
              </c:numCache>
            </c:numRef>
          </c:val>
          <c:extLst>
            <c:ext xmlns:c16="http://schemas.microsoft.com/office/drawing/2014/chart" uri="{C3380CC4-5D6E-409C-BE32-E72D297353CC}">
              <c16:uniqueId val="{00000000-8F5A-425D-A609-C6D0654ED918}"/>
            </c:ext>
          </c:extLst>
        </c:ser>
        <c:ser>
          <c:idx val="1"/>
          <c:order val="1"/>
          <c:tx>
            <c:strRef>
              <c:f>Sheet1!$C$1</c:f>
              <c:strCache>
                <c:ptCount val="1"/>
                <c:pt idx="0">
                  <c:v>Current Staff Compliment</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600"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Sheet1!$A$2:$A$6</c:f>
              <c:strCache>
                <c:ptCount val="4"/>
                <c:pt idx="0">
                  <c:v>Quarter 1</c:v>
                </c:pt>
                <c:pt idx="1">
                  <c:v>Quarter 2</c:v>
                </c:pt>
                <c:pt idx="2">
                  <c:v>Quarter 3</c:v>
                </c:pt>
                <c:pt idx="3">
                  <c:v>Quarter 4</c:v>
                </c:pt>
              </c:strCache>
            </c:strRef>
          </c:cat>
          <c:val>
            <c:numRef>
              <c:f>Sheet1!$C$2:$C$6</c:f>
              <c:numCache>
                <c:formatCode>General</c:formatCode>
                <c:ptCount val="5"/>
                <c:pt idx="0">
                  <c:v>40</c:v>
                </c:pt>
              </c:numCache>
            </c:numRef>
          </c:val>
          <c:extLst>
            <c:ext xmlns:c16="http://schemas.microsoft.com/office/drawing/2014/chart" uri="{C3380CC4-5D6E-409C-BE32-E72D297353CC}">
              <c16:uniqueId val="{00000001-8F5A-425D-A609-C6D0654ED918}"/>
            </c:ext>
          </c:extLst>
        </c:ser>
        <c:dLbls>
          <c:showLegendKey val="0"/>
          <c:showVal val="1"/>
          <c:showCatName val="0"/>
          <c:showSerName val="0"/>
          <c:showPercent val="0"/>
          <c:showBubbleSize val="0"/>
        </c:dLbls>
        <c:gapWidth val="84"/>
        <c:gapDepth val="53"/>
        <c:shape val="box"/>
        <c:axId val="392235664"/>
        <c:axId val="392239504"/>
        <c:axId val="0"/>
      </c:bar3DChart>
      <c:catAx>
        <c:axId val="3922356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lt1">
                    <a:lumMod val="75000"/>
                  </a:schemeClr>
                </a:solidFill>
                <a:latin typeface="Arial" panose="020B0604020202020204" pitchFamily="34" charset="0"/>
                <a:ea typeface="+mn-ea"/>
                <a:cs typeface="Arial" panose="020B0604020202020204" pitchFamily="34" charset="0"/>
              </a:defRPr>
            </a:pPr>
            <a:endParaRPr lang="en-US"/>
          </a:p>
        </c:txPr>
        <c:crossAx val="392239504"/>
        <c:crosses val="autoZero"/>
        <c:auto val="1"/>
        <c:lblAlgn val="ctr"/>
        <c:lblOffset val="100"/>
        <c:noMultiLvlLbl val="0"/>
      </c:catAx>
      <c:valAx>
        <c:axId val="392239504"/>
        <c:scaling>
          <c:orientation val="minMax"/>
        </c:scaling>
        <c:delete val="1"/>
        <c:axPos val="l"/>
        <c:numFmt formatCode="General" sourceLinked="1"/>
        <c:majorTickMark val="out"/>
        <c:minorTickMark val="none"/>
        <c:tickLblPos val="nextTo"/>
        <c:crossAx val="3922356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4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Total Staff Compliment</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Sheet1!$A$2:$A$6</c:f>
              <c:strCache>
                <c:ptCount val="4"/>
                <c:pt idx="0">
                  <c:v>Quarter 1</c:v>
                </c:pt>
                <c:pt idx="1">
                  <c:v>Quarter 2</c:v>
                </c:pt>
                <c:pt idx="2">
                  <c:v>Quarter 3</c:v>
                </c:pt>
                <c:pt idx="3">
                  <c:v>Quarter 4</c:v>
                </c:pt>
              </c:strCache>
            </c:strRef>
          </c:cat>
          <c:val>
            <c:numRef>
              <c:f>Sheet1!$B$2:$B$6</c:f>
              <c:numCache>
                <c:formatCode>General</c:formatCode>
                <c:ptCount val="5"/>
                <c:pt idx="0">
                  <c:v>41</c:v>
                </c:pt>
                <c:pt idx="1">
                  <c:v>41</c:v>
                </c:pt>
              </c:numCache>
            </c:numRef>
          </c:val>
          <c:extLst>
            <c:ext xmlns:c16="http://schemas.microsoft.com/office/drawing/2014/chart" uri="{C3380CC4-5D6E-409C-BE32-E72D297353CC}">
              <c16:uniqueId val="{00000000-D3FA-4A04-B08E-F3632CBFE96B}"/>
            </c:ext>
          </c:extLst>
        </c:ser>
        <c:ser>
          <c:idx val="1"/>
          <c:order val="1"/>
          <c:tx>
            <c:strRef>
              <c:f>Sheet1!$C$1</c:f>
              <c:strCache>
                <c:ptCount val="1"/>
                <c:pt idx="0">
                  <c:v>Current Staff Compliment</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2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Sheet1!$A$2:$A$6</c:f>
              <c:strCache>
                <c:ptCount val="4"/>
                <c:pt idx="0">
                  <c:v>Quarter 1</c:v>
                </c:pt>
                <c:pt idx="1">
                  <c:v>Quarter 2</c:v>
                </c:pt>
                <c:pt idx="2">
                  <c:v>Quarter 3</c:v>
                </c:pt>
                <c:pt idx="3">
                  <c:v>Quarter 4</c:v>
                </c:pt>
              </c:strCache>
            </c:strRef>
          </c:cat>
          <c:val>
            <c:numRef>
              <c:f>Sheet1!$C$2:$C$6</c:f>
              <c:numCache>
                <c:formatCode>General</c:formatCode>
                <c:ptCount val="5"/>
                <c:pt idx="0">
                  <c:v>40</c:v>
                </c:pt>
                <c:pt idx="1">
                  <c:v>38</c:v>
                </c:pt>
              </c:numCache>
            </c:numRef>
          </c:val>
          <c:extLst>
            <c:ext xmlns:c16="http://schemas.microsoft.com/office/drawing/2014/chart" uri="{C3380CC4-5D6E-409C-BE32-E72D297353CC}">
              <c16:uniqueId val="{00000001-D3FA-4A04-B08E-F3632CBFE96B}"/>
            </c:ext>
          </c:extLst>
        </c:ser>
        <c:dLbls>
          <c:showLegendKey val="0"/>
          <c:showVal val="1"/>
          <c:showCatName val="0"/>
          <c:showSerName val="0"/>
          <c:showPercent val="0"/>
          <c:showBubbleSize val="0"/>
        </c:dLbls>
        <c:gapWidth val="84"/>
        <c:gapDepth val="53"/>
        <c:shape val="box"/>
        <c:axId val="392235664"/>
        <c:axId val="392239504"/>
        <c:axId val="0"/>
      </c:bar3DChart>
      <c:catAx>
        <c:axId val="3922356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392239504"/>
        <c:crosses val="autoZero"/>
        <c:auto val="1"/>
        <c:lblAlgn val="ctr"/>
        <c:lblOffset val="100"/>
        <c:noMultiLvlLbl val="0"/>
      </c:catAx>
      <c:valAx>
        <c:axId val="392239504"/>
        <c:scaling>
          <c:orientation val="minMax"/>
        </c:scaling>
        <c:delete val="1"/>
        <c:axPos val="l"/>
        <c:numFmt formatCode="General" sourceLinked="1"/>
        <c:majorTickMark val="out"/>
        <c:minorTickMark val="none"/>
        <c:tickLblPos val="nextTo"/>
        <c:crossAx val="3922356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ZA" sz="1400" dirty="0"/>
              <a:t>Q1 Performance by Programme</a:t>
            </a:r>
          </a:p>
        </c:rich>
      </c:tx>
      <c:layout>
        <c:manualLayout>
          <c:xMode val="edge"/>
          <c:yMode val="edge"/>
          <c:x val="0.2878950246036085"/>
          <c:y val="0.1488706365503080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'Stats Q1'!$B$3</c:f>
              <c:strCache>
                <c:ptCount val="1"/>
                <c:pt idx="0">
                  <c:v>Number of Targets</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Q1'!$A$4:$A$8</c:f>
              <c:numCache>
                <c:formatCode>General</c:formatCode>
                <c:ptCount val="5"/>
                <c:pt idx="0">
                  <c:v>1</c:v>
                </c:pt>
                <c:pt idx="1">
                  <c:v>2</c:v>
                </c:pt>
                <c:pt idx="2">
                  <c:v>3</c:v>
                </c:pt>
                <c:pt idx="3">
                  <c:v>4</c:v>
                </c:pt>
                <c:pt idx="4">
                  <c:v>5</c:v>
                </c:pt>
              </c:numCache>
            </c:numRef>
          </c:cat>
          <c:val>
            <c:numRef>
              <c:f>'Stats Q1'!$B$4:$B$8</c:f>
              <c:numCache>
                <c:formatCode>General</c:formatCode>
                <c:ptCount val="5"/>
                <c:pt idx="0">
                  <c:v>8</c:v>
                </c:pt>
                <c:pt idx="1">
                  <c:v>2</c:v>
                </c:pt>
                <c:pt idx="2">
                  <c:v>3</c:v>
                </c:pt>
                <c:pt idx="3">
                  <c:v>1</c:v>
                </c:pt>
                <c:pt idx="4">
                  <c:v>1</c:v>
                </c:pt>
              </c:numCache>
            </c:numRef>
          </c:val>
          <c:extLst>
            <c:ext xmlns:c16="http://schemas.microsoft.com/office/drawing/2014/chart" uri="{C3380CC4-5D6E-409C-BE32-E72D297353CC}">
              <c16:uniqueId val="{00000000-F495-4A49-9CB9-FFDAF11AE9ED}"/>
            </c:ext>
          </c:extLst>
        </c:ser>
        <c:ser>
          <c:idx val="1"/>
          <c:order val="1"/>
          <c:tx>
            <c:strRef>
              <c:f>'Stats Q1'!$C$3</c:f>
              <c:strCache>
                <c:ptCount val="1"/>
                <c:pt idx="0">
                  <c:v>Achieved</c:v>
                </c:pt>
              </c:strCache>
            </c:strRef>
          </c:tx>
          <c:spPr>
            <a:solidFill>
              <a:schemeClr val="accent1"/>
            </a:solidFill>
            <a:ln>
              <a:noFill/>
            </a:ln>
            <a:effectLst/>
            <a:sp3d/>
          </c:spPr>
          <c:invertIfNegative val="0"/>
          <c:dLbls>
            <c:dLbl>
              <c:idx val="4"/>
              <c:layout>
                <c:manualLayout>
                  <c:x val="1.3121924548933843E-2"/>
                  <c:y val="2.0533880903490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495-4A49-9CB9-FFDAF11AE9ED}"/>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Q1'!$A$4:$A$8</c:f>
              <c:numCache>
                <c:formatCode>General</c:formatCode>
                <c:ptCount val="5"/>
                <c:pt idx="0">
                  <c:v>1</c:v>
                </c:pt>
                <c:pt idx="1">
                  <c:v>2</c:v>
                </c:pt>
                <c:pt idx="2">
                  <c:v>3</c:v>
                </c:pt>
                <c:pt idx="3">
                  <c:v>4</c:v>
                </c:pt>
                <c:pt idx="4">
                  <c:v>5</c:v>
                </c:pt>
              </c:numCache>
            </c:numRef>
          </c:cat>
          <c:val>
            <c:numRef>
              <c:f>'Stats Q1'!$C$4:$C$8</c:f>
              <c:numCache>
                <c:formatCode>General</c:formatCode>
                <c:ptCount val="5"/>
                <c:pt idx="0">
                  <c:v>7</c:v>
                </c:pt>
                <c:pt idx="1">
                  <c:v>2</c:v>
                </c:pt>
                <c:pt idx="2">
                  <c:v>3</c:v>
                </c:pt>
                <c:pt idx="3">
                  <c:v>1</c:v>
                </c:pt>
                <c:pt idx="4">
                  <c:v>0</c:v>
                </c:pt>
              </c:numCache>
            </c:numRef>
          </c:val>
          <c:extLst>
            <c:ext xmlns:c16="http://schemas.microsoft.com/office/drawing/2014/chart" uri="{C3380CC4-5D6E-409C-BE32-E72D297353CC}">
              <c16:uniqueId val="{00000001-F495-4A49-9CB9-FFDAF11AE9ED}"/>
            </c:ext>
          </c:extLst>
        </c:ser>
        <c:ser>
          <c:idx val="2"/>
          <c:order val="2"/>
          <c:tx>
            <c:strRef>
              <c:f>'Stats Q1'!$D$3</c:f>
              <c:strCache>
                <c:ptCount val="1"/>
                <c:pt idx="0">
                  <c:v>Not Achieved</c:v>
                </c:pt>
              </c:strCache>
            </c:strRef>
          </c:tx>
          <c:spPr>
            <a:solidFill>
              <a:schemeClr val="accent3"/>
            </a:solidFill>
            <a:ln>
              <a:noFill/>
            </a:ln>
            <a:effectLst/>
            <a:sp3d/>
          </c:spPr>
          <c:invertIfNegative val="0"/>
          <c:dLbls>
            <c:dLbl>
              <c:idx val="2"/>
              <c:layout>
                <c:manualLayout>
                  <c:x val="1.530891197375615E-2"/>
                  <c:y val="5.13347022587268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95-4A49-9CB9-FFDAF11AE9ED}"/>
                </c:ext>
              </c:extLst>
            </c:dLbl>
            <c:dLbl>
              <c:idx val="3"/>
              <c:layout>
                <c:manualLayout>
                  <c:x val="2.1869874248223072E-3"/>
                  <c:y val="2.05338809034907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95-4A49-9CB9-FFDAF11AE9ED}"/>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Q1'!$A$4:$A$8</c:f>
              <c:numCache>
                <c:formatCode>General</c:formatCode>
                <c:ptCount val="5"/>
                <c:pt idx="0">
                  <c:v>1</c:v>
                </c:pt>
                <c:pt idx="1">
                  <c:v>2</c:v>
                </c:pt>
                <c:pt idx="2">
                  <c:v>3</c:v>
                </c:pt>
                <c:pt idx="3">
                  <c:v>4</c:v>
                </c:pt>
                <c:pt idx="4">
                  <c:v>5</c:v>
                </c:pt>
              </c:numCache>
            </c:numRef>
          </c:cat>
          <c:val>
            <c:numRef>
              <c:f>'Stats Q1'!$D$4:$D$8</c:f>
              <c:numCache>
                <c:formatCode>General</c:formatCode>
                <c:ptCount val="5"/>
                <c:pt idx="0">
                  <c:v>1</c:v>
                </c:pt>
                <c:pt idx="1">
                  <c:v>0</c:v>
                </c:pt>
                <c:pt idx="2">
                  <c:v>0</c:v>
                </c:pt>
                <c:pt idx="3">
                  <c:v>0</c:v>
                </c:pt>
                <c:pt idx="4">
                  <c:v>1</c:v>
                </c:pt>
              </c:numCache>
            </c:numRef>
          </c:val>
          <c:extLst>
            <c:ext xmlns:c16="http://schemas.microsoft.com/office/drawing/2014/chart" uri="{C3380CC4-5D6E-409C-BE32-E72D297353CC}">
              <c16:uniqueId val="{00000002-F495-4A49-9CB9-FFDAF11AE9ED}"/>
            </c:ext>
          </c:extLst>
        </c:ser>
        <c:dLbls>
          <c:showLegendKey val="0"/>
          <c:showVal val="1"/>
          <c:showCatName val="0"/>
          <c:showSerName val="0"/>
          <c:showPercent val="0"/>
          <c:showBubbleSize val="0"/>
        </c:dLbls>
        <c:gapWidth val="150"/>
        <c:shape val="box"/>
        <c:axId val="492488552"/>
        <c:axId val="492487568"/>
        <c:axId val="0"/>
      </c:bar3DChart>
      <c:catAx>
        <c:axId val="4924885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92487568"/>
        <c:crosses val="autoZero"/>
        <c:auto val="1"/>
        <c:lblAlgn val="ctr"/>
        <c:lblOffset val="100"/>
        <c:noMultiLvlLbl val="0"/>
      </c:catAx>
      <c:valAx>
        <c:axId val="492487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92488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ZA" dirty="0"/>
              <a:t>Q1 Overall Performance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9537-474F-8BFF-6803565EAB4B}"/>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9537-474F-8BFF-6803565EAB4B}"/>
              </c:ext>
            </c:extLst>
          </c:dPt>
          <c:dLbls>
            <c:dLbl>
              <c:idx val="0"/>
              <c:layout>
                <c:manualLayout>
                  <c:x val="-0.22140118962816768"/>
                  <c:y val="-0.28069177909680432"/>
                </c:manualLayout>
              </c:layout>
              <c:tx>
                <c:rich>
                  <a:bodyPr/>
                  <a:lstStyle/>
                  <a:p>
                    <a:r>
                      <a:rPr lang="en-US" dirty="0"/>
                      <a:t>15(</a:t>
                    </a:r>
                    <a:fld id="{BB88DD66-0A30-4857-8F7E-BF326092E566}"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layout>
                    <c:manualLayout>
                      <c:w val="0.23912784200448314"/>
                      <c:h val="0.21314613773966509"/>
                    </c:manualLayout>
                  </c15:layout>
                  <c15:dlblFieldTable/>
                  <c15:showDataLabelsRange val="0"/>
                </c:ext>
                <c:ext xmlns:c16="http://schemas.microsoft.com/office/drawing/2014/chart" uri="{C3380CC4-5D6E-409C-BE32-E72D297353CC}">
                  <c16:uniqueId val="{00000001-9537-474F-8BFF-6803565EAB4B}"/>
                </c:ext>
              </c:extLst>
            </c:dLbl>
            <c:dLbl>
              <c:idx val="1"/>
              <c:layout>
                <c:manualLayout>
                  <c:x val="0.12452646873658918"/>
                  <c:y val="9.3265577983330683E-2"/>
                </c:manualLayout>
              </c:layout>
              <c:tx>
                <c:rich>
                  <a:bodyPr/>
                  <a:lstStyle/>
                  <a:p>
                    <a:r>
                      <a:rPr lang="en-US" dirty="0"/>
                      <a:t>2(</a:t>
                    </a:r>
                    <a:fld id="{F1912868-5707-4D35-9F6C-34A3C85A1F0B}"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537-474F-8BFF-6803565EAB4B}"/>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 Q1'!$H$1:$I$1</c:f>
              <c:strCache>
                <c:ptCount val="2"/>
                <c:pt idx="0">
                  <c:v>Targets Achieved</c:v>
                </c:pt>
                <c:pt idx="1">
                  <c:v>Targets not Achieved</c:v>
                </c:pt>
              </c:strCache>
            </c:strRef>
          </c:cat>
          <c:val>
            <c:numRef>
              <c:f>'Stats Q1'!$H$2:$I$2</c:f>
              <c:numCache>
                <c:formatCode>0%</c:formatCode>
                <c:ptCount val="2"/>
                <c:pt idx="0">
                  <c:v>0.8666666666666667</c:v>
                </c:pt>
                <c:pt idx="1">
                  <c:v>0.13333333333333333</c:v>
                </c:pt>
              </c:numCache>
            </c:numRef>
          </c:val>
          <c:extLst>
            <c:ext xmlns:c16="http://schemas.microsoft.com/office/drawing/2014/chart" uri="{C3380CC4-5D6E-409C-BE32-E72D297353CC}">
              <c16:uniqueId val="{00000004-9537-474F-8BFF-6803565EAB4B}"/>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ZA" dirty="0"/>
              <a:t>Q2 Overall Performance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AAC-437E-89E3-8941BDC40306}"/>
              </c:ext>
            </c:extLst>
          </c:dPt>
          <c:dPt>
            <c:idx val="1"/>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3-DAAC-437E-89E3-8941BDC40306}"/>
              </c:ext>
            </c:extLst>
          </c:dPt>
          <c:dLbls>
            <c:dLbl>
              <c:idx val="0"/>
              <c:layout>
                <c:manualLayout>
                  <c:x val="-5.4489175301073181E-2"/>
                  <c:y val="-0.36636257727656257"/>
                </c:manualLayout>
              </c:layout>
              <c:tx>
                <c:rich>
                  <a:bodyPr/>
                  <a:lstStyle/>
                  <a:p>
                    <a:r>
                      <a:rPr lang="en-US" dirty="0"/>
                      <a:t>14(</a:t>
                    </a:r>
                    <a:fld id="{BB88DD66-0A30-4857-8F7E-BF326092E566}"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layout>
                    <c:manualLayout>
                      <c:w val="0.25746710645637816"/>
                      <c:h val="0.21314617987539503"/>
                    </c:manualLayout>
                  </c15:layout>
                  <c15:dlblFieldTable/>
                  <c15:showDataLabelsRange val="0"/>
                </c:ext>
                <c:ext xmlns:c16="http://schemas.microsoft.com/office/drawing/2014/chart" uri="{C3380CC4-5D6E-409C-BE32-E72D297353CC}">
                  <c16:uniqueId val="{00000001-DAAC-437E-89E3-8941BDC40306}"/>
                </c:ext>
              </c:extLst>
            </c:dLbl>
            <c:dLbl>
              <c:idx val="1"/>
              <c:layout>
                <c:manualLayout>
                  <c:x val="8.2378329224376559E-2"/>
                  <c:y val="7.7565105127892581E-2"/>
                </c:manualLayout>
              </c:layout>
              <c:tx>
                <c:rich>
                  <a:bodyPr/>
                  <a:lstStyle/>
                  <a:p>
                    <a:r>
                      <a:rPr lang="en-US" dirty="0"/>
                      <a:t>1(</a:t>
                    </a:r>
                    <a:fld id="{F1912868-5707-4D35-9F6C-34A3C85A1F0B}" type="VALUE">
                      <a:rPr lang="en-US"/>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AAC-437E-89E3-8941BDC4030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 Q2'!$H$1:$I$1</c:f>
              <c:strCache>
                <c:ptCount val="2"/>
                <c:pt idx="0">
                  <c:v>Targets Achieved</c:v>
                </c:pt>
                <c:pt idx="1">
                  <c:v>Targets not Achieved</c:v>
                </c:pt>
              </c:strCache>
            </c:strRef>
          </c:cat>
          <c:val>
            <c:numRef>
              <c:f>'Stats Q2'!$H$2:$I$2</c:f>
              <c:numCache>
                <c:formatCode>0%</c:formatCode>
                <c:ptCount val="2"/>
                <c:pt idx="0">
                  <c:v>0.93333333333333335</c:v>
                </c:pt>
                <c:pt idx="1">
                  <c:v>6.6666666666666666E-2</c:v>
                </c:pt>
              </c:numCache>
            </c:numRef>
          </c:val>
          <c:extLst>
            <c:ext xmlns:c16="http://schemas.microsoft.com/office/drawing/2014/chart" uri="{C3380CC4-5D6E-409C-BE32-E72D297353CC}">
              <c16:uniqueId val="{00000004-DAAC-437E-89E3-8941BDC4030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ZA" dirty="0"/>
              <a:t>Q2 Performance by Programme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'Stats Q2'!$B$3</c:f>
              <c:strCache>
                <c:ptCount val="1"/>
                <c:pt idx="0">
                  <c:v>Number of Targets</c:v>
                </c:pt>
              </c:strCache>
            </c:strRef>
          </c:tx>
          <c:spPr>
            <a:solidFill>
              <a:schemeClr val="accent2"/>
            </a:solidFill>
            <a:ln>
              <a:noFill/>
            </a:ln>
            <a:effectLst/>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Q2'!$A$4:$A$8</c:f>
              <c:numCache>
                <c:formatCode>General</c:formatCode>
                <c:ptCount val="5"/>
                <c:pt idx="0">
                  <c:v>1</c:v>
                </c:pt>
                <c:pt idx="1">
                  <c:v>2</c:v>
                </c:pt>
                <c:pt idx="2">
                  <c:v>3</c:v>
                </c:pt>
                <c:pt idx="3">
                  <c:v>4</c:v>
                </c:pt>
                <c:pt idx="4">
                  <c:v>5</c:v>
                </c:pt>
              </c:numCache>
            </c:numRef>
          </c:cat>
          <c:val>
            <c:numRef>
              <c:f>'Stats Q2'!$B$4:$B$8</c:f>
              <c:numCache>
                <c:formatCode>General</c:formatCode>
                <c:ptCount val="5"/>
                <c:pt idx="0">
                  <c:v>7</c:v>
                </c:pt>
                <c:pt idx="1">
                  <c:v>2</c:v>
                </c:pt>
                <c:pt idx="2">
                  <c:v>3</c:v>
                </c:pt>
                <c:pt idx="3">
                  <c:v>2</c:v>
                </c:pt>
                <c:pt idx="4">
                  <c:v>1</c:v>
                </c:pt>
              </c:numCache>
            </c:numRef>
          </c:val>
          <c:extLst>
            <c:ext xmlns:c16="http://schemas.microsoft.com/office/drawing/2014/chart" uri="{C3380CC4-5D6E-409C-BE32-E72D297353CC}">
              <c16:uniqueId val="{00000000-DD8D-440C-9946-4A03579ED11A}"/>
            </c:ext>
          </c:extLst>
        </c:ser>
        <c:ser>
          <c:idx val="1"/>
          <c:order val="1"/>
          <c:tx>
            <c:strRef>
              <c:f>'Stats Q2'!$C$3</c:f>
              <c:strCache>
                <c:ptCount val="1"/>
                <c:pt idx="0">
                  <c:v>Achieved</c:v>
                </c:pt>
              </c:strCache>
            </c:strRef>
          </c:tx>
          <c:spPr>
            <a:solidFill>
              <a:schemeClr val="accent1"/>
            </a:solidFill>
            <a:ln>
              <a:noFill/>
            </a:ln>
            <a:effectLst/>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Q2'!$A$4:$A$8</c:f>
              <c:numCache>
                <c:formatCode>General</c:formatCode>
                <c:ptCount val="5"/>
                <c:pt idx="0">
                  <c:v>1</c:v>
                </c:pt>
                <c:pt idx="1">
                  <c:v>2</c:v>
                </c:pt>
                <c:pt idx="2">
                  <c:v>3</c:v>
                </c:pt>
                <c:pt idx="3">
                  <c:v>4</c:v>
                </c:pt>
                <c:pt idx="4">
                  <c:v>5</c:v>
                </c:pt>
              </c:numCache>
            </c:numRef>
          </c:cat>
          <c:val>
            <c:numRef>
              <c:f>'Stats Q2'!$C$4:$C$8</c:f>
              <c:numCache>
                <c:formatCode>General</c:formatCode>
                <c:ptCount val="5"/>
                <c:pt idx="0">
                  <c:v>6</c:v>
                </c:pt>
                <c:pt idx="1">
                  <c:v>2</c:v>
                </c:pt>
                <c:pt idx="2">
                  <c:v>3</c:v>
                </c:pt>
                <c:pt idx="3">
                  <c:v>2</c:v>
                </c:pt>
                <c:pt idx="4">
                  <c:v>1</c:v>
                </c:pt>
              </c:numCache>
            </c:numRef>
          </c:val>
          <c:extLst>
            <c:ext xmlns:c16="http://schemas.microsoft.com/office/drawing/2014/chart" uri="{C3380CC4-5D6E-409C-BE32-E72D297353CC}">
              <c16:uniqueId val="{00000001-DD8D-440C-9946-4A03579ED11A}"/>
            </c:ext>
          </c:extLst>
        </c:ser>
        <c:ser>
          <c:idx val="2"/>
          <c:order val="2"/>
          <c:tx>
            <c:strRef>
              <c:f>'Stats Q2'!$D$3</c:f>
              <c:strCache>
                <c:ptCount val="1"/>
                <c:pt idx="0">
                  <c:v>Not Achieved</c:v>
                </c:pt>
              </c:strCache>
            </c:strRef>
          </c:tx>
          <c:spPr>
            <a:solidFill>
              <a:schemeClr val="accent3"/>
            </a:solidFill>
            <a:ln>
              <a:noFill/>
            </a:ln>
            <a:effectLst/>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'Stats Q2'!$A$4:$A$8</c:f>
              <c:numCache>
                <c:formatCode>General</c:formatCode>
                <c:ptCount val="5"/>
                <c:pt idx="0">
                  <c:v>1</c:v>
                </c:pt>
                <c:pt idx="1">
                  <c:v>2</c:v>
                </c:pt>
                <c:pt idx="2">
                  <c:v>3</c:v>
                </c:pt>
                <c:pt idx="3">
                  <c:v>4</c:v>
                </c:pt>
                <c:pt idx="4">
                  <c:v>5</c:v>
                </c:pt>
              </c:numCache>
            </c:numRef>
          </c:cat>
          <c:val>
            <c:numRef>
              <c:f>'Stats Q2'!$D$4:$D$8</c:f>
              <c:numCache>
                <c:formatCode>General</c:formatCode>
                <c:ptCount val="5"/>
                <c:pt idx="0">
                  <c:v>1</c:v>
                </c:pt>
                <c:pt idx="1">
                  <c:v>0</c:v>
                </c:pt>
                <c:pt idx="2">
                  <c:v>0</c:v>
                </c:pt>
                <c:pt idx="3">
                  <c:v>0</c:v>
                </c:pt>
                <c:pt idx="4">
                  <c:v>0</c:v>
                </c:pt>
              </c:numCache>
            </c:numRef>
          </c:val>
          <c:extLst>
            <c:ext xmlns:c16="http://schemas.microsoft.com/office/drawing/2014/chart" uri="{C3380CC4-5D6E-409C-BE32-E72D297353CC}">
              <c16:uniqueId val="{00000002-DD8D-440C-9946-4A03579ED11A}"/>
            </c:ext>
          </c:extLst>
        </c:ser>
        <c:dLbls>
          <c:showLegendKey val="0"/>
          <c:showVal val="1"/>
          <c:showCatName val="0"/>
          <c:showSerName val="0"/>
          <c:showPercent val="0"/>
          <c:showBubbleSize val="0"/>
        </c:dLbls>
        <c:gapWidth val="150"/>
        <c:shape val="box"/>
        <c:axId val="492488552"/>
        <c:axId val="492487568"/>
        <c:axId val="0"/>
      </c:bar3DChart>
      <c:catAx>
        <c:axId val="4924885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2487568"/>
        <c:crosses val="autoZero"/>
        <c:auto val="1"/>
        <c:lblAlgn val="ctr"/>
        <c:lblOffset val="100"/>
        <c:noMultiLvlLbl val="0"/>
      </c:catAx>
      <c:valAx>
        <c:axId val="492487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92488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ACA2A-307F-4953-B16F-4CAD7B597B2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44F58DE-6E92-4ACC-9D63-D2F49098466D}">
      <dgm:prSet phldrT="[Text]" custT="1"/>
      <dgm:spPr>
        <a:xfrm>
          <a:off x="2148889" y="340369"/>
          <a:ext cx="154044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GB"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OUTCOME</a:t>
          </a:r>
        </a:p>
        <a:p>
          <a:pPr>
            <a:buNone/>
          </a:pPr>
          <a:r>
            <a:rPr lang="en-GB"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An accessible, developmental, diversified and sustainable media</a:t>
          </a:r>
          <a:endParaRPr lang="en-US" sz="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9B8D9284-FB60-4EBD-9FA1-673A2A7D5177}" type="parTrans" cxnId="{99EB46E3-30D9-4ED8-BA65-B27637FBACF9}">
      <dgm:prSet/>
      <dgm:spPr/>
      <dgm:t>
        <a:bodyPr/>
        <a:lstStyle/>
        <a:p>
          <a:endParaRPr lang="en-US" sz="1200"/>
        </a:p>
      </dgm:t>
    </dgm:pt>
    <dgm:pt modelId="{610E13F2-44BF-42C8-A4F2-64E1476CA788}" type="sibTrans" cxnId="{99EB46E3-30D9-4ED8-BA65-B27637FBACF9}">
      <dgm:prSet/>
      <dgm:spPr/>
      <dgm:t>
        <a:bodyPr/>
        <a:lstStyle/>
        <a:p>
          <a:endParaRPr lang="en-US" sz="1200"/>
        </a:p>
      </dgm:t>
    </dgm:pt>
    <dgm:pt modelId="{082A7A65-8DE3-49C1-A38D-F65FFABA99A1}">
      <dgm:prSet phldrT="[Text]" custT="1"/>
      <dgm:spPr>
        <a:xfrm>
          <a:off x="108037" y="1224267"/>
          <a:ext cx="95470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1 - Governance and Administration</a:t>
          </a:r>
          <a:endParaRPr lang="en-US" sz="1200" dirty="0">
            <a:solidFill>
              <a:sysClr val="windowText" lastClr="000000">
                <a:hueOff val="0"/>
                <a:satOff val="0"/>
                <a:lumOff val="0"/>
                <a:alphaOff val="0"/>
              </a:sysClr>
            </a:solidFill>
            <a:latin typeface="Cambria"/>
            <a:ea typeface="+mn-ea"/>
            <a:cs typeface="+mn-cs"/>
          </a:endParaRPr>
        </a:p>
      </dgm:t>
    </dgm:pt>
    <dgm:pt modelId="{DB2E6531-55BE-43D6-AE15-9203E7D26956}" type="parTrans" cxnId="{0CA3260F-B856-4991-810E-310D37D90127}">
      <dgm:prSet/>
      <dgm:spPr>
        <a:xfrm>
          <a:off x="479311" y="845832"/>
          <a:ext cx="2333721" cy="277659"/>
        </a:xfrm>
        <a:custGeom>
          <a:avLst/>
          <a:gdLst/>
          <a:ahLst/>
          <a:cxnLst/>
          <a:rect l="0" t="0" r="0" b="0"/>
          <a:pathLst>
            <a:path>
              <a:moveTo>
                <a:pt x="2496335" y="0"/>
              </a:moveTo>
              <a:lnTo>
                <a:pt x="2496335" y="202401"/>
              </a:lnTo>
              <a:lnTo>
                <a:pt x="0" y="202401"/>
              </a:lnTo>
              <a:lnTo>
                <a:pt x="0" y="2970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sz="1200"/>
        </a:p>
      </dgm:t>
    </dgm:pt>
    <dgm:pt modelId="{00D08E88-D953-48B7-B575-1F50A4C251BA}" type="sibTrans" cxnId="{0CA3260F-B856-4991-810E-310D37D90127}">
      <dgm:prSet/>
      <dgm:spPr/>
      <dgm:t>
        <a:bodyPr/>
        <a:lstStyle/>
        <a:p>
          <a:endParaRPr lang="en-US" sz="1200"/>
        </a:p>
      </dgm:t>
    </dgm:pt>
    <dgm:pt modelId="{789DB139-CA28-4961-97BA-A1D5841C0312}">
      <dgm:prSet phldrT="[Text]" custT="1"/>
      <dgm:spPr>
        <a:xfrm>
          <a:off x="1274898" y="1224267"/>
          <a:ext cx="95470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2 - Grant and Seed Funding</a:t>
          </a:r>
          <a:endParaRPr lang="en-US" sz="1200" dirty="0">
            <a:solidFill>
              <a:sysClr val="windowText" lastClr="000000">
                <a:hueOff val="0"/>
                <a:satOff val="0"/>
                <a:lumOff val="0"/>
                <a:alphaOff val="0"/>
              </a:sysClr>
            </a:solidFill>
            <a:latin typeface="Cambria"/>
            <a:ea typeface="+mn-ea"/>
            <a:cs typeface="+mn-cs"/>
          </a:endParaRPr>
        </a:p>
      </dgm:t>
    </dgm:pt>
    <dgm:pt modelId="{AB47137A-C4F1-4583-8CC2-27F2102BADB7}" type="parTrans" cxnId="{C8D5672A-2904-49EF-AAB4-FB00E0299E94}">
      <dgm:prSet/>
      <dgm:spPr>
        <a:xfrm>
          <a:off x="1646172" y="845832"/>
          <a:ext cx="1166860" cy="277659"/>
        </a:xfrm>
        <a:custGeom>
          <a:avLst/>
          <a:gdLst/>
          <a:ahLst/>
          <a:cxnLst/>
          <a:rect l="0" t="0" r="0" b="0"/>
          <a:pathLst>
            <a:path>
              <a:moveTo>
                <a:pt x="1248167" y="0"/>
              </a:moveTo>
              <a:lnTo>
                <a:pt x="1248167" y="202401"/>
              </a:lnTo>
              <a:lnTo>
                <a:pt x="0" y="202401"/>
              </a:lnTo>
              <a:lnTo>
                <a:pt x="0" y="2970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sz="1200"/>
        </a:p>
      </dgm:t>
    </dgm:pt>
    <dgm:pt modelId="{7B6439EF-AC1F-4078-A8A4-17E5C729B42C}" type="sibTrans" cxnId="{C8D5672A-2904-49EF-AAB4-FB00E0299E94}">
      <dgm:prSet/>
      <dgm:spPr/>
      <dgm:t>
        <a:bodyPr/>
        <a:lstStyle/>
        <a:p>
          <a:endParaRPr lang="en-US" sz="1200"/>
        </a:p>
      </dgm:t>
    </dgm:pt>
    <dgm:pt modelId="{E917BE57-E96B-440E-95F6-8B9F52351515}">
      <dgm:prSet custT="1"/>
      <dgm:spPr>
        <a:xfrm>
          <a:off x="2441759" y="1224267"/>
          <a:ext cx="95470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3 - Partnerships, Public Awareness and Advocacy</a:t>
          </a:r>
          <a:endParaRPr lang="en-US" sz="1200" dirty="0">
            <a:solidFill>
              <a:sysClr val="windowText" lastClr="000000">
                <a:hueOff val="0"/>
                <a:satOff val="0"/>
                <a:lumOff val="0"/>
                <a:alphaOff val="0"/>
              </a:sysClr>
            </a:solidFill>
            <a:latin typeface="Cambria"/>
            <a:ea typeface="+mn-ea"/>
            <a:cs typeface="+mn-cs"/>
          </a:endParaRPr>
        </a:p>
      </dgm:t>
    </dgm:pt>
    <dgm:pt modelId="{9C8BBEA7-06E7-4479-9AA0-2A477C282444}" type="parTrans" cxnId="{A02789D3-220F-470B-A437-EF42EB952FFF}">
      <dgm:prSet/>
      <dgm:spPr>
        <a:xfrm>
          <a:off x="2767313" y="845832"/>
          <a:ext cx="91440" cy="277659"/>
        </a:xfrm>
        <a:custGeom>
          <a:avLst/>
          <a:gdLst/>
          <a:ahLst/>
          <a:cxnLst/>
          <a:rect l="0" t="0" r="0" b="0"/>
          <a:pathLst>
            <a:path>
              <a:moveTo>
                <a:pt x="45720" y="0"/>
              </a:moveTo>
              <a:lnTo>
                <a:pt x="45720" y="2970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sz="1200"/>
        </a:p>
      </dgm:t>
    </dgm:pt>
    <dgm:pt modelId="{37880711-CEA7-449D-9167-7EE2D8E65F35}" type="sibTrans" cxnId="{A02789D3-220F-470B-A437-EF42EB952FFF}">
      <dgm:prSet/>
      <dgm:spPr/>
      <dgm:t>
        <a:bodyPr/>
        <a:lstStyle/>
        <a:p>
          <a:endParaRPr lang="en-US" sz="1200"/>
        </a:p>
      </dgm:t>
    </dgm:pt>
    <dgm:pt modelId="{2230BDC4-35A3-43B2-B139-D8EBD23816FE}">
      <dgm:prSet custT="1"/>
      <dgm:spPr>
        <a:xfrm>
          <a:off x="3608620" y="1224267"/>
          <a:ext cx="95470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4 - Capacity Building and Sector Development</a:t>
          </a:r>
        </a:p>
      </dgm:t>
    </dgm:pt>
    <dgm:pt modelId="{62555AFC-A84B-4C02-9343-AB61D346AB87}" type="parTrans" cxnId="{4788BE14-AC7E-4D54-B5EE-7494C6DE8C9E}">
      <dgm:prSet/>
      <dgm:spPr>
        <a:xfrm>
          <a:off x="2813033" y="845832"/>
          <a:ext cx="1166860" cy="277659"/>
        </a:xfrm>
        <a:custGeom>
          <a:avLst/>
          <a:gdLst/>
          <a:ahLst/>
          <a:cxnLst/>
          <a:rect l="0" t="0" r="0" b="0"/>
          <a:pathLst>
            <a:path>
              <a:moveTo>
                <a:pt x="0" y="0"/>
              </a:moveTo>
              <a:lnTo>
                <a:pt x="0" y="202401"/>
              </a:lnTo>
              <a:lnTo>
                <a:pt x="1248167" y="202401"/>
              </a:lnTo>
              <a:lnTo>
                <a:pt x="1248167" y="2970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sz="1200"/>
        </a:p>
      </dgm:t>
    </dgm:pt>
    <dgm:pt modelId="{41FB113A-9294-41C0-9CA6-828B91E24F6F}" type="sibTrans" cxnId="{4788BE14-AC7E-4D54-B5EE-7494C6DE8C9E}">
      <dgm:prSet/>
      <dgm:spPr/>
      <dgm:t>
        <a:bodyPr/>
        <a:lstStyle/>
        <a:p>
          <a:endParaRPr lang="en-US" sz="1200"/>
        </a:p>
      </dgm:t>
    </dgm:pt>
    <dgm:pt modelId="{D6FF8066-25D3-405C-A8C5-BBFD13A0C95F}">
      <dgm:prSet custT="1"/>
      <dgm:spPr>
        <a:xfrm>
          <a:off x="4775481" y="1224267"/>
          <a:ext cx="954704" cy="606237"/>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None/>
          </a:pPr>
          <a:r>
            <a:rPr lang="en-US" sz="12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5 - Innovation, Research and Development</a:t>
          </a:r>
          <a:endParaRPr lang="en-US" sz="1200" dirty="0">
            <a:solidFill>
              <a:sysClr val="windowText" lastClr="000000">
                <a:hueOff val="0"/>
                <a:satOff val="0"/>
                <a:lumOff val="0"/>
                <a:alphaOff val="0"/>
              </a:sysClr>
            </a:solidFill>
            <a:latin typeface="Cambria"/>
            <a:ea typeface="+mn-ea"/>
            <a:cs typeface="+mn-cs"/>
          </a:endParaRPr>
        </a:p>
      </dgm:t>
    </dgm:pt>
    <dgm:pt modelId="{FC9D7774-2A5A-4CEA-9218-CB0B7477FB1A}" type="parTrans" cxnId="{83096655-364D-41F2-8A68-ACB7CB597DAD}">
      <dgm:prSet/>
      <dgm:spPr>
        <a:xfrm>
          <a:off x="2813033" y="845832"/>
          <a:ext cx="2333721" cy="277659"/>
        </a:xfrm>
        <a:custGeom>
          <a:avLst/>
          <a:gdLst/>
          <a:ahLst/>
          <a:cxnLst/>
          <a:rect l="0" t="0" r="0" b="0"/>
          <a:pathLst>
            <a:path>
              <a:moveTo>
                <a:pt x="0" y="0"/>
              </a:moveTo>
              <a:lnTo>
                <a:pt x="0" y="202401"/>
              </a:lnTo>
              <a:lnTo>
                <a:pt x="2496335" y="202401"/>
              </a:lnTo>
              <a:lnTo>
                <a:pt x="2496335" y="29700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sz="1200"/>
        </a:p>
      </dgm:t>
    </dgm:pt>
    <dgm:pt modelId="{3ECD3DE8-339A-4C6F-84D4-302A05422C9F}" type="sibTrans" cxnId="{83096655-364D-41F2-8A68-ACB7CB597DAD}">
      <dgm:prSet/>
      <dgm:spPr/>
      <dgm:t>
        <a:bodyPr/>
        <a:lstStyle/>
        <a:p>
          <a:endParaRPr lang="en-US" sz="1200"/>
        </a:p>
      </dgm:t>
    </dgm:pt>
    <dgm:pt modelId="{809F331A-1EBD-4051-971B-6E845B42F8E6}" type="pres">
      <dgm:prSet presAssocID="{AEFACA2A-307F-4953-B16F-4CAD7B597B24}" presName="hierChild1" presStyleCnt="0">
        <dgm:presLayoutVars>
          <dgm:chPref val="1"/>
          <dgm:dir/>
          <dgm:animOne val="branch"/>
          <dgm:animLvl val="lvl"/>
          <dgm:resizeHandles/>
        </dgm:presLayoutVars>
      </dgm:prSet>
      <dgm:spPr/>
    </dgm:pt>
    <dgm:pt modelId="{B1749E84-B975-4283-AD40-D42EA6F4D43F}" type="pres">
      <dgm:prSet presAssocID="{D44F58DE-6E92-4ACC-9D63-D2F49098466D}" presName="hierRoot1" presStyleCnt="0"/>
      <dgm:spPr/>
    </dgm:pt>
    <dgm:pt modelId="{C0B9D60F-0170-4115-A2EF-1AED1B3A8F64}" type="pres">
      <dgm:prSet presAssocID="{D44F58DE-6E92-4ACC-9D63-D2F49098466D}" presName="composite" presStyleCnt="0"/>
      <dgm:spPr/>
    </dgm:pt>
    <dgm:pt modelId="{4C8FF15E-2B1D-4043-AD58-13FDA9C5E54E}" type="pres">
      <dgm:prSet presAssocID="{D44F58DE-6E92-4ACC-9D63-D2F49098466D}" presName="background" presStyleLbl="node0" presStyleIdx="0" presStyleCnt="1"/>
      <dgm:spPr>
        <a:xfrm>
          <a:off x="2042811" y="239595"/>
          <a:ext cx="154044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74071E3-5DF5-4BCE-844F-183FF26930CD}" type="pres">
      <dgm:prSet presAssocID="{D44F58DE-6E92-4ACC-9D63-D2F49098466D}" presName="text" presStyleLbl="fgAcc0" presStyleIdx="0" presStyleCnt="1" custScaleX="161353">
        <dgm:presLayoutVars>
          <dgm:chPref val="3"/>
        </dgm:presLayoutVars>
      </dgm:prSet>
      <dgm:spPr/>
    </dgm:pt>
    <dgm:pt modelId="{3DF12FC9-0AAD-481D-B0C5-8EA45742DD85}" type="pres">
      <dgm:prSet presAssocID="{D44F58DE-6E92-4ACC-9D63-D2F49098466D}" presName="hierChild2" presStyleCnt="0"/>
      <dgm:spPr/>
    </dgm:pt>
    <dgm:pt modelId="{D1D10EC0-113A-428E-A1EF-32DDA48ECEDC}" type="pres">
      <dgm:prSet presAssocID="{DB2E6531-55BE-43D6-AE15-9203E7D26956}" presName="Name10" presStyleLbl="parChTrans1D2" presStyleIdx="0" presStyleCnt="5"/>
      <dgm:spPr/>
    </dgm:pt>
    <dgm:pt modelId="{4986DD25-0E5A-4156-A3F8-0CF53AEA2501}" type="pres">
      <dgm:prSet presAssocID="{082A7A65-8DE3-49C1-A38D-F65FFABA99A1}" presName="hierRoot2" presStyleCnt="0"/>
      <dgm:spPr/>
    </dgm:pt>
    <dgm:pt modelId="{C99EFD8B-A2C4-4268-99B7-3BD5C9964049}" type="pres">
      <dgm:prSet presAssocID="{082A7A65-8DE3-49C1-A38D-F65FFABA99A1}" presName="composite2" presStyleCnt="0"/>
      <dgm:spPr/>
    </dgm:pt>
    <dgm:pt modelId="{FD08E6F2-04EA-4AF0-B663-543128F8FFE7}" type="pres">
      <dgm:prSet presAssocID="{082A7A65-8DE3-49C1-A38D-F65FFABA99A1}" presName="background2" presStyleLbl="node2" presStyleIdx="0" presStyleCnt="5"/>
      <dgm:spPr>
        <a:xfrm>
          <a:off x="1959" y="1123492"/>
          <a:ext cx="95470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866F5131-28D8-43D7-99C9-4ACF31D0EAF6}" type="pres">
      <dgm:prSet presAssocID="{082A7A65-8DE3-49C1-A38D-F65FFABA99A1}" presName="text2" presStyleLbl="fgAcc2" presStyleIdx="0" presStyleCnt="5">
        <dgm:presLayoutVars>
          <dgm:chPref val="3"/>
        </dgm:presLayoutVars>
      </dgm:prSet>
      <dgm:spPr/>
    </dgm:pt>
    <dgm:pt modelId="{7B8D13C4-46B9-4C9F-BFB1-1D746C151711}" type="pres">
      <dgm:prSet presAssocID="{082A7A65-8DE3-49C1-A38D-F65FFABA99A1}" presName="hierChild3" presStyleCnt="0"/>
      <dgm:spPr/>
    </dgm:pt>
    <dgm:pt modelId="{16B8CF00-6B2F-4D7E-9BD0-89A75CDB7264}" type="pres">
      <dgm:prSet presAssocID="{AB47137A-C4F1-4583-8CC2-27F2102BADB7}" presName="Name10" presStyleLbl="parChTrans1D2" presStyleIdx="1" presStyleCnt="5"/>
      <dgm:spPr/>
    </dgm:pt>
    <dgm:pt modelId="{EFC6009E-0361-4448-916C-644CA19117AC}" type="pres">
      <dgm:prSet presAssocID="{789DB139-CA28-4961-97BA-A1D5841C0312}" presName="hierRoot2" presStyleCnt="0"/>
      <dgm:spPr/>
    </dgm:pt>
    <dgm:pt modelId="{DC0AC41D-6648-4F5B-8813-765D71EF4BF7}" type="pres">
      <dgm:prSet presAssocID="{789DB139-CA28-4961-97BA-A1D5841C0312}" presName="composite2" presStyleCnt="0"/>
      <dgm:spPr/>
    </dgm:pt>
    <dgm:pt modelId="{B773D90D-B88E-4655-B0E7-F4DC0C21ED3E}" type="pres">
      <dgm:prSet presAssocID="{789DB139-CA28-4961-97BA-A1D5841C0312}" presName="background2" presStyleLbl="node2" presStyleIdx="1" presStyleCnt="5"/>
      <dgm:spPr>
        <a:xfrm>
          <a:off x="1168820" y="1123492"/>
          <a:ext cx="95470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1B1D884-204A-4FE6-BAC0-4715C164B98A}" type="pres">
      <dgm:prSet presAssocID="{789DB139-CA28-4961-97BA-A1D5841C0312}" presName="text2" presStyleLbl="fgAcc2" presStyleIdx="1" presStyleCnt="5">
        <dgm:presLayoutVars>
          <dgm:chPref val="3"/>
        </dgm:presLayoutVars>
      </dgm:prSet>
      <dgm:spPr/>
    </dgm:pt>
    <dgm:pt modelId="{56C5B783-85E1-4D9F-87BF-1BF637789DF6}" type="pres">
      <dgm:prSet presAssocID="{789DB139-CA28-4961-97BA-A1D5841C0312}" presName="hierChild3" presStyleCnt="0"/>
      <dgm:spPr/>
    </dgm:pt>
    <dgm:pt modelId="{CB6244E5-BD8E-40A1-A67A-218E3AAD2138}" type="pres">
      <dgm:prSet presAssocID="{9C8BBEA7-06E7-4479-9AA0-2A477C282444}" presName="Name10" presStyleLbl="parChTrans1D2" presStyleIdx="2" presStyleCnt="5"/>
      <dgm:spPr/>
    </dgm:pt>
    <dgm:pt modelId="{C0E89B1A-05F7-44E9-80EC-F723817ADFA9}" type="pres">
      <dgm:prSet presAssocID="{E917BE57-E96B-440E-95F6-8B9F52351515}" presName="hierRoot2" presStyleCnt="0"/>
      <dgm:spPr/>
    </dgm:pt>
    <dgm:pt modelId="{5F50B7C3-9F45-407F-A8BB-60F4E3C46DA9}" type="pres">
      <dgm:prSet presAssocID="{E917BE57-E96B-440E-95F6-8B9F52351515}" presName="composite2" presStyleCnt="0"/>
      <dgm:spPr/>
    </dgm:pt>
    <dgm:pt modelId="{ED12F82B-7D4C-432C-9123-C7EDFFF49A4A}" type="pres">
      <dgm:prSet presAssocID="{E917BE57-E96B-440E-95F6-8B9F52351515}" presName="background2" presStyleLbl="node2" presStyleIdx="2" presStyleCnt="5"/>
      <dgm:spPr>
        <a:xfrm>
          <a:off x="2335681" y="1123492"/>
          <a:ext cx="95470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312AC365-AC64-4C6A-91BD-C0107DEBD265}" type="pres">
      <dgm:prSet presAssocID="{E917BE57-E96B-440E-95F6-8B9F52351515}" presName="text2" presStyleLbl="fgAcc2" presStyleIdx="2" presStyleCnt="5">
        <dgm:presLayoutVars>
          <dgm:chPref val="3"/>
        </dgm:presLayoutVars>
      </dgm:prSet>
      <dgm:spPr/>
    </dgm:pt>
    <dgm:pt modelId="{3DAA8483-23D1-48EA-B9DD-EDCCE5E239A3}" type="pres">
      <dgm:prSet presAssocID="{E917BE57-E96B-440E-95F6-8B9F52351515}" presName="hierChild3" presStyleCnt="0"/>
      <dgm:spPr/>
    </dgm:pt>
    <dgm:pt modelId="{1B23854F-2845-489C-958F-A8FC4CCE4FDE}" type="pres">
      <dgm:prSet presAssocID="{62555AFC-A84B-4C02-9343-AB61D346AB87}" presName="Name10" presStyleLbl="parChTrans1D2" presStyleIdx="3" presStyleCnt="5"/>
      <dgm:spPr/>
    </dgm:pt>
    <dgm:pt modelId="{84BD6BB7-7125-4381-9165-9E8B7E56D541}" type="pres">
      <dgm:prSet presAssocID="{2230BDC4-35A3-43B2-B139-D8EBD23816FE}" presName="hierRoot2" presStyleCnt="0"/>
      <dgm:spPr/>
    </dgm:pt>
    <dgm:pt modelId="{A2C6F7C0-9B74-4518-8132-EB25CF9C4A4D}" type="pres">
      <dgm:prSet presAssocID="{2230BDC4-35A3-43B2-B139-D8EBD23816FE}" presName="composite2" presStyleCnt="0"/>
      <dgm:spPr/>
    </dgm:pt>
    <dgm:pt modelId="{FFADAA2C-BC79-43C5-96DA-534BBBFE7841}" type="pres">
      <dgm:prSet presAssocID="{2230BDC4-35A3-43B2-B139-D8EBD23816FE}" presName="background2" presStyleLbl="node2" presStyleIdx="3" presStyleCnt="5"/>
      <dgm:spPr>
        <a:xfrm>
          <a:off x="3502542" y="1123492"/>
          <a:ext cx="95470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9FD09EFD-F2A3-447F-ABE7-20246DCFEBD7}" type="pres">
      <dgm:prSet presAssocID="{2230BDC4-35A3-43B2-B139-D8EBD23816FE}" presName="text2" presStyleLbl="fgAcc2" presStyleIdx="3" presStyleCnt="5">
        <dgm:presLayoutVars>
          <dgm:chPref val="3"/>
        </dgm:presLayoutVars>
      </dgm:prSet>
      <dgm:spPr/>
    </dgm:pt>
    <dgm:pt modelId="{8A0F6D29-18EE-4386-AFF6-BA81C2203BC9}" type="pres">
      <dgm:prSet presAssocID="{2230BDC4-35A3-43B2-B139-D8EBD23816FE}" presName="hierChild3" presStyleCnt="0"/>
      <dgm:spPr/>
    </dgm:pt>
    <dgm:pt modelId="{0F795C5D-BAF8-42FF-A295-4433B3A6570D}" type="pres">
      <dgm:prSet presAssocID="{FC9D7774-2A5A-4CEA-9218-CB0B7477FB1A}" presName="Name10" presStyleLbl="parChTrans1D2" presStyleIdx="4" presStyleCnt="5"/>
      <dgm:spPr/>
    </dgm:pt>
    <dgm:pt modelId="{E0D46173-2ABB-4F90-A5F0-11F1953BB084}" type="pres">
      <dgm:prSet presAssocID="{D6FF8066-25D3-405C-A8C5-BBFD13A0C95F}" presName="hierRoot2" presStyleCnt="0"/>
      <dgm:spPr/>
    </dgm:pt>
    <dgm:pt modelId="{0E2871E6-AF4F-4809-9408-95A1033A95A1}" type="pres">
      <dgm:prSet presAssocID="{D6FF8066-25D3-405C-A8C5-BBFD13A0C95F}" presName="composite2" presStyleCnt="0"/>
      <dgm:spPr/>
    </dgm:pt>
    <dgm:pt modelId="{BA7AEA0C-62BF-4E9E-A58F-CA922DFD0DC2}" type="pres">
      <dgm:prSet presAssocID="{D6FF8066-25D3-405C-A8C5-BBFD13A0C95F}" presName="background2" presStyleLbl="node2" presStyleIdx="4" presStyleCnt="5"/>
      <dgm:spPr>
        <a:xfrm>
          <a:off x="4669403" y="1123492"/>
          <a:ext cx="954704" cy="606237"/>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E246687B-E227-49AA-A215-CB0FC63A6EA4}" type="pres">
      <dgm:prSet presAssocID="{D6FF8066-25D3-405C-A8C5-BBFD13A0C95F}" presName="text2" presStyleLbl="fgAcc2" presStyleIdx="4" presStyleCnt="5">
        <dgm:presLayoutVars>
          <dgm:chPref val="3"/>
        </dgm:presLayoutVars>
      </dgm:prSet>
      <dgm:spPr/>
    </dgm:pt>
    <dgm:pt modelId="{94089281-7D29-439E-AC75-E7B96AAA5595}" type="pres">
      <dgm:prSet presAssocID="{D6FF8066-25D3-405C-A8C5-BBFD13A0C95F}" presName="hierChild3" presStyleCnt="0"/>
      <dgm:spPr/>
    </dgm:pt>
  </dgm:ptLst>
  <dgm:cxnLst>
    <dgm:cxn modelId="{0CA3260F-B856-4991-810E-310D37D90127}" srcId="{D44F58DE-6E92-4ACC-9D63-D2F49098466D}" destId="{082A7A65-8DE3-49C1-A38D-F65FFABA99A1}" srcOrd="0" destOrd="0" parTransId="{DB2E6531-55BE-43D6-AE15-9203E7D26956}" sibTransId="{00D08E88-D953-48B7-B575-1F50A4C251BA}"/>
    <dgm:cxn modelId="{4788BE14-AC7E-4D54-B5EE-7494C6DE8C9E}" srcId="{D44F58DE-6E92-4ACC-9D63-D2F49098466D}" destId="{2230BDC4-35A3-43B2-B139-D8EBD23816FE}" srcOrd="3" destOrd="0" parTransId="{62555AFC-A84B-4C02-9343-AB61D346AB87}" sibTransId="{41FB113A-9294-41C0-9CA6-828B91E24F6F}"/>
    <dgm:cxn modelId="{C8D5672A-2904-49EF-AAB4-FB00E0299E94}" srcId="{D44F58DE-6E92-4ACC-9D63-D2F49098466D}" destId="{789DB139-CA28-4961-97BA-A1D5841C0312}" srcOrd="1" destOrd="0" parTransId="{AB47137A-C4F1-4583-8CC2-27F2102BADB7}" sibTransId="{7B6439EF-AC1F-4078-A8A4-17E5C729B42C}"/>
    <dgm:cxn modelId="{F419316B-3C41-47BF-B012-20B6EC856BC8}" type="presOf" srcId="{9C8BBEA7-06E7-4479-9AA0-2A477C282444}" destId="{CB6244E5-BD8E-40A1-A67A-218E3AAD2138}" srcOrd="0" destOrd="0" presId="urn:microsoft.com/office/officeart/2005/8/layout/hierarchy1"/>
    <dgm:cxn modelId="{6A3F8250-7A44-43F1-9324-63A17AFF4947}" type="presOf" srcId="{E917BE57-E96B-440E-95F6-8B9F52351515}" destId="{312AC365-AC64-4C6A-91BD-C0107DEBD265}" srcOrd="0" destOrd="0" presId="urn:microsoft.com/office/officeart/2005/8/layout/hierarchy1"/>
    <dgm:cxn modelId="{83096655-364D-41F2-8A68-ACB7CB597DAD}" srcId="{D44F58DE-6E92-4ACC-9D63-D2F49098466D}" destId="{D6FF8066-25D3-405C-A8C5-BBFD13A0C95F}" srcOrd="4" destOrd="0" parTransId="{FC9D7774-2A5A-4CEA-9218-CB0B7477FB1A}" sibTransId="{3ECD3DE8-339A-4C6F-84D4-302A05422C9F}"/>
    <dgm:cxn modelId="{4C5EC757-CB0B-4A7F-A9D2-A5B5956DDBD8}" type="presOf" srcId="{62555AFC-A84B-4C02-9343-AB61D346AB87}" destId="{1B23854F-2845-489C-958F-A8FC4CCE4FDE}" srcOrd="0" destOrd="0" presId="urn:microsoft.com/office/officeart/2005/8/layout/hierarchy1"/>
    <dgm:cxn modelId="{A2752E93-B8AE-4C07-9558-FBAC373D7FD5}" type="presOf" srcId="{FC9D7774-2A5A-4CEA-9218-CB0B7477FB1A}" destId="{0F795C5D-BAF8-42FF-A295-4433B3A6570D}" srcOrd="0" destOrd="0" presId="urn:microsoft.com/office/officeart/2005/8/layout/hierarchy1"/>
    <dgm:cxn modelId="{3EF16A95-C314-4498-8655-E6E6B20A2DE8}" type="presOf" srcId="{AB47137A-C4F1-4583-8CC2-27F2102BADB7}" destId="{16B8CF00-6B2F-4D7E-9BD0-89A75CDB7264}" srcOrd="0" destOrd="0" presId="urn:microsoft.com/office/officeart/2005/8/layout/hierarchy1"/>
    <dgm:cxn modelId="{9870269A-2249-469F-80D5-8CCDFD848048}" type="presOf" srcId="{AEFACA2A-307F-4953-B16F-4CAD7B597B24}" destId="{809F331A-1EBD-4051-971B-6E845B42F8E6}" srcOrd="0" destOrd="0" presId="urn:microsoft.com/office/officeart/2005/8/layout/hierarchy1"/>
    <dgm:cxn modelId="{E8C7E89D-8888-45DA-9970-A9E826A2FFAB}" type="presOf" srcId="{D6FF8066-25D3-405C-A8C5-BBFD13A0C95F}" destId="{E246687B-E227-49AA-A215-CB0FC63A6EA4}" srcOrd="0" destOrd="0" presId="urn:microsoft.com/office/officeart/2005/8/layout/hierarchy1"/>
    <dgm:cxn modelId="{84D4C19E-1CB3-4EDB-A13C-AFBF7286A54A}" type="presOf" srcId="{2230BDC4-35A3-43B2-B139-D8EBD23816FE}" destId="{9FD09EFD-F2A3-447F-ABE7-20246DCFEBD7}" srcOrd="0" destOrd="0" presId="urn:microsoft.com/office/officeart/2005/8/layout/hierarchy1"/>
    <dgm:cxn modelId="{C71955AF-E6BD-497D-987D-2BD011655806}" type="presOf" srcId="{082A7A65-8DE3-49C1-A38D-F65FFABA99A1}" destId="{866F5131-28D8-43D7-99C9-4ACF31D0EAF6}" srcOrd="0" destOrd="0" presId="urn:microsoft.com/office/officeart/2005/8/layout/hierarchy1"/>
    <dgm:cxn modelId="{CE3EBBCA-849D-4073-9678-C60959238840}" type="presOf" srcId="{D44F58DE-6E92-4ACC-9D63-D2F49098466D}" destId="{774071E3-5DF5-4BCE-844F-183FF26930CD}" srcOrd="0" destOrd="0" presId="urn:microsoft.com/office/officeart/2005/8/layout/hierarchy1"/>
    <dgm:cxn modelId="{A02789D3-220F-470B-A437-EF42EB952FFF}" srcId="{D44F58DE-6E92-4ACC-9D63-D2F49098466D}" destId="{E917BE57-E96B-440E-95F6-8B9F52351515}" srcOrd="2" destOrd="0" parTransId="{9C8BBEA7-06E7-4479-9AA0-2A477C282444}" sibTransId="{37880711-CEA7-449D-9167-7EE2D8E65F35}"/>
    <dgm:cxn modelId="{21556ED5-3E16-4CEF-8195-5856C8C6FF02}" type="presOf" srcId="{DB2E6531-55BE-43D6-AE15-9203E7D26956}" destId="{D1D10EC0-113A-428E-A1EF-32DDA48ECEDC}" srcOrd="0" destOrd="0" presId="urn:microsoft.com/office/officeart/2005/8/layout/hierarchy1"/>
    <dgm:cxn modelId="{99EB46E3-30D9-4ED8-BA65-B27637FBACF9}" srcId="{AEFACA2A-307F-4953-B16F-4CAD7B597B24}" destId="{D44F58DE-6E92-4ACC-9D63-D2F49098466D}" srcOrd="0" destOrd="0" parTransId="{9B8D9284-FB60-4EBD-9FA1-673A2A7D5177}" sibTransId="{610E13F2-44BF-42C8-A4F2-64E1476CA788}"/>
    <dgm:cxn modelId="{361CFCEF-EC34-4F78-B955-8048625B82B7}" type="presOf" srcId="{789DB139-CA28-4961-97BA-A1D5841C0312}" destId="{21B1D884-204A-4FE6-BAC0-4715C164B98A}" srcOrd="0" destOrd="0" presId="urn:microsoft.com/office/officeart/2005/8/layout/hierarchy1"/>
    <dgm:cxn modelId="{0974D7C6-6C67-49E7-90AC-B6F646BD574B}" type="presParOf" srcId="{809F331A-1EBD-4051-971B-6E845B42F8E6}" destId="{B1749E84-B975-4283-AD40-D42EA6F4D43F}" srcOrd="0" destOrd="0" presId="urn:microsoft.com/office/officeart/2005/8/layout/hierarchy1"/>
    <dgm:cxn modelId="{7F3C1EBF-C5D4-4045-8E9F-CD3EDC9E04A0}" type="presParOf" srcId="{B1749E84-B975-4283-AD40-D42EA6F4D43F}" destId="{C0B9D60F-0170-4115-A2EF-1AED1B3A8F64}" srcOrd="0" destOrd="0" presId="urn:microsoft.com/office/officeart/2005/8/layout/hierarchy1"/>
    <dgm:cxn modelId="{82365261-EF0E-4D34-B1AA-A19494E3CB09}" type="presParOf" srcId="{C0B9D60F-0170-4115-A2EF-1AED1B3A8F64}" destId="{4C8FF15E-2B1D-4043-AD58-13FDA9C5E54E}" srcOrd="0" destOrd="0" presId="urn:microsoft.com/office/officeart/2005/8/layout/hierarchy1"/>
    <dgm:cxn modelId="{A6B8E387-B87B-4479-B6DB-99C951B912D8}" type="presParOf" srcId="{C0B9D60F-0170-4115-A2EF-1AED1B3A8F64}" destId="{774071E3-5DF5-4BCE-844F-183FF26930CD}" srcOrd="1" destOrd="0" presId="urn:microsoft.com/office/officeart/2005/8/layout/hierarchy1"/>
    <dgm:cxn modelId="{13872E07-BC28-482B-B745-40E13E92D6DD}" type="presParOf" srcId="{B1749E84-B975-4283-AD40-D42EA6F4D43F}" destId="{3DF12FC9-0AAD-481D-B0C5-8EA45742DD85}" srcOrd="1" destOrd="0" presId="urn:microsoft.com/office/officeart/2005/8/layout/hierarchy1"/>
    <dgm:cxn modelId="{E5270469-A8FE-40ED-9B23-462A6497143B}" type="presParOf" srcId="{3DF12FC9-0AAD-481D-B0C5-8EA45742DD85}" destId="{D1D10EC0-113A-428E-A1EF-32DDA48ECEDC}" srcOrd="0" destOrd="0" presId="urn:microsoft.com/office/officeart/2005/8/layout/hierarchy1"/>
    <dgm:cxn modelId="{ECDA4C97-718A-4869-8457-8AEA5A0983CE}" type="presParOf" srcId="{3DF12FC9-0AAD-481D-B0C5-8EA45742DD85}" destId="{4986DD25-0E5A-4156-A3F8-0CF53AEA2501}" srcOrd="1" destOrd="0" presId="urn:microsoft.com/office/officeart/2005/8/layout/hierarchy1"/>
    <dgm:cxn modelId="{332000D3-0883-4A2E-8123-832BF6CC8FE9}" type="presParOf" srcId="{4986DD25-0E5A-4156-A3F8-0CF53AEA2501}" destId="{C99EFD8B-A2C4-4268-99B7-3BD5C9964049}" srcOrd="0" destOrd="0" presId="urn:microsoft.com/office/officeart/2005/8/layout/hierarchy1"/>
    <dgm:cxn modelId="{4479A52B-1D9D-49C9-911D-B7009A910066}" type="presParOf" srcId="{C99EFD8B-A2C4-4268-99B7-3BD5C9964049}" destId="{FD08E6F2-04EA-4AF0-B663-543128F8FFE7}" srcOrd="0" destOrd="0" presId="urn:microsoft.com/office/officeart/2005/8/layout/hierarchy1"/>
    <dgm:cxn modelId="{68EFF475-8C24-4F3B-A6A3-4F0813942CA9}" type="presParOf" srcId="{C99EFD8B-A2C4-4268-99B7-3BD5C9964049}" destId="{866F5131-28D8-43D7-99C9-4ACF31D0EAF6}" srcOrd="1" destOrd="0" presId="urn:microsoft.com/office/officeart/2005/8/layout/hierarchy1"/>
    <dgm:cxn modelId="{25FB1171-EAE8-486C-B207-E6DFC4262BA4}" type="presParOf" srcId="{4986DD25-0E5A-4156-A3F8-0CF53AEA2501}" destId="{7B8D13C4-46B9-4C9F-BFB1-1D746C151711}" srcOrd="1" destOrd="0" presId="urn:microsoft.com/office/officeart/2005/8/layout/hierarchy1"/>
    <dgm:cxn modelId="{477E2340-D82A-4362-92D6-ABD69BEA3E9C}" type="presParOf" srcId="{3DF12FC9-0AAD-481D-B0C5-8EA45742DD85}" destId="{16B8CF00-6B2F-4D7E-9BD0-89A75CDB7264}" srcOrd="2" destOrd="0" presId="urn:microsoft.com/office/officeart/2005/8/layout/hierarchy1"/>
    <dgm:cxn modelId="{775BE34E-1583-4228-B555-2D7345998ECE}" type="presParOf" srcId="{3DF12FC9-0AAD-481D-B0C5-8EA45742DD85}" destId="{EFC6009E-0361-4448-916C-644CA19117AC}" srcOrd="3" destOrd="0" presId="urn:microsoft.com/office/officeart/2005/8/layout/hierarchy1"/>
    <dgm:cxn modelId="{B7231CE7-7ACB-49D3-94F6-5F8AF58E5C0B}" type="presParOf" srcId="{EFC6009E-0361-4448-916C-644CA19117AC}" destId="{DC0AC41D-6648-4F5B-8813-765D71EF4BF7}" srcOrd="0" destOrd="0" presId="urn:microsoft.com/office/officeart/2005/8/layout/hierarchy1"/>
    <dgm:cxn modelId="{9C0FF619-B03F-4E12-922C-5D63AF9A0D2D}" type="presParOf" srcId="{DC0AC41D-6648-4F5B-8813-765D71EF4BF7}" destId="{B773D90D-B88E-4655-B0E7-F4DC0C21ED3E}" srcOrd="0" destOrd="0" presId="urn:microsoft.com/office/officeart/2005/8/layout/hierarchy1"/>
    <dgm:cxn modelId="{A669B38F-7400-401D-AA69-E92FFCCB6297}" type="presParOf" srcId="{DC0AC41D-6648-4F5B-8813-765D71EF4BF7}" destId="{21B1D884-204A-4FE6-BAC0-4715C164B98A}" srcOrd="1" destOrd="0" presId="urn:microsoft.com/office/officeart/2005/8/layout/hierarchy1"/>
    <dgm:cxn modelId="{CCF31F1C-6836-40B2-A30C-B7345611A301}" type="presParOf" srcId="{EFC6009E-0361-4448-916C-644CA19117AC}" destId="{56C5B783-85E1-4D9F-87BF-1BF637789DF6}" srcOrd="1" destOrd="0" presId="urn:microsoft.com/office/officeart/2005/8/layout/hierarchy1"/>
    <dgm:cxn modelId="{C7B0D3F0-D51C-413D-A39D-C32086E57613}" type="presParOf" srcId="{3DF12FC9-0AAD-481D-B0C5-8EA45742DD85}" destId="{CB6244E5-BD8E-40A1-A67A-218E3AAD2138}" srcOrd="4" destOrd="0" presId="urn:microsoft.com/office/officeart/2005/8/layout/hierarchy1"/>
    <dgm:cxn modelId="{0EBCD7D3-C11B-4760-A505-3F96B852AD76}" type="presParOf" srcId="{3DF12FC9-0AAD-481D-B0C5-8EA45742DD85}" destId="{C0E89B1A-05F7-44E9-80EC-F723817ADFA9}" srcOrd="5" destOrd="0" presId="urn:microsoft.com/office/officeart/2005/8/layout/hierarchy1"/>
    <dgm:cxn modelId="{C3686E6E-3FD9-4BC3-9770-E33AE5ED428B}" type="presParOf" srcId="{C0E89B1A-05F7-44E9-80EC-F723817ADFA9}" destId="{5F50B7C3-9F45-407F-A8BB-60F4E3C46DA9}" srcOrd="0" destOrd="0" presId="urn:microsoft.com/office/officeart/2005/8/layout/hierarchy1"/>
    <dgm:cxn modelId="{D3EE590E-0391-4ECE-A20E-C98A8A8AB92B}" type="presParOf" srcId="{5F50B7C3-9F45-407F-A8BB-60F4E3C46DA9}" destId="{ED12F82B-7D4C-432C-9123-C7EDFFF49A4A}" srcOrd="0" destOrd="0" presId="urn:microsoft.com/office/officeart/2005/8/layout/hierarchy1"/>
    <dgm:cxn modelId="{A9DA5236-2C16-4B2A-8EC7-1B380B13C9A3}" type="presParOf" srcId="{5F50B7C3-9F45-407F-A8BB-60F4E3C46DA9}" destId="{312AC365-AC64-4C6A-91BD-C0107DEBD265}" srcOrd="1" destOrd="0" presId="urn:microsoft.com/office/officeart/2005/8/layout/hierarchy1"/>
    <dgm:cxn modelId="{869E95E9-C173-4A67-B872-3BF6ADBB28BA}" type="presParOf" srcId="{C0E89B1A-05F7-44E9-80EC-F723817ADFA9}" destId="{3DAA8483-23D1-48EA-B9DD-EDCCE5E239A3}" srcOrd="1" destOrd="0" presId="urn:microsoft.com/office/officeart/2005/8/layout/hierarchy1"/>
    <dgm:cxn modelId="{7C2A7033-37FC-44A8-AC85-6AA19E3A5BDB}" type="presParOf" srcId="{3DF12FC9-0AAD-481D-B0C5-8EA45742DD85}" destId="{1B23854F-2845-489C-958F-A8FC4CCE4FDE}" srcOrd="6" destOrd="0" presId="urn:microsoft.com/office/officeart/2005/8/layout/hierarchy1"/>
    <dgm:cxn modelId="{E8007476-B0BE-41DB-9845-7595F44A9BC4}" type="presParOf" srcId="{3DF12FC9-0AAD-481D-B0C5-8EA45742DD85}" destId="{84BD6BB7-7125-4381-9165-9E8B7E56D541}" srcOrd="7" destOrd="0" presId="urn:microsoft.com/office/officeart/2005/8/layout/hierarchy1"/>
    <dgm:cxn modelId="{A6618EE0-E7C7-48BC-B190-70504FFD5E71}" type="presParOf" srcId="{84BD6BB7-7125-4381-9165-9E8B7E56D541}" destId="{A2C6F7C0-9B74-4518-8132-EB25CF9C4A4D}" srcOrd="0" destOrd="0" presId="urn:microsoft.com/office/officeart/2005/8/layout/hierarchy1"/>
    <dgm:cxn modelId="{FB0A76AB-6EE1-4068-B900-8328D69660CE}" type="presParOf" srcId="{A2C6F7C0-9B74-4518-8132-EB25CF9C4A4D}" destId="{FFADAA2C-BC79-43C5-96DA-534BBBFE7841}" srcOrd="0" destOrd="0" presId="urn:microsoft.com/office/officeart/2005/8/layout/hierarchy1"/>
    <dgm:cxn modelId="{1AF213AB-523E-4149-B380-A1B76B2109AB}" type="presParOf" srcId="{A2C6F7C0-9B74-4518-8132-EB25CF9C4A4D}" destId="{9FD09EFD-F2A3-447F-ABE7-20246DCFEBD7}" srcOrd="1" destOrd="0" presId="urn:microsoft.com/office/officeart/2005/8/layout/hierarchy1"/>
    <dgm:cxn modelId="{3DCC7D20-27B0-43B0-834F-9C583F653AE5}" type="presParOf" srcId="{84BD6BB7-7125-4381-9165-9E8B7E56D541}" destId="{8A0F6D29-18EE-4386-AFF6-BA81C2203BC9}" srcOrd="1" destOrd="0" presId="urn:microsoft.com/office/officeart/2005/8/layout/hierarchy1"/>
    <dgm:cxn modelId="{ADD253A7-C27F-401A-A50B-F7840F67A7A7}" type="presParOf" srcId="{3DF12FC9-0AAD-481D-B0C5-8EA45742DD85}" destId="{0F795C5D-BAF8-42FF-A295-4433B3A6570D}" srcOrd="8" destOrd="0" presId="urn:microsoft.com/office/officeart/2005/8/layout/hierarchy1"/>
    <dgm:cxn modelId="{9C5B14B7-E646-4742-896B-AA5189370FC3}" type="presParOf" srcId="{3DF12FC9-0AAD-481D-B0C5-8EA45742DD85}" destId="{E0D46173-2ABB-4F90-A5F0-11F1953BB084}" srcOrd="9" destOrd="0" presId="urn:microsoft.com/office/officeart/2005/8/layout/hierarchy1"/>
    <dgm:cxn modelId="{14FA4FA8-5FB9-4D7B-A5EF-3CA749503C57}" type="presParOf" srcId="{E0D46173-2ABB-4F90-A5F0-11F1953BB084}" destId="{0E2871E6-AF4F-4809-9408-95A1033A95A1}" srcOrd="0" destOrd="0" presId="urn:microsoft.com/office/officeart/2005/8/layout/hierarchy1"/>
    <dgm:cxn modelId="{49C635E5-7F5B-46CB-AFD7-0D90F7ADE318}" type="presParOf" srcId="{0E2871E6-AF4F-4809-9408-95A1033A95A1}" destId="{BA7AEA0C-62BF-4E9E-A58F-CA922DFD0DC2}" srcOrd="0" destOrd="0" presId="urn:microsoft.com/office/officeart/2005/8/layout/hierarchy1"/>
    <dgm:cxn modelId="{2B9D6889-A500-4521-8873-94BA64BBEC10}" type="presParOf" srcId="{0E2871E6-AF4F-4809-9408-95A1033A95A1}" destId="{E246687B-E227-49AA-A215-CB0FC63A6EA4}" srcOrd="1" destOrd="0" presId="urn:microsoft.com/office/officeart/2005/8/layout/hierarchy1"/>
    <dgm:cxn modelId="{CFBD89BF-0392-4AB2-8DCB-298FBD7DB116}" type="presParOf" srcId="{E0D46173-2ABB-4F90-A5F0-11F1953BB084}" destId="{94089281-7D29-439E-AC75-E7B96AAA55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2400" b="1" dirty="0">
              <a:latin typeface="Arial" panose="020B0604020202020204" pitchFamily="34" charset="0"/>
              <a:cs typeface="Arial" panose="020B0604020202020204" pitchFamily="34" charset="0"/>
            </a:rPr>
            <a:t>Programme 1:</a:t>
          </a:r>
        </a:p>
        <a:p>
          <a:r>
            <a:rPr lang="en-ZA" sz="2400" b="1" dirty="0">
              <a:latin typeface="Arial" panose="020B0604020202020204" pitchFamily="34" charset="0"/>
              <a:cs typeface="Arial" panose="020B0604020202020204" pitchFamily="34" charset="0"/>
            </a:rPr>
            <a:t> Governance and Administration</a:t>
          </a: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dirty="0"/>
        </a:p>
      </dgm:t>
    </dgm:pt>
    <dgm:pt modelId="{A53B13F1-7244-4623-8612-EBEA64B6277A}">
      <dgm:prSet phldrT="[Text]" custT="1"/>
      <dgm:spPr>
        <a:solidFill>
          <a:schemeClr val="accent6">
            <a:lumMod val="75000"/>
          </a:schemeClr>
        </a:solidFill>
      </dgm:spPr>
      <dgm:t>
        <a:bodyPr/>
        <a:lstStyle/>
        <a:p>
          <a:r>
            <a:rPr lang="en-GB" sz="1600" b="1" dirty="0">
              <a:latin typeface="Arial" panose="020B0604020202020204" pitchFamily="34" charset="0"/>
              <a:cs typeface="Arial" panose="020B0604020202020204" pitchFamily="34" charset="0"/>
            </a:rPr>
            <a:t>Purpose</a:t>
          </a:r>
        </a:p>
        <a:p>
          <a:r>
            <a:rPr lang="en-US" sz="1600" dirty="0">
              <a:effectLst/>
              <a:latin typeface="Arial" panose="020B0604020202020204" pitchFamily="34" charset="0"/>
              <a:ea typeface="Times New Roman" panose="02020603050405020304" pitchFamily="18" charset="0"/>
              <a:cs typeface="Arial" panose="020B0604020202020204" pitchFamily="34" charset="0"/>
            </a:rPr>
            <a:t>The programme ensures effective leadership, strategic management and operations, through continuous refinement of organisational strategy and the implementation of the appropriate legislation and best practice. </a:t>
          </a:r>
          <a:endParaRPr lang="en-ZA" sz="16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dirty="0"/>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800" dirty="0">
              <a:latin typeface="Arial" panose="020B0604020202020204" pitchFamily="34" charset="0"/>
              <a:cs typeface="Arial" panose="020B0604020202020204" pitchFamily="34" charset="0"/>
            </a:rPr>
            <a:t> </a:t>
          </a:r>
          <a:r>
            <a:rPr lang="en-US" sz="1800" dirty="0">
              <a:effectLst/>
              <a:latin typeface="Arial" panose="020B0604020202020204" pitchFamily="34" charset="0"/>
              <a:ea typeface="Times New Roman" panose="02020603050405020304" pitchFamily="18" charset="0"/>
            </a:rPr>
            <a:t>Capable, effective, and ethical organisation in support of the delivery of the MDDA mandate by 2024.</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custT="1"/>
      <dgm:spPr>
        <a:solidFill>
          <a:schemeClr val="accent6">
            <a:lumMod val="75000"/>
          </a:schemeClr>
        </a:solidFill>
      </dgm:spPr>
      <dgm:t>
        <a:bodyPr/>
        <a:lstStyle/>
        <a:p>
          <a:endParaRPr lang="en-ZA" sz="1600" dirty="0">
            <a:latin typeface="Arial" panose="020B0604020202020204" pitchFamily="34" charset="0"/>
            <a:cs typeface="Arial" panose="020B0604020202020204" pitchFamily="34" charset="0"/>
          </a:endParaRPr>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custT="1"/>
      <dgm:spPr>
        <a:solidFill>
          <a:schemeClr val="accent6">
            <a:lumMod val="75000"/>
          </a:schemeClr>
        </a:solidFill>
      </dgm:spPr>
      <dgm:t>
        <a:bodyPr/>
        <a:lstStyle/>
        <a:p>
          <a:endParaRPr lang="en-ZA" sz="1600" dirty="0">
            <a:latin typeface="Arial" panose="020B0604020202020204" pitchFamily="34" charset="0"/>
            <a:cs typeface="Arial" panose="020B0604020202020204" pitchFamily="34" charset="0"/>
          </a:endParaRPr>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36387" custLinFactNeighborX="20848" custLinFactNeighborY="2081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Meeting"/>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pt>
    <dgm:pt modelId="{916BA4B5-F0EE-4F4B-A554-715BA3D24F93}" type="pres">
      <dgm:prSet presAssocID="{5B2C32DA-1F7F-402F-AF2E-F7189017BFD3}" presName="sibTrans" presStyleLbl="sibTrans2D1" presStyleIdx="0" presStyleCnt="2" custScaleX="38661" custScaleY="146173" custLinFactY="212942" custLinFactNeighborX="-41331" custLinFactNeighborY="300000"/>
      <dgm:spPr/>
    </dgm:pt>
    <dgm:pt modelId="{74F7AC59-9E5E-45D1-AC06-43AC66194475}" type="pres">
      <dgm:prSet presAssocID="{5B2C32DA-1F7F-402F-AF2E-F7189017BFD3}" presName="connTx" presStyleLbl="sibTrans2D1" presStyleIdx="0" presStyleCnt="2"/>
      <dgm:spPr/>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46822" custLinFactNeighborY="-3874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extLst>
        <a:ext uri="{E40237B7-FDA0-4F09-8148-C483321AD2D9}">
          <dgm14:cNvPr xmlns:dgm14="http://schemas.microsoft.com/office/drawing/2010/diagram" id="0" name="" descr="Puzzle"/>
        </a:ext>
      </dgm:extLst>
    </dgm:pt>
    <dgm:pt modelId="{8BEB8126-7226-457C-A9FC-33C15B243955}" type="pres">
      <dgm:prSet presAssocID="{A53B13F1-7244-4623-8612-EBEA64B6277A}" presName="txNode" presStyleLbl="node1" presStyleIdx="1" presStyleCnt="3" custScaleX="163206" custScaleY="282637" custLinFactNeighborX="-2687" custLinFactNeighborY="60534">
        <dgm:presLayoutVars>
          <dgm:bulletEnabled val="1"/>
        </dgm:presLayoutVars>
      </dgm:prSet>
      <dgm:spPr/>
    </dgm:pt>
    <dgm:pt modelId="{E241A5BD-8FB2-4ABB-9B92-A65083EF7B3A}" type="pres">
      <dgm:prSet presAssocID="{ABC103F0-D6D9-48EA-BEE7-AAC094A19745}" presName="sibTrans" presStyleLbl="sibTrans2D1" presStyleIdx="1" presStyleCnt="2" custScaleX="129871" custScaleY="183496" custLinFactY="209758" custLinFactNeighborX="-67189" custLinFactNeighborY="300000"/>
      <dgm:spPr/>
    </dgm:pt>
    <dgm:pt modelId="{43FE2D06-2E36-43EB-A0A4-D13AAD26D8B9}" type="pres">
      <dgm:prSet presAssocID="{ABC103F0-D6D9-48EA-BEE7-AAC094A19745}" presName="connTx" presStyleLbl="sibTrans2D1" presStyleIdx="1" presStyleCnt="2"/>
      <dgm:spPr/>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dgm:spPr>
      <dgm:extLst>
        <a:ext uri="{E40237B7-FDA0-4F09-8148-C483321AD2D9}">
          <dgm14:cNvPr xmlns:dgm14="http://schemas.microsoft.com/office/drawing/2010/diagram" id="0" name="" descr="Bullseye"/>
        </a:ext>
      </dgm:extLst>
    </dgm:pt>
    <dgm:pt modelId="{D920257D-6506-442F-A0A8-2950267250B7}" type="pres">
      <dgm:prSet presAssocID="{26ACAAB5-79D7-4C0D-9FC5-8D3519726080}" presName="txNode" presStyleLbl="node1" presStyleIdx="2" presStyleCnt="3" custScaleX="153371" custScaleY="194170" custLinFactNeighborX="3615" custLinFactNeighborY="-8774">
        <dgm:presLayoutVars>
          <dgm:bulletEnabled val="1"/>
        </dgm:presLayoutVars>
      </dgm:prSet>
      <dgm:spPr/>
    </dgm:pt>
  </dgm:ptLst>
  <dgm:cxnLst>
    <dgm:cxn modelId="{9AE8EF29-D0D0-4FF7-9775-29676B84275C}" srcId="{A53B13F1-7244-4623-8612-EBEA64B6277A}" destId="{1A6ABCEE-680A-4471-9ACD-FFA223EC8456}" srcOrd="1" destOrd="0" parTransId="{3EDCD332-A456-47FE-9195-42944B1352EF}" sibTransId="{BE2128A5-352B-4120-AF27-0BA65BB019DB}"/>
    <dgm:cxn modelId="{6B848C5E-EB3B-4A6A-AEC8-132989D5CCDB}" type="presOf" srcId="{5B2C32DA-1F7F-402F-AF2E-F7189017BFD3}" destId="{74F7AC59-9E5E-45D1-AC06-43AC66194475}" srcOrd="1" destOrd="0" presId="urn:microsoft.com/office/officeart/2005/8/layout/hProcess10"/>
    <dgm:cxn modelId="{AB65905E-A601-4A40-8EC6-7BC2CC6C32F9}" type="presOf" srcId="{5B2C32DA-1F7F-402F-AF2E-F7189017BFD3}" destId="{916BA4B5-F0EE-4F4B-A554-715BA3D24F93}" srcOrd="0" destOrd="0" presId="urn:microsoft.com/office/officeart/2005/8/layout/hProcess10"/>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
    <dgm:cxn modelId="{208BFF74-7A25-4573-9381-0362FA01DD3E}" srcId="{FE64B16A-F410-47C8-9AA2-07AFB757FC4E}" destId="{26ACAAB5-79D7-4C0D-9FC5-8D3519726080}" srcOrd="2" destOrd="0" parTransId="{FDB09023-EF3B-4112-9D1C-1C7197DB4853}" sibTransId="{31EFA1C2-53AB-4587-AA0A-DB2C60D15525}"/>
    <dgm:cxn modelId="{CB16A085-E8DC-44AB-8E82-DBBECDD5CCC4}" srcId="{FE64B16A-F410-47C8-9AA2-07AFB757FC4E}" destId="{659D52BD-E9D5-41BE-9E68-B88633753BC2}" srcOrd="0" destOrd="0" parTransId="{E6426A80-1722-4384-A633-23336B0DFA21}" sibTransId="{5B2C32DA-1F7F-402F-AF2E-F7189017BFD3}"/>
    <dgm:cxn modelId="{F1AF8B98-13AA-47FC-91A2-60959E10F551}" type="presOf" srcId="{ABC103F0-D6D9-48EA-BEE7-AAC094A19745}" destId="{E241A5BD-8FB2-4ABB-9B92-A65083EF7B3A}" srcOrd="0" destOrd="0" presId="urn:microsoft.com/office/officeart/2005/8/layout/hProcess10"/>
    <dgm:cxn modelId="{5B87BE99-7349-4CAF-AE04-504352E7E693}" srcId="{A53B13F1-7244-4623-8612-EBEA64B6277A}" destId="{4B164CFA-164F-46D7-A45D-04D936804D80}" srcOrd="0" destOrd="0" parTransId="{7583FB94-519F-4611-910B-ED2C8B7EC9F0}" sibTransId="{ECD9F8B5-E99A-4B08-924B-A7074AD5764B}"/>
    <dgm:cxn modelId="{E5664DC1-3720-4900-9D94-11673390AF0D}" type="presOf" srcId="{1A6ABCEE-680A-4471-9ACD-FFA223EC8456}" destId="{8BEB8126-7226-457C-A9FC-33C15B243955}" srcOrd="0" destOrd="2" presId="urn:microsoft.com/office/officeart/2005/8/layout/hProcess10"/>
    <dgm:cxn modelId="{A91E1BC3-DCE1-475E-BFD8-DA8CCB2944E6}" type="presOf" srcId="{4B164CFA-164F-46D7-A45D-04D936804D80}" destId="{8BEB8126-7226-457C-A9FC-33C15B243955}" srcOrd="0" destOrd="1" presId="urn:microsoft.com/office/officeart/2005/8/layout/hProcess10"/>
    <dgm:cxn modelId="{BA426FE0-8C74-437B-9ECC-FD8985768131}" type="presOf" srcId="{ABC103F0-D6D9-48EA-BEE7-AAC094A19745}" destId="{43FE2D06-2E36-43EB-A0A4-D13AAD26D8B9}" srcOrd="1" destOrd="0" presId="urn:microsoft.com/office/officeart/2005/8/layout/hProcess10"/>
    <dgm:cxn modelId="{ABAE80E2-C785-4F2E-B9B6-D02D787F450F}" type="presOf" srcId="{FE64B16A-F410-47C8-9AA2-07AFB757FC4E}" destId="{771D3068-D1F5-45CB-AC31-DF23790C060E}" srcOrd="0" destOrd="0" presId="urn:microsoft.com/office/officeart/2005/8/layout/hProcess10"/>
    <dgm:cxn modelId="{9AE400E6-E0E8-4690-AD71-AB8EDF99C743}" type="presOf" srcId="{26ACAAB5-79D7-4C0D-9FC5-8D3519726080}" destId="{D920257D-6506-442F-A0A8-2950267250B7}" srcOrd="0" destOrd="0" presId="urn:microsoft.com/office/officeart/2005/8/layout/hProcess10"/>
    <dgm:cxn modelId="{CDB7E5F8-C6F2-4EC0-9D9C-97DCD2B33E95}" type="presOf" srcId="{659D52BD-E9D5-41BE-9E68-B88633753BC2}" destId="{C1720986-A3F4-449E-86BA-DEC81B45E092}" srcOrd="0" destOrd="0" presId="urn:microsoft.com/office/officeart/2005/8/layout/hProcess10"/>
    <dgm:cxn modelId="{04F86A04-7E3E-46D6-AB05-F92EBB529A8D}" type="presParOf" srcId="{771D3068-D1F5-45CB-AC31-DF23790C060E}" destId="{D75F84A7-B655-4D30-A240-A13F7A7ECE2F}" srcOrd="0" destOrd="0" presId="urn:microsoft.com/office/officeart/2005/8/layout/hProcess10"/>
    <dgm:cxn modelId="{EFDB4B86-8B40-4D1E-B193-43FB4E2F3294}" type="presParOf" srcId="{D75F84A7-B655-4D30-A240-A13F7A7ECE2F}" destId="{F17323E3-D8F7-4321-A64A-0701014FA325}" srcOrd="0" destOrd="0" presId="urn:microsoft.com/office/officeart/2005/8/layout/hProcess10"/>
    <dgm:cxn modelId="{CFAD8CD5-E5D5-4518-8421-C258708E826D}" type="presParOf" srcId="{D75F84A7-B655-4D30-A240-A13F7A7ECE2F}" destId="{C1720986-A3F4-449E-86BA-DEC81B45E092}" srcOrd="1" destOrd="0" presId="urn:microsoft.com/office/officeart/2005/8/layout/hProcess10"/>
    <dgm:cxn modelId="{208130D1-3F50-4E5C-B339-558D8A374C88}" type="presParOf" srcId="{771D3068-D1F5-45CB-AC31-DF23790C060E}" destId="{916BA4B5-F0EE-4F4B-A554-715BA3D24F93}" srcOrd="1" destOrd="0" presId="urn:microsoft.com/office/officeart/2005/8/layout/hProcess10"/>
    <dgm:cxn modelId="{0F907BA8-631C-422F-BE81-EEB1FB73FB29}" type="presParOf" srcId="{916BA4B5-F0EE-4F4B-A554-715BA3D24F93}" destId="{74F7AC59-9E5E-45D1-AC06-43AC66194475}" srcOrd="0" destOrd="0" presId="urn:microsoft.com/office/officeart/2005/8/layout/hProcess10"/>
    <dgm:cxn modelId="{FB396946-3CF2-4AF6-9724-809C3A11156A}" type="presParOf" srcId="{771D3068-D1F5-45CB-AC31-DF23790C060E}" destId="{483C5E02-044C-4E9E-B515-7F2599C30B51}" srcOrd="2" destOrd="0" presId="urn:microsoft.com/office/officeart/2005/8/layout/hProcess10"/>
    <dgm:cxn modelId="{D7FA9173-E201-43A5-BC80-2EA667BFCB08}" type="presParOf" srcId="{483C5E02-044C-4E9E-B515-7F2599C30B51}" destId="{174281AD-FE43-47CB-8654-54BEF039C382}" srcOrd="0" destOrd="0" presId="urn:microsoft.com/office/officeart/2005/8/layout/hProcess10"/>
    <dgm:cxn modelId="{324F356E-D9DF-4CE1-8A98-DB7328C65D5A}" type="presParOf" srcId="{483C5E02-044C-4E9E-B515-7F2599C30B51}" destId="{8BEB8126-7226-457C-A9FC-33C15B243955}" srcOrd="1" destOrd="0" presId="urn:microsoft.com/office/officeart/2005/8/layout/hProcess10"/>
    <dgm:cxn modelId="{F1B0923D-E33A-4158-9BB3-062F9DD28934}" type="presParOf" srcId="{771D3068-D1F5-45CB-AC31-DF23790C060E}" destId="{E241A5BD-8FB2-4ABB-9B92-A65083EF7B3A}" srcOrd="3" destOrd="0" presId="urn:microsoft.com/office/officeart/2005/8/layout/hProcess10"/>
    <dgm:cxn modelId="{AF9B015A-7A12-49F1-A8E7-F0332E2A5B73}" type="presParOf" srcId="{E241A5BD-8FB2-4ABB-9B92-A65083EF7B3A}" destId="{43FE2D06-2E36-43EB-A0A4-D13AAD26D8B9}" srcOrd="0" destOrd="0" presId="urn:microsoft.com/office/officeart/2005/8/layout/hProcess10"/>
    <dgm:cxn modelId="{F93A6DEB-C9AC-41D4-92BD-F79A2AAB74A6}" type="presParOf" srcId="{771D3068-D1F5-45CB-AC31-DF23790C060E}" destId="{D3C75226-E915-4AA5-A4E7-08DA44E86192}" srcOrd="4" destOrd="0" presId="urn:microsoft.com/office/officeart/2005/8/layout/hProcess10"/>
    <dgm:cxn modelId="{97AA58E0-52CD-4C95-9A9D-7086591D5894}" type="presParOf" srcId="{D3C75226-E915-4AA5-A4E7-08DA44E86192}" destId="{15CD519D-3542-452C-90D8-B21B620828BB}" srcOrd="0" destOrd="0" presId="urn:microsoft.com/office/officeart/2005/8/layout/hProcess10"/>
    <dgm:cxn modelId="{CE5BAC2E-B988-4EE6-A8B1-ABAE20FD1A5E}" type="presParOf" srcId="{D3C75226-E915-4AA5-A4E7-08DA44E86192}" destId="{D920257D-6506-442F-A0A8-2950267250B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2400" b="1" dirty="0">
              <a:latin typeface="Arial" panose="020B0604020202020204" pitchFamily="34" charset="0"/>
              <a:cs typeface="Arial" panose="020B0604020202020204" pitchFamily="34" charset="0"/>
            </a:rPr>
            <a:t>Programme 2:</a:t>
          </a:r>
        </a:p>
        <a:p>
          <a:r>
            <a:rPr lang="en-ZA" sz="2400" b="1" dirty="0">
              <a:latin typeface="Arial" panose="020B0604020202020204" pitchFamily="34" charset="0"/>
              <a:cs typeface="Arial" panose="020B0604020202020204" pitchFamily="34" charset="0"/>
            </a:rPr>
            <a:t> Grant and Seed Funding </a:t>
          </a: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dirty="0"/>
        </a:p>
      </dgm:t>
    </dgm:pt>
    <dgm:pt modelId="{A53B13F1-7244-4623-8612-EBEA64B6277A}">
      <dgm:prSet phldrT="[Text]" custT="1"/>
      <dgm:spPr>
        <a:solidFill>
          <a:schemeClr val="accent6">
            <a:lumMod val="75000"/>
          </a:schemeClr>
        </a:solidFill>
      </dgm:spPr>
      <dgm:t>
        <a:bodyPr/>
        <a:lstStyle/>
        <a:p>
          <a:r>
            <a:rPr lang="en-GB" sz="1600" b="1" dirty="0">
              <a:latin typeface="Arial" panose="020B0604020202020204" pitchFamily="34" charset="0"/>
              <a:cs typeface="Arial" panose="020B0604020202020204" pitchFamily="34" charset="0"/>
            </a:rPr>
            <a:t>Purpose</a:t>
          </a:r>
        </a:p>
        <a:p>
          <a:r>
            <a:rPr lang="en-US" sz="1600" dirty="0">
              <a:effectLst/>
              <a:latin typeface="Arial" panose="020B0604020202020204" pitchFamily="34" charset="0"/>
              <a:ea typeface="Times New Roman" panose="02020603050405020304" pitchFamily="18" charset="0"/>
            </a:rPr>
            <a:t>The programme promotes media development and diversity through financial and non-financial support for community broadcasting as well as community and small commercial print projects. The programme consists of two strategic objectives, encapsulated in two sub-programmes.</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dirty="0"/>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US" sz="1800" dirty="0">
              <a:effectLst/>
              <a:latin typeface="Arial" panose="020B0604020202020204" pitchFamily="34" charset="0"/>
              <a:ea typeface="Times New Roman" panose="02020603050405020304" pitchFamily="18" charset="0"/>
              <a:cs typeface="Times New Roman" panose="02020603050405020304" pitchFamily="18" charset="0"/>
            </a:rPr>
            <a:t>Digital </a:t>
          </a:r>
          <a:r>
            <a:rPr lang="en-US" sz="1600" dirty="0">
              <a:effectLst/>
              <a:latin typeface="Arial" panose="020B0604020202020204" pitchFamily="34" charset="0"/>
              <a:ea typeface="Times New Roman" panose="02020603050405020304" pitchFamily="18" charset="0"/>
              <a:cs typeface="Times New Roman" panose="02020603050405020304" pitchFamily="18" charset="0"/>
            </a:rPr>
            <a:t>responsive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community-based media sector by 2024</a:t>
          </a:r>
          <a:r>
            <a:rPr lang="en-US" sz="1800" dirty="0">
              <a:effectLst/>
              <a:latin typeface="Arial" panose="020B0604020202020204" pitchFamily="34" charset="0"/>
              <a:ea typeface="Times New Roman" panose="02020603050405020304" pitchFamily="18" charset="0"/>
            </a:rPr>
            <a:t> </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custT="1"/>
      <dgm:spPr>
        <a:solidFill>
          <a:schemeClr val="accent6">
            <a:lumMod val="75000"/>
          </a:schemeClr>
        </a:solidFill>
      </dgm:spPr>
      <dgm:t>
        <a:bodyPr/>
        <a:lstStyle/>
        <a:p>
          <a:endParaRPr lang="en-ZA" sz="16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custT="1"/>
      <dgm:spPr>
        <a:solidFill>
          <a:schemeClr val="accent6">
            <a:lumMod val="75000"/>
          </a:schemeClr>
        </a:solidFill>
      </dgm:spPr>
      <dgm:t>
        <a:bodyPr/>
        <a:lstStyle/>
        <a:p>
          <a:endParaRPr lang="en-ZA" sz="16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36387" custLinFactNeighborX="20848" custLinFactNeighborY="2081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8000" b="-18000"/>
          </a:stretch>
        </a:blipFill>
      </dgm:spPr>
      <dgm:extLst>
        <a:ext uri="{E40237B7-FDA0-4F09-8148-C483321AD2D9}">
          <dgm14:cNvPr xmlns:dgm14="http://schemas.microsoft.com/office/drawing/2010/diagram" id="0" name="" descr="Podcast"/>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pt>
    <dgm:pt modelId="{916BA4B5-F0EE-4F4B-A554-715BA3D24F93}" type="pres">
      <dgm:prSet presAssocID="{5B2C32DA-1F7F-402F-AF2E-F7189017BFD3}" presName="sibTrans" presStyleLbl="sibTrans2D1" presStyleIdx="0" presStyleCnt="2" custScaleX="38661" custScaleY="146173" custLinFactY="212942" custLinFactNeighborX="-56329" custLinFactNeighborY="300000"/>
      <dgm:spPr/>
    </dgm:pt>
    <dgm:pt modelId="{74F7AC59-9E5E-45D1-AC06-43AC66194475}" type="pres">
      <dgm:prSet presAssocID="{5B2C32DA-1F7F-402F-AF2E-F7189017BFD3}" presName="connTx" presStyleLbl="sibTrans2D1" presStyleIdx="0" presStyleCnt="2"/>
      <dgm:spPr/>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2636" custLinFactNeighborY="-2231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extLst>
        <a:ext uri="{E40237B7-FDA0-4F09-8148-C483321AD2D9}">
          <dgm14:cNvPr xmlns:dgm14="http://schemas.microsoft.com/office/drawing/2010/diagram" id="0" name="" descr="Puzzle"/>
        </a:ext>
      </dgm:extLst>
    </dgm:pt>
    <dgm:pt modelId="{8BEB8126-7226-457C-A9FC-33C15B243955}" type="pres">
      <dgm:prSet presAssocID="{A53B13F1-7244-4623-8612-EBEA64B6277A}" presName="txNode" presStyleLbl="node1" presStyleIdx="1" presStyleCnt="3" custScaleX="204852" custScaleY="334419" custLinFactNeighborX="-7961" custLinFactNeighborY="28236">
        <dgm:presLayoutVars>
          <dgm:bulletEnabled val="1"/>
        </dgm:presLayoutVars>
      </dgm:prSet>
      <dgm:spPr/>
    </dgm:pt>
    <dgm:pt modelId="{E241A5BD-8FB2-4ABB-9B92-A65083EF7B3A}" type="pres">
      <dgm:prSet presAssocID="{ABC103F0-D6D9-48EA-BEE7-AAC094A19745}" presName="sibTrans" presStyleLbl="sibTrans2D1" presStyleIdx="1" presStyleCnt="2" custScaleX="129871" custScaleY="183496" custLinFactY="209758" custLinFactNeighborX="-33846" custLinFactNeighborY="300000"/>
      <dgm:spPr/>
    </dgm:pt>
    <dgm:pt modelId="{43FE2D06-2E36-43EB-A0A4-D13AAD26D8B9}" type="pres">
      <dgm:prSet presAssocID="{ABC103F0-D6D9-48EA-BEE7-AAC094A19745}" presName="connTx" presStyleLbl="sibTrans2D1" presStyleIdx="1" presStyleCnt="2"/>
      <dgm:spPr/>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dgm:spPr>
      <dgm:extLst>
        <a:ext uri="{E40237B7-FDA0-4F09-8148-C483321AD2D9}">
          <dgm14:cNvPr xmlns:dgm14="http://schemas.microsoft.com/office/drawing/2010/diagram" id="0" name="" descr="Bullseye"/>
        </a:ext>
      </dgm:extLst>
    </dgm:pt>
    <dgm:pt modelId="{D920257D-6506-442F-A0A8-2950267250B7}" type="pres">
      <dgm:prSet presAssocID="{26ACAAB5-79D7-4C0D-9FC5-8D3519726080}" presName="txNode" presStyleLbl="node1" presStyleIdx="2" presStyleCnt="3" custScaleX="153371" custScaleY="224241" custLinFactNeighborX="3615" custLinFactNeighborY="-8774">
        <dgm:presLayoutVars>
          <dgm:bulletEnabled val="1"/>
        </dgm:presLayoutVars>
      </dgm:prSet>
      <dgm:spPr/>
    </dgm:pt>
  </dgm:ptLst>
  <dgm:cxnLst>
    <dgm:cxn modelId="{9AE8EF29-D0D0-4FF7-9775-29676B84275C}" srcId="{A53B13F1-7244-4623-8612-EBEA64B6277A}" destId="{1A6ABCEE-680A-4471-9ACD-FFA223EC8456}" srcOrd="1" destOrd="0" parTransId="{3EDCD332-A456-47FE-9195-42944B1352EF}" sibTransId="{BE2128A5-352B-4120-AF27-0BA65BB019DB}"/>
    <dgm:cxn modelId="{6B848C5E-EB3B-4A6A-AEC8-132989D5CCDB}" type="presOf" srcId="{5B2C32DA-1F7F-402F-AF2E-F7189017BFD3}" destId="{74F7AC59-9E5E-45D1-AC06-43AC66194475}" srcOrd="1" destOrd="0" presId="urn:microsoft.com/office/officeart/2005/8/layout/hProcess10"/>
    <dgm:cxn modelId="{AB65905E-A601-4A40-8EC6-7BC2CC6C32F9}" type="presOf" srcId="{5B2C32DA-1F7F-402F-AF2E-F7189017BFD3}" destId="{916BA4B5-F0EE-4F4B-A554-715BA3D24F93}" srcOrd="0" destOrd="0" presId="urn:microsoft.com/office/officeart/2005/8/layout/hProcess10"/>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
    <dgm:cxn modelId="{208BFF74-7A25-4573-9381-0362FA01DD3E}" srcId="{FE64B16A-F410-47C8-9AA2-07AFB757FC4E}" destId="{26ACAAB5-79D7-4C0D-9FC5-8D3519726080}" srcOrd="2" destOrd="0" parTransId="{FDB09023-EF3B-4112-9D1C-1C7197DB4853}" sibTransId="{31EFA1C2-53AB-4587-AA0A-DB2C60D15525}"/>
    <dgm:cxn modelId="{CB16A085-E8DC-44AB-8E82-DBBECDD5CCC4}" srcId="{FE64B16A-F410-47C8-9AA2-07AFB757FC4E}" destId="{659D52BD-E9D5-41BE-9E68-B88633753BC2}" srcOrd="0" destOrd="0" parTransId="{E6426A80-1722-4384-A633-23336B0DFA21}" sibTransId="{5B2C32DA-1F7F-402F-AF2E-F7189017BFD3}"/>
    <dgm:cxn modelId="{F1AF8B98-13AA-47FC-91A2-60959E10F551}" type="presOf" srcId="{ABC103F0-D6D9-48EA-BEE7-AAC094A19745}" destId="{E241A5BD-8FB2-4ABB-9B92-A65083EF7B3A}" srcOrd="0" destOrd="0" presId="urn:microsoft.com/office/officeart/2005/8/layout/hProcess10"/>
    <dgm:cxn modelId="{5B87BE99-7349-4CAF-AE04-504352E7E693}" srcId="{A53B13F1-7244-4623-8612-EBEA64B6277A}" destId="{4B164CFA-164F-46D7-A45D-04D936804D80}" srcOrd="0" destOrd="0" parTransId="{7583FB94-519F-4611-910B-ED2C8B7EC9F0}" sibTransId="{ECD9F8B5-E99A-4B08-924B-A7074AD5764B}"/>
    <dgm:cxn modelId="{E5664DC1-3720-4900-9D94-11673390AF0D}" type="presOf" srcId="{1A6ABCEE-680A-4471-9ACD-FFA223EC8456}" destId="{8BEB8126-7226-457C-A9FC-33C15B243955}" srcOrd="0" destOrd="2" presId="urn:microsoft.com/office/officeart/2005/8/layout/hProcess10"/>
    <dgm:cxn modelId="{A91E1BC3-DCE1-475E-BFD8-DA8CCB2944E6}" type="presOf" srcId="{4B164CFA-164F-46D7-A45D-04D936804D80}" destId="{8BEB8126-7226-457C-A9FC-33C15B243955}" srcOrd="0" destOrd="1" presId="urn:microsoft.com/office/officeart/2005/8/layout/hProcess10"/>
    <dgm:cxn modelId="{BA426FE0-8C74-437B-9ECC-FD8985768131}" type="presOf" srcId="{ABC103F0-D6D9-48EA-BEE7-AAC094A19745}" destId="{43FE2D06-2E36-43EB-A0A4-D13AAD26D8B9}" srcOrd="1" destOrd="0" presId="urn:microsoft.com/office/officeart/2005/8/layout/hProcess10"/>
    <dgm:cxn modelId="{ABAE80E2-C785-4F2E-B9B6-D02D787F450F}" type="presOf" srcId="{FE64B16A-F410-47C8-9AA2-07AFB757FC4E}" destId="{771D3068-D1F5-45CB-AC31-DF23790C060E}" srcOrd="0" destOrd="0" presId="urn:microsoft.com/office/officeart/2005/8/layout/hProcess10"/>
    <dgm:cxn modelId="{9AE400E6-E0E8-4690-AD71-AB8EDF99C743}" type="presOf" srcId="{26ACAAB5-79D7-4C0D-9FC5-8D3519726080}" destId="{D920257D-6506-442F-A0A8-2950267250B7}" srcOrd="0" destOrd="0" presId="urn:microsoft.com/office/officeart/2005/8/layout/hProcess10"/>
    <dgm:cxn modelId="{CDB7E5F8-C6F2-4EC0-9D9C-97DCD2B33E95}" type="presOf" srcId="{659D52BD-E9D5-41BE-9E68-B88633753BC2}" destId="{C1720986-A3F4-449E-86BA-DEC81B45E092}" srcOrd="0" destOrd="0" presId="urn:microsoft.com/office/officeart/2005/8/layout/hProcess10"/>
    <dgm:cxn modelId="{04F86A04-7E3E-46D6-AB05-F92EBB529A8D}" type="presParOf" srcId="{771D3068-D1F5-45CB-AC31-DF23790C060E}" destId="{D75F84A7-B655-4D30-A240-A13F7A7ECE2F}" srcOrd="0" destOrd="0" presId="urn:microsoft.com/office/officeart/2005/8/layout/hProcess10"/>
    <dgm:cxn modelId="{EFDB4B86-8B40-4D1E-B193-43FB4E2F3294}" type="presParOf" srcId="{D75F84A7-B655-4D30-A240-A13F7A7ECE2F}" destId="{F17323E3-D8F7-4321-A64A-0701014FA325}" srcOrd="0" destOrd="0" presId="urn:microsoft.com/office/officeart/2005/8/layout/hProcess10"/>
    <dgm:cxn modelId="{CFAD8CD5-E5D5-4518-8421-C258708E826D}" type="presParOf" srcId="{D75F84A7-B655-4D30-A240-A13F7A7ECE2F}" destId="{C1720986-A3F4-449E-86BA-DEC81B45E092}" srcOrd="1" destOrd="0" presId="urn:microsoft.com/office/officeart/2005/8/layout/hProcess10"/>
    <dgm:cxn modelId="{208130D1-3F50-4E5C-B339-558D8A374C88}" type="presParOf" srcId="{771D3068-D1F5-45CB-AC31-DF23790C060E}" destId="{916BA4B5-F0EE-4F4B-A554-715BA3D24F93}" srcOrd="1" destOrd="0" presId="urn:microsoft.com/office/officeart/2005/8/layout/hProcess10"/>
    <dgm:cxn modelId="{0F907BA8-631C-422F-BE81-EEB1FB73FB29}" type="presParOf" srcId="{916BA4B5-F0EE-4F4B-A554-715BA3D24F93}" destId="{74F7AC59-9E5E-45D1-AC06-43AC66194475}" srcOrd="0" destOrd="0" presId="urn:microsoft.com/office/officeart/2005/8/layout/hProcess10"/>
    <dgm:cxn modelId="{FB396946-3CF2-4AF6-9724-809C3A11156A}" type="presParOf" srcId="{771D3068-D1F5-45CB-AC31-DF23790C060E}" destId="{483C5E02-044C-4E9E-B515-7F2599C30B51}" srcOrd="2" destOrd="0" presId="urn:microsoft.com/office/officeart/2005/8/layout/hProcess10"/>
    <dgm:cxn modelId="{D7FA9173-E201-43A5-BC80-2EA667BFCB08}" type="presParOf" srcId="{483C5E02-044C-4E9E-B515-7F2599C30B51}" destId="{174281AD-FE43-47CB-8654-54BEF039C382}" srcOrd="0" destOrd="0" presId="urn:microsoft.com/office/officeart/2005/8/layout/hProcess10"/>
    <dgm:cxn modelId="{324F356E-D9DF-4CE1-8A98-DB7328C65D5A}" type="presParOf" srcId="{483C5E02-044C-4E9E-B515-7F2599C30B51}" destId="{8BEB8126-7226-457C-A9FC-33C15B243955}" srcOrd="1" destOrd="0" presId="urn:microsoft.com/office/officeart/2005/8/layout/hProcess10"/>
    <dgm:cxn modelId="{F1B0923D-E33A-4158-9BB3-062F9DD28934}" type="presParOf" srcId="{771D3068-D1F5-45CB-AC31-DF23790C060E}" destId="{E241A5BD-8FB2-4ABB-9B92-A65083EF7B3A}" srcOrd="3" destOrd="0" presId="urn:microsoft.com/office/officeart/2005/8/layout/hProcess10"/>
    <dgm:cxn modelId="{AF9B015A-7A12-49F1-A8E7-F0332E2A5B73}" type="presParOf" srcId="{E241A5BD-8FB2-4ABB-9B92-A65083EF7B3A}" destId="{43FE2D06-2E36-43EB-A0A4-D13AAD26D8B9}" srcOrd="0" destOrd="0" presId="urn:microsoft.com/office/officeart/2005/8/layout/hProcess10"/>
    <dgm:cxn modelId="{F93A6DEB-C9AC-41D4-92BD-F79A2AAB74A6}" type="presParOf" srcId="{771D3068-D1F5-45CB-AC31-DF23790C060E}" destId="{D3C75226-E915-4AA5-A4E7-08DA44E86192}" srcOrd="4" destOrd="0" presId="urn:microsoft.com/office/officeart/2005/8/layout/hProcess10"/>
    <dgm:cxn modelId="{97AA58E0-52CD-4C95-9A9D-7086591D5894}" type="presParOf" srcId="{D3C75226-E915-4AA5-A4E7-08DA44E86192}" destId="{15CD519D-3542-452C-90D8-B21B620828BB}" srcOrd="0" destOrd="0" presId="urn:microsoft.com/office/officeart/2005/8/layout/hProcess10"/>
    <dgm:cxn modelId="{CE5BAC2E-B988-4EE6-A8B1-ABAE20FD1A5E}" type="presParOf" srcId="{D3C75226-E915-4AA5-A4E7-08DA44E86192}" destId="{D920257D-6506-442F-A0A8-2950267250B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2400" b="1" dirty="0">
              <a:latin typeface="Arial" panose="020B0604020202020204" pitchFamily="34" charset="0"/>
              <a:cs typeface="Arial" panose="020B0604020202020204" pitchFamily="34" charset="0"/>
            </a:rPr>
            <a:t>Programme 3:</a:t>
          </a:r>
        </a:p>
        <a:p>
          <a:r>
            <a:rPr lang="en-ZA"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Partnerships, Public Awareness and Advocacy</a:t>
          </a:r>
          <a:endParaRPr lang="en-ZA" sz="24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dirty="0"/>
        </a:p>
      </dgm:t>
    </dgm:pt>
    <dgm:pt modelId="{A53B13F1-7244-4623-8612-EBEA64B6277A}">
      <dgm:prSet phldrT="[Text]" custT="1"/>
      <dgm:spPr>
        <a:solidFill>
          <a:schemeClr val="accent6">
            <a:lumMod val="75000"/>
          </a:schemeClr>
        </a:solidFill>
      </dgm:spPr>
      <dgm:t>
        <a:bodyPr/>
        <a:lstStyle/>
        <a:p>
          <a:r>
            <a:rPr lang="en-GB" sz="1800" b="1" dirty="0">
              <a:latin typeface="Arial" panose="020B0604020202020204" pitchFamily="34" charset="0"/>
              <a:cs typeface="Arial" panose="020B0604020202020204" pitchFamily="34" charset="0"/>
            </a:rPr>
            <a:t>Purpose</a:t>
          </a:r>
        </a:p>
        <a:p>
          <a:r>
            <a:rPr lang="en-GB" sz="1800" dirty="0">
              <a:effectLst/>
              <a:latin typeface="Arial" panose="020B0604020202020204" pitchFamily="34" charset="0"/>
              <a:ea typeface="Times New Roman" panose="02020603050405020304" pitchFamily="18" charset="0"/>
            </a:rPr>
            <a:t>This programme seeks to position the MDDA as a leading influencer and authoritative voice in the community and small commercial media, by playing a key role in the national dialogue on the sector, through implementation of strategic partnerships to carry out media development and diversity interventions.</a:t>
          </a:r>
          <a:endParaRPr lang="en-ZA" sz="18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dirty="0"/>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800" dirty="0">
              <a:effectLst/>
              <a:latin typeface="Arial" panose="020B0604020202020204" pitchFamily="34" charset="0"/>
              <a:ea typeface="Times New Roman" panose="02020603050405020304" pitchFamily="18" charset="0"/>
            </a:rPr>
            <a:t>A diverse and sustainable community-based media</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endParaRPr lang="en-ZA" sz="8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endParaRPr lang="en-ZA" sz="8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0848" custLinFactNeighborY="2081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8000" b="-18000"/>
          </a:stretch>
        </a:blipFill>
      </dgm:spPr>
      <dgm:extLst>
        <a:ext uri="{E40237B7-FDA0-4F09-8148-C483321AD2D9}">
          <dgm14:cNvPr xmlns:dgm14="http://schemas.microsoft.com/office/drawing/2010/diagram" id="0" name="" descr="Thumbs up sign"/>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pt>
    <dgm:pt modelId="{916BA4B5-F0EE-4F4B-A554-715BA3D24F93}" type="pres">
      <dgm:prSet presAssocID="{5B2C32DA-1F7F-402F-AF2E-F7189017BFD3}" presName="sibTrans" presStyleLbl="sibTrans2D1" presStyleIdx="0" presStyleCnt="2" custScaleX="38661" custScaleY="146173" custLinFactY="212942" custLinFactNeighborX="-54139" custLinFactNeighborY="300000"/>
      <dgm:spPr/>
    </dgm:pt>
    <dgm:pt modelId="{74F7AC59-9E5E-45D1-AC06-43AC66194475}" type="pres">
      <dgm:prSet presAssocID="{5B2C32DA-1F7F-402F-AF2E-F7189017BFD3}" presName="connTx" presStyleLbl="sibTrans2D1" presStyleIdx="0" presStyleCnt="2"/>
      <dgm:spPr/>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6184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extLst>
        <a:ext uri="{E40237B7-FDA0-4F09-8148-C483321AD2D9}">
          <dgm14:cNvPr xmlns:dgm14="http://schemas.microsoft.com/office/drawing/2010/diagram" id="0" name="" descr="Puzzle"/>
        </a:ext>
      </dgm:extLst>
    </dgm:pt>
    <dgm:pt modelId="{8BEB8126-7226-457C-A9FC-33C15B243955}" type="pres">
      <dgm:prSet presAssocID="{A53B13F1-7244-4623-8612-EBEA64B6277A}" presName="txNode" presStyleLbl="node1" presStyleIdx="1" presStyleCnt="3" custScaleX="204852" custScaleY="345003" custLinFactNeighborX="2522" custLinFactNeighborY="13236">
        <dgm:presLayoutVars>
          <dgm:bulletEnabled val="1"/>
        </dgm:presLayoutVars>
      </dgm:prSet>
      <dgm:spPr/>
    </dgm:pt>
    <dgm:pt modelId="{E241A5BD-8FB2-4ABB-9B92-A65083EF7B3A}" type="pres">
      <dgm:prSet presAssocID="{ABC103F0-D6D9-48EA-BEE7-AAC094A19745}" presName="sibTrans" presStyleLbl="sibTrans2D1" presStyleIdx="1" presStyleCnt="2" custScaleX="129871" custScaleY="183496" custLinFactY="209758" custLinFactNeighborX="-33846" custLinFactNeighborY="300000"/>
      <dgm:spPr/>
    </dgm:pt>
    <dgm:pt modelId="{43FE2D06-2E36-43EB-A0A4-D13AAD26D8B9}" type="pres">
      <dgm:prSet presAssocID="{ABC103F0-D6D9-48EA-BEE7-AAC094A19745}" presName="connTx" presStyleLbl="sibTrans2D1" presStyleIdx="1" presStyleCnt="2"/>
      <dgm:spPr/>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NeighborX="27395" custLinFactNeighborY="-7570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dgm:spPr>
      <dgm:extLst>
        <a:ext uri="{E40237B7-FDA0-4F09-8148-C483321AD2D9}">
          <dgm14:cNvPr xmlns:dgm14="http://schemas.microsoft.com/office/drawing/2010/diagram" id="0" name="" descr="Bullseye"/>
        </a:ext>
      </dgm:extLst>
    </dgm:pt>
    <dgm:pt modelId="{D920257D-6506-442F-A0A8-2950267250B7}" type="pres">
      <dgm:prSet presAssocID="{26ACAAB5-79D7-4C0D-9FC5-8D3519726080}" presName="txNode" presStyleLbl="node1" presStyleIdx="2" presStyleCnt="3" custScaleX="153371" custScaleY="224241" custLinFactNeighborX="3615" custLinFactNeighborY="-8774">
        <dgm:presLayoutVars>
          <dgm:bulletEnabled val="1"/>
        </dgm:presLayoutVars>
      </dgm:prSet>
      <dgm:spPr/>
    </dgm:pt>
  </dgm:ptLst>
  <dgm:cxnLst>
    <dgm:cxn modelId="{9AE8EF29-D0D0-4FF7-9775-29676B84275C}" srcId="{A53B13F1-7244-4623-8612-EBEA64B6277A}" destId="{1A6ABCEE-680A-4471-9ACD-FFA223EC8456}" srcOrd="1" destOrd="0" parTransId="{3EDCD332-A456-47FE-9195-42944B1352EF}" sibTransId="{BE2128A5-352B-4120-AF27-0BA65BB019DB}"/>
    <dgm:cxn modelId="{6B848C5E-EB3B-4A6A-AEC8-132989D5CCDB}" type="presOf" srcId="{5B2C32DA-1F7F-402F-AF2E-F7189017BFD3}" destId="{74F7AC59-9E5E-45D1-AC06-43AC66194475}" srcOrd="1" destOrd="0" presId="urn:microsoft.com/office/officeart/2005/8/layout/hProcess10"/>
    <dgm:cxn modelId="{AB65905E-A601-4A40-8EC6-7BC2CC6C32F9}" type="presOf" srcId="{5B2C32DA-1F7F-402F-AF2E-F7189017BFD3}" destId="{916BA4B5-F0EE-4F4B-A554-715BA3D24F93}" srcOrd="0" destOrd="0" presId="urn:microsoft.com/office/officeart/2005/8/layout/hProcess10"/>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
    <dgm:cxn modelId="{208BFF74-7A25-4573-9381-0362FA01DD3E}" srcId="{FE64B16A-F410-47C8-9AA2-07AFB757FC4E}" destId="{26ACAAB5-79D7-4C0D-9FC5-8D3519726080}" srcOrd="2" destOrd="0" parTransId="{FDB09023-EF3B-4112-9D1C-1C7197DB4853}" sibTransId="{31EFA1C2-53AB-4587-AA0A-DB2C60D15525}"/>
    <dgm:cxn modelId="{CB16A085-E8DC-44AB-8E82-DBBECDD5CCC4}" srcId="{FE64B16A-F410-47C8-9AA2-07AFB757FC4E}" destId="{659D52BD-E9D5-41BE-9E68-B88633753BC2}" srcOrd="0" destOrd="0" parTransId="{E6426A80-1722-4384-A633-23336B0DFA21}" sibTransId="{5B2C32DA-1F7F-402F-AF2E-F7189017BFD3}"/>
    <dgm:cxn modelId="{F1AF8B98-13AA-47FC-91A2-60959E10F551}" type="presOf" srcId="{ABC103F0-D6D9-48EA-BEE7-AAC094A19745}" destId="{E241A5BD-8FB2-4ABB-9B92-A65083EF7B3A}" srcOrd="0" destOrd="0" presId="urn:microsoft.com/office/officeart/2005/8/layout/hProcess10"/>
    <dgm:cxn modelId="{5B87BE99-7349-4CAF-AE04-504352E7E693}" srcId="{A53B13F1-7244-4623-8612-EBEA64B6277A}" destId="{4B164CFA-164F-46D7-A45D-04D936804D80}" srcOrd="0" destOrd="0" parTransId="{7583FB94-519F-4611-910B-ED2C8B7EC9F0}" sibTransId="{ECD9F8B5-E99A-4B08-924B-A7074AD5764B}"/>
    <dgm:cxn modelId="{E5664DC1-3720-4900-9D94-11673390AF0D}" type="presOf" srcId="{1A6ABCEE-680A-4471-9ACD-FFA223EC8456}" destId="{8BEB8126-7226-457C-A9FC-33C15B243955}" srcOrd="0" destOrd="2" presId="urn:microsoft.com/office/officeart/2005/8/layout/hProcess10"/>
    <dgm:cxn modelId="{A91E1BC3-DCE1-475E-BFD8-DA8CCB2944E6}" type="presOf" srcId="{4B164CFA-164F-46D7-A45D-04D936804D80}" destId="{8BEB8126-7226-457C-A9FC-33C15B243955}" srcOrd="0" destOrd="1" presId="urn:microsoft.com/office/officeart/2005/8/layout/hProcess10"/>
    <dgm:cxn modelId="{BA426FE0-8C74-437B-9ECC-FD8985768131}" type="presOf" srcId="{ABC103F0-D6D9-48EA-BEE7-AAC094A19745}" destId="{43FE2D06-2E36-43EB-A0A4-D13AAD26D8B9}" srcOrd="1" destOrd="0" presId="urn:microsoft.com/office/officeart/2005/8/layout/hProcess10"/>
    <dgm:cxn modelId="{ABAE80E2-C785-4F2E-B9B6-D02D787F450F}" type="presOf" srcId="{FE64B16A-F410-47C8-9AA2-07AFB757FC4E}" destId="{771D3068-D1F5-45CB-AC31-DF23790C060E}" srcOrd="0" destOrd="0" presId="urn:microsoft.com/office/officeart/2005/8/layout/hProcess10"/>
    <dgm:cxn modelId="{9AE400E6-E0E8-4690-AD71-AB8EDF99C743}" type="presOf" srcId="{26ACAAB5-79D7-4C0D-9FC5-8D3519726080}" destId="{D920257D-6506-442F-A0A8-2950267250B7}" srcOrd="0" destOrd="0" presId="urn:microsoft.com/office/officeart/2005/8/layout/hProcess10"/>
    <dgm:cxn modelId="{CDB7E5F8-C6F2-4EC0-9D9C-97DCD2B33E95}" type="presOf" srcId="{659D52BD-E9D5-41BE-9E68-B88633753BC2}" destId="{C1720986-A3F4-449E-86BA-DEC81B45E092}" srcOrd="0" destOrd="0" presId="urn:microsoft.com/office/officeart/2005/8/layout/hProcess10"/>
    <dgm:cxn modelId="{04F86A04-7E3E-46D6-AB05-F92EBB529A8D}" type="presParOf" srcId="{771D3068-D1F5-45CB-AC31-DF23790C060E}" destId="{D75F84A7-B655-4D30-A240-A13F7A7ECE2F}" srcOrd="0" destOrd="0" presId="urn:microsoft.com/office/officeart/2005/8/layout/hProcess10"/>
    <dgm:cxn modelId="{EFDB4B86-8B40-4D1E-B193-43FB4E2F3294}" type="presParOf" srcId="{D75F84A7-B655-4D30-A240-A13F7A7ECE2F}" destId="{F17323E3-D8F7-4321-A64A-0701014FA325}" srcOrd="0" destOrd="0" presId="urn:microsoft.com/office/officeart/2005/8/layout/hProcess10"/>
    <dgm:cxn modelId="{CFAD8CD5-E5D5-4518-8421-C258708E826D}" type="presParOf" srcId="{D75F84A7-B655-4D30-A240-A13F7A7ECE2F}" destId="{C1720986-A3F4-449E-86BA-DEC81B45E092}" srcOrd="1" destOrd="0" presId="urn:microsoft.com/office/officeart/2005/8/layout/hProcess10"/>
    <dgm:cxn modelId="{208130D1-3F50-4E5C-B339-558D8A374C88}" type="presParOf" srcId="{771D3068-D1F5-45CB-AC31-DF23790C060E}" destId="{916BA4B5-F0EE-4F4B-A554-715BA3D24F93}" srcOrd="1" destOrd="0" presId="urn:microsoft.com/office/officeart/2005/8/layout/hProcess10"/>
    <dgm:cxn modelId="{0F907BA8-631C-422F-BE81-EEB1FB73FB29}" type="presParOf" srcId="{916BA4B5-F0EE-4F4B-A554-715BA3D24F93}" destId="{74F7AC59-9E5E-45D1-AC06-43AC66194475}" srcOrd="0" destOrd="0" presId="urn:microsoft.com/office/officeart/2005/8/layout/hProcess10"/>
    <dgm:cxn modelId="{FB396946-3CF2-4AF6-9724-809C3A11156A}" type="presParOf" srcId="{771D3068-D1F5-45CB-AC31-DF23790C060E}" destId="{483C5E02-044C-4E9E-B515-7F2599C30B51}" srcOrd="2" destOrd="0" presId="urn:microsoft.com/office/officeart/2005/8/layout/hProcess10"/>
    <dgm:cxn modelId="{D7FA9173-E201-43A5-BC80-2EA667BFCB08}" type="presParOf" srcId="{483C5E02-044C-4E9E-B515-7F2599C30B51}" destId="{174281AD-FE43-47CB-8654-54BEF039C382}" srcOrd="0" destOrd="0" presId="urn:microsoft.com/office/officeart/2005/8/layout/hProcess10"/>
    <dgm:cxn modelId="{324F356E-D9DF-4CE1-8A98-DB7328C65D5A}" type="presParOf" srcId="{483C5E02-044C-4E9E-B515-7F2599C30B51}" destId="{8BEB8126-7226-457C-A9FC-33C15B243955}" srcOrd="1" destOrd="0" presId="urn:microsoft.com/office/officeart/2005/8/layout/hProcess10"/>
    <dgm:cxn modelId="{F1B0923D-E33A-4158-9BB3-062F9DD28934}" type="presParOf" srcId="{771D3068-D1F5-45CB-AC31-DF23790C060E}" destId="{E241A5BD-8FB2-4ABB-9B92-A65083EF7B3A}" srcOrd="3" destOrd="0" presId="urn:microsoft.com/office/officeart/2005/8/layout/hProcess10"/>
    <dgm:cxn modelId="{AF9B015A-7A12-49F1-A8E7-F0332E2A5B73}" type="presParOf" srcId="{E241A5BD-8FB2-4ABB-9B92-A65083EF7B3A}" destId="{43FE2D06-2E36-43EB-A0A4-D13AAD26D8B9}" srcOrd="0" destOrd="0" presId="urn:microsoft.com/office/officeart/2005/8/layout/hProcess10"/>
    <dgm:cxn modelId="{F93A6DEB-C9AC-41D4-92BD-F79A2AAB74A6}" type="presParOf" srcId="{771D3068-D1F5-45CB-AC31-DF23790C060E}" destId="{D3C75226-E915-4AA5-A4E7-08DA44E86192}" srcOrd="4" destOrd="0" presId="urn:microsoft.com/office/officeart/2005/8/layout/hProcess10"/>
    <dgm:cxn modelId="{97AA58E0-52CD-4C95-9A9D-7086591D5894}" type="presParOf" srcId="{D3C75226-E915-4AA5-A4E7-08DA44E86192}" destId="{15CD519D-3542-452C-90D8-B21B620828BB}" srcOrd="0" destOrd="0" presId="urn:microsoft.com/office/officeart/2005/8/layout/hProcess10"/>
    <dgm:cxn modelId="{CE5BAC2E-B988-4EE6-A8B1-ABAE20FD1A5E}" type="presParOf" srcId="{D3C75226-E915-4AA5-A4E7-08DA44E86192}" destId="{D920257D-6506-442F-A0A8-2950267250B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2400" b="1" dirty="0">
              <a:latin typeface="Arial" panose="020B0604020202020204" pitchFamily="34" charset="0"/>
              <a:cs typeface="Arial" panose="020B0604020202020204" pitchFamily="34" charset="0"/>
            </a:rPr>
            <a:t>Programme 4:</a:t>
          </a:r>
        </a:p>
        <a:p>
          <a:r>
            <a:rPr lang="en-ZA"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Capacity Building </a:t>
          </a:r>
          <a:br>
            <a:rPr lang="en-GB" sz="2400" b="1" dirty="0">
              <a:latin typeface="Arial" panose="020B0604020202020204" pitchFamily="34" charset="0"/>
              <a:cs typeface="Arial" panose="020B0604020202020204" pitchFamily="34" charset="0"/>
            </a:rPr>
          </a:br>
          <a:r>
            <a:rPr lang="en-GB" sz="2400" b="1" dirty="0">
              <a:latin typeface="Arial" panose="020B0604020202020204" pitchFamily="34" charset="0"/>
              <a:cs typeface="Arial" panose="020B0604020202020204" pitchFamily="34" charset="0"/>
            </a:rPr>
            <a:t>and Sector Development</a:t>
          </a:r>
          <a:endParaRPr lang="en-ZA" sz="2400" b="1" dirty="0">
            <a:latin typeface="Arial" panose="020B0604020202020204" pitchFamily="34" charset="0"/>
            <a:cs typeface="Arial" panose="020B0604020202020204" pitchFamily="34" charset="0"/>
          </a:endParaRPr>
        </a:p>
        <a:p>
          <a:endParaRPr lang="en-ZA" sz="24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dirty="0"/>
        </a:p>
      </dgm:t>
    </dgm:pt>
    <dgm:pt modelId="{A53B13F1-7244-4623-8612-EBEA64B6277A}">
      <dgm:prSet phldrT="[Text]" custT="1"/>
      <dgm:spPr>
        <a:solidFill>
          <a:schemeClr val="accent6">
            <a:lumMod val="75000"/>
          </a:schemeClr>
        </a:solidFill>
      </dgm:spPr>
      <dgm:t>
        <a:bodyPr/>
        <a:lstStyle/>
        <a:p>
          <a:r>
            <a:rPr lang="en-GB" sz="1800" b="1" dirty="0">
              <a:latin typeface="Arial" panose="020B0604020202020204" pitchFamily="34" charset="0"/>
              <a:cs typeface="Arial" panose="020B0604020202020204" pitchFamily="34" charset="0"/>
            </a:rPr>
            <a:t>Purpose</a:t>
          </a:r>
        </a:p>
        <a:p>
          <a:r>
            <a:rPr lang="en-GB" sz="1600" dirty="0">
              <a:effectLst/>
              <a:latin typeface="Arial" panose="020B0604020202020204" pitchFamily="34" charset="0"/>
              <a:ea typeface="Times New Roman" panose="02020603050405020304" pitchFamily="18" charset="0"/>
              <a:cs typeface="Arial" panose="020B0604020202020204" pitchFamily="34" charset="0"/>
            </a:rPr>
            <a:t>One of the objectives of the Agency outlined in the MDDA Act of 2002 is to “encourage the development of human resources, training and capacity building within the media industry, especially amongst historically disadvantaged groups”. In response to this, the Agency has developed capacity building programmes, which aim to provide community and small commercial media with necessary skills needed for effective performance in day-to-day work.</a:t>
          </a:r>
          <a:endParaRPr lang="en-ZA" sz="16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dirty="0"/>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800" dirty="0">
              <a:latin typeface="Arial" panose="020B0604020202020204" pitchFamily="34" charset="0"/>
              <a:cs typeface="Arial" panose="020B0604020202020204" pitchFamily="34" charset="0"/>
            </a:rPr>
            <a:t>Capacitated, digital responsive community-based media sector by 2024.</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4B164CFA-164F-46D7-A45D-04D936804D80}">
      <dgm:prSet/>
      <dgm:spPr>
        <a:solidFill>
          <a:schemeClr val="accent6">
            <a:lumMod val="75000"/>
          </a:schemeClr>
        </a:solidFill>
      </dgm:spPr>
      <dgm:t>
        <a:bodyPr/>
        <a:lstStyle/>
        <a:p>
          <a:endParaRPr lang="en-ZA" sz="800" dirty="0"/>
        </a:p>
      </dgm:t>
    </dgm:pt>
    <dgm:pt modelId="{7583FB94-519F-4611-910B-ED2C8B7EC9F0}" type="parTrans" cxnId="{5B87BE99-7349-4CAF-AE04-504352E7E693}">
      <dgm:prSet/>
      <dgm:spPr/>
      <dgm:t>
        <a:bodyPr/>
        <a:lstStyle/>
        <a:p>
          <a:endParaRPr lang="en-ZA"/>
        </a:p>
      </dgm:t>
    </dgm:pt>
    <dgm:pt modelId="{ECD9F8B5-E99A-4B08-924B-A7074AD5764B}" type="sibTrans" cxnId="{5B87BE99-7349-4CAF-AE04-504352E7E693}">
      <dgm:prSet/>
      <dgm:spPr/>
      <dgm:t>
        <a:bodyPr/>
        <a:lstStyle/>
        <a:p>
          <a:endParaRPr lang="en-ZA"/>
        </a:p>
      </dgm:t>
    </dgm:pt>
    <dgm:pt modelId="{1A6ABCEE-680A-4471-9ACD-FFA223EC8456}">
      <dgm:prSet/>
      <dgm:spPr>
        <a:solidFill>
          <a:schemeClr val="accent6">
            <a:lumMod val="75000"/>
          </a:schemeClr>
        </a:solidFill>
      </dgm:spPr>
      <dgm:t>
        <a:bodyPr/>
        <a:lstStyle/>
        <a:p>
          <a:endParaRPr lang="en-ZA" sz="800" dirty="0"/>
        </a:p>
      </dgm:t>
    </dgm:pt>
    <dgm:pt modelId="{3EDCD332-A456-47FE-9195-42944B1352EF}" type="parTrans" cxnId="{9AE8EF29-D0D0-4FF7-9775-29676B84275C}">
      <dgm:prSet/>
      <dgm:spPr/>
      <dgm:t>
        <a:bodyPr/>
        <a:lstStyle/>
        <a:p>
          <a:endParaRPr lang="en-ZA"/>
        </a:p>
      </dgm:t>
    </dgm:pt>
    <dgm:pt modelId="{BE2128A5-352B-4120-AF27-0BA65BB019DB}" type="sibTrans" cxnId="{9AE8EF29-D0D0-4FF7-9775-29676B84275C}">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6090" custLinFactNeighborY="849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4000" b="-14000"/>
          </a:stretch>
        </a:blipFill>
      </dgm:spPr>
      <dgm:extLst>
        <a:ext uri="{E40237B7-FDA0-4F09-8148-C483321AD2D9}">
          <dgm14:cNvPr xmlns:dgm14="http://schemas.microsoft.com/office/drawing/2010/diagram" id="0" name="" descr="Classroom"/>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pt>
    <dgm:pt modelId="{916BA4B5-F0EE-4F4B-A554-715BA3D24F93}" type="pres">
      <dgm:prSet presAssocID="{5B2C32DA-1F7F-402F-AF2E-F7189017BFD3}" presName="sibTrans" presStyleLbl="sibTrans2D1" presStyleIdx="0" presStyleCnt="2" custScaleX="38661" custScaleY="146173" custLinFactY="212942" custLinFactNeighborX="-59629" custLinFactNeighborY="300000"/>
      <dgm:spPr/>
    </dgm:pt>
    <dgm:pt modelId="{74F7AC59-9E5E-45D1-AC06-43AC66194475}" type="pres">
      <dgm:prSet presAssocID="{5B2C32DA-1F7F-402F-AF2E-F7189017BFD3}" presName="connTx" presStyleLbl="sibTrans2D1" presStyleIdx="0" presStyleCnt="2"/>
      <dgm:spPr/>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8300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extLst>
        <a:ext uri="{E40237B7-FDA0-4F09-8148-C483321AD2D9}">
          <dgm14:cNvPr xmlns:dgm14="http://schemas.microsoft.com/office/drawing/2010/diagram" id="0" name="" descr="Puzzle"/>
        </a:ext>
      </dgm:extLst>
    </dgm:pt>
    <dgm:pt modelId="{8BEB8126-7226-457C-A9FC-33C15B243955}" type="pres">
      <dgm:prSet presAssocID="{A53B13F1-7244-4623-8612-EBEA64B6277A}" presName="txNode" presStyleLbl="node1" presStyleIdx="1" presStyleCnt="3" custScaleX="204852" custScaleY="398989" custLinFactNeighborX="-9178" custLinFactNeighborY="-25089">
        <dgm:presLayoutVars>
          <dgm:bulletEnabled val="1"/>
        </dgm:presLayoutVars>
      </dgm:prSet>
      <dgm:spPr/>
    </dgm:pt>
    <dgm:pt modelId="{E241A5BD-8FB2-4ABB-9B92-A65083EF7B3A}" type="pres">
      <dgm:prSet presAssocID="{ABC103F0-D6D9-48EA-BEE7-AAC094A19745}" presName="sibTrans" presStyleLbl="sibTrans2D1" presStyleIdx="1" presStyleCnt="2" custScaleX="129871" custScaleY="183496" custLinFactY="212196" custLinFactNeighborX="-56678" custLinFactNeighborY="300000"/>
      <dgm:spPr/>
    </dgm:pt>
    <dgm:pt modelId="{43FE2D06-2E36-43EB-A0A4-D13AAD26D8B9}" type="pres">
      <dgm:prSet presAssocID="{ABC103F0-D6D9-48EA-BEE7-AAC094A19745}" presName="connTx" presStyleLbl="sibTrans2D1" presStyleIdx="1" presStyleCnt="2"/>
      <dgm:spPr/>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Y="-18191" custLinFactNeighborX="30399"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dgm:spPr>
      <dgm:extLst>
        <a:ext uri="{E40237B7-FDA0-4F09-8148-C483321AD2D9}">
          <dgm14:cNvPr xmlns:dgm14="http://schemas.microsoft.com/office/drawing/2010/diagram" id="0" name="" descr="Bullseye"/>
        </a:ext>
      </dgm:extLst>
    </dgm:pt>
    <dgm:pt modelId="{D920257D-6506-442F-A0A8-2950267250B7}" type="pres">
      <dgm:prSet presAssocID="{26ACAAB5-79D7-4C0D-9FC5-8D3519726080}" presName="txNode" presStyleLbl="node1" presStyleIdx="2" presStyleCnt="3" custScaleX="153371" custScaleY="171060" custLinFactNeighborX="-81" custLinFactNeighborY="-74476">
        <dgm:presLayoutVars>
          <dgm:bulletEnabled val="1"/>
        </dgm:presLayoutVars>
      </dgm:prSet>
      <dgm:spPr/>
    </dgm:pt>
  </dgm:ptLst>
  <dgm:cxnLst>
    <dgm:cxn modelId="{9AE8EF29-D0D0-4FF7-9775-29676B84275C}" srcId="{A53B13F1-7244-4623-8612-EBEA64B6277A}" destId="{1A6ABCEE-680A-4471-9ACD-FFA223EC8456}" srcOrd="1" destOrd="0" parTransId="{3EDCD332-A456-47FE-9195-42944B1352EF}" sibTransId="{BE2128A5-352B-4120-AF27-0BA65BB019DB}"/>
    <dgm:cxn modelId="{6B848C5E-EB3B-4A6A-AEC8-132989D5CCDB}" type="presOf" srcId="{5B2C32DA-1F7F-402F-AF2E-F7189017BFD3}" destId="{74F7AC59-9E5E-45D1-AC06-43AC66194475}" srcOrd="1" destOrd="0" presId="urn:microsoft.com/office/officeart/2005/8/layout/hProcess10"/>
    <dgm:cxn modelId="{AB65905E-A601-4A40-8EC6-7BC2CC6C32F9}" type="presOf" srcId="{5B2C32DA-1F7F-402F-AF2E-F7189017BFD3}" destId="{916BA4B5-F0EE-4F4B-A554-715BA3D24F93}" srcOrd="0" destOrd="0" presId="urn:microsoft.com/office/officeart/2005/8/layout/hProcess10"/>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
    <dgm:cxn modelId="{208BFF74-7A25-4573-9381-0362FA01DD3E}" srcId="{FE64B16A-F410-47C8-9AA2-07AFB757FC4E}" destId="{26ACAAB5-79D7-4C0D-9FC5-8D3519726080}" srcOrd="2" destOrd="0" parTransId="{FDB09023-EF3B-4112-9D1C-1C7197DB4853}" sibTransId="{31EFA1C2-53AB-4587-AA0A-DB2C60D15525}"/>
    <dgm:cxn modelId="{CB16A085-E8DC-44AB-8E82-DBBECDD5CCC4}" srcId="{FE64B16A-F410-47C8-9AA2-07AFB757FC4E}" destId="{659D52BD-E9D5-41BE-9E68-B88633753BC2}" srcOrd="0" destOrd="0" parTransId="{E6426A80-1722-4384-A633-23336B0DFA21}" sibTransId="{5B2C32DA-1F7F-402F-AF2E-F7189017BFD3}"/>
    <dgm:cxn modelId="{F1AF8B98-13AA-47FC-91A2-60959E10F551}" type="presOf" srcId="{ABC103F0-D6D9-48EA-BEE7-AAC094A19745}" destId="{E241A5BD-8FB2-4ABB-9B92-A65083EF7B3A}" srcOrd="0" destOrd="0" presId="urn:microsoft.com/office/officeart/2005/8/layout/hProcess10"/>
    <dgm:cxn modelId="{5B87BE99-7349-4CAF-AE04-504352E7E693}" srcId="{A53B13F1-7244-4623-8612-EBEA64B6277A}" destId="{4B164CFA-164F-46D7-A45D-04D936804D80}" srcOrd="0" destOrd="0" parTransId="{7583FB94-519F-4611-910B-ED2C8B7EC9F0}" sibTransId="{ECD9F8B5-E99A-4B08-924B-A7074AD5764B}"/>
    <dgm:cxn modelId="{E5664DC1-3720-4900-9D94-11673390AF0D}" type="presOf" srcId="{1A6ABCEE-680A-4471-9ACD-FFA223EC8456}" destId="{8BEB8126-7226-457C-A9FC-33C15B243955}" srcOrd="0" destOrd="2" presId="urn:microsoft.com/office/officeart/2005/8/layout/hProcess10"/>
    <dgm:cxn modelId="{A91E1BC3-DCE1-475E-BFD8-DA8CCB2944E6}" type="presOf" srcId="{4B164CFA-164F-46D7-A45D-04D936804D80}" destId="{8BEB8126-7226-457C-A9FC-33C15B243955}" srcOrd="0" destOrd="1" presId="urn:microsoft.com/office/officeart/2005/8/layout/hProcess10"/>
    <dgm:cxn modelId="{BA426FE0-8C74-437B-9ECC-FD8985768131}" type="presOf" srcId="{ABC103F0-D6D9-48EA-BEE7-AAC094A19745}" destId="{43FE2D06-2E36-43EB-A0A4-D13AAD26D8B9}" srcOrd="1" destOrd="0" presId="urn:microsoft.com/office/officeart/2005/8/layout/hProcess10"/>
    <dgm:cxn modelId="{ABAE80E2-C785-4F2E-B9B6-D02D787F450F}" type="presOf" srcId="{FE64B16A-F410-47C8-9AA2-07AFB757FC4E}" destId="{771D3068-D1F5-45CB-AC31-DF23790C060E}" srcOrd="0" destOrd="0" presId="urn:microsoft.com/office/officeart/2005/8/layout/hProcess10"/>
    <dgm:cxn modelId="{9AE400E6-E0E8-4690-AD71-AB8EDF99C743}" type="presOf" srcId="{26ACAAB5-79D7-4C0D-9FC5-8D3519726080}" destId="{D920257D-6506-442F-A0A8-2950267250B7}" srcOrd="0" destOrd="0" presId="urn:microsoft.com/office/officeart/2005/8/layout/hProcess10"/>
    <dgm:cxn modelId="{CDB7E5F8-C6F2-4EC0-9D9C-97DCD2B33E95}" type="presOf" srcId="{659D52BD-E9D5-41BE-9E68-B88633753BC2}" destId="{C1720986-A3F4-449E-86BA-DEC81B45E092}" srcOrd="0" destOrd="0" presId="urn:microsoft.com/office/officeart/2005/8/layout/hProcess10"/>
    <dgm:cxn modelId="{04F86A04-7E3E-46D6-AB05-F92EBB529A8D}" type="presParOf" srcId="{771D3068-D1F5-45CB-AC31-DF23790C060E}" destId="{D75F84A7-B655-4D30-A240-A13F7A7ECE2F}" srcOrd="0" destOrd="0" presId="urn:microsoft.com/office/officeart/2005/8/layout/hProcess10"/>
    <dgm:cxn modelId="{EFDB4B86-8B40-4D1E-B193-43FB4E2F3294}" type="presParOf" srcId="{D75F84A7-B655-4D30-A240-A13F7A7ECE2F}" destId="{F17323E3-D8F7-4321-A64A-0701014FA325}" srcOrd="0" destOrd="0" presId="urn:microsoft.com/office/officeart/2005/8/layout/hProcess10"/>
    <dgm:cxn modelId="{CFAD8CD5-E5D5-4518-8421-C258708E826D}" type="presParOf" srcId="{D75F84A7-B655-4D30-A240-A13F7A7ECE2F}" destId="{C1720986-A3F4-449E-86BA-DEC81B45E092}" srcOrd="1" destOrd="0" presId="urn:microsoft.com/office/officeart/2005/8/layout/hProcess10"/>
    <dgm:cxn modelId="{208130D1-3F50-4E5C-B339-558D8A374C88}" type="presParOf" srcId="{771D3068-D1F5-45CB-AC31-DF23790C060E}" destId="{916BA4B5-F0EE-4F4B-A554-715BA3D24F93}" srcOrd="1" destOrd="0" presId="urn:microsoft.com/office/officeart/2005/8/layout/hProcess10"/>
    <dgm:cxn modelId="{0F907BA8-631C-422F-BE81-EEB1FB73FB29}" type="presParOf" srcId="{916BA4B5-F0EE-4F4B-A554-715BA3D24F93}" destId="{74F7AC59-9E5E-45D1-AC06-43AC66194475}" srcOrd="0" destOrd="0" presId="urn:microsoft.com/office/officeart/2005/8/layout/hProcess10"/>
    <dgm:cxn modelId="{FB396946-3CF2-4AF6-9724-809C3A11156A}" type="presParOf" srcId="{771D3068-D1F5-45CB-AC31-DF23790C060E}" destId="{483C5E02-044C-4E9E-B515-7F2599C30B51}" srcOrd="2" destOrd="0" presId="urn:microsoft.com/office/officeart/2005/8/layout/hProcess10"/>
    <dgm:cxn modelId="{D7FA9173-E201-43A5-BC80-2EA667BFCB08}" type="presParOf" srcId="{483C5E02-044C-4E9E-B515-7F2599C30B51}" destId="{174281AD-FE43-47CB-8654-54BEF039C382}" srcOrd="0" destOrd="0" presId="urn:microsoft.com/office/officeart/2005/8/layout/hProcess10"/>
    <dgm:cxn modelId="{324F356E-D9DF-4CE1-8A98-DB7328C65D5A}" type="presParOf" srcId="{483C5E02-044C-4E9E-B515-7F2599C30B51}" destId="{8BEB8126-7226-457C-A9FC-33C15B243955}" srcOrd="1" destOrd="0" presId="urn:microsoft.com/office/officeart/2005/8/layout/hProcess10"/>
    <dgm:cxn modelId="{F1B0923D-E33A-4158-9BB3-062F9DD28934}" type="presParOf" srcId="{771D3068-D1F5-45CB-AC31-DF23790C060E}" destId="{E241A5BD-8FB2-4ABB-9B92-A65083EF7B3A}" srcOrd="3" destOrd="0" presId="urn:microsoft.com/office/officeart/2005/8/layout/hProcess10"/>
    <dgm:cxn modelId="{AF9B015A-7A12-49F1-A8E7-F0332E2A5B73}" type="presParOf" srcId="{E241A5BD-8FB2-4ABB-9B92-A65083EF7B3A}" destId="{43FE2D06-2E36-43EB-A0A4-D13AAD26D8B9}" srcOrd="0" destOrd="0" presId="urn:microsoft.com/office/officeart/2005/8/layout/hProcess10"/>
    <dgm:cxn modelId="{F93A6DEB-C9AC-41D4-92BD-F79A2AAB74A6}" type="presParOf" srcId="{771D3068-D1F5-45CB-AC31-DF23790C060E}" destId="{D3C75226-E915-4AA5-A4E7-08DA44E86192}" srcOrd="4" destOrd="0" presId="urn:microsoft.com/office/officeart/2005/8/layout/hProcess10"/>
    <dgm:cxn modelId="{97AA58E0-52CD-4C95-9A9D-7086591D5894}" type="presParOf" srcId="{D3C75226-E915-4AA5-A4E7-08DA44E86192}" destId="{15CD519D-3542-452C-90D8-B21B620828BB}" srcOrd="0" destOrd="0" presId="urn:microsoft.com/office/officeart/2005/8/layout/hProcess10"/>
    <dgm:cxn modelId="{CE5BAC2E-B988-4EE6-A8B1-ABAE20FD1A5E}" type="presParOf" srcId="{D3C75226-E915-4AA5-A4E7-08DA44E86192}" destId="{D920257D-6506-442F-A0A8-2950267250B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64B16A-F410-47C8-9AA2-07AFB757FC4E}"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ZA"/>
        </a:p>
      </dgm:t>
    </dgm:pt>
    <dgm:pt modelId="{659D52BD-E9D5-41BE-9E68-B88633753BC2}">
      <dgm:prSet phldrT="[Text]" custT="1"/>
      <dgm:spPr>
        <a:solidFill>
          <a:schemeClr val="accent6">
            <a:lumMod val="75000"/>
          </a:schemeClr>
        </a:solidFill>
      </dgm:spPr>
      <dgm:t>
        <a:bodyPr/>
        <a:lstStyle/>
        <a:p>
          <a:r>
            <a:rPr lang="en-ZA" sz="2400" b="1" dirty="0">
              <a:latin typeface="Arial" panose="020B0604020202020204" pitchFamily="34" charset="0"/>
              <a:cs typeface="Arial" panose="020B0604020202020204" pitchFamily="34" charset="0"/>
            </a:rPr>
            <a:t>Programme 5:</a:t>
          </a:r>
        </a:p>
        <a:p>
          <a:r>
            <a:rPr lang="en-ZA" sz="2400" b="1" dirty="0">
              <a:latin typeface="Arial" panose="020B0604020202020204" pitchFamily="34" charset="0"/>
              <a:cs typeface="Arial" panose="020B0604020202020204" pitchFamily="34" charset="0"/>
            </a:rPr>
            <a:t> Innovation, Research and Development</a:t>
          </a:r>
        </a:p>
        <a:p>
          <a:endParaRPr lang="en-ZA" sz="2400" b="1" dirty="0">
            <a:latin typeface="Arial" panose="020B0604020202020204" pitchFamily="34" charset="0"/>
            <a:cs typeface="Arial" panose="020B0604020202020204" pitchFamily="34" charset="0"/>
          </a:endParaRPr>
        </a:p>
      </dgm:t>
    </dgm:pt>
    <dgm:pt modelId="{E6426A80-1722-4384-A633-23336B0DFA21}" type="parTrans" cxnId="{CB16A085-E8DC-44AB-8E82-DBBECDD5CCC4}">
      <dgm:prSet/>
      <dgm:spPr/>
      <dgm:t>
        <a:bodyPr/>
        <a:lstStyle/>
        <a:p>
          <a:endParaRPr lang="en-ZA"/>
        </a:p>
      </dgm:t>
    </dgm:pt>
    <dgm:pt modelId="{5B2C32DA-1F7F-402F-AF2E-F7189017BFD3}" type="sibTrans" cxnId="{CB16A085-E8DC-44AB-8E82-DBBECDD5CCC4}">
      <dgm:prSet/>
      <dgm:spPr/>
      <dgm:t>
        <a:bodyPr/>
        <a:lstStyle/>
        <a:p>
          <a:endParaRPr lang="en-ZA" dirty="0"/>
        </a:p>
      </dgm:t>
    </dgm:pt>
    <dgm:pt modelId="{A53B13F1-7244-4623-8612-EBEA64B6277A}">
      <dgm:prSet phldrT="[Text]" custT="1"/>
      <dgm:spPr>
        <a:solidFill>
          <a:schemeClr val="accent6">
            <a:lumMod val="75000"/>
          </a:schemeClr>
        </a:solidFill>
      </dgm:spPr>
      <dgm:t>
        <a:bodyPr/>
        <a:lstStyle/>
        <a:p>
          <a:r>
            <a:rPr lang="en-GB" sz="1800" b="1" dirty="0">
              <a:latin typeface="Arial" panose="020B0604020202020204" pitchFamily="34" charset="0"/>
              <a:cs typeface="Arial" panose="020B0604020202020204" pitchFamily="34" charset="0"/>
            </a:rPr>
            <a:t>Purpose</a:t>
          </a:r>
        </a:p>
        <a:p>
          <a:r>
            <a:rPr lang="en-GB" sz="1400" dirty="0">
              <a:effectLst/>
              <a:latin typeface="Arial" panose="020B0604020202020204" pitchFamily="34" charset="0"/>
              <a:ea typeface="Times New Roman" panose="02020603050405020304" pitchFamily="18" charset="0"/>
            </a:rPr>
            <a:t>The MDDA Act 14 of 2002 on Section 3 (VI) outlines the objectives of the Agency to include (amongst others) to “encourage research regarding media development and diversity”. There is also a lack of research and information specific to the sectors that inform programme development and strategic focus (e.g., not much information on the number of indigenous language newspapers in SA, number of readers of such newspapers, etc.). The purpose of this programme is therefore to champion research, development and innovation to create a media development and diversity body of knowledge by 2024.</a:t>
          </a:r>
          <a:endParaRPr lang="en-ZA" sz="1400" dirty="0">
            <a:latin typeface="Arial" panose="020B0604020202020204" pitchFamily="34" charset="0"/>
            <a:cs typeface="Arial" panose="020B0604020202020204" pitchFamily="34" charset="0"/>
          </a:endParaRPr>
        </a:p>
      </dgm:t>
    </dgm:pt>
    <dgm:pt modelId="{4B8CF3E0-F98D-416F-A651-4056E5D1440B}" type="parTrans" cxnId="{C2E88868-EEAB-4982-8B67-A6DE3B197249}">
      <dgm:prSet/>
      <dgm:spPr/>
      <dgm:t>
        <a:bodyPr/>
        <a:lstStyle/>
        <a:p>
          <a:endParaRPr lang="en-ZA"/>
        </a:p>
      </dgm:t>
    </dgm:pt>
    <dgm:pt modelId="{ABC103F0-D6D9-48EA-BEE7-AAC094A19745}" type="sibTrans" cxnId="{C2E88868-EEAB-4982-8B67-A6DE3B197249}">
      <dgm:prSet/>
      <dgm:spPr/>
      <dgm:t>
        <a:bodyPr/>
        <a:lstStyle/>
        <a:p>
          <a:endParaRPr lang="en-ZA" dirty="0"/>
        </a:p>
      </dgm:t>
    </dgm:pt>
    <dgm:pt modelId="{26ACAAB5-79D7-4C0D-9FC5-8D3519726080}">
      <dgm:prSet phldrT="[Text]" custT="1"/>
      <dgm:spPr>
        <a:solidFill>
          <a:schemeClr val="accent6">
            <a:lumMod val="75000"/>
          </a:schemeClr>
        </a:solidFill>
      </dgm:spPr>
      <dgm:t>
        <a:bodyPr anchor="t"/>
        <a:lstStyle/>
        <a:p>
          <a:pPr algn="l"/>
          <a:r>
            <a:rPr lang="en-GB" sz="1800" b="1" dirty="0">
              <a:latin typeface="Arial" panose="020B0604020202020204" pitchFamily="34" charset="0"/>
              <a:cs typeface="Arial" panose="020B0604020202020204" pitchFamily="34" charset="0"/>
            </a:rPr>
            <a:t>Outcome</a:t>
          </a:r>
        </a:p>
        <a:p>
          <a:pPr algn="l"/>
          <a:r>
            <a:rPr lang="en-GB" sz="1800" dirty="0">
              <a:effectLst/>
              <a:latin typeface="Arial" panose="020B0604020202020204" pitchFamily="34" charset="0"/>
              <a:ea typeface="Times New Roman" panose="02020603050405020304" pitchFamily="18" charset="0"/>
              <a:cs typeface="Times New Roman" panose="02020603050405020304" pitchFamily="18" charset="0"/>
            </a:rPr>
            <a:t>A diverse and sustainable community-based media.</a:t>
          </a:r>
          <a:endParaRPr lang="en-ZA" sz="1800" dirty="0">
            <a:latin typeface="Arial" panose="020B0604020202020204" pitchFamily="34" charset="0"/>
            <a:cs typeface="Arial" panose="020B0604020202020204" pitchFamily="34" charset="0"/>
          </a:endParaRPr>
        </a:p>
      </dgm:t>
    </dgm:pt>
    <dgm:pt modelId="{FDB09023-EF3B-4112-9D1C-1C7197DB4853}" type="parTrans" cxnId="{208BFF74-7A25-4573-9381-0362FA01DD3E}">
      <dgm:prSet/>
      <dgm:spPr/>
      <dgm:t>
        <a:bodyPr/>
        <a:lstStyle/>
        <a:p>
          <a:endParaRPr lang="en-ZA"/>
        </a:p>
      </dgm:t>
    </dgm:pt>
    <dgm:pt modelId="{31EFA1C2-53AB-4587-AA0A-DB2C60D15525}" type="sibTrans" cxnId="{208BFF74-7A25-4573-9381-0362FA01DD3E}">
      <dgm:prSet/>
      <dgm:spPr/>
      <dgm:t>
        <a:bodyPr/>
        <a:lstStyle/>
        <a:p>
          <a:endParaRPr lang="en-ZA"/>
        </a:p>
      </dgm:t>
    </dgm:pt>
    <dgm:pt modelId="{771D3068-D1F5-45CB-AC31-DF23790C060E}" type="pres">
      <dgm:prSet presAssocID="{FE64B16A-F410-47C8-9AA2-07AFB757FC4E}" presName="Name0" presStyleCnt="0">
        <dgm:presLayoutVars>
          <dgm:dir/>
          <dgm:resizeHandles val="exact"/>
        </dgm:presLayoutVars>
      </dgm:prSet>
      <dgm:spPr/>
    </dgm:pt>
    <dgm:pt modelId="{D75F84A7-B655-4D30-A240-A13F7A7ECE2F}" type="pres">
      <dgm:prSet presAssocID="{659D52BD-E9D5-41BE-9E68-B88633753BC2}" presName="composite" presStyleCnt="0"/>
      <dgm:spPr/>
    </dgm:pt>
    <dgm:pt modelId="{F17323E3-D8F7-4321-A64A-0701014FA325}" type="pres">
      <dgm:prSet presAssocID="{659D52BD-E9D5-41BE-9E68-B88633753BC2}" presName="imagSh" presStyleLbl="bgImgPlace1" presStyleIdx="0" presStyleCnt="3" custScaleX="114719" custScaleY="90319" custLinFactNeighborX="26090" custLinFactNeighborY="849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4000" b="-14000"/>
          </a:stretch>
        </a:blipFill>
      </dgm:spPr>
      <dgm:extLst>
        <a:ext uri="{E40237B7-FDA0-4F09-8148-C483321AD2D9}">
          <dgm14:cNvPr xmlns:dgm14="http://schemas.microsoft.com/office/drawing/2010/diagram" id="0" name="" descr="Research"/>
        </a:ext>
      </dgm:extLst>
    </dgm:pt>
    <dgm:pt modelId="{C1720986-A3F4-449E-86BA-DEC81B45E092}" type="pres">
      <dgm:prSet presAssocID="{659D52BD-E9D5-41BE-9E68-B88633753BC2}" presName="txNode" presStyleLbl="node1" presStyleIdx="0" presStyleCnt="3" custScaleX="195870" custScaleY="178764" custLinFactNeighborX="5557" custLinFactNeighborY="74838">
        <dgm:presLayoutVars>
          <dgm:bulletEnabled val="1"/>
        </dgm:presLayoutVars>
      </dgm:prSet>
      <dgm:spPr/>
    </dgm:pt>
    <dgm:pt modelId="{916BA4B5-F0EE-4F4B-A554-715BA3D24F93}" type="pres">
      <dgm:prSet presAssocID="{5B2C32DA-1F7F-402F-AF2E-F7189017BFD3}" presName="sibTrans" presStyleLbl="sibTrans2D1" presStyleIdx="0" presStyleCnt="2" custScaleX="38661" custScaleY="146173" custLinFactY="212942" custLinFactNeighborX="-59629" custLinFactNeighborY="300000"/>
      <dgm:spPr/>
    </dgm:pt>
    <dgm:pt modelId="{74F7AC59-9E5E-45D1-AC06-43AC66194475}" type="pres">
      <dgm:prSet presAssocID="{5B2C32DA-1F7F-402F-AF2E-F7189017BFD3}" presName="connTx" presStyleLbl="sibTrans2D1" presStyleIdx="0" presStyleCnt="2"/>
      <dgm:spPr/>
    </dgm:pt>
    <dgm:pt modelId="{483C5E02-044C-4E9E-B515-7F2599C30B51}" type="pres">
      <dgm:prSet presAssocID="{A53B13F1-7244-4623-8612-EBEA64B6277A}" presName="composite" presStyleCnt="0"/>
      <dgm:spPr/>
    </dgm:pt>
    <dgm:pt modelId="{174281AD-FE43-47CB-8654-54BEF039C382}" type="pres">
      <dgm:prSet presAssocID="{A53B13F1-7244-4623-8612-EBEA64B6277A}" presName="imagSh" presStyleLbl="bgImgPlace1" presStyleIdx="1" presStyleCnt="3" custScaleX="101485" custScaleY="96370" custLinFactNeighborX="57472" custLinFactNeighborY="-6423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dgm:spPr>
      <dgm:extLst>
        <a:ext uri="{E40237B7-FDA0-4F09-8148-C483321AD2D9}">
          <dgm14:cNvPr xmlns:dgm14="http://schemas.microsoft.com/office/drawing/2010/diagram" id="0" name="" descr="Puzzle"/>
        </a:ext>
      </dgm:extLst>
    </dgm:pt>
    <dgm:pt modelId="{8BEB8126-7226-457C-A9FC-33C15B243955}" type="pres">
      <dgm:prSet presAssocID="{A53B13F1-7244-4623-8612-EBEA64B6277A}" presName="txNode" presStyleLbl="node1" presStyleIdx="1" presStyleCnt="3" custScaleX="204852" custScaleY="401681" custLinFactNeighborX="-14825" custLinFactNeighborY="-58605">
        <dgm:presLayoutVars>
          <dgm:bulletEnabled val="1"/>
        </dgm:presLayoutVars>
      </dgm:prSet>
      <dgm:spPr/>
    </dgm:pt>
    <dgm:pt modelId="{E241A5BD-8FB2-4ABB-9B92-A65083EF7B3A}" type="pres">
      <dgm:prSet presAssocID="{ABC103F0-D6D9-48EA-BEE7-AAC094A19745}" presName="sibTrans" presStyleLbl="sibTrans2D1" presStyleIdx="1" presStyleCnt="2" custScaleX="129871" custScaleY="183496" custLinFactY="212196" custLinFactNeighborX="-56678" custLinFactNeighborY="300000"/>
      <dgm:spPr/>
    </dgm:pt>
    <dgm:pt modelId="{43FE2D06-2E36-43EB-A0A4-D13AAD26D8B9}" type="pres">
      <dgm:prSet presAssocID="{ABC103F0-D6D9-48EA-BEE7-AAC094A19745}" presName="connTx" presStyleLbl="sibTrans2D1" presStyleIdx="1" presStyleCnt="2"/>
      <dgm:spPr/>
    </dgm:pt>
    <dgm:pt modelId="{D3C75226-E915-4AA5-A4E7-08DA44E86192}" type="pres">
      <dgm:prSet presAssocID="{26ACAAB5-79D7-4C0D-9FC5-8D3519726080}" presName="composite" presStyleCnt="0"/>
      <dgm:spPr/>
    </dgm:pt>
    <dgm:pt modelId="{15CD519D-3542-452C-90D8-B21B620828BB}" type="pres">
      <dgm:prSet presAssocID="{26ACAAB5-79D7-4C0D-9FC5-8D3519726080}" presName="imagSh" presStyleLbl="bgImgPlace1" presStyleIdx="2" presStyleCnt="3" custScaleX="111173" custScaleY="87494" custLinFactY="-18191" custLinFactNeighborX="30399" custLinFactNeighborY="-100000"/>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dgm:spPr>
      <dgm:extLst>
        <a:ext uri="{E40237B7-FDA0-4F09-8148-C483321AD2D9}">
          <dgm14:cNvPr xmlns:dgm14="http://schemas.microsoft.com/office/drawing/2010/diagram" id="0" name="" descr="Bullseye"/>
        </a:ext>
      </dgm:extLst>
    </dgm:pt>
    <dgm:pt modelId="{D920257D-6506-442F-A0A8-2950267250B7}" type="pres">
      <dgm:prSet presAssocID="{26ACAAB5-79D7-4C0D-9FC5-8D3519726080}" presName="txNode" presStyleLbl="node1" presStyleIdx="2" presStyleCnt="3" custScaleX="153371" custScaleY="171060" custLinFactNeighborX="-81" custLinFactNeighborY="-74476">
        <dgm:presLayoutVars>
          <dgm:bulletEnabled val="1"/>
        </dgm:presLayoutVars>
      </dgm:prSet>
      <dgm:spPr/>
    </dgm:pt>
  </dgm:ptLst>
  <dgm:cxnLst>
    <dgm:cxn modelId="{6B848C5E-EB3B-4A6A-AEC8-132989D5CCDB}" type="presOf" srcId="{5B2C32DA-1F7F-402F-AF2E-F7189017BFD3}" destId="{74F7AC59-9E5E-45D1-AC06-43AC66194475}" srcOrd="1" destOrd="0" presId="urn:microsoft.com/office/officeart/2005/8/layout/hProcess10"/>
    <dgm:cxn modelId="{AB65905E-A601-4A40-8EC6-7BC2CC6C32F9}" type="presOf" srcId="{5B2C32DA-1F7F-402F-AF2E-F7189017BFD3}" destId="{916BA4B5-F0EE-4F4B-A554-715BA3D24F93}" srcOrd="0" destOrd="0" presId="urn:microsoft.com/office/officeart/2005/8/layout/hProcess10"/>
    <dgm:cxn modelId="{C2E88868-EEAB-4982-8B67-A6DE3B197249}" srcId="{FE64B16A-F410-47C8-9AA2-07AFB757FC4E}" destId="{A53B13F1-7244-4623-8612-EBEA64B6277A}" srcOrd="1" destOrd="0" parTransId="{4B8CF3E0-F98D-416F-A651-4056E5D1440B}" sibTransId="{ABC103F0-D6D9-48EA-BEE7-AAC094A19745}"/>
    <dgm:cxn modelId="{28EF1D52-7BFE-4A61-BE5A-8F54E1383E1C}" type="presOf" srcId="{A53B13F1-7244-4623-8612-EBEA64B6277A}" destId="{8BEB8126-7226-457C-A9FC-33C15B243955}" srcOrd="0" destOrd="0" presId="urn:microsoft.com/office/officeart/2005/8/layout/hProcess10"/>
    <dgm:cxn modelId="{208BFF74-7A25-4573-9381-0362FA01DD3E}" srcId="{FE64B16A-F410-47C8-9AA2-07AFB757FC4E}" destId="{26ACAAB5-79D7-4C0D-9FC5-8D3519726080}" srcOrd="2" destOrd="0" parTransId="{FDB09023-EF3B-4112-9D1C-1C7197DB4853}" sibTransId="{31EFA1C2-53AB-4587-AA0A-DB2C60D15525}"/>
    <dgm:cxn modelId="{CB16A085-E8DC-44AB-8E82-DBBECDD5CCC4}" srcId="{FE64B16A-F410-47C8-9AA2-07AFB757FC4E}" destId="{659D52BD-E9D5-41BE-9E68-B88633753BC2}" srcOrd="0" destOrd="0" parTransId="{E6426A80-1722-4384-A633-23336B0DFA21}" sibTransId="{5B2C32DA-1F7F-402F-AF2E-F7189017BFD3}"/>
    <dgm:cxn modelId="{F1AF8B98-13AA-47FC-91A2-60959E10F551}" type="presOf" srcId="{ABC103F0-D6D9-48EA-BEE7-AAC094A19745}" destId="{E241A5BD-8FB2-4ABB-9B92-A65083EF7B3A}" srcOrd="0" destOrd="0" presId="urn:microsoft.com/office/officeart/2005/8/layout/hProcess10"/>
    <dgm:cxn modelId="{BA426FE0-8C74-437B-9ECC-FD8985768131}" type="presOf" srcId="{ABC103F0-D6D9-48EA-BEE7-AAC094A19745}" destId="{43FE2D06-2E36-43EB-A0A4-D13AAD26D8B9}" srcOrd="1" destOrd="0" presId="urn:microsoft.com/office/officeart/2005/8/layout/hProcess10"/>
    <dgm:cxn modelId="{ABAE80E2-C785-4F2E-B9B6-D02D787F450F}" type="presOf" srcId="{FE64B16A-F410-47C8-9AA2-07AFB757FC4E}" destId="{771D3068-D1F5-45CB-AC31-DF23790C060E}" srcOrd="0" destOrd="0" presId="urn:microsoft.com/office/officeart/2005/8/layout/hProcess10"/>
    <dgm:cxn modelId="{9AE400E6-E0E8-4690-AD71-AB8EDF99C743}" type="presOf" srcId="{26ACAAB5-79D7-4C0D-9FC5-8D3519726080}" destId="{D920257D-6506-442F-A0A8-2950267250B7}" srcOrd="0" destOrd="0" presId="urn:microsoft.com/office/officeart/2005/8/layout/hProcess10"/>
    <dgm:cxn modelId="{CDB7E5F8-C6F2-4EC0-9D9C-97DCD2B33E95}" type="presOf" srcId="{659D52BD-E9D5-41BE-9E68-B88633753BC2}" destId="{C1720986-A3F4-449E-86BA-DEC81B45E092}" srcOrd="0" destOrd="0" presId="urn:microsoft.com/office/officeart/2005/8/layout/hProcess10"/>
    <dgm:cxn modelId="{04F86A04-7E3E-46D6-AB05-F92EBB529A8D}" type="presParOf" srcId="{771D3068-D1F5-45CB-AC31-DF23790C060E}" destId="{D75F84A7-B655-4D30-A240-A13F7A7ECE2F}" srcOrd="0" destOrd="0" presId="urn:microsoft.com/office/officeart/2005/8/layout/hProcess10"/>
    <dgm:cxn modelId="{EFDB4B86-8B40-4D1E-B193-43FB4E2F3294}" type="presParOf" srcId="{D75F84A7-B655-4D30-A240-A13F7A7ECE2F}" destId="{F17323E3-D8F7-4321-A64A-0701014FA325}" srcOrd="0" destOrd="0" presId="urn:microsoft.com/office/officeart/2005/8/layout/hProcess10"/>
    <dgm:cxn modelId="{CFAD8CD5-E5D5-4518-8421-C258708E826D}" type="presParOf" srcId="{D75F84A7-B655-4D30-A240-A13F7A7ECE2F}" destId="{C1720986-A3F4-449E-86BA-DEC81B45E092}" srcOrd="1" destOrd="0" presId="urn:microsoft.com/office/officeart/2005/8/layout/hProcess10"/>
    <dgm:cxn modelId="{208130D1-3F50-4E5C-B339-558D8A374C88}" type="presParOf" srcId="{771D3068-D1F5-45CB-AC31-DF23790C060E}" destId="{916BA4B5-F0EE-4F4B-A554-715BA3D24F93}" srcOrd="1" destOrd="0" presId="urn:microsoft.com/office/officeart/2005/8/layout/hProcess10"/>
    <dgm:cxn modelId="{0F907BA8-631C-422F-BE81-EEB1FB73FB29}" type="presParOf" srcId="{916BA4B5-F0EE-4F4B-A554-715BA3D24F93}" destId="{74F7AC59-9E5E-45D1-AC06-43AC66194475}" srcOrd="0" destOrd="0" presId="urn:microsoft.com/office/officeart/2005/8/layout/hProcess10"/>
    <dgm:cxn modelId="{FB396946-3CF2-4AF6-9724-809C3A11156A}" type="presParOf" srcId="{771D3068-D1F5-45CB-AC31-DF23790C060E}" destId="{483C5E02-044C-4E9E-B515-7F2599C30B51}" srcOrd="2" destOrd="0" presId="urn:microsoft.com/office/officeart/2005/8/layout/hProcess10"/>
    <dgm:cxn modelId="{D7FA9173-E201-43A5-BC80-2EA667BFCB08}" type="presParOf" srcId="{483C5E02-044C-4E9E-B515-7F2599C30B51}" destId="{174281AD-FE43-47CB-8654-54BEF039C382}" srcOrd="0" destOrd="0" presId="urn:microsoft.com/office/officeart/2005/8/layout/hProcess10"/>
    <dgm:cxn modelId="{324F356E-D9DF-4CE1-8A98-DB7328C65D5A}" type="presParOf" srcId="{483C5E02-044C-4E9E-B515-7F2599C30B51}" destId="{8BEB8126-7226-457C-A9FC-33C15B243955}" srcOrd="1" destOrd="0" presId="urn:microsoft.com/office/officeart/2005/8/layout/hProcess10"/>
    <dgm:cxn modelId="{F1B0923D-E33A-4158-9BB3-062F9DD28934}" type="presParOf" srcId="{771D3068-D1F5-45CB-AC31-DF23790C060E}" destId="{E241A5BD-8FB2-4ABB-9B92-A65083EF7B3A}" srcOrd="3" destOrd="0" presId="urn:microsoft.com/office/officeart/2005/8/layout/hProcess10"/>
    <dgm:cxn modelId="{AF9B015A-7A12-49F1-A8E7-F0332E2A5B73}" type="presParOf" srcId="{E241A5BD-8FB2-4ABB-9B92-A65083EF7B3A}" destId="{43FE2D06-2E36-43EB-A0A4-D13AAD26D8B9}" srcOrd="0" destOrd="0" presId="urn:microsoft.com/office/officeart/2005/8/layout/hProcess10"/>
    <dgm:cxn modelId="{F93A6DEB-C9AC-41D4-92BD-F79A2AAB74A6}" type="presParOf" srcId="{771D3068-D1F5-45CB-AC31-DF23790C060E}" destId="{D3C75226-E915-4AA5-A4E7-08DA44E86192}" srcOrd="4" destOrd="0" presId="urn:microsoft.com/office/officeart/2005/8/layout/hProcess10"/>
    <dgm:cxn modelId="{97AA58E0-52CD-4C95-9A9D-7086591D5894}" type="presParOf" srcId="{D3C75226-E915-4AA5-A4E7-08DA44E86192}" destId="{15CD519D-3542-452C-90D8-B21B620828BB}" srcOrd="0" destOrd="0" presId="urn:microsoft.com/office/officeart/2005/8/layout/hProcess10"/>
    <dgm:cxn modelId="{CE5BAC2E-B988-4EE6-A8B1-ABAE20FD1A5E}" type="presParOf" srcId="{D3C75226-E915-4AA5-A4E7-08DA44E86192}" destId="{D920257D-6506-442F-A0A8-2950267250B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95C5D-BAF8-42FF-A295-4433B3A6570D}">
      <dsp:nvSpPr>
        <dsp:cNvPr id="0" name=""/>
        <dsp:cNvSpPr/>
      </dsp:nvSpPr>
      <dsp:spPr>
        <a:xfrm>
          <a:off x="4139588" y="1535221"/>
          <a:ext cx="3434246" cy="408597"/>
        </a:xfrm>
        <a:custGeom>
          <a:avLst/>
          <a:gdLst/>
          <a:ahLst/>
          <a:cxnLst/>
          <a:rect l="0" t="0" r="0" b="0"/>
          <a:pathLst>
            <a:path>
              <a:moveTo>
                <a:pt x="0" y="0"/>
              </a:moveTo>
              <a:lnTo>
                <a:pt x="0" y="202401"/>
              </a:lnTo>
              <a:lnTo>
                <a:pt x="2496335" y="202401"/>
              </a:lnTo>
              <a:lnTo>
                <a:pt x="2496335" y="2970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B23854F-2845-489C-958F-A8FC4CCE4FDE}">
      <dsp:nvSpPr>
        <dsp:cNvPr id="0" name=""/>
        <dsp:cNvSpPr/>
      </dsp:nvSpPr>
      <dsp:spPr>
        <a:xfrm>
          <a:off x="4139588" y="1535221"/>
          <a:ext cx="1717123" cy="408597"/>
        </a:xfrm>
        <a:custGeom>
          <a:avLst/>
          <a:gdLst/>
          <a:ahLst/>
          <a:cxnLst/>
          <a:rect l="0" t="0" r="0" b="0"/>
          <a:pathLst>
            <a:path>
              <a:moveTo>
                <a:pt x="0" y="0"/>
              </a:moveTo>
              <a:lnTo>
                <a:pt x="0" y="202401"/>
              </a:lnTo>
              <a:lnTo>
                <a:pt x="1248167" y="202401"/>
              </a:lnTo>
              <a:lnTo>
                <a:pt x="1248167" y="2970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B6244E5-BD8E-40A1-A67A-218E3AAD2138}">
      <dsp:nvSpPr>
        <dsp:cNvPr id="0" name=""/>
        <dsp:cNvSpPr/>
      </dsp:nvSpPr>
      <dsp:spPr>
        <a:xfrm>
          <a:off x="4093868" y="1535221"/>
          <a:ext cx="91440" cy="408597"/>
        </a:xfrm>
        <a:custGeom>
          <a:avLst/>
          <a:gdLst/>
          <a:ahLst/>
          <a:cxnLst/>
          <a:rect l="0" t="0" r="0" b="0"/>
          <a:pathLst>
            <a:path>
              <a:moveTo>
                <a:pt x="45720" y="0"/>
              </a:moveTo>
              <a:lnTo>
                <a:pt x="45720" y="2970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16B8CF00-6B2F-4D7E-9BD0-89A75CDB7264}">
      <dsp:nvSpPr>
        <dsp:cNvPr id="0" name=""/>
        <dsp:cNvSpPr/>
      </dsp:nvSpPr>
      <dsp:spPr>
        <a:xfrm>
          <a:off x="2422465" y="1535221"/>
          <a:ext cx="1717123" cy="408597"/>
        </a:xfrm>
        <a:custGeom>
          <a:avLst/>
          <a:gdLst/>
          <a:ahLst/>
          <a:cxnLst/>
          <a:rect l="0" t="0" r="0" b="0"/>
          <a:pathLst>
            <a:path>
              <a:moveTo>
                <a:pt x="1248167" y="0"/>
              </a:moveTo>
              <a:lnTo>
                <a:pt x="1248167" y="202401"/>
              </a:lnTo>
              <a:lnTo>
                <a:pt x="0" y="202401"/>
              </a:lnTo>
              <a:lnTo>
                <a:pt x="0" y="2970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1D10EC0-113A-428E-A1EF-32DDA48ECEDC}">
      <dsp:nvSpPr>
        <dsp:cNvPr id="0" name=""/>
        <dsp:cNvSpPr/>
      </dsp:nvSpPr>
      <dsp:spPr>
        <a:xfrm>
          <a:off x="705342" y="1535221"/>
          <a:ext cx="3434246" cy="408597"/>
        </a:xfrm>
        <a:custGeom>
          <a:avLst/>
          <a:gdLst/>
          <a:ahLst/>
          <a:cxnLst/>
          <a:rect l="0" t="0" r="0" b="0"/>
          <a:pathLst>
            <a:path>
              <a:moveTo>
                <a:pt x="2496335" y="0"/>
              </a:moveTo>
              <a:lnTo>
                <a:pt x="2496335" y="202401"/>
              </a:lnTo>
              <a:lnTo>
                <a:pt x="0" y="202401"/>
              </a:lnTo>
              <a:lnTo>
                <a:pt x="0" y="29700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4C8FF15E-2B1D-4043-AD58-13FDA9C5E54E}">
      <dsp:nvSpPr>
        <dsp:cNvPr id="0" name=""/>
        <dsp:cNvSpPr/>
      </dsp:nvSpPr>
      <dsp:spPr>
        <a:xfrm>
          <a:off x="3006149" y="643098"/>
          <a:ext cx="226687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74071E3-5DF5-4BCE-844F-183FF26930CD}">
      <dsp:nvSpPr>
        <dsp:cNvPr id="0" name=""/>
        <dsp:cNvSpPr/>
      </dsp:nvSpPr>
      <dsp:spPr>
        <a:xfrm>
          <a:off x="3162251" y="791395"/>
          <a:ext cx="226687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OUTCOME</a:t>
          </a:r>
        </a:p>
        <a:p>
          <a:pPr marL="0" lvl="0" indent="0" algn="ctr" defTabSz="533400">
            <a:lnSpc>
              <a:spcPct val="90000"/>
            </a:lnSpc>
            <a:spcBef>
              <a:spcPct val="0"/>
            </a:spcBef>
            <a:spcAft>
              <a:spcPct val="35000"/>
            </a:spcAft>
            <a:buNone/>
          </a:pPr>
          <a:r>
            <a:rPr lang="en-GB"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An accessible, developmental, diversified and sustainable media</a:t>
          </a:r>
          <a:endParaRPr lang="en-US" sz="12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3188380" y="817524"/>
        <a:ext cx="2214620" cy="839865"/>
      </dsp:txXfrm>
    </dsp:sp>
    <dsp:sp modelId="{FD08E6F2-04EA-4AF0-B663-543128F8FFE7}">
      <dsp:nvSpPr>
        <dsp:cNvPr id="0" name=""/>
        <dsp:cNvSpPr/>
      </dsp:nvSpPr>
      <dsp:spPr>
        <a:xfrm>
          <a:off x="2883" y="1943819"/>
          <a:ext cx="140491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66F5131-28D8-43D7-99C9-4ACF31D0EAF6}">
      <dsp:nvSpPr>
        <dsp:cNvPr id="0" name=""/>
        <dsp:cNvSpPr/>
      </dsp:nvSpPr>
      <dsp:spPr>
        <a:xfrm>
          <a:off x="158985" y="2092116"/>
          <a:ext cx="140491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1 - Governance and Administration</a:t>
          </a:r>
          <a:endParaRPr lang="en-US" sz="1200" kern="1200" dirty="0">
            <a:solidFill>
              <a:sysClr val="windowText" lastClr="000000">
                <a:hueOff val="0"/>
                <a:satOff val="0"/>
                <a:lumOff val="0"/>
                <a:alphaOff val="0"/>
              </a:sysClr>
            </a:solidFill>
            <a:latin typeface="Cambria"/>
            <a:ea typeface="+mn-ea"/>
            <a:cs typeface="+mn-cs"/>
          </a:endParaRPr>
        </a:p>
      </dsp:txBody>
      <dsp:txXfrm>
        <a:off x="185114" y="2118245"/>
        <a:ext cx="1352660" cy="839865"/>
      </dsp:txXfrm>
    </dsp:sp>
    <dsp:sp modelId="{B773D90D-B88E-4655-B0E7-F4DC0C21ED3E}">
      <dsp:nvSpPr>
        <dsp:cNvPr id="0" name=""/>
        <dsp:cNvSpPr/>
      </dsp:nvSpPr>
      <dsp:spPr>
        <a:xfrm>
          <a:off x="1720006" y="1943819"/>
          <a:ext cx="140491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1B1D884-204A-4FE6-BAC0-4715C164B98A}">
      <dsp:nvSpPr>
        <dsp:cNvPr id="0" name=""/>
        <dsp:cNvSpPr/>
      </dsp:nvSpPr>
      <dsp:spPr>
        <a:xfrm>
          <a:off x="1876108" y="2092116"/>
          <a:ext cx="140491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2 - Grant and Seed Funding</a:t>
          </a:r>
          <a:endParaRPr lang="en-US" sz="1200" kern="1200" dirty="0">
            <a:solidFill>
              <a:sysClr val="windowText" lastClr="000000">
                <a:hueOff val="0"/>
                <a:satOff val="0"/>
                <a:lumOff val="0"/>
                <a:alphaOff val="0"/>
              </a:sysClr>
            </a:solidFill>
            <a:latin typeface="Cambria"/>
            <a:ea typeface="+mn-ea"/>
            <a:cs typeface="+mn-cs"/>
          </a:endParaRPr>
        </a:p>
      </dsp:txBody>
      <dsp:txXfrm>
        <a:off x="1902237" y="2118245"/>
        <a:ext cx="1352660" cy="839865"/>
      </dsp:txXfrm>
    </dsp:sp>
    <dsp:sp modelId="{ED12F82B-7D4C-432C-9123-C7EDFFF49A4A}">
      <dsp:nvSpPr>
        <dsp:cNvPr id="0" name=""/>
        <dsp:cNvSpPr/>
      </dsp:nvSpPr>
      <dsp:spPr>
        <a:xfrm>
          <a:off x="3437129" y="1943819"/>
          <a:ext cx="140491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312AC365-AC64-4C6A-91BD-C0107DEBD265}">
      <dsp:nvSpPr>
        <dsp:cNvPr id="0" name=""/>
        <dsp:cNvSpPr/>
      </dsp:nvSpPr>
      <dsp:spPr>
        <a:xfrm>
          <a:off x="3593231" y="2092116"/>
          <a:ext cx="140491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3 - Partnerships, Public Awareness and Advocacy</a:t>
          </a:r>
          <a:endParaRPr lang="en-US" sz="1200" kern="1200" dirty="0">
            <a:solidFill>
              <a:sysClr val="windowText" lastClr="000000">
                <a:hueOff val="0"/>
                <a:satOff val="0"/>
                <a:lumOff val="0"/>
                <a:alphaOff val="0"/>
              </a:sysClr>
            </a:solidFill>
            <a:latin typeface="Cambria"/>
            <a:ea typeface="+mn-ea"/>
            <a:cs typeface="+mn-cs"/>
          </a:endParaRPr>
        </a:p>
      </dsp:txBody>
      <dsp:txXfrm>
        <a:off x="3619360" y="2118245"/>
        <a:ext cx="1352660" cy="839865"/>
      </dsp:txXfrm>
    </dsp:sp>
    <dsp:sp modelId="{FFADAA2C-BC79-43C5-96DA-534BBBFE7841}">
      <dsp:nvSpPr>
        <dsp:cNvPr id="0" name=""/>
        <dsp:cNvSpPr/>
      </dsp:nvSpPr>
      <dsp:spPr>
        <a:xfrm>
          <a:off x="5154252" y="1943819"/>
          <a:ext cx="140491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9FD09EFD-F2A3-447F-ABE7-20246DCFEBD7}">
      <dsp:nvSpPr>
        <dsp:cNvPr id="0" name=""/>
        <dsp:cNvSpPr/>
      </dsp:nvSpPr>
      <dsp:spPr>
        <a:xfrm>
          <a:off x="5310354" y="2092116"/>
          <a:ext cx="140491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4 - Capacity Building and Sector Development</a:t>
          </a:r>
        </a:p>
      </dsp:txBody>
      <dsp:txXfrm>
        <a:off x="5336483" y="2118245"/>
        <a:ext cx="1352660" cy="839865"/>
      </dsp:txXfrm>
    </dsp:sp>
    <dsp:sp modelId="{BA7AEA0C-62BF-4E9E-A58F-CA922DFD0DC2}">
      <dsp:nvSpPr>
        <dsp:cNvPr id="0" name=""/>
        <dsp:cNvSpPr/>
      </dsp:nvSpPr>
      <dsp:spPr>
        <a:xfrm>
          <a:off x="6871375" y="1943819"/>
          <a:ext cx="1404918" cy="89212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E246687B-E227-49AA-A215-CB0FC63A6EA4}">
      <dsp:nvSpPr>
        <dsp:cNvPr id="0" name=""/>
        <dsp:cNvSpPr/>
      </dsp:nvSpPr>
      <dsp:spPr>
        <a:xfrm>
          <a:off x="7027477" y="2092116"/>
          <a:ext cx="1404918" cy="89212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Programme 5 - Innovation, Research and Development</a:t>
          </a:r>
          <a:endParaRPr lang="en-US" sz="1200" kern="1200" dirty="0">
            <a:solidFill>
              <a:sysClr val="windowText" lastClr="000000">
                <a:hueOff val="0"/>
                <a:satOff val="0"/>
                <a:lumOff val="0"/>
                <a:alphaOff val="0"/>
              </a:sysClr>
            </a:solidFill>
            <a:latin typeface="Cambria"/>
            <a:ea typeface="+mn-ea"/>
            <a:cs typeface="+mn-cs"/>
          </a:endParaRPr>
        </a:p>
      </dsp:txBody>
      <dsp:txXfrm>
        <a:off x="7053606" y="2118245"/>
        <a:ext cx="1352660" cy="839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323E3-D8F7-4321-A64A-0701014FA325}">
      <dsp:nvSpPr>
        <dsp:cNvPr id="0" name=""/>
        <dsp:cNvSpPr/>
      </dsp:nvSpPr>
      <dsp:spPr>
        <a:xfrm>
          <a:off x="474598" y="1512764"/>
          <a:ext cx="1880373" cy="137870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720986-A3F4-449E-86BA-DEC81B45E092}">
      <dsp:nvSpPr>
        <dsp:cNvPr id="0" name=""/>
        <dsp:cNvSpPr/>
      </dsp:nvSpPr>
      <dsp:spPr>
        <a:xfrm>
          <a:off x="78173" y="2541787"/>
          <a:ext cx="2700468" cy="2464627"/>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Programme 1:</a:t>
          </a:r>
        </a:p>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 Governance and Administration</a:t>
          </a:r>
        </a:p>
      </dsp:txBody>
      <dsp:txXfrm>
        <a:off x="150359" y="2613973"/>
        <a:ext cx="2556096" cy="2320255"/>
      </dsp:txXfrm>
    </dsp:sp>
    <dsp:sp modelId="{916BA4B5-F0EE-4F4B-A554-715BA3D24F93}">
      <dsp:nvSpPr>
        <dsp:cNvPr id="0" name=""/>
        <dsp:cNvSpPr/>
      </dsp:nvSpPr>
      <dsp:spPr>
        <a:xfrm rot="20642155">
          <a:off x="2880561" y="3130814"/>
          <a:ext cx="243194" cy="4842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ZA" sz="2000" kern="1200" dirty="0"/>
        </a:p>
      </dsp:txBody>
      <dsp:txXfrm>
        <a:off x="2881968" y="3237696"/>
        <a:ext cx="170236" cy="290549"/>
      </dsp:txXfrm>
    </dsp:sp>
    <dsp:sp modelId="{174281AD-FE43-47CB-8654-54BEF039C382}">
      <dsp:nvSpPr>
        <dsp:cNvPr id="0" name=""/>
        <dsp:cNvSpPr/>
      </dsp:nvSpPr>
      <dsp:spPr>
        <a:xfrm>
          <a:off x="4082927" y="574390"/>
          <a:ext cx="1399178" cy="132865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B8126-7226-457C-A9FC-33C15B243955}">
      <dsp:nvSpPr>
        <dsp:cNvPr id="0" name=""/>
        <dsp:cNvSpPr/>
      </dsp:nvSpPr>
      <dsp:spPr>
        <a:xfrm>
          <a:off x="3199309" y="1303622"/>
          <a:ext cx="2250128" cy="3896729"/>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Purpose</a:t>
          </a:r>
        </a:p>
        <a:p>
          <a:pPr marL="0" lvl="0" indent="0" algn="l" defTabSz="711200">
            <a:lnSpc>
              <a:spcPct val="90000"/>
            </a:lnSpc>
            <a:spcBef>
              <a:spcPct val="0"/>
            </a:spcBef>
            <a:spcAft>
              <a:spcPct val="35000"/>
            </a:spcAft>
            <a:buNone/>
          </a:pPr>
          <a:r>
            <a:rPr lang="en-US" sz="1600" kern="1200" dirty="0">
              <a:effectLst/>
              <a:latin typeface="Arial" panose="020B0604020202020204" pitchFamily="34" charset="0"/>
              <a:ea typeface="Times New Roman" panose="02020603050405020304" pitchFamily="18" charset="0"/>
              <a:cs typeface="Arial" panose="020B0604020202020204" pitchFamily="34" charset="0"/>
            </a:rPr>
            <a:t>The programme ensures effective leadership, strategic management and operations, through continuous refinement of organisational strategy and the implementation of the appropriate legislation and best practice. </a:t>
          </a:r>
          <a:endParaRPr lang="en-ZA"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ZA"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ZA" sz="1600" kern="1200" dirty="0">
            <a:latin typeface="Arial" panose="020B0604020202020204" pitchFamily="34" charset="0"/>
            <a:cs typeface="Arial" panose="020B0604020202020204" pitchFamily="34" charset="0"/>
          </a:endParaRPr>
        </a:p>
      </dsp:txBody>
      <dsp:txXfrm>
        <a:off x="3265213" y="1369526"/>
        <a:ext cx="2118320" cy="3764921"/>
      </dsp:txXfrm>
    </dsp:sp>
    <dsp:sp modelId="{E241A5BD-8FB2-4ABB-9B92-A65083EF7B3A}">
      <dsp:nvSpPr>
        <dsp:cNvPr id="0" name=""/>
        <dsp:cNvSpPr/>
      </dsp:nvSpPr>
      <dsp:spPr>
        <a:xfrm rot="20956769">
          <a:off x="5535523" y="2393378"/>
          <a:ext cx="454691" cy="6078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ZA" sz="2600" kern="1200" dirty="0"/>
        </a:p>
      </dsp:txBody>
      <dsp:txXfrm>
        <a:off x="5536713" y="2527643"/>
        <a:ext cx="318284" cy="364735"/>
      </dsp:txXfrm>
    </dsp:sp>
    <dsp:sp modelId="{15CD519D-3542-452C-90D8-B21B620828BB}">
      <dsp:nvSpPr>
        <dsp:cNvPr id="0" name=""/>
        <dsp:cNvSpPr/>
      </dsp:nvSpPr>
      <dsp:spPr>
        <a:xfrm>
          <a:off x="6464961" y="171960"/>
          <a:ext cx="1532747" cy="120628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0257D-6506-442F-A0A8-2950267250B7}">
      <dsp:nvSpPr>
        <dsp:cNvPr id="0" name=""/>
        <dsp:cNvSpPr/>
      </dsp:nvSpPr>
      <dsp:spPr>
        <a:xfrm>
          <a:off x="6022370" y="1186617"/>
          <a:ext cx="2114533" cy="267703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Outcome</a:t>
          </a:r>
        </a:p>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 </a:t>
          </a:r>
          <a:r>
            <a:rPr lang="en-US" sz="1800" kern="1200" dirty="0">
              <a:effectLst/>
              <a:latin typeface="Arial" panose="020B0604020202020204" pitchFamily="34" charset="0"/>
              <a:ea typeface="Times New Roman" panose="02020603050405020304" pitchFamily="18" charset="0"/>
            </a:rPr>
            <a:t>Capable, effective, and ethical organisation in support of the delivery of the MDDA mandate by 2024.</a:t>
          </a:r>
          <a:endParaRPr lang="en-ZA" sz="1800" kern="1200" dirty="0">
            <a:latin typeface="Arial" panose="020B0604020202020204" pitchFamily="34" charset="0"/>
            <a:cs typeface="Arial" panose="020B0604020202020204" pitchFamily="34" charset="0"/>
          </a:endParaRPr>
        </a:p>
      </dsp:txBody>
      <dsp:txXfrm>
        <a:off x="6084303" y="1248550"/>
        <a:ext cx="1990667" cy="25531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323E3-D8F7-4321-A64A-0701014FA325}">
      <dsp:nvSpPr>
        <dsp:cNvPr id="0" name=""/>
        <dsp:cNvSpPr/>
      </dsp:nvSpPr>
      <dsp:spPr>
        <a:xfrm>
          <a:off x="437915" y="1630466"/>
          <a:ext cx="1739098" cy="127512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8000" b="-1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720986-A3F4-449E-86BA-DEC81B45E092}">
      <dsp:nvSpPr>
        <dsp:cNvPr id="0" name=""/>
        <dsp:cNvSpPr/>
      </dsp:nvSpPr>
      <dsp:spPr>
        <a:xfrm>
          <a:off x="71274" y="2582178"/>
          <a:ext cx="2497578" cy="22794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Programme 2:</a:t>
          </a:r>
        </a:p>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 Grant and Seed Funding </a:t>
          </a:r>
        </a:p>
      </dsp:txBody>
      <dsp:txXfrm>
        <a:off x="138037" y="2648941"/>
        <a:ext cx="2364052" cy="2145930"/>
      </dsp:txXfrm>
    </dsp:sp>
    <dsp:sp modelId="{916BA4B5-F0EE-4F4B-A554-715BA3D24F93}">
      <dsp:nvSpPr>
        <dsp:cNvPr id="0" name=""/>
        <dsp:cNvSpPr/>
      </dsp:nvSpPr>
      <dsp:spPr>
        <a:xfrm rot="20930377">
          <a:off x="2671318" y="3243458"/>
          <a:ext cx="267262" cy="447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ZA" sz="1900" kern="1200" dirty="0"/>
        </a:p>
      </dsp:txBody>
      <dsp:txXfrm>
        <a:off x="2672076" y="3340791"/>
        <a:ext cx="187083" cy="268718"/>
      </dsp:txXfrm>
    </dsp:sp>
    <dsp:sp modelId="{174281AD-FE43-47CB-8654-54BEF039C382}">
      <dsp:nvSpPr>
        <dsp:cNvPr id="0" name=""/>
        <dsp:cNvSpPr/>
      </dsp:nvSpPr>
      <dsp:spPr>
        <a:xfrm>
          <a:off x="4114799" y="972109"/>
          <a:ext cx="1294056" cy="122883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B8126-7226-457C-A9FC-33C15B243955}">
      <dsp:nvSpPr>
        <dsp:cNvPr id="0" name=""/>
        <dsp:cNvSpPr/>
      </dsp:nvSpPr>
      <dsp:spPr>
        <a:xfrm>
          <a:off x="2890665" y="864100"/>
          <a:ext cx="2612109" cy="426424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Purpose</a:t>
          </a:r>
        </a:p>
        <a:p>
          <a:pPr marL="0" lvl="0" indent="0" algn="l" defTabSz="711200">
            <a:lnSpc>
              <a:spcPct val="90000"/>
            </a:lnSpc>
            <a:spcBef>
              <a:spcPct val="0"/>
            </a:spcBef>
            <a:spcAft>
              <a:spcPct val="35000"/>
            </a:spcAft>
            <a:buNone/>
          </a:pPr>
          <a:r>
            <a:rPr lang="en-US" sz="1600" kern="1200" dirty="0">
              <a:effectLst/>
              <a:latin typeface="Arial" panose="020B0604020202020204" pitchFamily="34" charset="0"/>
              <a:ea typeface="Times New Roman" panose="02020603050405020304" pitchFamily="18" charset="0"/>
            </a:rPr>
            <a:t>The programme promotes media development and diversity through financial and non-financial support for community broadcasting as well as community and small commercial print projects. The programme consists of two strategic objectives, encapsulated in two sub-programmes.</a:t>
          </a:r>
          <a:endParaRPr lang="en-ZA" sz="1600" kern="1200" dirty="0">
            <a:latin typeface="Arial" panose="020B0604020202020204" pitchFamily="34" charset="0"/>
            <a:cs typeface="Arial" panose="020B0604020202020204" pitchFamily="34" charset="0"/>
          </a:endParaRPr>
        </a:p>
        <a:p>
          <a:pPr marL="0" lvl="0" indent="0" algn="l" defTabSz="711200">
            <a:lnSpc>
              <a:spcPct val="90000"/>
            </a:lnSpc>
            <a:spcBef>
              <a:spcPct val="0"/>
            </a:spcBef>
            <a:spcAft>
              <a:spcPct val="35000"/>
            </a:spcAft>
            <a:buNone/>
          </a:pPr>
          <a:endParaRPr lang="en-ZA"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ZA" sz="1600" kern="1200" dirty="0"/>
        </a:p>
        <a:p>
          <a:pPr marL="171450" lvl="1" indent="-171450" algn="l" defTabSz="711200">
            <a:lnSpc>
              <a:spcPct val="90000"/>
            </a:lnSpc>
            <a:spcBef>
              <a:spcPct val="0"/>
            </a:spcBef>
            <a:spcAft>
              <a:spcPct val="15000"/>
            </a:spcAft>
            <a:buChar char="•"/>
          </a:pPr>
          <a:endParaRPr lang="en-ZA" sz="1600" kern="1200" dirty="0"/>
        </a:p>
      </dsp:txBody>
      <dsp:txXfrm>
        <a:off x="2967171" y="940606"/>
        <a:ext cx="2459097" cy="4111233"/>
      </dsp:txXfrm>
    </dsp:sp>
    <dsp:sp modelId="{E241A5BD-8FB2-4ABB-9B92-A65083EF7B3A}">
      <dsp:nvSpPr>
        <dsp:cNvPr id="0" name=""/>
        <dsp:cNvSpPr/>
      </dsp:nvSpPr>
      <dsp:spPr>
        <a:xfrm rot="20670514">
          <a:off x="5591774" y="2527830"/>
          <a:ext cx="519039" cy="562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ZA" sz="2400" kern="1200" dirty="0"/>
        </a:p>
      </dsp:txBody>
      <dsp:txXfrm>
        <a:off x="5594602" y="2661069"/>
        <a:ext cx="363327" cy="337332"/>
      </dsp:txXfrm>
    </dsp:sp>
    <dsp:sp modelId="{15CD519D-3542-452C-90D8-B21B620828BB}">
      <dsp:nvSpPr>
        <dsp:cNvPr id="0" name=""/>
        <dsp:cNvSpPr/>
      </dsp:nvSpPr>
      <dsp:spPr>
        <a:xfrm>
          <a:off x="6509250" y="347925"/>
          <a:ext cx="1417589" cy="111565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0257D-6506-442F-A0A8-2950267250B7}">
      <dsp:nvSpPr>
        <dsp:cNvPr id="0" name=""/>
        <dsp:cNvSpPr/>
      </dsp:nvSpPr>
      <dsp:spPr>
        <a:xfrm>
          <a:off x="6098886" y="1094629"/>
          <a:ext cx="1955665" cy="2859343"/>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Outcome</a:t>
          </a:r>
        </a:p>
        <a:p>
          <a:pPr marL="0" lvl="0" indent="0" algn="l" defTabSz="800100">
            <a:lnSpc>
              <a:spcPct val="90000"/>
            </a:lnSpc>
            <a:spcBef>
              <a:spcPct val="0"/>
            </a:spcBef>
            <a:spcAft>
              <a:spcPct val="35000"/>
            </a:spcAft>
            <a:buNone/>
          </a:pPr>
          <a:r>
            <a:rPr lang="en-US" sz="1800" kern="1200" dirty="0">
              <a:effectLst/>
              <a:latin typeface="Arial" panose="020B0604020202020204" pitchFamily="34" charset="0"/>
              <a:ea typeface="Times New Roman" panose="02020603050405020304" pitchFamily="18" charset="0"/>
              <a:cs typeface="Times New Roman" panose="02020603050405020304" pitchFamily="18" charset="0"/>
            </a:rPr>
            <a:t>Digital </a:t>
          </a:r>
          <a:r>
            <a:rPr lang="en-US" sz="1600" kern="1200" dirty="0">
              <a:effectLst/>
              <a:latin typeface="Arial" panose="020B0604020202020204" pitchFamily="34" charset="0"/>
              <a:ea typeface="Times New Roman" panose="02020603050405020304" pitchFamily="18" charset="0"/>
              <a:cs typeface="Times New Roman" panose="02020603050405020304" pitchFamily="18" charset="0"/>
            </a:rPr>
            <a:t>responsive</a:t>
          </a:r>
          <a:r>
            <a:rPr lang="en-US" sz="1800" kern="1200" dirty="0">
              <a:effectLst/>
              <a:latin typeface="Arial" panose="020B0604020202020204" pitchFamily="34" charset="0"/>
              <a:ea typeface="Times New Roman" panose="02020603050405020304" pitchFamily="18" charset="0"/>
              <a:cs typeface="Times New Roman" panose="02020603050405020304" pitchFamily="18" charset="0"/>
            </a:rPr>
            <a:t> community-based media sector by 2024</a:t>
          </a:r>
          <a:r>
            <a:rPr lang="en-US" sz="1800" kern="1200" dirty="0">
              <a:effectLst/>
              <a:latin typeface="Arial" panose="020B0604020202020204" pitchFamily="34" charset="0"/>
              <a:ea typeface="Times New Roman" panose="02020603050405020304" pitchFamily="18" charset="0"/>
            </a:rPr>
            <a:t> </a:t>
          </a:r>
          <a:endParaRPr lang="en-ZA" sz="1800" kern="1200" dirty="0">
            <a:latin typeface="Arial" panose="020B0604020202020204" pitchFamily="34" charset="0"/>
            <a:cs typeface="Arial" panose="020B0604020202020204" pitchFamily="34" charset="0"/>
          </a:endParaRPr>
        </a:p>
      </dsp:txBody>
      <dsp:txXfrm>
        <a:off x="6156165" y="1151908"/>
        <a:ext cx="1841107" cy="27447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323E3-D8F7-4321-A64A-0701014FA325}">
      <dsp:nvSpPr>
        <dsp:cNvPr id="0" name=""/>
        <dsp:cNvSpPr/>
      </dsp:nvSpPr>
      <dsp:spPr>
        <a:xfrm>
          <a:off x="576061" y="1481308"/>
          <a:ext cx="1462805" cy="115167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8000" b="-1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720986-A3F4-449E-86BA-DEC81B45E092}">
      <dsp:nvSpPr>
        <dsp:cNvPr id="0" name=""/>
        <dsp:cNvSpPr/>
      </dsp:nvSpPr>
      <dsp:spPr>
        <a:xfrm>
          <a:off x="71274" y="2371297"/>
          <a:ext cx="2497578" cy="22794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Programme 3:</a:t>
          </a:r>
        </a:p>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 </a:t>
          </a:r>
          <a:r>
            <a:rPr lang="en-GB" sz="2400" b="1" kern="1200" dirty="0">
              <a:latin typeface="Arial" panose="020B0604020202020204" pitchFamily="34" charset="0"/>
              <a:cs typeface="Arial" panose="020B0604020202020204" pitchFamily="34" charset="0"/>
            </a:rPr>
            <a:t>Partnerships, Public Awareness and Advocacy</a:t>
          </a:r>
          <a:endParaRPr lang="en-ZA" sz="2400" b="1" kern="1200" dirty="0">
            <a:latin typeface="Arial" panose="020B0604020202020204" pitchFamily="34" charset="0"/>
            <a:cs typeface="Arial" panose="020B0604020202020204" pitchFamily="34" charset="0"/>
          </a:endParaRPr>
        </a:p>
      </dsp:txBody>
      <dsp:txXfrm>
        <a:off x="138037" y="2438060"/>
        <a:ext cx="2364052" cy="2145930"/>
      </dsp:txXfrm>
    </dsp:sp>
    <dsp:sp modelId="{916BA4B5-F0EE-4F4B-A554-715BA3D24F93}">
      <dsp:nvSpPr>
        <dsp:cNvPr id="0" name=""/>
        <dsp:cNvSpPr/>
      </dsp:nvSpPr>
      <dsp:spPr>
        <a:xfrm rot="20509161">
          <a:off x="2582554" y="2796083"/>
          <a:ext cx="304444" cy="447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ZA" sz="1900" kern="1200" dirty="0"/>
        </a:p>
      </dsp:txBody>
      <dsp:txXfrm>
        <a:off x="2584834" y="2899905"/>
        <a:ext cx="213111" cy="268718"/>
      </dsp:txXfrm>
    </dsp:sp>
    <dsp:sp modelId="{174281AD-FE43-47CB-8654-54BEF039C382}">
      <dsp:nvSpPr>
        <dsp:cNvPr id="0" name=""/>
        <dsp:cNvSpPr/>
      </dsp:nvSpPr>
      <dsp:spPr>
        <a:xfrm>
          <a:off x="4176464" y="288034"/>
          <a:ext cx="1294056" cy="122883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B8126-7226-457C-A9FC-33C15B243955}">
      <dsp:nvSpPr>
        <dsp:cNvPr id="0" name=""/>
        <dsp:cNvSpPr/>
      </dsp:nvSpPr>
      <dsp:spPr>
        <a:xfrm>
          <a:off x="3024336" y="425332"/>
          <a:ext cx="2612109" cy="4399204"/>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Purpose</a:t>
          </a:r>
        </a:p>
        <a:p>
          <a:pPr marL="0" lvl="0" indent="0" algn="l" defTabSz="800100">
            <a:lnSpc>
              <a:spcPct val="90000"/>
            </a:lnSpc>
            <a:spcBef>
              <a:spcPct val="0"/>
            </a:spcBef>
            <a:spcAft>
              <a:spcPct val="35000"/>
            </a:spcAft>
            <a:buNone/>
          </a:pPr>
          <a:r>
            <a:rPr lang="en-GB" sz="1800" kern="1200" dirty="0">
              <a:effectLst/>
              <a:latin typeface="Arial" panose="020B0604020202020204" pitchFamily="34" charset="0"/>
              <a:ea typeface="Times New Roman" panose="02020603050405020304" pitchFamily="18" charset="0"/>
            </a:rPr>
            <a:t>This programme seeks to position the MDDA as a leading influencer and authoritative voice in the community and small commercial media, by playing a key role in the national dialogue on the sector, through implementation of strategic partnerships to carry out media development and diversity interventions.</a:t>
          </a:r>
          <a:endParaRPr lang="en-ZA" sz="1800" kern="1200" dirty="0">
            <a:latin typeface="Arial" panose="020B0604020202020204" pitchFamily="34" charset="0"/>
            <a:cs typeface="Arial" panose="020B0604020202020204" pitchFamily="34" charset="0"/>
          </a:endParaRPr>
        </a:p>
        <a:p>
          <a:pPr marL="57150" lvl="1" indent="-57150" algn="l" defTabSz="355600">
            <a:lnSpc>
              <a:spcPct val="90000"/>
            </a:lnSpc>
            <a:spcBef>
              <a:spcPct val="0"/>
            </a:spcBef>
            <a:spcAft>
              <a:spcPct val="15000"/>
            </a:spcAft>
            <a:buChar char="•"/>
          </a:pPr>
          <a:endParaRPr lang="en-ZA" sz="800" kern="1200" dirty="0"/>
        </a:p>
        <a:p>
          <a:pPr marL="57150" lvl="1" indent="-57150" algn="l" defTabSz="355600">
            <a:lnSpc>
              <a:spcPct val="90000"/>
            </a:lnSpc>
            <a:spcBef>
              <a:spcPct val="0"/>
            </a:spcBef>
            <a:spcAft>
              <a:spcPct val="15000"/>
            </a:spcAft>
            <a:buChar char="•"/>
          </a:pPr>
          <a:endParaRPr lang="en-ZA" sz="800" kern="1200" dirty="0"/>
        </a:p>
      </dsp:txBody>
      <dsp:txXfrm>
        <a:off x="3100842" y="501838"/>
        <a:ext cx="2459097" cy="4246192"/>
      </dsp:txXfrm>
    </dsp:sp>
    <dsp:sp modelId="{E241A5BD-8FB2-4ABB-9B92-A65083EF7B3A}">
      <dsp:nvSpPr>
        <dsp:cNvPr id="0" name=""/>
        <dsp:cNvSpPr/>
      </dsp:nvSpPr>
      <dsp:spPr>
        <a:xfrm rot="21346752">
          <a:off x="5655751" y="2095210"/>
          <a:ext cx="473437" cy="562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ZA" sz="2400" kern="1200" dirty="0"/>
        </a:p>
      </dsp:txBody>
      <dsp:txXfrm>
        <a:off x="5655944" y="2212881"/>
        <a:ext cx="331406" cy="337332"/>
      </dsp:txXfrm>
    </dsp:sp>
    <dsp:sp modelId="{15CD519D-3542-452C-90D8-B21B620828BB}">
      <dsp:nvSpPr>
        <dsp:cNvPr id="0" name=""/>
        <dsp:cNvSpPr/>
      </dsp:nvSpPr>
      <dsp:spPr>
        <a:xfrm>
          <a:off x="6509250" y="167905"/>
          <a:ext cx="1417589" cy="111565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0257D-6506-442F-A0A8-2950267250B7}">
      <dsp:nvSpPr>
        <dsp:cNvPr id="0" name=""/>
        <dsp:cNvSpPr/>
      </dsp:nvSpPr>
      <dsp:spPr>
        <a:xfrm>
          <a:off x="6098886" y="914609"/>
          <a:ext cx="1955665" cy="2859343"/>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Outcome</a:t>
          </a:r>
        </a:p>
        <a:p>
          <a:pPr marL="0" lvl="0" indent="0" algn="l" defTabSz="800100">
            <a:lnSpc>
              <a:spcPct val="90000"/>
            </a:lnSpc>
            <a:spcBef>
              <a:spcPct val="0"/>
            </a:spcBef>
            <a:spcAft>
              <a:spcPct val="35000"/>
            </a:spcAft>
            <a:buNone/>
          </a:pPr>
          <a:r>
            <a:rPr lang="en-GB" sz="1800" kern="1200" dirty="0">
              <a:effectLst/>
              <a:latin typeface="Arial" panose="020B0604020202020204" pitchFamily="34" charset="0"/>
              <a:ea typeface="Times New Roman" panose="02020603050405020304" pitchFamily="18" charset="0"/>
            </a:rPr>
            <a:t>A diverse and sustainable community-based media</a:t>
          </a:r>
          <a:endParaRPr lang="en-ZA" sz="1800" kern="1200" dirty="0">
            <a:latin typeface="Arial" panose="020B0604020202020204" pitchFamily="34" charset="0"/>
            <a:cs typeface="Arial" panose="020B0604020202020204" pitchFamily="34" charset="0"/>
          </a:endParaRPr>
        </a:p>
      </dsp:txBody>
      <dsp:txXfrm>
        <a:off x="6156165" y="971888"/>
        <a:ext cx="1841107" cy="27447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323E3-D8F7-4321-A64A-0701014FA325}">
      <dsp:nvSpPr>
        <dsp:cNvPr id="0" name=""/>
        <dsp:cNvSpPr/>
      </dsp:nvSpPr>
      <dsp:spPr>
        <a:xfrm>
          <a:off x="642903" y="1474640"/>
          <a:ext cx="1462805" cy="115167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720986-A3F4-449E-86BA-DEC81B45E092}">
      <dsp:nvSpPr>
        <dsp:cNvPr id="0" name=""/>
        <dsp:cNvSpPr/>
      </dsp:nvSpPr>
      <dsp:spPr>
        <a:xfrm>
          <a:off x="71274" y="2521814"/>
          <a:ext cx="2497578" cy="22794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Programme 4:</a:t>
          </a:r>
        </a:p>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 </a:t>
          </a:r>
          <a:r>
            <a:rPr lang="en-GB" sz="2400" b="1" kern="1200" dirty="0">
              <a:latin typeface="Arial" panose="020B0604020202020204" pitchFamily="34" charset="0"/>
              <a:cs typeface="Arial" panose="020B0604020202020204" pitchFamily="34" charset="0"/>
            </a:rPr>
            <a:t>Capacity Building </a:t>
          </a:r>
          <a:br>
            <a:rPr lang="en-GB" sz="2400" b="1" kern="1200" dirty="0">
              <a:latin typeface="Arial" panose="020B0604020202020204" pitchFamily="34" charset="0"/>
              <a:cs typeface="Arial" panose="020B0604020202020204" pitchFamily="34" charset="0"/>
            </a:rPr>
          </a:br>
          <a:r>
            <a:rPr lang="en-GB" sz="2400" b="1" kern="1200" dirty="0">
              <a:latin typeface="Arial" panose="020B0604020202020204" pitchFamily="34" charset="0"/>
              <a:cs typeface="Arial" panose="020B0604020202020204" pitchFamily="34" charset="0"/>
            </a:rPr>
            <a:t>and Sector Development</a:t>
          </a:r>
          <a:endParaRPr lang="en-ZA" sz="2400" b="1" kern="1200" dirty="0">
            <a:latin typeface="Arial" panose="020B0604020202020204" pitchFamily="34" charset="0"/>
            <a:cs typeface="Arial" panose="020B0604020202020204" pitchFamily="34" charset="0"/>
          </a:endParaRPr>
        </a:p>
        <a:p>
          <a:pPr marL="0" lvl="0" indent="0" algn="ctr" defTabSz="1066800">
            <a:lnSpc>
              <a:spcPct val="90000"/>
            </a:lnSpc>
            <a:spcBef>
              <a:spcPct val="0"/>
            </a:spcBef>
            <a:spcAft>
              <a:spcPct val="35000"/>
            </a:spcAft>
            <a:buNone/>
          </a:pPr>
          <a:endParaRPr lang="en-ZA" sz="2400" b="1" kern="1200" dirty="0">
            <a:latin typeface="Arial" panose="020B0604020202020204" pitchFamily="34" charset="0"/>
            <a:cs typeface="Arial" panose="020B0604020202020204" pitchFamily="34" charset="0"/>
          </a:endParaRPr>
        </a:p>
      </dsp:txBody>
      <dsp:txXfrm>
        <a:off x="138037" y="2588577"/>
        <a:ext cx="2364052" cy="2145930"/>
      </dsp:txXfrm>
    </dsp:sp>
    <dsp:sp modelId="{916BA4B5-F0EE-4F4B-A554-715BA3D24F93}">
      <dsp:nvSpPr>
        <dsp:cNvPr id="0" name=""/>
        <dsp:cNvSpPr/>
      </dsp:nvSpPr>
      <dsp:spPr>
        <a:xfrm rot="20389550">
          <a:off x="2583180" y="2730003"/>
          <a:ext cx="298515" cy="447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ZA" sz="1900" kern="1200" dirty="0"/>
        </a:p>
      </dsp:txBody>
      <dsp:txXfrm>
        <a:off x="2585927" y="2835018"/>
        <a:ext cx="208961" cy="268718"/>
      </dsp:txXfrm>
    </dsp:sp>
    <dsp:sp modelId="{174281AD-FE43-47CB-8654-54BEF039C382}">
      <dsp:nvSpPr>
        <dsp:cNvPr id="0" name=""/>
        <dsp:cNvSpPr/>
      </dsp:nvSpPr>
      <dsp:spPr>
        <a:xfrm>
          <a:off x="4176464" y="168774"/>
          <a:ext cx="1294056" cy="122883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B8126-7226-457C-A9FC-33C15B243955}">
      <dsp:nvSpPr>
        <dsp:cNvPr id="0" name=""/>
        <dsp:cNvSpPr/>
      </dsp:nvSpPr>
      <dsp:spPr>
        <a:xfrm>
          <a:off x="2875147" y="0"/>
          <a:ext cx="2612109" cy="5087590"/>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Purpose</a:t>
          </a:r>
        </a:p>
        <a:p>
          <a:pPr marL="0" lvl="0" indent="0" algn="l" defTabSz="800100">
            <a:lnSpc>
              <a:spcPct val="90000"/>
            </a:lnSpc>
            <a:spcBef>
              <a:spcPct val="0"/>
            </a:spcBef>
            <a:spcAft>
              <a:spcPct val="35000"/>
            </a:spcAft>
            <a:buNone/>
          </a:pPr>
          <a:r>
            <a:rPr lang="en-GB" sz="1600" kern="1200" dirty="0">
              <a:effectLst/>
              <a:latin typeface="Arial" panose="020B0604020202020204" pitchFamily="34" charset="0"/>
              <a:ea typeface="Times New Roman" panose="02020603050405020304" pitchFamily="18" charset="0"/>
              <a:cs typeface="Arial" panose="020B0604020202020204" pitchFamily="34" charset="0"/>
            </a:rPr>
            <a:t>One of the objectives of the Agency outlined in the MDDA Act of 2002 is to “encourage the development of human resources, training and capacity building within the media industry, especially amongst historically disadvantaged groups”. In response to this, the Agency has developed capacity building programmes, which aim to provide community and small commercial media with necessary skills needed for effective performance in day-to-day work.</a:t>
          </a:r>
          <a:endParaRPr lang="en-ZA" sz="1600" kern="1200" dirty="0">
            <a:latin typeface="Arial" panose="020B0604020202020204" pitchFamily="34" charset="0"/>
            <a:cs typeface="Arial" panose="020B0604020202020204" pitchFamily="34" charset="0"/>
          </a:endParaRPr>
        </a:p>
        <a:p>
          <a:pPr marL="57150" lvl="1" indent="-57150" algn="l" defTabSz="355600">
            <a:lnSpc>
              <a:spcPct val="90000"/>
            </a:lnSpc>
            <a:spcBef>
              <a:spcPct val="0"/>
            </a:spcBef>
            <a:spcAft>
              <a:spcPct val="15000"/>
            </a:spcAft>
            <a:buChar char="•"/>
          </a:pPr>
          <a:endParaRPr lang="en-ZA" sz="800" kern="1200" dirty="0"/>
        </a:p>
        <a:p>
          <a:pPr marL="57150" lvl="1" indent="-57150" algn="l" defTabSz="355600">
            <a:lnSpc>
              <a:spcPct val="90000"/>
            </a:lnSpc>
            <a:spcBef>
              <a:spcPct val="0"/>
            </a:spcBef>
            <a:spcAft>
              <a:spcPct val="15000"/>
            </a:spcAft>
            <a:buChar char="•"/>
          </a:pPr>
          <a:endParaRPr lang="en-ZA" sz="800" kern="1200" dirty="0"/>
        </a:p>
      </dsp:txBody>
      <dsp:txXfrm>
        <a:off x="2951653" y="76506"/>
        <a:ext cx="2459097" cy="4934578"/>
      </dsp:txXfrm>
    </dsp:sp>
    <dsp:sp modelId="{E241A5BD-8FB2-4ABB-9B92-A65083EF7B3A}">
      <dsp:nvSpPr>
        <dsp:cNvPr id="0" name=""/>
        <dsp:cNvSpPr/>
      </dsp:nvSpPr>
      <dsp:spPr>
        <a:xfrm rot="21282456">
          <a:off x="5575563" y="1959101"/>
          <a:ext cx="491660" cy="562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ZA" sz="2400" kern="1200" dirty="0"/>
        </a:p>
      </dsp:txBody>
      <dsp:txXfrm>
        <a:off x="5575877" y="2078347"/>
        <a:ext cx="344162" cy="337332"/>
      </dsp:txXfrm>
    </dsp:sp>
    <dsp:sp modelId="{15CD519D-3542-452C-90D8-B21B620828BB}">
      <dsp:nvSpPr>
        <dsp:cNvPr id="0" name=""/>
        <dsp:cNvSpPr/>
      </dsp:nvSpPr>
      <dsp:spPr>
        <a:xfrm>
          <a:off x="6547554" y="0"/>
          <a:ext cx="1417589" cy="111565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0257D-6506-442F-A0A8-2950267250B7}">
      <dsp:nvSpPr>
        <dsp:cNvPr id="0" name=""/>
        <dsp:cNvSpPr/>
      </dsp:nvSpPr>
      <dsp:spPr>
        <a:xfrm>
          <a:off x="6097438" y="682551"/>
          <a:ext cx="1955665" cy="2181221"/>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Outcome</a:t>
          </a:r>
        </a:p>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Capacitated, digital responsive community-based media sector by 2024.</a:t>
          </a:r>
          <a:endParaRPr lang="en-ZA" sz="1800" kern="1200" dirty="0">
            <a:latin typeface="Arial" panose="020B0604020202020204" pitchFamily="34" charset="0"/>
            <a:cs typeface="Arial" panose="020B0604020202020204" pitchFamily="34" charset="0"/>
          </a:endParaRPr>
        </a:p>
      </dsp:txBody>
      <dsp:txXfrm>
        <a:off x="6154717" y="739830"/>
        <a:ext cx="1841107" cy="20666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323E3-D8F7-4321-A64A-0701014FA325}">
      <dsp:nvSpPr>
        <dsp:cNvPr id="0" name=""/>
        <dsp:cNvSpPr/>
      </dsp:nvSpPr>
      <dsp:spPr>
        <a:xfrm>
          <a:off x="642903" y="1834452"/>
          <a:ext cx="1462805" cy="115167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14000" b="-1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720986-A3F4-449E-86BA-DEC81B45E092}">
      <dsp:nvSpPr>
        <dsp:cNvPr id="0" name=""/>
        <dsp:cNvSpPr/>
      </dsp:nvSpPr>
      <dsp:spPr>
        <a:xfrm>
          <a:off x="71274" y="2881626"/>
          <a:ext cx="2497578" cy="227945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Programme 5:</a:t>
          </a:r>
        </a:p>
        <a:p>
          <a:pPr marL="0" lvl="0" indent="0" algn="ctr" defTabSz="1066800">
            <a:lnSpc>
              <a:spcPct val="90000"/>
            </a:lnSpc>
            <a:spcBef>
              <a:spcPct val="0"/>
            </a:spcBef>
            <a:spcAft>
              <a:spcPct val="35000"/>
            </a:spcAft>
            <a:buNone/>
          </a:pPr>
          <a:r>
            <a:rPr lang="en-ZA" sz="2400" b="1" kern="1200" dirty="0">
              <a:latin typeface="Arial" panose="020B0604020202020204" pitchFamily="34" charset="0"/>
              <a:cs typeface="Arial" panose="020B0604020202020204" pitchFamily="34" charset="0"/>
            </a:rPr>
            <a:t> Innovation, Research and Development</a:t>
          </a:r>
        </a:p>
        <a:p>
          <a:pPr marL="0" lvl="0" indent="0" algn="ctr" defTabSz="1066800">
            <a:lnSpc>
              <a:spcPct val="90000"/>
            </a:lnSpc>
            <a:spcBef>
              <a:spcPct val="0"/>
            </a:spcBef>
            <a:spcAft>
              <a:spcPct val="35000"/>
            </a:spcAft>
            <a:buNone/>
          </a:pPr>
          <a:endParaRPr lang="en-ZA" sz="2400" b="1" kern="1200" dirty="0">
            <a:latin typeface="Arial" panose="020B0604020202020204" pitchFamily="34" charset="0"/>
            <a:cs typeface="Arial" panose="020B0604020202020204" pitchFamily="34" charset="0"/>
          </a:endParaRPr>
        </a:p>
      </dsp:txBody>
      <dsp:txXfrm>
        <a:off x="138037" y="2948389"/>
        <a:ext cx="2364052" cy="2145930"/>
      </dsp:txXfrm>
    </dsp:sp>
    <dsp:sp modelId="{916BA4B5-F0EE-4F4B-A554-715BA3D24F93}">
      <dsp:nvSpPr>
        <dsp:cNvPr id="0" name=""/>
        <dsp:cNvSpPr/>
      </dsp:nvSpPr>
      <dsp:spPr>
        <a:xfrm rot="20604239">
          <a:off x="2595709" y="3215984"/>
          <a:ext cx="292381" cy="447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ZA" sz="1900" kern="1200" dirty="0"/>
        </a:p>
      </dsp:txBody>
      <dsp:txXfrm>
        <a:off x="2597536" y="3318084"/>
        <a:ext cx="204667" cy="268718"/>
      </dsp:txXfrm>
    </dsp:sp>
    <dsp:sp modelId="{174281AD-FE43-47CB-8654-54BEF039C382}">
      <dsp:nvSpPr>
        <dsp:cNvPr id="0" name=""/>
        <dsp:cNvSpPr/>
      </dsp:nvSpPr>
      <dsp:spPr>
        <a:xfrm>
          <a:off x="4176464" y="767887"/>
          <a:ext cx="1294056" cy="122883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EB8126-7226-457C-A9FC-33C15B243955}">
      <dsp:nvSpPr>
        <dsp:cNvPr id="0" name=""/>
        <dsp:cNvSpPr/>
      </dsp:nvSpPr>
      <dsp:spPr>
        <a:xfrm>
          <a:off x="2803141" y="0"/>
          <a:ext cx="2612109" cy="5121916"/>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Purpose</a:t>
          </a:r>
        </a:p>
        <a:p>
          <a:pPr marL="0" lvl="0" indent="0" algn="ctr" defTabSz="800100">
            <a:lnSpc>
              <a:spcPct val="90000"/>
            </a:lnSpc>
            <a:spcBef>
              <a:spcPct val="0"/>
            </a:spcBef>
            <a:spcAft>
              <a:spcPct val="35000"/>
            </a:spcAft>
            <a:buNone/>
          </a:pPr>
          <a:r>
            <a:rPr lang="en-GB" sz="1400" kern="1200" dirty="0">
              <a:effectLst/>
              <a:latin typeface="Arial" panose="020B0604020202020204" pitchFamily="34" charset="0"/>
              <a:ea typeface="Times New Roman" panose="02020603050405020304" pitchFamily="18" charset="0"/>
            </a:rPr>
            <a:t>The MDDA Act 14 of 2002 on Section 3 (VI) outlines the objectives of the Agency to include (amongst others) to “encourage research regarding media development and diversity”. There is also a lack of research and information specific to the sectors that inform programme development and strategic focus (e.g., not much information on the number of indigenous language newspapers in SA, number of readers of such newspapers, etc.). The purpose of this programme is therefore to champion research, development and innovation to create a media development and diversity body of knowledge by 2024.</a:t>
          </a:r>
          <a:endParaRPr lang="en-ZA" sz="1400" kern="1200" dirty="0">
            <a:latin typeface="Arial" panose="020B0604020202020204" pitchFamily="34" charset="0"/>
            <a:cs typeface="Arial" panose="020B0604020202020204" pitchFamily="34" charset="0"/>
          </a:endParaRPr>
        </a:p>
      </dsp:txBody>
      <dsp:txXfrm>
        <a:off x="2879647" y="76506"/>
        <a:ext cx="2459097" cy="4968904"/>
      </dsp:txXfrm>
    </dsp:sp>
    <dsp:sp modelId="{E241A5BD-8FB2-4ABB-9B92-A65083EF7B3A}">
      <dsp:nvSpPr>
        <dsp:cNvPr id="0" name=""/>
        <dsp:cNvSpPr/>
      </dsp:nvSpPr>
      <dsp:spPr>
        <a:xfrm rot="20806393">
          <a:off x="5565033" y="2385550"/>
          <a:ext cx="502905" cy="562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ZA" sz="2400" kern="1200" dirty="0"/>
        </a:p>
      </dsp:txBody>
      <dsp:txXfrm>
        <a:off x="5567034" y="2515254"/>
        <a:ext cx="352034" cy="337332"/>
      </dsp:txXfrm>
    </dsp:sp>
    <dsp:sp modelId="{15CD519D-3542-452C-90D8-B21B620828BB}">
      <dsp:nvSpPr>
        <dsp:cNvPr id="0" name=""/>
        <dsp:cNvSpPr/>
      </dsp:nvSpPr>
      <dsp:spPr>
        <a:xfrm>
          <a:off x="6547554" y="252656"/>
          <a:ext cx="1417589" cy="111565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17000" b="-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20257D-6506-442F-A0A8-2950267250B7}">
      <dsp:nvSpPr>
        <dsp:cNvPr id="0" name=""/>
        <dsp:cNvSpPr/>
      </dsp:nvSpPr>
      <dsp:spPr>
        <a:xfrm>
          <a:off x="6097438" y="1042363"/>
          <a:ext cx="1955665" cy="2181221"/>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latin typeface="Arial" panose="020B0604020202020204" pitchFamily="34" charset="0"/>
              <a:cs typeface="Arial" panose="020B0604020202020204" pitchFamily="34" charset="0"/>
            </a:rPr>
            <a:t>Outcome</a:t>
          </a:r>
        </a:p>
        <a:p>
          <a:pPr marL="0" lvl="0" indent="0" algn="l" defTabSz="800100">
            <a:lnSpc>
              <a:spcPct val="90000"/>
            </a:lnSpc>
            <a:spcBef>
              <a:spcPct val="0"/>
            </a:spcBef>
            <a:spcAft>
              <a:spcPct val="35000"/>
            </a:spcAft>
            <a:buNone/>
          </a:pPr>
          <a:r>
            <a:rPr lang="en-GB" sz="1800" kern="1200" dirty="0">
              <a:effectLst/>
              <a:latin typeface="Arial" panose="020B0604020202020204" pitchFamily="34" charset="0"/>
              <a:ea typeface="Times New Roman" panose="02020603050405020304" pitchFamily="18" charset="0"/>
              <a:cs typeface="Times New Roman" panose="02020603050405020304" pitchFamily="18" charset="0"/>
            </a:rPr>
            <a:t>A diverse and sustainable community-based media.</a:t>
          </a:r>
          <a:endParaRPr lang="en-ZA" sz="1800" kern="1200" dirty="0">
            <a:latin typeface="Arial" panose="020B0604020202020204" pitchFamily="34" charset="0"/>
            <a:cs typeface="Arial" panose="020B0604020202020204" pitchFamily="34" charset="0"/>
          </a:endParaRPr>
        </a:p>
      </dsp:txBody>
      <dsp:txXfrm>
        <a:off x="6154717" y="1099642"/>
        <a:ext cx="1841107" cy="20666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99E8F0E6-C493-4CE9-A810-A841DD79801F}" type="datetimeFigureOut">
              <a:rPr lang="en-ZA" smtClean="0"/>
              <a:pPr/>
              <a:t>2022/03/03</a:t>
            </a:fld>
            <a:endParaRPr lang="en-ZA" dirty="0"/>
          </a:p>
        </p:txBody>
      </p:sp>
      <p:sp>
        <p:nvSpPr>
          <p:cNvPr id="4" name="Footer Placeholder 3"/>
          <p:cNvSpPr>
            <a:spLocks noGrp="1"/>
          </p:cNvSpPr>
          <p:nvPr>
            <p:ph type="ftr" sz="quarter" idx="2"/>
          </p:nvPr>
        </p:nvSpPr>
        <p:spPr>
          <a:xfrm>
            <a:off x="0" y="9429754"/>
            <a:ext cx="2946400" cy="496888"/>
          </a:xfrm>
          <a:prstGeom prst="rect">
            <a:avLst/>
          </a:prstGeom>
        </p:spPr>
        <p:txBody>
          <a:bodyPr vert="horz" lIns="91440" tIns="45720" rIns="91440" bIns="45720" rtlCol="0" anchor="b"/>
          <a:lstStyle>
            <a:lvl1pPr algn="l">
              <a:defRPr sz="1200"/>
            </a:lvl1pPr>
          </a:lstStyle>
          <a:p>
            <a:r>
              <a:rPr lang="en-US" dirty="0"/>
              <a:t>MDDA Q1 PERFORMANCE AND EXPENDITURE REPORT 2021/22</a:t>
            </a:r>
            <a:endParaRPr lang="en-ZA" dirty="0"/>
          </a:p>
        </p:txBody>
      </p:sp>
      <p:sp>
        <p:nvSpPr>
          <p:cNvPr id="5" name="Slide Number Placeholder 4"/>
          <p:cNvSpPr>
            <a:spLocks noGrp="1"/>
          </p:cNvSpPr>
          <p:nvPr>
            <p:ph type="sldNum" sz="quarter" idx="3"/>
          </p:nvPr>
        </p:nvSpPr>
        <p:spPr>
          <a:xfrm>
            <a:off x="3849688" y="9429754"/>
            <a:ext cx="2946400" cy="496888"/>
          </a:xfrm>
          <a:prstGeom prst="rect">
            <a:avLst/>
          </a:prstGeom>
        </p:spPr>
        <p:txBody>
          <a:bodyPr vert="horz" lIns="91440" tIns="45720" rIns="91440" bIns="45720" rtlCol="0" anchor="b"/>
          <a:lstStyle>
            <a:lvl1pPr algn="r">
              <a:defRPr sz="1200"/>
            </a:lvl1pPr>
          </a:lstStyle>
          <a:p>
            <a:fld id="{67FC0CB5-DC0F-4CE2-ABAC-3BF380D7FD8C}" type="slidenum">
              <a:rPr lang="en-ZA" smtClean="0"/>
              <a:pPr/>
              <a:t>‹#›</a:t>
            </a:fld>
            <a:endParaRPr lang="en-ZA" dirty="0"/>
          </a:p>
        </p:txBody>
      </p:sp>
    </p:spTree>
    <p:extLst>
      <p:ext uri="{BB962C8B-B14F-4D97-AF65-F5344CB8AC3E}">
        <p14:creationId xmlns:p14="http://schemas.microsoft.com/office/powerpoint/2010/main" val="633672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50" y="0"/>
            <a:ext cx="2945659" cy="496332"/>
          </a:xfrm>
          <a:prstGeom prst="rect">
            <a:avLst/>
          </a:prstGeom>
        </p:spPr>
        <p:txBody>
          <a:bodyPr vert="horz" lIns="91440" tIns="45720" rIns="91440" bIns="45720" rtlCol="0"/>
          <a:lstStyle>
            <a:lvl1pPr algn="r">
              <a:defRPr sz="1200"/>
            </a:lvl1pPr>
          </a:lstStyle>
          <a:p>
            <a:fld id="{E004777E-3CDA-405E-BC52-55B0A6F924EE}" type="datetimeFigureOut">
              <a:rPr lang="en-ZA" smtClean="0"/>
              <a:pPr/>
              <a:t>2022/03/03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Slide Number Placeholder 6"/>
          <p:cNvSpPr>
            <a:spLocks noGrp="1"/>
          </p:cNvSpPr>
          <p:nvPr>
            <p:ph type="sldNum" sz="quarter" idx="5"/>
          </p:nvPr>
        </p:nvSpPr>
        <p:spPr>
          <a:xfrm>
            <a:off x="3850450" y="9428586"/>
            <a:ext cx="2945659" cy="496332"/>
          </a:xfrm>
          <a:prstGeom prst="rect">
            <a:avLst/>
          </a:prstGeom>
        </p:spPr>
        <p:txBody>
          <a:bodyPr vert="horz" lIns="91440" tIns="45720" rIns="91440" bIns="45720" rtlCol="0" anchor="b"/>
          <a:lstStyle>
            <a:lvl1pPr algn="r">
              <a:defRPr sz="1200"/>
            </a:lvl1pPr>
          </a:lstStyle>
          <a:p>
            <a:fld id="{0049A417-51B3-47A2-9A45-97E932A3240D}" type="slidenum">
              <a:rPr lang="en-ZA" smtClean="0"/>
              <a:pPr/>
              <a:t>‹#›</a:t>
            </a:fld>
            <a:endParaRPr lang="en-ZA" dirty="0"/>
          </a:p>
        </p:txBody>
      </p:sp>
      <p:sp>
        <p:nvSpPr>
          <p:cNvPr id="6" name="Footer Placeholder 5">
            <a:extLst>
              <a:ext uri="{FF2B5EF4-FFF2-40B4-BE49-F238E27FC236}">
                <a16:creationId xmlns:a16="http://schemas.microsoft.com/office/drawing/2014/main" id="{9EF8E79D-0490-4CE6-BCAA-14626DAEC57E}"/>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dirty="0"/>
          </a:p>
        </p:txBody>
      </p:sp>
    </p:spTree>
    <p:extLst>
      <p:ext uri="{BB962C8B-B14F-4D97-AF65-F5344CB8AC3E}">
        <p14:creationId xmlns:p14="http://schemas.microsoft.com/office/powerpoint/2010/main" val="41460509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049A417-51B3-47A2-9A45-97E932A3240D}" type="slidenum">
              <a:rPr lang="en-ZA" smtClean="0"/>
              <a:pPr/>
              <a:t>1</a:t>
            </a:fld>
            <a:endParaRPr lang="en-ZA" dirty="0"/>
          </a:p>
        </p:txBody>
      </p:sp>
      <p:sp>
        <p:nvSpPr>
          <p:cNvPr id="6" name="Footer Placeholder 5">
            <a:extLst>
              <a:ext uri="{FF2B5EF4-FFF2-40B4-BE49-F238E27FC236}">
                <a16:creationId xmlns:a16="http://schemas.microsoft.com/office/drawing/2014/main" id="{271965A3-BA54-4799-A0B1-D47819E3F0C9}"/>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2274800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5EAEFF8C-34D4-4CE9-9FA1-AC09E07D54D5}"/>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553863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3863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5B72B742-1399-4E32-80AB-4F976CADF620}"/>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276737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737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A8F022-4E2C-47CF-A8D2-C73D19E791F5}"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099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0F8DE485-12D1-44D4-91F2-5247D246EFEE}"/>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234372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E27C9F-5E75-495F-AA36-4E9C4A666D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EB9433AC-A281-4C7B-B4C5-11FBE947E9CB}"/>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3172010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E27C9F-5E75-495F-AA36-4E9C4A666DF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095CF713-9EF7-46A2-9D90-6CE8A1EB9627}"/>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4254257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B307A7D-FC8B-48AB-B32F-ED3694D9DC30}" type="slidenum">
              <a:rPr lang="en-ZA" smtClean="0">
                <a:solidFill>
                  <a:prstClr val="black"/>
                </a:solidFill>
              </a:rPr>
              <a:pPr/>
              <a:t>25</a:t>
            </a:fld>
            <a:endParaRPr lang="en-ZA" dirty="0">
              <a:solidFill>
                <a:prstClr val="black"/>
              </a:solidFill>
            </a:endParaRPr>
          </a:p>
        </p:txBody>
      </p:sp>
      <p:sp>
        <p:nvSpPr>
          <p:cNvPr id="5" name="Footer Placeholder 4">
            <a:extLst>
              <a:ext uri="{FF2B5EF4-FFF2-40B4-BE49-F238E27FC236}">
                <a16:creationId xmlns:a16="http://schemas.microsoft.com/office/drawing/2014/main" id="{5E066992-064B-4692-BF40-582CDF141F95}"/>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248752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752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4F904DEB-ACFF-4F7C-91DF-461A370E774A}"/>
              </a:ext>
            </a:extLst>
          </p:cNvPr>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val="1052926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B307A7D-FC8B-48AB-B32F-ED3694D9DC30}"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2926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2697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8804854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04506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9495822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4430695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20054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40720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9098307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52564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28261416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682780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5774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51037254"/>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255713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7442643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2823998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05729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2802893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8880298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147519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1971214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0009713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414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9548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04626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329880804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513133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7129485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1875092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0152800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1216934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9124976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4218689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95559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167807865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5421568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0218805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6524249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9852356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13215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251710689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876023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691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5583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89347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7036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0611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60728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41559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2119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400081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57545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42518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93123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58336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90910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5290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17845768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4152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7E46-D650-43DE-AEB4-B1E2F815A41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ABF0A1AB-EA72-46F0-900E-CB9627899B8C}"/>
              </a:ext>
            </a:extLst>
          </p:cNvPr>
          <p:cNvSpPr>
            <a:spLocks noGrp="1"/>
          </p:cNvSpPr>
          <p:nvPr>
            <p:ph type="dt" sz="half" idx="10"/>
          </p:nvPr>
        </p:nvSpPr>
        <p:spPr/>
        <p:txBody>
          <a:bodyPr/>
          <a:lstStyle/>
          <a:p>
            <a:pPr>
              <a:defRPr/>
            </a:pPr>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AB250F23-F5CD-4382-82BF-EEFBF3542808}"/>
              </a:ext>
            </a:extLst>
          </p:cNvPr>
          <p:cNvSpPr>
            <a:spLocks noGrp="1"/>
          </p:cNvSpPr>
          <p:nvPr>
            <p:ph type="ftr" sz="quarter" idx="11"/>
          </p:nvPr>
        </p:nvSpPr>
        <p:spPr/>
        <p:txBody>
          <a:bodyPr/>
          <a:lstStyle/>
          <a:p>
            <a:pPr>
              <a:defRPr/>
            </a:pPr>
            <a:r>
              <a:rPr lang="en-US" dirty="0">
                <a:solidFill>
                  <a:prstClr val="black">
                    <a:tint val="75000"/>
                  </a:prstClr>
                </a:solidFill>
              </a:rPr>
              <a:t>MDDA Q1 PERFORMANCE AND EXPENDITURE REPORT </a:t>
            </a:r>
          </a:p>
        </p:txBody>
      </p:sp>
      <p:sp>
        <p:nvSpPr>
          <p:cNvPr id="5" name="Slide Number Placeholder 4">
            <a:extLst>
              <a:ext uri="{FF2B5EF4-FFF2-40B4-BE49-F238E27FC236}">
                <a16:creationId xmlns:a16="http://schemas.microsoft.com/office/drawing/2014/main" id="{B5409A87-FC72-4A53-856E-3A22DD7E9148}"/>
              </a:ext>
            </a:extLst>
          </p:cNvPr>
          <p:cNvSpPr>
            <a:spLocks noGrp="1"/>
          </p:cNvSpPr>
          <p:nvPr>
            <p:ph type="sldNum" sz="quarter" idx="12"/>
          </p:nvPr>
        </p:nvSpPr>
        <p:spPr/>
        <p:txBody>
          <a:bodyPr/>
          <a:lstStyle/>
          <a:p>
            <a:pPr>
              <a:defRPr/>
            </a:pPr>
            <a:fld id="{85E81024-E309-4157-B977-B245F344488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40709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39340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74D48-FA75-4EE2-BA3B-45EF12400B6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081E6FF4-D832-45E2-84E6-B62F7811617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E62A218-6A3B-49DF-943D-E1CE1787EF00}"/>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52CFA54D-3762-4E07-8807-37ABFD9602F9}"/>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3D54BFB8-762F-4B5A-9A93-F5279D9DC44B}"/>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4178965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D41CD-F59F-4B2F-BE31-92DA8EB990C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53B7852-4B02-4A70-83F5-EF2C3E7D8F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A2CDCC2-459C-485D-88CF-28B2F9730213}"/>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290B5EB4-39C3-45BB-8E9F-922AE1C1035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F1ADB782-A16A-436D-B3F9-CF897BA30C39}"/>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56389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4E8B-45AC-4E4B-ADF6-98FD8BD879B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F00AEFD-A8AE-4E78-8096-51EE5D941977}"/>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4137B6-DAE5-443A-AB52-27BB6B1C69B2}"/>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DEF9F303-6E7D-4941-AE09-9F08329568F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80FDFDDB-EF9A-4195-98CF-1153177F2CA5}"/>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1633378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7A7B-01F4-48D2-B7AF-5D2FEF597BE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B387640E-C6ED-46BF-B678-615B52A1C93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A4EB2BB9-FA02-4066-8921-1DB767A776BB}"/>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C8D16E4-54BB-4BE4-878C-166A7E606792}"/>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6" name="Footer Placeholder 5">
            <a:extLst>
              <a:ext uri="{FF2B5EF4-FFF2-40B4-BE49-F238E27FC236}">
                <a16:creationId xmlns:a16="http://schemas.microsoft.com/office/drawing/2014/main" id="{1C25EE66-27D7-4860-B934-8EE605C78FE3}"/>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3D5FA51E-B9EF-44C0-B11B-352F1C6E48B0}"/>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17292881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C1386-36AA-418F-89D2-904D9C492450}"/>
              </a:ext>
            </a:extLst>
          </p:cNvPr>
          <p:cNvSpPr>
            <a:spLocks noGrp="1"/>
          </p:cNvSpPr>
          <p:nvPr>
            <p:ph type="title"/>
          </p:nvPr>
        </p:nvSpPr>
        <p:spPr>
          <a:xfrm>
            <a:off x="630238" y="365125"/>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682CD25-C915-4AF9-AC31-51846A291B1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D6B5DC-F6DB-452D-88D0-F31BE26C183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B9F1B647-26E5-4F00-AA94-382631FBBE3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FA6D20-05BC-4584-8BC7-CB182D7AE2F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D9A2EBE-DC64-4A43-A578-1387778B7656}"/>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8" name="Footer Placeholder 7">
            <a:extLst>
              <a:ext uri="{FF2B5EF4-FFF2-40B4-BE49-F238E27FC236}">
                <a16:creationId xmlns:a16="http://schemas.microsoft.com/office/drawing/2014/main" id="{CCC9489F-0C3A-40F0-950E-BA1B667E512E}"/>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C47E10ED-1090-4EDC-9081-21F939482682}"/>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5270403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8742-068F-4290-826A-FE4AC5A05AF0}"/>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95F99C26-FC38-4E09-A9B6-B4EC2759B0DE}"/>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4" name="Footer Placeholder 3">
            <a:extLst>
              <a:ext uri="{FF2B5EF4-FFF2-40B4-BE49-F238E27FC236}">
                <a16:creationId xmlns:a16="http://schemas.microsoft.com/office/drawing/2014/main" id="{EB7FA64C-758F-475C-A639-65F9C65F64FA}"/>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07BC74FB-9CF5-452D-8ED6-18048F1A47F2}"/>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13039459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1218A-4896-45C1-8C55-49A9C62DF18A}"/>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3" name="Footer Placeholder 2">
            <a:extLst>
              <a:ext uri="{FF2B5EF4-FFF2-40B4-BE49-F238E27FC236}">
                <a16:creationId xmlns:a16="http://schemas.microsoft.com/office/drawing/2014/main" id="{0A90FE50-2A23-4BF8-B302-E3921545F5F6}"/>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E8568C25-293B-4E6F-8CAA-0179C81C2C5B}"/>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12742452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94FC-4D94-415C-A3D5-E88EF378F9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FD01C072-6999-4224-84CA-A2530502F3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80E8BBD-C6DC-42C7-A883-64E4D29F1F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A4EEEA-2CA5-45E3-88EF-CD492BE4C8FE}"/>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6" name="Footer Placeholder 5">
            <a:extLst>
              <a:ext uri="{FF2B5EF4-FFF2-40B4-BE49-F238E27FC236}">
                <a16:creationId xmlns:a16="http://schemas.microsoft.com/office/drawing/2014/main" id="{4C543C99-B92F-472C-82D1-97FE8DD5B14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C3043DCD-C80E-4F24-9E98-D9FF7B270B8F}"/>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548283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779D-93E5-4C7B-BF1B-463BCBC324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420EAF6C-6C9B-4B7C-AC24-AF32889B976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5AD821CD-F15E-4F14-8E58-A38A48FB9A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A7763-9984-4DEC-9A23-906DBFBDE1F0}"/>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6" name="Footer Placeholder 5">
            <a:extLst>
              <a:ext uri="{FF2B5EF4-FFF2-40B4-BE49-F238E27FC236}">
                <a16:creationId xmlns:a16="http://schemas.microsoft.com/office/drawing/2014/main" id="{B012C7E7-8791-47CE-974F-38BDF331DB4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31B5C509-C3AC-4151-AE93-EC3FBC71CB72}"/>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5093500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74A9-03EA-494E-9EC7-AED38974B9B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648A9EB-9A7D-445B-8810-39D5A0F298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DEB0BFB-6778-4DF5-B4F3-65563E190B4C}"/>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061383C1-FCB9-4781-A382-62B4D0EB8BF9}"/>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58D0FB79-E2FE-48AE-95D7-AD0F023C693B}"/>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401582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41512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936D6-154F-4B87-84DB-8F4F416F04E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C4A28AC3-4224-49E8-AED6-4ABFF1DF700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706ED03-EFD3-4577-939F-AED822D41204}"/>
              </a:ext>
            </a:extLst>
          </p:cNvPr>
          <p:cNvSpPr>
            <a:spLocks noGrp="1"/>
          </p:cNvSpPr>
          <p:nvPr>
            <p:ph type="dt" sz="half" idx="10"/>
          </p:nvPr>
        </p:nvSpPr>
        <p:spPr/>
        <p:txBody>
          <a:body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67FEE26F-E317-4BE8-BFFD-3888C0857662}"/>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B41CC42A-17A2-4108-84A0-3B909471533B}"/>
              </a:ext>
            </a:extLst>
          </p:cNvPr>
          <p:cNvSpPr>
            <a:spLocks noGrp="1"/>
          </p:cNvSpPr>
          <p:nvPr>
            <p:ph type="sldNum" sz="quarter" idx="12"/>
          </p:nvPr>
        </p:nvSpPr>
        <p:spPr/>
        <p:txBody>
          <a:bodyPr/>
          <a:lstStyle/>
          <a:p>
            <a:fld id="{58C65A21-B9A1-4374-9E44-61581F0B10BA}" type="slidenum">
              <a:rPr lang="en-ZA" smtClean="0"/>
              <a:t>‹#›</a:t>
            </a:fld>
            <a:endParaRPr lang="en-ZA" dirty="0"/>
          </a:p>
        </p:txBody>
      </p:sp>
    </p:spTree>
    <p:extLst>
      <p:ext uri="{BB962C8B-B14F-4D97-AF65-F5344CB8AC3E}">
        <p14:creationId xmlns:p14="http://schemas.microsoft.com/office/powerpoint/2010/main" val="14422296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856091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603043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811167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05797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95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79213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962237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329253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571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495281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379985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982992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2020/21 MDDA Q3 PRESENTATION</a:t>
            </a: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5349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29840000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96727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7577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665585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469149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06510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0837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4409982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361935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6782474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815840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119109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1648286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523343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TextBox 5">
            <a:extLst>
              <a:ext uri="{FF2B5EF4-FFF2-40B4-BE49-F238E27FC236}">
                <a16:creationId xmlns:a16="http://schemas.microsoft.com/office/drawing/2014/main" id="{55224C6B-85DD-4FFC-A09D-DEFFD06EAC11}"/>
              </a:ext>
            </a:extLst>
          </p:cNvPr>
          <p:cNvSpPr txBox="1"/>
          <p:nvPr userDrawn="1"/>
        </p:nvSpPr>
        <p:spPr>
          <a:xfrm>
            <a:off x="457200" y="6356354"/>
            <a:ext cx="4937760" cy="215444"/>
          </a:xfrm>
          <a:prstGeom prst="rect">
            <a:avLst/>
          </a:prstGeom>
          <a:noFill/>
        </p:spPr>
        <p:txBody>
          <a:bodyPr wrap="square" rtlCol="0">
            <a:spAutoFit/>
          </a:bodyPr>
          <a:lstStyle/>
          <a:p>
            <a:r>
              <a:rPr lang="en-US" sz="800" dirty="0">
                <a:solidFill>
                  <a:prstClr val="black"/>
                </a:solidFill>
                <a:latin typeface="Arial" panose="020B0604020202020204" pitchFamily="34" charset="0"/>
              </a:rPr>
              <a:t>2020/21 MDDA SP &amp; APP PRESENTATION</a:t>
            </a:r>
          </a:p>
        </p:txBody>
      </p:sp>
    </p:spTree>
    <p:extLst>
      <p:ext uri="{BB962C8B-B14F-4D97-AF65-F5344CB8AC3E}">
        <p14:creationId xmlns:p14="http://schemas.microsoft.com/office/powerpoint/2010/main" val="36068205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271407199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12578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3896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9914074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9527575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995825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0738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917053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5" name="Slide Number Placeholder 5"/>
          <p:cNvSpPr>
            <a:spLocks noGrp="1"/>
          </p:cNvSpPr>
          <p:nvPr>
            <p:ph type="sldNum" sz="quarter" idx="12"/>
          </p:nvPr>
        </p:nvSpPr>
        <p:spPr/>
        <p:txBody>
          <a:bodyPr/>
          <a:lstStyle>
            <a:lvl1pPr>
              <a:defRPr/>
            </a:lvl1pPr>
          </a:lstStyle>
          <a:p>
            <a:pPr>
              <a:defRPr/>
            </a:pPr>
            <a:fld id="{2E49CD9C-A5F4-41C1-A948-BC0E30924D5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9266311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4" name="Slide Number Placeholder 5"/>
          <p:cNvSpPr>
            <a:spLocks noGrp="1"/>
          </p:cNvSpPr>
          <p:nvPr>
            <p:ph type="sldNum" sz="quarter" idx="12"/>
          </p:nvPr>
        </p:nvSpPr>
        <p:spPr/>
        <p:txBody>
          <a:bodyPr/>
          <a:lstStyle>
            <a:lvl1pPr>
              <a:defRPr/>
            </a:lvl1pPr>
          </a:lstStyle>
          <a:p>
            <a:pPr>
              <a:defRPr/>
            </a:pPr>
            <a:fld id="{D5EBA67E-7B4D-4AB0-BEA8-28D80A74962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765050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9593843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445071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25E0BFFC-8D92-4980-80AF-4F6590FB2DB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0163835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12"/>
          </p:nvPr>
        </p:nvSpPr>
        <p:spPr/>
        <p:txBody>
          <a:bodyPr/>
          <a:lstStyle>
            <a:lvl1pPr>
              <a:defRPr/>
            </a:lvl1pPr>
          </a:lstStyle>
          <a:p>
            <a:pPr>
              <a:defRPr/>
            </a:pPr>
            <a:fld id="{3D00BD85-D9CE-41BA-A454-64386F04515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3780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4563F347-7B63-46F9-B12D-CCFE6638A18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177805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defRPr sz="3600" b="1">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solidFill>
                  <a:prstClr val="black">
                    <a:tint val="75000"/>
                  </a:prstClr>
                </a:solidFill>
              </a:rPr>
              <a:pPr>
                <a:defRPr/>
              </a:pPr>
              <a:t>‹#›</a:t>
            </a:fld>
            <a:endParaRPr lang="en-US" dirty="0">
              <a:solidFill>
                <a:prstClr val="black">
                  <a:tint val="75000"/>
                </a:prstClr>
              </a:solidFill>
            </a:endParaRPr>
          </a:p>
        </p:txBody>
      </p:sp>
      <p:cxnSp>
        <p:nvCxnSpPr>
          <p:cNvPr id="4" name="Straight Connector 3">
            <a:extLst>
              <a:ext uri="{FF2B5EF4-FFF2-40B4-BE49-F238E27FC236}">
                <a16:creationId xmlns:a16="http://schemas.microsoft.com/office/drawing/2014/main" id="{CDFDB037-0B2B-48DF-A42B-9BE30EFA6A18}"/>
              </a:ext>
            </a:extLst>
          </p:cNvPr>
          <p:cNvCxnSpPr/>
          <p:nvPr userDrawn="1"/>
        </p:nvCxnSpPr>
        <p:spPr>
          <a:xfrm>
            <a:off x="0" y="11430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79982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0" y="2780928"/>
            <a:ext cx="9144000" cy="1143000"/>
          </a:xfrm>
          <a:prstGeom prst="rect">
            <a:avLst/>
          </a:prstGeom>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fontAlgn="auto">
              <a:spcAft>
                <a:spcPts val="0"/>
              </a:spcAft>
              <a:defRPr/>
            </a:pPr>
            <a:endParaRPr lang="en-ZA" sz="3200" dirty="0">
              <a:solidFill>
                <a:prstClr val="white"/>
              </a:solidFill>
            </a:endParaRPr>
          </a:p>
          <a:p>
            <a:pPr fontAlgn="auto">
              <a:spcAft>
                <a:spcPts val="0"/>
              </a:spcAft>
              <a:defRPr/>
            </a:pPr>
            <a:endParaRPr lang="en-US" sz="3000" b="1" i="1" dirty="0">
              <a:solidFill>
                <a:prstClr val="black"/>
              </a:solidFill>
            </a:endParaRPr>
          </a:p>
        </p:txBody>
      </p:sp>
      <p:sp>
        <p:nvSpPr>
          <p:cNvPr id="2" name="Date Placeholder 3"/>
          <p:cNvSpPr>
            <a:spLocks noGrp="1"/>
          </p:cNvSpPr>
          <p:nvPr>
            <p:ph type="dt" sz="half" idx="10"/>
          </p:nvPr>
        </p:nvSpPr>
        <p:spPr>
          <a:xfrm>
            <a:off x="457200" y="6356354"/>
            <a:ext cx="1738536" cy="365125"/>
          </a:xfrm>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sz="2000">
                <a:latin typeface="Arial" panose="020B0604020202020204" pitchFamily="34" charset="0"/>
                <a:cs typeface="Arial" panose="020B0604020202020204" pitchFamily="34" charset="0"/>
              </a:defRPr>
            </a:lvl1pPr>
          </a:lstStyle>
          <a:p>
            <a:pPr>
              <a:defRPr/>
            </a:pPr>
            <a:fld id="{D5EBA67E-7B4D-4AB0-BEA8-28D80A74962E}" type="slidenum">
              <a:rPr lang="en-US" smtClean="0">
                <a:solidFill>
                  <a:prstClr val="black">
                    <a:tint val="75000"/>
                  </a:prstClr>
                </a:solidFill>
              </a:rPr>
              <a:pPr>
                <a:defRPr/>
              </a:pPr>
              <a:t>‹#›</a:t>
            </a:fld>
            <a:endParaRPr lang="en-US" dirty="0">
              <a:solidFill>
                <a:prstClr val="black">
                  <a:tint val="75000"/>
                </a:prstClr>
              </a:solidFill>
            </a:endParaRPr>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245155" y="3023422"/>
            <a:ext cx="688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23528" y="2790056"/>
            <a:ext cx="8229600" cy="1143000"/>
          </a:xfrm>
        </p:spPr>
        <p:txBody>
          <a:bodyPr/>
          <a:lstStyle>
            <a:lvl1pPr>
              <a:defRPr sz="3600" b="1">
                <a:solidFill>
                  <a:schemeClr val="bg1"/>
                </a:solidFill>
                <a:latin typeface="Arial Unicode MS" pitchFamily="34" charset="-128"/>
                <a:ea typeface="Arial Unicode MS" pitchFamily="34" charset="-128"/>
                <a:cs typeface="Arial Unicode MS" pitchFamily="34" charset="-128"/>
              </a:defRPr>
            </a:lvl1pPr>
          </a:lstStyle>
          <a:p>
            <a:r>
              <a:rPr lang="en-US" dirty="0"/>
              <a:t>Click to edit Master title style</a:t>
            </a:r>
          </a:p>
        </p:txBody>
      </p:sp>
    </p:spTree>
    <p:extLst>
      <p:ext uri="{BB962C8B-B14F-4D97-AF65-F5344CB8AC3E}">
        <p14:creationId xmlns:p14="http://schemas.microsoft.com/office/powerpoint/2010/main" val="176042226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8827" y="233366"/>
            <a:ext cx="688975"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lvl1pPr algn="l">
              <a:defRPr sz="4000" b="0">
                <a:solidFill>
                  <a:schemeClr val="tx1"/>
                </a:solidFill>
                <a:latin typeface="Arial" panose="020B0604020202020204" pitchFamily="34" charset="0"/>
                <a:ea typeface="Arial Unicode MS" pitchFamily="34" charset="-128"/>
                <a:cs typeface="Arial" panose="020B0604020202020204" pitchFamily="34" charset="0"/>
              </a:defRPr>
            </a:lvl1pPr>
          </a:lstStyle>
          <a:p>
            <a:r>
              <a:rPr lang="en-US" dirty="0"/>
              <a:t>Click to edit Master title style</a:t>
            </a:r>
          </a:p>
        </p:txBody>
      </p:sp>
      <p:sp>
        <p:nvSpPr>
          <p:cNvPr id="5" name="Slide Number Placeholder 5"/>
          <p:cNvSpPr>
            <a:spLocks noGrp="1"/>
          </p:cNvSpPr>
          <p:nvPr>
            <p:ph type="sldNum" sz="quarter" idx="12"/>
          </p:nvPr>
        </p:nvSpPr>
        <p:spPr>
          <a:xfrm>
            <a:off x="6553200" y="6356354"/>
            <a:ext cx="2133600" cy="365125"/>
          </a:xfrm>
        </p:spPr>
        <p:txBody>
          <a:bodyPr/>
          <a:lstStyle>
            <a:lvl1pPr>
              <a:defRPr sz="2000">
                <a:latin typeface="Arial" panose="020B0604020202020204" pitchFamily="34" charset="0"/>
                <a:cs typeface="Arial" panose="020B0604020202020204" pitchFamily="34" charset="0"/>
              </a:defRPr>
            </a:lvl1pPr>
          </a:lstStyle>
          <a:p>
            <a:pPr>
              <a:defRPr/>
            </a:pPr>
            <a:fld id="{25E0BFFC-8D92-4980-80AF-4F6590FB2DB3}" type="slidenum">
              <a:rPr lang="en-US" smtClean="0"/>
              <a:pPr>
                <a:defRPr/>
              </a:pPr>
              <a:t>‹#›</a:t>
            </a:fld>
            <a:endParaRPr lang="en-US" dirty="0"/>
          </a:p>
        </p:txBody>
      </p:sp>
      <p:sp>
        <p:nvSpPr>
          <p:cNvPr id="8" name="Text Placeholder 2">
            <a:extLst>
              <a:ext uri="{FF2B5EF4-FFF2-40B4-BE49-F238E27FC236}">
                <a16:creationId xmlns:a16="http://schemas.microsoft.com/office/drawing/2014/main" id="{F90776B0-C322-43B7-9E24-46B2679BE61B}"/>
              </a:ext>
            </a:extLst>
          </p:cNvPr>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121189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46066-992E-44B3-910B-78CB311A1DF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27ADBC67-0CC6-45C6-98EA-BFF60FB67ED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698771A-F43D-4833-8C95-E37A6E54B06C}"/>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9B0B9789-EBCE-4074-85F3-4B8142A1214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92272D86-B417-4179-8276-E4F6B087DB79}"/>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7199484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82DE-41E5-4C92-8BC0-9F0910322BE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1A0E8DDC-6E4C-4C65-B511-602D9A060F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1122C4F-99B1-4C6F-9C07-7DBED3FE5A64}"/>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F0D83B12-6EC7-4970-B0F9-9FB74A58CF7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EF4E3009-289B-4610-80A1-1F70ACC52C2F}"/>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365695816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0BA1D-9A21-4691-9E10-2540C4AFB6B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54FE8D3C-5E40-4B5F-B950-5E8254949A8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A8B37B-2F48-4E6E-A1E6-3CB2BBE098C2}"/>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D2B8479B-0663-4BC2-B065-1E11E3E078CE}"/>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700F6384-D5AB-4614-A173-8CC896942AFF}"/>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379618225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F126C-6404-4091-9279-C0F1254ECE32}"/>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D8F6FC6-FB99-45CB-A649-8A5CC8E0E7DD}"/>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6999190-14B2-4493-B1EF-2CEA75AAEB9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0AB5AFF-9776-40DE-96E7-99EB9A2EF7E7}"/>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6" name="Footer Placeholder 5">
            <a:extLst>
              <a:ext uri="{FF2B5EF4-FFF2-40B4-BE49-F238E27FC236}">
                <a16:creationId xmlns:a16="http://schemas.microsoft.com/office/drawing/2014/main" id="{772671A5-D3B2-4940-8C3D-0F3C3FDCBFC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8F270EFB-4349-4C6C-A073-0C6EC33A53E3}"/>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391243809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A67D2-7973-4B32-8B3E-9327AD2F75F1}"/>
              </a:ext>
            </a:extLst>
          </p:cNvPr>
          <p:cNvSpPr>
            <a:spLocks noGrp="1"/>
          </p:cNvSpPr>
          <p:nvPr>
            <p:ph type="title"/>
          </p:nvPr>
        </p:nvSpPr>
        <p:spPr>
          <a:xfrm>
            <a:off x="630238" y="365125"/>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649B7A6-A1BE-4A30-A3B1-2603418AB58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43E957-A518-4F31-993C-14F161A296D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F82177C-56B9-4B1A-A149-ED712B21F3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6CF20B-E8D1-466D-8D6A-0B059CA56D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F74E934-888E-4688-8F9F-4EB72FD6F9B3}"/>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8" name="Footer Placeholder 7">
            <a:extLst>
              <a:ext uri="{FF2B5EF4-FFF2-40B4-BE49-F238E27FC236}">
                <a16:creationId xmlns:a16="http://schemas.microsoft.com/office/drawing/2014/main" id="{E90E93EE-0C12-4352-B067-C881F386A0B4}"/>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C75EC0A5-3F96-4070-9C6A-FF94B42C0642}"/>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99441516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310E-ACA8-41A6-86D7-4540B4FB601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1B73CD0-CA8A-4E86-AA36-6364E9BB28EF}"/>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4" name="Footer Placeholder 3">
            <a:extLst>
              <a:ext uri="{FF2B5EF4-FFF2-40B4-BE49-F238E27FC236}">
                <a16:creationId xmlns:a16="http://schemas.microsoft.com/office/drawing/2014/main" id="{6F343D4D-A7E9-4C5C-B056-3B38F20C0FED}"/>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ADA6E364-0D79-4C35-B627-1E253DD32314}"/>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202083477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3AD15-756B-4C45-9681-918D80FBA763}"/>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3" name="Footer Placeholder 2">
            <a:extLst>
              <a:ext uri="{FF2B5EF4-FFF2-40B4-BE49-F238E27FC236}">
                <a16:creationId xmlns:a16="http://schemas.microsoft.com/office/drawing/2014/main" id="{BB11DA44-3548-40A9-8349-FF29B79B94EF}"/>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774DD89B-FED5-4C6B-B0C1-171244C59E06}"/>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04275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MDDA Q1 PERFORMANCE AND EXPENDITURE REPORT </a:t>
            </a:r>
          </a:p>
        </p:txBody>
      </p:sp>
      <p:sp>
        <p:nvSpPr>
          <p:cNvPr id="7" name="Slide Number Placeholder 5"/>
          <p:cNvSpPr>
            <a:spLocks noGrp="1"/>
          </p:cNvSpPr>
          <p:nvPr>
            <p:ph type="sldNum" sz="quarter" idx="12"/>
          </p:nvPr>
        </p:nvSpPr>
        <p:spPr/>
        <p:txBody>
          <a:bodyPr/>
          <a:lstStyle>
            <a:lvl1pPr>
              <a:defRPr/>
            </a:lvl1pPr>
          </a:lstStyle>
          <a:p>
            <a:pPr>
              <a:defRPr/>
            </a:pPr>
            <a:fld id="{9E84F06C-09CB-486D-8606-F716D165B5A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064742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21811-6C4D-4D49-9B25-D9BAFB64E5C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A755DC6-30AD-4DBB-B808-17FC932F7CD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352FC36C-6E60-40D2-8DCB-5171A024A8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10138E-3F55-4DBF-B711-ED738916BFEA}"/>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6" name="Footer Placeholder 5">
            <a:extLst>
              <a:ext uri="{FF2B5EF4-FFF2-40B4-BE49-F238E27FC236}">
                <a16:creationId xmlns:a16="http://schemas.microsoft.com/office/drawing/2014/main" id="{74A72A11-56A5-4CD8-95E5-8A803B0FEC0F}"/>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B2940EC1-3EE5-4DB4-8652-1781DD6CFF07}"/>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336908556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D9-B59E-40FB-8F66-A1C801EC75F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6FD01A0F-A0C2-4FA3-BFEC-932F71A9CA7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61D1201C-89BD-40BB-88D1-2FB3AF893A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45B81-B070-4587-A9DF-C61D23116BD3}"/>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6" name="Footer Placeholder 5">
            <a:extLst>
              <a:ext uri="{FF2B5EF4-FFF2-40B4-BE49-F238E27FC236}">
                <a16:creationId xmlns:a16="http://schemas.microsoft.com/office/drawing/2014/main" id="{4913E7D3-7B5C-48C4-9C2B-CFEBCF41C83D}"/>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D040D920-1724-4D76-8F20-4DC744C7468F}"/>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8211166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762C-7D94-4F48-AB1D-1F8A3ABA4812}"/>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D6FBF307-2651-4E0C-8DA1-786E1D6B65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F030F12-D3AB-46C0-BB7D-170FBE2E4429}"/>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1B22481E-4DA9-4D1F-B7BE-5B84D59EB35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84BB4F3B-822C-4A3D-9797-FAD4456D294F}"/>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46499002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F235F5-4908-42E2-9151-EE042F4FDCE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9CD7D6A7-F006-4FC8-AA8B-035BE5298C37}"/>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4D44EBB-7463-4567-BE8D-AC5E517E912E}"/>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C7FBB9CC-1533-4A86-A8B8-54213824B256}"/>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7102CE4B-9D22-44FA-BDA5-638647F9A85E}"/>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29433596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D15A-1E72-4734-B22E-D80FBC1839D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BBB7951-4F34-481B-9E4F-3AFD02C13220}"/>
              </a:ext>
            </a:extLst>
          </p:cNvPr>
          <p:cNvSpPr>
            <a:spLocks noGrp="1"/>
          </p:cNvSpPr>
          <p:nvPr>
            <p:ph type="dt" sz="half" idx="10"/>
          </p:nvPr>
        </p:nvSpPr>
        <p:spPr/>
        <p:txBody>
          <a:bodyPr/>
          <a:lstStyle/>
          <a:p>
            <a:fld id="{4BF8EF6B-6188-4B9C-8887-A6EAB7BD6C6A}" type="datetimeFigureOut">
              <a:rPr lang="en-ZA" smtClean="0"/>
              <a:t>2022/03/03</a:t>
            </a:fld>
            <a:endParaRPr lang="en-ZA" dirty="0"/>
          </a:p>
        </p:txBody>
      </p:sp>
      <p:sp>
        <p:nvSpPr>
          <p:cNvPr id="4" name="Footer Placeholder 3">
            <a:extLst>
              <a:ext uri="{FF2B5EF4-FFF2-40B4-BE49-F238E27FC236}">
                <a16:creationId xmlns:a16="http://schemas.microsoft.com/office/drawing/2014/main" id="{00AC623A-4560-468B-B289-93E7F41C324A}"/>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577B739E-E4F6-4E72-8CBE-FE940DBC5795}"/>
              </a:ext>
            </a:extLst>
          </p:cNvPr>
          <p:cNvSpPr>
            <a:spLocks noGrp="1"/>
          </p:cNvSpPr>
          <p:nvPr>
            <p:ph type="sldNum" sz="quarter" idx="12"/>
          </p:nvPr>
        </p:nvSpPr>
        <p:spPr/>
        <p:txBody>
          <a:bodyPr/>
          <a:lstStyle/>
          <a:p>
            <a:fld id="{9E41D736-55F2-4BBA-A682-5DD01476A266}" type="slidenum">
              <a:rPr lang="en-ZA" smtClean="0"/>
              <a:t>‹#›</a:t>
            </a:fld>
            <a:endParaRPr lang="en-ZA" dirty="0"/>
          </a:p>
        </p:txBody>
      </p:sp>
    </p:spTree>
    <p:extLst>
      <p:ext uri="{BB962C8B-B14F-4D97-AF65-F5344CB8AC3E}">
        <p14:creationId xmlns:p14="http://schemas.microsoft.com/office/powerpoint/2010/main" val="181052857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12"/>
          </p:nvPr>
        </p:nvSpPr>
        <p:spPr/>
        <p:txBody>
          <a:bodyPr/>
          <a:lstStyle>
            <a:lvl1pPr>
              <a:defRPr/>
            </a:lvl1pPr>
          </a:lstStyle>
          <a:p>
            <a:pPr>
              <a:defRPr/>
            </a:pPr>
            <a:fld id="{2BAC12FB-205D-496A-829F-942F59A056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715565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12"/>
          </p:nvPr>
        </p:nvSpPr>
        <p:spPr/>
        <p:txBody>
          <a:bodyPr/>
          <a:lstStyle>
            <a:lvl1pPr>
              <a:defRPr/>
            </a:lvl1pPr>
          </a:lstStyle>
          <a:p>
            <a:pPr>
              <a:defRPr/>
            </a:pPr>
            <a:fld id="{6EFE87D6-28AE-4488-BDD1-2DD6D741DE2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9357738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12"/>
          </p:nvPr>
        </p:nvSpPr>
        <p:spPr/>
        <p:txBody>
          <a:bodyPr/>
          <a:lstStyle>
            <a:lvl1pPr>
              <a:defRPr/>
            </a:lvl1pPr>
          </a:lstStyle>
          <a:p>
            <a:pPr>
              <a:defRPr/>
            </a:pPr>
            <a:fld id="{13E20EB4-EA81-49FE-A7FD-B889DC1E609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5270732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7" name="Slide Number Placeholder 5"/>
          <p:cNvSpPr>
            <a:spLocks noGrp="1"/>
          </p:cNvSpPr>
          <p:nvPr>
            <p:ph type="sldNum" sz="quarter" idx="12"/>
          </p:nvPr>
        </p:nvSpPr>
        <p:spPr/>
        <p:txBody>
          <a:bodyPr/>
          <a:lstStyle>
            <a:lvl1pPr>
              <a:defRPr/>
            </a:lvl1pPr>
          </a:lstStyle>
          <a:p>
            <a:pPr>
              <a:defRPr/>
            </a:pPr>
            <a:fld id="{B277599C-8547-405A-88F9-CA531EADFA7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1376916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2021/22 MDDA Q1 PRESENTATION</a:t>
            </a:r>
          </a:p>
        </p:txBody>
      </p:sp>
      <p:sp>
        <p:nvSpPr>
          <p:cNvPr id="9" name="Slide Number Placeholder 5"/>
          <p:cNvSpPr>
            <a:spLocks noGrp="1"/>
          </p:cNvSpPr>
          <p:nvPr>
            <p:ph type="sldNum" sz="quarter" idx="12"/>
          </p:nvPr>
        </p:nvSpPr>
        <p:spPr/>
        <p:txBody>
          <a:bodyPr/>
          <a:lstStyle>
            <a:lvl1pPr>
              <a:defRPr/>
            </a:lvl1pPr>
          </a:lstStyle>
          <a:p>
            <a:pPr>
              <a:defRPr/>
            </a:pPr>
            <a:fld id="{0402C066-3C8B-4CB1-ADB8-B649C94E9BD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374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slideLayout" Target="../slideLayouts/slideLayout135.xml"/><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slideLayout" Target="../slideLayouts/slideLayout134.xml"/><Relationship Id="rId2" Type="http://schemas.openxmlformats.org/officeDocument/2006/relationships/slideLayout" Target="../slideLayouts/slideLayout124.xml"/><Relationship Id="rId16" Type="http://schemas.openxmlformats.org/officeDocument/2006/relationships/theme" Target="../theme/theme10.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5" Type="http://schemas.openxmlformats.org/officeDocument/2006/relationships/slideLayout" Target="../slideLayouts/slideLayout13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 Id="rId14" Type="http://schemas.openxmlformats.org/officeDocument/2006/relationships/slideLayout" Target="../slideLayouts/slideLayout13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5" Type="http://schemas.openxmlformats.org/officeDocument/2006/relationships/theme" Target="../theme/theme5.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theme" Target="../theme/theme6.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7.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slideLayout" Target="../slideLayouts/slideLayout107.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5" Type="http://schemas.openxmlformats.org/officeDocument/2006/relationships/theme" Target="../theme/theme8.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 Id="rId14" Type="http://schemas.openxmlformats.org/officeDocument/2006/relationships/slideLayout" Target="../slideLayouts/slideLayout10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slideLayout" Target="../slideLayouts/slideLayout121.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5" Type="http://schemas.openxmlformats.org/officeDocument/2006/relationships/theme" Target="../theme/theme9.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slideLayout" Target="../slideLayouts/slideLayout1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55515264"/>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37136937"/>
      </p:ext>
    </p:extLst>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 id="2147484205" r:id="rId12"/>
    <p:sldLayoutId id="2147484206" r:id="rId13"/>
    <p:sldLayoutId id="2147484207" r:id="rId14"/>
    <p:sldLayoutId id="2147484208" r:id="rId15"/>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5966567"/>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122" r:id="rId15"/>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41D4C3-2E3D-483F-A563-FEC7A4DBD75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1C7518B6-9CD3-4888-9C1A-E988F8F6E8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28E1728-4197-4C3D-AB09-FB7EB6B75C7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83C38-D2F0-489B-AF28-4E3A8D13DCCD}" type="datetimeFigureOut">
              <a:rPr lang="en-ZA" smtClean="0"/>
              <a:t>2022/03/03</a:t>
            </a:fld>
            <a:endParaRPr lang="en-ZA" dirty="0"/>
          </a:p>
        </p:txBody>
      </p:sp>
      <p:sp>
        <p:nvSpPr>
          <p:cNvPr id="5" name="Footer Placeholder 4">
            <a:extLst>
              <a:ext uri="{FF2B5EF4-FFF2-40B4-BE49-F238E27FC236}">
                <a16:creationId xmlns:a16="http://schemas.microsoft.com/office/drawing/2014/main" id="{F09E48E6-91CB-4973-BBD6-5E3B9EDFCAB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Arial" charset="0"/>
              </a:rPr>
              <a:t>MDDA Q1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Arial" charset="0"/>
              </a:rPr>
              <a:t> PERFORMANCE AND EXPENDITURE REPORT 2021/22</a:t>
            </a:r>
          </a:p>
          <a:p>
            <a:endParaRPr lang="en-ZA" dirty="0"/>
          </a:p>
        </p:txBody>
      </p:sp>
      <p:sp>
        <p:nvSpPr>
          <p:cNvPr id="6" name="Slide Number Placeholder 5">
            <a:extLst>
              <a:ext uri="{FF2B5EF4-FFF2-40B4-BE49-F238E27FC236}">
                <a16:creationId xmlns:a16="http://schemas.microsoft.com/office/drawing/2014/main" id="{807A2B6A-D45F-4F04-956D-78964C31F30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65A21-B9A1-4374-9E44-61581F0B10BA}" type="slidenum">
              <a:rPr lang="en-ZA" smtClean="0"/>
              <a:t>‹#›</a:t>
            </a:fld>
            <a:endParaRPr lang="en-ZA" dirty="0"/>
          </a:p>
        </p:txBody>
      </p:sp>
    </p:spTree>
    <p:extLst>
      <p:ext uri="{BB962C8B-B14F-4D97-AF65-F5344CB8AC3E}">
        <p14:creationId xmlns:p14="http://schemas.microsoft.com/office/powerpoint/2010/main" val="801226691"/>
      </p:ext>
    </p:extLst>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04209573"/>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22919137"/>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MDDA Q1 PERFORMANCE AND EXPENDITURE REPORT </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6840521"/>
      </p:ext>
    </p:extLst>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 id="2147484119" r:id="rId12"/>
    <p:sldLayoutId id="2147484120" r:id="rId13"/>
    <p:sldLayoutId id="2147484121"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A51E20-965C-4850-AF8B-6A1291247F3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50AAEC1-7206-4D4C-B71E-A799BFF75E4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5E8D71F-F9C1-4927-8094-41B7D8B59F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8EF6B-6188-4B9C-8887-A6EAB7BD6C6A}" type="datetimeFigureOut">
              <a:rPr lang="en-ZA" smtClean="0"/>
              <a:t>2022/03/03</a:t>
            </a:fld>
            <a:endParaRPr lang="en-ZA" dirty="0"/>
          </a:p>
        </p:txBody>
      </p:sp>
      <p:sp>
        <p:nvSpPr>
          <p:cNvPr id="5" name="Footer Placeholder 4">
            <a:extLst>
              <a:ext uri="{FF2B5EF4-FFF2-40B4-BE49-F238E27FC236}">
                <a16:creationId xmlns:a16="http://schemas.microsoft.com/office/drawing/2014/main" id="{0E546E28-059E-41C2-A89B-05A171A8C73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E1A53431-3152-4051-A8C7-C16B9BF0363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1D736-55F2-4BBA-A682-5DD01476A266}" type="slidenum">
              <a:rPr lang="en-ZA" smtClean="0"/>
              <a:t>‹#›</a:t>
            </a:fld>
            <a:endParaRPr lang="en-ZA" dirty="0"/>
          </a:p>
        </p:txBody>
      </p:sp>
    </p:spTree>
    <p:extLst>
      <p:ext uri="{BB962C8B-B14F-4D97-AF65-F5344CB8AC3E}">
        <p14:creationId xmlns:p14="http://schemas.microsoft.com/office/powerpoint/2010/main" val="2876733425"/>
      </p:ext>
    </p:extLst>
  </p:cSld>
  <p:clrMap bg1="lt1" tx1="dk1" bg2="lt2" tx2="dk2" accent1="accent1" accent2="accent2" accent3="accent3" accent4="accent4" accent5="accent5" accent6="accent6" hlink="hlink" folHlink="folHlink"/>
  <p:sldLayoutIdLst>
    <p:sldLayoutId id="2147484136" r:id="rId1"/>
    <p:sldLayoutId id="2147484137" r:id="rId2"/>
    <p:sldLayoutId id="2147484138" r:id="rId3"/>
    <p:sldLayoutId id="2147484139" r:id="rId4"/>
    <p:sldLayoutId id="2147484140" r:id="rId5"/>
    <p:sldLayoutId id="2147484141" r:id="rId6"/>
    <p:sldLayoutId id="2147484142" r:id="rId7"/>
    <p:sldLayoutId id="2147484143" r:id="rId8"/>
    <p:sldLayoutId id="2147484144" r:id="rId9"/>
    <p:sldLayoutId id="2147484145" r:id="rId10"/>
    <p:sldLayoutId id="2147484146" r:id="rId11"/>
    <p:sldLayoutId id="214748414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r>
              <a:rPr lang="en-US" dirty="0">
                <a:solidFill>
                  <a:prstClr val="black">
                    <a:tint val="75000"/>
                  </a:prstClr>
                </a:solidFill>
              </a:rPr>
              <a:t>2021/22 MDDA Q1 PRESENTATION</a:t>
            </a: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99302820"/>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cs typeface="Arial"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cs typeface="Arial" charset="0"/>
              </a:defRPr>
            </a:lvl1pPr>
          </a:lstStyle>
          <a:p>
            <a:pPr>
              <a:defRPr/>
            </a:pPr>
            <a:fld id="{85E81024-E309-4157-B977-B245F344488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2387355"/>
      </p:ext>
    </p:extLst>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 id="2147484190" r:id="rId12"/>
    <p:sldLayoutId id="2147484191" r:id="rId13"/>
    <p:sldLayoutId id="2147484192"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0.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0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8.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5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369476-5E79-4128-BE5F-14DE8DD9D27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E87D6-28AE-4488-BDD1-2DD6D741DE2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Arial" charset="0"/>
            </a:endParaRPr>
          </a:p>
        </p:txBody>
      </p:sp>
      <p:pic>
        <p:nvPicPr>
          <p:cNvPr id="5" name="Picture 4">
            <a:extLst>
              <a:ext uri="{FF2B5EF4-FFF2-40B4-BE49-F238E27FC236}">
                <a16:creationId xmlns:a16="http://schemas.microsoft.com/office/drawing/2014/main" id="{6FCF23A0-4E01-4932-882D-63FD92901205}"/>
              </a:ext>
            </a:extLst>
          </p:cNvPr>
          <p:cNvPicPr>
            <a:picLocks noChangeAspect="1"/>
          </p:cNvPicPr>
          <p:nvPr/>
        </p:nvPicPr>
        <p:blipFill rotWithShape="1">
          <a:blip r:embed="rId3"/>
          <a:srcRect l="3216" t="8851"/>
          <a:stretch/>
        </p:blipFill>
        <p:spPr>
          <a:xfrm>
            <a:off x="223195" y="-135092"/>
            <a:ext cx="8697610" cy="6340926"/>
          </a:xfrm>
          <a:prstGeom prst="rect">
            <a:avLst/>
          </a:prstGeom>
        </p:spPr>
      </p:pic>
      <p:sp>
        <p:nvSpPr>
          <p:cNvPr id="6" name="TextBox 5">
            <a:extLst>
              <a:ext uri="{FF2B5EF4-FFF2-40B4-BE49-F238E27FC236}">
                <a16:creationId xmlns:a16="http://schemas.microsoft.com/office/drawing/2014/main" id="{22139824-3448-4169-B9A7-E4D4D853FC55}"/>
              </a:ext>
            </a:extLst>
          </p:cNvPr>
          <p:cNvSpPr txBox="1"/>
          <p:nvPr/>
        </p:nvSpPr>
        <p:spPr>
          <a:xfrm>
            <a:off x="4393758" y="3035371"/>
            <a:ext cx="4547318"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F79646"/>
              </a:solidFill>
              <a:effectLst/>
              <a:uLnTx/>
              <a:uFillTx/>
              <a:latin typeface="Arial"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79646"/>
                </a:solidFill>
                <a:effectLst/>
                <a:uLnTx/>
                <a:uFillTx/>
                <a:latin typeface="Arial" pitchFamily="34" charset="0"/>
                <a:ea typeface="+mn-ea"/>
                <a:cs typeface="Arial" pitchFamily="34" charset="0"/>
              </a:rPr>
              <a:t>MDDA Quarter 1 and 2 </a:t>
            </a:r>
            <a:r>
              <a:rPr kumimoji="0" lang="en-US" sz="2400" b="1" i="0" u="none" strike="noStrike" kern="1200" cap="none" spc="0" normalizeH="0" baseline="0" noProof="0" dirty="0">
                <a:ln>
                  <a:noFill/>
                </a:ln>
                <a:solidFill>
                  <a:srgbClr val="F79646"/>
                </a:solidFill>
                <a:effectLst/>
                <a:uLnTx/>
                <a:uFillTx/>
                <a:latin typeface="Arial" pitchFamily="34" charset="0"/>
                <a:ea typeface="+mn-ea"/>
                <a:cs typeface="Arial" pitchFamily="34" charset="0"/>
              </a:rPr>
              <a:t>performance and expenditure report 2021/22</a:t>
            </a:r>
            <a:endParaRPr kumimoji="0" lang="en-GB" sz="2400" b="1" i="0" u="none" strike="noStrike" kern="1200" cap="none" spc="0" normalizeH="0" baseline="0" noProof="0" dirty="0">
              <a:ln>
                <a:noFill/>
              </a:ln>
              <a:solidFill>
                <a:srgbClr val="F79646"/>
              </a:solidFill>
              <a:effectLst/>
              <a:uLnTx/>
              <a:uFillTx/>
              <a:latin typeface="Arial" pitchFamily="34" charset="0"/>
              <a:ea typeface="+mn-ea"/>
              <a:cs typeface="Arial" pitchFamily="34" charset="0"/>
            </a:endParaRPr>
          </a:p>
        </p:txBody>
      </p:sp>
      <p:sp>
        <p:nvSpPr>
          <p:cNvPr id="7" name="TextBox 6">
            <a:extLst>
              <a:ext uri="{FF2B5EF4-FFF2-40B4-BE49-F238E27FC236}">
                <a16:creationId xmlns:a16="http://schemas.microsoft.com/office/drawing/2014/main" id="{678EBA6A-C8EF-4C71-B0C1-9B628C7F8EF9}"/>
              </a:ext>
            </a:extLst>
          </p:cNvPr>
          <p:cNvSpPr txBox="1"/>
          <p:nvPr/>
        </p:nvSpPr>
        <p:spPr>
          <a:xfrm>
            <a:off x="4554019" y="2636946"/>
            <a:ext cx="4132781"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Access</a:t>
            </a:r>
            <a:r>
              <a:rPr kumimoji="0" lang="en-GB" sz="16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 to diversified media for all</a:t>
            </a:r>
            <a:r>
              <a:rPr kumimoji="0" lang="en-ZA" sz="1600" b="1" i="0" u="none" strike="noStrike" kern="1200" cap="none" spc="0" normalizeH="0" baseline="0" noProof="0" dirty="0">
                <a:ln>
                  <a:noFill/>
                </a:ln>
                <a:solidFill>
                  <a:prstClr val="white"/>
                </a:solidFill>
                <a:effectLst/>
                <a:uLnTx/>
                <a:uFillTx/>
                <a:latin typeface="Arial" pitchFamily="34" charset="0"/>
                <a:ea typeface="+mn-ea"/>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600" b="1"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8" name="Title 1">
            <a:extLst>
              <a:ext uri="{FF2B5EF4-FFF2-40B4-BE49-F238E27FC236}">
                <a16:creationId xmlns:a16="http://schemas.microsoft.com/office/drawing/2014/main" id="{8C4D7C4E-A014-4974-9742-FA92F646E015}"/>
              </a:ext>
            </a:extLst>
          </p:cNvPr>
          <p:cNvSpPr txBox="1">
            <a:spLocks/>
          </p:cNvSpPr>
          <p:nvPr/>
        </p:nvSpPr>
        <p:spPr>
          <a:xfrm>
            <a:off x="5553609" y="4869160"/>
            <a:ext cx="2133600" cy="671982"/>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000" b="1" dirty="0">
                <a:latin typeface="Arial" panose="020B0604020202020204" pitchFamily="34" charset="0"/>
                <a:cs typeface="Arial" panose="020B0604020202020204" pitchFamily="34" charset="0"/>
              </a:rPr>
              <a:t> </a:t>
            </a:r>
            <a:r>
              <a:rPr lang="en-US" sz="2100" b="1" dirty="0">
                <a:solidFill>
                  <a:schemeClr val="accent6">
                    <a:lumMod val="50000"/>
                  </a:schemeClr>
                </a:solidFill>
                <a:latin typeface="Poppins" panose="00000500000000000000" pitchFamily="2" charset="0"/>
                <a:cs typeface="Poppins" panose="00000500000000000000" pitchFamily="2" charset="0"/>
              </a:rPr>
              <a:t>08 March 2022</a:t>
            </a:r>
          </a:p>
        </p:txBody>
      </p:sp>
    </p:spTree>
    <p:extLst>
      <p:ext uri="{BB962C8B-B14F-4D97-AF65-F5344CB8AC3E}">
        <p14:creationId xmlns:p14="http://schemas.microsoft.com/office/powerpoint/2010/main" val="428842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58E1-757A-4DC8-991E-47EFE0DAEAF6}"/>
              </a:ext>
            </a:extLst>
          </p:cNvPr>
          <p:cNvSpPr>
            <a:spLocks noGrp="1"/>
          </p:cNvSpPr>
          <p:nvPr>
            <p:ph type="title"/>
          </p:nvPr>
        </p:nvSpPr>
        <p:spPr>
          <a:xfrm>
            <a:off x="457200" y="0"/>
            <a:ext cx="7787208" cy="1143000"/>
          </a:xfrm>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GB" sz="2400" b="1" dirty="0"/>
              <a:t>Recruitment Progress</a:t>
            </a:r>
            <a:endParaRPr lang="en-ZA" sz="2400" b="1" dirty="0"/>
          </a:p>
        </p:txBody>
      </p:sp>
      <p:sp>
        <p:nvSpPr>
          <p:cNvPr id="3" name="Slide Number Placeholder 2">
            <a:extLst>
              <a:ext uri="{FF2B5EF4-FFF2-40B4-BE49-F238E27FC236}">
                <a16:creationId xmlns:a16="http://schemas.microsoft.com/office/drawing/2014/main" id="{364E683C-0225-46B9-892E-66515FF4D4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FB2AA3A6-00A0-4A1A-8C1E-3AFEC20EE1E1}"/>
              </a:ext>
            </a:extLst>
          </p:cNvPr>
          <p:cNvGraphicFramePr>
            <a:graphicFrameLocks noGrp="1"/>
          </p:cNvGraphicFramePr>
          <p:nvPr>
            <p:ph idx="1"/>
          </p:nvPr>
        </p:nvGraphicFramePr>
        <p:xfrm>
          <a:off x="457200" y="1556792"/>
          <a:ext cx="8229600" cy="45693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820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E946-96CA-4F59-B7F2-89E52D5EDBB1}"/>
              </a:ext>
            </a:extLst>
          </p:cNvPr>
          <p:cNvSpPr>
            <a:spLocks noGrp="1"/>
          </p:cNvSpPr>
          <p:nvPr>
            <p:ph type="title"/>
          </p:nvPr>
        </p:nvSpPr>
        <p:spPr/>
        <p:txBody>
          <a:bodyPr/>
          <a:lstStyle/>
          <a:p>
            <a:r>
              <a:rPr lang="en-ZA" sz="2400" dirty="0">
                <a:latin typeface="Arial" panose="020B0604020202020204" pitchFamily="34" charset="0"/>
                <a:cs typeface="Arial" panose="020B0604020202020204" pitchFamily="34" charset="0"/>
              </a:rPr>
              <a:t>2021/22 Q1 </a:t>
            </a:r>
            <a:r>
              <a:rPr lang="en-ZA" sz="2400" dirty="0">
                <a:solidFill>
                  <a:prstClr val="black"/>
                </a:solidFill>
                <a:latin typeface="Arial" panose="020B0604020202020204" pitchFamily="34" charset="0"/>
                <a:cs typeface="Arial" panose="020B0604020202020204" pitchFamily="34" charset="0"/>
              </a:rPr>
              <a:t>Employment Equity Per Occupation </a:t>
            </a:r>
            <a:endParaRPr lang="en-ZA"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4B6E14F-60FB-449E-BFD6-0C9E486126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AEEEEB4B-AD0C-4500-93B1-EA39E79DAC44}"/>
              </a:ext>
            </a:extLst>
          </p:cNvPr>
          <p:cNvGraphicFramePr>
            <a:graphicFrameLocks noGrp="1"/>
          </p:cNvGraphicFramePr>
          <p:nvPr>
            <p:extLst>
              <p:ext uri="{D42A27DB-BD31-4B8C-83A1-F6EECF244321}">
                <p14:modId xmlns:p14="http://schemas.microsoft.com/office/powerpoint/2010/main" val="1090294774"/>
              </p:ext>
            </p:extLst>
          </p:nvPr>
        </p:nvGraphicFramePr>
        <p:xfrm>
          <a:off x="282352" y="1341225"/>
          <a:ext cx="8579295" cy="4175550"/>
        </p:xfrm>
        <a:graphic>
          <a:graphicData uri="http://schemas.openxmlformats.org/drawingml/2006/table">
            <a:tbl>
              <a:tblPr firstRow="1" firstCol="1" bandRow="1"/>
              <a:tblGrid>
                <a:gridCol w="2016224">
                  <a:extLst>
                    <a:ext uri="{9D8B030D-6E8A-4147-A177-3AD203B41FA5}">
                      <a16:colId xmlns:a16="http://schemas.microsoft.com/office/drawing/2014/main" val="1594212479"/>
                    </a:ext>
                  </a:extLst>
                </a:gridCol>
                <a:gridCol w="432048">
                  <a:extLst>
                    <a:ext uri="{9D8B030D-6E8A-4147-A177-3AD203B41FA5}">
                      <a16:colId xmlns:a16="http://schemas.microsoft.com/office/drawing/2014/main" val="803683307"/>
                    </a:ext>
                  </a:extLst>
                </a:gridCol>
                <a:gridCol w="360040">
                  <a:extLst>
                    <a:ext uri="{9D8B030D-6E8A-4147-A177-3AD203B41FA5}">
                      <a16:colId xmlns:a16="http://schemas.microsoft.com/office/drawing/2014/main" val="1671016271"/>
                    </a:ext>
                  </a:extLst>
                </a:gridCol>
                <a:gridCol w="288032">
                  <a:extLst>
                    <a:ext uri="{9D8B030D-6E8A-4147-A177-3AD203B41FA5}">
                      <a16:colId xmlns:a16="http://schemas.microsoft.com/office/drawing/2014/main" val="3255261289"/>
                    </a:ext>
                  </a:extLst>
                </a:gridCol>
                <a:gridCol w="504056">
                  <a:extLst>
                    <a:ext uri="{9D8B030D-6E8A-4147-A177-3AD203B41FA5}">
                      <a16:colId xmlns:a16="http://schemas.microsoft.com/office/drawing/2014/main" val="85909995"/>
                    </a:ext>
                  </a:extLst>
                </a:gridCol>
                <a:gridCol w="432048">
                  <a:extLst>
                    <a:ext uri="{9D8B030D-6E8A-4147-A177-3AD203B41FA5}">
                      <a16:colId xmlns:a16="http://schemas.microsoft.com/office/drawing/2014/main" val="4210636143"/>
                    </a:ext>
                  </a:extLst>
                </a:gridCol>
                <a:gridCol w="360040">
                  <a:extLst>
                    <a:ext uri="{9D8B030D-6E8A-4147-A177-3AD203B41FA5}">
                      <a16:colId xmlns:a16="http://schemas.microsoft.com/office/drawing/2014/main" val="3996868977"/>
                    </a:ext>
                  </a:extLst>
                </a:gridCol>
                <a:gridCol w="360040">
                  <a:extLst>
                    <a:ext uri="{9D8B030D-6E8A-4147-A177-3AD203B41FA5}">
                      <a16:colId xmlns:a16="http://schemas.microsoft.com/office/drawing/2014/main" val="3142442028"/>
                    </a:ext>
                  </a:extLst>
                </a:gridCol>
                <a:gridCol w="576064">
                  <a:extLst>
                    <a:ext uri="{9D8B030D-6E8A-4147-A177-3AD203B41FA5}">
                      <a16:colId xmlns:a16="http://schemas.microsoft.com/office/drawing/2014/main" val="4065164865"/>
                    </a:ext>
                  </a:extLst>
                </a:gridCol>
                <a:gridCol w="720080">
                  <a:extLst>
                    <a:ext uri="{9D8B030D-6E8A-4147-A177-3AD203B41FA5}">
                      <a16:colId xmlns:a16="http://schemas.microsoft.com/office/drawing/2014/main" val="2599602986"/>
                    </a:ext>
                  </a:extLst>
                </a:gridCol>
                <a:gridCol w="936104">
                  <a:extLst>
                    <a:ext uri="{9D8B030D-6E8A-4147-A177-3AD203B41FA5}">
                      <a16:colId xmlns:a16="http://schemas.microsoft.com/office/drawing/2014/main" val="497241221"/>
                    </a:ext>
                  </a:extLst>
                </a:gridCol>
                <a:gridCol w="648072">
                  <a:extLst>
                    <a:ext uri="{9D8B030D-6E8A-4147-A177-3AD203B41FA5}">
                      <a16:colId xmlns:a16="http://schemas.microsoft.com/office/drawing/2014/main" val="1863553830"/>
                    </a:ext>
                  </a:extLst>
                </a:gridCol>
                <a:gridCol w="946447">
                  <a:extLst>
                    <a:ext uri="{9D8B030D-6E8A-4147-A177-3AD203B41FA5}">
                      <a16:colId xmlns:a16="http://schemas.microsoft.com/office/drawing/2014/main" val="1610504565"/>
                    </a:ext>
                  </a:extLst>
                </a:gridCol>
              </a:tblGrid>
              <a:tr h="475615">
                <a:tc rowSpan="2">
                  <a:txBody>
                    <a:bodyPr/>
                    <a:lstStyle/>
                    <a:p>
                      <a:pPr algn="l">
                        <a:lnSpc>
                          <a:spcPct val="115000"/>
                        </a:lnSpc>
                      </a:pPr>
                      <a:r>
                        <a:rPr lang="en-US"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Occupational Levels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gridSpan="4">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Disability</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gridSpan="2">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Foreign Nationals</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extLst>
                  <a:ext uri="{0D108BD9-81ED-4DB2-BD59-A6C34878D82A}">
                    <a16:rowId xmlns:a16="http://schemas.microsoft.com/office/drawing/2014/main" val="262865603"/>
                  </a:ext>
                </a:extLst>
              </a:tr>
              <a:tr h="1469244">
                <a:tc vMerge="1">
                  <a:txBody>
                    <a:bodyPr/>
                    <a:lstStyle/>
                    <a:p>
                      <a:endParaRPr lang="en-ZA"/>
                    </a:p>
                  </a:txBody>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2319870605"/>
                  </a:ext>
                </a:extLst>
              </a:tr>
              <a:tr h="299009">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Top management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3957348846"/>
                  </a:ext>
                </a:extLst>
              </a:tr>
              <a:tr h="22720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Management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l">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4229168036"/>
                  </a:ext>
                </a:extLst>
              </a:tr>
              <a:tr h="272008">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Professionally qualified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3814239369"/>
                  </a:ext>
                </a:extLst>
              </a:tr>
              <a:tr h="22720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Skilled level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1622281654"/>
                  </a:ext>
                </a:extLst>
              </a:tr>
              <a:tr h="281009">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Semi-skilled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2348098657"/>
                  </a:ext>
                </a:extLst>
              </a:tr>
              <a:tr h="22720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PERMANENT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684355350"/>
                  </a:ext>
                </a:extLst>
              </a:tr>
              <a:tr h="22720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FIXED-TERM-EMPLOYEES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algn="ctr">
                        <a:lnSpc>
                          <a:spcPct val="115000"/>
                        </a:lnSpc>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2569468532"/>
                  </a:ext>
                </a:extLst>
              </a:tr>
              <a:tr h="227207">
                <a:tc>
                  <a:txBody>
                    <a:bodyPr/>
                    <a:lstStyle/>
                    <a:p>
                      <a:pPr algn="l">
                        <a:lnSpc>
                          <a:spcPct val="115000"/>
                        </a:lnSpc>
                      </a:pPr>
                      <a:r>
                        <a:rPr lang="en-US"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GRAND TOTAL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4268848384"/>
                  </a:ext>
                </a:extLst>
              </a:tr>
            </a:tbl>
          </a:graphicData>
        </a:graphic>
      </p:graphicFrame>
    </p:spTree>
    <p:extLst>
      <p:ext uri="{BB962C8B-B14F-4D97-AF65-F5344CB8AC3E}">
        <p14:creationId xmlns:p14="http://schemas.microsoft.com/office/powerpoint/2010/main" val="2265572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E946-96CA-4F59-B7F2-89E52D5EDBB1}"/>
              </a:ext>
            </a:extLst>
          </p:cNvPr>
          <p:cNvSpPr>
            <a:spLocks noGrp="1"/>
          </p:cNvSpPr>
          <p:nvPr>
            <p:ph type="title"/>
          </p:nvPr>
        </p:nvSpPr>
        <p:spPr/>
        <p:txBody>
          <a:bodyPr/>
          <a:lstStyle/>
          <a:p>
            <a:r>
              <a:rPr lang="en-ZA" sz="2400" dirty="0">
                <a:latin typeface="Arial" panose="020B0604020202020204" pitchFamily="34" charset="0"/>
                <a:cs typeface="Arial" panose="020B0604020202020204" pitchFamily="34" charset="0"/>
              </a:rPr>
              <a:t>2021/22 Q2 </a:t>
            </a:r>
            <a:r>
              <a:rPr lang="en-ZA" sz="2400" dirty="0">
                <a:solidFill>
                  <a:prstClr val="black"/>
                </a:solidFill>
                <a:latin typeface="Arial" panose="020B0604020202020204" pitchFamily="34" charset="0"/>
                <a:cs typeface="Arial" panose="020B0604020202020204" pitchFamily="34" charset="0"/>
              </a:rPr>
              <a:t>Employment Equity Per Occupation </a:t>
            </a:r>
            <a:endParaRPr lang="en-ZA"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4B6E14F-60FB-449E-BFD6-0C9E486126A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90D52D81-12D5-4E86-8E3C-2799669D2C2D}"/>
              </a:ext>
            </a:extLst>
          </p:cNvPr>
          <p:cNvGraphicFramePr>
            <a:graphicFrameLocks noGrp="1"/>
          </p:cNvGraphicFramePr>
          <p:nvPr>
            <p:extLst>
              <p:ext uri="{D42A27DB-BD31-4B8C-83A1-F6EECF244321}">
                <p14:modId xmlns:p14="http://schemas.microsoft.com/office/powerpoint/2010/main" val="1105731863"/>
              </p:ext>
            </p:extLst>
          </p:nvPr>
        </p:nvGraphicFramePr>
        <p:xfrm>
          <a:off x="107504" y="1493086"/>
          <a:ext cx="8343376" cy="3558382"/>
        </p:xfrm>
        <a:graphic>
          <a:graphicData uri="http://schemas.openxmlformats.org/drawingml/2006/table">
            <a:tbl>
              <a:tblPr firstRow="1" firstCol="1" bandRow="1"/>
              <a:tblGrid>
                <a:gridCol w="2736304">
                  <a:extLst>
                    <a:ext uri="{9D8B030D-6E8A-4147-A177-3AD203B41FA5}">
                      <a16:colId xmlns:a16="http://schemas.microsoft.com/office/drawing/2014/main" val="3878962402"/>
                    </a:ext>
                  </a:extLst>
                </a:gridCol>
                <a:gridCol w="576064">
                  <a:extLst>
                    <a:ext uri="{9D8B030D-6E8A-4147-A177-3AD203B41FA5}">
                      <a16:colId xmlns:a16="http://schemas.microsoft.com/office/drawing/2014/main" val="2162377948"/>
                    </a:ext>
                  </a:extLst>
                </a:gridCol>
                <a:gridCol w="216024">
                  <a:extLst>
                    <a:ext uri="{9D8B030D-6E8A-4147-A177-3AD203B41FA5}">
                      <a16:colId xmlns:a16="http://schemas.microsoft.com/office/drawing/2014/main" val="1435820170"/>
                    </a:ext>
                  </a:extLst>
                </a:gridCol>
                <a:gridCol w="288032">
                  <a:extLst>
                    <a:ext uri="{9D8B030D-6E8A-4147-A177-3AD203B41FA5}">
                      <a16:colId xmlns:a16="http://schemas.microsoft.com/office/drawing/2014/main" val="2803421495"/>
                    </a:ext>
                  </a:extLst>
                </a:gridCol>
                <a:gridCol w="288032">
                  <a:extLst>
                    <a:ext uri="{9D8B030D-6E8A-4147-A177-3AD203B41FA5}">
                      <a16:colId xmlns:a16="http://schemas.microsoft.com/office/drawing/2014/main" val="565554049"/>
                    </a:ext>
                  </a:extLst>
                </a:gridCol>
                <a:gridCol w="360040">
                  <a:extLst>
                    <a:ext uri="{9D8B030D-6E8A-4147-A177-3AD203B41FA5}">
                      <a16:colId xmlns:a16="http://schemas.microsoft.com/office/drawing/2014/main" val="1043410030"/>
                    </a:ext>
                  </a:extLst>
                </a:gridCol>
                <a:gridCol w="288032">
                  <a:extLst>
                    <a:ext uri="{9D8B030D-6E8A-4147-A177-3AD203B41FA5}">
                      <a16:colId xmlns:a16="http://schemas.microsoft.com/office/drawing/2014/main" val="2647477949"/>
                    </a:ext>
                  </a:extLst>
                </a:gridCol>
                <a:gridCol w="216024">
                  <a:extLst>
                    <a:ext uri="{9D8B030D-6E8A-4147-A177-3AD203B41FA5}">
                      <a16:colId xmlns:a16="http://schemas.microsoft.com/office/drawing/2014/main" val="3380716799"/>
                    </a:ext>
                  </a:extLst>
                </a:gridCol>
                <a:gridCol w="432048">
                  <a:extLst>
                    <a:ext uri="{9D8B030D-6E8A-4147-A177-3AD203B41FA5}">
                      <a16:colId xmlns:a16="http://schemas.microsoft.com/office/drawing/2014/main" val="3264464230"/>
                    </a:ext>
                  </a:extLst>
                </a:gridCol>
                <a:gridCol w="576064">
                  <a:extLst>
                    <a:ext uri="{9D8B030D-6E8A-4147-A177-3AD203B41FA5}">
                      <a16:colId xmlns:a16="http://schemas.microsoft.com/office/drawing/2014/main" val="312583162"/>
                    </a:ext>
                  </a:extLst>
                </a:gridCol>
                <a:gridCol w="936104">
                  <a:extLst>
                    <a:ext uri="{9D8B030D-6E8A-4147-A177-3AD203B41FA5}">
                      <a16:colId xmlns:a16="http://schemas.microsoft.com/office/drawing/2014/main" val="58182142"/>
                    </a:ext>
                  </a:extLst>
                </a:gridCol>
                <a:gridCol w="576064">
                  <a:extLst>
                    <a:ext uri="{9D8B030D-6E8A-4147-A177-3AD203B41FA5}">
                      <a16:colId xmlns:a16="http://schemas.microsoft.com/office/drawing/2014/main" val="1702961979"/>
                    </a:ext>
                  </a:extLst>
                </a:gridCol>
                <a:gridCol w="854544">
                  <a:extLst>
                    <a:ext uri="{9D8B030D-6E8A-4147-A177-3AD203B41FA5}">
                      <a16:colId xmlns:a16="http://schemas.microsoft.com/office/drawing/2014/main" val="390647531"/>
                    </a:ext>
                  </a:extLst>
                </a:gridCol>
              </a:tblGrid>
              <a:tr h="581490">
                <a:tc rowSpan="2">
                  <a:txBody>
                    <a:bodyPr/>
                    <a:lstStyle/>
                    <a:p>
                      <a:pPr algn="l">
                        <a:lnSpc>
                          <a:spcPct val="115000"/>
                        </a:lnSpc>
                      </a:pPr>
                      <a:r>
                        <a:rPr lang="en-US"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Occupational Levels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gridSpan="4">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Disability</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gridSpan="2">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Foreign Nationals</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D4B4"/>
                    </a:solidFill>
                  </a:tcPr>
                </a:tc>
                <a:tc hMerge="1">
                  <a:txBody>
                    <a:bodyPr/>
                    <a:lstStyle/>
                    <a:p>
                      <a:endParaRPr lang="en-ZA"/>
                    </a:p>
                  </a:txBody>
                  <a:tcPr/>
                </a:tc>
                <a:extLst>
                  <a:ext uri="{0D108BD9-81ED-4DB2-BD59-A6C34878D82A}">
                    <a16:rowId xmlns:a16="http://schemas.microsoft.com/office/drawing/2014/main" val="1698132967"/>
                  </a:ext>
                </a:extLst>
              </a:tr>
              <a:tr h="562336">
                <a:tc vMerge="1">
                  <a:txBody>
                    <a:bodyPr/>
                    <a:lstStyle/>
                    <a:p>
                      <a:endParaRPr lang="en-ZA"/>
                    </a:p>
                  </a:txBody>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l">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algn="ctr">
                        <a:lnSpc>
                          <a:spcPct val="115000"/>
                        </a:lnSpc>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Female</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915500236"/>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Top management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4008973828"/>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Management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622431086"/>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Professionally qualified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3644598276"/>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Skilled level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6275962"/>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Semi-skilled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3733591444"/>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PERMANENT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3202840180"/>
                  </a:ext>
                </a:extLst>
              </a:tr>
              <a:tr h="277817">
                <a:tc>
                  <a:txBody>
                    <a:bodyPr/>
                    <a:lstStyle/>
                    <a:p>
                      <a:pPr algn="l">
                        <a:lnSpc>
                          <a:spcPct val="115000"/>
                        </a:lnSpc>
                      </a:pPr>
                      <a:r>
                        <a:rPr lang="en-US"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TOTAL FIXED-TERM-EMPLOYEES  </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tc>
                  <a:txBody>
                    <a:bodyPr/>
                    <a:lstStyle/>
                    <a:p>
                      <a:pPr lvl="0" algn="ctr">
                        <a:lnSpc>
                          <a:spcPct val="115000"/>
                        </a:lnSpc>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E9D9"/>
                    </a:solidFill>
                  </a:tcPr>
                </a:tc>
                <a:extLst>
                  <a:ext uri="{0D108BD9-81ED-4DB2-BD59-A6C34878D82A}">
                    <a16:rowId xmlns:a16="http://schemas.microsoft.com/office/drawing/2014/main" val="1702903699"/>
                  </a:ext>
                </a:extLst>
              </a:tr>
              <a:tr h="277817">
                <a:tc>
                  <a:txBody>
                    <a:bodyPr/>
                    <a:lstStyle/>
                    <a:p>
                      <a:pPr algn="l">
                        <a:lnSpc>
                          <a:spcPct val="115000"/>
                        </a:lnSpc>
                      </a:pPr>
                      <a:r>
                        <a:rPr lang="en-US" sz="14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GRAND TOTAL</a:t>
                      </a:r>
                      <a:endPar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39</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36C0A"/>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tc>
                  <a:txBody>
                    <a:bodyPr/>
                    <a:lstStyle/>
                    <a:p>
                      <a:pPr lvl="0" algn="ctr">
                        <a:lnSpc>
                          <a:spcPct val="115000"/>
                        </a:lnSpc>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CAA2"/>
                    </a:solidFill>
                  </a:tcPr>
                </a:tc>
                <a:extLst>
                  <a:ext uri="{0D108BD9-81ED-4DB2-BD59-A6C34878D82A}">
                    <a16:rowId xmlns:a16="http://schemas.microsoft.com/office/drawing/2014/main" val="1562111482"/>
                  </a:ext>
                </a:extLst>
              </a:tr>
            </a:tbl>
          </a:graphicData>
        </a:graphic>
      </p:graphicFrame>
    </p:spTree>
    <p:extLst>
      <p:ext uri="{BB962C8B-B14F-4D97-AF65-F5344CB8AC3E}">
        <p14:creationId xmlns:p14="http://schemas.microsoft.com/office/powerpoint/2010/main" val="1310122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29B08-6C53-463B-BD2C-007E5E66E45D}"/>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ZA" sz="2400" b="1" dirty="0">
                <a:solidFill>
                  <a:prstClr val="black"/>
                </a:solidFill>
              </a:rPr>
              <a:t>Summary Of Organisational </a:t>
            </a:r>
            <a:br>
              <a:rPr lang="en-ZA" sz="2400" b="1" dirty="0">
                <a:solidFill>
                  <a:prstClr val="black"/>
                </a:solidFill>
              </a:rPr>
            </a:br>
            <a:r>
              <a:rPr lang="en-ZA" sz="2400" b="1" dirty="0">
                <a:solidFill>
                  <a:prstClr val="black"/>
                </a:solidFill>
              </a:rPr>
              <a:t>Performance</a:t>
            </a:r>
            <a:endParaRPr lang="en-ZA" sz="2400" b="1" dirty="0"/>
          </a:p>
        </p:txBody>
      </p:sp>
      <p:sp>
        <p:nvSpPr>
          <p:cNvPr id="3" name="Slide Number Placeholder 2">
            <a:extLst>
              <a:ext uri="{FF2B5EF4-FFF2-40B4-BE49-F238E27FC236}">
                <a16:creationId xmlns:a16="http://schemas.microsoft.com/office/drawing/2014/main" id="{32D9A81A-F17A-48C9-88EA-19D646C9C8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BB868CFA-6E1F-42D5-AA82-63557521BDB1}"/>
              </a:ext>
            </a:extLst>
          </p:cNvPr>
          <p:cNvSpPr txBox="1"/>
          <p:nvPr/>
        </p:nvSpPr>
        <p:spPr>
          <a:xfrm>
            <a:off x="237978" y="1242743"/>
            <a:ext cx="2547363" cy="221599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2021/2022 APP has </a:t>
            </a:r>
            <a:r>
              <a:rPr lang="en-GB" sz="1600" dirty="0">
                <a:solidFill>
                  <a:prstClr val="black"/>
                </a:solidFill>
                <a:latin typeface="Arial" panose="020B0604020202020204" pitchFamily="34" charset="0"/>
                <a:cs typeface="Arial" panose="020B0604020202020204" pitchFamily="34" charset="0"/>
              </a:rPr>
              <a:t>22</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Output Indicators. Of these</a:t>
            </a:r>
          </a:p>
          <a:p>
            <a:pPr marL="538163" marR="0" lvl="0" indent="-271463"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 had targets for Q1 of 2021/2022</a:t>
            </a:r>
          </a:p>
          <a:p>
            <a:pPr marL="538163" marR="0" lvl="0" indent="-271463"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Char char="q"/>
              <a:tabLst/>
              <a:defRPr/>
            </a:pPr>
            <a:r>
              <a:rPr lang="en-GB" sz="1600" dirty="0">
                <a:solidFill>
                  <a:prstClr val="black"/>
                </a:solidFill>
                <a:latin typeface="Arial" panose="020B0604020202020204" pitchFamily="34" charset="0"/>
                <a:cs typeface="Arial" panose="020B0604020202020204" pitchFamily="34" charset="0"/>
              </a:rPr>
              <a:t>13</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these targets were achieved, i.e. </a:t>
            </a:r>
            <a:r>
              <a:rPr lang="en-GB" sz="1600" dirty="0">
                <a:solidFill>
                  <a:prstClr val="black"/>
                </a:solidFill>
                <a:latin typeface="Arial" panose="020B0604020202020204" pitchFamily="34" charset="0"/>
                <a:cs typeface="Arial" panose="020B0604020202020204" pitchFamily="34" charset="0"/>
              </a:rPr>
              <a:t>87</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achievement</a:t>
            </a:r>
          </a:p>
        </p:txBody>
      </p:sp>
      <p:graphicFrame>
        <p:nvGraphicFramePr>
          <p:cNvPr id="5" name="Table 5">
            <a:extLst>
              <a:ext uri="{FF2B5EF4-FFF2-40B4-BE49-F238E27FC236}">
                <a16:creationId xmlns:a16="http://schemas.microsoft.com/office/drawing/2014/main" id="{530D0876-FECA-4EEB-87A1-C406006250BE}"/>
              </a:ext>
            </a:extLst>
          </p:cNvPr>
          <p:cNvGraphicFramePr>
            <a:graphicFrameLocks noGrp="1"/>
          </p:cNvGraphicFramePr>
          <p:nvPr>
            <p:extLst>
              <p:ext uri="{D42A27DB-BD31-4B8C-83A1-F6EECF244321}">
                <p14:modId xmlns:p14="http://schemas.microsoft.com/office/powerpoint/2010/main" val="1408684043"/>
              </p:ext>
            </p:extLst>
          </p:nvPr>
        </p:nvGraphicFramePr>
        <p:xfrm>
          <a:off x="2945356" y="1265341"/>
          <a:ext cx="6096000" cy="2980563"/>
        </p:xfrm>
        <a:graphic>
          <a:graphicData uri="http://schemas.openxmlformats.org/drawingml/2006/table">
            <a:tbl>
              <a:tblPr firstRow="1" bandRow="1">
                <a:tableStyleId>{93296810-A885-4BE3-A3E7-6D5BEEA58F35}</a:tableStyleId>
              </a:tblPr>
              <a:tblGrid>
                <a:gridCol w="3129895">
                  <a:extLst>
                    <a:ext uri="{9D8B030D-6E8A-4147-A177-3AD203B41FA5}">
                      <a16:colId xmlns:a16="http://schemas.microsoft.com/office/drawing/2014/main" val="4004758401"/>
                    </a:ext>
                  </a:extLst>
                </a:gridCol>
                <a:gridCol w="873013">
                  <a:extLst>
                    <a:ext uri="{9D8B030D-6E8A-4147-A177-3AD203B41FA5}">
                      <a16:colId xmlns:a16="http://schemas.microsoft.com/office/drawing/2014/main" val="2463773563"/>
                    </a:ext>
                  </a:extLst>
                </a:gridCol>
                <a:gridCol w="999195">
                  <a:extLst>
                    <a:ext uri="{9D8B030D-6E8A-4147-A177-3AD203B41FA5}">
                      <a16:colId xmlns:a16="http://schemas.microsoft.com/office/drawing/2014/main" val="947305114"/>
                    </a:ext>
                  </a:extLst>
                </a:gridCol>
                <a:gridCol w="1093897">
                  <a:extLst>
                    <a:ext uri="{9D8B030D-6E8A-4147-A177-3AD203B41FA5}">
                      <a16:colId xmlns:a16="http://schemas.microsoft.com/office/drawing/2014/main" val="1549998641"/>
                    </a:ext>
                  </a:extLst>
                </a:gridCol>
              </a:tblGrid>
              <a:tr h="370840">
                <a:tc>
                  <a:txBody>
                    <a:bodyPr/>
                    <a:lstStyle/>
                    <a:p>
                      <a:pPr marL="0" marR="0">
                        <a:lnSpc>
                          <a:spcPct val="107000"/>
                        </a:lnSpc>
                        <a:spcBef>
                          <a:spcPts val="0"/>
                        </a:spcBef>
                        <a:spcAft>
                          <a:spcPts val="0"/>
                        </a:spcAft>
                      </a:pPr>
                      <a:r>
                        <a:rPr lang="en-ZA" sz="1600" dirty="0">
                          <a:effectLst/>
                          <a:latin typeface="Arial Narrow" panose="020B0606020202030204" pitchFamily="34" charset="0"/>
                        </a:rPr>
                        <a:t> Programme</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Q1 targets</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Achieved</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600" dirty="0">
                          <a:effectLst/>
                          <a:latin typeface="Arial Narrow" panose="020B0606020202030204" pitchFamily="34" charset="0"/>
                        </a:rPr>
                        <a:t>Not achieved</a:t>
                      </a:r>
                      <a:endParaRPr lang="en-US"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0956052"/>
                  </a:ext>
                </a:extLst>
              </a:tr>
              <a:tr h="370840">
                <a:tc>
                  <a:txBody>
                    <a:bodyPr/>
                    <a:lstStyle/>
                    <a:p>
                      <a:r>
                        <a:rPr lang="en-ZA" sz="1600" dirty="0">
                          <a:latin typeface="Arial Narrow" panose="020B0606020202030204" pitchFamily="34" charset="0"/>
                        </a:rPr>
                        <a:t>Programme 1 Administration</a:t>
                      </a:r>
                    </a:p>
                  </a:txBody>
                  <a:tcPr/>
                </a:tc>
                <a:tc>
                  <a:txBody>
                    <a:bodyPr/>
                    <a:lstStyle/>
                    <a:p>
                      <a:r>
                        <a:rPr lang="en-US" sz="1600" dirty="0">
                          <a:latin typeface="Arial Narrow" panose="020B0606020202030204" pitchFamily="34" charset="0"/>
                        </a:rPr>
                        <a:t>8</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7</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extLst>
                  <a:ext uri="{0D108BD9-81ED-4DB2-BD59-A6C34878D82A}">
                    <a16:rowId xmlns:a16="http://schemas.microsoft.com/office/drawing/2014/main" val="2695625959"/>
                  </a:ext>
                </a:extLst>
              </a:tr>
              <a:tr h="370840">
                <a:tc>
                  <a:txBody>
                    <a:bodyPr/>
                    <a:lstStyle/>
                    <a:p>
                      <a:r>
                        <a:rPr lang="en-ZA" sz="1600" dirty="0">
                          <a:latin typeface="Arial Narrow" panose="020B0606020202030204" pitchFamily="34" charset="0"/>
                        </a:rPr>
                        <a:t>Programme 2 Grant &amp; Seed Funding</a:t>
                      </a:r>
                    </a:p>
                  </a:txBody>
                  <a:tcPr/>
                </a:tc>
                <a:tc>
                  <a:txBody>
                    <a:bodyPr/>
                    <a:lstStyle/>
                    <a:p>
                      <a:r>
                        <a:rPr lang="en-US"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2</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extLst>
                  <a:ext uri="{0D108BD9-81ED-4DB2-BD59-A6C34878D82A}">
                    <a16:rowId xmlns:a16="http://schemas.microsoft.com/office/drawing/2014/main" val="3672277930"/>
                  </a:ext>
                </a:extLst>
              </a:tr>
              <a:tr h="370840">
                <a:tc>
                  <a:txBody>
                    <a:bodyPr/>
                    <a:lstStyle/>
                    <a:p>
                      <a:r>
                        <a:rPr lang="en-ZA" sz="1600" dirty="0">
                          <a:latin typeface="Arial Narrow" panose="020B0606020202030204" pitchFamily="34" charset="0"/>
                        </a:rPr>
                        <a:t>Programme 3 </a:t>
                      </a:r>
                      <a:r>
                        <a:rPr lang="en-GB" sz="1600" dirty="0">
                          <a:latin typeface="Arial Narrow" panose="020B0606020202030204" pitchFamily="34" charset="0"/>
                        </a:rPr>
                        <a:t>Partnerships, Public Awareness &amp; Advocacy </a:t>
                      </a:r>
                      <a:endParaRPr lang="en-ZA" sz="1600" dirty="0">
                        <a:latin typeface="Arial Narrow" panose="020B0606020202030204" pitchFamily="34" charset="0"/>
                      </a:endParaRPr>
                    </a:p>
                  </a:txBody>
                  <a:tcPr/>
                </a:tc>
                <a:tc>
                  <a:txBody>
                    <a:bodyPr/>
                    <a:lstStyle/>
                    <a:p>
                      <a:r>
                        <a:rPr lang="en-US" sz="1600" dirty="0">
                          <a:latin typeface="Arial Narrow" panose="020B0606020202030204" pitchFamily="34" charset="0"/>
                        </a:rPr>
                        <a:t>3</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3</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extLst>
                  <a:ext uri="{0D108BD9-81ED-4DB2-BD59-A6C34878D82A}">
                    <a16:rowId xmlns:a16="http://schemas.microsoft.com/office/drawing/2014/main" val="2532481180"/>
                  </a:ext>
                </a:extLst>
              </a:tr>
              <a:tr h="370840">
                <a:tc>
                  <a:txBody>
                    <a:bodyPr/>
                    <a:lstStyle/>
                    <a:p>
                      <a:r>
                        <a:rPr lang="en-ZA" sz="1600" dirty="0">
                          <a:latin typeface="Arial Narrow" panose="020B0606020202030204" pitchFamily="34" charset="0"/>
                        </a:rPr>
                        <a:t>Programme 4 Capacity Building &amp; Sector Development</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ZA" sz="1600" dirty="0">
                          <a:latin typeface="Arial Narrow" panose="020B0606020202030204" pitchFamily="34" charset="0"/>
                        </a:rPr>
                        <a:t>0</a:t>
                      </a:r>
                    </a:p>
                  </a:txBody>
                  <a:tcPr/>
                </a:tc>
                <a:extLst>
                  <a:ext uri="{0D108BD9-81ED-4DB2-BD59-A6C34878D82A}">
                    <a16:rowId xmlns:a16="http://schemas.microsoft.com/office/drawing/2014/main" val="2373798412"/>
                  </a:ext>
                </a:extLst>
              </a:tr>
              <a:tr h="370840">
                <a:tc>
                  <a:txBody>
                    <a:bodyPr/>
                    <a:lstStyle/>
                    <a:p>
                      <a:r>
                        <a:rPr lang="en-ZA" sz="1600" dirty="0">
                          <a:latin typeface="Arial Narrow" panose="020B0606020202030204" pitchFamily="34" charset="0"/>
                        </a:rPr>
                        <a:t>Programme 5 Innovation, Research &amp; Development</a:t>
                      </a:r>
                    </a:p>
                  </a:txBody>
                  <a:tcPr/>
                </a:tc>
                <a:tc>
                  <a:txBody>
                    <a:bodyPr/>
                    <a:lstStyle/>
                    <a:p>
                      <a:r>
                        <a:rPr lang="en-GB" sz="1600" dirty="0">
                          <a:latin typeface="Arial Narrow" panose="020B0606020202030204" pitchFamily="34" charset="0"/>
                        </a:rPr>
                        <a:t>1</a:t>
                      </a:r>
                      <a:endParaRPr lang="en-ZA" sz="1600" dirty="0">
                        <a:latin typeface="Arial Narrow" panose="020B0606020202030204" pitchFamily="34" charset="0"/>
                      </a:endParaRPr>
                    </a:p>
                  </a:txBody>
                  <a:tcPr/>
                </a:tc>
                <a:tc>
                  <a:txBody>
                    <a:bodyPr/>
                    <a:lstStyle/>
                    <a:p>
                      <a:r>
                        <a:rPr lang="en-GB" sz="1600" dirty="0">
                          <a:latin typeface="Arial Narrow" panose="020B0606020202030204" pitchFamily="34" charset="0"/>
                        </a:rPr>
                        <a:t>0</a:t>
                      </a:r>
                      <a:endParaRPr lang="en-ZA" sz="1600" dirty="0">
                        <a:latin typeface="Arial Narrow" panose="020B0606020202030204" pitchFamily="34" charset="0"/>
                      </a:endParaRPr>
                    </a:p>
                  </a:txBody>
                  <a:tcPr/>
                </a:tc>
                <a:tc>
                  <a:txBody>
                    <a:bodyPr/>
                    <a:lstStyle/>
                    <a:p>
                      <a:r>
                        <a:rPr lang="en-US" sz="1600" dirty="0">
                          <a:latin typeface="Arial Narrow" panose="020B0606020202030204" pitchFamily="34" charset="0"/>
                        </a:rPr>
                        <a:t>1</a:t>
                      </a:r>
                      <a:endParaRPr lang="en-ZA" sz="1600" dirty="0">
                        <a:latin typeface="Arial Narrow" panose="020B0606020202030204" pitchFamily="34" charset="0"/>
                      </a:endParaRPr>
                    </a:p>
                  </a:txBody>
                  <a:tcPr/>
                </a:tc>
                <a:extLst>
                  <a:ext uri="{0D108BD9-81ED-4DB2-BD59-A6C34878D82A}">
                    <a16:rowId xmlns:a16="http://schemas.microsoft.com/office/drawing/2014/main" val="3725092850"/>
                  </a:ext>
                </a:extLst>
              </a:tr>
            </a:tbl>
          </a:graphicData>
        </a:graphic>
      </p:graphicFrame>
      <p:graphicFrame>
        <p:nvGraphicFramePr>
          <p:cNvPr id="8" name="Chart 7">
            <a:extLst>
              <a:ext uri="{FF2B5EF4-FFF2-40B4-BE49-F238E27FC236}">
                <a16:creationId xmlns:a16="http://schemas.microsoft.com/office/drawing/2014/main" id="{ADDD320D-044F-4377-AFC3-A9455818004F}"/>
              </a:ext>
            </a:extLst>
          </p:cNvPr>
          <p:cNvGraphicFramePr/>
          <p:nvPr>
            <p:extLst>
              <p:ext uri="{D42A27DB-BD31-4B8C-83A1-F6EECF244321}">
                <p14:modId xmlns:p14="http://schemas.microsoft.com/office/powerpoint/2010/main" val="1895619955"/>
              </p:ext>
            </p:extLst>
          </p:nvPr>
        </p:nvGraphicFramePr>
        <p:xfrm>
          <a:off x="3099181" y="3932341"/>
          <a:ext cx="5807075" cy="24739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6DF750E6-09B3-44E4-BAED-AE8A08DC0EDA}"/>
              </a:ext>
            </a:extLst>
          </p:cNvPr>
          <p:cNvGraphicFramePr/>
          <p:nvPr>
            <p:extLst>
              <p:ext uri="{D42A27DB-BD31-4B8C-83A1-F6EECF244321}">
                <p14:modId xmlns:p14="http://schemas.microsoft.com/office/powerpoint/2010/main" val="561370317"/>
              </p:ext>
            </p:extLst>
          </p:nvPr>
        </p:nvGraphicFramePr>
        <p:xfrm>
          <a:off x="-180528" y="3581075"/>
          <a:ext cx="3528392" cy="27752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3203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29B08-6C53-463B-BD2C-007E5E66E45D}"/>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ZA" sz="2400" b="1" dirty="0">
                <a:solidFill>
                  <a:prstClr val="black"/>
                </a:solidFill>
              </a:rPr>
              <a:t>Summary of Organisational </a:t>
            </a:r>
            <a:br>
              <a:rPr lang="en-ZA" sz="2400" b="1" dirty="0">
                <a:solidFill>
                  <a:prstClr val="black"/>
                </a:solidFill>
              </a:rPr>
            </a:br>
            <a:r>
              <a:rPr lang="en-ZA" sz="2400" b="1" dirty="0">
                <a:solidFill>
                  <a:prstClr val="black"/>
                </a:solidFill>
              </a:rPr>
              <a:t>Performance</a:t>
            </a:r>
            <a:endParaRPr lang="en-ZA" sz="2400" b="1" dirty="0"/>
          </a:p>
        </p:txBody>
      </p:sp>
      <p:sp>
        <p:nvSpPr>
          <p:cNvPr id="3" name="Slide Number Placeholder 2">
            <a:extLst>
              <a:ext uri="{FF2B5EF4-FFF2-40B4-BE49-F238E27FC236}">
                <a16:creationId xmlns:a16="http://schemas.microsoft.com/office/drawing/2014/main" id="{32D9A81A-F17A-48C9-88EA-19D646C9C81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BB868CFA-6E1F-42D5-AA82-63557521BDB1}"/>
              </a:ext>
            </a:extLst>
          </p:cNvPr>
          <p:cNvSpPr txBox="1"/>
          <p:nvPr/>
        </p:nvSpPr>
        <p:spPr>
          <a:xfrm>
            <a:off x="237978" y="1242743"/>
            <a:ext cx="2547363" cy="221599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Ø"/>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2021/2022 APP has 22 Output Indicators. Of these</a:t>
            </a:r>
          </a:p>
          <a:p>
            <a:pPr marL="538163" marR="0" lvl="0" indent="-271463"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 had targets for Q2 of 2021/2022</a:t>
            </a:r>
          </a:p>
          <a:p>
            <a:pPr marL="538163" marR="0" lvl="0" indent="-271463"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Char char="q"/>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14 of these targets were achieved, i.e. 93% achievement</a:t>
            </a:r>
          </a:p>
        </p:txBody>
      </p:sp>
      <p:graphicFrame>
        <p:nvGraphicFramePr>
          <p:cNvPr id="5" name="Table 5">
            <a:extLst>
              <a:ext uri="{FF2B5EF4-FFF2-40B4-BE49-F238E27FC236}">
                <a16:creationId xmlns:a16="http://schemas.microsoft.com/office/drawing/2014/main" id="{530D0876-FECA-4EEB-87A1-C406006250BE}"/>
              </a:ext>
            </a:extLst>
          </p:cNvPr>
          <p:cNvGraphicFramePr>
            <a:graphicFrameLocks noGrp="1"/>
          </p:cNvGraphicFramePr>
          <p:nvPr/>
        </p:nvGraphicFramePr>
        <p:xfrm>
          <a:off x="2945356" y="1242743"/>
          <a:ext cx="6091140" cy="3003162"/>
        </p:xfrm>
        <a:graphic>
          <a:graphicData uri="http://schemas.openxmlformats.org/drawingml/2006/table">
            <a:tbl>
              <a:tblPr firstRow="1" bandRow="1">
                <a:tableStyleId>{93296810-A885-4BE3-A3E7-6D5BEEA58F35}</a:tableStyleId>
              </a:tblPr>
              <a:tblGrid>
                <a:gridCol w="3127400">
                  <a:extLst>
                    <a:ext uri="{9D8B030D-6E8A-4147-A177-3AD203B41FA5}">
                      <a16:colId xmlns:a16="http://schemas.microsoft.com/office/drawing/2014/main" val="4004758401"/>
                    </a:ext>
                  </a:extLst>
                </a:gridCol>
                <a:gridCol w="1007308">
                  <a:extLst>
                    <a:ext uri="{9D8B030D-6E8A-4147-A177-3AD203B41FA5}">
                      <a16:colId xmlns:a16="http://schemas.microsoft.com/office/drawing/2014/main" val="2463773563"/>
                    </a:ext>
                  </a:extLst>
                </a:gridCol>
                <a:gridCol w="863407">
                  <a:extLst>
                    <a:ext uri="{9D8B030D-6E8A-4147-A177-3AD203B41FA5}">
                      <a16:colId xmlns:a16="http://schemas.microsoft.com/office/drawing/2014/main" val="947305114"/>
                    </a:ext>
                  </a:extLst>
                </a:gridCol>
                <a:gridCol w="1093025">
                  <a:extLst>
                    <a:ext uri="{9D8B030D-6E8A-4147-A177-3AD203B41FA5}">
                      <a16:colId xmlns:a16="http://schemas.microsoft.com/office/drawing/2014/main" val="1549998641"/>
                    </a:ext>
                  </a:extLst>
                </a:gridCol>
              </a:tblGrid>
              <a:tr h="505325">
                <a:tc>
                  <a:txBody>
                    <a:bodyPr/>
                    <a:lstStyle/>
                    <a:p>
                      <a:pPr marL="0" marR="0">
                        <a:lnSpc>
                          <a:spcPct val="107000"/>
                        </a:lnSpc>
                        <a:spcBef>
                          <a:spcPts val="0"/>
                        </a:spcBef>
                        <a:spcAft>
                          <a:spcPts val="0"/>
                        </a:spcAft>
                      </a:pPr>
                      <a:r>
                        <a:rPr lang="en-ZA" sz="1400" dirty="0">
                          <a:effectLst/>
                          <a:latin typeface="Arial Narrow" panose="020B0606020202030204" pitchFamily="34" charset="0"/>
                        </a:rPr>
                        <a:t> Programme</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400" dirty="0">
                          <a:effectLst/>
                          <a:latin typeface="Arial Narrow" panose="020B0606020202030204" pitchFamily="34" charset="0"/>
                        </a:rPr>
                        <a:t>Q 1 targets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400" dirty="0">
                          <a:effectLst/>
                          <a:latin typeface="Arial Narrow" panose="020B0606020202030204" pitchFamily="34" charset="0"/>
                        </a:rPr>
                        <a:t>Achieved</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ZA" sz="1400" dirty="0">
                          <a:effectLst/>
                          <a:latin typeface="Arial Narrow" panose="020B0606020202030204" pitchFamily="34" charset="0"/>
                        </a:rPr>
                        <a:t>Not achieved</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0956052"/>
                  </a:ext>
                </a:extLst>
              </a:tr>
              <a:tr h="373652">
                <a:tc>
                  <a:txBody>
                    <a:bodyPr/>
                    <a:lstStyle/>
                    <a:p>
                      <a:r>
                        <a:rPr lang="en-ZA" sz="1400" dirty="0">
                          <a:latin typeface="Arial Narrow" panose="020B0606020202030204" pitchFamily="34" charset="0"/>
                        </a:rPr>
                        <a:t>Programme 1 Administration</a:t>
                      </a:r>
                    </a:p>
                  </a:txBody>
                  <a:tcPr/>
                </a:tc>
                <a:tc>
                  <a:txBody>
                    <a:bodyPr/>
                    <a:lstStyle/>
                    <a:p>
                      <a:r>
                        <a:rPr lang="en-US" sz="1400" dirty="0">
                          <a:latin typeface="Arial Narrow" panose="020B0606020202030204" pitchFamily="34" charset="0"/>
                        </a:rPr>
                        <a:t>7</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6</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1</a:t>
                      </a:r>
                      <a:endParaRPr lang="en-ZA" sz="1400" dirty="0">
                        <a:latin typeface="Arial Narrow" panose="020B0606020202030204" pitchFamily="34" charset="0"/>
                      </a:endParaRPr>
                    </a:p>
                  </a:txBody>
                  <a:tcPr/>
                </a:tc>
                <a:extLst>
                  <a:ext uri="{0D108BD9-81ED-4DB2-BD59-A6C34878D82A}">
                    <a16:rowId xmlns:a16="http://schemas.microsoft.com/office/drawing/2014/main" val="2695625959"/>
                  </a:ext>
                </a:extLst>
              </a:tr>
              <a:tr h="373652">
                <a:tc>
                  <a:txBody>
                    <a:bodyPr/>
                    <a:lstStyle/>
                    <a:p>
                      <a:r>
                        <a:rPr lang="en-ZA" sz="1400" dirty="0">
                          <a:latin typeface="Arial Narrow" panose="020B0606020202030204" pitchFamily="34" charset="0"/>
                        </a:rPr>
                        <a:t>Programme 2 Grant &amp; Seed Funding</a:t>
                      </a:r>
                    </a:p>
                  </a:txBody>
                  <a:tcPr/>
                </a:tc>
                <a:tc>
                  <a:txBody>
                    <a:bodyPr/>
                    <a:lstStyle/>
                    <a:p>
                      <a:r>
                        <a:rPr lang="en-US" sz="1400" dirty="0">
                          <a:latin typeface="Arial Narrow" panose="020B0606020202030204" pitchFamily="34" charset="0"/>
                        </a:rPr>
                        <a:t>2</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2</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0</a:t>
                      </a:r>
                      <a:endParaRPr lang="en-ZA" sz="1400" dirty="0">
                        <a:latin typeface="Arial Narrow" panose="020B0606020202030204" pitchFamily="34" charset="0"/>
                      </a:endParaRPr>
                    </a:p>
                  </a:txBody>
                  <a:tcPr/>
                </a:tc>
                <a:extLst>
                  <a:ext uri="{0D108BD9-81ED-4DB2-BD59-A6C34878D82A}">
                    <a16:rowId xmlns:a16="http://schemas.microsoft.com/office/drawing/2014/main" val="3672277930"/>
                  </a:ext>
                </a:extLst>
              </a:tr>
              <a:tr h="583511">
                <a:tc>
                  <a:txBody>
                    <a:bodyPr/>
                    <a:lstStyle/>
                    <a:p>
                      <a:r>
                        <a:rPr lang="en-ZA" sz="1400" dirty="0">
                          <a:latin typeface="Arial Narrow" panose="020B0606020202030204" pitchFamily="34" charset="0"/>
                        </a:rPr>
                        <a:t>Programme 3 </a:t>
                      </a:r>
                      <a:r>
                        <a:rPr lang="en-GB" sz="1400" dirty="0">
                          <a:latin typeface="Arial Narrow" panose="020B0606020202030204" pitchFamily="34" charset="0"/>
                        </a:rPr>
                        <a:t>Partnerships, Public Awareness &amp; Advocacy </a:t>
                      </a:r>
                      <a:endParaRPr lang="en-ZA" sz="1400" dirty="0">
                        <a:latin typeface="Arial Narrow" panose="020B0606020202030204" pitchFamily="34" charset="0"/>
                      </a:endParaRPr>
                    </a:p>
                  </a:txBody>
                  <a:tcPr/>
                </a:tc>
                <a:tc>
                  <a:txBody>
                    <a:bodyPr/>
                    <a:lstStyle/>
                    <a:p>
                      <a:r>
                        <a:rPr lang="en-US" sz="1400" dirty="0">
                          <a:latin typeface="Arial Narrow" panose="020B0606020202030204" pitchFamily="34" charset="0"/>
                        </a:rPr>
                        <a:t>3</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3</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0</a:t>
                      </a:r>
                      <a:endParaRPr lang="en-ZA" sz="1400" dirty="0">
                        <a:latin typeface="Arial Narrow" panose="020B0606020202030204" pitchFamily="34" charset="0"/>
                      </a:endParaRPr>
                    </a:p>
                  </a:txBody>
                  <a:tcPr/>
                </a:tc>
                <a:extLst>
                  <a:ext uri="{0D108BD9-81ED-4DB2-BD59-A6C34878D82A}">
                    <a16:rowId xmlns:a16="http://schemas.microsoft.com/office/drawing/2014/main" val="2532481180"/>
                  </a:ext>
                </a:extLst>
              </a:tr>
              <a:tr h="583511">
                <a:tc>
                  <a:txBody>
                    <a:bodyPr/>
                    <a:lstStyle/>
                    <a:p>
                      <a:r>
                        <a:rPr lang="en-ZA" sz="1400" dirty="0">
                          <a:latin typeface="Arial Narrow" panose="020B0606020202030204" pitchFamily="34" charset="0"/>
                        </a:rPr>
                        <a:t>Programme 4 Capacity Building &amp; Sector Development</a:t>
                      </a:r>
                    </a:p>
                  </a:txBody>
                  <a:tcPr/>
                </a:tc>
                <a:tc>
                  <a:txBody>
                    <a:bodyPr/>
                    <a:lstStyle/>
                    <a:p>
                      <a:r>
                        <a:rPr lang="en-GB" sz="1400" dirty="0">
                          <a:latin typeface="Arial Narrow" panose="020B0606020202030204" pitchFamily="34" charset="0"/>
                        </a:rPr>
                        <a:t>2</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2</a:t>
                      </a:r>
                      <a:endParaRPr lang="en-ZA" sz="1400" dirty="0">
                        <a:latin typeface="Arial Narrow" panose="020B0606020202030204" pitchFamily="34" charset="0"/>
                      </a:endParaRPr>
                    </a:p>
                  </a:txBody>
                  <a:tcPr/>
                </a:tc>
                <a:tc>
                  <a:txBody>
                    <a:bodyPr/>
                    <a:lstStyle/>
                    <a:p>
                      <a:r>
                        <a:rPr lang="en-ZA" sz="1400" dirty="0">
                          <a:latin typeface="Arial Narrow" panose="020B0606020202030204" pitchFamily="34" charset="0"/>
                        </a:rPr>
                        <a:t>0</a:t>
                      </a:r>
                    </a:p>
                  </a:txBody>
                  <a:tcPr/>
                </a:tc>
                <a:extLst>
                  <a:ext uri="{0D108BD9-81ED-4DB2-BD59-A6C34878D82A}">
                    <a16:rowId xmlns:a16="http://schemas.microsoft.com/office/drawing/2014/main" val="2373798412"/>
                  </a:ext>
                </a:extLst>
              </a:tr>
              <a:tr h="583511">
                <a:tc>
                  <a:txBody>
                    <a:bodyPr/>
                    <a:lstStyle/>
                    <a:p>
                      <a:r>
                        <a:rPr lang="en-ZA" sz="1400" dirty="0">
                          <a:latin typeface="Arial Narrow" panose="020B0606020202030204" pitchFamily="34" charset="0"/>
                        </a:rPr>
                        <a:t>Programme 5 Innovation, Research &amp; Development</a:t>
                      </a:r>
                    </a:p>
                  </a:txBody>
                  <a:tcPr/>
                </a:tc>
                <a:tc>
                  <a:txBody>
                    <a:bodyPr/>
                    <a:lstStyle/>
                    <a:p>
                      <a:r>
                        <a:rPr lang="en-GB" sz="1400" dirty="0">
                          <a:latin typeface="Arial Narrow" panose="020B0606020202030204" pitchFamily="34" charset="0"/>
                        </a:rPr>
                        <a:t>1</a:t>
                      </a:r>
                      <a:endParaRPr lang="en-ZA" sz="1400" dirty="0">
                        <a:latin typeface="Arial Narrow" panose="020B0606020202030204" pitchFamily="34" charset="0"/>
                      </a:endParaRPr>
                    </a:p>
                  </a:txBody>
                  <a:tcPr/>
                </a:tc>
                <a:tc>
                  <a:txBody>
                    <a:bodyPr/>
                    <a:lstStyle/>
                    <a:p>
                      <a:r>
                        <a:rPr lang="en-GB" sz="1400" dirty="0">
                          <a:latin typeface="Arial Narrow" panose="020B0606020202030204" pitchFamily="34" charset="0"/>
                        </a:rPr>
                        <a:t>1</a:t>
                      </a:r>
                      <a:endParaRPr lang="en-ZA" sz="1400" dirty="0">
                        <a:latin typeface="Arial Narrow" panose="020B0606020202030204" pitchFamily="34" charset="0"/>
                      </a:endParaRPr>
                    </a:p>
                  </a:txBody>
                  <a:tcPr/>
                </a:tc>
                <a:tc>
                  <a:txBody>
                    <a:bodyPr/>
                    <a:lstStyle/>
                    <a:p>
                      <a:r>
                        <a:rPr lang="en-US" sz="1400" dirty="0">
                          <a:latin typeface="Arial Narrow" panose="020B0606020202030204" pitchFamily="34" charset="0"/>
                        </a:rPr>
                        <a:t>0</a:t>
                      </a:r>
                      <a:endParaRPr lang="en-ZA" sz="1400" dirty="0">
                        <a:latin typeface="Arial Narrow" panose="020B0606020202030204" pitchFamily="34" charset="0"/>
                      </a:endParaRPr>
                    </a:p>
                  </a:txBody>
                  <a:tcPr/>
                </a:tc>
                <a:extLst>
                  <a:ext uri="{0D108BD9-81ED-4DB2-BD59-A6C34878D82A}">
                    <a16:rowId xmlns:a16="http://schemas.microsoft.com/office/drawing/2014/main" val="3725092850"/>
                  </a:ext>
                </a:extLst>
              </a:tr>
            </a:tbl>
          </a:graphicData>
        </a:graphic>
      </p:graphicFrame>
      <p:graphicFrame>
        <p:nvGraphicFramePr>
          <p:cNvPr id="10" name="Chart 9">
            <a:extLst>
              <a:ext uri="{FF2B5EF4-FFF2-40B4-BE49-F238E27FC236}">
                <a16:creationId xmlns:a16="http://schemas.microsoft.com/office/drawing/2014/main" id="{003AD0EB-B062-4CA7-90A1-9F53B45E9A4D}"/>
              </a:ext>
            </a:extLst>
          </p:cNvPr>
          <p:cNvGraphicFramePr/>
          <p:nvPr/>
        </p:nvGraphicFramePr>
        <p:xfrm>
          <a:off x="-252535" y="3645024"/>
          <a:ext cx="3197892" cy="29124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FA77D4DD-0D0B-498C-A991-356310725169}"/>
              </a:ext>
            </a:extLst>
          </p:cNvPr>
          <p:cNvGraphicFramePr/>
          <p:nvPr/>
        </p:nvGraphicFramePr>
        <p:xfrm>
          <a:off x="3221048" y="4219114"/>
          <a:ext cx="5544616" cy="25507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300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7F86C-F6D5-4791-B67C-8630DDC99FB1}"/>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ZA" sz="2400" b="1" dirty="0"/>
              <a:t>Summary of Achievements </a:t>
            </a:r>
          </a:p>
        </p:txBody>
      </p:sp>
      <p:sp>
        <p:nvSpPr>
          <p:cNvPr id="3" name="Slide Number Placeholder 2">
            <a:extLst>
              <a:ext uri="{FF2B5EF4-FFF2-40B4-BE49-F238E27FC236}">
                <a16:creationId xmlns:a16="http://schemas.microsoft.com/office/drawing/2014/main" id="{C7BB2A49-D9C4-487B-839E-C182EBEC12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a:extLst>
              <a:ext uri="{FF2B5EF4-FFF2-40B4-BE49-F238E27FC236}">
                <a16:creationId xmlns:a16="http://schemas.microsoft.com/office/drawing/2014/main" id="{C19B318A-76D2-4B0F-9245-22CE3971DAE8}"/>
              </a:ext>
            </a:extLst>
          </p:cNvPr>
          <p:cNvGraphicFramePr>
            <a:graphicFrameLocks noGrp="1"/>
          </p:cNvGraphicFramePr>
          <p:nvPr>
            <p:extLst>
              <p:ext uri="{D42A27DB-BD31-4B8C-83A1-F6EECF244321}">
                <p14:modId xmlns:p14="http://schemas.microsoft.com/office/powerpoint/2010/main" val="3486862565"/>
              </p:ext>
            </p:extLst>
          </p:nvPr>
        </p:nvGraphicFramePr>
        <p:xfrm>
          <a:off x="549894" y="1206500"/>
          <a:ext cx="8414594" cy="5149854"/>
        </p:xfrm>
        <a:graphic>
          <a:graphicData uri="http://schemas.openxmlformats.org/drawingml/2006/table">
            <a:tbl>
              <a:tblPr firstRow="1" bandRow="1">
                <a:tableStyleId>{93296810-A885-4BE3-A3E7-6D5BEEA58F35}</a:tableStyleId>
              </a:tblPr>
              <a:tblGrid>
                <a:gridCol w="8414594">
                  <a:extLst>
                    <a:ext uri="{9D8B030D-6E8A-4147-A177-3AD203B41FA5}">
                      <a16:colId xmlns:a16="http://schemas.microsoft.com/office/drawing/2014/main" val="1676942905"/>
                    </a:ext>
                  </a:extLst>
                </a:gridCol>
              </a:tblGrid>
              <a:tr h="856334">
                <a:tc>
                  <a:txBody>
                    <a:bodyPr/>
                    <a:lstStyle/>
                    <a:p>
                      <a:r>
                        <a:rPr lang="en-ZA" dirty="0">
                          <a:latin typeface="Arial" panose="020B0604020202020204" pitchFamily="34" charset="0"/>
                          <a:cs typeface="Arial" panose="020B0604020202020204" pitchFamily="34" charset="0"/>
                        </a:rPr>
                        <a:t>GRANT FUNDING</a:t>
                      </a:r>
                    </a:p>
                  </a:txBody>
                  <a:tcPr/>
                </a:tc>
                <a:extLst>
                  <a:ext uri="{0D108BD9-81ED-4DB2-BD59-A6C34878D82A}">
                    <a16:rowId xmlns:a16="http://schemas.microsoft.com/office/drawing/2014/main" val="3839802170"/>
                  </a:ext>
                </a:extLst>
              </a:tr>
              <a:tr h="4293520">
                <a:tc>
                  <a:txBody>
                    <a:bodyPr/>
                    <a:lstStyle/>
                    <a:p>
                      <a:pPr marL="285750" indent="-285750">
                        <a:buFont typeface="Wingdings" panose="05000000000000000000" pitchFamily="2" charset="2"/>
                        <a:buChar char="q"/>
                      </a:pPr>
                      <a:r>
                        <a:rPr lang="en-GB" sz="1600" dirty="0">
                          <a:latin typeface="Arial" panose="020B0604020202020204" pitchFamily="34" charset="0"/>
                          <a:cs typeface="Arial" panose="020B0604020202020204" pitchFamily="34" charset="0"/>
                        </a:rPr>
                        <a:t>2021/2022 call for grant funding applications opened from 24 May – 02 July 2021. </a:t>
                      </a:r>
                    </a:p>
                    <a:p>
                      <a:pPr marL="0" indent="0">
                        <a:buFont typeface="Wingdings" panose="05000000000000000000" pitchFamily="2" charset="2"/>
                        <a:buNone/>
                      </a:pPr>
                      <a:endParaRPr lang="en-GB" sz="1600" dirty="0">
                        <a:latin typeface="Arial" panose="020B0604020202020204" pitchFamily="34" charset="0"/>
                        <a:cs typeface="Arial" panose="020B0604020202020204" pitchFamily="34" charset="0"/>
                      </a:endParaRPr>
                    </a:p>
                    <a:p>
                      <a:pPr marL="285750" marR="0" lvl="0" indent="-285750" algn="just"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600" dirty="0">
                          <a:latin typeface="Arial" panose="020B0604020202020204" pitchFamily="34" charset="0"/>
                          <a:cs typeface="Arial" panose="020B0604020202020204" pitchFamily="34" charset="0"/>
                        </a:rPr>
                        <a:t>Call for Grant Funding was supplemented by outreach programme, covering all 9 Provinces.</a:t>
                      </a:r>
                      <a:r>
                        <a:rPr lang="en-ZA" sz="1600" kern="1200" dirty="0">
                          <a:solidFill>
                            <a:schemeClr val="dk1"/>
                          </a:solidFill>
                          <a:effectLst/>
                          <a:latin typeface="Arial" panose="020B0604020202020204" pitchFamily="34" charset="0"/>
                          <a:ea typeface="+mn-ea"/>
                          <a:cs typeface="Arial" panose="020B0604020202020204" pitchFamily="34" charset="0"/>
                        </a:rPr>
                        <a:t> The outreach programme provides MDDA funding grantees with an understanding of the MDDA funding application process, grant management and reporting contracting/signing the grant agreement, and other stakeholder support programmes.</a:t>
                      </a:r>
                    </a:p>
                    <a:p>
                      <a:pPr marL="285750" marR="0" lvl="0" indent="-285750" algn="just"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ZA" sz="1600" kern="1200" dirty="0">
                          <a:solidFill>
                            <a:schemeClr val="dk1"/>
                          </a:solidFill>
                          <a:effectLst/>
                          <a:latin typeface="Arial" panose="020B0604020202020204" pitchFamily="34" charset="0"/>
                          <a:ea typeface="+mn-ea"/>
                          <a:cs typeface="Arial" panose="020B0604020202020204" pitchFamily="34" charset="0"/>
                        </a:rPr>
                        <a:t>Applications assessment took place including site visits for needs analysis.</a:t>
                      </a:r>
                    </a:p>
                    <a:p>
                      <a:pPr marL="285750" marR="0" lvl="0" indent="-285750" algn="just"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ZA" sz="1600" kern="1200" dirty="0">
                          <a:solidFill>
                            <a:schemeClr val="dk1"/>
                          </a:solidFill>
                          <a:effectLst/>
                          <a:latin typeface="Arial" panose="020B0604020202020204" pitchFamily="34" charset="0"/>
                          <a:ea typeface="+mn-ea"/>
                          <a:cs typeface="Arial" panose="020B0604020202020204" pitchFamily="34" charset="0"/>
                        </a:rPr>
                        <a:t>Over 80 community broadcasters applied and over 170 community, small commercial (being the most) and digital print media applied.</a:t>
                      </a:r>
                    </a:p>
                    <a:p>
                      <a:pPr marL="285750" marR="0" lvl="0" indent="-285750" algn="just"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600" dirty="0">
                          <a:latin typeface="Arial" panose="020B0604020202020204" pitchFamily="34" charset="0"/>
                          <a:cs typeface="Arial" panose="020B0604020202020204" pitchFamily="34" charset="0"/>
                        </a:rPr>
                        <a:t>The MDDA met with  Multichoice to discuss and propose a further additional funding with the intention of supporting community and small commercial  media at large. </a:t>
                      </a:r>
                    </a:p>
                    <a:p>
                      <a:pPr marL="285750" marR="0" lvl="0" indent="-285750" algn="just"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5223230"/>
                  </a:ext>
                </a:extLst>
              </a:tr>
            </a:tbl>
          </a:graphicData>
        </a:graphic>
      </p:graphicFrame>
    </p:spTree>
    <p:extLst>
      <p:ext uri="{BB962C8B-B14F-4D97-AF65-F5344CB8AC3E}">
        <p14:creationId xmlns:p14="http://schemas.microsoft.com/office/powerpoint/2010/main" val="1735053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3E904-B997-44A1-B4CC-A59B436A59C7}"/>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kumimoji="0" lang="en-ZA" sz="2400" b="1" i="0" u="none" strike="noStrike" kern="1200" cap="none" spc="0" normalizeH="0" baseline="0" noProof="0" dirty="0">
                <a:ln>
                  <a:noFill/>
                </a:ln>
                <a:solidFill>
                  <a:prstClr val="black"/>
                </a:solidFill>
                <a:effectLst/>
                <a:uLnTx/>
                <a:uFillTx/>
                <a:ea typeface="Arial Unicode MS" pitchFamily="34" charset="-128"/>
              </a:rPr>
              <a:t>Summary of the Achievements</a:t>
            </a:r>
            <a:endParaRPr lang="en-ZA" sz="2400" b="1" dirty="0"/>
          </a:p>
        </p:txBody>
      </p:sp>
      <p:sp>
        <p:nvSpPr>
          <p:cNvPr id="3" name="Slide Number Placeholder 2">
            <a:extLst>
              <a:ext uri="{FF2B5EF4-FFF2-40B4-BE49-F238E27FC236}">
                <a16:creationId xmlns:a16="http://schemas.microsoft.com/office/drawing/2014/main" id="{0F04D4F5-27D3-49F2-9A57-48678F0DEF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DA401B16-BF23-4A7A-B5A6-C75D91B242E3}"/>
              </a:ext>
            </a:extLst>
          </p:cNvPr>
          <p:cNvGraphicFramePr>
            <a:graphicFrameLocks noGrp="1"/>
          </p:cNvGraphicFramePr>
          <p:nvPr>
            <p:extLst>
              <p:ext uri="{D42A27DB-BD31-4B8C-83A1-F6EECF244321}">
                <p14:modId xmlns:p14="http://schemas.microsoft.com/office/powerpoint/2010/main" val="2056912678"/>
              </p:ext>
            </p:extLst>
          </p:nvPr>
        </p:nvGraphicFramePr>
        <p:xfrm>
          <a:off x="453902" y="1124744"/>
          <a:ext cx="8136905" cy="4974451"/>
        </p:xfrm>
        <a:graphic>
          <a:graphicData uri="http://schemas.openxmlformats.org/drawingml/2006/table">
            <a:tbl>
              <a:tblPr firstRow="1" bandRow="1">
                <a:tableStyleId>{93296810-A885-4BE3-A3E7-6D5BEEA58F35}</a:tableStyleId>
              </a:tblPr>
              <a:tblGrid>
                <a:gridCol w="8136905">
                  <a:extLst>
                    <a:ext uri="{9D8B030D-6E8A-4147-A177-3AD203B41FA5}">
                      <a16:colId xmlns:a16="http://schemas.microsoft.com/office/drawing/2014/main" val="1311269898"/>
                    </a:ext>
                  </a:extLst>
                </a:gridCol>
              </a:tblGrid>
              <a:tr h="737731">
                <a:tc>
                  <a:txBody>
                    <a:bodyPr/>
                    <a:lstStyle/>
                    <a:p>
                      <a:r>
                        <a:rPr lang="en-ZA" sz="1800" dirty="0">
                          <a:latin typeface="Arial" panose="020B0604020202020204" pitchFamily="34" charset="0"/>
                          <a:cs typeface="Arial" panose="020B0604020202020204" pitchFamily="34" charset="0"/>
                        </a:rPr>
                        <a:t>STAKEHOLDER ENGAGEMENT</a:t>
                      </a:r>
                    </a:p>
                  </a:txBody>
                  <a:tcPr/>
                </a:tc>
                <a:extLst>
                  <a:ext uri="{0D108BD9-81ED-4DB2-BD59-A6C34878D82A}">
                    <a16:rowId xmlns:a16="http://schemas.microsoft.com/office/drawing/2014/main" val="3885954859"/>
                  </a:ext>
                </a:extLst>
              </a:tr>
              <a:tr h="4133839">
                <a:tc>
                  <a:txBody>
                    <a:bodyPr/>
                    <a:lstStyle/>
                    <a:p>
                      <a:pPr marL="285750" lvl="0" indent="-285750" fontAlgn="base">
                        <a:buFont typeface="Wingdings" panose="05000000000000000000" pitchFamily="2" charset="2"/>
                        <a:buChar char="q"/>
                      </a:pPr>
                      <a:r>
                        <a:rPr lang="en-ZA" sz="1600" kern="1200" dirty="0">
                          <a:solidFill>
                            <a:schemeClr val="dk1"/>
                          </a:solidFill>
                          <a:effectLst/>
                          <a:latin typeface="Arial" panose="020B0604020202020204" pitchFamily="34" charset="0"/>
                          <a:ea typeface="+mn-ea"/>
                          <a:cs typeface="Arial" panose="020B0604020202020204" pitchFamily="34" charset="0"/>
                        </a:rPr>
                        <a:t>The MDDA hosted several engagements with key stakeholders such as</a:t>
                      </a:r>
                      <a:r>
                        <a:rPr lang="en-ZA" sz="1600" b="1" kern="1200" dirty="0">
                          <a:solidFill>
                            <a:schemeClr val="dk1"/>
                          </a:solidFill>
                          <a:effectLst/>
                          <a:latin typeface="Arial" panose="020B0604020202020204" pitchFamily="34" charset="0"/>
                          <a:ea typeface="+mn-ea"/>
                          <a:cs typeface="Arial" panose="020B0604020202020204" pitchFamily="34" charset="0"/>
                        </a:rPr>
                        <a:t> SAASTA and </a:t>
                      </a:r>
                      <a:r>
                        <a:rPr lang="en-US" sz="1600" b="1" kern="1200" dirty="0">
                          <a:solidFill>
                            <a:schemeClr val="dk1"/>
                          </a:solidFill>
                          <a:effectLst/>
                          <a:latin typeface="Arial" panose="020B0604020202020204" pitchFamily="34" charset="0"/>
                          <a:ea typeface="+mn-ea"/>
                          <a:cs typeface="Arial" panose="020B0604020202020204" pitchFamily="34" charset="0"/>
                        </a:rPr>
                        <a:t>USAID Resilient Waters Program.</a:t>
                      </a:r>
                      <a:r>
                        <a:rPr lang="en-ZA" sz="1600" b="1" kern="1200" dirty="0">
                          <a:solidFill>
                            <a:schemeClr val="dk1"/>
                          </a:solidFill>
                          <a:effectLst/>
                          <a:latin typeface="Arial" panose="020B0604020202020204" pitchFamily="34" charset="0"/>
                          <a:ea typeface="+mn-ea"/>
                          <a:cs typeface="Arial" panose="020B0604020202020204" pitchFamily="34" charset="0"/>
                        </a:rPr>
                        <a:t> </a:t>
                      </a:r>
                      <a:r>
                        <a:rPr lang="en-ZA" sz="1600" kern="1200" dirty="0">
                          <a:solidFill>
                            <a:schemeClr val="dk1"/>
                          </a:solidFill>
                          <a:effectLst/>
                          <a:latin typeface="Arial" panose="020B0604020202020204" pitchFamily="34" charset="0"/>
                          <a:ea typeface="+mn-ea"/>
                          <a:cs typeface="Arial" panose="020B0604020202020204" pitchFamily="34" charset="0"/>
                        </a:rPr>
                        <a:t> </a:t>
                      </a:r>
                    </a:p>
                    <a:p>
                      <a:pPr marL="285750" lvl="0" indent="-285750" fontAlgn="base">
                        <a:buFont typeface="Wingdings" panose="05000000000000000000" pitchFamily="2" charset="2"/>
                        <a:buChar char="q"/>
                      </a:pPr>
                      <a:r>
                        <a:rPr lang="en-GB" sz="1600" kern="1200" dirty="0">
                          <a:solidFill>
                            <a:schemeClr val="dk1"/>
                          </a:solidFill>
                          <a:effectLst/>
                          <a:latin typeface="Arial" panose="020B0604020202020204" pitchFamily="34" charset="0"/>
                          <a:ea typeface="+mn-ea"/>
                          <a:cs typeface="Arial" panose="020B0604020202020204" pitchFamily="34" charset="0"/>
                        </a:rPr>
                        <a:t>Through </a:t>
                      </a:r>
                      <a:r>
                        <a:rPr lang="en-US" sz="1600" kern="1200" dirty="0">
                          <a:solidFill>
                            <a:schemeClr val="dk1"/>
                          </a:solidFill>
                          <a:effectLst/>
                          <a:latin typeface="Arial" panose="020B0604020202020204" pitchFamily="34" charset="0"/>
                          <a:ea typeface="+mn-ea"/>
                          <a:cs typeface="Arial" panose="020B0604020202020204" pitchFamily="34" charset="0"/>
                        </a:rPr>
                        <a:t>USAID </a:t>
                      </a:r>
                      <a:r>
                        <a:rPr lang="en-GB" sz="1600" kern="1200" dirty="0">
                          <a:solidFill>
                            <a:schemeClr val="dk1"/>
                          </a:solidFill>
                          <a:effectLst/>
                          <a:latin typeface="Arial" panose="020B0604020202020204" pitchFamily="34" charset="0"/>
                          <a:ea typeface="+mn-ea"/>
                          <a:cs typeface="Arial" panose="020B0604020202020204" pitchFamily="34" charset="0"/>
                        </a:rPr>
                        <a:t>partnership </a:t>
                      </a:r>
                      <a:r>
                        <a:rPr lang="en-US" sz="1600" kern="1200" dirty="0">
                          <a:solidFill>
                            <a:schemeClr val="dk1"/>
                          </a:solidFill>
                          <a:effectLst/>
                          <a:latin typeface="Arial" panose="020B0604020202020204" pitchFamily="34" charset="0"/>
                          <a:ea typeface="+mn-ea"/>
                          <a:cs typeface="Arial" panose="020B0604020202020204" pitchFamily="34" charset="0"/>
                        </a:rPr>
                        <a:t>Program, it aims to disseminate</a:t>
                      </a:r>
                      <a:r>
                        <a:rPr lang="en-GB" sz="1600" kern="1200" dirty="0">
                          <a:solidFill>
                            <a:schemeClr val="dk1"/>
                          </a:solidFill>
                          <a:effectLst/>
                          <a:latin typeface="Arial" panose="020B0604020202020204" pitchFamily="34" charset="0"/>
                          <a:ea typeface="+mn-ea"/>
                          <a:cs typeface="Arial" panose="020B0604020202020204" pitchFamily="34" charset="0"/>
                        </a:rPr>
                        <a:t> water messages through various communities at local government sphere using Community radio stations as a platform.</a:t>
                      </a:r>
                      <a:endParaRPr lang="en-ZA" sz="1600" kern="12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q"/>
                      </a:pPr>
                      <a:r>
                        <a:rPr lang="en-US" sz="1600" kern="1200" dirty="0">
                          <a:solidFill>
                            <a:schemeClr val="dk1"/>
                          </a:solidFill>
                          <a:effectLst/>
                          <a:latin typeface="Arial" panose="020B0604020202020204" pitchFamily="34" charset="0"/>
                          <a:ea typeface="+mn-ea"/>
                          <a:cs typeface="Arial" panose="020B0604020202020204" pitchFamily="34" charset="0"/>
                        </a:rPr>
                        <a:t>USAID Resilient Waters Program is busy drafting the MoA which include areas of collaborations.</a:t>
                      </a:r>
                      <a:endParaRPr lang="en-ZA" sz="1600" kern="1200" dirty="0">
                        <a:solidFill>
                          <a:schemeClr val="dk1"/>
                        </a:solidFill>
                        <a:effectLst/>
                        <a:latin typeface="Arial" panose="020B0604020202020204" pitchFamily="34" charset="0"/>
                        <a:ea typeface="+mn-ea"/>
                        <a:cs typeface="Arial" panose="020B0604020202020204" pitchFamily="34" charset="0"/>
                      </a:endParaRPr>
                    </a:p>
                    <a:p>
                      <a:pPr marL="285750" lvl="0" indent="-285750" fontAlgn="base">
                        <a:buFont typeface="Wingdings" panose="05000000000000000000" pitchFamily="2" charset="2"/>
                        <a:buChar char="q"/>
                      </a:pPr>
                      <a:r>
                        <a:rPr lang="en-ZA" sz="1600" kern="1200" dirty="0">
                          <a:solidFill>
                            <a:schemeClr val="dk1"/>
                          </a:solidFill>
                          <a:effectLst/>
                          <a:latin typeface="Arial" panose="020B0604020202020204" pitchFamily="34" charset="0"/>
                          <a:ea typeface="+mn-ea"/>
                          <a:cs typeface="Arial" panose="020B0604020202020204" pitchFamily="34" charset="0"/>
                        </a:rPr>
                        <a:t>The Engagement with the South African Agency for Science and Technology Advancement (</a:t>
                      </a:r>
                      <a:r>
                        <a:rPr lang="en-ZA" sz="1600" b="1" kern="1200" dirty="0">
                          <a:solidFill>
                            <a:schemeClr val="dk1"/>
                          </a:solidFill>
                          <a:effectLst/>
                          <a:latin typeface="Arial" panose="020B0604020202020204" pitchFamily="34" charset="0"/>
                          <a:ea typeface="+mn-ea"/>
                          <a:cs typeface="Arial" panose="020B0604020202020204" pitchFamily="34" charset="0"/>
                        </a:rPr>
                        <a:t>SAASTA)</a:t>
                      </a:r>
                      <a:r>
                        <a:rPr lang="en-ZA" sz="1600" kern="1200" dirty="0">
                          <a:solidFill>
                            <a:schemeClr val="dk1"/>
                          </a:solidFill>
                          <a:effectLst/>
                          <a:latin typeface="Arial" panose="020B0604020202020204" pitchFamily="34" charset="0"/>
                          <a:ea typeface="+mn-ea"/>
                          <a:cs typeface="Arial" panose="020B0604020202020204" pitchFamily="34" charset="0"/>
                        </a:rPr>
                        <a:t> held regarding potential partnership on the science and technology journalism programme.  </a:t>
                      </a:r>
                    </a:p>
                    <a:p>
                      <a:pPr marL="285750" lvl="0" indent="-285750" fontAlgn="base">
                        <a:buFont typeface="Wingdings" panose="05000000000000000000" pitchFamily="2" charset="2"/>
                        <a:buChar char="q"/>
                      </a:pPr>
                      <a:r>
                        <a:rPr lang="en-ZA" sz="1600" kern="1200" dirty="0">
                          <a:solidFill>
                            <a:schemeClr val="dk1"/>
                          </a:solidFill>
                          <a:effectLst/>
                          <a:latin typeface="Arial" panose="020B0604020202020204" pitchFamily="34" charset="0"/>
                          <a:ea typeface="+mn-ea"/>
                          <a:cs typeface="Arial" panose="020B0604020202020204" pitchFamily="34" charset="0"/>
                        </a:rPr>
                        <a:t>Through this programme, unemployed graduates in science and technology, communications or journalism are hosted by the community media outlet for a one-year science journalist internship.  </a:t>
                      </a:r>
                    </a:p>
                    <a:p>
                      <a:pPr marL="285750" lvl="0" indent="-285750" fontAlgn="base">
                        <a:buFont typeface="Wingdings" panose="05000000000000000000" pitchFamily="2" charset="2"/>
                        <a:buChar char="q"/>
                      </a:pPr>
                      <a:r>
                        <a:rPr lang="en-ZA" sz="1600" kern="1200" dirty="0">
                          <a:solidFill>
                            <a:schemeClr val="dk1"/>
                          </a:solidFill>
                          <a:effectLst/>
                          <a:latin typeface="Arial" panose="020B0604020202020204" pitchFamily="34" charset="0"/>
                          <a:ea typeface="+mn-ea"/>
                          <a:cs typeface="Arial" panose="020B0604020202020204" pitchFamily="34" charset="0"/>
                        </a:rPr>
                        <a:t>Draft MoA is currently in progress between SAASTA and the MDDA.</a:t>
                      </a:r>
                      <a:endParaRPr lang="en-ZA" sz="1800" kern="1200" dirty="0">
                        <a:solidFill>
                          <a:schemeClr val="dk1"/>
                        </a:solidFill>
                        <a:effectLst/>
                        <a:latin typeface="+mn-lt"/>
                        <a:ea typeface="+mn-ea"/>
                        <a:cs typeface="+mn-cs"/>
                      </a:endParaRPr>
                    </a:p>
                    <a:p>
                      <a:pPr marL="285750" lvl="0" indent="-285750" fontAlgn="base">
                        <a:buFont typeface="Wingdings" panose="05000000000000000000" pitchFamily="2" charset="2"/>
                        <a:buChar char="q"/>
                      </a:pPr>
                      <a:r>
                        <a:rPr lang="en-ZA" sz="1600" kern="1200" dirty="0">
                          <a:solidFill>
                            <a:schemeClr val="dk1"/>
                          </a:solidFill>
                          <a:effectLst/>
                          <a:latin typeface="Arial" panose="020B0604020202020204" pitchFamily="34" charset="0"/>
                          <a:ea typeface="+mn-ea"/>
                          <a:cs typeface="Arial" panose="020B0604020202020204" pitchFamily="34" charset="0"/>
                        </a:rPr>
                        <a:t>MDDA collaborated with </a:t>
                      </a:r>
                      <a:r>
                        <a:rPr lang="en-ZA" sz="1600" b="1" kern="1200" dirty="0">
                          <a:solidFill>
                            <a:schemeClr val="dk1"/>
                          </a:solidFill>
                          <a:effectLst/>
                          <a:latin typeface="Arial" panose="020B0604020202020204" pitchFamily="34" charset="0"/>
                          <a:ea typeface="+mn-ea"/>
                          <a:cs typeface="Arial" panose="020B0604020202020204" pitchFamily="34" charset="0"/>
                        </a:rPr>
                        <a:t>UNESCO</a:t>
                      </a:r>
                      <a:r>
                        <a:rPr lang="en-ZA" sz="1600" kern="1200" dirty="0">
                          <a:solidFill>
                            <a:schemeClr val="dk1"/>
                          </a:solidFill>
                          <a:effectLst/>
                          <a:latin typeface="Arial" panose="020B0604020202020204" pitchFamily="34" charset="0"/>
                          <a:ea typeface="+mn-ea"/>
                          <a:cs typeface="Arial" panose="020B0604020202020204" pitchFamily="34" charset="0"/>
                        </a:rPr>
                        <a:t> on a community broadcasting viability booklet which led to a South African chapter after a few SA community broadcasters were interviewed/formed part of the research.</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01462680"/>
                  </a:ext>
                </a:extLst>
              </a:tr>
            </a:tbl>
          </a:graphicData>
        </a:graphic>
      </p:graphicFrame>
    </p:spTree>
    <p:extLst>
      <p:ext uri="{BB962C8B-B14F-4D97-AF65-F5344CB8AC3E}">
        <p14:creationId xmlns:p14="http://schemas.microsoft.com/office/powerpoint/2010/main" val="4019873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7F86C-F6D5-4791-B67C-8630DDC99FB1}"/>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ZA" sz="2400" b="1" dirty="0"/>
              <a:t>Summary of the Achievements </a:t>
            </a:r>
          </a:p>
        </p:txBody>
      </p:sp>
      <p:sp>
        <p:nvSpPr>
          <p:cNvPr id="3" name="Slide Number Placeholder 2">
            <a:extLst>
              <a:ext uri="{FF2B5EF4-FFF2-40B4-BE49-F238E27FC236}">
                <a16:creationId xmlns:a16="http://schemas.microsoft.com/office/drawing/2014/main" id="{C7BB2A49-D9C4-487B-839E-C182EBEC12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F4687AB9-6FFD-4945-BF80-5FB03114636D}"/>
              </a:ext>
            </a:extLst>
          </p:cNvPr>
          <p:cNvSpPr>
            <a:spLocks noGrp="1"/>
          </p:cNvSpPr>
          <p:nvPr>
            <p:ph idx="1"/>
          </p:nvPr>
        </p:nvSpPr>
        <p:spPr>
          <a:xfrm>
            <a:off x="457200" y="1600200"/>
            <a:ext cx="8507288" cy="5069160"/>
          </a:xfrm>
        </p:spPr>
        <p:txBody>
          <a:bodyPr/>
          <a:lstStyle/>
          <a:p>
            <a:endParaRPr lang="en-ZA" dirty="0"/>
          </a:p>
        </p:txBody>
      </p:sp>
      <p:graphicFrame>
        <p:nvGraphicFramePr>
          <p:cNvPr id="6" name="Table 5">
            <a:extLst>
              <a:ext uri="{FF2B5EF4-FFF2-40B4-BE49-F238E27FC236}">
                <a16:creationId xmlns:a16="http://schemas.microsoft.com/office/drawing/2014/main" id="{C19B318A-76D2-4B0F-9245-22CE3971DAE8}"/>
              </a:ext>
            </a:extLst>
          </p:cNvPr>
          <p:cNvGraphicFramePr>
            <a:graphicFrameLocks noGrp="1"/>
          </p:cNvGraphicFramePr>
          <p:nvPr>
            <p:extLst>
              <p:ext uri="{D42A27DB-BD31-4B8C-83A1-F6EECF244321}">
                <p14:modId xmlns:p14="http://schemas.microsoft.com/office/powerpoint/2010/main" val="2590943418"/>
              </p:ext>
            </p:extLst>
          </p:nvPr>
        </p:nvGraphicFramePr>
        <p:xfrm>
          <a:off x="549894" y="1206500"/>
          <a:ext cx="8136906" cy="3749040"/>
        </p:xfrm>
        <a:graphic>
          <a:graphicData uri="http://schemas.openxmlformats.org/drawingml/2006/table">
            <a:tbl>
              <a:tblPr firstRow="1" bandRow="1">
                <a:tableStyleId>{93296810-A885-4BE3-A3E7-6D5BEEA58F35}</a:tableStyleId>
              </a:tblPr>
              <a:tblGrid>
                <a:gridCol w="8136906">
                  <a:extLst>
                    <a:ext uri="{9D8B030D-6E8A-4147-A177-3AD203B41FA5}">
                      <a16:colId xmlns:a16="http://schemas.microsoft.com/office/drawing/2014/main" val="1676942905"/>
                    </a:ext>
                  </a:extLst>
                </a:gridCol>
              </a:tblGrid>
              <a:tr h="134319">
                <a:tc>
                  <a:txBody>
                    <a:bodyPr/>
                    <a:lstStyle/>
                    <a:p>
                      <a:r>
                        <a:rPr lang="en-GB" dirty="0">
                          <a:latin typeface="Arial" panose="020B0604020202020204" pitchFamily="34" charset="0"/>
                          <a:cs typeface="Arial" panose="020B0604020202020204" pitchFamily="34" charset="0"/>
                        </a:rPr>
                        <a:t>P</a:t>
                      </a:r>
                      <a:r>
                        <a:rPr lang="en-ZA" dirty="0">
                          <a:latin typeface="Arial" panose="020B0604020202020204" pitchFamily="34" charset="0"/>
                          <a:cs typeface="Arial" panose="020B0604020202020204" pitchFamily="34" charset="0"/>
                        </a:rPr>
                        <a:t>ROJECT LAUNCHES</a:t>
                      </a:r>
                    </a:p>
                  </a:txBody>
                  <a:tcPr/>
                </a:tc>
                <a:extLst>
                  <a:ext uri="{0D108BD9-81ED-4DB2-BD59-A6C34878D82A}">
                    <a16:rowId xmlns:a16="http://schemas.microsoft.com/office/drawing/2014/main" val="3839802170"/>
                  </a:ext>
                </a:extLst>
              </a:tr>
              <a:tr h="0">
                <a:tc>
                  <a:txBody>
                    <a:bodyPr/>
                    <a:lstStyle/>
                    <a:p>
                      <a:pPr marL="285750" indent="-285750">
                        <a:buFont typeface="Wingdings" panose="05000000000000000000" pitchFamily="2" charset="2"/>
                        <a:buChar char="q"/>
                      </a:pPr>
                      <a:r>
                        <a:rPr lang="en-GB" sz="1600" dirty="0">
                          <a:latin typeface="Arial" panose="020B0604020202020204" pitchFamily="34" charset="0"/>
                          <a:cs typeface="Arial" panose="020B0604020202020204" pitchFamily="34" charset="0"/>
                        </a:rPr>
                        <a:t>The MDDA launched three (03) studios for the following Radio stations; Bokone Bophirima FM in North West; Radio IFM in Eastern Cape, Gqeberha and Radio Kwezi in KZN.</a:t>
                      </a:r>
                    </a:p>
                    <a:p>
                      <a:pPr marL="285750" indent="-285750">
                        <a:buFont typeface="Wingdings" panose="05000000000000000000" pitchFamily="2" charset="2"/>
                        <a:buChar char="q"/>
                      </a:pP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600" dirty="0">
                          <a:latin typeface="Arial" panose="020B0604020202020204" pitchFamily="34" charset="0"/>
                          <a:cs typeface="Arial" panose="020B0604020202020204" pitchFamily="34" charset="0"/>
                        </a:rPr>
                        <a:t>The studio launch for Radio IFM in Eastern Cape was attended by the Deputy Minister in the Presidency, Ms Thembi Siweya.</a:t>
                      </a:r>
                    </a:p>
                    <a:p>
                      <a:pPr marL="285750" indent="-285750">
                        <a:buFont typeface="Wingdings" panose="05000000000000000000" pitchFamily="2" charset="2"/>
                        <a:buChar char="q"/>
                      </a:pP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600" dirty="0">
                          <a:latin typeface="Arial" panose="020B0604020202020204" pitchFamily="34" charset="0"/>
                          <a:cs typeface="Arial" panose="020B0604020202020204" pitchFamily="34" charset="0"/>
                        </a:rPr>
                        <a:t>The studio unveiling for  Bokone Bophirima FM in North West was graced by the Executive Mayor of Ramotshere Local municipality, Cllr Lerato Selebi.</a:t>
                      </a:r>
                    </a:p>
                    <a:p>
                      <a:pPr marL="285750" indent="-285750">
                        <a:buFont typeface="Wingdings" panose="05000000000000000000" pitchFamily="2" charset="2"/>
                        <a:buChar char="q"/>
                      </a:pPr>
                      <a:endParaRPr lang="en-GB"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endParaRPr lang="en-GB"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5223230"/>
                  </a:ext>
                </a:extLst>
              </a:tr>
            </a:tbl>
          </a:graphicData>
        </a:graphic>
      </p:graphicFrame>
    </p:spTree>
    <p:extLst>
      <p:ext uri="{BB962C8B-B14F-4D97-AF65-F5344CB8AC3E}">
        <p14:creationId xmlns:p14="http://schemas.microsoft.com/office/powerpoint/2010/main" val="641121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3E904-B997-44A1-B4CC-A59B436A59C7}"/>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kumimoji="0" lang="en-ZA" sz="2400" b="1" i="0" u="none" strike="noStrike" kern="1200" cap="none" spc="0" normalizeH="0" baseline="0" noProof="0" dirty="0">
                <a:ln>
                  <a:noFill/>
                </a:ln>
                <a:solidFill>
                  <a:prstClr val="black"/>
                </a:solidFill>
                <a:effectLst/>
                <a:uLnTx/>
                <a:uFillTx/>
                <a:ea typeface="Arial Unicode MS" pitchFamily="34" charset="-128"/>
              </a:rPr>
              <a:t>Summary of the Achievements</a:t>
            </a:r>
            <a:endParaRPr lang="en-ZA" sz="2400" b="1" dirty="0"/>
          </a:p>
        </p:txBody>
      </p:sp>
      <p:sp>
        <p:nvSpPr>
          <p:cNvPr id="3" name="Slide Number Placeholder 2">
            <a:extLst>
              <a:ext uri="{FF2B5EF4-FFF2-40B4-BE49-F238E27FC236}">
                <a16:creationId xmlns:a16="http://schemas.microsoft.com/office/drawing/2014/main" id="{0F04D4F5-27D3-49F2-9A57-48678F0DEF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DA401B16-BF23-4A7A-B5A6-C75D91B242E3}"/>
              </a:ext>
            </a:extLst>
          </p:cNvPr>
          <p:cNvGraphicFramePr>
            <a:graphicFrameLocks noGrp="1"/>
          </p:cNvGraphicFramePr>
          <p:nvPr/>
        </p:nvGraphicFramePr>
        <p:xfrm>
          <a:off x="395536" y="1484784"/>
          <a:ext cx="8136905" cy="4871570"/>
        </p:xfrm>
        <a:graphic>
          <a:graphicData uri="http://schemas.openxmlformats.org/drawingml/2006/table">
            <a:tbl>
              <a:tblPr firstRow="1" bandRow="1">
                <a:tableStyleId>{93296810-A885-4BE3-A3E7-6D5BEEA58F35}</a:tableStyleId>
              </a:tblPr>
              <a:tblGrid>
                <a:gridCol w="8136905">
                  <a:extLst>
                    <a:ext uri="{9D8B030D-6E8A-4147-A177-3AD203B41FA5}">
                      <a16:colId xmlns:a16="http://schemas.microsoft.com/office/drawing/2014/main" val="1311269898"/>
                    </a:ext>
                  </a:extLst>
                </a:gridCol>
              </a:tblGrid>
              <a:tr h="737731">
                <a:tc>
                  <a:txBody>
                    <a:bodyPr/>
                    <a:lstStyle/>
                    <a:p>
                      <a:r>
                        <a:rPr lang="en-ZA" sz="1800" dirty="0">
                          <a:latin typeface="Arial" panose="020B0604020202020204" pitchFamily="34" charset="0"/>
                          <a:cs typeface="Arial" panose="020B0604020202020204" pitchFamily="34" charset="0"/>
                        </a:rPr>
                        <a:t>FUNDING PROPOSALS</a:t>
                      </a:r>
                    </a:p>
                  </a:txBody>
                  <a:tcPr/>
                </a:tc>
                <a:extLst>
                  <a:ext uri="{0D108BD9-81ED-4DB2-BD59-A6C34878D82A}">
                    <a16:rowId xmlns:a16="http://schemas.microsoft.com/office/drawing/2014/main" val="3885954859"/>
                  </a:ext>
                </a:extLst>
              </a:tr>
              <a:tr h="4133839">
                <a:tc>
                  <a:txBody>
                    <a:bodyPr/>
                    <a:lstStyle/>
                    <a:p>
                      <a:pPr marL="0" indent="0" fontAlgn="base">
                        <a:buFont typeface="Arial" panose="020B0604020202020204" pitchFamily="34" charset="0"/>
                        <a:buNone/>
                      </a:pPr>
                      <a:r>
                        <a:rPr lang="en-ZA" sz="1600" kern="1200" dirty="0">
                          <a:solidFill>
                            <a:schemeClr val="dk1"/>
                          </a:solidFill>
                          <a:effectLst/>
                          <a:latin typeface="Arial" panose="020B0604020202020204" pitchFamily="34" charset="0"/>
                          <a:ea typeface="+mn-ea"/>
                          <a:cs typeface="Arial" panose="020B0604020202020204" pitchFamily="34" charset="0"/>
                        </a:rPr>
                        <a:t>Funding proposals have been sent to IBM and African Media Entertainment (AME).</a:t>
                      </a:r>
                    </a:p>
                    <a:p>
                      <a:pPr fontAlgn="base"/>
                      <a:r>
                        <a:rPr lang="en-ZA" sz="1600" b="1" kern="1200" dirty="0">
                          <a:solidFill>
                            <a:schemeClr val="dk1"/>
                          </a:solidFill>
                          <a:effectLst/>
                          <a:latin typeface="Arial" panose="020B0604020202020204" pitchFamily="34" charset="0"/>
                          <a:ea typeface="+mn-ea"/>
                          <a:cs typeface="Arial" panose="020B0604020202020204" pitchFamily="34" charset="0"/>
                        </a:rPr>
                        <a:t> </a:t>
                      </a:r>
                      <a:endParaRPr lang="en-ZA" sz="1600" kern="1200" dirty="0">
                        <a:solidFill>
                          <a:schemeClr val="dk1"/>
                        </a:solidFill>
                        <a:effectLst/>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q"/>
                      </a:pPr>
                      <a:r>
                        <a:rPr lang="en-US" sz="1600" b="1" kern="1200" dirty="0">
                          <a:solidFill>
                            <a:schemeClr val="dk1"/>
                          </a:solidFill>
                          <a:effectLst/>
                          <a:latin typeface="Arial" panose="020B0604020202020204" pitchFamily="34" charset="0"/>
                          <a:ea typeface="+mn-ea"/>
                          <a:cs typeface="Arial" panose="020B0604020202020204" pitchFamily="34" charset="0"/>
                        </a:rPr>
                        <a:t>Support required:</a:t>
                      </a:r>
                      <a:r>
                        <a:rPr lang="en-US" sz="1600" kern="1200" dirty="0">
                          <a:solidFill>
                            <a:schemeClr val="dk1"/>
                          </a:solidFill>
                          <a:effectLst/>
                          <a:latin typeface="Arial" panose="020B0604020202020204" pitchFamily="34" charset="0"/>
                          <a:ea typeface="+mn-ea"/>
                          <a:cs typeface="Arial" panose="020B0604020202020204" pitchFamily="34" charset="0"/>
                        </a:rPr>
                        <a:t> To seek support in terms of funding for the development of community media digital platforms (Website, Streaming service, and Podcasts). </a:t>
                      </a:r>
                      <a:r>
                        <a:rPr lang="en-US" sz="1600" b="1" kern="1200" dirty="0">
                          <a:solidFill>
                            <a:schemeClr val="dk1"/>
                          </a:solidFill>
                          <a:effectLst/>
                          <a:latin typeface="Arial" panose="020B0604020202020204" pitchFamily="34" charset="0"/>
                          <a:ea typeface="+mn-ea"/>
                          <a:cs typeface="Arial" panose="020B0604020202020204" pitchFamily="34" charset="0"/>
                        </a:rPr>
                        <a:t>Furthermore, there is need to explore new media as means of increasing reach.</a:t>
                      </a:r>
                      <a:endParaRPr lang="en-ZA" sz="1600" b="1" kern="1200" dirty="0">
                        <a:solidFill>
                          <a:schemeClr val="dk1"/>
                        </a:solidFill>
                        <a:effectLst/>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q"/>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CEO of AME proposed a further meeting with MDDA and AME management to outline the areas of collaboration between parties. The CEO indicated that AME can offer skills training in the following areas: Marketing and sales, content production, research and development, station management, business development, </a:t>
                      </a:r>
                      <a:r>
                        <a:rPr lang="en-US"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financial management,</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digital media, and journalism).</a:t>
                      </a:r>
                      <a:r>
                        <a:rPr lang="en-US" sz="1600" kern="1200" dirty="0">
                          <a:solidFill>
                            <a:schemeClr val="dk1"/>
                          </a:solidFill>
                          <a:effectLst/>
                          <a:latin typeface="Arial" panose="020B0604020202020204" pitchFamily="34" charset="0"/>
                          <a:ea typeface="+mn-ea"/>
                          <a:cs typeface="Arial" panose="020B0604020202020204" pitchFamily="34" charset="0"/>
                        </a:rPr>
                        <a:t> </a:t>
                      </a:r>
                    </a:p>
                    <a:p>
                      <a:pPr marL="285750" lvl="0" indent="-285750">
                        <a:buFont typeface="Wingdings" panose="05000000000000000000" pitchFamily="2" charset="2"/>
                        <a:buChar char="q"/>
                      </a:pPr>
                      <a:r>
                        <a:rPr lang="en-US" sz="1600" kern="1200" dirty="0">
                          <a:solidFill>
                            <a:schemeClr val="dk1"/>
                          </a:solidFill>
                          <a:effectLst/>
                          <a:latin typeface="Arial" panose="020B0604020202020204" pitchFamily="34" charset="0"/>
                          <a:ea typeface="+mn-ea"/>
                          <a:cs typeface="Arial" panose="020B0604020202020204" pitchFamily="34" charset="0"/>
                        </a:rPr>
                        <a:t>IBM acknowledged the receipt of the funding proposal and indicated that they will go through proposal and will provide feedback. </a:t>
                      </a:r>
                    </a:p>
                    <a:p>
                      <a:pPr marL="285750" lvl="0" indent="-285750">
                        <a:buFont typeface="Arial" panose="020B0604020202020204" pitchFamily="34" charset="0"/>
                        <a:buChar char="•"/>
                      </a:pPr>
                      <a:endParaRPr lang="en-ZA"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GB" sz="160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GB"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1462680"/>
                  </a:ext>
                </a:extLst>
              </a:tr>
            </a:tbl>
          </a:graphicData>
        </a:graphic>
      </p:graphicFrame>
    </p:spTree>
    <p:extLst>
      <p:ext uri="{BB962C8B-B14F-4D97-AF65-F5344CB8AC3E}">
        <p14:creationId xmlns:p14="http://schemas.microsoft.com/office/powerpoint/2010/main" val="6312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2DDB-4F5D-4E40-ADA5-46D0A43116A4}"/>
              </a:ext>
            </a:extLst>
          </p:cNvPr>
          <p:cNvSpPr>
            <a:spLocks noGrp="1"/>
          </p:cNvSpPr>
          <p:nvPr>
            <p:ph type="title"/>
          </p:nvPr>
        </p:nvSpPr>
        <p:spPr/>
        <p:txBody>
          <a:bodyPr/>
          <a:lstStyle/>
          <a:p>
            <a:r>
              <a:rPr lang="en-ZA" sz="2400" dirty="0">
                <a:latin typeface="Arial" panose="020B0604020202020204" pitchFamily="34" charset="0"/>
                <a:cs typeface="Arial" panose="020B0604020202020204" pitchFamily="34" charset="0"/>
              </a:rPr>
              <a:t>2021/22 Q1 Internal Environment Highlights</a:t>
            </a:r>
          </a:p>
        </p:txBody>
      </p:sp>
      <p:sp>
        <p:nvSpPr>
          <p:cNvPr id="3" name="Slide Number Placeholder 2">
            <a:extLst>
              <a:ext uri="{FF2B5EF4-FFF2-40B4-BE49-F238E27FC236}">
                <a16:creationId xmlns:a16="http://schemas.microsoft.com/office/drawing/2014/main" id="{AA69EF4A-94BF-4FDE-9451-F32E396506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5" name="Table 5">
            <a:extLst>
              <a:ext uri="{FF2B5EF4-FFF2-40B4-BE49-F238E27FC236}">
                <a16:creationId xmlns:a16="http://schemas.microsoft.com/office/drawing/2014/main" id="{968A9E85-114F-420F-8D0C-B153E0489A40}"/>
              </a:ext>
            </a:extLst>
          </p:cNvPr>
          <p:cNvGraphicFramePr>
            <a:graphicFrameLocks noGrp="1"/>
          </p:cNvGraphicFramePr>
          <p:nvPr>
            <p:extLst>
              <p:ext uri="{D42A27DB-BD31-4B8C-83A1-F6EECF244321}">
                <p14:modId xmlns:p14="http://schemas.microsoft.com/office/powerpoint/2010/main" val="2689035687"/>
              </p:ext>
            </p:extLst>
          </p:nvPr>
        </p:nvGraphicFramePr>
        <p:xfrm>
          <a:off x="457200" y="1174436"/>
          <a:ext cx="8496944" cy="4084320"/>
        </p:xfrm>
        <a:graphic>
          <a:graphicData uri="http://schemas.openxmlformats.org/drawingml/2006/table">
            <a:tbl>
              <a:tblPr bandRow="1">
                <a:tableStyleId>{93296810-A885-4BE3-A3E7-6D5BEEA58F35}</a:tableStyleId>
              </a:tblPr>
              <a:tblGrid>
                <a:gridCol w="1637952">
                  <a:extLst>
                    <a:ext uri="{9D8B030D-6E8A-4147-A177-3AD203B41FA5}">
                      <a16:colId xmlns:a16="http://schemas.microsoft.com/office/drawing/2014/main" val="1775472862"/>
                    </a:ext>
                  </a:extLst>
                </a:gridCol>
                <a:gridCol w="6858992">
                  <a:extLst>
                    <a:ext uri="{9D8B030D-6E8A-4147-A177-3AD203B41FA5}">
                      <a16:colId xmlns:a16="http://schemas.microsoft.com/office/drawing/2014/main" val="3365620029"/>
                    </a:ext>
                  </a:extLst>
                </a:gridCol>
              </a:tblGrid>
              <a:tr h="308112">
                <a:tc>
                  <a:txBody>
                    <a:bodyPr/>
                    <a:lstStyle/>
                    <a:p>
                      <a:r>
                        <a:rPr lang="en-ZA" sz="1700" b="1" dirty="0">
                          <a:latin typeface="Arial" panose="020B0604020202020204" pitchFamily="34" charset="0"/>
                          <a:cs typeface="Arial" panose="020B0604020202020204" pitchFamily="34" charset="0"/>
                        </a:rPr>
                        <a:t>Vacancy rate</a:t>
                      </a:r>
                    </a:p>
                  </a:txBody>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Drive to reducing vacancy rate continued in Q1, with MDDA ending quarter and calendar year at high level of filled positions</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6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Current vacancy rate is 2.4%, down from 30.4% same period in 2020.21</a:t>
                      </a:r>
                      <a:endParaRPr kumimoji="0" lang="en-GB" sz="1600" b="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effectLst/>
                          <a:latin typeface="Arial" panose="020B0604020202020204" pitchFamily="34" charset="0"/>
                          <a:ea typeface="Times New Roman" panose="02020603050405020304" pitchFamily="18" charset="0"/>
                          <a:cs typeface="Arial" panose="020B0604020202020204" pitchFamily="34" charset="0"/>
                        </a:rPr>
                        <a:t>Key appointments made in Quarter 1 were that of the Executive Manager: Research, Training and Monitoring and Evaluations. </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600" dirty="0">
                          <a:effectLst/>
                          <a:latin typeface="Arial" panose="020B0604020202020204" pitchFamily="34" charset="0"/>
                          <a:ea typeface="Times New Roman" panose="02020603050405020304" pitchFamily="18" charset="0"/>
                          <a:cs typeface="Arial" panose="020B0604020202020204" pitchFamily="34" charset="0"/>
                        </a:rPr>
                        <a:t>A Broadcasting Specialist contract position was filled on a 12 months fixed term to assist the broadcasting unit with verifying newly installed broadcast studios and to conduct an asset audit of MDDA assets with a view to determine their condition and design a maintenance plan for the sector.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5404016"/>
                  </a:ext>
                </a:extLst>
              </a:tr>
              <a:tr h="861949">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7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Business Continuity Management Progress</a:t>
                      </a:r>
                      <a:endParaRPr kumimoji="0" lang="en-ZA" sz="17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c>
                  <a:txBody>
                    <a:bodyPr/>
                    <a:lstStyle/>
                    <a:p>
                      <a:pPr marL="285750" indent="-285750">
                        <a:buFont typeface="Wingdings" panose="05000000000000000000" pitchFamily="2" charset="2"/>
                        <a:buChar char="q"/>
                      </a:pPr>
                      <a:r>
                        <a:rPr lang="en-US" sz="1600" kern="1200" dirty="0">
                          <a:solidFill>
                            <a:schemeClr val="dk1"/>
                          </a:solidFill>
                          <a:effectLst/>
                          <a:latin typeface="Arial" panose="020B0604020202020204" pitchFamily="34" charset="0"/>
                          <a:cs typeface="Arial" panose="020B0604020202020204" pitchFamily="34" charset="0"/>
                        </a:rPr>
                        <a:t> </a:t>
                      </a:r>
                      <a:r>
                        <a:rPr lang="en-GB" sz="1600" kern="1200" dirty="0">
                          <a:solidFill>
                            <a:schemeClr val="dk1"/>
                          </a:solidFill>
                          <a:effectLst/>
                          <a:latin typeface="Arial" panose="020B0604020202020204" pitchFamily="34" charset="0"/>
                          <a:cs typeface="Arial" panose="020B0604020202020204" pitchFamily="34" charset="0"/>
                        </a:rPr>
                        <a:t>MDDA staff continued to work at office premises using staggered approach to ensure that social distancing can be maintained. </a:t>
                      </a:r>
                    </a:p>
                    <a:p>
                      <a:pPr marL="0" indent="0">
                        <a:buFont typeface="Wingdings" panose="05000000000000000000" pitchFamily="2" charset="2"/>
                        <a:buNone/>
                      </a:pPr>
                      <a:endParaRPr lang="en-GB" sz="1600" kern="1200" dirty="0">
                        <a:solidFill>
                          <a:schemeClr val="dk1"/>
                        </a:solidFill>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600" kern="1200" dirty="0">
                          <a:solidFill>
                            <a:schemeClr val="dk1"/>
                          </a:solidFill>
                          <a:effectLst/>
                          <a:latin typeface="Arial" panose="020B0604020202020204" pitchFamily="34" charset="0"/>
                          <a:cs typeface="Arial" panose="020B0604020202020204" pitchFamily="34" charset="0"/>
                        </a:rPr>
                        <a:t>Management closely monitoring the situation, to assess the need to return to total remote working if the pandemic worsened. </a:t>
                      </a:r>
                      <a:endParaRPr lang="en-ZA" sz="1600" kern="1200" dirty="0">
                        <a:solidFill>
                          <a:schemeClr val="dk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97466663"/>
                  </a:ext>
                </a:extLst>
              </a:tr>
            </a:tbl>
          </a:graphicData>
        </a:graphic>
      </p:graphicFrame>
    </p:spTree>
    <p:extLst>
      <p:ext uri="{BB962C8B-B14F-4D97-AF65-F5344CB8AC3E}">
        <p14:creationId xmlns:p14="http://schemas.microsoft.com/office/powerpoint/2010/main" val="47135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565D-1DF1-4045-AAD2-7493F84EBFE5}"/>
              </a:ext>
            </a:extLst>
          </p:cNvPr>
          <p:cNvSpPr>
            <a:spLocks noGrp="1"/>
          </p:cNvSpPr>
          <p:nvPr>
            <p:ph type="title"/>
          </p:nvPr>
        </p:nvSpPr>
        <p:spPr/>
        <p:txBody>
          <a:bodyPr/>
          <a:lstStyle/>
          <a:p>
            <a:r>
              <a:rPr lang="en-ZA" sz="2400" dirty="0">
                <a:solidFill>
                  <a:schemeClr val="tx2"/>
                </a:solidFill>
                <a:latin typeface="Poppins"/>
                <a:cs typeface="Arial" panose="020B0604020202020204" pitchFamily="34" charset="0"/>
              </a:rPr>
              <a:t>CONTENTS</a:t>
            </a:r>
            <a:endParaRPr lang="en-ZA" sz="2400" b="0" dirty="0">
              <a:solidFill>
                <a:schemeClr val="tx2"/>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TextBox 3"/>
          <p:cNvSpPr txBox="1"/>
          <p:nvPr/>
        </p:nvSpPr>
        <p:spPr>
          <a:xfrm>
            <a:off x="428194" y="1213968"/>
            <a:ext cx="8424936" cy="6694140"/>
          </a:xfrm>
          <a:prstGeom prst="rect">
            <a:avLst/>
          </a:prstGeom>
          <a:noFill/>
        </p:spPr>
        <p:txBody>
          <a:bodyPr wrap="square" rtlCol="0">
            <a:spAutoFit/>
          </a:bodyPr>
          <a:lstStyle/>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INTRODUCTION</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OVERVIEW OF THE ORGANISATIONAL ENVIRONMENT</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SUMMARY OF ORGANISATIONAL PERFORMANCE </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SUMMARY OF ACHIEVEMENTS </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INTERNAL ENVIRONMENT HIGHLIGHTS</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ACHIEVED/DELAYED TARGETS </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PERFORMANCE INFORMATION </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BOARD OF DIRECTORS</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FINANCIAL INFORMATION</a:t>
            </a:r>
          </a:p>
          <a:p>
            <a:pPr marL="457200" marR="0" lvl="0" indent="-457200" algn="l" defTabSz="914400" rtl="0" eaLnBrk="1" fontAlgn="base" latinLnBrk="0" hangingPunct="1">
              <a:lnSpc>
                <a:spcPct val="150000"/>
              </a:lnSpc>
              <a:spcBef>
                <a:spcPts val="0"/>
              </a:spcBef>
              <a:spcAft>
                <a:spcPts val="0"/>
              </a:spcAft>
              <a:buClr>
                <a:srgbClr val="F2BF0B"/>
              </a:buClr>
              <a:buSzTx/>
              <a:buFont typeface="Arial" panose="020B0604020202020204" pitchFamily="34" charset="0"/>
              <a:buChar char="•"/>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457200" y="6356354"/>
            <a:ext cx="2098576"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7696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2DDB-4F5D-4E40-ADA5-46D0A43116A4}"/>
              </a:ext>
            </a:extLst>
          </p:cNvPr>
          <p:cNvSpPr>
            <a:spLocks noGrp="1"/>
          </p:cNvSpPr>
          <p:nvPr>
            <p:ph type="title"/>
          </p:nvPr>
        </p:nvSpPr>
        <p:spPr/>
        <p:txBody>
          <a:bodyPr/>
          <a:lstStyle/>
          <a:p>
            <a:r>
              <a:rPr lang="en-ZA" sz="2400" dirty="0">
                <a:latin typeface="Arial" panose="020B0604020202020204" pitchFamily="34" charset="0"/>
                <a:cs typeface="Arial" panose="020B0604020202020204" pitchFamily="34" charset="0"/>
              </a:rPr>
              <a:t>2021/22 Q2 Internal Environment Highlights</a:t>
            </a:r>
          </a:p>
        </p:txBody>
      </p:sp>
      <p:sp>
        <p:nvSpPr>
          <p:cNvPr id="3" name="Slide Number Placeholder 2">
            <a:extLst>
              <a:ext uri="{FF2B5EF4-FFF2-40B4-BE49-F238E27FC236}">
                <a16:creationId xmlns:a16="http://schemas.microsoft.com/office/drawing/2014/main" id="{AA69EF4A-94BF-4FDE-9451-F32E3965063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5" name="Table 5">
            <a:extLst>
              <a:ext uri="{FF2B5EF4-FFF2-40B4-BE49-F238E27FC236}">
                <a16:creationId xmlns:a16="http://schemas.microsoft.com/office/drawing/2014/main" id="{968A9E85-114F-420F-8D0C-B153E0489A40}"/>
              </a:ext>
            </a:extLst>
          </p:cNvPr>
          <p:cNvGraphicFramePr>
            <a:graphicFrameLocks noGrp="1"/>
          </p:cNvGraphicFramePr>
          <p:nvPr>
            <p:extLst>
              <p:ext uri="{D42A27DB-BD31-4B8C-83A1-F6EECF244321}">
                <p14:modId xmlns:p14="http://schemas.microsoft.com/office/powerpoint/2010/main" val="3685060956"/>
              </p:ext>
            </p:extLst>
          </p:nvPr>
        </p:nvGraphicFramePr>
        <p:xfrm>
          <a:off x="457200" y="1174436"/>
          <a:ext cx="8496944" cy="3901440"/>
        </p:xfrm>
        <a:graphic>
          <a:graphicData uri="http://schemas.openxmlformats.org/drawingml/2006/table">
            <a:tbl>
              <a:tblPr bandRow="1">
                <a:tableStyleId>{93296810-A885-4BE3-A3E7-6D5BEEA58F35}</a:tableStyleId>
              </a:tblPr>
              <a:tblGrid>
                <a:gridCol w="1637952">
                  <a:extLst>
                    <a:ext uri="{9D8B030D-6E8A-4147-A177-3AD203B41FA5}">
                      <a16:colId xmlns:a16="http://schemas.microsoft.com/office/drawing/2014/main" val="1775472862"/>
                    </a:ext>
                  </a:extLst>
                </a:gridCol>
                <a:gridCol w="6858992">
                  <a:extLst>
                    <a:ext uri="{9D8B030D-6E8A-4147-A177-3AD203B41FA5}">
                      <a16:colId xmlns:a16="http://schemas.microsoft.com/office/drawing/2014/main" val="3365620029"/>
                    </a:ext>
                  </a:extLst>
                </a:gridCol>
              </a:tblGrid>
              <a:tr h="308112">
                <a:tc>
                  <a:txBody>
                    <a:bodyPr/>
                    <a:lstStyle/>
                    <a:p>
                      <a:r>
                        <a:rPr lang="en-ZA" sz="1700" b="1" dirty="0">
                          <a:latin typeface="Arial" panose="020B0604020202020204" pitchFamily="34" charset="0"/>
                          <a:cs typeface="Arial" panose="020B0604020202020204" pitchFamily="34" charset="0"/>
                        </a:rPr>
                        <a:t>Vacancy rate</a:t>
                      </a:r>
                    </a:p>
                  </a:txBody>
                  <a:tcP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7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Drive to reducing vacancy rate continued in Q2.</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en-GB" sz="17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GB" sz="1700" b="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Current vacancy rate is 7.32%. </a:t>
                      </a:r>
                      <a:endParaRPr kumimoji="0" lang="en-GB" sz="1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i="0" u="none" strike="noStrike" baseline="0" dirty="0">
                          <a:solidFill>
                            <a:srgbClr val="000000"/>
                          </a:solidFill>
                          <a:latin typeface="Arial" panose="020B0604020202020204" pitchFamily="34" charset="0"/>
                        </a:rPr>
                        <a:t>Following the passing of the HR Manager there was a total of thirty-eight (38) permanent staff in the Agency as at the end of Quarter 2 and one (1) contractor. The CEO is on a 5-year fixed term contract and there are two staff members who are still on probation. </a:t>
                      </a:r>
                    </a:p>
                    <a:p>
                      <a:pPr marL="285750" marR="0" lvl="0" indent="-285750" algn="l" defTabSz="914377"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800" b="0" i="0" u="none" strike="noStrike" baseline="0" dirty="0">
                          <a:solidFill>
                            <a:srgbClr val="000000"/>
                          </a:solidFill>
                          <a:latin typeface="Arial" panose="020B0604020202020204" pitchFamily="34" charset="0"/>
                        </a:rPr>
                        <a:t>There were no appointments made in Quarter 2 </a:t>
                      </a:r>
                      <a:endParaRPr lang="en-ZA"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5404016"/>
                  </a:ext>
                </a:extLst>
              </a:tr>
              <a:tr h="861949">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17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Business Continuity Management Progress</a:t>
                      </a:r>
                      <a:endParaRPr kumimoji="0" lang="en-ZA" sz="1700" b="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c>
                  <a:txBody>
                    <a:bodyPr/>
                    <a:lstStyle/>
                    <a:p>
                      <a:pPr marL="285750" indent="-285750">
                        <a:buFont typeface="Wingdings" panose="05000000000000000000" pitchFamily="2" charset="2"/>
                        <a:buChar char="q"/>
                      </a:pPr>
                      <a:r>
                        <a:rPr lang="en-US" sz="1700" kern="1200" dirty="0">
                          <a:solidFill>
                            <a:schemeClr val="dk1"/>
                          </a:solidFill>
                          <a:effectLst/>
                          <a:latin typeface="Arial" panose="020B0604020202020204" pitchFamily="34" charset="0"/>
                          <a:cs typeface="Arial" panose="020B0604020202020204" pitchFamily="34" charset="0"/>
                        </a:rPr>
                        <a:t> </a:t>
                      </a:r>
                      <a:r>
                        <a:rPr lang="en-GB" sz="1700" kern="1200" dirty="0">
                          <a:solidFill>
                            <a:schemeClr val="dk1"/>
                          </a:solidFill>
                          <a:effectLst/>
                          <a:latin typeface="Arial" panose="020B0604020202020204" pitchFamily="34" charset="0"/>
                          <a:cs typeface="Arial" panose="020B0604020202020204" pitchFamily="34" charset="0"/>
                        </a:rPr>
                        <a:t>MDDA staff continued to work at office premises using staggered approach to ensure that social distancing can be maintained. </a:t>
                      </a:r>
                    </a:p>
                    <a:p>
                      <a:pPr marL="285750" indent="-285750">
                        <a:buFont typeface="Wingdings" panose="05000000000000000000" pitchFamily="2" charset="2"/>
                        <a:buChar char="q"/>
                      </a:pPr>
                      <a:endParaRPr lang="en-GB" sz="1700" kern="1200" dirty="0">
                        <a:solidFill>
                          <a:schemeClr val="dk1"/>
                        </a:solidFill>
                        <a:effectLst/>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GB" sz="1700" kern="1200" dirty="0">
                          <a:solidFill>
                            <a:schemeClr val="dk1"/>
                          </a:solidFill>
                          <a:effectLst/>
                          <a:latin typeface="Arial" panose="020B0604020202020204" pitchFamily="34" charset="0"/>
                          <a:cs typeface="Arial" panose="020B0604020202020204" pitchFamily="34" charset="0"/>
                        </a:rPr>
                        <a:t>Management closely monitoring the situation, to assess the need to return to total remote working if the pandemic worsened. </a:t>
                      </a:r>
                      <a:endParaRPr lang="en-ZA" sz="1700" kern="1200" dirty="0">
                        <a:solidFill>
                          <a:schemeClr val="dk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97466663"/>
                  </a:ext>
                </a:extLst>
              </a:tr>
            </a:tbl>
          </a:graphicData>
        </a:graphic>
      </p:graphicFrame>
    </p:spTree>
    <p:extLst>
      <p:ext uri="{BB962C8B-B14F-4D97-AF65-F5344CB8AC3E}">
        <p14:creationId xmlns:p14="http://schemas.microsoft.com/office/powerpoint/2010/main" val="466193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ECC7-2162-4186-9B81-D803E5176044}"/>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Not Achieved Targets</a:t>
            </a:r>
            <a:endParaRPr lang="en-ZA" sz="2400" b="1" dirty="0"/>
          </a:p>
        </p:txBody>
      </p:sp>
      <p:sp>
        <p:nvSpPr>
          <p:cNvPr id="3" name="Slide Number Placeholder 2">
            <a:extLst>
              <a:ext uri="{FF2B5EF4-FFF2-40B4-BE49-F238E27FC236}">
                <a16:creationId xmlns:a16="http://schemas.microsoft.com/office/drawing/2014/main" id="{0962A7B5-C234-4F1A-AE4E-32807476D86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Content Placeholder 4">
            <a:extLst>
              <a:ext uri="{FF2B5EF4-FFF2-40B4-BE49-F238E27FC236}">
                <a16:creationId xmlns:a16="http://schemas.microsoft.com/office/drawing/2014/main" id="{369C950E-9BD9-4BD1-8132-882CD5F0F0B7}"/>
              </a:ext>
            </a:extLst>
          </p:cNvPr>
          <p:cNvSpPr>
            <a:spLocks noGrp="1"/>
          </p:cNvSpPr>
          <p:nvPr>
            <p:ph idx="1"/>
          </p:nvPr>
        </p:nvSpPr>
        <p:spPr/>
        <p:txBody>
          <a:bodyPr/>
          <a:lstStyle/>
          <a:p>
            <a:endParaRPr lang="en-ZA" dirty="0"/>
          </a:p>
        </p:txBody>
      </p:sp>
      <p:graphicFrame>
        <p:nvGraphicFramePr>
          <p:cNvPr id="4" name="Table 4">
            <a:extLst>
              <a:ext uri="{FF2B5EF4-FFF2-40B4-BE49-F238E27FC236}">
                <a16:creationId xmlns:a16="http://schemas.microsoft.com/office/drawing/2014/main" id="{6A4C96D9-44CF-48F6-A598-65D109F5705F}"/>
              </a:ext>
            </a:extLst>
          </p:cNvPr>
          <p:cNvGraphicFramePr>
            <a:graphicFrameLocks noGrp="1"/>
          </p:cNvGraphicFramePr>
          <p:nvPr>
            <p:extLst>
              <p:ext uri="{D42A27DB-BD31-4B8C-83A1-F6EECF244321}">
                <p14:modId xmlns:p14="http://schemas.microsoft.com/office/powerpoint/2010/main" val="2422100193"/>
              </p:ext>
            </p:extLst>
          </p:nvPr>
        </p:nvGraphicFramePr>
        <p:xfrm>
          <a:off x="323528" y="1268760"/>
          <a:ext cx="8496944" cy="4896543"/>
        </p:xfrm>
        <a:graphic>
          <a:graphicData uri="http://schemas.openxmlformats.org/drawingml/2006/table">
            <a:tbl>
              <a:tblPr firstRow="1" bandRow="1">
                <a:tableStyleId>{93296810-A885-4BE3-A3E7-6D5BEEA58F35}</a:tableStyleId>
              </a:tblPr>
              <a:tblGrid>
                <a:gridCol w="2972014">
                  <a:extLst>
                    <a:ext uri="{9D8B030D-6E8A-4147-A177-3AD203B41FA5}">
                      <a16:colId xmlns:a16="http://schemas.microsoft.com/office/drawing/2014/main" val="2162909242"/>
                    </a:ext>
                  </a:extLst>
                </a:gridCol>
                <a:gridCol w="2465468">
                  <a:extLst>
                    <a:ext uri="{9D8B030D-6E8A-4147-A177-3AD203B41FA5}">
                      <a16:colId xmlns:a16="http://schemas.microsoft.com/office/drawing/2014/main" val="3469198053"/>
                    </a:ext>
                  </a:extLst>
                </a:gridCol>
                <a:gridCol w="1529731">
                  <a:extLst>
                    <a:ext uri="{9D8B030D-6E8A-4147-A177-3AD203B41FA5}">
                      <a16:colId xmlns:a16="http://schemas.microsoft.com/office/drawing/2014/main" val="1999978363"/>
                    </a:ext>
                  </a:extLst>
                </a:gridCol>
                <a:gridCol w="1529731">
                  <a:extLst>
                    <a:ext uri="{9D8B030D-6E8A-4147-A177-3AD203B41FA5}">
                      <a16:colId xmlns:a16="http://schemas.microsoft.com/office/drawing/2014/main" val="1584865753"/>
                    </a:ext>
                  </a:extLst>
                </a:gridCol>
              </a:tblGrid>
              <a:tr h="559497">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Output Indicator</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Target</a:t>
                      </a:r>
                    </a:p>
                  </a:txBody>
                  <a:tcPr marL="0" marR="0" marT="0" marB="0"/>
                </a:tc>
                <a:tc gridSpan="2">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Preliminary Output</a:t>
                      </a:r>
                    </a:p>
                  </a:txBody>
                  <a:tcPr marL="0" marR="0" marT="0" marB="0"/>
                </a:tc>
                <a:tc hMerge="1">
                  <a:txBody>
                    <a:bodyPr/>
                    <a:lstStyle/>
                    <a:p>
                      <a:pPr marL="0" marR="0" algn="ctr">
                        <a:lnSpc>
                          <a:spcPct val="107000"/>
                        </a:lnSpc>
                        <a:spcBef>
                          <a:spcPts val="0"/>
                        </a:spcBef>
                        <a:spcAft>
                          <a:spcPts val="0"/>
                        </a:spcAft>
                      </a:pPr>
                      <a:endParaRPr lang="en-US" sz="1600" dirty="0">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831680425"/>
                  </a:ext>
                </a:extLst>
              </a:tr>
              <a:tr h="399518">
                <a:tc gridSpan="3">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1: Governance and Administration</a:t>
                      </a: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tc hMerge="1">
                  <a:txBody>
                    <a:bodyPr/>
                    <a:lstStyle/>
                    <a:p>
                      <a:endParaRPr lang="en-ZA"/>
                    </a:p>
                  </a:txBody>
                  <a:tcPr/>
                </a:tc>
                <a:tc h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extLst>
                  <a:ext uri="{0D108BD9-81ED-4DB2-BD59-A6C34878D82A}">
                    <a16:rowId xmlns:a16="http://schemas.microsoft.com/office/drawing/2014/main" val="4026059991"/>
                  </a:ext>
                </a:extLst>
              </a:tr>
              <a:tr h="1220254">
                <a:tc>
                  <a:txBody>
                    <a:bodyPr/>
                    <a:lstStyle/>
                    <a:p>
                      <a:pPr algn="l">
                        <a:lnSpc>
                          <a:spcPct val="115000"/>
                        </a:lnSpc>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Employment Equity Plan submitted to Board for approval</a:t>
                      </a: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pPr algn="l">
                        <a:lnSpc>
                          <a:spcPct val="115000"/>
                        </a:lnSpc>
                      </a:pPr>
                      <a:r>
                        <a:rPr lang="en-US" sz="1600" dirty="0">
                          <a:effectLst/>
                          <a:latin typeface="Arial" panose="020B0604020202020204" pitchFamily="34" charset="0"/>
                          <a:ea typeface="Times New Roman" panose="02020603050405020304" pitchFamily="18" charset="0"/>
                          <a:cs typeface="Arial" panose="020B0604020202020204" pitchFamily="34" charset="0"/>
                        </a:rPr>
                        <a:t>Employment Equity Plan finalised for submission to Board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gridSpan="2">
                  <a:txBody>
                    <a:bodyPr/>
                    <a:lstStyle/>
                    <a:p>
                      <a:pPr algn="l">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Target not achieved. Employment Equity Plan to be submitted during Q2</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extLst>
                  <a:ext uri="{0D108BD9-81ED-4DB2-BD59-A6C34878D82A}">
                    <a16:rowId xmlns:a16="http://schemas.microsoft.com/office/drawing/2014/main" val="3666262733"/>
                  </a:ext>
                </a:extLst>
              </a:tr>
              <a:tr h="392803">
                <a:tc gridSpan="3">
                  <a:txBody>
                    <a:bodyPr/>
                    <a:lstStyle/>
                    <a:p>
                      <a:pPr>
                        <a:lnSpc>
                          <a:spcPct val="115000"/>
                        </a:lnSpc>
                      </a:pPr>
                      <a:r>
                        <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SUB-PROGRAMME 3.2: STRATEGIC PROGRAMMES</a:t>
                      </a:r>
                    </a:p>
                  </a:txBody>
                  <a:tcPr marL="8890" marR="0" marT="0" marB="0"/>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tc>
                  <a:txBody>
                    <a:bodyPr/>
                    <a:lstStyle/>
                    <a:p>
                      <a:pPr>
                        <a:lnSpc>
                          <a:spcPct val="115000"/>
                        </a:lnSpc>
                      </a:pPr>
                      <a:endParaRPr lang="en-GB" sz="16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extLst>
                  <a:ext uri="{0D108BD9-81ED-4DB2-BD59-A6C34878D82A}">
                    <a16:rowId xmlns:a16="http://schemas.microsoft.com/office/drawing/2014/main" val="3499983596"/>
                  </a:ext>
                </a:extLst>
              </a:tr>
              <a:tr h="2324471">
                <a:tc>
                  <a:txBody>
                    <a:bodyPr/>
                    <a:lstStyle/>
                    <a:p>
                      <a:pPr>
                        <a:lnSpc>
                          <a:spcPct val="115000"/>
                        </a:lnSpc>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Community Media Sustainability Model developed</a:t>
                      </a: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pP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r>
                        <a:rPr lang="en-US" sz="1600" dirty="0">
                          <a:effectLst/>
                          <a:latin typeface="Arial" panose="020B0604020202020204" pitchFamily="34" charset="0"/>
                          <a:ea typeface="Times New Roman" panose="02020603050405020304" pitchFamily="18" charset="0"/>
                          <a:cs typeface="Arial" panose="020B0604020202020204" pitchFamily="34" charset="0"/>
                        </a:rPr>
                        <a:t>Appointment of the Service Provider for Sustainability research</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3810" marR="3810" marT="0" marB="0"/>
                </a:tc>
                <a:tc gridSpan="2">
                  <a:txBody>
                    <a:bodyPr/>
                    <a:lstStyle/>
                    <a:p>
                      <a:r>
                        <a:rPr lang="en-US" sz="1600" dirty="0">
                          <a:effectLst/>
                          <a:latin typeface="Arial" panose="020B0604020202020204" pitchFamily="34" charset="0"/>
                          <a:cs typeface="Arial" panose="020B0604020202020204" pitchFamily="34" charset="0"/>
                        </a:rPr>
                        <a:t>Target not achieved. It is anticipated that the BEC will finalise its submission to the BAC by 2 July 2021 and appointment process is expected to be completed before the tender expires by end of July 2021</a:t>
                      </a:r>
                      <a:endParaRPr lang="en-GB" sz="1600" dirty="0">
                        <a:effectLst/>
                        <a:latin typeface="Arial" panose="020B0604020202020204" pitchFamily="34" charset="0"/>
                        <a:cs typeface="Arial" panose="020B0604020202020204" pitchFamily="34" charset="0"/>
                      </a:endParaRPr>
                    </a:p>
                  </a:txBody>
                  <a:tcPr marL="3810" marR="3810" marT="0" marB="0">
                    <a:solidFill>
                      <a:srgbClr val="FFFF00"/>
                    </a:solidFill>
                  </a:tcPr>
                </a:tc>
                <a:tc hMerge="1">
                  <a:txBody>
                    <a:bodyPr/>
                    <a:lstStyle/>
                    <a:p>
                      <a:r>
                        <a:rPr lang="en-GB" sz="1400" dirty="0">
                          <a:effectLst/>
                          <a:latin typeface="Arial" panose="020B0604020202020204" pitchFamily="34" charset="0"/>
                          <a:ea typeface="Times New Roman" panose="02020603050405020304" pitchFamily="18" charset="0"/>
                          <a:cs typeface="Arial" panose="020B0604020202020204" pitchFamily="34" charset="0"/>
                        </a:rPr>
                        <a:t>While research into strategy was concluded in Q2, strategy report not finalised in time to be submitted to Board Committee for recommendation to Board meeting in Q3.</a:t>
                      </a:r>
                    </a:p>
                  </a:txBody>
                  <a:tcPr marL="2263" marR="2263" marT="0" marB="0">
                    <a:solidFill>
                      <a:srgbClr val="FFFF00"/>
                    </a:solidFill>
                  </a:tcPr>
                </a:tc>
                <a:extLst>
                  <a:ext uri="{0D108BD9-81ED-4DB2-BD59-A6C34878D82A}">
                    <a16:rowId xmlns:a16="http://schemas.microsoft.com/office/drawing/2014/main" val="1002931582"/>
                  </a:ext>
                </a:extLst>
              </a:tr>
            </a:tbl>
          </a:graphicData>
        </a:graphic>
      </p:graphicFrame>
    </p:spTree>
    <p:extLst>
      <p:ext uri="{BB962C8B-B14F-4D97-AF65-F5344CB8AC3E}">
        <p14:creationId xmlns:p14="http://schemas.microsoft.com/office/powerpoint/2010/main" val="3203377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FECC7-2162-4186-9B81-D803E5176044}"/>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GB" sz="2400" b="1" dirty="0">
                <a:latin typeface="Arial" panose="020B0604020202020204" pitchFamily="34" charset="0"/>
                <a:cs typeface="Arial" panose="020B0604020202020204" pitchFamily="34" charset="0"/>
              </a:rPr>
              <a:t>Not Achieved Targets</a:t>
            </a:r>
            <a:endParaRPr lang="en-ZA" sz="2400" b="1" dirty="0"/>
          </a:p>
        </p:txBody>
      </p:sp>
      <p:sp>
        <p:nvSpPr>
          <p:cNvPr id="3" name="Slide Number Placeholder 2">
            <a:extLst>
              <a:ext uri="{FF2B5EF4-FFF2-40B4-BE49-F238E27FC236}">
                <a16:creationId xmlns:a16="http://schemas.microsoft.com/office/drawing/2014/main" id="{0962A7B5-C234-4F1A-AE4E-32807476D86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4" name="Table 4">
            <a:extLst>
              <a:ext uri="{FF2B5EF4-FFF2-40B4-BE49-F238E27FC236}">
                <a16:creationId xmlns:a16="http://schemas.microsoft.com/office/drawing/2014/main" id="{6A4C96D9-44CF-48F6-A598-65D109F5705F}"/>
              </a:ext>
            </a:extLst>
          </p:cNvPr>
          <p:cNvGraphicFramePr>
            <a:graphicFrameLocks noGrp="1"/>
          </p:cNvGraphicFramePr>
          <p:nvPr/>
        </p:nvGraphicFramePr>
        <p:xfrm>
          <a:off x="323528" y="1268760"/>
          <a:ext cx="8496944" cy="2179269"/>
        </p:xfrm>
        <a:graphic>
          <a:graphicData uri="http://schemas.openxmlformats.org/drawingml/2006/table">
            <a:tbl>
              <a:tblPr firstRow="1" bandRow="1">
                <a:tableStyleId>{93296810-A885-4BE3-A3E7-6D5BEEA58F35}</a:tableStyleId>
              </a:tblPr>
              <a:tblGrid>
                <a:gridCol w="2972014">
                  <a:extLst>
                    <a:ext uri="{9D8B030D-6E8A-4147-A177-3AD203B41FA5}">
                      <a16:colId xmlns:a16="http://schemas.microsoft.com/office/drawing/2014/main" val="2162909242"/>
                    </a:ext>
                  </a:extLst>
                </a:gridCol>
                <a:gridCol w="2465468">
                  <a:extLst>
                    <a:ext uri="{9D8B030D-6E8A-4147-A177-3AD203B41FA5}">
                      <a16:colId xmlns:a16="http://schemas.microsoft.com/office/drawing/2014/main" val="3469198053"/>
                    </a:ext>
                  </a:extLst>
                </a:gridCol>
                <a:gridCol w="1529731">
                  <a:extLst>
                    <a:ext uri="{9D8B030D-6E8A-4147-A177-3AD203B41FA5}">
                      <a16:colId xmlns:a16="http://schemas.microsoft.com/office/drawing/2014/main" val="1999978363"/>
                    </a:ext>
                  </a:extLst>
                </a:gridCol>
                <a:gridCol w="1529731">
                  <a:extLst>
                    <a:ext uri="{9D8B030D-6E8A-4147-A177-3AD203B41FA5}">
                      <a16:colId xmlns:a16="http://schemas.microsoft.com/office/drawing/2014/main" val="1584865753"/>
                    </a:ext>
                  </a:extLst>
                </a:gridCol>
              </a:tblGrid>
              <a:tr h="559497">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Output Indicator</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Target</a:t>
                      </a:r>
                    </a:p>
                  </a:txBody>
                  <a:tcPr marL="0" marR="0" marT="0" marB="0"/>
                </a:tc>
                <a:tc gridSpan="2">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Preliminary Output</a:t>
                      </a:r>
                    </a:p>
                  </a:txBody>
                  <a:tcPr marL="0" marR="0" marT="0" marB="0"/>
                </a:tc>
                <a:tc hMerge="1">
                  <a:txBody>
                    <a:bodyPr/>
                    <a:lstStyle/>
                    <a:p>
                      <a:pPr marL="0" marR="0" algn="ctr">
                        <a:lnSpc>
                          <a:spcPct val="107000"/>
                        </a:lnSpc>
                        <a:spcBef>
                          <a:spcPts val="0"/>
                        </a:spcBef>
                        <a:spcAft>
                          <a:spcPts val="0"/>
                        </a:spcAft>
                      </a:pPr>
                      <a:endParaRPr lang="en-US" sz="1600" dirty="0">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831680425"/>
                  </a:ext>
                </a:extLst>
              </a:tr>
              <a:tr h="399518">
                <a:tc gridSpan="3">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Programme 1: Governance and Administration</a:t>
                      </a: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tc hMerge="1">
                  <a:txBody>
                    <a:bodyPr/>
                    <a:lstStyle/>
                    <a:p>
                      <a:endParaRPr lang="en-ZA"/>
                    </a:p>
                  </a:txBody>
                  <a:tcPr/>
                </a:tc>
                <a:tc h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600"/>
                        </a:spcAft>
                        <a:buClr>
                          <a:srgbClr val="F79646">
                            <a:lumMod val="75000"/>
                          </a:srgbClr>
                        </a:buClr>
                        <a:buSzTx/>
                        <a:buFont typeface="Wingdings" panose="05000000000000000000" pitchFamily="2" charset="2"/>
                        <a:buNone/>
                        <a:tabLst/>
                        <a:defRPr/>
                      </a:pPr>
                      <a:endParaRPr kumimoji="0" lang="en-GB"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720" marR="45720"/>
                </a:tc>
                <a:extLst>
                  <a:ext uri="{0D108BD9-81ED-4DB2-BD59-A6C34878D82A}">
                    <a16:rowId xmlns:a16="http://schemas.microsoft.com/office/drawing/2014/main" val="4026059991"/>
                  </a:ext>
                </a:extLst>
              </a:tr>
              <a:tr h="1220254">
                <a:tc>
                  <a:txBody>
                    <a:bodyPr/>
                    <a:lstStyle/>
                    <a:p>
                      <a:pPr algn="l">
                        <a:lnSpc>
                          <a:spcPct val="115000"/>
                        </a:lnSpc>
                      </a:pPr>
                      <a:r>
                        <a:rPr lang="en-US"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Employment Equity Plan submitted to Board for approval</a:t>
                      </a:r>
                      <a:endPar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tc>
                <a:tc>
                  <a:txBody>
                    <a:bodyPr/>
                    <a:lstStyle/>
                    <a:p>
                      <a:pPr algn="l">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Employment Equity Plan submitted to Board for approval</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53975" marR="53975" marT="0" marB="0"/>
                </a:tc>
                <a:tc gridSpan="2">
                  <a:txBody>
                    <a:bodyPr/>
                    <a:lstStyle/>
                    <a:p>
                      <a:pPr algn="l">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Calibri" panose="020F0502020204030204" pitchFamily="34" charset="0"/>
                        </a:rPr>
                        <a:t>Target not achieved. </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tc hMerge="1">
                  <a:txBody>
                    <a:bodyPr/>
                    <a:lstStyle/>
                    <a:p>
                      <a:pPr algn="ctr">
                        <a:lnSpc>
                          <a:spcPct val="115000"/>
                        </a:lnSpc>
                      </a:pP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8890" marR="0" marT="0" marB="0">
                    <a:solidFill>
                      <a:srgbClr val="FFFF00"/>
                    </a:solidFill>
                  </a:tcPr>
                </a:tc>
                <a:extLst>
                  <a:ext uri="{0D108BD9-81ED-4DB2-BD59-A6C34878D82A}">
                    <a16:rowId xmlns:a16="http://schemas.microsoft.com/office/drawing/2014/main" val="3666262733"/>
                  </a:ext>
                </a:extLst>
              </a:tr>
            </a:tbl>
          </a:graphicData>
        </a:graphic>
      </p:graphicFrame>
    </p:spTree>
    <p:extLst>
      <p:ext uri="{BB962C8B-B14F-4D97-AF65-F5344CB8AC3E}">
        <p14:creationId xmlns:p14="http://schemas.microsoft.com/office/powerpoint/2010/main" val="1891287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4871D-0E1A-4424-AC56-50C81BD4DC6B}"/>
              </a:ext>
            </a:extLst>
          </p:cNvPr>
          <p:cNvSpPr>
            <a:spLocks noGrp="1"/>
          </p:cNvSpPr>
          <p:nvPr>
            <p:ph type="title"/>
          </p:nvPr>
        </p:nvSpPr>
        <p:spPr/>
        <p:txBody>
          <a:bodyPr/>
          <a:lstStyle/>
          <a:p>
            <a:pPr algn="ctr"/>
            <a:r>
              <a:rPr lang="en-US" sz="2400" b="1" dirty="0">
                <a:latin typeface="Arial" panose="020B0604020202020204" pitchFamily="34" charset="0"/>
                <a:ea typeface="+mn-ea"/>
                <a:cs typeface="Arial" panose="020B0604020202020204" pitchFamily="34" charset="0"/>
              </a:rPr>
              <a:t>Programme Performance Information</a:t>
            </a:r>
            <a:endParaRPr lang="en-ZA" sz="2400" b="1" dirty="0"/>
          </a:p>
        </p:txBody>
      </p:sp>
      <p:sp>
        <p:nvSpPr>
          <p:cNvPr id="3" name="Slide Number Placeholder 2">
            <a:extLst>
              <a:ext uri="{FF2B5EF4-FFF2-40B4-BE49-F238E27FC236}">
                <a16:creationId xmlns:a16="http://schemas.microsoft.com/office/drawing/2014/main" id="{47384553-2B37-4684-A525-1D014F791CE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4980D0A5-27C7-4C48-A616-307CD7480C24}"/>
              </a:ext>
            </a:extLst>
          </p:cNvPr>
          <p:cNvSpPr txBox="1"/>
          <p:nvPr/>
        </p:nvSpPr>
        <p:spPr>
          <a:xfrm>
            <a:off x="145962" y="1262578"/>
            <a:ext cx="8515894" cy="634533"/>
          </a:xfrm>
          <a:prstGeom prst="rect">
            <a:avLst/>
          </a:prstGeom>
          <a:noFill/>
        </p:spPr>
        <p:txBody>
          <a:bodyPr wrap="square" rtlCol="0">
            <a:spAutoFit/>
          </a:bodyPr>
          <a:lstStyle/>
          <a:p>
            <a:pPr algn="just">
              <a:lnSpc>
                <a:spcPct val="115000"/>
              </a:lnSpc>
            </a:pPr>
            <a:r>
              <a:rPr lang="en-GB" sz="1600" dirty="0">
                <a:effectLst/>
                <a:latin typeface="Arial" panose="020B0604020202020204" pitchFamily="34" charset="0"/>
                <a:ea typeface="Times New Roman" panose="02020603050405020304" pitchFamily="18" charset="0"/>
                <a:cs typeface="Arial" panose="020B0604020202020204" pitchFamily="34" charset="0"/>
              </a:rPr>
              <a:t>The 2021/2022 MDDA Annual Performance Plan has five programmes, with in total 22 output indicators.</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id="{873B1AE3-822C-4DB9-9570-D493CD60777C}"/>
              </a:ext>
            </a:extLst>
          </p:cNvPr>
          <p:cNvGraphicFramePr/>
          <p:nvPr>
            <p:extLst>
              <p:ext uri="{D42A27DB-BD31-4B8C-83A1-F6EECF244321}">
                <p14:modId xmlns:p14="http://schemas.microsoft.com/office/powerpoint/2010/main" val="1446233733"/>
              </p:ext>
            </p:extLst>
          </p:nvPr>
        </p:nvGraphicFramePr>
        <p:xfrm>
          <a:off x="354360" y="1772816"/>
          <a:ext cx="8435280" cy="3627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9004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335CFF-1AAD-4E45-9A51-A8CB307C19EA}"/>
              </a:ext>
            </a:extLst>
          </p:cNvPr>
          <p:cNvSpPr>
            <a:spLocks noGrp="1"/>
          </p:cNvSpPr>
          <p:nvPr>
            <p:ph type="title"/>
          </p:nvPr>
        </p:nvSpPr>
        <p:spPr/>
        <p:txBody>
          <a:bodyPr/>
          <a:lstStyle/>
          <a:p>
            <a:pPr lvl="0" algn="ctr" defTabSz="457200" eaLnBrk="1" fontAlgn="auto" hangingPunct="1">
              <a:spcBef>
                <a:spcPts val="0"/>
              </a:spcBef>
              <a:spcAft>
                <a:spcPts val="0"/>
              </a:spcAft>
            </a:pPr>
            <a:r>
              <a:rPr lang="en-US" sz="2400" b="0" dirty="0">
                <a:latin typeface="Arial" panose="020B0604020202020204" pitchFamily="34" charset="0"/>
                <a:ea typeface="+mn-ea"/>
                <a:cs typeface="Arial" panose="020B0604020202020204" pitchFamily="34" charset="0"/>
              </a:rPr>
              <a:t>Programme 1: Governance and Administration</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A633E4C7-DA89-4747-80D7-E783CA160CEF}"/>
              </a:ext>
            </a:extLst>
          </p:cNvPr>
          <p:cNvGraphicFramePr/>
          <p:nvPr>
            <p:extLst>
              <p:ext uri="{D42A27DB-BD31-4B8C-83A1-F6EECF244321}">
                <p14:modId xmlns:p14="http://schemas.microsoft.com/office/powerpoint/2010/main" val="223101913"/>
              </p:ext>
            </p:extLst>
          </p:nvPr>
        </p:nvGraphicFramePr>
        <p:xfrm>
          <a:off x="549896" y="1040907"/>
          <a:ext cx="813690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2541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AED8D6-D008-402C-9701-147BE3E237CC}"/>
              </a:ext>
            </a:extLst>
          </p:cNvPr>
          <p:cNvSpPr>
            <a:spLocks noGrp="1"/>
          </p:cNvSpPr>
          <p:nvPr>
            <p:ph type="title"/>
          </p:nvPr>
        </p:nvSpPr>
        <p:spPr/>
        <p:txBody>
          <a:bodyPr/>
          <a:lstStyle/>
          <a:p>
            <a:pPr algn="ctr"/>
            <a:r>
              <a:rPr lang="en-GB" sz="2400" b="0" dirty="0">
                <a:latin typeface="Arial" panose="020B0604020202020204" pitchFamily="34" charset="0"/>
                <a:cs typeface="Arial" panose="020B0604020202020204" pitchFamily="34" charset="0"/>
              </a:rPr>
              <a:t>Programme 1: Governance and Administration</a:t>
            </a:r>
            <a:endParaRPr lang="en-ZA" sz="2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16B99FE7-67B7-4BBE-9EFC-886B802F219B}" type="slidenum">
              <a:rPr lang="en-US" smtClean="0">
                <a:solidFill>
                  <a:srgbClr val="4F271C">
                    <a:shade val="90000"/>
                  </a:srgbClr>
                </a:solidFill>
              </a:rPr>
              <a:pPr>
                <a:defRPr/>
              </a:pPr>
              <a:t>25</a:t>
            </a:fld>
            <a:endParaRPr lang="en-US" dirty="0">
              <a:solidFill>
                <a:srgbClr val="4F271C">
                  <a:shade val="90000"/>
                </a:srgbClr>
              </a:solidFill>
            </a:endParaRPr>
          </a:p>
        </p:txBody>
      </p:sp>
      <p:graphicFrame>
        <p:nvGraphicFramePr>
          <p:cNvPr id="5" name="Table 4">
            <a:extLst>
              <a:ext uri="{FF2B5EF4-FFF2-40B4-BE49-F238E27FC236}">
                <a16:creationId xmlns:a16="http://schemas.microsoft.com/office/drawing/2014/main" id="{525C806B-A339-414E-92CC-6A6AD24EE857}"/>
              </a:ext>
            </a:extLst>
          </p:cNvPr>
          <p:cNvGraphicFramePr>
            <a:graphicFrameLocks noGrp="1"/>
          </p:cNvGraphicFramePr>
          <p:nvPr>
            <p:extLst>
              <p:ext uri="{D42A27DB-BD31-4B8C-83A1-F6EECF244321}">
                <p14:modId xmlns:p14="http://schemas.microsoft.com/office/powerpoint/2010/main" val="3583877294"/>
              </p:ext>
            </p:extLst>
          </p:nvPr>
        </p:nvGraphicFramePr>
        <p:xfrm>
          <a:off x="179512" y="1143000"/>
          <a:ext cx="8856984" cy="5260595"/>
        </p:xfrm>
        <a:graphic>
          <a:graphicData uri="http://schemas.openxmlformats.org/drawingml/2006/table">
            <a:tbl>
              <a:tblPr/>
              <a:tblGrid>
                <a:gridCol w="1431815">
                  <a:extLst>
                    <a:ext uri="{9D8B030D-6E8A-4147-A177-3AD203B41FA5}">
                      <a16:colId xmlns:a16="http://schemas.microsoft.com/office/drawing/2014/main" val="3061043221"/>
                    </a:ext>
                  </a:extLst>
                </a:gridCol>
                <a:gridCol w="1343120">
                  <a:extLst>
                    <a:ext uri="{9D8B030D-6E8A-4147-A177-3AD203B41FA5}">
                      <a16:colId xmlns:a16="http://schemas.microsoft.com/office/drawing/2014/main" val="2073157435"/>
                    </a:ext>
                  </a:extLst>
                </a:gridCol>
                <a:gridCol w="1431815">
                  <a:extLst>
                    <a:ext uri="{9D8B030D-6E8A-4147-A177-3AD203B41FA5}">
                      <a16:colId xmlns:a16="http://schemas.microsoft.com/office/drawing/2014/main" val="1900486261"/>
                    </a:ext>
                  </a:extLst>
                </a:gridCol>
                <a:gridCol w="1533184">
                  <a:extLst>
                    <a:ext uri="{9D8B030D-6E8A-4147-A177-3AD203B41FA5}">
                      <a16:colId xmlns:a16="http://schemas.microsoft.com/office/drawing/2014/main" val="1528891160"/>
                    </a:ext>
                  </a:extLst>
                </a:gridCol>
                <a:gridCol w="1558525">
                  <a:extLst>
                    <a:ext uri="{9D8B030D-6E8A-4147-A177-3AD203B41FA5}">
                      <a16:colId xmlns:a16="http://schemas.microsoft.com/office/drawing/2014/main" val="2349680533"/>
                    </a:ext>
                  </a:extLst>
                </a:gridCol>
                <a:gridCol w="1558525">
                  <a:extLst>
                    <a:ext uri="{9D8B030D-6E8A-4147-A177-3AD203B41FA5}">
                      <a16:colId xmlns:a16="http://schemas.microsoft.com/office/drawing/2014/main" val="1144620788"/>
                    </a:ext>
                  </a:extLst>
                </a:gridCol>
              </a:tblGrid>
              <a:tr h="159412">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gridSpan="2">
                  <a:txBody>
                    <a:bodyPr/>
                    <a:lstStyle/>
                    <a:p>
                      <a:pPr algn="ctr" fontAlgn="b"/>
                      <a:r>
                        <a:rPr lang="en-ZA" sz="900" b="1" i="0" u="none" strike="noStrike" dirty="0">
                          <a:solidFill>
                            <a:srgbClr val="000000"/>
                          </a:solidFill>
                          <a:effectLst/>
                          <a:latin typeface="Calibri" panose="020F050202020403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1428139364"/>
                  </a:ext>
                </a:extLst>
              </a:tr>
              <a:tr h="159412">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440358464"/>
                  </a:ext>
                </a:extLst>
              </a:tr>
              <a:tr h="159412">
                <a:tc gridSpan="6">
                  <a:txBody>
                    <a:bodyPr/>
                    <a:lstStyle/>
                    <a:p>
                      <a:pPr algn="l" fontAlgn="b"/>
                      <a:r>
                        <a:rPr lang="en-US" sz="900" b="1" i="0" u="none" strike="noStrike" dirty="0">
                          <a:solidFill>
                            <a:srgbClr val="000000"/>
                          </a:solidFill>
                          <a:effectLst/>
                          <a:latin typeface="Calibri" panose="020F0502020204030204" pitchFamily="34" charset="0"/>
                        </a:rPr>
                        <a:t>Programme 1: Governance and 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0685485"/>
                  </a:ext>
                </a:extLst>
              </a:tr>
              <a:tr h="637648">
                <a:tc>
                  <a:txBody>
                    <a:bodyPr/>
                    <a:lstStyle/>
                    <a:p>
                      <a:pPr algn="l" fontAlgn="t"/>
                      <a:r>
                        <a:rPr lang="en-US" sz="900" b="0" i="0" u="none" strike="noStrike" dirty="0">
                          <a:solidFill>
                            <a:srgbClr val="000000"/>
                          </a:solidFill>
                          <a:effectLst/>
                          <a:latin typeface="Calibri" panose="020F0502020204030204" pitchFamily="34" charset="0"/>
                        </a:rPr>
                        <a:t>1.    Unqualified audit with no significant findings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ZA" sz="900" b="0" i="0" u="none" strike="noStrike" dirty="0">
                          <a:solidFill>
                            <a:srgbClr val="000000"/>
                          </a:solidFill>
                          <a:effectLst/>
                          <a:latin typeface="Calibri" panose="020F0502020204030204" pitchFamily="34" charset="0"/>
                        </a:rPr>
                        <a:t>Unqualified audit opinion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Unaudited annual financial statements and performance information submitted to the National Treasury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Unaudited annual financial statements and performance information submitted to the National Treasury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787246314"/>
                  </a:ext>
                </a:extLst>
              </a:tr>
              <a:tr h="797059">
                <a:tc rowSpan="2">
                  <a:txBody>
                    <a:bodyPr/>
                    <a:lstStyle/>
                    <a:p>
                      <a:pPr algn="l" fontAlgn="t"/>
                      <a:r>
                        <a:rPr lang="en-US" sz="900" b="0" i="0" u="none" strike="noStrike" dirty="0">
                          <a:solidFill>
                            <a:srgbClr val="000000"/>
                          </a:solidFill>
                          <a:effectLst/>
                          <a:latin typeface="Calibri" panose="020F0502020204030204" pitchFamily="34" charset="0"/>
                        </a:rPr>
                        <a:t>2. Fraud prevention and risk management strategies implemented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l" fontAlgn="t"/>
                      <a:r>
                        <a:rPr lang="en-US" sz="900" b="0" i="0" u="none" strike="noStrike" dirty="0">
                          <a:solidFill>
                            <a:srgbClr val="000000"/>
                          </a:solidFill>
                          <a:effectLst/>
                          <a:latin typeface="Calibri" panose="020F0502020204030204" pitchFamily="34" charset="0"/>
                        </a:rPr>
                        <a:t>Fraud prevention and risk management strategies implemented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Annual Fraud Prevention Plan submitted to the Board for approval</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sz="900" b="0" i="0" u="none" strike="noStrike" dirty="0">
                          <a:solidFill>
                            <a:srgbClr val="000000"/>
                          </a:solidFill>
                          <a:effectLst/>
                          <a:latin typeface="Calibri" panose="020F0502020204030204" pitchFamily="34" charset="0"/>
                        </a:rPr>
                        <a:t>Risk register including fraud prevention strategies has been approved by the board in April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US" sz="900" b="0" i="0" u="none" strike="noStrike" dirty="0">
                          <a:solidFill>
                            <a:srgbClr val="000000"/>
                          </a:solidFill>
                          <a:effectLst/>
                          <a:latin typeface="Calibri" panose="020F0502020204030204" pitchFamily="34" charset="0"/>
                        </a:rPr>
                        <a:t>The APP targets refers to the fraud prevention strategies that are contained in the risk register which was approved by the board in April 2021.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212680869"/>
                  </a:ext>
                </a:extLst>
              </a:tr>
              <a:tr h="637648">
                <a:tc vMerge="1">
                  <a:txBody>
                    <a:bodyPr/>
                    <a:lstStyle/>
                    <a:p>
                      <a:endParaRPr lang="en-ZA"/>
                    </a:p>
                  </a:txBody>
                  <a:tcPr/>
                </a:tc>
                <a:tc vMerge="1">
                  <a:txBody>
                    <a:bodyPr/>
                    <a:lstStyle/>
                    <a:p>
                      <a:endParaRPr lang="en-ZA"/>
                    </a:p>
                  </a:txBody>
                  <a:tcPr/>
                </a:tc>
                <a:tc>
                  <a:txBody>
                    <a:bodyPr/>
                    <a:lstStyle/>
                    <a:p>
                      <a:pPr algn="l" fontAlgn="t"/>
                      <a:r>
                        <a:rPr lang="en-US" sz="900" b="0" i="0" u="none" strike="noStrike" dirty="0">
                          <a:solidFill>
                            <a:srgbClr val="000000"/>
                          </a:solidFill>
                          <a:effectLst/>
                          <a:latin typeface="Calibri" panose="020F0502020204030204" pitchFamily="34" charset="0"/>
                        </a:rPr>
                        <a:t>Annual risk register submitted to ARC for recommendation to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Risk register including fraud prevention strategies has been approved by the board in April 2021.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788102492"/>
                  </a:ext>
                </a:extLst>
              </a:tr>
              <a:tr h="478236">
                <a:tc>
                  <a:txBody>
                    <a:bodyPr/>
                    <a:lstStyle/>
                    <a:p>
                      <a:pPr algn="l" fontAlgn="t"/>
                      <a:r>
                        <a:rPr lang="en-US" sz="900" b="0" i="0" u="none" strike="noStrike" dirty="0">
                          <a:solidFill>
                            <a:srgbClr val="000000"/>
                          </a:solidFill>
                          <a:effectLst/>
                          <a:latin typeface="Calibri" panose="020F0502020204030204" pitchFamily="34" charset="0"/>
                        </a:rPr>
                        <a:t>3. Percentage of invoices processed for payment within 30 days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Payments were made within 30 days of invoice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990217864"/>
                  </a:ext>
                </a:extLst>
              </a:tr>
              <a:tr h="478236">
                <a:tc>
                  <a:txBody>
                    <a:bodyPr/>
                    <a:lstStyle/>
                    <a:p>
                      <a:pPr algn="l" fontAlgn="t"/>
                      <a:r>
                        <a:rPr lang="en-US" sz="900" b="0" i="0" u="none" strike="noStrike" dirty="0">
                          <a:solidFill>
                            <a:srgbClr val="000000"/>
                          </a:solidFill>
                          <a:effectLst/>
                          <a:latin typeface="Calibri" panose="020F0502020204030204" pitchFamily="34" charset="0"/>
                        </a:rPr>
                        <a:t>4. Percentage of Fruitless and Wasteful Expenditure incurred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There was no fruitless and wasteful expenditure incurred (0%) in the first quarter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5829547"/>
                  </a:ext>
                </a:extLst>
              </a:tr>
              <a:tr h="478236">
                <a:tc>
                  <a:txBody>
                    <a:bodyPr/>
                    <a:lstStyle/>
                    <a:p>
                      <a:pPr algn="l" fontAlgn="t"/>
                      <a:r>
                        <a:rPr lang="en-US" sz="900" b="0" i="0" u="none" strike="noStrike" dirty="0">
                          <a:solidFill>
                            <a:srgbClr val="000000"/>
                          </a:solidFill>
                          <a:effectLst/>
                          <a:latin typeface="Calibri" panose="020F0502020204030204" pitchFamily="34" charset="0"/>
                        </a:rPr>
                        <a:t>5. Percentage of Irregular Expenditure incurred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There was no irregular expenditure incurred (0%)  in the first quarter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02304920"/>
                  </a:ext>
                </a:extLst>
              </a:tr>
              <a:tr h="318824">
                <a:tc>
                  <a:txBody>
                    <a:bodyPr/>
                    <a:lstStyle/>
                    <a:p>
                      <a:pPr algn="l" fontAlgn="t"/>
                      <a:r>
                        <a:rPr lang="en-US" sz="900" b="0" i="0" u="none" strike="noStrike" dirty="0">
                          <a:solidFill>
                            <a:srgbClr val="000000"/>
                          </a:solidFill>
                          <a:effectLst/>
                          <a:latin typeface="Calibri" panose="020F0502020204030204" pitchFamily="34" charset="0"/>
                        </a:rPr>
                        <a:t>6. Number of Business Processes automated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Business Process Automation Plan developed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449554306"/>
                  </a:ext>
                </a:extLst>
              </a:tr>
              <a:tr h="478236">
                <a:tc>
                  <a:txBody>
                    <a:bodyPr/>
                    <a:lstStyle/>
                    <a:p>
                      <a:pPr algn="l" fontAlgn="t"/>
                      <a:r>
                        <a:rPr lang="en-US" sz="900" b="0" i="0" u="none" strike="noStrike" dirty="0">
                          <a:solidFill>
                            <a:srgbClr val="000000"/>
                          </a:solidFill>
                          <a:effectLst/>
                          <a:latin typeface="Calibri" panose="020F0502020204030204" pitchFamily="34" charset="0"/>
                        </a:rPr>
                        <a:t>7. Human Resources Strategy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Human Resources Strategy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Human Resources Strategy draft finalised for submission to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Strategy was approved by  BoD in May 2021 with inputs from CAC</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72863157"/>
                  </a:ext>
                </a:extLst>
              </a:tr>
              <a:tr h="478236">
                <a:tc>
                  <a:txBody>
                    <a:bodyPr/>
                    <a:lstStyle/>
                    <a:p>
                      <a:pPr algn="l" fontAlgn="t"/>
                      <a:r>
                        <a:rPr lang="en-US" sz="900" b="0" i="0" u="none" strike="noStrike" dirty="0">
                          <a:solidFill>
                            <a:srgbClr val="000000"/>
                          </a:solidFill>
                          <a:effectLst/>
                          <a:latin typeface="Calibri" panose="020F0502020204030204" pitchFamily="34" charset="0"/>
                        </a:rPr>
                        <a:t>8. Employment Equity Plan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Employment Equity Plan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Employment Equity Plan finalised for submission to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Employment Equity Plan not yet finalised.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Target not achieved. Employment Equity Plan to be submitted during Q2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15259393"/>
                  </a:ext>
                </a:extLst>
              </a:tr>
            </a:tbl>
          </a:graphicData>
        </a:graphic>
      </p:graphicFrame>
    </p:spTree>
    <p:extLst>
      <p:ext uri="{BB962C8B-B14F-4D97-AF65-F5344CB8AC3E}">
        <p14:creationId xmlns:p14="http://schemas.microsoft.com/office/powerpoint/2010/main" val="960626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AED8D6-D008-402C-9701-147BE3E237CC}"/>
              </a:ext>
            </a:extLst>
          </p:cNvPr>
          <p:cNvSpPr>
            <a:spLocks noGrp="1"/>
          </p:cNvSpPr>
          <p:nvPr>
            <p:ph type="title"/>
          </p:nvPr>
        </p:nvSpPr>
        <p:spPr>
          <a:xfrm>
            <a:off x="457200" y="0"/>
            <a:ext cx="8229600" cy="764704"/>
          </a:xfrm>
        </p:spPr>
        <p:txBody>
          <a:bodyPr/>
          <a:lstStyle/>
          <a:p>
            <a:pPr algn="ctr"/>
            <a:r>
              <a:rPr lang="en-GB" sz="2400" b="0" dirty="0">
                <a:latin typeface="Arial" panose="020B0604020202020204" pitchFamily="34" charset="0"/>
                <a:cs typeface="Arial" panose="020B0604020202020204" pitchFamily="34" charset="0"/>
              </a:rPr>
              <a:t>Programme 1: Governance and Administration</a:t>
            </a:r>
            <a:endParaRPr lang="en-ZA" sz="2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525C806B-A339-414E-92CC-6A6AD24EE857}"/>
              </a:ext>
            </a:extLst>
          </p:cNvPr>
          <p:cNvGraphicFramePr>
            <a:graphicFrameLocks noGrp="1"/>
          </p:cNvGraphicFramePr>
          <p:nvPr/>
        </p:nvGraphicFramePr>
        <p:xfrm>
          <a:off x="143508" y="896100"/>
          <a:ext cx="8856984" cy="5825379"/>
        </p:xfrm>
        <a:graphic>
          <a:graphicData uri="http://schemas.openxmlformats.org/drawingml/2006/table">
            <a:tbl>
              <a:tblPr/>
              <a:tblGrid>
                <a:gridCol w="1431815">
                  <a:extLst>
                    <a:ext uri="{9D8B030D-6E8A-4147-A177-3AD203B41FA5}">
                      <a16:colId xmlns:a16="http://schemas.microsoft.com/office/drawing/2014/main" val="3061043221"/>
                    </a:ext>
                  </a:extLst>
                </a:gridCol>
                <a:gridCol w="1343120">
                  <a:extLst>
                    <a:ext uri="{9D8B030D-6E8A-4147-A177-3AD203B41FA5}">
                      <a16:colId xmlns:a16="http://schemas.microsoft.com/office/drawing/2014/main" val="2073157435"/>
                    </a:ext>
                  </a:extLst>
                </a:gridCol>
                <a:gridCol w="1431815">
                  <a:extLst>
                    <a:ext uri="{9D8B030D-6E8A-4147-A177-3AD203B41FA5}">
                      <a16:colId xmlns:a16="http://schemas.microsoft.com/office/drawing/2014/main" val="1900486261"/>
                    </a:ext>
                  </a:extLst>
                </a:gridCol>
                <a:gridCol w="1533184">
                  <a:extLst>
                    <a:ext uri="{9D8B030D-6E8A-4147-A177-3AD203B41FA5}">
                      <a16:colId xmlns:a16="http://schemas.microsoft.com/office/drawing/2014/main" val="1528891160"/>
                    </a:ext>
                  </a:extLst>
                </a:gridCol>
                <a:gridCol w="1558525">
                  <a:extLst>
                    <a:ext uri="{9D8B030D-6E8A-4147-A177-3AD203B41FA5}">
                      <a16:colId xmlns:a16="http://schemas.microsoft.com/office/drawing/2014/main" val="2349680533"/>
                    </a:ext>
                  </a:extLst>
                </a:gridCol>
                <a:gridCol w="1558525">
                  <a:extLst>
                    <a:ext uri="{9D8B030D-6E8A-4147-A177-3AD203B41FA5}">
                      <a16:colId xmlns:a16="http://schemas.microsoft.com/office/drawing/2014/main" val="1144620788"/>
                    </a:ext>
                  </a:extLst>
                </a:gridCol>
              </a:tblGrid>
              <a:tr h="157652">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gridSpan="2">
                  <a:txBody>
                    <a:bodyPr/>
                    <a:lstStyle/>
                    <a:p>
                      <a:pPr algn="ctr" fontAlgn="b"/>
                      <a:r>
                        <a:rPr lang="en-ZA" sz="900" b="1" i="0" u="none" strike="noStrike" dirty="0">
                          <a:solidFill>
                            <a:srgbClr val="000000"/>
                          </a:solidFill>
                          <a:effectLst/>
                          <a:latin typeface="Calibri" panose="020F050202020403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1428139364"/>
                  </a:ext>
                </a:extLst>
              </a:tr>
              <a:tr h="157652">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440358464"/>
                  </a:ext>
                </a:extLst>
              </a:tr>
              <a:tr h="157652">
                <a:tc gridSpan="6">
                  <a:txBody>
                    <a:bodyPr/>
                    <a:lstStyle/>
                    <a:p>
                      <a:pPr algn="l" fontAlgn="b"/>
                      <a:r>
                        <a:rPr lang="en-US" sz="900" b="1" i="0" u="none" strike="noStrike" dirty="0">
                          <a:solidFill>
                            <a:srgbClr val="000000"/>
                          </a:solidFill>
                          <a:effectLst/>
                          <a:latin typeface="Calibri" panose="020F0502020204030204" pitchFamily="34" charset="0"/>
                        </a:rPr>
                        <a:t>Programme 1: Governance and 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0685485"/>
                  </a:ext>
                </a:extLst>
              </a:tr>
              <a:tr h="630609">
                <a:tc>
                  <a:txBody>
                    <a:bodyPr/>
                    <a:lstStyle/>
                    <a:p>
                      <a:pPr algn="l" fontAlgn="t"/>
                      <a:r>
                        <a:rPr lang="en-US" sz="900" b="0" i="0" u="none" strike="noStrike" dirty="0">
                          <a:solidFill>
                            <a:srgbClr val="000000"/>
                          </a:solidFill>
                          <a:effectLst/>
                          <a:latin typeface="Calibri" panose="020F0502020204030204" pitchFamily="34" charset="0"/>
                        </a:rPr>
                        <a:t>1.    Unqualified audit with no significant findings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ZA" sz="900" b="0" i="0" u="none" strike="noStrike" dirty="0">
                          <a:solidFill>
                            <a:srgbClr val="000000"/>
                          </a:solidFill>
                          <a:effectLst/>
                          <a:latin typeface="Calibri" panose="020F0502020204030204" pitchFamily="34" charset="0"/>
                        </a:rPr>
                        <a:t>Unqualified audit opinion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Unqualified audit with no significant findings obtained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Unqualified audit with no significant findings obtained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787246314"/>
                  </a:ext>
                </a:extLst>
              </a:tr>
              <a:tr h="788261">
                <a:tc rowSpan="2">
                  <a:txBody>
                    <a:bodyPr/>
                    <a:lstStyle/>
                    <a:p>
                      <a:pPr algn="l" fontAlgn="t"/>
                      <a:r>
                        <a:rPr lang="en-US" sz="900" b="0" i="0" u="none" strike="noStrike" dirty="0">
                          <a:solidFill>
                            <a:srgbClr val="000000"/>
                          </a:solidFill>
                          <a:effectLst/>
                          <a:latin typeface="Calibri" panose="020F0502020204030204" pitchFamily="34" charset="0"/>
                        </a:rPr>
                        <a:t>2. Fraud prevention and risk management strategies implemented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rowSpan="2">
                  <a:txBody>
                    <a:bodyPr/>
                    <a:lstStyle/>
                    <a:p>
                      <a:pPr algn="l" fontAlgn="t"/>
                      <a:r>
                        <a:rPr lang="en-US" sz="900" b="0" i="0" u="none" strike="noStrike" dirty="0">
                          <a:solidFill>
                            <a:srgbClr val="000000"/>
                          </a:solidFill>
                          <a:effectLst/>
                          <a:latin typeface="Calibri" panose="020F0502020204030204" pitchFamily="34" charset="0"/>
                        </a:rPr>
                        <a:t>Fraud prevention and risk management strategies implemented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Quarterly risk mitigation's review report submitted to ARC for recommendation to the Board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Quarterly risk mitigation's review report submitted to ARC for recommendation to the Board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212680869"/>
                  </a:ext>
                </a:extLst>
              </a:tr>
              <a:tr h="630609">
                <a:tc vMerge="1">
                  <a:txBody>
                    <a:bodyPr/>
                    <a:lstStyle/>
                    <a:p>
                      <a:endParaRPr lang="en-ZA"/>
                    </a:p>
                  </a:txBody>
                  <a:tcPr/>
                </a:tc>
                <a:tc vMerge="1">
                  <a:txBody>
                    <a:bodyPr/>
                    <a:lstStyle/>
                    <a:p>
                      <a:endParaRPr lang="en-ZA"/>
                    </a:p>
                  </a:txBody>
                  <a:tcPr/>
                </a:tc>
                <a:tc>
                  <a:txBody>
                    <a:bodyPr/>
                    <a:lstStyle/>
                    <a:p>
                      <a:r>
                        <a:rPr lang="en-US" sz="900" b="0" i="0" u="none" strike="noStrike" baseline="0" dirty="0">
                          <a:solidFill>
                            <a:srgbClr val="000000"/>
                          </a:solidFill>
                          <a:latin typeface="Calibri" panose="020F0502020204030204" pitchFamily="34" charset="0"/>
                        </a:rPr>
                        <a:t>Fraud hot-line reports submitted to ARC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Fraud hot-line reports submitted to ARC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788102492"/>
                  </a:ext>
                </a:extLst>
              </a:tr>
              <a:tr h="472957">
                <a:tc>
                  <a:txBody>
                    <a:bodyPr/>
                    <a:lstStyle/>
                    <a:p>
                      <a:pPr algn="l" fontAlgn="t"/>
                      <a:r>
                        <a:rPr lang="en-US" sz="900" b="0" i="0" u="none" strike="noStrike" dirty="0">
                          <a:solidFill>
                            <a:srgbClr val="000000"/>
                          </a:solidFill>
                          <a:effectLst/>
                          <a:latin typeface="Calibri" panose="020F0502020204030204" pitchFamily="34" charset="0"/>
                        </a:rPr>
                        <a:t>3. Percentage of invoices processed for payment within 30 days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US"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990217864"/>
                  </a:ext>
                </a:extLst>
              </a:tr>
              <a:tr h="472957">
                <a:tc>
                  <a:txBody>
                    <a:bodyPr/>
                    <a:lstStyle/>
                    <a:p>
                      <a:pPr algn="l" fontAlgn="t"/>
                      <a:r>
                        <a:rPr lang="en-US" sz="900" b="0" i="0" u="none" strike="noStrike" dirty="0">
                          <a:solidFill>
                            <a:srgbClr val="000000"/>
                          </a:solidFill>
                          <a:effectLst/>
                          <a:latin typeface="Calibri" panose="020F0502020204030204" pitchFamily="34" charset="0"/>
                        </a:rPr>
                        <a:t>4. Percentage of Fruitless and Wasteful Expenditure incurred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US"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5829547"/>
                  </a:ext>
                </a:extLst>
              </a:tr>
              <a:tr h="472957">
                <a:tc>
                  <a:txBody>
                    <a:bodyPr/>
                    <a:lstStyle/>
                    <a:p>
                      <a:pPr algn="l" fontAlgn="t"/>
                      <a:r>
                        <a:rPr lang="en-US" sz="900" b="0" i="0" u="none" strike="noStrike" dirty="0">
                          <a:solidFill>
                            <a:srgbClr val="000000"/>
                          </a:solidFill>
                          <a:effectLst/>
                          <a:latin typeface="Calibri" panose="020F0502020204030204" pitchFamily="34" charset="0"/>
                        </a:rPr>
                        <a:t>5. Percentage of Irregular Expenditure incurred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US"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02304920"/>
                  </a:ext>
                </a:extLst>
              </a:tr>
              <a:tr h="315305">
                <a:tc>
                  <a:txBody>
                    <a:bodyPr/>
                    <a:lstStyle/>
                    <a:p>
                      <a:pPr algn="l" fontAlgn="t"/>
                      <a:r>
                        <a:rPr lang="en-US" sz="900" b="0" i="0" u="none" strike="noStrike" dirty="0">
                          <a:solidFill>
                            <a:srgbClr val="000000"/>
                          </a:solidFill>
                          <a:effectLst/>
                          <a:latin typeface="Calibri" panose="020F0502020204030204" pitchFamily="34" charset="0"/>
                        </a:rPr>
                        <a:t>6. Number of Business Processes automated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Business Process Automation Plan developed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449554306"/>
                  </a:ext>
                </a:extLst>
              </a:tr>
              <a:tr h="608648">
                <a:tc>
                  <a:txBody>
                    <a:bodyPr/>
                    <a:lstStyle/>
                    <a:p>
                      <a:pPr algn="l" fontAlgn="t"/>
                      <a:r>
                        <a:rPr lang="en-US" sz="900" b="0" i="0" u="none" strike="noStrike" dirty="0">
                          <a:solidFill>
                            <a:srgbClr val="000000"/>
                          </a:solidFill>
                          <a:effectLst/>
                          <a:latin typeface="Calibri" panose="020F0502020204030204" pitchFamily="34" charset="0"/>
                        </a:rPr>
                        <a:t>7. Human Resources Strategy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Human Resources Strategy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Human Resources Strategy submitted to Board for approval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Human Resources Strategy submitted to Board for approval </a:t>
                      </a:r>
                      <a:endParaRPr lang="en-US"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72863157"/>
                  </a:ext>
                </a:extLst>
              </a:tr>
              <a:tr h="942158">
                <a:tc>
                  <a:txBody>
                    <a:bodyPr/>
                    <a:lstStyle/>
                    <a:p>
                      <a:pPr algn="l" fontAlgn="t"/>
                      <a:r>
                        <a:rPr lang="en-US" sz="900" b="0" i="0" u="none" strike="noStrike" dirty="0">
                          <a:solidFill>
                            <a:srgbClr val="000000"/>
                          </a:solidFill>
                          <a:effectLst/>
                          <a:latin typeface="Calibri" panose="020F0502020204030204" pitchFamily="34" charset="0"/>
                        </a:rPr>
                        <a:t>8. Employment Equity Plan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solidFill>
                  </a:tcPr>
                </a:tc>
                <a:tc>
                  <a:txBody>
                    <a:bodyPr/>
                    <a:lstStyle/>
                    <a:p>
                      <a:pPr algn="l" fontAlgn="t"/>
                      <a:r>
                        <a:rPr lang="en-US" sz="900" b="0" i="0" u="none" strike="noStrike" dirty="0">
                          <a:solidFill>
                            <a:srgbClr val="000000"/>
                          </a:solidFill>
                          <a:effectLst/>
                          <a:latin typeface="Calibri" panose="020F0502020204030204" pitchFamily="34" charset="0"/>
                        </a:rPr>
                        <a:t>Employment Equity Plan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t"/>
                      <a:r>
                        <a:rPr lang="en-US" sz="900" b="0" i="0" u="none" strike="noStrike" dirty="0">
                          <a:solidFill>
                            <a:srgbClr val="000000"/>
                          </a:solidFill>
                          <a:effectLst/>
                          <a:latin typeface="Calibri" panose="020F0502020204030204" pitchFamily="34" charset="0"/>
                        </a:rPr>
                        <a:t>Employment Equity Plan submitted  to Board for approval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ZA" sz="900" b="0" i="0" u="none" strike="noStrike" baseline="0" dirty="0">
                          <a:solidFill>
                            <a:srgbClr val="000000"/>
                          </a:solidFill>
                          <a:latin typeface="Calibri" panose="020F0502020204030204" pitchFamily="34" charset="0"/>
                        </a:rPr>
                        <a:t>No Submission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baseline="0" dirty="0">
                          <a:solidFill>
                            <a:srgbClr val="000000"/>
                          </a:solidFill>
                          <a:latin typeface="Calibri" panose="020F0502020204030204" pitchFamily="34" charset="0"/>
                        </a:rPr>
                        <a:t>All HR activities have been put on hold; a HR company has been appointed to relook at the entire HR activities including the EE Plan 	</a:t>
                      </a:r>
                    </a:p>
                    <a:p>
                      <a:r>
                        <a:rPr lang="en-US" sz="900" b="0" i="0" u="none" strike="noStrike" baseline="0" dirty="0">
                          <a:solidFill>
                            <a:srgbClr val="000000"/>
                          </a:solidFill>
                          <a:latin typeface="Calibri" panose="020F0502020204030204" pitchFamily="34" charset="0"/>
                        </a:rPr>
                        <a:t>	</a:t>
                      </a:r>
                    </a:p>
                    <a:p>
                      <a:pPr algn="ctr" fontAlgn="t"/>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r>
                        <a:rPr lang="en-US" sz="900" b="0" i="0" u="none" strike="noStrike" dirty="0">
                          <a:solidFill>
                            <a:srgbClr val="000000"/>
                          </a:solidFill>
                          <a:effectLst/>
                          <a:latin typeface="Calibri" panose="020F0502020204030204" pitchFamily="34" charset="0"/>
                        </a:rPr>
                        <a:t>Target not achieved. </a:t>
                      </a:r>
                      <a:r>
                        <a:rPr lang="en-US" sz="900" b="0" i="0" u="none" strike="noStrike" baseline="0" dirty="0">
                          <a:solidFill>
                            <a:srgbClr val="000000"/>
                          </a:solidFill>
                          <a:latin typeface="Calibri" panose="020F0502020204030204" pitchFamily="34" charset="0"/>
                        </a:rPr>
                        <a:t>Submission to be done at the end of </a:t>
                      </a:r>
                      <a:r>
                        <a:rPr lang="en-ZA" sz="900" b="0" i="0" u="none" strike="noStrike" baseline="0" dirty="0">
                          <a:solidFill>
                            <a:srgbClr val="000000"/>
                          </a:solidFill>
                          <a:latin typeface="Calibri" panose="020F0502020204030204" pitchFamily="34" charset="0"/>
                        </a:rPr>
                        <a:t>the project with recommendations 	</a:t>
                      </a:r>
                    </a:p>
                    <a:p>
                      <a:r>
                        <a:rPr lang="en-US" sz="900" b="0" i="0" u="none" strike="noStrike" baseline="0" dirty="0">
                          <a:solidFill>
                            <a:srgbClr val="000000"/>
                          </a:solidFill>
                          <a:latin typeface="Calibri" panose="020F0502020204030204" pitchFamily="34" charset="0"/>
                        </a:rPr>
                        <a:t> 	</a:t>
                      </a:r>
                    </a:p>
                    <a:p>
                      <a:pPr algn="l" fontAlgn="t"/>
                      <a:endParaRPr lang="en-US"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15259393"/>
                  </a:ext>
                </a:extLst>
              </a:tr>
            </a:tbl>
          </a:graphicData>
        </a:graphic>
      </p:graphicFrame>
    </p:spTree>
    <p:extLst>
      <p:ext uri="{BB962C8B-B14F-4D97-AF65-F5344CB8AC3E}">
        <p14:creationId xmlns:p14="http://schemas.microsoft.com/office/powerpoint/2010/main" val="3826241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335CFF-1AAD-4E45-9A51-A8CB307C19EA}"/>
              </a:ext>
            </a:extLst>
          </p:cNvPr>
          <p:cNvSpPr>
            <a:spLocks noGrp="1"/>
          </p:cNvSpPr>
          <p:nvPr>
            <p:ph type="title"/>
          </p:nvPr>
        </p:nvSpPr>
        <p:spPr/>
        <p:txBody>
          <a:bodyPr/>
          <a:lstStyle/>
          <a:p>
            <a:pPr lvl="0" algn="ctr" defTabSz="457200" eaLnBrk="1" fontAlgn="auto" hangingPunct="1">
              <a:spcBef>
                <a:spcPts val="0"/>
              </a:spcBef>
              <a:spcAft>
                <a:spcPts val="0"/>
              </a:spcAft>
            </a:pPr>
            <a:r>
              <a:rPr lang="en-US" sz="2400" b="0" dirty="0">
                <a:latin typeface="Arial" panose="020B0604020202020204" pitchFamily="34" charset="0"/>
                <a:ea typeface="+mn-ea"/>
                <a:cs typeface="Arial" panose="020B0604020202020204" pitchFamily="34" charset="0"/>
              </a:rPr>
              <a:t>Programme 2: Grant and Seed Funding</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A633E4C7-DA89-4747-80D7-E783CA160CEF}"/>
              </a:ext>
            </a:extLst>
          </p:cNvPr>
          <p:cNvGraphicFramePr/>
          <p:nvPr>
            <p:extLst>
              <p:ext uri="{D42A27DB-BD31-4B8C-83A1-F6EECF244321}">
                <p14:modId xmlns:p14="http://schemas.microsoft.com/office/powerpoint/2010/main" val="796502470"/>
              </p:ext>
            </p:extLst>
          </p:nvPr>
        </p:nvGraphicFramePr>
        <p:xfrm>
          <a:off x="457200" y="980728"/>
          <a:ext cx="8054552"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112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75CC-1ADC-4252-BC25-D7E8E4224F32}"/>
              </a:ext>
            </a:extLst>
          </p:cNvPr>
          <p:cNvSpPr>
            <a:spLocks noGrp="1"/>
          </p:cNvSpPr>
          <p:nvPr>
            <p:ph type="title"/>
          </p:nvPr>
        </p:nvSpPr>
        <p:spPr/>
        <p:txBody>
          <a:bodyPr/>
          <a:lstStyle/>
          <a:p>
            <a:pPr algn="ctr"/>
            <a:r>
              <a:rPr lang="en-GB" altLang="zh-CN" sz="2400" b="0" dirty="0" bmk="_Toc22309685">
                <a:ea typeface="Times New Roman" panose="02020603050405020304" pitchFamily="18" charset="0"/>
                <a:cs typeface="Arial" panose="020B0604020202020204" pitchFamily="34" charset="0"/>
              </a:rPr>
              <a:t>Programme 2: Grant and Seed Funding</a:t>
            </a:r>
            <a:br>
              <a:rPr lang="en-GB" altLang="zh-CN" sz="3200" b="0" dirty="0" bmk="_Toc22309685">
                <a:ea typeface="Times New Roman" panose="02020603050405020304" pitchFamily="18" charset="0"/>
                <a:cs typeface="Arial" panose="020B0604020202020204" pitchFamily="34" charset="0"/>
              </a:rPr>
            </a:br>
            <a:r>
              <a:rPr lang="en-GB" altLang="zh-CN" sz="2000" b="0" dirty="0" bmk="_Toc22309685">
                <a:ea typeface="Times New Roman" panose="02020603050405020304" pitchFamily="18" charset="0"/>
                <a:cs typeface="Arial" panose="020B0604020202020204" pitchFamily="34" charset="0"/>
              </a:rPr>
              <a:t>Sub-programme: Community and Small Commercial Media</a:t>
            </a:r>
            <a:endParaRPr lang="en-ZA" sz="2000" b="0" dirty="0"/>
          </a:p>
        </p:txBody>
      </p:sp>
      <p:sp>
        <p:nvSpPr>
          <p:cNvPr id="3" name="Slide Number Placeholder 2">
            <a:extLst>
              <a:ext uri="{FF2B5EF4-FFF2-40B4-BE49-F238E27FC236}">
                <a16:creationId xmlns:a16="http://schemas.microsoft.com/office/drawing/2014/main" id="{E2ED1CDB-5C52-4492-ABF1-BB78C8B73A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6628420C-3357-4C36-B96B-E9EF0D94343C}"/>
              </a:ext>
            </a:extLst>
          </p:cNvPr>
          <p:cNvSpPr>
            <a:spLocks noGrp="1"/>
          </p:cNvSpPr>
          <p:nvPr>
            <p:ph idx="1"/>
          </p:nvPr>
        </p:nvSpPr>
        <p:spPr/>
        <p:txBody>
          <a:bodyPr/>
          <a:lstStyle/>
          <a:p>
            <a:endParaRPr lang="en-ZA" dirty="0"/>
          </a:p>
        </p:txBody>
      </p:sp>
      <p:graphicFrame>
        <p:nvGraphicFramePr>
          <p:cNvPr id="5" name="Table 4">
            <a:extLst>
              <a:ext uri="{FF2B5EF4-FFF2-40B4-BE49-F238E27FC236}">
                <a16:creationId xmlns:a16="http://schemas.microsoft.com/office/drawing/2014/main" id="{7B32ED30-5E0E-4BD1-8475-4A7C6ED9432A}"/>
              </a:ext>
            </a:extLst>
          </p:cNvPr>
          <p:cNvGraphicFramePr>
            <a:graphicFrameLocks noGrp="1"/>
          </p:cNvGraphicFramePr>
          <p:nvPr>
            <p:extLst>
              <p:ext uri="{D42A27DB-BD31-4B8C-83A1-F6EECF244321}">
                <p14:modId xmlns:p14="http://schemas.microsoft.com/office/powerpoint/2010/main" val="667714834"/>
              </p:ext>
            </p:extLst>
          </p:nvPr>
        </p:nvGraphicFramePr>
        <p:xfrm>
          <a:off x="107504" y="1300480"/>
          <a:ext cx="8928992" cy="4864823"/>
        </p:xfrm>
        <a:graphic>
          <a:graphicData uri="http://schemas.openxmlformats.org/drawingml/2006/table">
            <a:tbl>
              <a:tblPr/>
              <a:tblGrid>
                <a:gridCol w="1490364">
                  <a:extLst>
                    <a:ext uri="{9D8B030D-6E8A-4147-A177-3AD203B41FA5}">
                      <a16:colId xmlns:a16="http://schemas.microsoft.com/office/drawing/2014/main" val="397356631"/>
                    </a:ext>
                  </a:extLst>
                </a:gridCol>
                <a:gridCol w="1398040">
                  <a:extLst>
                    <a:ext uri="{9D8B030D-6E8A-4147-A177-3AD203B41FA5}">
                      <a16:colId xmlns:a16="http://schemas.microsoft.com/office/drawing/2014/main" val="998524437"/>
                    </a:ext>
                  </a:extLst>
                </a:gridCol>
                <a:gridCol w="1490364">
                  <a:extLst>
                    <a:ext uri="{9D8B030D-6E8A-4147-A177-3AD203B41FA5}">
                      <a16:colId xmlns:a16="http://schemas.microsoft.com/office/drawing/2014/main" val="1244340603"/>
                    </a:ext>
                  </a:extLst>
                </a:gridCol>
                <a:gridCol w="1332094">
                  <a:extLst>
                    <a:ext uri="{9D8B030D-6E8A-4147-A177-3AD203B41FA5}">
                      <a16:colId xmlns:a16="http://schemas.microsoft.com/office/drawing/2014/main" val="3257491176"/>
                    </a:ext>
                  </a:extLst>
                </a:gridCol>
                <a:gridCol w="1595876">
                  <a:extLst>
                    <a:ext uri="{9D8B030D-6E8A-4147-A177-3AD203B41FA5}">
                      <a16:colId xmlns:a16="http://schemas.microsoft.com/office/drawing/2014/main" val="2001729485"/>
                    </a:ext>
                  </a:extLst>
                </a:gridCol>
                <a:gridCol w="1622254">
                  <a:extLst>
                    <a:ext uri="{9D8B030D-6E8A-4147-A177-3AD203B41FA5}">
                      <a16:colId xmlns:a16="http://schemas.microsoft.com/office/drawing/2014/main" val="2460563403"/>
                    </a:ext>
                  </a:extLst>
                </a:gridCol>
              </a:tblGrid>
              <a:tr h="671009">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448907461"/>
                  </a:ext>
                </a:extLst>
              </a:tr>
              <a:tr h="324322">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Arial" panose="020B0604020202020204" pitchFamily="34" charset="0"/>
                          <a:cs typeface="Arial" panose="020B060402020202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Arial" panose="020B0604020202020204" pitchFamily="34" charset="0"/>
                          <a:cs typeface="Arial" panose="020B060402020202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3391738513"/>
                  </a:ext>
                </a:extLst>
              </a:tr>
              <a:tr h="324322">
                <a:tc gridSpan="6">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Programme 2: Grant and Seed Funding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755676613"/>
                  </a:ext>
                </a:extLst>
              </a:tr>
              <a:tr h="324322">
                <a:tc gridSpan="6">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Sub-Programme 2.1: Community and Small Commercial Media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8666155"/>
                  </a:ext>
                </a:extLst>
              </a:tr>
              <a:tr h="1073616">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8. Number of grant funding applications for community broadcast projects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190325737"/>
                  </a:ext>
                </a:extLst>
              </a:tr>
              <a:tr h="1342021">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9. Number of grant funding applications for small commercial print and digital media projects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86408512"/>
                  </a:ext>
                </a:extLst>
              </a:tr>
              <a:tr h="805211">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10. Number of media projects provided with digital support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Arial" panose="020B0604020202020204" pitchFamily="34" charset="0"/>
                          <a:cs typeface="Arial" panose="020B060402020202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695111436"/>
                  </a:ext>
                </a:extLst>
              </a:tr>
            </a:tbl>
          </a:graphicData>
        </a:graphic>
      </p:graphicFrame>
    </p:spTree>
    <p:extLst>
      <p:ext uri="{BB962C8B-B14F-4D97-AF65-F5344CB8AC3E}">
        <p14:creationId xmlns:p14="http://schemas.microsoft.com/office/powerpoint/2010/main" val="545275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75CC-1ADC-4252-BC25-D7E8E4224F32}"/>
              </a:ext>
            </a:extLst>
          </p:cNvPr>
          <p:cNvSpPr>
            <a:spLocks noGrp="1"/>
          </p:cNvSpPr>
          <p:nvPr>
            <p:ph type="title"/>
          </p:nvPr>
        </p:nvSpPr>
        <p:spPr/>
        <p:txBody>
          <a:bodyPr/>
          <a:lstStyle/>
          <a:p>
            <a:pPr algn="ctr"/>
            <a:r>
              <a:rPr lang="en-GB" altLang="zh-CN" sz="2400" b="0" dirty="0" bmk="_Toc22309685">
                <a:ea typeface="Times New Roman" panose="02020603050405020304" pitchFamily="18" charset="0"/>
                <a:cs typeface="Arial" panose="020B0604020202020204" pitchFamily="34" charset="0"/>
              </a:rPr>
              <a:t>Programme 2: Grant and Seed Funding</a:t>
            </a:r>
            <a:br>
              <a:rPr lang="en-GB" altLang="zh-CN" sz="3200" b="0" dirty="0" bmk="_Toc22309685">
                <a:ea typeface="Times New Roman" panose="02020603050405020304" pitchFamily="18" charset="0"/>
                <a:cs typeface="Arial" panose="020B0604020202020204" pitchFamily="34" charset="0"/>
              </a:rPr>
            </a:br>
            <a:r>
              <a:rPr lang="en-GB" altLang="zh-CN" sz="2000" b="0" dirty="0" bmk="_Toc22309685">
                <a:ea typeface="Times New Roman" panose="02020603050405020304" pitchFamily="18" charset="0"/>
                <a:cs typeface="Arial" panose="020B0604020202020204" pitchFamily="34" charset="0"/>
              </a:rPr>
              <a:t>Sub-programme: Community and Small Commercial Media</a:t>
            </a:r>
            <a:endParaRPr lang="en-ZA" sz="2000" b="0" dirty="0"/>
          </a:p>
        </p:txBody>
      </p:sp>
      <p:sp>
        <p:nvSpPr>
          <p:cNvPr id="3" name="Slide Number Placeholder 2">
            <a:extLst>
              <a:ext uri="{FF2B5EF4-FFF2-40B4-BE49-F238E27FC236}">
                <a16:creationId xmlns:a16="http://schemas.microsoft.com/office/drawing/2014/main" id="{E2ED1CDB-5C52-4492-ABF1-BB78C8B73A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6628420C-3357-4C36-B96B-E9EF0D94343C}"/>
              </a:ext>
            </a:extLst>
          </p:cNvPr>
          <p:cNvSpPr>
            <a:spLocks noGrp="1"/>
          </p:cNvSpPr>
          <p:nvPr>
            <p:ph idx="1"/>
          </p:nvPr>
        </p:nvSpPr>
        <p:spPr/>
        <p:txBody>
          <a:bodyPr/>
          <a:lstStyle/>
          <a:p>
            <a:endParaRPr lang="en-ZA" dirty="0"/>
          </a:p>
        </p:txBody>
      </p:sp>
      <p:graphicFrame>
        <p:nvGraphicFramePr>
          <p:cNvPr id="5" name="Table 4">
            <a:extLst>
              <a:ext uri="{FF2B5EF4-FFF2-40B4-BE49-F238E27FC236}">
                <a16:creationId xmlns:a16="http://schemas.microsoft.com/office/drawing/2014/main" id="{7B32ED30-5E0E-4BD1-8475-4A7C6ED9432A}"/>
              </a:ext>
            </a:extLst>
          </p:cNvPr>
          <p:cNvGraphicFramePr>
            <a:graphicFrameLocks noGrp="1"/>
          </p:cNvGraphicFramePr>
          <p:nvPr/>
        </p:nvGraphicFramePr>
        <p:xfrm>
          <a:off x="107504" y="1300480"/>
          <a:ext cx="8928992" cy="4864823"/>
        </p:xfrm>
        <a:graphic>
          <a:graphicData uri="http://schemas.openxmlformats.org/drawingml/2006/table">
            <a:tbl>
              <a:tblPr/>
              <a:tblGrid>
                <a:gridCol w="1490364">
                  <a:extLst>
                    <a:ext uri="{9D8B030D-6E8A-4147-A177-3AD203B41FA5}">
                      <a16:colId xmlns:a16="http://schemas.microsoft.com/office/drawing/2014/main" val="397356631"/>
                    </a:ext>
                  </a:extLst>
                </a:gridCol>
                <a:gridCol w="1398040">
                  <a:extLst>
                    <a:ext uri="{9D8B030D-6E8A-4147-A177-3AD203B41FA5}">
                      <a16:colId xmlns:a16="http://schemas.microsoft.com/office/drawing/2014/main" val="998524437"/>
                    </a:ext>
                  </a:extLst>
                </a:gridCol>
                <a:gridCol w="1490364">
                  <a:extLst>
                    <a:ext uri="{9D8B030D-6E8A-4147-A177-3AD203B41FA5}">
                      <a16:colId xmlns:a16="http://schemas.microsoft.com/office/drawing/2014/main" val="1244340603"/>
                    </a:ext>
                  </a:extLst>
                </a:gridCol>
                <a:gridCol w="1332094">
                  <a:extLst>
                    <a:ext uri="{9D8B030D-6E8A-4147-A177-3AD203B41FA5}">
                      <a16:colId xmlns:a16="http://schemas.microsoft.com/office/drawing/2014/main" val="3257491176"/>
                    </a:ext>
                  </a:extLst>
                </a:gridCol>
                <a:gridCol w="1595876">
                  <a:extLst>
                    <a:ext uri="{9D8B030D-6E8A-4147-A177-3AD203B41FA5}">
                      <a16:colId xmlns:a16="http://schemas.microsoft.com/office/drawing/2014/main" val="2001729485"/>
                    </a:ext>
                  </a:extLst>
                </a:gridCol>
                <a:gridCol w="1622254">
                  <a:extLst>
                    <a:ext uri="{9D8B030D-6E8A-4147-A177-3AD203B41FA5}">
                      <a16:colId xmlns:a16="http://schemas.microsoft.com/office/drawing/2014/main" val="2460563403"/>
                    </a:ext>
                  </a:extLst>
                </a:gridCol>
              </a:tblGrid>
              <a:tr h="671009">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Arial" panose="020B0604020202020204" pitchFamily="34" charset="0"/>
                          <a:cs typeface="Arial" panose="020B060402020202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448907461"/>
                  </a:ext>
                </a:extLst>
              </a:tr>
              <a:tr h="324322">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Arial" panose="020B0604020202020204" pitchFamily="34" charset="0"/>
                          <a:cs typeface="Arial" panose="020B060402020202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Arial" panose="020B0604020202020204" pitchFamily="34" charset="0"/>
                          <a:cs typeface="Arial" panose="020B060402020202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3391738513"/>
                  </a:ext>
                </a:extLst>
              </a:tr>
              <a:tr h="324322">
                <a:tc gridSpan="6">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Programme 2: Grant and Seed Funding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755676613"/>
                  </a:ext>
                </a:extLst>
              </a:tr>
              <a:tr h="324322">
                <a:tc gridSpan="6">
                  <a:txBody>
                    <a:bodyPr/>
                    <a:lstStyle/>
                    <a:p>
                      <a:pPr algn="l" fontAlgn="b"/>
                      <a:r>
                        <a:rPr lang="en-US" sz="900" b="1" i="0" u="none" strike="noStrike" dirty="0">
                          <a:solidFill>
                            <a:srgbClr val="000000"/>
                          </a:solidFill>
                          <a:effectLst/>
                          <a:latin typeface="Arial" panose="020B0604020202020204" pitchFamily="34" charset="0"/>
                          <a:cs typeface="Arial" panose="020B0604020202020204" pitchFamily="34" charset="0"/>
                        </a:rPr>
                        <a:t>Sub-Programme 2.1: Community and Small Commercial Media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8666155"/>
                  </a:ext>
                </a:extLst>
              </a:tr>
              <a:tr h="1073616">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8. Number of grant funding applications for community broadcast projects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190325737"/>
                  </a:ext>
                </a:extLst>
              </a:tr>
              <a:tr h="1342021">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9. Number of grant funding applications for small commercial print and digital media projects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86408512"/>
                  </a:ext>
                </a:extLst>
              </a:tr>
              <a:tr h="805211">
                <a:tc>
                  <a:txBody>
                    <a:bodyPr/>
                    <a:lstStyle/>
                    <a:p>
                      <a:pPr algn="l" fontAlgn="t"/>
                      <a:r>
                        <a:rPr lang="en-US" sz="900" b="0" i="0" u="none" strike="noStrike" dirty="0">
                          <a:solidFill>
                            <a:srgbClr val="000000"/>
                          </a:solidFill>
                          <a:effectLst/>
                          <a:latin typeface="Arial" panose="020B0604020202020204" pitchFamily="34" charset="0"/>
                          <a:cs typeface="Arial" panose="020B0604020202020204" pitchFamily="34" charset="0"/>
                        </a:rPr>
                        <a:t>10. Number of media projects provided with digital support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Arial" panose="020B0604020202020204" pitchFamily="34" charset="0"/>
                          <a:cs typeface="Arial" panose="020B0604020202020204" pitchFamily="34" charset="0"/>
                        </a:rPr>
                        <a:t>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Arial" panose="020B0604020202020204" pitchFamily="34" charset="0"/>
                          <a:cs typeface="Arial" panose="020B0604020202020204" pitchFamily="34" charset="0"/>
                        </a:rPr>
                        <a:t>4</a:t>
                      </a:r>
                      <a:endParaRPr lang="en-ZA"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Arial" panose="020B0604020202020204" pitchFamily="34" charset="0"/>
                          <a:cs typeface="Arial" panose="020B0604020202020204" pitchFamily="34" charset="0"/>
                        </a:rPr>
                        <a:t>7</a:t>
                      </a:r>
                      <a:endParaRPr lang="en-ZA"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r>
                        <a:rPr lang="en-US" sz="900" b="0" i="0" u="none" strike="noStrike" baseline="0" dirty="0">
                          <a:solidFill>
                            <a:srgbClr val="000000"/>
                          </a:solidFill>
                          <a:latin typeface="Calibri" panose="020F0502020204030204" pitchFamily="34" charset="0"/>
                        </a:rPr>
                        <a:t>Due to high demand for digital training and follow up sessions, more support was provided in Q2 	</a:t>
                      </a:r>
                    </a:p>
                    <a:p>
                      <a:pPr algn="ctr" fontAlgn="t"/>
                      <a:endParaRPr lang="en-ZA" sz="9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Arial" panose="020B0604020202020204" pitchFamily="34" charset="0"/>
                          <a:cs typeface="Arial" panose="020B060402020202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695111436"/>
                  </a:ext>
                </a:extLst>
              </a:tr>
            </a:tbl>
          </a:graphicData>
        </a:graphic>
      </p:graphicFrame>
    </p:spTree>
    <p:extLst>
      <p:ext uri="{BB962C8B-B14F-4D97-AF65-F5344CB8AC3E}">
        <p14:creationId xmlns:p14="http://schemas.microsoft.com/office/powerpoint/2010/main" val="128264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7AC0-88D6-4ECC-B234-5F75E5AE2763}"/>
              </a:ext>
            </a:extLst>
          </p:cNvPr>
          <p:cNvSpPr>
            <a:spLocks noGrp="1"/>
          </p:cNvSpPr>
          <p:nvPr>
            <p:ph type="title"/>
          </p:nvPr>
        </p:nvSpPr>
        <p:spPr/>
        <p:txBody>
          <a:bodyPr/>
          <a:lstStyle/>
          <a:p>
            <a:pPr algn="ctr"/>
            <a:r>
              <a:rPr lang="en-ZA" sz="2400" b="0" dirty="0">
                <a:latin typeface="Arial" panose="020B0604020202020204" pitchFamily="34" charset="0"/>
                <a:cs typeface="Arial" panose="020B0604020202020204" pitchFamily="34" charset="0"/>
              </a:rPr>
              <a:t>Introduction</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16" name="Chart 15"/>
          <p:cNvGraphicFramePr>
            <a:graphicFrameLocks/>
          </p:cNvGraphicFramePr>
          <p:nvPr/>
        </p:nvGraphicFramePr>
        <p:xfrm>
          <a:off x="4579444" y="3671589"/>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6772" y="1337450"/>
            <a:ext cx="8435280" cy="5018904"/>
          </a:xfrm>
          <a:prstGeom prst="rect">
            <a:avLst/>
          </a:prstGeom>
        </p:spPr>
        <p:txBody>
          <a:bodyPr vert="horz" lIns="91440" tIns="45720" rIns="91440" bIns="45720" rtlCol="0">
            <a:noAutofit/>
          </a:bodyPr>
          <a:lstStyle/>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legal requirement related to the production of quarterly performance reports is reflected in the Treasury Regulations. Section 5.3.1, which states that </a:t>
            </a:r>
            <a:r>
              <a:rPr kumimoji="0" lang="en-ZA" sz="1600" b="0"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Accounting Officer of an institution must establish procedures for quarterly reporting to the Executive Authority to facilitate effective performance monitoring, evaluation and corrective action.</a:t>
            </a:r>
          </a:p>
          <a:p>
            <a:pPr marL="171450" marR="0" lvl="0" indent="-171450" algn="l" defTabSz="457200" rtl="0" eaLnBrk="1" fontAlgn="auto" latinLnBrk="0" hangingPunct="1">
              <a:lnSpc>
                <a:spcPct val="100000"/>
              </a:lnSpc>
              <a:spcBef>
                <a:spcPct val="20000"/>
              </a:spcBef>
              <a:spcAft>
                <a:spcPts val="0"/>
              </a:spcAft>
              <a:buClr>
                <a:srgbClr val="F79646">
                  <a:lumMod val="75000"/>
                </a:srgbClr>
              </a:buClr>
              <a:buSzPct val="200000"/>
              <a:buFont typeface="Arial" panose="020B0604020202020204" pitchFamily="34" charset="0"/>
              <a:buChar char="•"/>
              <a:tabLst/>
              <a:defRPr/>
            </a:pP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Quarterly performance reports function as an ‘early warning system’ to alert departments to areas of weak performance, potential problems and where corrective action is required. This in-year monitoring report also serves as an oversight tool to the Department of Planning, Monitoring and Evaluation (DPME) and National Treasury (NT) and, as a management tool for departments.</a:t>
            </a:r>
          </a:p>
          <a:p>
            <a:pPr marL="628650" marR="0" lvl="1" indent="-1714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2021/22 first and second Quarter Performance Report provides achievements against the targets set in the 2021/22 Annual Performance Plan. </a:t>
            </a:r>
          </a:p>
          <a:p>
            <a:pPr marL="628650" marR="0" lvl="1" indent="-1714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endPar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742950" marR="0" lvl="1" indent="-285750" algn="just" defTabSz="457200" rtl="0" eaLnBrk="1" fontAlgn="auto" latinLnBrk="0" hangingPunct="1">
              <a:lnSpc>
                <a:spcPct val="115000"/>
              </a:lnSpc>
              <a:spcBef>
                <a:spcPct val="20000"/>
              </a:spcBef>
              <a:spcAft>
                <a:spcPts val="0"/>
              </a:spcAft>
              <a:buClr>
                <a:srgbClr val="F79646">
                  <a:lumMod val="75000"/>
                </a:srgbClr>
              </a:buClr>
              <a:buSzPct val="200000"/>
              <a:buFont typeface="Arial" panose="020B0604020202020204" pitchFamily="34" charset="0"/>
              <a:buChar char="•"/>
              <a:tabLst>
                <a:tab pos="457200" algn="l"/>
              </a:tabLst>
              <a:defRPr/>
            </a:pPr>
            <a:r>
              <a:rPr kumimoji="0" lang="en-ZA"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reported performance information has been verified by Internal Audit for validity and accuracy. </a:t>
            </a:r>
          </a:p>
        </p:txBody>
      </p:sp>
    </p:spTree>
    <p:extLst>
      <p:ext uri="{BB962C8B-B14F-4D97-AF65-F5344CB8AC3E}">
        <p14:creationId xmlns:p14="http://schemas.microsoft.com/office/powerpoint/2010/main" val="392813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75CC-1ADC-4252-BC25-D7E8E4224F32}"/>
              </a:ext>
            </a:extLst>
          </p:cNvPr>
          <p:cNvSpPr>
            <a:spLocks noGrp="1"/>
          </p:cNvSpPr>
          <p:nvPr>
            <p:ph type="title"/>
          </p:nvPr>
        </p:nvSpPr>
        <p:spPr/>
        <p:txBody>
          <a:bodyPr/>
          <a:lstStyle/>
          <a:p>
            <a:pPr algn="ctr"/>
            <a:r>
              <a:rPr lang="en-GB" altLang="zh-CN" sz="2400" b="0" dirty="0" bmk="_Toc22309685">
                <a:ea typeface="Times New Roman" panose="02020603050405020304" pitchFamily="18" charset="0"/>
                <a:cs typeface="Arial" panose="020B0604020202020204" pitchFamily="34" charset="0"/>
              </a:rPr>
              <a:t>Programme 2: Grant and Seed Funding</a:t>
            </a:r>
            <a:br>
              <a:rPr lang="en-GB" altLang="zh-CN" sz="2400" b="0" dirty="0" bmk="_Toc22309685">
                <a:ea typeface="Times New Roman" panose="02020603050405020304" pitchFamily="18" charset="0"/>
                <a:cs typeface="Arial" panose="020B0604020202020204" pitchFamily="34" charset="0"/>
              </a:rPr>
            </a:br>
            <a:r>
              <a:rPr kumimoji="0" lang="en-GB" altLang="zh-CN" sz="2000" b="0" i="0" u="none" strike="noStrike" kern="1200" cap="none" spc="0" normalizeH="0" baseline="0" noProof="0" dirty="0" bmk="_Toc22309685">
                <a:ln>
                  <a:noFill/>
                </a:ln>
                <a:solidFill>
                  <a:prstClr val="black"/>
                </a:solidFill>
                <a:effectLst/>
                <a:uLnTx/>
                <a:uFillTx/>
                <a:ea typeface="Times New Roman" panose="02020603050405020304" pitchFamily="18" charset="0"/>
                <a:cs typeface="Arial" panose="020B0604020202020204" pitchFamily="34" charset="0"/>
              </a:rPr>
              <a:t>Sub-programme: Monitoring and Evaluation</a:t>
            </a:r>
            <a:endParaRPr lang="en-ZA" sz="3200" b="0" dirty="0"/>
          </a:p>
        </p:txBody>
      </p:sp>
      <p:sp>
        <p:nvSpPr>
          <p:cNvPr id="3" name="Slide Number Placeholder 2">
            <a:extLst>
              <a:ext uri="{FF2B5EF4-FFF2-40B4-BE49-F238E27FC236}">
                <a16:creationId xmlns:a16="http://schemas.microsoft.com/office/drawing/2014/main" id="{E2ED1CDB-5C52-4492-ABF1-BB78C8B73A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Content Placeholder 7">
            <a:extLst>
              <a:ext uri="{FF2B5EF4-FFF2-40B4-BE49-F238E27FC236}">
                <a16:creationId xmlns:a16="http://schemas.microsoft.com/office/drawing/2014/main" id="{ECDE8E6F-1DC8-4DA7-B30F-02DCC0EC831B}"/>
              </a:ext>
            </a:extLst>
          </p:cNvPr>
          <p:cNvSpPr>
            <a:spLocks noGrp="1"/>
          </p:cNvSpPr>
          <p:nvPr>
            <p:ph idx="1"/>
          </p:nvPr>
        </p:nvSpPr>
        <p:spPr/>
        <p:txBody>
          <a:bodyPr/>
          <a:lstStyle/>
          <a:p>
            <a:endParaRPr lang="en-ZA" dirty="0"/>
          </a:p>
        </p:txBody>
      </p:sp>
      <p:graphicFrame>
        <p:nvGraphicFramePr>
          <p:cNvPr id="7" name="Table 6">
            <a:extLst>
              <a:ext uri="{FF2B5EF4-FFF2-40B4-BE49-F238E27FC236}">
                <a16:creationId xmlns:a16="http://schemas.microsoft.com/office/drawing/2014/main" id="{9B29D054-D714-47A7-8343-963DE59F6870}"/>
              </a:ext>
            </a:extLst>
          </p:cNvPr>
          <p:cNvGraphicFramePr>
            <a:graphicFrameLocks noGrp="1"/>
          </p:cNvGraphicFramePr>
          <p:nvPr>
            <p:extLst>
              <p:ext uri="{D42A27DB-BD31-4B8C-83A1-F6EECF244321}">
                <p14:modId xmlns:p14="http://schemas.microsoft.com/office/powerpoint/2010/main" val="2227590043"/>
              </p:ext>
            </p:extLst>
          </p:nvPr>
        </p:nvGraphicFramePr>
        <p:xfrm>
          <a:off x="251520" y="1340769"/>
          <a:ext cx="8712969" cy="4896544"/>
        </p:xfrm>
        <a:graphic>
          <a:graphicData uri="http://schemas.openxmlformats.org/drawingml/2006/table">
            <a:tbl>
              <a:tblPr/>
              <a:tblGrid>
                <a:gridCol w="1454307">
                  <a:extLst>
                    <a:ext uri="{9D8B030D-6E8A-4147-A177-3AD203B41FA5}">
                      <a16:colId xmlns:a16="http://schemas.microsoft.com/office/drawing/2014/main" val="1837863797"/>
                    </a:ext>
                  </a:extLst>
                </a:gridCol>
                <a:gridCol w="1364216">
                  <a:extLst>
                    <a:ext uri="{9D8B030D-6E8A-4147-A177-3AD203B41FA5}">
                      <a16:colId xmlns:a16="http://schemas.microsoft.com/office/drawing/2014/main" val="3984010956"/>
                    </a:ext>
                  </a:extLst>
                </a:gridCol>
                <a:gridCol w="1454307">
                  <a:extLst>
                    <a:ext uri="{9D8B030D-6E8A-4147-A177-3AD203B41FA5}">
                      <a16:colId xmlns:a16="http://schemas.microsoft.com/office/drawing/2014/main" val="2378670006"/>
                    </a:ext>
                  </a:extLst>
                </a:gridCol>
                <a:gridCol w="1299867">
                  <a:extLst>
                    <a:ext uri="{9D8B030D-6E8A-4147-A177-3AD203B41FA5}">
                      <a16:colId xmlns:a16="http://schemas.microsoft.com/office/drawing/2014/main" val="2912150638"/>
                    </a:ext>
                  </a:extLst>
                </a:gridCol>
                <a:gridCol w="1557266">
                  <a:extLst>
                    <a:ext uri="{9D8B030D-6E8A-4147-A177-3AD203B41FA5}">
                      <a16:colId xmlns:a16="http://schemas.microsoft.com/office/drawing/2014/main" val="719586391"/>
                    </a:ext>
                  </a:extLst>
                </a:gridCol>
                <a:gridCol w="1583006">
                  <a:extLst>
                    <a:ext uri="{9D8B030D-6E8A-4147-A177-3AD203B41FA5}">
                      <a16:colId xmlns:a16="http://schemas.microsoft.com/office/drawing/2014/main" val="2237098533"/>
                    </a:ext>
                  </a:extLst>
                </a:gridCol>
              </a:tblGrid>
              <a:tr h="649983">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293547740"/>
                  </a:ext>
                </a:extLst>
              </a:tr>
              <a:tr h="314159">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440878702"/>
                  </a:ext>
                </a:extLst>
              </a:tr>
              <a:tr h="314159">
                <a:tc gridSpan="6">
                  <a:txBody>
                    <a:bodyPr/>
                    <a:lstStyle/>
                    <a:p>
                      <a:pPr algn="l" fontAlgn="b"/>
                      <a:r>
                        <a:rPr lang="en-US" sz="900" b="1" i="0" u="none" strike="noStrike" dirty="0">
                          <a:solidFill>
                            <a:srgbClr val="000000"/>
                          </a:solidFill>
                          <a:effectLst/>
                          <a:latin typeface="Calibri" panose="020F0502020204030204" pitchFamily="34" charset="0"/>
                        </a:rPr>
                        <a:t>Programme 2: Grant and Seed Funding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113295266"/>
                  </a:ext>
                </a:extLst>
              </a:tr>
              <a:tr h="314159">
                <a:tc gridSpan="6">
                  <a:txBody>
                    <a:bodyPr/>
                    <a:lstStyle/>
                    <a:p>
                      <a:pPr algn="l" fontAlgn="b"/>
                      <a:r>
                        <a:rPr lang="en-US" sz="900" b="1" i="0" u="none" strike="noStrike" dirty="0">
                          <a:solidFill>
                            <a:srgbClr val="000000"/>
                          </a:solidFill>
                          <a:effectLst/>
                          <a:latin typeface="Calibri" panose="020F0502020204030204" pitchFamily="34" charset="0"/>
                        </a:rPr>
                        <a:t>Sub-programme 2.2: Monitoring and Evaluation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812402861"/>
                  </a:ext>
                </a:extLst>
              </a:tr>
              <a:tr h="1299968">
                <a:tc>
                  <a:txBody>
                    <a:bodyPr/>
                    <a:lstStyle/>
                    <a:p>
                      <a:pPr algn="l" fontAlgn="t"/>
                      <a:r>
                        <a:rPr lang="en-US" sz="900" b="0" i="0" u="none" strike="noStrike" dirty="0">
                          <a:solidFill>
                            <a:srgbClr val="000000"/>
                          </a:solidFill>
                          <a:effectLst/>
                          <a:latin typeface="Calibri" panose="020F0502020204030204" pitchFamily="34" charset="0"/>
                        </a:rPr>
                        <a:t>11. Annual evaluation report on funded projects identifying thematic findings from M&amp;E reports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626296989"/>
                  </a:ext>
                </a:extLst>
              </a:tr>
              <a:tr h="1484129">
                <a:tc>
                  <a:txBody>
                    <a:bodyPr/>
                    <a:lstStyle/>
                    <a:p>
                      <a:pPr algn="l" fontAlgn="t"/>
                      <a:r>
                        <a:rPr lang="en-US" sz="900" b="0" i="0" u="none" strike="noStrike" dirty="0">
                          <a:solidFill>
                            <a:srgbClr val="000000"/>
                          </a:solidFill>
                          <a:effectLst/>
                          <a:latin typeface="Calibri" panose="020F0502020204030204" pitchFamily="34" charset="0"/>
                        </a:rPr>
                        <a:t>12. Number of monitoring reports on compliance to MDDA grant-in-aid contract produced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222025389"/>
                  </a:ext>
                </a:extLst>
              </a:tr>
              <a:tr h="519987">
                <a:tc>
                  <a:txBody>
                    <a:bodyPr/>
                    <a:lstStyle/>
                    <a:p>
                      <a:pPr algn="l" fontAlgn="t"/>
                      <a:r>
                        <a:rPr lang="en-US" sz="900" b="0" i="0" u="none" strike="noStrike" dirty="0">
                          <a:solidFill>
                            <a:srgbClr val="000000"/>
                          </a:solidFill>
                          <a:effectLst/>
                          <a:latin typeface="Calibri" panose="020F0502020204030204" pitchFamily="34" charset="0"/>
                        </a:rPr>
                        <a:t>13. Number of evaluation reports produced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887205943"/>
                  </a:ext>
                </a:extLst>
              </a:tr>
            </a:tbl>
          </a:graphicData>
        </a:graphic>
      </p:graphicFrame>
    </p:spTree>
    <p:extLst>
      <p:ext uri="{BB962C8B-B14F-4D97-AF65-F5344CB8AC3E}">
        <p14:creationId xmlns:p14="http://schemas.microsoft.com/office/powerpoint/2010/main" val="308728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75CC-1ADC-4252-BC25-D7E8E4224F32}"/>
              </a:ext>
            </a:extLst>
          </p:cNvPr>
          <p:cNvSpPr>
            <a:spLocks noGrp="1"/>
          </p:cNvSpPr>
          <p:nvPr>
            <p:ph type="title"/>
          </p:nvPr>
        </p:nvSpPr>
        <p:spPr/>
        <p:txBody>
          <a:bodyPr/>
          <a:lstStyle/>
          <a:p>
            <a:pPr algn="ctr"/>
            <a:r>
              <a:rPr lang="en-GB" altLang="zh-CN" sz="2400" b="0" dirty="0" bmk="_Toc22309685">
                <a:ea typeface="Times New Roman" panose="02020603050405020304" pitchFamily="18" charset="0"/>
                <a:cs typeface="Arial" panose="020B0604020202020204" pitchFamily="34" charset="0"/>
              </a:rPr>
              <a:t>Programme 2: Grant and Seed Funding</a:t>
            </a:r>
            <a:br>
              <a:rPr lang="en-GB" altLang="zh-CN" sz="3200" b="0" dirty="0" bmk="_Toc22309685">
                <a:ea typeface="Times New Roman" panose="02020603050405020304" pitchFamily="18" charset="0"/>
                <a:cs typeface="Arial" panose="020B0604020202020204" pitchFamily="34" charset="0"/>
              </a:rPr>
            </a:br>
            <a:r>
              <a:rPr kumimoji="0" lang="en-GB" altLang="zh-CN" sz="2000" b="0" i="0" u="none" strike="noStrike" kern="1200" cap="none" spc="0" normalizeH="0" baseline="0" noProof="0" dirty="0" bmk="_Toc22309685">
                <a:ln>
                  <a:noFill/>
                </a:ln>
                <a:solidFill>
                  <a:prstClr val="black"/>
                </a:solidFill>
                <a:effectLst/>
                <a:uLnTx/>
                <a:uFillTx/>
                <a:ea typeface="Times New Roman" panose="02020603050405020304" pitchFamily="18" charset="0"/>
                <a:cs typeface="Arial" panose="020B0604020202020204" pitchFamily="34" charset="0"/>
              </a:rPr>
              <a:t>Sub-programme: Monitoring and Evaluation</a:t>
            </a:r>
            <a:endParaRPr lang="en-ZA" sz="3200" b="0" dirty="0"/>
          </a:p>
        </p:txBody>
      </p:sp>
      <p:sp>
        <p:nvSpPr>
          <p:cNvPr id="3" name="Slide Number Placeholder 2">
            <a:extLst>
              <a:ext uri="{FF2B5EF4-FFF2-40B4-BE49-F238E27FC236}">
                <a16:creationId xmlns:a16="http://schemas.microsoft.com/office/drawing/2014/main" id="{E2ED1CDB-5C52-4492-ABF1-BB78C8B73A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Content Placeholder 7">
            <a:extLst>
              <a:ext uri="{FF2B5EF4-FFF2-40B4-BE49-F238E27FC236}">
                <a16:creationId xmlns:a16="http://schemas.microsoft.com/office/drawing/2014/main" id="{ECDE8E6F-1DC8-4DA7-B30F-02DCC0EC831B}"/>
              </a:ext>
            </a:extLst>
          </p:cNvPr>
          <p:cNvSpPr>
            <a:spLocks noGrp="1"/>
          </p:cNvSpPr>
          <p:nvPr>
            <p:ph idx="1"/>
          </p:nvPr>
        </p:nvSpPr>
        <p:spPr/>
        <p:txBody>
          <a:bodyPr/>
          <a:lstStyle/>
          <a:p>
            <a:endParaRPr lang="en-ZA" dirty="0"/>
          </a:p>
        </p:txBody>
      </p:sp>
      <p:graphicFrame>
        <p:nvGraphicFramePr>
          <p:cNvPr id="7" name="Table 6">
            <a:extLst>
              <a:ext uri="{FF2B5EF4-FFF2-40B4-BE49-F238E27FC236}">
                <a16:creationId xmlns:a16="http://schemas.microsoft.com/office/drawing/2014/main" id="{9B29D054-D714-47A7-8343-963DE59F6870}"/>
              </a:ext>
            </a:extLst>
          </p:cNvPr>
          <p:cNvGraphicFramePr>
            <a:graphicFrameLocks noGrp="1"/>
          </p:cNvGraphicFramePr>
          <p:nvPr/>
        </p:nvGraphicFramePr>
        <p:xfrm>
          <a:off x="251520" y="1340769"/>
          <a:ext cx="8712969" cy="4896544"/>
        </p:xfrm>
        <a:graphic>
          <a:graphicData uri="http://schemas.openxmlformats.org/drawingml/2006/table">
            <a:tbl>
              <a:tblPr/>
              <a:tblGrid>
                <a:gridCol w="1454307">
                  <a:extLst>
                    <a:ext uri="{9D8B030D-6E8A-4147-A177-3AD203B41FA5}">
                      <a16:colId xmlns:a16="http://schemas.microsoft.com/office/drawing/2014/main" val="1837863797"/>
                    </a:ext>
                  </a:extLst>
                </a:gridCol>
                <a:gridCol w="1364216">
                  <a:extLst>
                    <a:ext uri="{9D8B030D-6E8A-4147-A177-3AD203B41FA5}">
                      <a16:colId xmlns:a16="http://schemas.microsoft.com/office/drawing/2014/main" val="3984010956"/>
                    </a:ext>
                  </a:extLst>
                </a:gridCol>
                <a:gridCol w="1454307">
                  <a:extLst>
                    <a:ext uri="{9D8B030D-6E8A-4147-A177-3AD203B41FA5}">
                      <a16:colId xmlns:a16="http://schemas.microsoft.com/office/drawing/2014/main" val="2378670006"/>
                    </a:ext>
                  </a:extLst>
                </a:gridCol>
                <a:gridCol w="1299867">
                  <a:extLst>
                    <a:ext uri="{9D8B030D-6E8A-4147-A177-3AD203B41FA5}">
                      <a16:colId xmlns:a16="http://schemas.microsoft.com/office/drawing/2014/main" val="2912150638"/>
                    </a:ext>
                  </a:extLst>
                </a:gridCol>
                <a:gridCol w="1557266">
                  <a:extLst>
                    <a:ext uri="{9D8B030D-6E8A-4147-A177-3AD203B41FA5}">
                      <a16:colId xmlns:a16="http://schemas.microsoft.com/office/drawing/2014/main" val="719586391"/>
                    </a:ext>
                  </a:extLst>
                </a:gridCol>
                <a:gridCol w="1583006">
                  <a:extLst>
                    <a:ext uri="{9D8B030D-6E8A-4147-A177-3AD203B41FA5}">
                      <a16:colId xmlns:a16="http://schemas.microsoft.com/office/drawing/2014/main" val="2237098533"/>
                    </a:ext>
                  </a:extLst>
                </a:gridCol>
              </a:tblGrid>
              <a:tr h="649983">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293547740"/>
                  </a:ext>
                </a:extLst>
              </a:tr>
              <a:tr h="314159">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440878702"/>
                  </a:ext>
                </a:extLst>
              </a:tr>
              <a:tr h="314159">
                <a:tc gridSpan="6">
                  <a:txBody>
                    <a:bodyPr/>
                    <a:lstStyle/>
                    <a:p>
                      <a:pPr algn="l" fontAlgn="b"/>
                      <a:r>
                        <a:rPr lang="en-US" sz="900" b="1" i="0" u="none" strike="noStrike" dirty="0">
                          <a:solidFill>
                            <a:srgbClr val="000000"/>
                          </a:solidFill>
                          <a:effectLst/>
                          <a:latin typeface="Calibri" panose="020F0502020204030204" pitchFamily="34" charset="0"/>
                        </a:rPr>
                        <a:t>Programme 2: Grant and Seed Funding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113295266"/>
                  </a:ext>
                </a:extLst>
              </a:tr>
              <a:tr h="314159">
                <a:tc gridSpan="6">
                  <a:txBody>
                    <a:bodyPr/>
                    <a:lstStyle/>
                    <a:p>
                      <a:pPr algn="l" fontAlgn="b"/>
                      <a:r>
                        <a:rPr lang="en-US" sz="900" b="1" i="0" u="none" strike="noStrike" dirty="0">
                          <a:solidFill>
                            <a:srgbClr val="000000"/>
                          </a:solidFill>
                          <a:effectLst/>
                          <a:latin typeface="Calibri" panose="020F0502020204030204" pitchFamily="34" charset="0"/>
                        </a:rPr>
                        <a:t>Sub-programme 2.2: Monitoring and Evaluation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812402861"/>
                  </a:ext>
                </a:extLst>
              </a:tr>
              <a:tr h="1299968">
                <a:tc>
                  <a:txBody>
                    <a:bodyPr/>
                    <a:lstStyle/>
                    <a:p>
                      <a:pPr algn="l" fontAlgn="t"/>
                      <a:r>
                        <a:rPr lang="en-US" sz="900" b="0" i="0" u="none" strike="noStrike" dirty="0">
                          <a:solidFill>
                            <a:srgbClr val="000000"/>
                          </a:solidFill>
                          <a:effectLst/>
                          <a:latin typeface="Calibri" panose="020F0502020204030204" pitchFamily="34" charset="0"/>
                        </a:rPr>
                        <a:t>11. Annual evaluation report on funded projects identifying thematic findings from M&amp;E reports approved by the Board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626296989"/>
                  </a:ext>
                </a:extLst>
              </a:tr>
              <a:tr h="1484129">
                <a:tc>
                  <a:txBody>
                    <a:bodyPr/>
                    <a:lstStyle/>
                    <a:p>
                      <a:pPr algn="l" fontAlgn="t"/>
                      <a:r>
                        <a:rPr lang="en-US" sz="900" b="0" i="0" u="none" strike="noStrike" dirty="0">
                          <a:solidFill>
                            <a:srgbClr val="000000"/>
                          </a:solidFill>
                          <a:effectLst/>
                          <a:latin typeface="Calibri" panose="020F0502020204030204" pitchFamily="34" charset="0"/>
                        </a:rPr>
                        <a:t>12. Number of monitoring reports on compliance to MDDA grant-in-aid contract produced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222025389"/>
                  </a:ext>
                </a:extLst>
              </a:tr>
              <a:tr h="519987">
                <a:tc>
                  <a:txBody>
                    <a:bodyPr/>
                    <a:lstStyle/>
                    <a:p>
                      <a:pPr algn="l" fontAlgn="t"/>
                      <a:r>
                        <a:rPr lang="en-US" sz="900" b="0" i="0" u="none" strike="noStrike" dirty="0">
                          <a:solidFill>
                            <a:srgbClr val="000000"/>
                          </a:solidFill>
                          <a:effectLst/>
                          <a:latin typeface="Calibri" panose="020F0502020204030204" pitchFamily="34" charset="0"/>
                        </a:rPr>
                        <a:t>13. Number of evaluation reports produced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887205943"/>
                  </a:ext>
                </a:extLst>
              </a:tr>
            </a:tbl>
          </a:graphicData>
        </a:graphic>
      </p:graphicFrame>
    </p:spTree>
    <p:extLst>
      <p:ext uri="{BB962C8B-B14F-4D97-AF65-F5344CB8AC3E}">
        <p14:creationId xmlns:p14="http://schemas.microsoft.com/office/powerpoint/2010/main" val="3066501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335CFF-1AAD-4E45-9A51-A8CB307C19EA}"/>
              </a:ext>
            </a:extLst>
          </p:cNvPr>
          <p:cNvSpPr>
            <a:spLocks noGrp="1"/>
          </p:cNvSpPr>
          <p:nvPr>
            <p:ph type="title"/>
          </p:nvPr>
        </p:nvSpPr>
        <p:spPr/>
        <p:txBody>
          <a:bodyPr/>
          <a:lstStyle/>
          <a:p>
            <a:pPr lvl="0" algn="ctr" defTabSz="457200" eaLnBrk="1" fontAlgn="auto" hangingPunct="1">
              <a:spcBef>
                <a:spcPts val="0"/>
              </a:spcBef>
              <a:spcAft>
                <a:spcPts val="0"/>
              </a:spcAft>
            </a:pPr>
            <a:r>
              <a:rPr lang="en-US" sz="2400" b="0" dirty="0">
                <a:latin typeface="Arial" panose="020B0604020202020204" pitchFamily="34" charset="0"/>
                <a:ea typeface="+mn-ea"/>
                <a:cs typeface="Arial" panose="020B0604020202020204" pitchFamily="34" charset="0"/>
              </a:rPr>
              <a:t>Programme 3: </a:t>
            </a:r>
            <a:r>
              <a:rPr lang="en-GB" sz="2400" b="0" dirty="0">
                <a:latin typeface="Arial" panose="020B0604020202020204" pitchFamily="34" charset="0"/>
                <a:ea typeface="+mn-ea"/>
                <a:cs typeface="Arial" panose="020B0604020202020204" pitchFamily="34" charset="0"/>
              </a:rPr>
              <a:t>Partnerships, Public Awareness and Advocacy</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A633E4C7-DA89-4747-80D7-E783CA160CEF}"/>
              </a:ext>
            </a:extLst>
          </p:cNvPr>
          <p:cNvGraphicFramePr/>
          <p:nvPr>
            <p:extLst>
              <p:ext uri="{D42A27DB-BD31-4B8C-83A1-F6EECF244321}">
                <p14:modId xmlns:p14="http://schemas.microsoft.com/office/powerpoint/2010/main" val="1732590620"/>
              </p:ext>
            </p:extLst>
          </p:nvPr>
        </p:nvGraphicFramePr>
        <p:xfrm>
          <a:off x="539552" y="1268760"/>
          <a:ext cx="8054552"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75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AA371A-50C2-42F2-9313-29735E6E82DD}"/>
              </a:ext>
            </a:extLst>
          </p:cNvPr>
          <p:cNvSpPr>
            <a:spLocks noGrp="1"/>
          </p:cNvSpPr>
          <p:nvPr>
            <p:ph type="title"/>
          </p:nvPr>
        </p:nvSpPr>
        <p:spPr/>
        <p:txBody>
          <a:bodyPr/>
          <a:lstStyle/>
          <a:p>
            <a:pPr algn="ctr" defTabSz="179388"/>
            <a:r>
              <a:rPr lang="en-GB" sz="2400" kern="50" dirty="0">
                <a:effectLst/>
                <a:latin typeface="Arial" panose="020B0604020202020204" pitchFamily="34" charset="0"/>
                <a:ea typeface="Times New Roman" panose="02020603050405020304" pitchFamily="18" charset="0"/>
              </a:rPr>
              <a:t>Programme 3: Partnerships, Public Awareness And Advocacy</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B5089734-4885-44C9-9EDC-1AB1768971E7}"/>
              </a:ext>
            </a:extLst>
          </p:cNvPr>
          <p:cNvSpPr>
            <a:spLocks noGrp="1"/>
          </p:cNvSpPr>
          <p:nvPr>
            <p:ph idx="1"/>
          </p:nvPr>
        </p:nvSpPr>
        <p:spPr/>
        <p:txBody>
          <a:bodyPr/>
          <a:lstStyle/>
          <a:p>
            <a:endParaRPr lang="en-ZA" dirty="0"/>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Table 1">
            <a:extLst>
              <a:ext uri="{FF2B5EF4-FFF2-40B4-BE49-F238E27FC236}">
                <a16:creationId xmlns:a16="http://schemas.microsoft.com/office/drawing/2014/main" id="{5C98E679-43F5-4C3A-BDCE-B8C9DAF9BF53}"/>
              </a:ext>
            </a:extLst>
          </p:cNvPr>
          <p:cNvGraphicFramePr>
            <a:graphicFrameLocks noGrp="1"/>
          </p:cNvGraphicFramePr>
          <p:nvPr>
            <p:extLst>
              <p:ext uri="{D42A27DB-BD31-4B8C-83A1-F6EECF244321}">
                <p14:modId xmlns:p14="http://schemas.microsoft.com/office/powerpoint/2010/main" val="1677568688"/>
              </p:ext>
            </p:extLst>
          </p:nvPr>
        </p:nvGraphicFramePr>
        <p:xfrm>
          <a:off x="251520" y="1432769"/>
          <a:ext cx="8784977" cy="4534703"/>
        </p:xfrm>
        <a:graphic>
          <a:graphicData uri="http://schemas.openxmlformats.org/drawingml/2006/table">
            <a:tbl>
              <a:tblPr/>
              <a:tblGrid>
                <a:gridCol w="1466326">
                  <a:extLst>
                    <a:ext uri="{9D8B030D-6E8A-4147-A177-3AD203B41FA5}">
                      <a16:colId xmlns:a16="http://schemas.microsoft.com/office/drawing/2014/main" val="1797206440"/>
                    </a:ext>
                  </a:extLst>
                </a:gridCol>
                <a:gridCol w="1375491">
                  <a:extLst>
                    <a:ext uri="{9D8B030D-6E8A-4147-A177-3AD203B41FA5}">
                      <a16:colId xmlns:a16="http://schemas.microsoft.com/office/drawing/2014/main" val="3078823878"/>
                    </a:ext>
                  </a:extLst>
                </a:gridCol>
                <a:gridCol w="1466326">
                  <a:extLst>
                    <a:ext uri="{9D8B030D-6E8A-4147-A177-3AD203B41FA5}">
                      <a16:colId xmlns:a16="http://schemas.microsoft.com/office/drawing/2014/main" val="3474966402"/>
                    </a:ext>
                  </a:extLst>
                </a:gridCol>
                <a:gridCol w="1310609">
                  <a:extLst>
                    <a:ext uri="{9D8B030D-6E8A-4147-A177-3AD203B41FA5}">
                      <a16:colId xmlns:a16="http://schemas.microsoft.com/office/drawing/2014/main" val="3823819113"/>
                    </a:ext>
                  </a:extLst>
                </a:gridCol>
                <a:gridCol w="1570136">
                  <a:extLst>
                    <a:ext uri="{9D8B030D-6E8A-4147-A177-3AD203B41FA5}">
                      <a16:colId xmlns:a16="http://schemas.microsoft.com/office/drawing/2014/main" val="1067246815"/>
                    </a:ext>
                  </a:extLst>
                </a:gridCol>
                <a:gridCol w="1596089">
                  <a:extLst>
                    <a:ext uri="{9D8B030D-6E8A-4147-A177-3AD203B41FA5}">
                      <a16:colId xmlns:a16="http://schemas.microsoft.com/office/drawing/2014/main" val="1363104103"/>
                    </a:ext>
                  </a:extLst>
                </a:gridCol>
              </a:tblGrid>
              <a:tr h="632748">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960686226"/>
                  </a:ext>
                </a:extLst>
              </a:tr>
              <a:tr h="305829">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578799710"/>
                  </a:ext>
                </a:extLst>
              </a:tr>
              <a:tr h="305829">
                <a:tc gridSpan="6">
                  <a:txBody>
                    <a:bodyPr/>
                    <a:lstStyle/>
                    <a:p>
                      <a:pPr algn="l" fontAlgn="b"/>
                      <a:r>
                        <a:rPr lang="en-US" sz="900" b="1" i="0" u="none" strike="noStrike" dirty="0">
                          <a:solidFill>
                            <a:srgbClr val="000000"/>
                          </a:solidFill>
                          <a:effectLst/>
                          <a:latin typeface="Calibri" panose="020F0502020204030204" pitchFamily="34" charset="0"/>
                        </a:rPr>
                        <a:t>Programme 3: Partnerships, public awareness and advocacy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22266352"/>
                  </a:ext>
                </a:extLst>
              </a:tr>
              <a:tr h="506200">
                <a:tc>
                  <a:txBody>
                    <a:bodyPr/>
                    <a:lstStyle/>
                    <a:p>
                      <a:pPr algn="l" fontAlgn="t"/>
                      <a:r>
                        <a:rPr lang="en-US" sz="900" b="0" i="0" u="none" strike="noStrike" dirty="0">
                          <a:solidFill>
                            <a:srgbClr val="000000"/>
                          </a:solidFill>
                          <a:effectLst/>
                          <a:latin typeface="Calibri" panose="020F0502020204030204" pitchFamily="34" charset="0"/>
                        </a:rPr>
                        <a:t>14. Number of stakeholder engagements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388867053"/>
                  </a:ext>
                </a:extLst>
              </a:tr>
              <a:tr h="1771699">
                <a:tc>
                  <a:txBody>
                    <a:bodyPr/>
                    <a:lstStyle/>
                    <a:p>
                      <a:pPr algn="l" fontAlgn="t"/>
                      <a:r>
                        <a:rPr lang="en-US" sz="900" b="0" i="0" u="none" strike="noStrike" dirty="0">
                          <a:solidFill>
                            <a:srgbClr val="000000"/>
                          </a:solidFill>
                          <a:effectLst/>
                          <a:latin typeface="Calibri" panose="020F0502020204030204" pitchFamily="34" charset="0"/>
                        </a:rPr>
                        <a:t>15. Number of media engagements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900" b="0" i="0" u="none" strike="noStrike" dirty="0">
                          <a:solidFill>
                            <a:srgbClr val="000000"/>
                          </a:solidFill>
                          <a:effectLst/>
                          <a:latin typeface="Calibri" panose="020F0502020204030204" pitchFamily="34" charset="0"/>
                        </a:rPr>
                        <a:t>The MDDA launched newly built studios for IFM in Gqeberha and Bokone Bophirima in Zeerust. The Unit developed media plan to support those two events and as a result, variance occurs.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951334727"/>
                  </a:ext>
                </a:extLst>
              </a:tr>
              <a:tr h="1012398">
                <a:tc>
                  <a:txBody>
                    <a:bodyPr/>
                    <a:lstStyle/>
                    <a:p>
                      <a:pPr algn="l" fontAlgn="t"/>
                      <a:r>
                        <a:rPr lang="en-US" sz="900" b="0" i="0" u="none" strike="noStrike" dirty="0">
                          <a:solidFill>
                            <a:srgbClr val="000000"/>
                          </a:solidFill>
                          <a:effectLst/>
                          <a:latin typeface="Calibri" panose="020F0502020204030204" pitchFamily="34" charset="0"/>
                        </a:rPr>
                        <a:t>16. Number of proposals for funding and support presented to potential and existing stakeholders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58284639"/>
                  </a:ext>
                </a:extLst>
              </a:tr>
            </a:tbl>
          </a:graphicData>
        </a:graphic>
      </p:graphicFrame>
    </p:spTree>
    <p:extLst>
      <p:ext uri="{BB962C8B-B14F-4D97-AF65-F5344CB8AC3E}">
        <p14:creationId xmlns:p14="http://schemas.microsoft.com/office/powerpoint/2010/main" val="931091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AA371A-50C2-42F2-9313-29735E6E82DD}"/>
              </a:ext>
            </a:extLst>
          </p:cNvPr>
          <p:cNvSpPr>
            <a:spLocks noGrp="1"/>
          </p:cNvSpPr>
          <p:nvPr>
            <p:ph type="title"/>
          </p:nvPr>
        </p:nvSpPr>
        <p:spPr/>
        <p:txBody>
          <a:bodyPr/>
          <a:lstStyle/>
          <a:p>
            <a:pPr algn="ctr" defTabSz="179388"/>
            <a:r>
              <a:rPr lang="en-GB" sz="2400" kern="50" dirty="0">
                <a:effectLst/>
                <a:latin typeface="Arial" panose="020B0604020202020204" pitchFamily="34" charset="0"/>
                <a:ea typeface="Times New Roman" panose="02020603050405020304" pitchFamily="18" charset="0"/>
              </a:rPr>
              <a:t>Programme 3: Partnerships, Public Awareness And Advocacy</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B5089734-4885-44C9-9EDC-1AB1768971E7}"/>
              </a:ext>
            </a:extLst>
          </p:cNvPr>
          <p:cNvSpPr>
            <a:spLocks noGrp="1"/>
          </p:cNvSpPr>
          <p:nvPr>
            <p:ph idx="1"/>
          </p:nvPr>
        </p:nvSpPr>
        <p:spPr/>
        <p:txBody>
          <a:bodyPr/>
          <a:lstStyle/>
          <a:p>
            <a:endParaRPr lang="en-ZA" dirty="0"/>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2" name="Table 1">
            <a:extLst>
              <a:ext uri="{FF2B5EF4-FFF2-40B4-BE49-F238E27FC236}">
                <a16:creationId xmlns:a16="http://schemas.microsoft.com/office/drawing/2014/main" id="{5C98E679-43F5-4C3A-BDCE-B8C9DAF9BF53}"/>
              </a:ext>
            </a:extLst>
          </p:cNvPr>
          <p:cNvGraphicFramePr>
            <a:graphicFrameLocks noGrp="1"/>
          </p:cNvGraphicFramePr>
          <p:nvPr/>
        </p:nvGraphicFramePr>
        <p:xfrm>
          <a:off x="251520" y="1432769"/>
          <a:ext cx="8784977" cy="4534703"/>
        </p:xfrm>
        <a:graphic>
          <a:graphicData uri="http://schemas.openxmlformats.org/drawingml/2006/table">
            <a:tbl>
              <a:tblPr/>
              <a:tblGrid>
                <a:gridCol w="1466326">
                  <a:extLst>
                    <a:ext uri="{9D8B030D-6E8A-4147-A177-3AD203B41FA5}">
                      <a16:colId xmlns:a16="http://schemas.microsoft.com/office/drawing/2014/main" val="1797206440"/>
                    </a:ext>
                  </a:extLst>
                </a:gridCol>
                <a:gridCol w="1375491">
                  <a:extLst>
                    <a:ext uri="{9D8B030D-6E8A-4147-A177-3AD203B41FA5}">
                      <a16:colId xmlns:a16="http://schemas.microsoft.com/office/drawing/2014/main" val="3078823878"/>
                    </a:ext>
                  </a:extLst>
                </a:gridCol>
                <a:gridCol w="1466326">
                  <a:extLst>
                    <a:ext uri="{9D8B030D-6E8A-4147-A177-3AD203B41FA5}">
                      <a16:colId xmlns:a16="http://schemas.microsoft.com/office/drawing/2014/main" val="3474966402"/>
                    </a:ext>
                  </a:extLst>
                </a:gridCol>
                <a:gridCol w="1310609">
                  <a:extLst>
                    <a:ext uri="{9D8B030D-6E8A-4147-A177-3AD203B41FA5}">
                      <a16:colId xmlns:a16="http://schemas.microsoft.com/office/drawing/2014/main" val="3823819113"/>
                    </a:ext>
                  </a:extLst>
                </a:gridCol>
                <a:gridCol w="1570136">
                  <a:extLst>
                    <a:ext uri="{9D8B030D-6E8A-4147-A177-3AD203B41FA5}">
                      <a16:colId xmlns:a16="http://schemas.microsoft.com/office/drawing/2014/main" val="1067246815"/>
                    </a:ext>
                  </a:extLst>
                </a:gridCol>
                <a:gridCol w="1596089">
                  <a:extLst>
                    <a:ext uri="{9D8B030D-6E8A-4147-A177-3AD203B41FA5}">
                      <a16:colId xmlns:a16="http://schemas.microsoft.com/office/drawing/2014/main" val="1363104103"/>
                    </a:ext>
                  </a:extLst>
                </a:gridCol>
              </a:tblGrid>
              <a:tr h="632748">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960686226"/>
                  </a:ext>
                </a:extLst>
              </a:tr>
              <a:tr h="305829">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578799710"/>
                  </a:ext>
                </a:extLst>
              </a:tr>
              <a:tr h="305829">
                <a:tc gridSpan="6">
                  <a:txBody>
                    <a:bodyPr/>
                    <a:lstStyle/>
                    <a:p>
                      <a:pPr algn="l" fontAlgn="b"/>
                      <a:r>
                        <a:rPr lang="en-US" sz="900" b="1" i="0" u="none" strike="noStrike" dirty="0">
                          <a:solidFill>
                            <a:srgbClr val="000000"/>
                          </a:solidFill>
                          <a:effectLst/>
                          <a:latin typeface="Calibri" panose="020F0502020204030204" pitchFamily="34" charset="0"/>
                        </a:rPr>
                        <a:t>Programme 3: Partnerships, public awareness and advocacy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522266352"/>
                  </a:ext>
                </a:extLst>
              </a:tr>
              <a:tr h="506200">
                <a:tc>
                  <a:txBody>
                    <a:bodyPr/>
                    <a:lstStyle/>
                    <a:p>
                      <a:pPr algn="l" fontAlgn="t"/>
                      <a:r>
                        <a:rPr lang="en-US" sz="900" b="0" i="0" u="none" strike="noStrike" dirty="0">
                          <a:solidFill>
                            <a:srgbClr val="000000"/>
                          </a:solidFill>
                          <a:effectLst/>
                          <a:latin typeface="Calibri" panose="020F0502020204030204" pitchFamily="34" charset="0"/>
                        </a:rPr>
                        <a:t>14. Number of stakeholder engagements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388867053"/>
                  </a:ext>
                </a:extLst>
              </a:tr>
              <a:tr h="1771699">
                <a:tc>
                  <a:txBody>
                    <a:bodyPr/>
                    <a:lstStyle/>
                    <a:p>
                      <a:pPr algn="l" fontAlgn="t"/>
                      <a:r>
                        <a:rPr lang="en-US" sz="900" b="0" i="0" u="none" strike="noStrike" dirty="0">
                          <a:solidFill>
                            <a:srgbClr val="000000"/>
                          </a:solidFill>
                          <a:effectLst/>
                          <a:latin typeface="Calibri" panose="020F0502020204030204" pitchFamily="34" charset="0"/>
                        </a:rPr>
                        <a:t>15. Number of media engagements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Calibri" panose="020F0502020204030204" pitchFamily="34" charset="0"/>
                        </a:rPr>
                        <a:t>4</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r>
                        <a:rPr lang="en-US" sz="900" b="0" i="0" u="none" strike="noStrike" baseline="0" dirty="0">
                          <a:solidFill>
                            <a:srgbClr val="000000"/>
                          </a:solidFill>
                          <a:latin typeface="Calibri" panose="020F0502020204030204" pitchFamily="34" charset="0"/>
                        </a:rPr>
                        <a:t>Request received from SABC News Channel Media Monitor Programme to interview MDDA Acting CEO regarding com-munity radio stations vadalised.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951334727"/>
                  </a:ext>
                </a:extLst>
              </a:tr>
              <a:tr h="1012398">
                <a:tc>
                  <a:txBody>
                    <a:bodyPr/>
                    <a:lstStyle/>
                    <a:p>
                      <a:pPr algn="l" fontAlgn="t"/>
                      <a:r>
                        <a:rPr lang="en-US" sz="900" b="0" i="0" u="none" strike="noStrike" dirty="0">
                          <a:solidFill>
                            <a:srgbClr val="000000"/>
                          </a:solidFill>
                          <a:effectLst/>
                          <a:latin typeface="Calibri" panose="020F0502020204030204" pitchFamily="34" charset="0"/>
                        </a:rPr>
                        <a:t>16. Number of proposals for funding and support presented to potential and existing stakeholders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Calibri" panose="020F0502020204030204" pitchFamily="34" charset="0"/>
                        </a:rPr>
                        <a:t>2</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Calibri" panose="020F0502020204030204" pitchFamily="34" charset="0"/>
                        </a:rPr>
                        <a:t>2</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58284639"/>
                  </a:ext>
                </a:extLst>
              </a:tr>
            </a:tbl>
          </a:graphicData>
        </a:graphic>
      </p:graphicFrame>
    </p:spTree>
    <p:extLst>
      <p:ext uri="{BB962C8B-B14F-4D97-AF65-F5344CB8AC3E}">
        <p14:creationId xmlns:p14="http://schemas.microsoft.com/office/powerpoint/2010/main" val="947997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335CFF-1AAD-4E45-9A51-A8CB307C19EA}"/>
              </a:ext>
            </a:extLst>
          </p:cNvPr>
          <p:cNvSpPr>
            <a:spLocks noGrp="1"/>
          </p:cNvSpPr>
          <p:nvPr>
            <p:ph type="title"/>
          </p:nvPr>
        </p:nvSpPr>
        <p:spPr/>
        <p:txBody>
          <a:bodyPr/>
          <a:lstStyle/>
          <a:p>
            <a:pPr lvl="0" algn="ctr" defTabSz="457200" eaLnBrk="1" fontAlgn="auto" hangingPunct="1">
              <a:spcBef>
                <a:spcPts val="0"/>
              </a:spcBef>
              <a:spcAft>
                <a:spcPts val="0"/>
              </a:spcAft>
            </a:pPr>
            <a:r>
              <a:rPr lang="en-US" sz="2400" b="0" dirty="0">
                <a:latin typeface="Arial" panose="020B0604020202020204" pitchFamily="34" charset="0"/>
                <a:ea typeface="+mn-ea"/>
                <a:cs typeface="Arial" panose="020B0604020202020204" pitchFamily="34" charset="0"/>
              </a:rPr>
              <a:t>Programme 4: </a:t>
            </a:r>
            <a:r>
              <a:rPr lang="en-GB" sz="2400" b="0" dirty="0">
                <a:latin typeface="Arial" panose="020B0604020202020204" pitchFamily="34" charset="0"/>
                <a:ea typeface="+mn-ea"/>
                <a:cs typeface="Arial" panose="020B0604020202020204" pitchFamily="34" charset="0"/>
              </a:rPr>
              <a:t>Capacity Building and Sector Development</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A633E4C7-DA89-4747-80D7-E783CA160CEF}"/>
              </a:ext>
            </a:extLst>
          </p:cNvPr>
          <p:cNvGraphicFramePr/>
          <p:nvPr>
            <p:extLst>
              <p:ext uri="{D42A27DB-BD31-4B8C-83A1-F6EECF244321}">
                <p14:modId xmlns:p14="http://schemas.microsoft.com/office/powerpoint/2010/main" val="2636128659"/>
              </p:ext>
            </p:extLst>
          </p:nvPr>
        </p:nvGraphicFramePr>
        <p:xfrm>
          <a:off x="544724" y="1143000"/>
          <a:ext cx="8054552" cy="5213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411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AC37-4A52-44C0-A4DC-E96BE1234AD6}"/>
              </a:ext>
            </a:extLst>
          </p:cNvPr>
          <p:cNvSpPr>
            <a:spLocks noGrp="1"/>
          </p:cNvSpPr>
          <p:nvPr>
            <p:ph type="title"/>
          </p:nvPr>
        </p:nvSpPr>
        <p:spPr/>
        <p:txBody>
          <a:bodyPr/>
          <a:lstStyle/>
          <a:p>
            <a:pPr algn="ctr"/>
            <a:r>
              <a:rPr lang="en-GB" sz="2400" b="0" dirty="0">
                <a:solidFill>
                  <a:prstClr val="black"/>
                </a:solidFill>
                <a:latin typeface="Arial" panose="020B0604020202020204" pitchFamily="34" charset="0"/>
                <a:cs typeface="Arial" panose="020B0604020202020204" pitchFamily="34" charset="0"/>
              </a:rPr>
              <a:t>Programme 4: Capacity Building and Sector Development</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9722DAC7-0CF2-4875-8A26-49497344B339}"/>
              </a:ext>
            </a:extLst>
          </p:cNvPr>
          <p:cNvSpPr>
            <a:spLocks noGrp="1"/>
          </p:cNvSpPr>
          <p:nvPr>
            <p:ph idx="1"/>
          </p:nvPr>
        </p:nvSpPr>
        <p:spPr/>
        <p:txBody>
          <a:bodyPr/>
          <a:lstStyle/>
          <a:p>
            <a:endParaRPr lang="en-ZA" dirty="0"/>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767DA167-A5E4-4CA2-93A6-38EB2D27C937}"/>
              </a:ext>
            </a:extLst>
          </p:cNvPr>
          <p:cNvGraphicFramePr>
            <a:graphicFrameLocks noGrp="1"/>
          </p:cNvGraphicFramePr>
          <p:nvPr>
            <p:extLst>
              <p:ext uri="{D42A27DB-BD31-4B8C-83A1-F6EECF244321}">
                <p14:modId xmlns:p14="http://schemas.microsoft.com/office/powerpoint/2010/main" val="1361212815"/>
              </p:ext>
            </p:extLst>
          </p:nvPr>
        </p:nvGraphicFramePr>
        <p:xfrm>
          <a:off x="179512" y="1340768"/>
          <a:ext cx="8784976" cy="5015586"/>
        </p:xfrm>
        <a:graphic>
          <a:graphicData uri="http://schemas.openxmlformats.org/drawingml/2006/table">
            <a:tbl>
              <a:tblPr/>
              <a:tblGrid>
                <a:gridCol w="1466326">
                  <a:extLst>
                    <a:ext uri="{9D8B030D-6E8A-4147-A177-3AD203B41FA5}">
                      <a16:colId xmlns:a16="http://schemas.microsoft.com/office/drawing/2014/main" val="1613251921"/>
                    </a:ext>
                  </a:extLst>
                </a:gridCol>
                <a:gridCol w="1375490">
                  <a:extLst>
                    <a:ext uri="{9D8B030D-6E8A-4147-A177-3AD203B41FA5}">
                      <a16:colId xmlns:a16="http://schemas.microsoft.com/office/drawing/2014/main" val="110481501"/>
                    </a:ext>
                  </a:extLst>
                </a:gridCol>
                <a:gridCol w="1466326">
                  <a:extLst>
                    <a:ext uri="{9D8B030D-6E8A-4147-A177-3AD203B41FA5}">
                      <a16:colId xmlns:a16="http://schemas.microsoft.com/office/drawing/2014/main" val="101750"/>
                    </a:ext>
                  </a:extLst>
                </a:gridCol>
                <a:gridCol w="1310610">
                  <a:extLst>
                    <a:ext uri="{9D8B030D-6E8A-4147-A177-3AD203B41FA5}">
                      <a16:colId xmlns:a16="http://schemas.microsoft.com/office/drawing/2014/main" val="3417808623"/>
                    </a:ext>
                  </a:extLst>
                </a:gridCol>
                <a:gridCol w="1570136">
                  <a:extLst>
                    <a:ext uri="{9D8B030D-6E8A-4147-A177-3AD203B41FA5}">
                      <a16:colId xmlns:a16="http://schemas.microsoft.com/office/drawing/2014/main" val="3998563495"/>
                    </a:ext>
                  </a:extLst>
                </a:gridCol>
                <a:gridCol w="1596088">
                  <a:extLst>
                    <a:ext uri="{9D8B030D-6E8A-4147-A177-3AD203B41FA5}">
                      <a16:colId xmlns:a16="http://schemas.microsoft.com/office/drawing/2014/main" val="4016471152"/>
                    </a:ext>
                  </a:extLst>
                </a:gridCol>
              </a:tblGrid>
              <a:tr h="488531">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074659783"/>
                  </a:ext>
                </a:extLst>
              </a:tr>
              <a:tr h="236123">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975582601"/>
                  </a:ext>
                </a:extLst>
              </a:tr>
              <a:tr h="236123">
                <a:tc gridSpan="6">
                  <a:txBody>
                    <a:bodyPr/>
                    <a:lstStyle/>
                    <a:p>
                      <a:pPr algn="l" fontAlgn="b"/>
                      <a:r>
                        <a:rPr lang="en-US" sz="900" b="1" i="0" u="none" strike="noStrike" dirty="0">
                          <a:solidFill>
                            <a:srgbClr val="000000"/>
                          </a:solidFill>
                          <a:effectLst/>
                          <a:latin typeface="Calibri" panose="020F0502020204030204" pitchFamily="34" charset="0"/>
                        </a:rPr>
                        <a:t>Programme 4: Capacity building and sector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18397062"/>
                  </a:ext>
                </a:extLst>
              </a:tr>
              <a:tr h="1172474">
                <a:tc>
                  <a:txBody>
                    <a:bodyPr/>
                    <a:lstStyle/>
                    <a:p>
                      <a:pPr algn="l" fontAlgn="t"/>
                      <a:r>
                        <a:rPr lang="en-US" sz="900" b="0" i="0" u="none" strike="noStrike" dirty="0">
                          <a:solidFill>
                            <a:srgbClr val="000000"/>
                          </a:solidFill>
                          <a:effectLst/>
                          <a:latin typeface="Calibri" panose="020F0502020204030204" pitchFamily="34" charset="0"/>
                        </a:rPr>
                        <a:t>17. Number of training interventions aimed at capacitating the community media with skills aligned to the findings of the 2020/21 skills assessment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167394322"/>
                  </a:ext>
                </a:extLst>
              </a:tr>
              <a:tr h="2491509">
                <a:tc>
                  <a:txBody>
                    <a:bodyPr/>
                    <a:lstStyle/>
                    <a:p>
                      <a:pPr algn="l" fontAlgn="t"/>
                      <a:r>
                        <a:rPr lang="en-US" sz="900" b="0" i="0" u="none" strike="noStrike" dirty="0">
                          <a:solidFill>
                            <a:srgbClr val="000000"/>
                          </a:solidFill>
                          <a:effectLst/>
                          <a:latin typeface="Calibri" panose="020F0502020204030204" pitchFamily="34" charset="0"/>
                        </a:rPr>
                        <a:t>18. Number of media literacy workshops conducted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900" b="0" i="0" u="none" strike="noStrike" dirty="0">
                          <a:solidFill>
                            <a:srgbClr val="000000"/>
                          </a:solidFill>
                          <a:effectLst/>
                          <a:latin typeface="Calibri" panose="020F0502020204030204" pitchFamily="34" charset="0"/>
                        </a:rPr>
                        <a:t>The Unit partnered with the Film and Publications Board (FPB) in commemorating Child Protection Week (CPW) from 30/05/2021 to 06/06/2021.  Events were held in Polokwane and the  Waterberg District -Mogalakwena Municipality.  The Unit was only able to partner on two events in Polokwane and Mokopane respectively.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44166499"/>
                  </a:ext>
                </a:extLst>
              </a:tr>
              <a:tr h="390826">
                <a:tc>
                  <a:txBody>
                    <a:bodyPr/>
                    <a:lstStyle/>
                    <a:p>
                      <a:pPr algn="l" fontAlgn="t"/>
                      <a:r>
                        <a:rPr lang="en-US" sz="900" b="0" i="0" u="none" strike="noStrike" dirty="0">
                          <a:solidFill>
                            <a:srgbClr val="000000"/>
                          </a:solidFill>
                          <a:effectLst/>
                          <a:latin typeface="Calibri" panose="020F0502020204030204" pitchFamily="34" charset="0"/>
                        </a:rPr>
                        <a:t>19. Number of reading initiatives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099052241"/>
                  </a:ext>
                </a:extLst>
              </a:tr>
            </a:tbl>
          </a:graphicData>
        </a:graphic>
      </p:graphicFrame>
    </p:spTree>
    <p:extLst>
      <p:ext uri="{BB962C8B-B14F-4D97-AF65-F5344CB8AC3E}">
        <p14:creationId xmlns:p14="http://schemas.microsoft.com/office/powerpoint/2010/main" val="3116824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AC37-4A52-44C0-A4DC-E96BE1234AD6}"/>
              </a:ext>
            </a:extLst>
          </p:cNvPr>
          <p:cNvSpPr>
            <a:spLocks noGrp="1"/>
          </p:cNvSpPr>
          <p:nvPr>
            <p:ph type="title"/>
          </p:nvPr>
        </p:nvSpPr>
        <p:spPr/>
        <p:txBody>
          <a:bodyPr/>
          <a:lstStyle/>
          <a:p>
            <a:pPr algn="ctr"/>
            <a:r>
              <a:rPr lang="en-GB" sz="2400" b="0" dirty="0">
                <a:solidFill>
                  <a:prstClr val="black"/>
                </a:solidFill>
                <a:latin typeface="Arial" panose="020B0604020202020204" pitchFamily="34" charset="0"/>
                <a:cs typeface="Arial" panose="020B0604020202020204" pitchFamily="34" charset="0"/>
              </a:rPr>
              <a:t>Programme 4: Capacity Building and Sector Development</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9722DAC7-0CF2-4875-8A26-49497344B339}"/>
              </a:ext>
            </a:extLst>
          </p:cNvPr>
          <p:cNvSpPr>
            <a:spLocks noGrp="1"/>
          </p:cNvSpPr>
          <p:nvPr>
            <p:ph idx="1"/>
          </p:nvPr>
        </p:nvSpPr>
        <p:spPr/>
        <p:txBody>
          <a:bodyPr/>
          <a:lstStyle/>
          <a:p>
            <a:endParaRPr lang="en-ZA" dirty="0"/>
          </a:p>
        </p:txBody>
      </p:sp>
      <p:sp>
        <p:nvSpPr>
          <p:cNvPr id="13" name="Rectangle 1"/>
          <p:cNvSpPr>
            <a:spLocks noChangeArrowheads="1"/>
          </p:cNvSpPr>
          <p:nvPr/>
        </p:nvSpPr>
        <p:spPr bwMode="auto">
          <a:xfrm>
            <a:off x="507168" y="118029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767DA167-A5E4-4CA2-93A6-38EB2D27C937}"/>
              </a:ext>
            </a:extLst>
          </p:cNvPr>
          <p:cNvGraphicFramePr>
            <a:graphicFrameLocks noGrp="1"/>
          </p:cNvGraphicFramePr>
          <p:nvPr/>
        </p:nvGraphicFramePr>
        <p:xfrm>
          <a:off x="179512" y="1340768"/>
          <a:ext cx="8784976" cy="5077552"/>
        </p:xfrm>
        <a:graphic>
          <a:graphicData uri="http://schemas.openxmlformats.org/drawingml/2006/table">
            <a:tbl>
              <a:tblPr/>
              <a:tblGrid>
                <a:gridCol w="1466326">
                  <a:extLst>
                    <a:ext uri="{9D8B030D-6E8A-4147-A177-3AD203B41FA5}">
                      <a16:colId xmlns:a16="http://schemas.microsoft.com/office/drawing/2014/main" val="1613251921"/>
                    </a:ext>
                  </a:extLst>
                </a:gridCol>
                <a:gridCol w="1375490">
                  <a:extLst>
                    <a:ext uri="{9D8B030D-6E8A-4147-A177-3AD203B41FA5}">
                      <a16:colId xmlns:a16="http://schemas.microsoft.com/office/drawing/2014/main" val="110481501"/>
                    </a:ext>
                  </a:extLst>
                </a:gridCol>
                <a:gridCol w="1466326">
                  <a:extLst>
                    <a:ext uri="{9D8B030D-6E8A-4147-A177-3AD203B41FA5}">
                      <a16:colId xmlns:a16="http://schemas.microsoft.com/office/drawing/2014/main" val="101750"/>
                    </a:ext>
                  </a:extLst>
                </a:gridCol>
                <a:gridCol w="1310610">
                  <a:extLst>
                    <a:ext uri="{9D8B030D-6E8A-4147-A177-3AD203B41FA5}">
                      <a16:colId xmlns:a16="http://schemas.microsoft.com/office/drawing/2014/main" val="3417808623"/>
                    </a:ext>
                  </a:extLst>
                </a:gridCol>
                <a:gridCol w="1570136">
                  <a:extLst>
                    <a:ext uri="{9D8B030D-6E8A-4147-A177-3AD203B41FA5}">
                      <a16:colId xmlns:a16="http://schemas.microsoft.com/office/drawing/2014/main" val="3998563495"/>
                    </a:ext>
                  </a:extLst>
                </a:gridCol>
                <a:gridCol w="1596088">
                  <a:extLst>
                    <a:ext uri="{9D8B030D-6E8A-4147-A177-3AD203B41FA5}">
                      <a16:colId xmlns:a16="http://schemas.microsoft.com/office/drawing/2014/main" val="4016471152"/>
                    </a:ext>
                  </a:extLst>
                </a:gridCol>
              </a:tblGrid>
              <a:tr h="488531">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3074659783"/>
                  </a:ext>
                </a:extLst>
              </a:tr>
              <a:tr h="236123">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975582601"/>
                  </a:ext>
                </a:extLst>
              </a:tr>
              <a:tr h="236123">
                <a:tc gridSpan="6">
                  <a:txBody>
                    <a:bodyPr/>
                    <a:lstStyle/>
                    <a:p>
                      <a:pPr algn="l" fontAlgn="b"/>
                      <a:r>
                        <a:rPr lang="en-US" sz="900" b="1" i="0" u="none" strike="noStrike" dirty="0">
                          <a:solidFill>
                            <a:srgbClr val="000000"/>
                          </a:solidFill>
                          <a:effectLst/>
                          <a:latin typeface="Calibri" panose="020F0502020204030204" pitchFamily="34" charset="0"/>
                        </a:rPr>
                        <a:t>Programme 4: Capacity building and sector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18397062"/>
                  </a:ext>
                </a:extLst>
              </a:tr>
              <a:tr h="1172474">
                <a:tc>
                  <a:txBody>
                    <a:bodyPr/>
                    <a:lstStyle/>
                    <a:p>
                      <a:pPr algn="l" fontAlgn="t"/>
                      <a:r>
                        <a:rPr lang="en-US" sz="900" b="0" i="0" u="none" strike="noStrike" dirty="0">
                          <a:solidFill>
                            <a:srgbClr val="000000"/>
                          </a:solidFill>
                          <a:effectLst/>
                          <a:latin typeface="Calibri" panose="020F0502020204030204" pitchFamily="34" charset="0"/>
                        </a:rPr>
                        <a:t>17. Number of training interventions aimed at capacitating the community media with skills aligned to the findings of the 2020/21 skills assessment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900" b="0" i="0" u="none" strike="noStrike" dirty="0">
                          <a:solidFill>
                            <a:srgbClr val="000000"/>
                          </a:solidFill>
                          <a:effectLst/>
                          <a:latin typeface="Calibri" panose="020F0502020204030204" pitchFamily="34" charset="0"/>
                        </a:rPr>
                        <a:t>2</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900" b="0" i="0" u="none" strike="noStrike" dirty="0">
                          <a:solidFill>
                            <a:srgbClr val="000000"/>
                          </a:solidFill>
                          <a:effectLst/>
                          <a:latin typeface="Calibri" panose="020F0502020204030204" pitchFamily="34" charset="0"/>
                        </a:rPr>
                        <a:t>7</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r>
                        <a:rPr lang="en-US" sz="900" b="0" i="0" u="none" strike="noStrike" baseline="0" dirty="0">
                          <a:solidFill>
                            <a:srgbClr val="000000"/>
                          </a:solidFill>
                          <a:latin typeface="Calibri" panose="020F0502020204030204" pitchFamily="34" charset="0"/>
                        </a:rPr>
                        <a:t>There was effective project management from both Projects Unit and R&amp;T. It was imperative to close the Brandvlei grant how-ever this could not be done as the training component of the grant was yet to be completed. 	</a:t>
                      </a:r>
                    </a:p>
                    <a:p>
                      <a:pPr algn="ctr" fontAlgn="t"/>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US" sz="900" b="0" i="0" u="none" strike="noStrike" dirty="0">
                          <a:solidFill>
                            <a:srgbClr val="000000"/>
                          </a:solidFill>
                          <a:effectLst/>
                          <a:latin typeface="Calibri" panose="020F0502020204030204" pitchFamily="34" charset="0"/>
                        </a:rPr>
                        <a:t>T</a:t>
                      </a:r>
                      <a:r>
                        <a:rPr lang="en-ZA" sz="900" b="0" i="0" u="none" strike="noStrike" dirty="0">
                          <a:solidFill>
                            <a:srgbClr val="000000"/>
                          </a:solidFill>
                          <a:effectLst/>
                          <a:latin typeface="Calibri" panose="020F0502020204030204" pitchFamily="34" charset="0"/>
                        </a:rPr>
                        <a: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167394322"/>
                  </a:ext>
                </a:extLst>
              </a:tr>
              <a:tr h="2491509">
                <a:tc>
                  <a:txBody>
                    <a:bodyPr/>
                    <a:lstStyle/>
                    <a:p>
                      <a:pPr algn="l" fontAlgn="t"/>
                      <a:r>
                        <a:rPr lang="en-US" sz="900" b="0" i="0" u="none" strike="noStrike" dirty="0">
                          <a:solidFill>
                            <a:srgbClr val="000000"/>
                          </a:solidFill>
                          <a:effectLst/>
                          <a:latin typeface="Calibri" panose="020F0502020204030204" pitchFamily="34" charset="0"/>
                        </a:rPr>
                        <a:t>18. Number of media literacy workshops conducted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44166499"/>
                  </a:ext>
                </a:extLst>
              </a:tr>
              <a:tr h="390826">
                <a:tc>
                  <a:txBody>
                    <a:bodyPr/>
                    <a:lstStyle/>
                    <a:p>
                      <a:pPr algn="l" fontAlgn="t"/>
                      <a:r>
                        <a:rPr lang="en-US" sz="900" b="0" i="0" u="none" strike="noStrike" dirty="0">
                          <a:solidFill>
                            <a:srgbClr val="000000"/>
                          </a:solidFill>
                          <a:effectLst/>
                          <a:latin typeface="Calibri" panose="020F0502020204030204" pitchFamily="34" charset="0"/>
                        </a:rPr>
                        <a:t>19. Number of reading initiatives held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900" b="0" i="0" u="none" strike="noStrike" dirty="0">
                          <a:solidFill>
                            <a:srgbClr val="000000"/>
                          </a:solidFill>
                          <a:effectLst/>
                          <a:latin typeface="Calibri" panose="020F0502020204030204" pitchFamily="34" charset="0"/>
                        </a:rPr>
                        <a:t>1</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US" sz="900" b="0" i="0" u="none" strike="noStrike" dirty="0">
                          <a:solidFill>
                            <a:srgbClr val="000000"/>
                          </a:solidFill>
                          <a:effectLst/>
                          <a:latin typeface="Calibri" panose="020F0502020204030204" pitchFamily="34" charset="0"/>
                        </a:rPr>
                        <a:t>1</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099052241"/>
                  </a:ext>
                </a:extLst>
              </a:tr>
            </a:tbl>
          </a:graphicData>
        </a:graphic>
      </p:graphicFrame>
    </p:spTree>
    <p:extLst>
      <p:ext uri="{BB962C8B-B14F-4D97-AF65-F5344CB8AC3E}">
        <p14:creationId xmlns:p14="http://schemas.microsoft.com/office/powerpoint/2010/main" val="9401268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335CFF-1AAD-4E45-9A51-A8CB307C19EA}"/>
              </a:ext>
            </a:extLst>
          </p:cNvPr>
          <p:cNvSpPr>
            <a:spLocks noGrp="1"/>
          </p:cNvSpPr>
          <p:nvPr>
            <p:ph type="title"/>
          </p:nvPr>
        </p:nvSpPr>
        <p:spPr/>
        <p:txBody>
          <a:bodyPr/>
          <a:lstStyle/>
          <a:p>
            <a:pPr lvl="0" algn="ctr" defTabSz="457200" eaLnBrk="1" fontAlgn="auto" hangingPunct="1">
              <a:spcBef>
                <a:spcPts val="0"/>
              </a:spcBef>
              <a:spcAft>
                <a:spcPts val="0"/>
              </a:spcAft>
            </a:pPr>
            <a:r>
              <a:rPr lang="en-US" sz="2400" b="0" dirty="0">
                <a:latin typeface="Arial" panose="020B0604020202020204" pitchFamily="34" charset="0"/>
                <a:ea typeface="+mn-ea"/>
                <a:cs typeface="Arial" panose="020B0604020202020204" pitchFamily="34" charset="0"/>
              </a:rPr>
              <a:t>Programme 5: Innovation, Research and Development</a:t>
            </a:r>
            <a:endParaRPr lang="en-ZA"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1200" b="0" i="0" u="none" strike="noStrike" kern="1200" cap="none" spc="0" normalizeH="0" baseline="0" noProof="0" smtClean="0">
                <a:ln>
                  <a:noFill/>
                </a:ln>
                <a:solidFill>
                  <a:srgbClr val="4F271C">
                    <a:shade val="90000"/>
                  </a:srgbClr>
                </a:solidFill>
                <a:effectLst/>
                <a:uLnTx/>
                <a:uFillTx/>
                <a:latin typeface="Calibri"/>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srgbClr val="4F271C">
                  <a:shade val="90000"/>
                </a:srgbClr>
              </a:solidFill>
              <a:effectLst/>
              <a:uLnTx/>
              <a:uFillTx/>
              <a:latin typeface="Calibri"/>
              <a:ea typeface="+mn-ea"/>
              <a:cs typeface="Arial" panose="020B0604020202020204" pitchFamily="34" charset="0"/>
            </a:endParaRPr>
          </a:p>
        </p:txBody>
      </p:sp>
      <p:graphicFrame>
        <p:nvGraphicFramePr>
          <p:cNvPr id="5" name="Diagram 4">
            <a:extLst>
              <a:ext uri="{FF2B5EF4-FFF2-40B4-BE49-F238E27FC236}">
                <a16:creationId xmlns:a16="http://schemas.microsoft.com/office/drawing/2014/main" id="{A633E4C7-DA89-4747-80D7-E783CA160CEF}"/>
              </a:ext>
            </a:extLst>
          </p:cNvPr>
          <p:cNvGraphicFramePr/>
          <p:nvPr>
            <p:extLst>
              <p:ext uri="{D42A27DB-BD31-4B8C-83A1-F6EECF244321}">
                <p14:modId xmlns:p14="http://schemas.microsoft.com/office/powerpoint/2010/main" val="1669281202"/>
              </p:ext>
            </p:extLst>
          </p:nvPr>
        </p:nvGraphicFramePr>
        <p:xfrm>
          <a:off x="544724" y="1268760"/>
          <a:ext cx="8054552" cy="5932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765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AC37-4A52-44C0-A4DC-E96BE1234AD6}"/>
              </a:ext>
            </a:extLst>
          </p:cNvPr>
          <p:cNvSpPr>
            <a:spLocks noGrp="1"/>
          </p:cNvSpPr>
          <p:nvPr>
            <p:ph type="title"/>
          </p:nvPr>
        </p:nvSpPr>
        <p:spPr/>
        <p:txBody>
          <a:bodyPr/>
          <a:lstStyle/>
          <a:p>
            <a:pPr algn="ctr"/>
            <a:r>
              <a:rPr lang="en-GB" sz="2400" b="0" dirty="0">
                <a:solidFill>
                  <a:prstClr val="black"/>
                </a:solidFill>
                <a:latin typeface="Arial" panose="020B0604020202020204" pitchFamily="34" charset="0"/>
                <a:cs typeface="Arial" panose="020B0604020202020204" pitchFamily="34" charset="0"/>
              </a:rPr>
              <a:t>Programme 5: Innovation, Research &amp; Development</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8107EB98-C2C2-441E-A18F-B3A7CA2B2419}"/>
              </a:ext>
            </a:extLst>
          </p:cNvPr>
          <p:cNvSpPr>
            <a:spLocks noGrp="1"/>
          </p:cNvSpPr>
          <p:nvPr>
            <p:ph idx="1"/>
          </p:nvPr>
        </p:nvSpPr>
        <p:spPr/>
        <p:txBody>
          <a:bodyPr/>
          <a:lstStyle/>
          <a:p>
            <a:endParaRPr lang="en-ZA" dirty="0"/>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74F43B88-B86A-44E7-A3F8-19F39B668FA0}"/>
              </a:ext>
            </a:extLst>
          </p:cNvPr>
          <p:cNvGraphicFramePr>
            <a:graphicFrameLocks noGrp="1"/>
          </p:cNvGraphicFramePr>
          <p:nvPr>
            <p:extLst>
              <p:ext uri="{D42A27DB-BD31-4B8C-83A1-F6EECF244321}">
                <p14:modId xmlns:p14="http://schemas.microsoft.com/office/powerpoint/2010/main" val="1058455464"/>
              </p:ext>
            </p:extLst>
          </p:nvPr>
        </p:nvGraphicFramePr>
        <p:xfrm>
          <a:off x="251520" y="1347727"/>
          <a:ext cx="8640962" cy="4803901"/>
        </p:xfrm>
        <a:graphic>
          <a:graphicData uri="http://schemas.openxmlformats.org/drawingml/2006/table">
            <a:tbl>
              <a:tblPr/>
              <a:tblGrid>
                <a:gridCol w="1442288">
                  <a:extLst>
                    <a:ext uri="{9D8B030D-6E8A-4147-A177-3AD203B41FA5}">
                      <a16:colId xmlns:a16="http://schemas.microsoft.com/office/drawing/2014/main" val="3664255821"/>
                    </a:ext>
                  </a:extLst>
                </a:gridCol>
                <a:gridCol w="1352942">
                  <a:extLst>
                    <a:ext uri="{9D8B030D-6E8A-4147-A177-3AD203B41FA5}">
                      <a16:colId xmlns:a16="http://schemas.microsoft.com/office/drawing/2014/main" val="2699802248"/>
                    </a:ext>
                  </a:extLst>
                </a:gridCol>
                <a:gridCol w="1442288">
                  <a:extLst>
                    <a:ext uri="{9D8B030D-6E8A-4147-A177-3AD203B41FA5}">
                      <a16:colId xmlns:a16="http://schemas.microsoft.com/office/drawing/2014/main" val="2037824250"/>
                    </a:ext>
                  </a:extLst>
                </a:gridCol>
                <a:gridCol w="1289124">
                  <a:extLst>
                    <a:ext uri="{9D8B030D-6E8A-4147-A177-3AD203B41FA5}">
                      <a16:colId xmlns:a16="http://schemas.microsoft.com/office/drawing/2014/main" val="3944143611"/>
                    </a:ext>
                  </a:extLst>
                </a:gridCol>
                <a:gridCol w="1544396">
                  <a:extLst>
                    <a:ext uri="{9D8B030D-6E8A-4147-A177-3AD203B41FA5}">
                      <a16:colId xmlns:a16="http://schemas.microsoft.com/office/drawing/2014/main" val="1745936635"/>
                    </a:ext>
                  </a:extLst>
                </a:gridCol>
                <a:gridCol w="1569924">
                  <a:extLst>
                    <a:ext uri="{9D8B030D-6E8A-4147-A177-3AD203B41FA5}">
                      <a16:colId xmlns:a16="http://schemas.microsoft.com/office/drawing/2014/main" val="544184941"/>
                    </a:ext>
                  </a:extLst>
                </a:gridCol>
              </a:tblGrid>
              <a:tr h="625236">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Q1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131037563"/>
                  </a:ext>
                </a:extLst>
              </a:tr>
              <a:tr h="302198">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664284913"/>
                  </a:ext>
                </a:extLst>
              </a:tr>
              <a:tr h="302198">
                <a:tc gridSpan="6">
                  <a:txBody>
                    <a:bodyPr/>
                    <a:lstStyle/>
                    <a:p>
                      <a:pPr algn="l" fontAlgn="b"/>
                      <a:r>
                        <a:rPr lang="en-US" sz="900" b="1" i="0" u="none" strike="noStrike" dirty="0">
                          <a:solidFill>
                            <a:srgbClr val="000000"/>
                          </a:solidFill>
                          <a:effectLst/>
                          <a:latin typeface="Calibri" panose="020F0502020204030204" pitchFamily="34" charset="0"/>
                        </a:rPr>
                        <a:t>Programme 5: Innovation, Research and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80485396"/>
                  </a:ext>
                </a:extLst>
              </a:tr>
              <a:tr h="1250474">
                <a:tc>
                  <a:txBody>
                    <a:bodyPr/>
                    <a:lstStyle/>
                    <a:p>
                      <a:pPr algn="l" fontAlgn="t"/>
                      <a:r>
                        <a:rPr lang="en-US" sz="900" b="0" i="0" u="none" strike="noStrike" dirty="0">
                          <a:solidFill>
                            <a:srgbClr val="000000"/>
                          </a:solidFill>
                          <a:effectLst/>
                          <a:latin typeface="Calibri" panose="020F0502020204030204" pitchFamily="34" charset="0"/>
                        </a:rPr>
                        <a:t>20. Number of Research projects funded on key trends/developments impacting on community media sector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871334629"/>
                  </a:ext>
                </a:extLst>
              </a:tr>
              <a:tr h="2323795">
                <a:tc>
                  <a:txBody>
                    <a:bodyPr/>
                    <a:lstStyle/>
                    <a:p>
                      <a:pPr algn="l" fontAlgn="t"/>
                      <a:r>
                        <a:rPr lang="en-US" sz="900" b="0" i="0" u="none" strike="noStrike" dirty="0">
                          <a:solidFill>
                            <a:srgbClr val="000000"/>
                          </a:solidFill>
                          <a:effectLst/>
                          <a:latin typeface="Calibri" panose="020F0502020204030204" pitchFamily="34" charset="0"/>
                        </a:rPr>
                        <a:t>21. Community Media Sustainability Model developed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fontAlgn="t"/>
                      <a:r>
                        <a:rPr lang="en-US" sz="900" b="0" i="0" u="none" strike="noStrike" dirty="0">
                          <a:solidFill>
                            <a:srgbClr val="000000"/>
                          </a:solidFill>
                          <a:effectLst/>
                          <a:latin typeface="Calibri" panose="020F0502020204030204" pitchFamily="34" charset="0"/>
                        </a:rPr>
                        <a:t>Community Media Sustainability Model draft research report submitted by the service provider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900" b="0" i="0" u="none" strike="noStrike" dirty="0">
                          <a:solidFill>
                            <a:srgbClr val="000000"/>
                          </a:solidFill>
                          <a:effectLst/>
                          <a:latin typeface="Calibri" panose="020F0502020204030204" pitchFamily="34" charset="0"/>
                        </a:rPr>
                        <a:t>Appointment of the Service Provider for Sustainability research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900" b="0" i="0" u="none" strike="noStrike" dirty="0">
                          <a:solidFill>
                            <a:srgbClr val="000000"/>
                          </a:solidFill>
                          <a:effectLst/>
                          <a:latin typeface="Calibri" panose="020F0502020204030204" pitchFamily="34" charset="0"/>
                        </a:rPr>
                        <a:t>The BEC is still in the process of finalising its recommendation for the appointment of the BAC. The process took time as a result of other members having travel commitments and the tender has to be readvertised.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US" sz="900" b="0" i="0" u="none" strike="noStrike" dirty="0">
                          <a:solidFill>
                            <a:srgbClr val="000000"/>
                          </a:solidFill>
                          <a:effectLst/>
                          <a:latin typeface="Calibri" panose="020F0502020204030204" pitchFamily="34" charset="0"/>
                        </a:rPr>
                        <a:t>Target not achieved. It is anticipated that the BEC will finalise its submission to the BAC by 2 July 2021 and appointment process is expected to be completed before the tender expires by end of July 2021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774244536"/>
                  </a:ext>
                </a:extLst>
              </a:tr>
            </a:tbl>
          </a:graphicData>
        </a:graphic>
      </p:graphicFrame>
    </p:spTree>
    <p:extLst>
      <p:ext uri="{BB962C8B-B14F-4D97-AF65-F5344CB8AC3E}">
        <p14:creationId xmlns:p14="http://schemas.microsoft.com/office/powerpoint/2010/main" val="104719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6B298A-7424-4340-9F34-290F74EB2436}"/>
              </a:ext>
            </a:extLst>
          </p:cNvPr>
          <p:cNvSpPr>
            <a:spLocks noGrp="1"/>
          </p:cNvSpPr>
          <p:nvPr>
            <p:ph type="title"/>
          </p:nvPr>
        </p:nvSpPr>
        <p:spPr>
          <a:xfrm>
            <a:off x="179512" y="71207"/>
            <a:ext cx="8229600" cy="1143000"/>
          </a:xfrm>
        </p:spPr>
        <p:txBody>
          <a:bodyPr/>
          <a:lstStyle/>
          <a:p>
            <a:pPr algn="ctr"/>
            <a:r>
              <a:rPr lang="en-US" sz="2400" b="0" dirty="0">
                <a:latin typeface="Arial" panose="020B0604020202020204" pitchFamily="34" charset="0"/>
                <a:ea typeface="+mj-ea"/>
                <a:cs typeface="Arial" panose="020B0604020202020204" pitchFamily="34" charset="0"/>
              </a:rPr>
              <a:t>Overview of Organisational Environment</a:t>
            </a:r>
            <a:endParaRPr lang="en-ZA" sz="2400" b="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D58F-2DAB-1446-A47E-C34A82BC1FA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Content Placeholder 6"/>
          <p:cNvSpPr>
            <a:spLocks noGrp="1"/>
          </p:cNvSpPr>
          <p:nvPr>
            <p:ph idx="1"/>
          </p:nvPr>
        </p:nvSpPr>
        <p:spPr/>
        <p:txBody>
          <a:bodyPr>
            <a:normAutofit/>
          </a:bodyPr>
          <a:lstStyle/>
          <a:p>
            <a:pPr algn="just">
              <a:lnSpc>
                <a:spcPts val="2500"/>
              </a:lnSpc>
              <a:buClr>
                <a:schemeClr val="accent6">
                  <a:lumMod val="75000"/>
                </a:schemeClr>
              </a:buClr>
              <a:buFont typeface="Wingdings" panose="05000000000000000000" pitchFamily="2" charset="2"/>
              <a:buChar char="q"/>
            </a:pPr>
            <a:r>
              <a:rPr lang="en-ZA"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The Agency complied with the legislative requirements of National Treasury, DPSA and DPME by submitting the following documents:</a:t>
            </a:r>
            <a:endParaRPr lang="en-ZA" sz="1600" dirty="0">
              <a:latin typeface="Arial" panose="020B0604020202020204" pitchFamily="34" charset="0"/>
              <a:ea typeface="Calibri" panose="020F0502020204030204" pitchFamily="34" charset="0"/>
              <a:cs typeface="Arial" panose="020B0604020202020204" pitchFamily="34" charset="0"/>
            </a:endParaRPr>
          </a:p>
          <a:p>
            <a:pPr lvl="1" algn="just">
              <a:lnSpc>
                <a:spcPts val="2500"/>
              </a:lnSpc>
              <a:spcAft>
                <a:spcPts val="1200"/>
              </a:spcAft>
              <a:buClr>
                <a:schemeClr val="accent6">
                  <a:lumMod val="75000"/>
                </a:schemeClr>
              </a:buClr>
              <a:buSzPct val="200000"/>
              <a:buFont typeface="Arial" panose="020B0604020202020204" pitchFamily="34" charset="0"/>
              <a:buChar char="•"/>
              <a:tabLst>
                <a:tab pos="457200" algn="l"/>
              </a:tabLst>
            </a:pP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The first and second quarter 2021/22 performance report was submitted to National Treasury and Executive Authority according to prescribed legislation.</a:t>
            </a:r>
          </a:p>
          <a:p>
            <a:pPr lvl="1" algn="just">
              <a:lnSpc>
                <a:spcPts val="2500"/>
              </a:lnSpc>
              <a:spcAft>
                <a:spcPts val="1200"/>
              </a:spcAft>
              <a:buClr>
                <a:schemeClr val="accent6">
                  <a:lumMod val="75000"/>
                </a:schemeClr>
              </a:buClr>
              <a:buSzPct val="200000"/>
              <a:buFont typeface="Arial" panose="020B0604020202020204" pitchFamily="34" charset="0"/>
              <a:buChar char="•"/>
              <a:tabLst>
                <a:tab pos="457200" algn="l"/>
              </a:tabLst>
            </a:pP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The</a:t>
            </a:r>
            <a:r>
              <a:rPr lang="en-ZA"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 first and second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quarter 2021/22 </a:t>
            </a:r>
            <a:r>
              <a:rPr lang="en-US"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financial reports were compiled and submitted to National Treasury according to prescribed legislation.</a:t>
            </a:r>
            <a:endParaRPr lang="en-ZA" sz="1600" dirty="0">
              <a:latin typeface="Arial" panose="020B0604020202020204" pitchFamily="34" charset="0"/>
              <a:ea typeface="Times New Roman" panose="02020603050405020304" pitchFamily="18" charset="0"/>
              <a:cs typeface="Times New Roman" panose="02020603050405020304" pitchFamily="18" charset="0"/>
            </a:endParaRPr>
          </a:p>
          <a:p>
            <a:pPr marL="742932" marR="0" lvl="1" indent="-285744" algn="just" defTabSz="914400" rtl="0" eaLnBrk="0" fontAlgn="base" latinLnBrk="0" hangingPunct="0">
              <a:lnSpc>
                <a:spcPts val="2500"/>
              </a:lnSpc>
              <a:spcBef>
                <a:spcPct val="20000"/>
              </a:spcBef>
              <a:spcAft>
                <a:spcPts val="1200"/>
              </a:spcAft>
              <a:buClr>
                <a:srgbClr val="F79646">
                  <a:lumMod val="75000"/>
                </a:srgbClr>
              </a:buClr>
              <a:buSzPct val="200000"/>
              <a:buFont typeface="Arial" panose="020B0604020202020204" pitchFamily="34" charset="0"/>
              <a:buChar char="•"/>
              <a:tabLst>
                <a:tab pos="457200" algn="l"/>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MDDA is reporting against the MDDA Strategic Plan for 2020/2021 – 2024/25 and Annual Performance Plan for 2021/2022 as tabled in Parliament in March 2021.</a:t>
            </a:r>
          </a:p>
          <a:p>
            <a:pPr marL="53975" lvl="1" indent="0" algn="just">
              <a:lnSpc>
                <a:spcPct val="115000"/>
              </a:lnSpc>
              <a:buNone/>
              <a:tabLst>
                <a:tab pos="53975" algn="l"/>
              </a:tabLst>
            </a:pPr>
            <a:endParaRPr lang="en-ZA" sz="1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3765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AC37-4A52-44C0-A4DC-E96BE1234AD6}"/>
              </a:ext>
            </a:extLst>
          </p:cNvPr>
          <p:cNvSpPr>
            <a:spLocks noGrp="1"/>
          </p:cNvSpPr>
          <p:nvPr>
            <p:ph type="title"/>
          </p:nvPr>
        </p:nvSpPr>
        <p:spPr/>
        <p:txBody>
          <a:bodyPr/>
          <a:lstStyle/>
          <a:p>
            <a:r>
              <a:rPr lang="en-GB" sz="2400" b="0" dirty="0">
                <a:solidFill>
                  <a:prstClr val="black"/>
                </a:solidFill>
                <a:latin typeface="Arial" panose="020B0604020202020204" pitchFamily="34" charset="0"/>
                <a:cs typeface="Arial" panose="020B0604020202020204" pitchFamily="34" charset="0"/>
              </a:rPr>
              <a:t>Programme 5: Innovation, Research &amp; Development</a:t>
            </a:r>
            <a:endParaRPr lang="en-ZA"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99FE7-67B7-4BBE-9EFC-886B802F219B}" type="slidenum">
              <a:rPr kumimoji="0" lang="en-US" sz="2000" b="0" i="0" u="none" strike="noStrike" kern="1200" cap="none" spc="0" normalizeH="0" baseline="0" noProof="0" smtClean="0">
                <a:ln>
                  <a:noFill/>
                </a:ln>
                <a:solidFill>
                  <a:srgbClr val="4F271C">
                    <a:shade val="90000"/>
                  </a:srgb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2000" b="0" i="0" u="none" strike="noStrike" kern="1200" cap="none" spc="0" normalizeH="0" baseline="0" noProof="0" dirty="0">
              <a:ln>
                <a:noFill/>
              </a:ln>
              <a:solidFill>
                <a:srgbClr val="4F271C">
                  <a:shade val="90000"/>
                </a:srgbClr>
              </a:solidFill>
              <a:effectLst/>
              <a:uLnTx/>
              <a:uFillTx/>
              <a:latin typeface="Arial" panose="020B0604020202020204" pitchFamily="34" charset="0"/>
              <a:ea typeface="+mn-ea"/>
              <a:cs typeface="Arial" panose="020B0604020202020204" pitchFamily="34" charset="0"/>
            </a:endParaRPr>
          </a:p>
        </p:txBody>
      </p:sp>
      <p:sp>
        <p:nvSpPr>
          <p:cNvPr id="7" name="Content Placeholder 6">
            <a:extLst>
              <a:ext uri="{FF2B5EF4-FFF2-40B4-BE49-F238E27FC236}">
                <a16:creationId xmlns:a16="http://schemas.microsoft.com/office/drawing/2014/main" id="{8107EB98-C2C2-441E-A18F-B3A7CA2B2419}"/>
              </a:ext>
            </a:extLst>
          </p:cNvPr>
          <p:cNvSpPr>
            <a:spLocks noGrp="1"/>
          </p:cNvSpPr>
          <p:nvPr>
            <p:ph idx="1"/>
          </p:nvPr>
        </p:nvSpPr>
        <p:spPr/>
        <p:txBody>
          <a:bodyPr/>
          <a:lstStyle/>
          <a:p>
            <a:endParaRPr lang="en-ZA" dirty="0"/>
          </a:p>
        </p:txBody>
      </p:sp>
      <p:sp>
        <p:nvSpPr>
          <p:cNvPr id="6" name="Rectangle 1"/>
          <p:cNvSpPr>
            <a:spLocks noChangeArrowheads="1"/>
          </p:cNvSpPr>
          <p:nvPr/>
        </p:nvSpPr>
        <p:spPr bwMode="auto">
          <a:xfrm>
            <a:off x="395536" y="890527"/>
            <a:ext cx="928103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 4">
            <a:extLst>
              <a:ext uri="{FF2B5EF4-FFF2-40B4-BE49-F238E27FC236}">
                <a16:creationId xmlns:a16="http://schemas.microsoft.com/office/drawing/2014/main" id="{74F43B88-B86A-44E7-A3F8-19F39B668FA0}"/>
              </a:ext>
            </a:extLst>
          </p:cNvPr>
          <p:cNvGraphicFramePr>
            <a:graphicFrameLocks noGrp="1"/>
          </p:cNvGraphicFramePr>
          <p:nvPr/>
        </p:nvGraphicFramePr>
        <p:xfrm>
          <a:off x="251520" y="1347727"/>
          <a:ext cx="8640962" cy="5053140"/>
        </p:xfrm>
        <a:graphic>
          <a:graphicData uri="http://schemas.openxmlformats.org/drawingml/2006/table">
            <a:tbl>
              <a:tblPr/>
              <a:tblGrid>
                <a:gridCol w="1442288">
                  <a:extLst>
                    <a:ext uri="{9D8B030D-6E8A-4147-A177-3AD203B41FA5}">
                      <a16:colId xmlns:a16="http://schemas.microsoft.com/office/drawing/2014/main" val="3664255821"/>
                    </a:ext>
                  </a:extLst>
                </a:gridCol>
                <a:gridCol w="1352942">
                  <a:extLst>
                    <a:ext uri="{9D8B030D-6E8A-4147-A177-3AD203B41FA5}">
                      <a16:colId xmlns:a16="http://schemas.microsoft.com/office/drawing/2014/main" val="2699802248"/>
                    </a:ext>
                  </a:extLst>
                </a:gridCol>
                <a:gridCol w="1442288">
                  <a:extLst>
                    <a:ext uri="{9D8B030D-6E8A-4147-A177-3AD203B41FA5}">
                      <a16:colId xmlns:a16="http://schemas.microsoft.com/office/drawing/2014/main" val="2037824250"/>
                    </a:ext>
                  </a:extLst>
                </a:gridCol>
                <a:gridCol w="1289124">
                  <a:extLst>
                    <a:ext uri="{9D8B030D-6E8A-4147-A177-3AD203B41FA5}">
                      <a16:colId xmlns:a16="http://schemas.microsoft.com/office/drawing/2014/main" val="3944143611"/>
                    </a:ext>
                  </a:extLst>
                </a:gridCol>
                <a:gridCol w="1544396">
                  <a:extLst>
                    <a:ext uri="{9D8B030D-6E8A-4147-A177-3AD203B41FA5}">
                      <a16:colId xmlns:a16="http://schemas.microsoft.com/office/drawing/2014/main" val="1745936635"/>
                    </a:ext>
                  </a:extLst>
                </a:gridCol>
                <a:gridCol w="1569924">
                  <a:extLst>
                    <a:ext uri="{9D8B030D-6E8A-4147-A177-3AD203B41FA5}">
                      <a16:colId xmlns:a16="http://schemas.microsoft.com/office/drawing/2014/main" val="544184941"/>
                    </a:ext>
                  </a:extLst>
                </a:gridCol>
              </a:tblGrid>
              <a:tr h="625236">
                <a:tc rowSpan="2">
                  <a:txBody>
                    <a:bodyPr/>
                    <a:lstStyle/>
                    <a:p>
                      <a:pPr algn="ctr" fontAlgn="b"/>
                      <a:r>
                        <a:rPr lang="en-ZA" sz="900" b="1" i="0" u="none" strike="noStrike" dirty="0">
                          <a:solidFill>
                            <a:srgbClr val="000000"/>
                          </a:solidFill>
                          <a:effectLst/>
                          <a:latin typeface="Calibri" panose="020F0502020204030204" pitchFamily="34" charset="0"/>
                        </a:rPr>
                        <a:t>Output Indicator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Annual Target 2021/22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gridSpan="2">
                  <a:txBody>
                    <a:bodyPr/>
                    <a:lstStyle/>
                    <a:p>
                      <a:pPr algn="ctr" fontAlgn="b"/>
                      <a:r>
                        <a:rPr lang="en-ZA" sz="900" b="1" i="0" u="none" strike="noStrike" dirty="0">
                          <a:solidFill>
                            <a:srgbClr val="000000"/>
                          </a:solidFill>
                          <a:effectLst/>
                          <a:latin typeface="Calibri" panose="020F0502020204030204" pitchFamily="34" charset="0"/>
                        </a:rPr>
                        <a:t>Q2 Performance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rowSpan="2">
                  <a:txBody>
                    <a:bodyPr/>
                    <a:lstStyle/>
                    <a:p>
                      <a:pPr algn="ctr" fontAlgn="b"/>
                      <a:r>
                        <a:rPr lang="en-ZA" sz="900" b="1" i="0" u="none" strike="noStrike" dirty="0">
                          <a:solidFill>
                            <a:srgbClr val="000000"/>
                          </a:solidFill>
                          <a:effectLst/>
                          <a:latin typeface="Calibri" panose="020F0502020204030204" pitchFamily="34" charset="0"/>
                        </a:rPr>
                        <a:t>Reason for Variance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rowSpan="2">
                  <a:txBody>
                    <a:bodyPr/>
                    <a:lstStyle/>
                    <a:p>
                      <a:pPr algn="ctr" fontAlgn="b"/>
                      <a:r>
                        <a:rPr lang="en-ZA" sz="900" b="1" i="0" u="none" strike="noStrike" dirty="0">
                          <a:solidFill>
                            <a:srgbClr val="000000"/>
                          </a:solidFill>
                          <a:effectLst/>
                          <a:latin typeface="Calibri" panose="020F0502020204030204" pitchFamily="34" charset="0"/>
                        </a:rPr>
                        <a:t>Corrective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2131037563"/>
                  </a:ext>
                </a:extLst>
              </a:tr>
              <a:tr h="302198">
                <a:tc vMerge="1">
                  <a:txBody>
                    <a:bodyPr/>
                    <a:lstStyle/>
                    <a:p>
                      <a:endParaRPr lang="en-ZA"/>
                    </a:p>
                  </a:txBody>
                  <a:tcPr/>
                </a:tc>
                <a:tc vMerge="1">
                  <a:txBody>
                    <a:bodyPr/>
                    <a:lstStyle/>
                    <a:p>
                      <a:endParaRPr lang="en-ZA"/>
                    </a:p>
                  </a:txBody>
                  <a:tcPr/>
                </a:tc>
                <a:tc>
                  <a:txBody>
                    <a:bodyPr/>
                    <a:lstStyle/>
                    <a:p>
                      <a:pPr algn="ctr" fontAlgn="ctr"/>
                      <a:r>
                        <a:rPr lang="en-ZA" sz="900" b="1" i="0" u="none" strike="noStrike" dirty="0">
                          <a:solidFill>
                            <a:srgbClr val="000000"/>
                          </a:solidFill>
                          <a:effectLst/>
                          <a:latin typeface="Calibri" panose="020F0502020204030204" pitchFamily="34" charset="0"/>
                        </a:rPr>
                        <a:t>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ctr"/>
                      <a:r>
                        <a:rPr lang="en-ZA" sz="900" b="1" i="0" u="none" strike="noStrike" dirty="0">
                          <a:solidFill>
                            <a:srgbClr val="000000"/>
                          </a:solidFill>
                          <a:effectLst/>
                          <a:latin typeface="Calibri" panose="020F0502020204030204" pitchFamily="34" charset="0"/>
                        </a:rPr>
                        <a:t>Actual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vMerge="1">
                  <a:txBody>
                    <a:bodyPr/>
                    <a:lstStyle/>
                    <a:p>
                      <a:endParaRPr lang="en-ZA"/>
                    </a:p>
                  </a:txBody>
                  <a:tcPr/>
                </a:tc>
                <a:tc vMerge="1">
                  <a:txBody>
                    <a:bodyPr/>
                    <a:lstStyle/>
                    <a:p>
                      <a:endParaRPr lang="en-ZA"/>
                    </a:p>
                  </a:txBody>
                  <a:tcPr/>
                </a:tc>
                <a:extLst>
                  <a:ext uri="{0D108BD9-81ED-4DB2-BD59-A6C34878D82A}">
                    <a16:rowId xmlns:a16="http://schemas.microsoft.com/office/drawing/2014/main" val="1664284913"/>
                  </a:ext>
                </a:extLst>
              </a:tr>
              <a:tr h="302198">
                <a:tc gridSpan="6">
                  <a:txBody>
                    <a:bodyPr/>
                    <a:lstStyle/>
                    <a:p>
                      <a:pPr algn="l" fontAlgn="b"/>
                      <a:r>
                        <a:rPr lang="en-US" sz="900" b="1" i="0" u="none" strike="noStrike" dirty="0">
                          <a:solidFill>
                            <a:srgbClr val="000000"/>
                          </a:solidFill>
                          <a:effectLst/>
                          <a:latin typeface="Calibri" panose="020F0502020204030204" pitchFamily="34" charset="0"/>
                        </a:rPr>
                        <a:t>Programme 5: Innovation, Research and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80485396"/>
                  </a:ext>
                </a:extLst>
              </a:tr>
              <a:tr h="1499713">
                <a:tc>
                  <a:txBody>
                    <a:bodyPr/>
                    <a:lstStyle/>
                    <a:p>
                      <a:pPr algn="l" fontAlgn="t"/>
                      <a:r>
                        <a:rPr lang="en-US" sz="900" b="0" i="0" u="none" strike="noStrike" dirty="0">
                          <a:solidFill>
                            <a:srgbClr val="000000"/>
                          </a:solidFill>
                          <a:effectLst/>
                          <a:latin typeface="Calibri" panose="020F0502020204030204" pitchFamily="34" charset="0"/>
                        </a:rPr>
                        <a:t>20. Number of Research projects funded on key trends/developments impacting on community media sector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ctr" fontAlgn="t"/>
                      <a:r>
                        <a:rPr lang="en-ZA" sz="900" b="0" i="0" u="none" strike="noStrike" dirty="0">
                          <a:solidFill>
                            <a:srgbClr val="000000"/>
                          </a:solidFill>
                          <a:effectLst/>
                          <a:latin typeface="Calibri" panose="020F0502020204030204" pitchFamily="34"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Calibri" panose="020F0502020204030204" pitchFamily="34" charset="0"/>
                        </a:rPr>
                        <a:t>1</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US" sz="900" b="0" i="0" u="none" strike="noStrike" dirty="0">
                          <a:solidFill>
                            <a:srgbClr val="000000"/>
                          </a:solidFill>
                          <a:effectLst/>
                          <a:latin typeface="Calibri" panose="020F0502020204030204" pitchFamily="34" charset="0"/>
                        </a:rPr>
                        <a:t>1</a:t>
                      </a:r>
                      <a:endParaRPr lang="en-ZA" sz="90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t"/>
                      <a:r>
                        <a:rPr lang="en-ZA" sz="900" b="0" i="0" u="none" strike="noStrike" dirty="0">
                          <a:solidFill>
                            <a:srgbClr val="000000"/>
                          </a:solidFill>
                          <a:effectLst/>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t"/>
                      <a:r>
                        <a:rPr lang="en-ZA" sz="900" b="0" i="0" u="none" strike="noStrike" dirty="0">
                          <a:solidFill>
                            <a:srgbClr val="000000"/>
                          </a:solidFill>
                          <a:effectLst/>
                          <a:latin typeface="Calibri" panose="020F0502020204030204" pitchFamily="34" charset="0"/>
                        </a:rPr>
                        <a:t>Target achieved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871334629"/>
                  </a:ext>
                </a:extLst>
              </a:tr>
              <a:tr h="2323795">
                <a:tc>
                  <a:txBody>
                    <a:bodyPr/>
                    <a:lstStyle/>
                    <a:p>
                      <a:pPr algn="l" fontAlgn="t"/>
                      <a:r>
                        <a:rPr lang="en-US" sz="900" b="0" i="0" u="none" strike="noStrike" dirty="0">
                          <a:solidFill>
                            <a:srgbClr val="000000"/>
                          </a:solidFill>
                          <a:effectLst/>
                          <a:latin typeface="Calibri" panose="020F0502020204030204" pitchFamily="34" charset="0"/>
                        </a:rPr>
                        <a:t>21. Community Media Sustainability Model developed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tc>
                  <a:txBody>
                    <a:bodyPr/>
                    <a:lstStyle/>
                    <a:p>
                      <a:pPr algn="l" fontAlgn="t"/>
                      <a:r>
                        <a:rPr lang="en-US" sz="900" b="0" i="0" u="none" strike="noStrike" dirty="0">
                          <a:solidFill>
                            <a:srgbClr val="000000"/>
                          </a:solidFill>
                          <a:effectLst/>
                          <a:latin typeface="Calibri" panose="020F0502020204030204" pitchFamily="34" charset="0"/>
                        </a:rPr>
                        <a:t>Community Media Sustainability Model draft research report submitted by the service provider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a:r>
                        <a:rPr lang="en-US" sz="900" b="0" i="0" u="none" strike="noStrike" baseline="0" dirty="0">
                          <a:solidFill>
                            <a:srgbClr val="000000"/>
                          </a:solidFill>
                          <a:latin typeface="Calibri" panose="020F0502020204030204" pitchFamily="34" charset="0"/>
                        </a:rPr>
                        <a: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r>
                        <a:rPr lang="en-US" sz="900" b="0" i="0" u="none" strike="noStrike" baseline="0" dirty="0">
                          <a:solidFill>
                            <a:srgbClr val="000000"/>
                          </a:solidFill>
                          <a:latin typeface="Calibri" panose="020F0502020204030204" pitchFamily="34" charset="0"/>
                        </a:rPr>
                        <a:t>Service provider was appointed in this quarter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lvl="1" algn="ctr"/>
                      <a:r>
                        <a:rPr lang="en-ZA" sz="900" b="0" i="0" u="none" strike="noStrike" baseline="0" dirty="0">
                          <a:solidFill>
                            <a:srgbClr val="000000"/>
                          </a:solidFill>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774244536"/>
                  </a:ext>
                </a:extLst>
              </a:tr>
            </a:tbl>
          </a:graphicData>
        </a:graphic>
      </p:graphicFrame>
    </p:spTree>
    <p:extLst>
      <p:ext uri="{BB962C8B-B14F-4D97-AF65-F5344CB8AC3E}">
        <p14:creationId xmlns:p14="http://schemas.microsoft.com/office/powerpoint/2010/main" val="206227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MDDA Board of Directors</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662D2242-6C64-46B9-AD14-3C32731190BC}"/>
              </a:ext>
            </a:extLst>
          </p:cNvPr>
          <p:cNvSpPr txBox="1"/>
          <p:nvPr/>
        </p:nvSpPr>
        <p:spPr>
          <a:xfrm>
            <a:off x="381740" y="1042381"/>
            <a:ext cx="8305060" cy="395999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MDDA Act states that the MDDA Board shall comprise nine members. </a:t>
            </a: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lang="en-US" sz="1500" dirty="0">
                <a:effectLst/>
                <a:latin typeface="Arial" panose="020B0604020202020204" pitchFamily="34" charset="0"/>
                <a:ea typeface="Calibri" panose="020F0502020204030204" pitchFamily="34" charset="0"/>
                <a:cs typeface="Arial" panose="020B0604020202020204" pitchFamily="34" charset="0"/>
              </a:rPr>
              <a:t>The Board Chairperson, Mr. Norman Munzhelele tendered his resignation on the 26</a:t>
            </a:r>
            <a:r>
              <a:rPr lang="en-US" sz="1500" baseline="30000" dirty="0">
                <a:effectLst/>
                <a:latin typeface="Arial" panose="020B0604020202020204" pitchFamily="34" charset="0"/>
                <a:ea typeface="Calibri" panose="020F0502020204030204" pitchFamily="34" charset="0"/>
                <a:cs typeface="Arial" panose="020B0604020202020204" pitchFamily="34" charset="0"/>
              </a:rPr>
              <a:t>th</a:t>
            </a:r>
            <a:r>
              <a:rPr lang="en-US" sz="1500" dirty="0">
                <a:effectLst/>
                <a:latin typeface="Arial" panose="020B0604020202020204" pitchFamily="34" charset="0"/>
                <a:ea typeface="Calibri" panose="020F0502020204030204" pitchFamily="34" charset="0"/>
                <a:cs typeface="Arial" panose="020B0604020202020204" pitchFamily="34" charset="0"/>
              </a:rPr>
              <a:t> March 2020. The Minister accepted the resignation during the reporting period. The President has also now appointed Mr. Hlengani Mathebula as the incoming MDDA Board of Directors Chairperson. The appointment is effective from the 8</a:t>
            </a:r>
            <a:r>
              <a:rPr lang="en-US" sz="1500" baseline="30000" dirty="0">
                <a:effectLst/>
                <a:latin typeface="Arial" panose="020B0604020202020204" pitchFamily="34" charset="0"/>
                <a:ea typeface="Calibri" panose="020F0502020204030204" pitchFamily="34" charset="0"/>
                <a:cs typeface="Arial" panose="020B0604020202020204" pitchFamily="34" charset="0"/>
              </a:rPr>
              <a:t>th</a:t>
            </a:r>
            <a:r>
              <a:rPr lang="en-US" sz="1500" dirty="0">
                <a:effectLst/>
                <a:latin typeface="Arial" panose="020B0604020202020204" pitchFamily="34" charset="0"/>
                <a:ea typeface="Calibri" panose="020F0502020204030204" pitchFamily="34" charset="0"/>
                <a:cs typeface="Arial" panose="020B0604020202020204" pitchFamily="34" charset="0"/>
              </a:rPr>
              <a:t> June 2021, for a period of five years.</a:t>
            </a:r>
            <a:endParaRPr lang="en-ZA" sz="1500" dirty="0">
              <a:latin typeface="Arial" panose="020B060402020202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lang="en-US" sz="1500" dirty="0">
                <a:effectLst/>
                <a:latin typeface="Arial" panose="020B0604020202020204" pitchFamily="34" charset="0"/>
                <a:ea typeface="Calibri" panose="020F0502020204030204" pitchFamily="34" charset="0"/>
                <a:cs typeface="Arial" panose="020B0604020202020204" pitchFamily="34" charset="0"/>
              </a:rPr>
              <a:t>T</a:t>
            </a:r>
            <a:r>
              <a:rPr lang="en-ZA" sz="1500" dirty="0">
                <a:effectLst/>
                <a:latin typeface="Arial" panose="020B0604020202020204" pitchFamily="34" charset="0"/>
                <a:ea typeface="Calibri" panose="020F0502020204030204" pitchFamily="34" charset="0"/>
                <a:cs typeface="Arial" panose="020B0604020202020204" pitchFamily="34" charset="0"/>
              </a:rPr>
              <a:t>he Agency has two vacancies for publicly nominated members of the Board following the expiration of the term of office of Ms Della Togna and Dr Mbava in October 2020. The vacancies are a concern to management and the Board.  </a:t>
            </a: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lang="en-ZA" sz="1500" dirty="0">
                <a:effectLst/>
                <a:latin typeface="Arial" panose="020B0604020202020204" pitchFamily="34" charset="0"/>
                <a:ea typeface="Calibri" panose="020F0502020204030204" pitchFamily="34" charset="0"/>
                <a:cs typeface="Arial" panose="020B0604020202020204" pitchFamily="34" charset="0"/>
              </a:rPr>
              <a:t>Through the office of the Company Secretary, the Agency has leveraged opportunities wherever possible to advise the Shareholder and Parliament of its concerns, including that of the forthcoming vacancy, due to the termination of the term of office of the Commercial Print Sector representative, Mr M. Monare in September 2021, due to the effluxion of time. </a:t>
            </a:r>
          </a:p>
          <a:p>
            <a:pPr marL="285750" marR="0" lvl="0" indent="-285750" algn="l" defTabSz="914400" rtl="0" eaLnBrk="1" fontAlgn="auto" latinLnBrk="0" hangingPunct="1">
              <a:spcBef>
                <a:spcPts val="0"/>
              </a:spcBef>
              <a:spcAft>
                <a:spcPts val="0"/>
              </a:spcAft>
              <a:buClr>
                <a:srgbClr val="F79646">
                  <a:lumMod val="75000"/>
                </a:srgbClr>
              </a:buClr>
              <a:buSzTx/>
              <a:buFont typeface="Wingdings" panose="05000000000000000000" pitchFamily="2" charset="2"/>
              <a:buChar char="q"/>
              <a:tabLst/>
              <a:defRPr/>
            </a:pPr>
            <a:r>
              <a:rPr lang="en-ZA" sz="1500" dirty="0">
                <a:effectLst/>
                <a:latin typeface="Arial" panose="020B0604020202020204" pitchFamily="34" charset="0"/>
                <a:ea typeface="Calibri" panose="020F0502020204030204" pitchFamily="34" charset="0"/>
                <a:cs typeface="Arial" panose="020B0604020202020204" pitchFamily="34" charset="0"/>
              </a:rPr>
              <a:t>The Board has been advised by the Shareholder that the parliamentary process to fill the Board vacancies have already commenced, together with the consideration of suitable candidates to fill the forthcoming vacancy of the Commercial Print Sector representative.</a:t>
            </a:r>
            <a:endPar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50000"/>
              </a:lnSpc>
              <a:spcBef>
                <a:spcPts val="0"/>
              </a:spcBef>
              <a:spcAft>
                <a:spcPts val="0"/>
              </a:spcAft>
              <a:buClr>
                <a:srgbClr val="F79646">
                  <a:lumMod val="75000"/>
                </a:srgbClr>
              </a:buClr>
              <a:buSzTx/>
              <a:tabLst/>
              <a:defRPr/>
            </a:pPr>
            <a:endParaRPr lang="en-ZA"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672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926E0-156C-4DFC-BCB6-E0C9DF318F90}"/>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Board Meetings</a:t>
            </a:r>
          </a:p>
        </p:txBody>
      </p:sp>
      <p:sp>
        <p:nvSpPr>
          <p:cNvPr id="3" name="Slide Number Placeholder 2">
            <a:extLst>
              <a:ext uri="{FF2B5EF4-FFF2-40B4-BE49-F238E27FC236}">
                <a16:creationId xmlns:a16="http://schemas.microsoft.com/office/drawing/2014/main" id="{3210620F-7A76-4F50-92A1-3373E31911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Rectangle 1">
            <a:extLst>
              <a:ext uri="{FF2B5EF4-FFF2-40B4-BE49-F238E27FC236}">
                <a16:creationId xmlns:a16="http://schemas.microsoft.com/office/drawing/2014/main" id="{826E18C7-4806-4163-A6A9-5C14068598F0}"/>
              </a:ext>
            </a:extLst>
          </p:cNvPr>
          <p:cNvSpPr>
            <a:spLocks noChangeArrowheads="1"/>
          </p:cNvSpPr>
          <p:nvPr/>
        </p:nvSpPr>
        <p:spPr bwMode="auto">
          <a:xfrm>
            <a:off x="323529" y="1124744"/>
            <a:ext cx="7920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Board</a:t>
            </a:r>
            <a:endParaRPr kumimoji="0" lang="en-ZA" altLang="en-US"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 name="Rectangle 8">
            <a:extLst>
              <a:ext uri="{FF2B5EF4-FFF2-40B4-BE49-F238E27FC236}">
                <a16:creationId xmlns:a16="http://schemas.microsoft.com/office/drawing/2014/main" id="{E09FFF53-F7F1-4F89-B629-D21217378F2F}"/>
              </a:ext>
            </a:extLst>
          </p:cNvPr>
          <p:cNvSpPr/>
          <p:nvPr/>
        </p:nvSpPr>
        <p:spPr>
          <a:xfrm>
            <a:off x="240912" y="4000071"/>
            <a:ext cx="1749410" cy="351378"/>
          </a:xfrm>
          <a:prstGeom prst="rect">
            <a:avLst/>
          </a:prstGeom>
        </p:spPr>
        <p:txBody>
          <a:bodyPr wrap="square">
            <a:spAutoFit/>
          </a:bodyPr>
          <a:lstStyle/>
          <a:p>
            <a:pPr marL="0" marR="0" lvl="3" algn="r" defTabSz="914400" rtl="0" eaLnBrk="1" fontAlgn="auto" latinLnBrk="0" hangingPunct="1">
              <a:lnSpc>
                <a:spcPct val="115000"/>
              </a:lnSpc>
              <a:spcBef>
                <a:spcPts val="0"/>
              </a:spcBef>
              <a:spcAft>
                <a:spcPts val="8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Audit and Risk</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7" name="Table 6">
            <a:extLst>
              <a:ext uri="{FF2B5EF4-FFF2-40B4-BE49-F238E27FC236}">
                <a16:creationId xmlns:a16="http://schemas.microsoft.com/office/drawing/2014/main" id="{734D9FDB-4B30-400D-8D93-6A4BABE9DA67}"/>
              </a:ext>
            </a:extLst>
          </p:cNvPr>
          <p:cNvGraphicFramePr>
            <a:graphicFrameLocks noGrp="1"/>
          </p:cNvGraphicFramePr>
          <p:nvPr>
            <p:extLst>
              <p:ext uri="{D42A27DB-BD31-4B8C-83A1-F6EECF244321}">
                <p14:modId xmlns:p14="http://schemas.microsoft.com/office/powerpoint/2010/main" val="125872738"/>
              </p:ext>
            </p:extLst>
          </p:nvPr>
        </p:nvGraphicFramePr>
        <p:xfrm>
          <a:off x="240912" y="1475238"/>
          <a:ext cx="8651569" cy="2553552"/>
        </p:xfrm>
        <a:graphic>
          <a:graphicData uri="http://schemas.openxmlformats.org/drawingml/2006/table">
            <a:tbl>
              <a:tblPr firstRow="1" firstCol="1" bandRow="1"/>
              <a:tblGrid>
                <a:gridCol w="3015937">
                  <a:extLst>
                    <a:ext uri="{9D8B030D-6E8A-4147-A177-3AD203B41FA5}">
                      <a16:colId xmlns:a16="http://schemas.microsoft.com/office/drawing/2014/main" val="1242947590"/>
                    </a:ext>
                  </a:extLst>
                </a:gridCol>
                <a:gridCol w="2768502">
                  <a:extLst>
                    <a:ext uri="{9D8B030D-6E8A-4147-A177-3AD203B41FA5}">
                      <a16:colId xmlns:a16="http://schemas.microsoft.com/office/drawing/2014/main" val="16763928"/>
                    </a:ext>
                  </a:extLst>
                </a:gridCol>
                <a:gridCol w="2867130">
                  <a:extLst>
                    <a:ext uri="{9D8B030D-6E8A-4147-A177-3AD203B41FA5}">
                      <a16:colId xmlns:a16="http://schemas.microsoft.com/office/drawing/2014/main" val="3183514816"/>
                    </a:ext>
                  </a:extLst>
                </a:gridCol>
              </a:tblGrid>
              <a:tr h="311758">
                <a:tc>
                  <a:txBody>
                    <a:bodyPr/>
                    <a:lstStyle/>
                    <a:p>
                      <a:pPr algn="just"/>
                      <a:r>
                        <a:rPr lang="en-US" sz="1600" b="1" dirty="0">
                          <a:effectLst/>
                          <a:latin typeface="Arial" panose="020B0604020202020204" pitchFamily="34" charset="0"/>
                          <a:ea typeface="Calibri" panose="020F0502020204030204" pitchFamily="34" charset="0"/>
                          <a:cs typeface="Arial" panose="020B0604020202020204" pitchFamily="34" charset="0"/>
                        </a:rPr>
                        <a:t>Name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Position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Meeting Attendances (4)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extLst>
                  <a:ext uri="{0D108BD9-81ED-4DB2-BD59-A6C34878D82A}">
                    <a16:rowId xmlns:a16="http://schemas.microsoft.com/office/drawing/2014/main" val="3690366465"/>
                  </a:ext>
                </a:extLst>
              </a:tr>
              <a:tr h="311758">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Mr Norman Munzhelele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Board Chairperson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1941517518"/>
                  </a:ext>
                </a:extLst>
              </a:tr>
              <a:tr h="311758">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Zanele Mngadi</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3415913184"/>
                  </a:ext>
                </a:extLst>
              </a:tr>
              <a:tr h="311758">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Mr Moshoeshoe Monare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extLst>
                  <a:ext uri="{0D108BD9-81ED-4DB2-BD59-A6C34878D82A}">
                    <a16:rowId xmlns:a16="http://schemas.microsoft.com/office/drawing/2014/main" val="1479895569"/>
                  </a:ext>
                </a:extLst>
              </a:tr>
              <a:tr h="311758">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Mr Hlengani Mathebula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118192567"/>
                  </a:ext>
                </a:extLst>
              </a:tr>
              <a:tr h="311758">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Marina Clarke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857359555"/>
                  </a:ext>
                </a:extLst>
              </a:tr>
              <a:tr h="371246">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Brenda Leonard</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1336520699"/>
                  </a:ext>
                </a:extLst>
              </a:tr>
              <a:tr h="311758">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Andiswa Ngcingwana</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extLst>
                  <a:ext uri="{0D108BD9-81ED-4DB2-BD59-A6C34878D82A}">
                    <a16:rowId xmlns:a16="http://schemas.microsoft.com/office/drawing/2014/main" val="3989142847"/>
                  </a:ext>
                </a:extLst>
              </a:tr>
            </a:tbl>
          </a:graphicData>
        </a:graphic>
      </p:graphicFrame>
      <p:graphicFrame>
        <p:nvGraphicFramePr>
          <p:cNvPr id="8" name="Table 7">
            <a:extLst>
              <a:ext uri="{FF2B5EF4-FFF2-40B4-BE49-F238E27FC236}">
                <a16:creationId xmlns:a16="http://schemas.microsoft.com/office/drawing/2014/main" id="{E40C2F55-6C0F-4CD8-BA42-60CD805C9EB1}"/>
              </a:ext>
            </a:extLst>
          </p:cNvPr>
          <p:cNvGraphicFramePr>
            <a:graphicFrameLocks noGrp="1"/>
          </p:cNvGraphicFramePr>
          <p:nvPr>
            <p:extLst>
              <p:ext uri="{D42A27DB-BD31-4B8C-83A1-F6EECF244321}">
                <p14:modId xmlns:p14="http://schemas.microsoft.com/office/powerpoint/2010/main" val="1155559778"/>
              </p:ext>
            </p:extLst>
          </p:nvPr>
        </p:nvGraphicFramePr>
        <p:xfrm>
          <a:off x="240912" y="4408706"/>
          <a:ext cx="8651569" cy="1947645"/>
        </p:xfrm>
        <a:graphic>
          <a:graphicData uri="http://schemas.openxmlformats.org/drawingml/2006/table">
            <a:tbl>
              <a:tblPr firstRow="1" firstCol="1" bandRow="1"/>
              <a:tblGrid>
                <a:gridCol w="3296248">
                  <a:extLst>
                    <a:ext uri="{9D8B030D-6E8A-4147-A177-3AD203B41FA5}">
                      <a16:colId xmlns:a16="http://schemas.microsoft.com/office/drawing/2014/main" val="2171253018"/>
                    </a:ext>
                  </a:extLst>
                </a:gridCol>
                <a:gridCol w="2773692">
                  <a:extLst>
                    <a:ext uri="{9D8B030D-6E8A-4147-A177-3AD203B41FA5}">
                      <a16:colId xmlns:a16="http://schemas.microsoft.com/office/drawing/2014/main" val="2679133974"/>
                    </a:ext>
                  </a:extLst>
                </a:gridCol>
                <a:gridCol w="2581629">
                  <a:extLst>
                    <a:ext uri="{9D8B030D-6E8A-4147-A177-3AD203B41FA5}">
                      <a16:colId xmlns:a16="http://schemas.microsoft.com/office/drawing/2014/main" val="3561201274"/>
                    </a:ext>
                  </a:extLst>
                </a:gridCol>
              </a:tblGrid>
              <a:tr h="278235">
                <a:tc>
                  <a:txBody>
                    <a:bodyPr/>
                    <a:lstStyle/>
                    <a:p>
                      <a:pPr algn="just"/>
                      <a:r>
                        <a:rPr lang="en-US" sz="1600" b="1" dirty="0">
                          <a:effectLst/>
                          <a:latin typeface="Arial" panose="020B0604020202020204" pitchFamily="34" charset="0"/>
                          <a:ea typeface="Calibri" panose="020F0502020204030204" pitchFamily="34" charset="0"/>
                          <a:cs typeface="Arial" panose="020B0604020202020204" pitchFamily="34" charset="0"/>
                        </a:rPr>
                        <a:t>Name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Position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Meeting Attendances (2)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extLst>
                  <a:ext uri="{0D108BD9-81ED-4DB2-BD59-A6C34878D82A}">
                    <a16:rowId xmlns:a16="http://schemas.microsoft.com/office/drawing/2014/main" val="4192159594"/>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Mr Fortune Mkhabela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Committee Chairperson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939428641"/>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Margaret Phiri</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3542684418"/>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Ms Matseliso Shongwe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2450153407"/>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Mr Simon Mankgaba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436072600"/>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Internal Audit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Standing Invitation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3562624724"/>
                  </a:ext>
                </a:extLst>
              </a:tr>
              <a:tr h="278235">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External Audit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E36C0A"/>
                    </a:solidFill>
                  </a:tcPr>
                </a:tc>
                <a:tc>
                  <a:txBody>
                    <a:bodyPr/>
                    <a:lstStyle/>
                    <a:p>
                      <a:pPr algn="just"/>
                      <a:r>
                        <a:rPr lang="en-GB"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Standing Invitation</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tc>
                  <a:txBody>
                    <a:bodyPr/>
                    <a:lstStyle/>
                    <a:p>
                      <a:pPr algn="just"/>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extLst>
                  <a:ext uri="{0D108BD9-81ED-4DB2-BD59-A6C34878D82A}">
                    <a16:rowId xmlns:a16="http://schemas.microsoft.com/office/drawing/2014/main" val="791368376"/>
                  </a:ext>
                </a:extLst>
              </a:tr>
            </a:tbl>
          </a:graphicData>
        </a:graphic>
      </p:graphicFrame>
    </p:spTree>
    <p:extLst>
      <p:ext uri="{BB962C8B-B14F-4D97-AF65-F5344CB8AC3E}">
        <p14:creationId xmlns:p14="http://schemas.microsoft.com/office/powerpoint/2010/main" val="1950742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926E0-156C-4DFC-BCB6-E0C9DF318F90}"/>
              </a:ext>
            </a:extLst>
          </p:cNvPr>
          <p:cNvSpPr>
            <a:spLocks noGrp="1"/>
          </p:cNvSpPr>
          <p:nvPr>
            <p:ph type="title"/>
          </p:nvPr>
        </p:nvSpPr>
        <p:spPr/>
        <p:txBody>
          <a:bodyPr/>
          <a:lstStyle/>
          <a:p>
            <a:pPr algn="ctr"/>
            <a:r>
              <a:rPr lang="en-US" sz="2400" b="1" dirty="0">
                <a:effectLst/>
                <a:latin typeface="Arial" panose="020B0604020202020204" pitchFamily="34" charset="0"/>
                <a:ea typeface="Calibri" panose="020F0502020204030204" pitchFamily="34" charset="0"/>
              </a:rPr>
              <a:t>Board’s first quarter remuneration for 2021/22</a:t>
            </a:r>
            <a:endParaRPr lang="en-ZA" sz="24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210620F-7A76-4F50-92A1-3373E31911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4BC7A593-989F-4154-8EBF-8D88E9E4D638}"/>
              </a:ext>
            </a:extLst>
          </p:cNvPr>
          <p:cNvSpPr>
            <a:spLocks noGrp="1"/>
          </p:cNvSpPr>
          <p:nvPr>
            <p:ph idx="1"/>
          </p:nvPr>
        </p:nvSpPr>
        <p:spPr/>
        <p:txBody>
          <a:bodyPr/>
          <a:lstStyle/>
          <a:p>
            <a:endParaRPr lang="en-ZA" dirty="0"/>
          </a:p>
        </p:txBody>
      </p:sp>
      <p:graphicFrame>
        <p:nvGraphicFramePr>
          <p:cNvPr id="4" name="Table 3">
            <a:extLst>
              <a:ext uri="{FF2B5EF4-FFF2-40B4-BE49-F238E27FC236}">
                <a16:creationId xmlns:a16="http://schemas.microsoft.com/office/drawing/2014/main" id="{0F453660-B537-480D-8AD5-4D582543BFC7}"/>
              </a:ext>
            </a:extLst>
          </p:cNvPr>
          <p:cNvGraphicFramePr>
            <a:graphicFrameLocks noGrp="1"/>
          </p:cNvGraphicFramePr>
          <p:nvPr>
            <p:extLst>
              <p:ext uri="{D42A27DB-BD31-4B8C-83A1-F6EECF244321}">
                <p14:modId xmlns:p14="http://schemas.microsoft.com/office/powerpoint/2010/main" val="2438428064"/>
              </p:ext>
            </p:extLst>
          </p:nvPr>
        </p:nvGraphicFramePr>
        <p:xfrm>
          <a:off x="539552" y="1340768"/>
          <a:ext cx="8064895" cy="4680522"/>
        </p:xfrm>
        <a:graphic>
          <a:graphicData uri="http://schemas.openxmlformats.org/drawingml/2006/table">
            <a:tbl>
              <a:tblPr firstRow="1" firstCol="1" bandRow="1"/>
              <a:tblGrid>
                <a:gridCol w="1000510">
                  <a:extLst>
                    <a:ext uri="{9D8B030D-6E8A-4147-A177-3AD203B41FA5}">
                      <a16:colId xmlns:a16="http://schemas.microsoft.com/office/drawing/2014/main" val="3816748243"/>
                    </a:ext>
                  </a:extLst>
                </a:gridCol>
                <a:gridCol w="3526307">
                  <a:extLst>
                    <a:ext uri="{9D8B030D-6E8A-4147-A177-3AD203B41FA5}">
                      <a16:colId xmlns:a16="http://schemas.microsoft.com/office/drawing/2014/main" val="3959659359"/>
                    </a:ext>
                  </a:extLst>
                </a:gridCol>
                <a:gridCol w="3538078">
                  <a:extLst>
                    <a:ext uri="{9D8B030D-6E8A-4147-A177-3AD203B41FA5}">
                      <a16:colId xmlns:a16="http://schemas.microsoft.com/office/drawing/2014/main" val="2490906418"/>
                    </a:ext>
                  </a:extLst>
                </a:gridCol>
              </a:tblGrid>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Name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Amount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val="3205112772"/>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N Munzhelele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15 038.00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548879278"/>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F Mkhabela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9 914.00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2892654517"/>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M Phiri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9 365.00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644005250"/>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P Phukubje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1 236.00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1189685529"/>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M Shongwe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9 365.00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817758043"/>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6</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N Monare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28 348.38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3317874279"/>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7</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A Ngcingwana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32 562.00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860279086"/>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M Clarke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22 356,00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3702341783"/>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9</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B Leonard</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50 058,00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473840913"/>
                  </a:ext>
                </a:extLst>
              </a:tr>
              <a:tr h="38892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H Mathebula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41 478,00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1746574963"/>
                  </a:ext>
                </a:extLst>
              </a:tr>
              <a:tr h="402336">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Total</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endParaRPr lang="en-ZA" sz="1600" dirty="0">
                        <a:effectLst/>
                        <a:latin typeface="Arial" panose="020B0604020202020204" pitchFamily="34"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219 720,38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402372222"/>
                  </a:ext>
                </a:extLst>
              </a:tr>
            </a:tbl>
          </a:graphicData>
        </a:graphic>
      </p:graphicFrame>
    </p:spTree>
    <p:extLst>
      <p:ext uri="{BB962C8B-B14F-4D97-AF65-F5344CB8AC3E}">
        <p14:creationId xmlns:p14="http://schemas.microsoft.com/office/powerpoint/2010/main" val="3480888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4CECF1-7AB0-45EB-B579-3D8946C0383D}"/>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Finance Information</a:t>
            </a:r>
            <a: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34" charset="-128"/>
                <a:cs typeface="Arial" panose="020B0604020202020204" pitchFamily="34" charset="0"/>
              </a:rPr>
              <a:t> (Budget vs Actual )</a:t>
            </a:r>
            <a:endParaRPr lang="en-ZA" sz="24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D58F-2DAB-1446-A47E-C34A82BC1FA1}"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D8413379-E7CC-4787-9CA0-6F36FC04937F}"/>
              </a:ext>
            </a:extLst>
          </p:cNvPr>
          <p:cNvGraphicFramePr>
            <a:graphicFrameLocks noGrp="1"/>
          </p:cNvGraphicFramePr>
          <p:nvPr>
            <p:extLst>
              <p:ext uri="{D42A27DB-BD31-4B8C-83A1-F6EECF244321}">
                <p14:modId xmlns:p14="http://schemas.microsoft.com/office/powerpoint/2010/main" val="297631714"/>
              </p:ext>
            </p:extLst>
          </p:nvPr>
        </p:nvGraphicFramePr>
        <p:xfrm>
          <a:off x="179512" y="1916832"/>
          <a:ext cx="8784975" cy="4190970"/>
        </p:xfrm>
        <a:graphic>
          <a:graphicData uri="http://schemas.openxmlformats.org/drawingml/2006/table">
            <a:tbl>
              <a:tblPr firstRow="1" firstCol="1" bandRow="1"/>
              <a:tblGrid>
                <a:gridCol w="2242776">
                  <a:extLst>
                    <a:ext uri="{9D8B030D-6E8A-4147-A177-3AD203B41FA5}">
                      <a16:colId xmlns:a16="http://schemas.microsoft.com/office/drawing/2014/main" val="3795097815"/>
                    </a:ext>
                  </a:extLst>
                </a:gridCol>
                <a:gridCol w="1147799">
                  <a:extLst>
                    <a:ext uri="{9D8B030D-6E8A-4147-A177-3AD203B41FA5}">
                      <a16:colId xmlns:a16="http://schemas.microsoft.com/office/drawing/2014/main" val="2581076987"/>
                    </a:ext>
                  </a:extLst>
                </a:gridCol>
                <a:gridCol w="1135222">
                  <a:extLst>
                    <a:ext uri="{9D8B030D-6E8A-4147-A177-3AD203B41FA5}">
                      <a16:colId xmlns:a16="http://schemas.microsoft.com/office/drawing/2014/main" val="2991635838"/>
                    </a:ext>
                  </a:extLst>
                </a:gridCol>
                <a:gridCol w="1594883">
                  <a:extLst>
                    <a:ext uri="{9D8B030D-6E8A-4147-A177-3AD203B41FA5}">
                      <a16:colId xmlns:a16="http://schemas.microsoft.com/office/drawing/2014/main" val="2026449103"/>
                    </a:ext>
                  </a:extLst>
                </a:gridCol>
                <a:gridCol w="1368152">
                  <a:extLst>
                    <a:ext uri="{9D8B030D-6E8A-4147-A177-3AD203B41FA5}">
                      <a16:colId xmlns:a16="http://schemas.microsoft.com/office/drawing/2014/main" val="2621476239"/>
                    </a:ext>
                  </a:extLst>
                </a:gridCol>
                <a:gridCol w="1296143">
                  <a:extLst>
                    <a:ext uri="{9D8B030D-6E8A-4147-A177-3AD203B41FA5}">
                      <a16:colId xmlns:a16="http://schemas.microsoft.com/office/drawing/2014/main" val="2387221926"/>
                    </a:ext>
                  </a:extLst>
                </a:gridCol>
              </a:tblGrid>
              <a:tr h="448050">
                <a:tc gridSpan="2">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Table No.3 : Operating Revenue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69815568"/>
                  </a:ext>
                </a:extLst>
              </a:tr>
              <a:tr h="896100">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Description (R Values)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BUDGET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Actual 2021/22 Financial Year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Full Year Forecast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8937478"/>
                  </a:ext>
                </a:extLst>
              </a:tr>
              <a:tr h="896100">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 Budget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YTD Budget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YTD Actual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Variance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017725"/>
                  </a:ext>
                </a:extLst>
              </a:tr>
              <a:tr h="448050">
                <a:tc>
                  <a:txBody>
                    <a:bodyPr/>
                    <a:lstStyle/>
                    <a:p>
                      <a:pPr indent="279400"/>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Broadcast Funders</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56 135 844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14 033 961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295 799</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-98%</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56 135 844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5427571"/>
                  </a:ext>
                </a:extLst>
              </a:tr>
              <a:tr h="448050">
                <a:tc>
                  <a:txBody>
                    <a:bodyPr/>
                    <a:lstStyle/>
                    <a:p>
                      <a:pPr indent="279400"/>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Grants income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32 968 420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8 242 105</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8 274 916</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32 968 420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374887"/>
                  </a:ext>
                </a:extLst>
              </a:tr>
              <a:tr h="448050">
                <a:tc>
                  <a:txBody>
                    <a:bodyPr/>
                    <a:lstStyle/>
                    <a:p>
                      <a:pPr indent="279400"/>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 Income: Interest</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4 231 704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1 057 926</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951 841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4 231 704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556290"/>
                  </a:ext>
                </a:extLst>
              </a:tr>
              <a:tr h="448050">
                <a:tc>
                  <a:txBody>
                    <a:bodyPr/>
                    <a:lstStyle/>
                    <a:p>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Income</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93 335 968</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23 333 992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9 522 555</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-59%</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93 335 968</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476492095"/>
                  </a:ext>
                </a:extLst>
              </a:tr>
            </a:tbl>
          </a:graphicData>
        </a:graphic>
      </p:graphicFrame>
    </p:spTree>
    <p:extLst>
      <p:ext uri="{BB962C8B-B14F-4D97-AF65-F5344CB8AC3E}">
        <p14:creationId xmlns:p14="http://schemas.microsoft.com/office/powerpoint/2010/main" val="2963808764"/>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Budget vs Actual (Cont)</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57AD16A1-A7A1-49BF-B6B4-82ED3164721E}"/>
              </a:ext>
            </a:extLst>
          </p:cNvPr>
          <p:cNvSpPr txBox="1"/>
          <p:nvPr/>
        </p:nvSpPr>
        <p:spPr>
          <a:xfrm>
            <a:off x="457200" y="1412776"/>
            <a:ext cx="8305060" cy="2554545"/>
          </a:xfrm>
          <a:prstGeom prst="rect">
            <a:avLst/>
          </a:prstGeom>
          <a:noFill/>
        </p:spPr>
        <p:txBody>
          <a:bodyPr wrap="square" rtlCol="0">
            <a:spAutoFit/>
          </a:bodyPr>
          <a:lstStyle/>
          <a:p>
            <a:pPr>
              <a:spcAft>
                <a:spcPts val="0"/>
              </a:spcAft>
              <a:buClr>
                <a:schemeClr val="accent6">
                  <a:lumMod val="75000"/>
                </a:schemeClr>
              </a:buClr>
            </a:pPr>
            <a:endParaRPr lang="en-GB" sz="1600" dirty="0">
              <a:latin typeface="Arial" panose="020B0604020202020204" pitchFamily="34" charset="0"/>
              <a:ea typeface="Times New Roman" panose="02020603050405020304" pitchFamily="18" charset="0"/>
              <a:cs typeface="Arial" panose="020B0604020202020204" pitchFamily="34" charset="0"/>
            </a:endParaRPr>
          </a:p>
          <a:p>
            <a:pPr marL="285750" indent="-285750">
              <a:spcAft>
                <a:spcPts val="0"/>
              </a:spcAft>
              <a:buClr>
                <a:schemeClr val="accent6">
                  <a:lumMod val="75000"/>
                </a:schemeClr>
              </a:buClr>
              <a:buFont typeface="Wingdings" panose="05000000000000000000" pitchFamily="2" charset="2"/>
              <a:buChar char="q"/>
            </a:pPr>
            <a:r>
              <a:rPr lang="en-GB" sz="16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cs typeface="Arial" panose="020B0604020202020204" pitchFamily="34" charset="0"/>
              </a:rPr>
              <a:t>MDDA earns revenue mainly from three sources: Transfers from Department of Communications, contribution from the broadcasters and interest from short term investments. Table above depicts revenue earned from beginning of the 2021/22 financial year up to the 30th of June 2021 compared to the projected budget. </a:t>
            </a:r>
          </a:p>
          <a:p>
            <a:pPr>
              <a:spcAft>
                <a:spcPts val="0"/>
              </a:spcAft>
              <a:buClr>
                <a:schemeClr val="accent6">
                  <a:lumMod val="75000"/>
                </a:schemeClr>
              </a:buClr>
            </a:pPr>
            <a:endParaRPr lang="en-US" sz="1600" dirty="0">
              <a:latin typeface="Arial" panose="020B0604020202020204" pitchFamily="34" charset="0"/>
              <a:cs typeface="Arial" panose="020B0604020202020204" pitchFamily="34" charset="0"/>
            </a:endParaRPr>
          </a:p>
          <a:p>
            <a:pPr marL="285750" indent="-285750">
              <a:spcAft>
                <a:spcPts val="0"/>
              </a:spcAft>
              <a:buClr>
                <a:schemeClr val="accent6">
                  <a:lumMod val="75000"/>
                </a:schemeClr>
              </a:buClr>
              <a:buFont typeface="Wingdings" panose="05000000000000000000" pitchFamily="2" charset="2"/>
              <a:buChar char="q"/>
            </a:pPr>
            <a:r>
              <a:rPr lang="en-US" sz="1600" dirty="0">
                <a:latin typeface="Arial" panose="020B0604020202020204" pitchFamily="34" charset="0"/>
                <a:cs typeface="Arial" panose="020B0604020202020204" pitchFamily="34" charset="0"/>
              </a:rPr>
              <a:t>Interest earnings were lower than anticipated for June 2021, interest rates were reduced and have remain unchanged which resulted in the reduced interest income, most broadcast contributions are expected to be received in the second and the third quarter</a:t>
            </a:r>
          </a:p>
        </p:txBody>
      </p:sp>
    </p:spTree>
    <p:extLst>
      <p:ext uri="{BB962C8B-B14F-4D97-AF65-F5344CB8AC3E}">
        <p14:creationId xmlns:p14="http://schemas.microsoft.com/office/powerpoint/2010/main" val="4846529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8FFD58-900B-476E-9E6F-21002F813C90}"/>
              </a:ext>
            </a:extLst>
          </p:cNvPr>
          <p:cNvSpPr>
            <a:spLocks noGrp="1"/>
          </p:cNvSpPr>
          <p:nvPr>
            <p:ph type="title"/>
          </p:nvPr>
        </p:nvSpPr>
        <p:spPr>
          <a:xfrm>
            <a:off x="457200" y="-21771"/>
            <a:ext cx="8229600" cy="1164771"/>
          </a:xfrm>
        </p:spPr>
        <p:txBody>
          <a:bodyPr/>
          <a:lstStyle/>
          <a:p>
            <a:pPr lvl="0" algn="ctr" defTabSz="895350" eaLnBrk="1" fontAlgn="auto" hangingPunct="1">
              <a:spcBef>
                <a:spcPct val="20000"/>
              </a:spcBef>
              <a:spcAft>
                <a:spcPts val="0"/>
              </a:spcAft>
            </a:pP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US" sz="2400" b="1" dirty="0">
                <a:latin typeface="Arial" panose="020B0604020202020204" pitchFamily="34" charset="0"/>
                <a:ea typeface="+mn-ea"/>
                <a:cs typeface="Arial" panose="020B0604020202020204" pitchFamily="34" charset="0"/>
              </a:rPr>
              <a:t>Budget vs Actual (Cont)</a:t>
            </a:r>
            <a:endParaRPr lang="en-ZA" sz="24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D58F-2DAB-1446-A47E-C34A82BC1FA1}"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D166BEC2-32ED-46E7-9D56-A34838B138A8}"/>
              </a:ext>
            </a:extLst>
          </p:cNvPr>
          <p:cNvGraphicFramePr>
            <a:graphicFrameLocks noGrp="1"/>
          </p:cNvGraphicFramePr>
          <p:nvPr>
            <p:extLst>
              <p:ext uri="{D42A27DB-BD31-4B8C-83A1-F6EECF244321}">
                <p14:modId xmlns:p14="http://schemas.microsoft.com/office/powerpoint/2010/main" val="2472063991"/>
              </p:ext>
            </p:extLst>
          </p:nvPr>
        </p:nvGraphicFramePr>
        <p:xfrm>
          <a:off x="215517" y="1148950"/>
          <a:ext cx="8712966" cy="3977456"/>
        </p:xfrm>
        <a:graphic>
          <a:graphicData uri="http://schemas.openxmlformats.org/drawingml/2006/table">
            <a:tbl>
              <a:tblPr firstRow="1" firstCol="1" bandRow="1"/>
              <a:tblGrid>
                <a:gridCol w="2192672">
                  <a:extLst>
                    <a:ext uri="{9D8B030D-6E8A-4147-A177-3AD203B41FA5}">
                      <a16:colId xmlns:a16="http://schemas.microsoft.com/office/drawing/2014/main" val="1726656052"/>
                    </a:ext>
                  </a:extLst>
                </a:gridCol>
                <a:gridCol w="1201390">
                  <a:extLst>
                    <a:ext uri="{9D8B030D-6E8A-4147-A177-3AD203B41FA5}">
                      <a16:colId xmlns:a16="http://schemas.microsoft.com/office/drawing/2014/main" val="2344213740"/>
                    </a:ext>
                  </a:extLst>
                </a:gridCol>
                <a:gridCol w="1181380">
                  <a:extLst>
                    <a:ext uri="{9D8B030D-6E8A-4147-A177-3AD203B41FA5}">
                      <a16:colId xmlns:a16="http://schemas.microsoft.com/office/drawing/2014/main" val="2497575375"/>
                    </a:ext>
                  </a:extLst>
                </a:gridCol>
                <a:gridCol w="1401222">
                  <a:extLst>
                    <a:ext uri="{9D8B030D-6E8A-4147-A177-3AD203B41FA5}">
                      <a16:colId xmlns:a16="http://schemas.microsoft.com/office/drawing/2014/main" val="1193225795"/>
                    </a:ext>
                  </a:extLst>
                </a:gridCol>
                <a:gridCol w="1296144">
                  <a:extLst>
                    <a:ext uri="{9D8B030D-6E8A-4147-A177-3AD203B41FA5}">
                      <a16:colId xmlns:a16="http://schemas.microsoft.com/office/drawing/2014/main" val="2038961541"/>
                    </a:ext>
                  </a:extLst>
                </a:gridCol>
                <a:gridCol w="1440158">
                  <a:extLst>
                    <a:ext uri="{9D8B030D-6E8A-4147-A177-3AD203B41FA5}">
                      <a16:colId xmlns:a16="http://schemas.microsoft.com/office/drawing/2014/main" val="1382440763"/>
                    </a:ext>
                  </a:extLst>
                </a:gridCol>
              </a:tblGrid>
              <a:tr h="415331">
                <a:tc gridSpan="2">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Table No.4 : Operating Expenditure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24493887"/>
                  </a:ext>
                </a:extLst>
              </a:tr>
              <a:tr h="743373">
                <a:tc>
                  <a:txBody>
                    <a:bodyPr/>
                    <a:lstStyle/>
                    <a:p>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Description (R Values)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Budget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Actual 2021/22 Financial Year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Full Year Forecast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716685"/>
                  </a:ext>
                </a:extLst>
              </a:tr>
              <a:tr h="781387">
                <a:tc>
                  <a:txBody>
                    <a:bodyPr/>
                    <a:lstStyle/>
                    <a:p>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2021/22 Budget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YTD Budget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YTD Actual</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Variance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225342"/>
                  </a:ext>
                </a:extLst>
              </a:tr>
              <a:tr h="398438">
                <a:tc>
                  <a:txBody>
                    <a:bodyPr/>
                    <a:lstStyle/>
                    <a:p>
                      <a:pPr indent="279400"/>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Grant Expenditure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47 201 340</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11 800 335</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28 313 015</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140%</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47 201 340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14679"/>
                  </a:ext>
                </a:extLst>
              </a:tr>
              <a:tr h="398438">
                <a:tc>
                  <a:txBody>
                    <a:bodyPr/>
                    <a:lstStyle/>
                    <a:p>
                      <a:pPr indent="279400"/>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MDDA Board costs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1 297 332</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324 333</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246 278</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-24%</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1 297 332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411713"/>
                  </a:ext>
                </a:extLst>
              </a:tr>
              <a:tr h="398438">
                <a:tc>
                  <a:txBody>
                    <a:bodyPr/>
                    <a:lstStyle/>
                    <a:p>
                      <a:pPr indent="279400"/>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Administration Costs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9 406 596</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2 351 649</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1 280 759</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9 406 596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723354"/>
                  </a:ext>
                </a:extLst>
              </a:tr>
              <a:tr h="415331">
                <a:tc>
                  <a:txBody>
                    <a:bodyPr/>
                    <a:lstStyle/>
                    <a:p>
                      <a:pPr indent="279400"/>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Employee Costs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35 430 700</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8 857 675</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7 841 599</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35 430 700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213668"/>
                  </a:ext>
                </a:extLst>
              </a:tr>
              <a:tr h="415331">
                <a:tc>
                  <a:txBody>
                    <a:bodyPr/>
                    <a:lstStyle/>
                    <a:p>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 Expenditure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93 335 968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23 333 992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37 681 651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93 335 968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76308114"/>
                  </a:ext>
                </a:extLst>
              </a:tr>
            </a:tbl>
          </a:graphicData>
        </a:graphic>
      </p:graphicFrame>
    </p:spTree>
    <p:extLst>
      <p:ext uri="{BB962C8B-B14F-4D97-AF65-F5344CB8AC3E}">
        <p14:creationId xmlns:p14="http://schemas.microsoft.com/office/powerpoint/2010/main" val="3635407406"/>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a:xfrm>
            <a:off x="457200" y="0"/>
            <a:ext cx="8229600" cy="1143000"/>
          </a:xfrm>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Budget vs Actual (Cont)</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AB261462-49FF-46F3-84E1-94CA80E34DA7}"/>
              </a:ext>
            </a:extLst>
          </p:cNvPr>
          <p:cNvSpPr txBox="1"/>
          <p:nvPr/>
        </p:nvSpPr>
        <p:spPr>
          <a:xfrm>
            <a:off x="683568" y="980728"/>
            <a:ext cx="8305060" cy="4109330"/>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indent="-285750">
              <a:lnSpc>
                <a:spcPct val="150000"/>
              </a:lnSpc>
              <a:buClr>
                <a:srgbClr val="F79646">
                  <a:lumMod val="75000"/>
                </a:srgbClr>
              </a:buClr>
              <a:buFont typeface="Wingdings" panose="05000000000000000000" pitchFamily="2" charset="2"/>
              <a:buChar char="q"/>
              <a:defRPr/>
            </a:pPr>
            <a:r>
              <a:rPr lang="en-US" sz="1600" dirty="0">
                <a:solidFill>
                  <a:prstClr val="black"/>
                </a:solidFill>
                <a:latin typeface="Arial" panose="020B0604020202020204" pitchFamily="34" charset="0"/>
                <a:cs typeface="Arial" panose="020B0604020202020204" pitchFamily="34" charset="0"/>
              </a:rPr>
              <a:t>Grant expenditure - has had higher than anticipated expenditure due to transmission fees being paid recently, the call for applications has only recently been issued out and this process has not been concluded yet. </a:t>
            </a:r>
            <a:endParaRPr lang="en-ZA" sz="1600" dirty="0">
              <a:solidFill>
                <a:prstClr val="black"/>
              </a:solidFill>
              <a:latin typeface="Arial" panose="020B0604020202020204" pitchFamily="34" charset="0"/>
              <a:cs typeface="Arial" panose="020B0604020202020204" pitchFamily="34" charset="0"/>
            </a:endParaRPr>
          </a:p>
          <a:p>
            <a:pPr marL="285750" indent="-285750">
              <a:lnSpc>
                <a:spcPct val="150000"/>
              </a:lnSpc>
              <a:buClr>
                <a:srgbClr val="F79646">
                  <a:lumMod val="75000"/>
                </a:srgbClr>
              </a:buClr>
              <a:buFont typeface="Wingdings" panose="05000000000000000000" pitchFamily="2" charset="2"/>
              <a:buChar char="q"/>
              <a:defRPr/>
            </a:pPr>
            <a:r>
              <a:rPr lang="en-US" sz="1600" dirty="0">
                <a:solidFill>
                  <a:prstClr val="black"/>
                </a:solidFill>
                <a:latin typeface="Arial" panose="020B0604020202020204" pitchFamily="34" charset="0"/>
                <a:cs typeface="Arial" panose="020B0604020202020204" pitchFamily="34" charset="0"/>
              </a:rPr>
              <a:t>Board costs depicts lower than budgeted expenditure as meetings have been held virtually which cuts down on traveling and all other costs. The budget depicts a full complement of the Board.</a:t>
            </a:r>
            <a:endParaRPr lang="en-ZA" sz="1600" dirty="0">
              <a:solidFill>
                <a:prstClr val="black"/>
              </a:solidFill>
              <a:latin typeface="Arial" panose="020B0604020202020204" pitchFamily="34" charset="0"/>
              <a:cs typeface="Arial" panose="020B0604020202020204" pitchFamily="34" charset="0"/>
            </a:endParaRPr>
          </a:p>
          <a:p>
            <a:pPr marL="285750" indent="-285750">
              <a:lnSpc>
                <a:spcPct val="150000"/>
              </a:lnSpc>
              <a:buClr>
                <a:srgbClr val="F79646">
                  <a:lumMod val="75000"/>
                </a:srgbClr>
              </a:buClr>
              <a:buFont typeface="Wingdings" panose="05000000000000000000" pitchFamily="2" charset="2"/>
              <a:buChar char="q"/>
              <a:defRPr/>
            </a:pPr>
            <a:r>
              <a:rPr lang="en-US" sz="1600" dirty="0">
                <a:solidFill>
                  <a:prstClr val="black"/>
                </a:solidFill>
                <a:latin typeface="Arial" panose="020B0604020202020204" pitchFamily="34" charset="0"/>
                <a:cs typeface="Arial" panose="020B0604020202020204" pitchFamily="34" charset="0"/>
              </a:rPr>
              <a:t>Administrative costs depict favorable variance mainly due to cost containment measures being implemented as well as most staff members working from home.</a:t>
            </a:r>
            <a:endParaRPr lang="en-ZA" sz="1600" dirty="0">
              <a:solidFill>
                <a:prstClr val="black"/>
              </a:solidFill>
              <a:latin typeface="Arial" panose="020B0604020202020204" pitchFamily="34" charset="0"/>
              <a:cs typeface="Arial" panose="020B0604020202020204" pitchFamily="34" charset="0"/>
            </a:endParaRPr>
          </a:p>
          <a:p>
            <a:pPr marL="285750" indent="-285750">
              <a:lnSpc>
                <a:spcPct val="150000"/>
              </a:lnSpc>
              <a:buClr>
                <a:srgbClr val="F79646">
                  <a:lumMod val="75000"/>
                </a:srgbClr>
              </a:buClr>
              <a:buFont typeface="Wingdings" panose="05000000000000000000" pitchFamily="2" charset="2"/>
              <a:buChar char="q"/>
              <a:defRPr/>
            </a:pPr>
            <a:r>
              <a:rPr lang="en-US" sz="1600" dirty="0">
                <a:solidFill>
                  <a:prstClr val="black"/>
                </a:solidFill>
                <a:latin typeface="Arial" panose="020B0604020202020204" pitchFamily="34" charset="0"/>
                <a:cs typeface="Arial" panose="020B0604020202020204" pitchFamily="34" charset="0"/>
              </a:rPr>
              <a:t>MDDA has been filling in Vacant posts, as at the 30th of June only one vacant position remains.</a:t>
            </a:r>
            <a:endParaRPr lang="en-ZA"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08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ZA" sz="2400" b="1" dirty="0">
                <a:latin typeface="Arial" panose="020B0604020202020204" pitchFamily="34" charset="0"/>
                <a:cs typeface="Arial" panose="020B0604020202020204" pitchFamily="34" charset="0"/>
              </a:rPr>
              <a:t>MDDA Board of Directors</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662D2242-6C64-46B9-AD14-3C32731190BC}"/>
              </a:ext>
            </a:extLst>
          </p:cNvPr>
          <p:cNvSpPr txBox="1"/>
          <p:nvPr/>
        </p:nvSpPr>
        <p:spPr>
          <a:xfrm>
            <a:off x="381740" y="1042381"/>
            <a:ext cx="8305060" cy="329320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Presidency also appointed Ms. Nadia Bulbulia as the Broadcast Sector representative, effective as of the 10th September 2021. The MDDA welcomes Ms. Bulbulia who has previously served on the Board of the MDDA from 2010 to 2013. She is a seasoned broadcast media and ICT sector strategist, with vast experience in both fields. Ms. Bulbulia is currently the Executive Director of the National Association of Broadcasters.</a:t>
            </a:r>
          </a:p>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Agency has three vacancies for publicly nominated members of the Board following the expiration of the term of office of Ms Della Togna and Dr Mbava in October 2020 as well as the more recent vacancy due to the expiration of the term of office of the Commercial Print Sector representative, Mr Moshoeshoe Monare. Mr Monare’s term of office expired on the 13th of September 2021. Mr Monare contributed immensely to the Board of the Agency, chairing the Corporate Affairs Committee and as a robust member of the Projects Oversight Committee. </a:t>
            </a:r>
            <a:endPar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581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926E0-156C-4DFC-BCB6-E0C9DF318F90}"/>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a:t>
            </a:r>
            <a:r>
              <a:rPr lang="en-ZA" sz="2400" b="1" dirty="0">
                <a:latin typeface="Arial" panose="020B0604020202020204" pitchFamily="34" charset="0"/>
                <a:cs typeface="Arial" panose="020B0604020202020204" pitchFamily="34" charset="0"/>
              </a:rPr>
              <a:t> Board Meetings</a:t>
            </a:r>
          </a:p>
        </p:txBody>
      </p:sp>
      <p:sp>
        <p:nvSpPr>
          <p:cNvPr id="3" name="Slide Number Placeholder 2">
            <a:extLst>
              <a:ext uri="{FF2B5EF4-FFF2-40B4-BE49-F238E27FC236}">
                <a16:creationId xmlns:a16="http://schemas.microsoft.com/office/drawing/2014/main" id="{3210620F-7A76-4F50-92A1-3373E31911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Rectangle 1">
            <a:extLst>
              <a:ext uri="{FF2B5EF4-FFF2-40B4-BE49-F238E27FC236}">
                <a16:creationId xmlns:a16="http://schemas.microsoft.com/office/drawing/2014/main" id="{826E18C7-4806-4163-A6A9-5C14068598F0}"/>
              </a:ext>
            </a:extLst>
          </p:cNvPr>
          <p:cNvSpPr>
            <a:spLocks noChangeArrowheads="1"/>
          </p:cNvSpPr>
          <p:nvPr/>
        </p:nvSpPr>
        <p:spPr bwMode="auto">
          <a:xfrm>
            <a:off x="323529" y="1124744"/>
            <a:ext cx="7920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Board</a:t>
            </a:r>
            <a:endParaRPr kumimoji="0" lang="en-ZA" altLang="en-US" sz="16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 name="Rectangle 8">
            <a:extLst>
              <a:ext uri="{FF2B5EF4-FFF2-40B4-BE49-F238E27FC236}">
                <a16:creationId xmlns:a16="http://schemas.microsoft.com/office/drawing/2014/main" id="{E09FFF53-F7F1-4F89-B629-D21217378F2F}"/>
              </a:ext>
            </a:extLst>
          </p:cNvPr>
          <p:cNvSpPr/>
          <p:nvPr/>
        </p:nvSpPr>
        <p:spPr>
          <a:xfrm>
            <a:off x="240912" y="4000071"/>
            <a:ext cx="1749410" cy="351378"/>
          </a:xfrm>
          <a:prstGeom prst="rect">
            <a:avLst/>
          </a:prstGeom>
        </p:spPr>
        <p:txBody>
          <a:bodyPr wrap="square">
            <a:spAutoFit/>
          </a:bodyPr>
          <a:lstStyle/>
          <a:p>
            <a:pPr marL="0" marR="0" lvl="3" indent="0" algn="r" defTabSz="914400" rtl="0" eaLnBrk="1" fontAlgn="auto" latinLnBrk="0" hangingPunct="1">
              <a:lnSpc>
                <a:spcPct val="115000"/>
              </a:lnSpc>
              <a:spcBef>
                <a:spcPts val="0"/>
              </a:spcBef>
              <a:spcAft>
                <a:spcPts val="80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Audit and Risk</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A3DA6316-F3A1-43F1-B349-5ADD047E5F91}"/>
              </a:ext>
            </a:extLst>
          </p:cNvPr>
          <p:cNvGraphicFramePr>
            <a:graphicFrameLocks noGrp="1"/>
          </p:cNvGraphicFramePr>
          <p:nvPr/>
        </p:nvGraphicFramePr>
        <p:xfrm>
          <a:off x="240912" y="1489753"/>
          <a:ext cx="8507551" cy="2453059"/>
        </p:xfrm>
        <a:graphic>
          <a:graphicData uri="http://schemas.openxmlformats.org/drawingml/2006/table">
            <a:tbl>
              <a:tblPr firstRow="1" firstCol="1" bandRow="1"/>
              <a:tblGrid>
                <a:gridCol w="2965733">
                  <a:extLst>
                    <a:ext uri="{9D8B030D-6E8A-4147-A177-3AD203B41FA5}">
                      <a16:colId xmlns:a16="http://schemas.microsoft.com/office/drawing/2014/main" val="2369568889"/>
                    </a:ext>
                  </a:extLst>
                </a:gridCol>
                <a:gridCol w="2722416">
                  <a:extLst>
                    <a:ext uri="{9D8B030D-6E8A-4147-A177-3AD203B41FA5}">
                      <a16:colId xmlns:a16="http://schemas.microsoft.com/office/drawing/2014/main" val="1390043810"/>
                    </a:ext>
                  </a:extLst>
                </a:gridCol>
                <a:gridCol w="2819402">
                  <a:extLst>
                    <a:ext uri="{9D8B030D-6E8A-4147-A177-3AD203B41FA5}">
                      <a16:colId xmlns:a16="http://schemas.microsoft.com/office/drawing/2014/main" val="510177523"/>
                    </a:ext>
                  </a:extLst>
                </a:gridCol>
              </a:tblGrid>
              <a:tr h="350437">
                <a:tc>
                  <a:txBody>
                    <a:bodyPr/>
                    <a:lstStyle/>
                    <a:p>
                      <a:pPr algn="just"/>
                      <a:r>
                        <a:rPr lang="en-US" sz="1600" b="1" dirty="0">
                          <a:effectLst/>
                          <a:latin typeface="Arial Narrow" panose="020B0606020202030204" pitchFamily="34" charset="0"/>
                          <a:ea typeface="Calibri" panose="020F0502020204030204" pitchFamily="34" charset="0"/>
                          <a:cs typeface="Arial" panose="020B0604020202020204" pitchFamily="34" charset="0"/>
                        </a:rPr>
                        <a:t>Name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Position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Meeting Attendances (1)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extLst>
                  <a:ext uri="{0D108BD9-81ED-4DB2-BD59-A6C34878D82A}">
                    <a16:rowId xmlns:a16="http://schemas.microsoft.com/office/drawing/2014/main" val="2936234289"/>
                  </a:ext>
                </a:extLst>
              </a:tr>
              <a:tr h="350437">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Mr Hlengani Mathebula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Board Chairperson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350620532"/>
                  </a:ext>
                </a:extLst>
              </a:tr>
              <a:tr h="350437">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Zanele Mngadi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1855646292"/>
                  </a:ext>
                </a:extLst>
              </a:tr>
              <a:tr h="350437">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Mr Moshoeshoe Monare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extLst>
                  <a:ext uri="{0D108BD9-81ED-4DB2-BD59-A6C34878D82A}">
                    <a16:rowId xmlns:a16="http://schemas.microsoft.com/office/drawing/2014/main" val="178063563"/>
                  </a:ext>
                </a:extLst>
              </a:tr>
              <a:tr h="350437">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a:t>
                      </a:r>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Andiswa Ngcingwana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156058359"/>
                  </a:ext>
                </a:extLst>
              </a:tr>
              <a:tr h="350437">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Marina Clarke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877495155"/>
                  </a:ext>
                </a:extLst>
              </a:tr>
              <a:tr h="350437">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Brenda Leonard</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2739336989"/>
                  </a:ext>
                </a:extLst>
              </a:tr>
            </a:tbl>
          </a:graphicData>
        </a:graphic>
      </p:graphicFrame>
      <p:graphicFrame>
        <p:nvGraphicFramePr>
          <p:cNvPr id="6" name="Table 5">
            <a:extLst>
              <a:ext uri="{FF2B5EF4-FFF2-40B4-BE49-F238E27FC236}">
                <a16:creationId xmlns:a16="http://schemas.microsoft.com/office/drawing/2014/main" id="{7E72A16E-DF94-49FD-89AA-A98A51B6F89F}"/>
              </a:ext>
            </a:extLst>
          </p:cNvPr>
          <p:cNvGraphicFramePr>
            <a:graphicFrameLocks noGrp="1"/>
          </p:cNvGraphicFramePr>
          <p:nvPr/>
        </p:nvGraphicFramePr>
        <p:xfrm>
          <a:off x="240912" y="4294598"/>
          <a:ext cx="8507551" cy="2202816"/>
        </p:xfrm>
        <a:graphic>
          <a:graphicData uri="http://schemas.openxmlformats.org/drawingml/2006/table">
            <a:tbl>
              <a:tblPr firstRow="1" firstCol="1" bandRow="1"/>
              <a:tblGrid>
                <a:gridCol w="2962936">
                  <a:extLst>
                    <a:ext uri="{9D8B030D-6E8A-4147-A177-3AD203B41FA5}">
                      <a16:colId xmlns:a16="http://schemas.microsoft.com/office/drawing/2014/main" val="2169209701"/>
                    </a:ext>
                  </a:extLst>
                </a:gridCol>
                <a:gridCol w="2736304">
                  <a:extLst>
                    <a:ext uri="{9D8B030D-6E8A-4147-A177-3AD203B41FA5}">
                      <a16:colId xmlns:a16="http://schemas.microsoft.com/office/drawing/2014/main" val="655516176"/>
                    </a:ext>
                  </a:extLst>
                </a:gridCol>
                <a:gridCol w="2808311">
                  <a:extLst>
                    <a:ext uri="{9D8B030D-6E8A-4147-A177-3AD203B41FA5}">
                      <a16:colId xmlns:a16="http://schemas.microsoft.com/office/drawing/2014/main" val="447887150"/>
                    </a:ext>
                  </a:extLst>
                </a:gridCol>
              </a:tblGrid>
              <a:tr h="275352">
                <a:tc>
                  <a:txBody>
                    <a:bodyPr/>
                    <a:lstStyle/>
                    <a:p>
                      <a:pPr algn="just"/>
                      <a:r>
                        <a:rPr lang="en-US" sz="1600" b="1" dirty="0">
                          <a:effectLst/>
                          <a:latin typeface="Arial Narrow" panose="020B0606020202030204" pitchFamily="34" charset="0"/>
                          <a:ea typeface="Calibri" panose="020F0502020204030204" pitchFamily="34" charset="0"/>
                          <a:cs typeface="Arial" panose="020B0604020202020204" pitchFamily="34" charset="0"/>
                        </a:rPr>
                        <a:t>Name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Position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tc>
                  <a:txBody>
                    <a:bodyPr/>
                    <a:lstStyle/>
                    <a:p>
                      <a:pPr algn="just"/>
                      <a:r>
                        <a:rPr lang="en-US" sz="1600" b="1"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Meeting Attendances (1)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FFFFFF"/>
                      </a:solidFill>
                      <a:prstDash val="solid"/>
                      <a:round/>
                      <a:headEnd type="none" w="med" len="med"/>
                      <a:tailEnd type="none" w="med" len="med"/>
                    </a:lnB>
                    <a:solidFill>
                      <a:srgbClr val="FBD4B4"/>
                    </a:solidFill>
                  </a:tcPr>
                </a:tc>
                <a:extLst>
                  <a:ext uri="{0D108BD9-81ED-4DB2-BD59-A6C34878D82A}">
                    <a16:rowId xmlns:a16="http://schemas.microsoft.com/office/drawing/2014/main" val="390187648"/>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Mr Fortune Mkhabela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Committee Chairperson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1369729621"/>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Margaret Phiri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4003617119"/>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Matseliso Shongwe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2779915544"/>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Mr Simon Mankgaba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25600447"/>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Ms Andiswa Ngcingwana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Member</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463036697"/>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Internal Audit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36C0A"/>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Standing Invitation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extLst>
                  <a:ext uri="{0D108BD9-81ED-4DB2-BD59-A6C34878D82A}">
                    <a16:rowId xmlns:a16="http://schemas.microsoft.com/office/drawing/2014/main" val="398914207"/>
                  </a:ext>
                </a:extLst>
              </a:tr>
              <a:tr h="275352">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External Audit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E36C0A"/>
                    </a:solidFill>
                  </a:tcPr>
                </a:tc>
                <a:tc>
                  <a:txBody>
                    <a:bodyPr/>
                    <a:lstStyle/>
                    <a:p>
                      <a:pPr algn="just"/>
                      <a:r>
                        <a:rPr lang="en-GB"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Standing Invitation</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tc>
                  <a:txBody>
                    <a:bodyPr/>
                    <a:lstStyle/>
                    <a:p>
                      <a:pPr algn="just"/>
                      <a:r>
                        <a:rPr lang="en-US" sz="16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a:noFill/>
                    </a:lnB>
                    <a:solidFill>
                      <a:srgbClr val="FBCAA2"/>
                    </a:solidFill>
                  </a:tcPr>
                </a:tc>
                <a:extLst>
                  <a:ext uri="{0D108BD9-81ED-4DB2-BD59-A6C34878D82A}">
                    <a16:rowId xmlns:a16="http://schemas.microsoft.com/office/drawing/2014/main" val="328285977"/>
                  </a:ext>
                </a:extLst>
              </a:tr>
            </a:tbl>
          </a:graphicData>
        </a:graphic>
      </p:graphicFrame>
    </p:spTree>
    <p:extLst>
      <p:ext uri="{BB962C8B-B14F-4D97-AF65-F5344CB8AC3E}">
        <p14:creationId xmlns:p14="http://schemas.microsoft.com/office/powerpoint/2010/main" val="174126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3"/>
          <p:cNvSpPr txBox="1"/>
          <p:nvPr/>
        </p:nvSpPr>
        <p:spPr>
          <a:xfrm>
            <a:off x="5154903" y="1268759"/>
            <a:ext cx="3665570" cy="397753"/>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ADDITIONAL POSTS </a:t>
            </a:r>
          </a:p>
        </p:txBody>
      </p:sp>
      <p:sp>
        <p:nvSpPr>
          <p:cNvPr id="167" name="Rectangle 166"/>
          <p:cNvSpPr/>
          <p:nvPr/>
        </p:nvSpPr>
        <p:spPr>
          <a:xfrm>
            <a:off x="7506147" y="2013267"/>
            <a:ext cx="1098301"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68" name="Rectangle 167"/>
          <p:cNvSpPr/>
          <p:nvPr/>
        </p:nvSpPr>
        <p:spPr>
          <a:xfrm>
            <a:off x="7699637" y="2500991"/>
            <a:ext cx="184731"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0" name="TextBox 169"/>
          <p:cNvSpPr txBox="1"/>
          <p:nvPr/>
        </p:nvSpPr>
        <p:spPr>
          <a:xfrm>
            <a:off x="451931" y="1268759"/>
            <a:ext cx="4120068"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ORGANISATION</a:t>
            </a:r>
          </a:p>
        </p:txBody>
      </p:sp>
      <p:sp>
        <p:nvSpPr>
          <p:cNvPr id="38" name="TextBox 37"/>
          <p:cNvSpPr txBox="1"/>
          <p:nvPr/>
        </p:nvSpPr>
        <p:spPr bwMode="auto">
          <a:xfrm>
            <a:off x="2701893" y="2086667"/>
            <a:ext cx="1870105" cy="1258976"/>
          </a:xfrm>
          <a:prstGeom prst="rect">
            <a:avLst/>
          </a:prstGeom>
          <a:no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APPROVED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POSTS: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41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9" name="TextBox 38"/>
          <p:cNvSpPr txBox="1"/>
          <p:nvPr/>
        </p:nvSpPr>
        <p:spPr bwMode="auto">
          <a:xfrm>
            <a:off x="2555776" y="3565728"/>
            <a:ext cx="2232248" cy="1182032"/>
          </a:xfrm>
          <a:prstGeom prst="rect">
            <a:avLst/>
          </a:prstGeom>
          <a:solidFill>
            <a:schemeClr val="accent6">
              <a:lumMod val="60000"/>
              <a:lumOff val="40000"/>
              <a:alpha val="99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OF 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97.6%</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0" name="TextBox 39"/>
          <p:cNvSpPr txBox="1"/>
          <p:nvPr/>
        </p:nvSpPr>
        <p:spPr bwMode="auto">
          <a:xfrm>
            <a:off x="508516" y="4993163"/>
            <a:ext cx="196685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VACANT POSTS</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1" name="TextBox 40"/>
          <p:cNvSpPr txBox="1"/>
          <p:nvPr/>
        </p:nvSpPr>
        <p:spPr bwMode="auto">
          <a:xfrm>
            <a:off x="2555776" y="4993163"/>
            <a:ext cx="223224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VACANCY RATE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2.4</a:t>
            </a: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AutoShape 2" descr="Image result for RECRUITMENT"/>
          <p:cNvSpPr>
            <a:spLocks noChangeAspect="1" noChangeArrowheads="1"/>
          </p:cNvSpPr>
          <p:nvPr/>
        </p:nvSpPr>
        <p:spPr bwMode="auto">
          <a:xfrm>
            <a:off x="3684298" y="344052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AutoShape 4" descr="Image result for INTERNSHIP"/>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Box 22"/>
          <p:cNvSpPr txBox="1"/>
          <p:nvPr/>
        </p:nvSpPr>
        <p:spPr bwMode="auto">
          <a:xfrm>
            <a:off x="442851" y="3592928"/>
            <a:ext cx="2032523" cy="1182032"/>
          </a:xfrm>
          <a:prstGeom prst="rect">
            <a:avLst/>
          </a:prstGeom>
          <a:solidFill>
            <a:schemeClr val="accent6">
              <a:lumMod val="60000"/>
              <a:lumOff val="4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lang="en-US" sz="2000" b="1" dirty="0">
                <a:solidFill>
                  <a:srgbClr val="0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40</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Title 3">
            <a:extLst>
              <a:ext uri="{FF2B5EF4-FFF2-40B4-BE49-F238E27FC236}">
                <a16:creationId xmlns:a16="http://schemas.microsoft.com/office/drawing/2014/main" id="{7B1314CB-6574-408C-8C13-CA950A16EA89}"/>
              </a:ext>
            </a:extLst>
          </p:cNvPr>
          <p:cNvSpPr>
            <a:spLocks noGrp="1"/>
          </p:cNvSpPr>
          <p:nvPr>
            <p:ph type="title"/>
          </p:nvPr>
        </p:nvSpPr>
        <p:spPr/>
        <p:txBody>
          <a:bodyPr/>
          <a:lstStyle/>
          <a:p>
            <a:pPr algn="ctr"/>
            <a:r>
              <a:rPr lang="en-ZA" sz="2400" b="0" dirty="0">
                <a:latin typeface="Arial" panose="020B0604020202020204" pitchFamily="34" charset="0"/>
                <a:cs typeface="Arial" panose="020B0604020202020204" pitchFamily="34" charset="0"/>
              </a:rPr>
              <a:t>2</a:t>
            </a:r>
            <a:r>
              <a:rPr lang="en-ZA" sz="2400" dirty="0"/>
              <a:t>021/22 Q1</a:t>
            </a:r>
            <a:r>
              <a:rPr lang="en-ZA" sz="2400" b="0" dirty="0">
                <a:latin typeface="Arial" panose="020B0604020202020204" pitchFamily="34" charset="0"/>
                <a:cs typeface="Arial" panose="020B0604020202020204" pitchFamily="34" charset="0"/>
              </a:rPr>
              <a:t> Staff Establishment</a:t>
            </a:r>
            <a:endParaRPr lang="en-ZA" sz="2400" b="0" dirty="0"/>
          </a:p>
        </p:txBody>
      </p:sp>
      <p:sp>
        <p:nvSpPr>
          <p:cNvPr id="2" name="Slide Number Placeholder 1">
            <a:extLst>
              <a:ext uri="{FF2B5EF4-FFF2-40B4-BE49-F238E27FC236}">
                <a16:creationId xmlns:a16="http://schemas.microsoft.com/office/drawing/2014/main" id="{3C71C2E8-532A-4BE8-A4C7-8D2534526CD8}"/>
              </a:ext>
            </a:extLst>
          </p:cNvPr>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5</a:t>
            </a:fld>
            <a:endParaRPr lang="en-US" dirty="0">
              <a:solidFill>
                <a:prstClr val="black">
                  <a:tint val="75000"/>
                </a:prstClr>
              </a:solidFill>
            </a:endParaRPr>
          </a:p>
        </p:txBody>
      </p:sp>
      <p:pic>
        <p:nvPicPr>
          <p:cNvPr id="6" name="Picture 5">
            <a:extLst>
              <a:ext uri="{FF2B5EF4-FFF2-40B4-BE49-F238E27FC236}">
                <a16:creationId xmlns:a16="http://schemas.microsoft.com/office/drawing/2014/main" id="{37A8C9EB-4E19-4CC1-A8EB-5A964F0BCFFC}"/>
              </a:ext>
            </a:extLst>
          </p:cNvPr>
          <p:cNvPicPr>
            <a:picLocks noChangeAspect="1"/>
          </p:cNvPicPr>
          <p:nvPr/>
        </p:nvPicPr>
        <p:blipFill>
          <a:blip r:embed="rId2"/>
          <a:stretch>
            <a:fillRect/>
          </a:stretch>
        </p:blipFill>
        <p:spPr>
          <a:xfrm>
            <a:off x="331770" y="1964518"/>
            <a:ext cx="2370123" cy="1381125"/>
          </a:xfrm>
          <a:prstGeom prst="rect">
            <a:avLst/>
          </a:prstGeom>
          <a:solidFill>
            <a:schemeClr val="accent6">
              <a:lumMod val="75000"/>
            </a:schemeClr>
          </a:solidFill>
        </p:spPr>
      </p:pic>
      <p:sp>
        <p:nvSpPr>
          <p:cNvPr id="25" name="TextBox 24">
            <a:extLst>
              <a:ext uri="{FF2B5EF4-FFF2-40B4-BE49-F238E27FC236}">
                <a16:creationId xmlns:a16="http://schemas.microsoft.com/office/drawing/2014/main" id="{FFE7B6F4-E1E2-4D9F-862E-27DDA3296D32}"/>
              </a:ext>
            </a:extLst>
          </p:cNvPr>
          <p:cNvSpPr txBox="1"/>
          <p:nvPr/>
        </p:nvSpPr>
        <p:spPr bwMode="auto">
          <a:xfrm>
            <a:off x="5154903" y="1798932"/>
            <a:ext cx="3657327" cy="1182032"/>
          </a:xfrm>
          <a:prstGeom prst="rect">
            <a:avLst/>
          </a:prstGeom>
          <a:solidFill>
            <a:srgbClr val="FFC000">
              <a:alpha val="59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FIXED TERM AND SECONDED STAFF</a:t>
            </a: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592B17C-09B8-4F9C-93A7-244FE157B275}"/>
              </a:ext>
            </a:extLst>
          </p:cNvPr>
          <p:cNvSpPr txBox="1"/>
          <p:nvPr/>
        </p:nvSpPr>
        <p:spPr>
          <a:xfrm>
            <a:off x="5154904" y="3293678"/>
            <a:ext cx="3665569"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LEADERSHIP</a:t>
            </a:r>
          </a:p>
        </p:txBody>
      </p:sp>
      <p:sp>
        <p:nvSpPr>
          <p:cNvPr id="27" name="TextBox 26">
            <a:extLst>
              <a:ext uri="{FF2B5EF4-FFF2-40B4-BE49-F238E27FC236}">
                <a16:creationId xmlns:a16="http://schemas.microsoft.com/office/drawing/2014/main" id="{95FA7B0E-8A6F-40F5-BF2B-50A8E0926226}"/>
              </a:ext>
            </a:extLst>
          </p:cNvPr>
          <p:cNvSpPr txBox="1"/>
          <p:nvPr/>
        </p:nvSpPr>
        <p:spPr bwMode="auto">
          <a:xfrm>
            <a:off x="5146661" y="3788786"/>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EXECUTIVE COMMITTEE</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 </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lang="en-ZA" sz="2000" b="1" kern="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p:txBody>
      </p:sp>
      <p:sp>
        <p:nvSpPr>
          <p:cNvPr id="28" name="TextBox 27">
            <a:extLst>
              <a:ext uri="{FF2B5EF4-FFF2-40B4-BE49-F238E27FC236}">
                <a16:creationId xmlns:a16="http://schemas.microsoft.com/office/drawing/2014/main" id="{DD55F69F-3651-46D2-9693-7AEE8B8AD25C}"/>
              </a:ext>
            </a:extLst>
          </p:cNvPr>
          <p:cNvSpPr txBox="1"/>
          <p:nvPr/>
        </p:nvSpPr>
        <p:spPr bwMode="auto">
          <a:xfrm>
            <a:off x="5154904" y="5142760"/>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MANAGEMENT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lang="en-ZA" sz="2000" b="1" kern="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lang="en-ZA" sz="2000" b="1" kern="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endPar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0588804"/>
      </p:ext>
    </p:extLst>
  </p:cSld>
  <p:clrMapOvr>
    <a:masterClrMapping/>
  </p:clrMapOvr>
  <p:transition>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926E0-156C-4DFC-BCB6-E0C9DF318F90}"/>
              </a:ext>
            </a:extLst>
          </p:cNvPr>
          <p:cNvSpPr>
            <a:spLocks noGrp="1"/>
          </p:cNvSpPr>
          <p:nvPr>
            <p:ph type="title"/>
          </p:nvPr>
        </p:nvSpPr>
        <p:spPr/>
        <p:txBody>
          <a:bodyPr/>
          <a:lstStyle/>
          <a:p>
            <a:pPr algn="ctr"/>
            <a:r>
              <a:rPr lang="en-US" sz="2400" b="1" dirty="0">
                <a:effectLst/>
                <a:latin typeface="Arial" panose="020B0604020202020204" pitchFamily="34" charset="0"/>
                <a:ea typeface="Calibri" panose="020F0502020204030204" pitchFamily="34" charset="0"/>
              </a:rPr>
              <a:t>Board’s </a:t>
            </a:r>
            <a:r>
              <a:rPr lang="en-US" sz="2400" b="1" dirty="0">
                <a:ea typeface="Calibri" panose="020F0502020204030204" pitchFamily="34" charset="0"/>
              </a:rPr>
              <a:t>second</a:t>
            </a:r>
            <a:r>
              <a:rPr lang="en-US" sz="2400" b="1" dirty="0">
                <a:effectLst/>
                <a:latin typeface="Arial" panose="020B0604020202020204" pitchFamily="34" charset="0"/>
                <a:ea typeface="Calibri" panose="020F0502020204030204" pitchFamily="34" charset="0"/>
              </a:rPr>
              <a:t> quarter remuneration for 2021/22</a:t>
            </a:r>
            <a:endParaRPr lang="en-ZA" sz="2400" b="1"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3210620F-7A76-4F50-92A1-3373E31911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8570C749-6544-4E5C-B389-3A0ED9C59842}"/>
              </a:ext>
            </a:extLst>
          </p:cNvPr>
          <p:cNvGraphicFramePr>
            <a:graphicFrameLocks noGrp="1"/>
          </p:cNvGraphicFramePr>
          <p:nvPr/>
        </p:nvGraphicFramePr>
        <p:xfrm>
          <a:off x="457200" y="1325366"/>
          <a:ext cx="8003233" cy="5030993"/>
        </p:xfrm>
        <a:graphic>
          <a:graphicData uri="http://schemas.openxmlformats.org/drawingml/2006/table">
            <a:tbl>
              <a:tblPr firstRow="1" firstCol="1" bandRow="1"/>
              <a:tblGrid>
                <a:gridCol w="992860">
                  <a:extLst>
                    <a:ext uri="{9D8B030D-6E8A-4147-A177-3AD203B41FA5}">
                      <a16:colId xmlns:a16="http://schemas.microsoft.com/office/drawing/2014/main" val="3016221676"/>
                    </a:ext>
                  </a:extLst>
                </a:gridCol>
                <a:gridCol w="3499346">
                  <a:extLst>
                    <a:ext uri="{9D8B030D-6E8A-4147-A177-3AD203B41FA5}">
                      <a16:colId xmlns:a16="http://schemas.microsoft.com/office/drawing/2014/main" val="2113554315"/>
                    </a:ext>
                  </a:extLst>
                </a:gridCol>
                <a:gridCol w="3511027">
                  <a:extLst>
                    <a:ext uri="{9D8B030D-6E8A-4147-A177-3AD203B41FA5}">
                      <a16:colId xmlns:a16="http://schemas.microsoft.com/office/drawing/2014/main" val="1148061368"/>
                    </a:ext>
                  </a:extLst>
                </a:gridCol>
              </a:tblGrid>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Name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gn="just"/>
                      <a:r>
                        <a:rPr lang="en-US" sz="16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Amount</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val="1968750416"/>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N Munzhelele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15 038,00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1887242071"/>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H Mathebula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68 284,00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304108517"/>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3</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M Phiri</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13 292,00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164850444"/>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P Phukubje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1 236.00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3709621468"/>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5</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M Shongwe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13 619,00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2438439"/>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6</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N Monare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45 829,74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2117343367"/>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7</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A Ngcingwana</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32 562,00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494029657"/>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Mr M Clarke</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91 368,00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2317723259"/>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9</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Ms. B Leonard</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87 608,00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3337749384"/>
                  </a:ext>
                </a:extLst>
              </a:tr>
              <a:tr h="457363">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Total</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pPr algn="just"/>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just"/>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 368 836,74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64932747"/>
                  </a:ext>
                </a:extLst>
              </a:tr>
            </a:tbl>
          </a:graphicData>
        </a:graphic>
      </p:graphicFrame>
    </p:spTree>
    <p:extLst>
      <p:ext uri="{BB962C8B-B14F-4D97-AF65-F5344CB8AC3E}">
        <p14:creationId xmlns:p14="http://schemas.microsoft.com/office/powerpoint/2010/main" val="31048270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4CECF1-7AB0-45EB-B579-3D8946C0383D}"/>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GB" sz="2400" b="1" dirty="0">
                <a:latin typeface="Arial" panose="020B0604020202020204" pitchFamily="34" charset="0"/>
                <a:cs typeface="Arial" panose="020B0604020202020204" pitchFamily="34" charset="0"/>
              </a:rPr>
              <a:t>Finance Information</a:t>
            </a:r>
            <a: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34" charset="-128"/>
                <a:cs typeface="Arial" panose="020B0604020202020204" pitchFamily="34" charset="0"/>
              </a:rPr>
              <a:t> (Budget vs Actual)</a:t>
            </a:r>
            <a:endParaRPr lang="en-ZA" sz="24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D58F-2DAB-1446-A47E-C34A82BC1FA1}"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807949FE-D946-44FD-A926-FBD234E6953C}"/>
              </a:ext>
            </a:extLst>
          </p:cNvPr>
          <p:cNvGraphicFramePr>
            <a:graphicFrameLocks noGrp="1"/>
          </p:cNvGraphicFramePr>
          <p:nvPr/>
        </p:nvGraphicFramePr>
        <p:xfrm>
          <a:off x="100640" y="1340768"/>
          <a:ext cx="8863849" cy="3356802"/>
        </p:xfrm>
        <a:graphic>
          <a:graphicData uri="http://schemas.openxmlformats.org/drawingml/2006/table">
            <a:tbl>
              <a:tblPr firstRow="1" firstCol="1" bandRow="1"/>
              <a:tblGrid>
                <a:gridCol w="2216786">
                  <a:extLst>
                    <a:ext uri="{9D8B030D-6E8A-4147-A177-3AD203B41FA5}">
                      <a16:colId xmlns:a16="http://schemas.microsoft.com/office/drawing/2014/main" val="210474116"/>
                    </a:ext>
                  </a:extLst>
                </a:gridCol>
                <a:gridCol w="1133115">
                  <a:extLst>
                    <a:ext uri="{9D8B030D-6E8A-4147-A177-3AD203B41FA5}">
                      <a16:colId xmlns:a16="http://schemas.microsoft.com/office/drawing/2014/main" val="3648889182"/>
                    </a:ext>
                  </a:extLst>
                </a:gridCol>
                <a:gridCol w="938632">
                  <a:extLst>
                    <a:ext uri="{9D8B030D-6E8A-4147-A177-3AD203B41FA5}">
                      <a16:colId xmlns:a16="http://schemas.microsoft.com/office/drawing/2014/main" val="155586038"/>
                    </a:ext>
                  </a:extLst>
                </a:gridCol>
                <a:gridCol w="2182175">
                  <a:extLst>
                    <a:ext uri="{9D8B030D-6E8A-4147-A177-3AD203B41FA5}">
                      <a16:colId xmlns:a16="http://schemas.microsoft.com/office/drawing/2014/main" val="1349291663"/>
                    </a:ext>
                  </a:extLst>
                </a:gridCol>
                <a:gridCol w="1054004">
                  <a:extLst>
                    <a:ext uri="{9D8B030D-6E8A-4147-A177-3AD203B41FA5}">
                      <a16:colId xmlns:a16="http://schemas.microsoft.com/office/drawing/2014/main" val="2623373829"/>
                    </a:ext>
                  </a:extLst>
                </a:gridCol>
                <a:gridCol w="1339137">
                  <a:extLst>
                    <a:ext uri="{9D8B030D-6E8A-4147-A177-3AD203B41FA5}">
                      <a16:colId xmlns:a16="http://schemas.microsoft.com/office/drawing/2014/main" val="1259041873"/>
                    </a:ext>
                  </a:extLst>
                </a:gridCol>
              </a:tblGrid>
              <a:tr h="337213">
                <a:tc gridSpan="2">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Table No.3: Operating Revenue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466945775"/>
                  </a:ext>
                </a:extLst>
              </a:tr>
              <a:tr h="674426">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Description (R Values)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Actual 2021/22 Financial Year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Full Year Forecast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379178"/>
                  </a:ext>
                </a:extLst>
              </a:tr>
              <a:tr h="996311">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2021/22 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YTD 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YTD Actual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Variance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0912849"/>
                  </a:ext>
                </a:extLst>
              </a:tr>
              <a:tr h="337213">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Broadcast Funders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56 135 844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28 067 922</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53 423 514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56 135 844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9014584"/>
                  </a:ext>
                </a:extLst>
              </a:tr>
              <a:tr h="337213">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Grants income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32 968 420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16 484 210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16 531 916</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32 968 420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186860"/>
                  </a:ext>
                </a:extLst>
              </a:tr>
              <a:tr h="337213">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Other Income: Interest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4 231 704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2 115 852</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1 478 290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3 601 039</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7759805"/>
                  </a:ext>
                </a:extLst>
              </a:tr>
              <a:tr h="337213">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Income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93 335 968</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46 667 984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71 433 720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53%</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93 335 968</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880472245"/>
                  </a:ext>
                </a:extLst>
              </a:tr>
            </a:tbl>
          </a:graphicData>
        </a:graphic>
      </p:graphicFrame>
    </p:spTree>
    <p:extLst>
      <p:ext uri="{BB962C8B-B14F-4D97-AF65-F5344CB8AC3E}">
        <p14:creationId xmlns:p14="http://schemas.microsoft.com/office/powerpoint/2010/main" val="1893200352"/>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ZA" sz="2400" b="1" dirty="0">
                <a:latin typeface="Arial" panose="020B0604020202020204" pitchFamily="34" charset="0"/>
                <a:cs typeface="Arial" panose="020B0604020202020204" pitchFamily="34" charset="0"/>
              </a:rPr>
              <a:t>Budget vs Actual (Cont)</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57AD16A1-A7A1-49BF-B6B4-82ED3164721E}"/>
              </a:ext>
            </a:extLst>
          </p:cNvPr>
          <p:cNvSpPr txBox="1"/>
          <p:nvPr/>
        </p:nvSpPr>
        <p:spPr>
          <a:xfrm>
            <a:off x="381740" y="1412776"/>
            <a:ext cx="8305060"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F79646">
                  <a:lumMod val="75000"/>
                </a:srgbClr>
              </a:buClr>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earns revenue mainly from three sources: Transfers from Department of Communications, contribution from the broadcasters and interest from short term investments. Table below depicts revenue earned from beginning of the 2021/22 financial year up to the 30th of September 2021 compared to the projected budget. </a:t>
            </a:r>
          </a:p>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Interest earnings were lower than anticipated for the first two quarters of 2021/22 financial year, interest rates were reduced and have remain unchanged which resulted in the reduced interest income, Multichoice has already paid its contribution and other broadcast contributions are expected to be received before the end of December 2021</a:t>
            </a:r>
            <a:r>
              <a:rPr kumimoji="0" lang="en-ZA" sz="1600" b="0" i="0" u="none" strike="noStrike" kern="1200" cap="none" spc="0" normalizeH="0" baseline="0" noProof="0" dirty="0">
                <a:ln>
                  <a:noFill/>
                </a:ln>
                <a:solidFill>
                  <a:srgbClr val="1F3864"/>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
                <a:srgbClr val="F79646">
                  <a:lumMod val="75000"/>
                </a:srgbClr>
              </a:buClr>
              <a:buSzTx/>
              <a:buFont typeface="Wingdings" panose="05000000000000000000" pitchFamily="2" charset="2"/>
              <a:buChar char="q"/>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67264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8FFD58-900B-476E-9E6F-21002F813C90}"/>
              </a:ext>
            </a:extLst>
          </p:cNvPr>
          <p:cNvSpPr>
            <a:spLocks noGrp="1"/>
          </p:cNvSpPr>
          <p:nvPr>
            <p:ph type="title"/>
          </p:nvPr>
        </p:nvSpPr>
        <p:spPr/>
        <p:txBody>
          <a:bodyPr/>
          <a:lstStyle/>
          <a:p>
            <a:pPr lvl="0" algn="ctr" defTabSz="895350" eaLnBrk="1" fontAlgn="auto" hangingPunct="1">
              <a:spcBef>
                <a:spcPct val="20000"/>
              </a:spcBef>
              <a:spcAft>
                <a:spcPts val="0"/>
              </a:spcAft>
            </a:pPr>
            <a:r>
              <a:rPr lang="en-ZA" sz="2400" b="1" dirty="0">
                <a:latin typeface="Arial" panose="020B0604020202020204" pitchFamily="34" charset="0"/>
                <a:cs typeface="Arial" panose="020B0604020202020204" pitchFamily="34" charset="0"/>
              </a:rPr>
              <a:t>2</a:t>
            </a:r>
            <a:r>
              <a:rPr lang="en-ZA" sz="2400" b="1" dirty="0"/>
              <a:t>021/22 Q2 </a:t>
            </a:r>
            <a:r>
              <a:rPr lang="en-US" sz="2400" b="1" dirty="0">
                <a:latin typeface="Arial" panose="020B0604020202020204" pitchFamily="34" charset="0"/>
                <a:ea typeface="+mn-ea"/>
                <a:cs typeface="Arial" panose="020B0604020202020204" pitchFamily="34" charset="0"/>
              </a:rPr>
              <a:t>Budget vs Actual (Cont)</a:t>
            </a:r>
            <a:endParaRPr lang="en-ZA" sz="24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43D58F-2DAB-1446-A47E-C34A82BC1FA1}"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nvGraphicFramePr>
        <p:xfrm>
          <a:off x="100640" y="6170930"/>
          <a:ext cx="1978325" cy="370840"/>
        </p:xfrm>
        <a:graphic>
          <a:graphicData uri="http://schemas.openxmlformats.org/drawingml/2006/table">
            <a:tbl>
              <a:tblPr firstRow="1" bandRow="1">
                <a:tableStyleId>{5C22544A-7EE6-4342-B048-85BDC9FD1C3A}</a:tableStyleId>
              </a:tblPr>
              <a:tblGrid>
                <a:gridCol w="1978325">
                  <a:extLst>
                    <a:ext uri="{9D8B030D-6E8A-4147-A177-3AD203B41FA5}">
                      <a16:colId xmlns:a16="http://schemas.microsoft.com/office/drawing/2014/main" val="20000"/>
                    </a:ext>
                  </a:extLst>
                </a:gridCol>
              </a:tblGrid>
              <a:tr h="370840">
                <a:tc>
                  <a:txBody>
                    <a:bodyPr/>
                    <a:lstStyle/>
                    <a:p>
                      <a:endParaRPr lang="en-ZA" b="0" dirty="0">
                        <a:solidFill>
                          <a:schemeClr val="tx1"/>
                        </a:solidFill>
                      </a:endParaRPr>
                    </a:p>
                  </a:txBody>
                  <a:tcPr>
                    <a:noFill/>
                  </a:tcPr>
                </a:tc>
                <a:extLst>
                  <a:ext uri="{0D108BD9-81ED-4DB2-BD59-A6C34878D82A}">
                    <a16:rowId xmlns:a16="http://schemas.microsoft.com/office/drawing/2014/main" val="10000"/>
                  </a:ext>
                </a:extLst>
              </a:tr>
            </a:tbl>
          </a:graphicData>
        </a:graphic>
      </p:graphicFrame>
      <p:graphicFrame>
        <p:nvGraphicFramePr>
          <p:cNvPr id="3" name="Table 2">
            <a:extLst>
              <a:ext uri="{FF2B5EF4-FFF2-40B4-BE49-F238E27FC236}">
                <a16:creationId xmlns:a16="http://schemas.microsoft.com/office/drawing/2014/main" id="{35FC7764-3157-416B-9BBA-2CB023B10018}"/>
              </a:ext>
            </a:extLst>
          </p:cNvPr>
          <p:cNvGraphicFramePr>
            <a:graphicFrameLocks noGrp="1"/>
          </p:cNvGraphicFramePr>
          <p:nvPr/>
        </p:nvGraphicFramePr>
        <p:xfrm>
          <a:off x="100640" y="1340768"/>
          <a:ext cx="8863847" cy="3429192"/>
        </p:xfrm>
        <a:graphic>
          <a:graphicData uri="http://schemas.openxmlformats.org/drawingml/2006/table">
            <a:tbl>
              <a:tblPr firstRow="1" firstCol="1" bandRow="1"/>
              <a:tblGrid>
                <a:gridCol w="2230482">
                  <a:extLst>
                    <a:ext uri="{9D8B030D-6E8A-4147-A177-3AD203B41FA5}">
                      <a16:colId xmlns:a16="http://schemas.microsoft.com/office/drawing/2014/main" val="1876218004"/>
                    </a:ext>
                  </a:extLst>
                </a:gridCol>
                <a:gridCol w="1304408">
                  <a:extLst>
                    <a:ext uri="{9D8B030D-6E8A-4147-A177-3AD203B41FA5}">
                      <a16:colId xmlns:a16="http://schemas.microsoft.com/office/drawing/2014/main" val="558601529"/>
                    </a:ext>
                  </a:extLst>
                </a:gridCol>
                <a:gridCol w="1258428">
                  <a:extLst>
                    <a:ext uri="{9D8B030D-6E8A-4147-A177-3AD203B41FA5}">
                      <a16:colId xmlns:a16="http://schemas.microsoft.com/office/drawing/2014/main" val="3449801283"/>
                    </a:ext>
                  </a:extLst>
                </a:gridCol>
                <a:gridCol w="1666610">
                  <a:extLst>
                    <a:ext uri="{9D8B030D-6E8A-4147-A177-3AD203B41FA5}">
                      <a16:colId xmlns:a16="http://schemas.microsoft.com/office/drawing/2014/main" val="548964064"/>
                    </a:ext>
                  </a:extLst>
                </a:gridCol>
                <a:gridCol w="963181">
                  <a:extLst>
                    <a:ext uri="{9D8B030D-6E8A-4147-A177-3AD203B41FA5}">
                      <a16:colId xmlns:a16="http://schemas.microsoft.com/office/drawing/2014/main" val="3598621816"/>
                    </a:ext>
                  </a:extLst>
                </a:gridCol>
                <a:gridCol w="1440738">
                  <a:extLst>
                    <a:ext uri="{9D8B030D-6E8A-4147-A177-3AD203B41FA5}">
                      <a16:colId xmlns:a16="http://schemas.microsoft.com/office/drawing/2014/main" val="3055459269"/>
                    </a:ext>
                  </a:extLst>
                </a:gridCol>
              </a:tblGrid>
              <a:tr h="360209">
                <a:tc gridSpan="2">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Table No.4 : Operating Expenditure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ZA"/>
                    </a:p>
                  </a:txBody>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83518845"/>
                  </a:ext>
                </a:extLst>
              </a:tr>
              <a:tr h="633968">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Description (R Values)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Actual 2021/22 Financial Year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Full Year Forecast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593174"/>
                  </a:ext>
                </a:extLst>
              </a:tr>
              <a:tr h="677194">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2021/22 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YTD Budget</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YTD Actual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Variance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8238864"/>
                  </a:ext>
                </a:extLst>
              </a:tr>
              <a:tr h="345801">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Grant Expenditure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47 201 340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23 600 670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40 728 233</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73%</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47 201 340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3718981"/>
                  </a:ext>
                </a:extLst>
              </a:tr>
              <a:tr h="345801">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MDDA Board costs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1 297 332</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648 666</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371 202</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-43%</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1 297 332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246797"/>
                  </a:ext>
                </a:extLst>
              </a:tr>
              <a:tr h="345801">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Administration Costs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9 519 996</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4 759 998</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5 048 900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9 519 996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330303"/>
                  </a:ext>
                </a:extLst>
              </a:tr>
              <a:tr h="360209">
                <a:tc>
                  <a:txBody>
                    <a:bodyPr/>
                    <a:lstStyle/>
                    <a:p>
                      <a:pPr indent="279400"/>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Employee Costs</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35 317 300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17 658 650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16 176 344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35 317 300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962054"/>
                  </a:ext>
                </a:extLst>
              </a:tr>
              <a:tr h="360209">
                <a:tc>
                  <a:txBody>
                    <a:bodyPr/>
                    <a:lstStyle/>
                    <a:p>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 Expenditure</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93 335 968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46 667 984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62 324 679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34%</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r"/>
                      <a:r>
                        <a:rPr lang="en-ZA" sz="14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             93 335 968 </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646575488"/>
                  </a:ext>
                </a:extLst>
              </a:tr>
            </a:tbl>
          </a:graphicData>
        </a:graphic>
      </p:graphicFrame>
    </p:spTree>
    <p:extLst>
      <p:ext uri="{BB962C8B-B14F-4D97-AF65-F5344CB8AC3E}">
        <p14:creationId xmlns:p14="http://schemas.microsoft.com/office/powerpoint/2010/main" val="629219282"/>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1561C-F745-42C3-A348-A8C1E2AF5498}"/>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ZA" sz="2400" b="1" dirty="0">
                <a:latin typeface="Arial" panose="020B0604020202020204" pitchFamily="34" charset="0"/>
                <a:cs typeface="Arial" panose="020B0604020202020204" pitchFamily="34" charset="0"/>
              </a:rPr>
              <a:t>Budget vs Actual (Cont)</a:t>
            </a:r>
          </a:p>
        </p:txBody>
      </p:sp>
      <p:sp>
        <p:nvSpPr>
          <p:cNvPr id="3" name="Slide Number Placeholder 2">
            <a:extLst>
              <a:ext uri="{FF2B5EF4-FFF2-40B4-BE49-F238E27FC236}">
                <a16:creationId xmlns:a16="http://schemas.microsoft.com/office/drawing/2014/main" id="{FF6C18B7-453D-4C1A-9241-D8330D70707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AB261462-49FF-46F3-84E1-94CA80E34DA7}"/>
              </a:ext>
            </a:extLst>
          </p:cNvPr>
          <p:cNvSpPr txBox="1"/>
          <p:nvPr/>
        </p:nvSpPr>
        <p:spPr>
          <a:xfrm>
            <a:off x="683568" y="980728"/>
            <a:ext cx="8305060" cy="4478662"/>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Grant expenditure - has had higher than anticipated expenditure as a result of Sentech fees being paid recently, the call for applications has only recently been issued out and this process has not been concluded yet. </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Board costs depicts lower than budgeted expenditure as these meetings have been held virtually which cuts down on traveling and all other costs. The budget depicts a full complement of the Board.</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Administrative costs depict favorable variance mainly due to cost containment measures being implemented as well as most staff members working from home. Administration cost include depreciation.</a:t>
            </a:r>
          </a:p>
          <a:p>
            <a:pPr marL="285750" marR="0" lvl="0" indent="-285750" algn="l" defTabSz="914400" rtl="0" eaLnBrk="1" fontAlgn="auto" latinLnBrk="0" hangingPunct="1">
              <a:lnSpc>
                <a:spcPct val="150000"/>
              </a:lnSpc>
              <a:spcBef>
                <a:spcPts val="0"/>
              </a:spcBef>
              <a:spcAft>
                <a:spcPts val="0"/>
              </a:spcAft>
              <a:buClr>
                <a:srgbClr val="F79646">
                  <a:lumMod val="75000"/>
                </a:srgbClr>
              </a:buClr>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MDDA has been filling in Vacant posts, as at the 30th of September only three vacant position remains.</a:t>
            </a:r>
          </a:p>
        </p:txBody>
      </p:sp>
    </p:spTree>
    <p:extLst>
      <p:ext uri="{BB962C8B-B14F-4D97-AF65-F5344CB8AC3E}">
        <p14:creationId xmlns:p14="http://schemas.microsoft.com/office/powerpoint/2010/main" val="3455631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20A97-B961-4908-AFD7-CE1A071E554E}"/>
              </a:ext>
            </a:extLst>
          </p:cNvPr>
          <p:cNvSpPr>
            <a:spLocks noGrp="1"/>
          </p:cNvSpPr>
          <p:nvPr>
            <p:ph type="title"/>
          </p:nvPr>
        </p:nvSpPr>
        <p:spPr/>
        <p:txBody>
          <a:bodyPr/>
          <a:lstStyle/>
          <a:p>
            <a:r>
              <a:rPr lang="en-US" b="0" dirty="0">
                <a:latin typeface="Arial" panose="020B0604020202020204" pitchFamily="34" charset="0"/>
                <a:cs typeface="Arial" panose="020B0604020202020204" pitchFamily="34" charset="0"/>
              </a:rPr>
              <a:t>Thank you</a:t>
            </a:r>
          </a:p>
        </p:txBody>
      </p:sp>
      <p:sp>
        <p:nvSpPr>
          <p:cNvPr id="3" name="Slide Number Placeholder 2">
            <a:extLst>
              <a:ext uri="{FF2B5EF4-FFF2-40B4-BE49-F238E27FC236}">
                <a16:creationId xmlns:a16="http://schemas.microsoft.com/office/drawing/2014/main" id="{5375305D-9ACE-4B67-9A57-F381E489B4D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pic>
        <p:nvPicPr>
          <p:cNvPr id="8" name="Picture 7" descr="A picture containing sitting, sign, red, front&#10;&#10;Description automatically generated">
            <a:extLst>
              <a:ext uri="{FF2B5EF4-FFF2-40B4-BE49-F238E27FC236}">
                <a16:creationId xmlns:a16="http://schemas.microsoft.com/office/drawing/2014/main" id="{ABDDAD7A-4E38-42FD-990C-343496B2431C}"/>
              </a:ext>
            </a:extLst>
          </p:cNvPr>
          <p:cNvPicPr>
            <a:picLocks noChangeAspect="1"/>
          </p:cNvPicPr>
          <p:nvPr/>
        </p:nvPicPr>
        <p:blipFill rotWithShape="1">
          <a:blip r:embed="rId2">
            <a:extLst>
              <a:ext uri="{28A0092B-C50C-407E-A947-70E740481C1C}">
                <a14:useLocalDpi xmlns:a14="http://schemas.microsoft.com/office/drawing/2010/main" val="0"/>
              </a:ext>
            </a:extLst>
          </a:blip>
          <a:srcRect b="9430"/>
          <a:stretch/>
        </p:blipFill>
        <p:spPr>
          <a:xfrm>
            <a:off x="2128952" y="1143000"/>
            <a:ext cx="5472608" cy="5068180"/>
          </a:xfrm>
          <a:prstGeom prst="rect">
            <a:avLst/>
          </a:prstGeom>
        </p:spPr>
      </p:pic>
    </p:spTree>
    <p:extLst>
      <p:ext uri="{BB962C8B-B14F-4D97-AF65-F5344CB8AC3E}">
        <p14:creationId xmlns:p14="http://schemas.microsoft.com/office/powerpoint/2010/main" val="327644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3"/>
          <p:cNvSpPr txBox="1"/>
          <p:nvPr/>
        </p:nvSpPr>
        <p:spPr>
          <a:xfrm>
            <a:off x="5154903" y="1268759"/>
            <a:ext cx="3665570" cy="397753"/>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ADDITIONAL POSTS </a:t>
            </a:r>
          </a:p>
        </p:txBody>
      </p:sp>
      <p:sp>
        <p:nvSpPr>
          <p:cNvPr id="167" name="Rectangle 166"/>
          <p:cNvSpPr/>
          <p:nvPr/>
        </p:nvSpPr>
        <p:spPr>
          <a:xfrm>
            <a:off x="7506147" y="2013267"/>
            <a:ext cx="1098301" cy="27699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68" name="Rectangle 167"/>
          <p:cNvSpPr/>
          <p:nvPr/>
        </p:nvSpPr>
        <p:spPr>
          <a:xfrm>
            <a:off x="7699637" y="2500991"/>
            <a:ext cx="184731" cy="253916"/>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0" name="TextBox 169"/>
          <p:cNvSpPr txBox="1"/>
          <p:nvPr/>
        </p:nvSpPr>
        <p:spPr>
          <a:xfrm>
            <a:off x="451931" y="1268759"/>
            <a:ext cx="4120068"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ORGANISATION</a:t>
            </a:r>
          </a:p>
        </p:txBody>
      </p:sp>
      <p:sp>
        <p:nvSpPr>
          <p:cNvPr id="38" name="TextBox 37"/>
          <p:cNvSpPr txBox="1"/>
          <p:nvPr/>
        </p:nvSpPr>
        <p:spPr bwMode="auto">
          <a:xfrm>
            <a:off x="2701893" y="2086667"/>
            <a:ext cx="1870105" cy="1258976"/>
          </a:xfrm>
          <a:prstGeom prst="rect">
            <a:avLst/>
          </a:prstGeom>
          <a:no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APPROVED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41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9" name="TextBox 38"/>
          <p:cNvSpPr txBox="1"/>
          <p:nvPr/>
        </p:nvSpPr>
        <p:spPr bwMode="auto">
          <a:xfrm>
            <a:off x="2555776" y="3565728"/>
            <a:ext cx="2232248" cy="1182032"/>
          </a:xfrm>
          <a:prstGeom prst="rect">
            <a:avLst/>
          </a:prstGeom>
          <a:solidFill>
            <a:schemeClr val="accent6">
              <a:lumMod val="60000"/>
              <a:lumOff val="40000"/>
              <a:alpha val="99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OF 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92.68%</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0" name="TextBox 39"/>
          <p:cNvSpPr txBox="1"/>
          <p:nvPr/>
        </p:nvSpPr>
        <p:spPr bwMode="auto">
          <a:xfrm>
            <a:off x="508516" y="4993163"/>
            <a:ext cx="196685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VACANT POSTS</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1" name="TextBox 40"/>
          <p:cNvSpPr txBox="1"/>
          <p:nvPr/>
        </p:nvSpPr>
        <p:spPr bwMode="auto">
          <a:xfrm>
            <a:off x="2555776" y="4993163"/>
            <a:ext cx="2232248" cy="1182032"/>
          </a:xfrm>
          <a:prstGeom prst="rect">
            <a:avLst/>
          </a:prstGeom>
          <a:solidFill>
            <a:schemeClr val="accent6">
              <a:lumMod val="20000"/>
              <a:lumOff val="8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VACANCY RATE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7.32%</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AutoShape 2" descr="Image result for RECRUITMENT"/>
          <p:cNvSpPr>
            <a:spLocks noChangeAspect="1" noChangeArrowheads="1"/>
          </p:cNvSpPr>
          <p:nvPr/>
        </p:nvSpPr>
        <p:spPr bwMode="auto">
          <a:xfrm>
            <a:off x="3684298" y="344052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AutoShape 4" descr="Image result for INTERNSHIP"/>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TextBox 22"/>
          <p:cNvSpPr txBox="1"/>
          <p:nvPr/>
        </p:nvSpPr>
        <p:spPr bwMode="auto">
          <a:xfrm>
            <a:off x="442851" y="3592928"/>
            <a:ext cx="2032523" cy="1182032"/>
          </a:xfrm>
          <a:prstGeom prst="rect">
            <a:avLst/>
          </a:prstGeom>
          <a:solidFill>
            <a:schemeClr val="accent6">
              <a:lumMod val="60000"/>
              <a:lumOff val="40000"/>
            </a:scheme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FILLED POSTS: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38</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 name="Title 3">
            <a:extLst>
              <a:ext uri="{FF2B5EF4-FFF2-40B4-BE49-F238E27FC236}">
                <a16:creationId xmlns:a16="http://schemas.microsoft.com/office/drawing/2014/main" id="{7B1314CB-6574-408C-8C13-CA950A16EA89}"/>
              </a:ext>
            </a:extLst>
          </p:cNvPr>
          <p:cNvSpPr>
            <a:spLocks noGrp="1"/>
          </p:cNvSpPr>
          <p:nvPr>
            <p:ph type="title"/>
          </p:nvPr>
        </p:nvSpPr>
        <p:spPr/>
        <p:txBody>
          <a:bodyPr/>
          <a:lstStyle/>
          <a:p>
            <a:pPr algn="ctr"/>
            <a:r>
              <a:rPr lang="en-ZA" sz="2400" b="0" dirty="0">
                <a:latin typeface="Arial" panose="020B0604020202020204" pitchFamily="34" charset="0"/>
                <a:cs typeface="Arial" panose="020B0604020202020204" pitchFamily="34" charset="0"/>
              </a:rPr>
              <a:t>2</a:t>
            </a:r>
            <a:r>
              <a:rPr lang="en-ZA" sz="2400" dirty="0"/>
              <a:t>021/22 Q2 </a:t>
            </a:r>
            <a:r>
              <a:rPr lang="en-ZA" sz="2400" b="0" dirty="0">
                <a:latin typeface="Arial" panose="020B0604020202020204" pitchFamily="34" charset="0"/>
                <a:cs typeface="Arial" panose="020B0604020202020204" pitchFamily="34" charset="0"/>
              </a:rPr>
              <a:t>Staff Establishment</a:t>
            </a:r>
            <a:endParaRPr lang="en-ZA" sz="2400" b="0" dirty="0"/>
          </a:p>
        </p:txBody>
      </p:sp>
      <p:sp>
        <p:nvSpPr>
          <p:cNvPr id="2" name="Slide Number Placeholder 1">
            <a:extLst>
              <a:ext uri="{FF2B5EF4-FFF2-40B4-BE49-F238E27FC236}">
                <a16:creationId xmlns:a16="http://schemas.microsoft.com/office/drawing/2014/main" id="{3C71C2E8-532A-4BE8-A4C7-8D2534526CD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37A8C9EB-4E19-4CC1-A8EB-5A964F0BCFFC}"/>
              </a:ext>
            </a:extLst>
          </p:cNvPr>
          <p:cNvPicPr>
            <a:picLocks noChangeAspect="1"/>
          </p:cNvPicPr>
          <p:nvPr/>
        </p:nvPicPr>
        <p:blipFill>
          <a:blip r:embed="rId2"/>
          <a:stretch>
            <a:fillRect/>
          </a:stretch>
        </p:blipFill>
        <p:spPr>
          <a:xfrm>
            <a:off x="331770" y="1964518"/>
            <a:ext cx="2370123" cy="1381125"/>
          </a:xfrm>
          <a:prstGeom prst="rect">
            <a:avLst/>
          </a:prstGeom>
          <a:solidFill>
            <a:schemeClr val="accent6">
              <a:lumMod val="75000"/>
            </a:schemeClr>
          </a:solidFill>
        </p:spPr>
      </p:pic>
      <p:sp>
        <p:nvSpPr>
          <p:cNvPr id="25" name="TextBox 24">
            <a:extLst>
              <a:ext uri="{FF2B5EF4-FFF2-40B4-BE49-F238E27FC236}">
                <a16:creationId xmlns:a16="http://schemas.microsoft.com/office/drawing/2014/main" id="{FFE7B6F4-E1E2-4D9F-862E-27DDA3296D32}"/>
              </a:ext>
            </a:extLst>
          </p:cNvPr>
          <p:cNvSpPr txBox="1"/>
          <p:nvPr/>
        </p:nvSpPr>
        <p:spPr bwMode="auto">
          <a:xfrm>
            <a:off x="5154903" y="1798932"/>
            <a:ext cx="3657327" cy="1182032"/>
          </a:xfrm>
          <a:prstGeom prst="rect">
            <a:avLst/>
          </a:prstGeom>
          <a:solidFill>
            <a:srgbClr val="FFC000">
              <a:alpha val="59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FIXED TERM AND SECONDED STAFF</a:t>
            </a: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rPr>
              <a:t>1</a:t>
            </a:r>
            <a:endParaRPr kumimoji="0" lang="en-US" sz="1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6592B17C-09B8-4F9C-93A7-244FE157B275}"/>
              </a:ext>
            </a:extLst>
          </p:cNvPr>
          <p:cNvSpPr txBox="1"/>
          <p:nvPr/>
        </p:nvSpPr>
        <p:spPr>
          <a:xfrm>
            <a:off x="5154904" y="3293678"/>
            <a:ext cx="3665569" cy="400110"/>
          </a:xfrm>
          <a:prstGeom prst="rect">
            <a:avLst/>
          </a:prstGeom>
          <a:solidFill>
            <a:schemeClr val="accent6">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LEADERSHIP</a:t>
            </a:r>
          </a:p>
        </p:txBody>
      </p:sp>
      <p:sp>
        <p:nvSpPr>
          <p:cNvPr id="27" name="TextBox 26">
            <a:extLst>
              <a:ext uri="{FF2B5EF4-FFF2-40B4-BE49-F238E27FC236}">
                <a16:creationId xmlns:a16="http://schemas.microsoft.com/office/drawing/2014/main" id="{95FA7B0E-8A6F-40F5-BF2B-50A8E0926226}"/>
              </a:ext>
            </a:extLst>
          </p:cNvPr>
          <p:cNvSpPr txBox="1"/>
          <p:nvPr/>
        </p:nvSpPr>
        <p:spPr bwMode="auto">
          <a:xfrm>
            <a:off x="5146661" y="3788786"/>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EXECUTIVE COMMITTEE</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 </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4</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p:txBody>
      </p:sp>
      <p:sp>
        <p:nvSpPr>
          <p:cNvPr id="28" name="TextBox 27">
            <a:extLst>
              <a:ext uri="{FF2B5EF4-FFF2-40B4-BE49-F238E27FC236}">
                <a16:creationId xmlns:a16="http://schemas.microsoft.com/office/drawing/2014/main" id="{DD55F69F-3651-46D2-9693-7AEE8B8AD25C}"/>
              </a:ext>
            </a:extLst>
          </p:cNvPr>
          <p:cNvSpPr txBox="1"/>
          <p:nvPr/>
        </p:nvSpPr>
        <p:spPr bwMode="auto">
          <a:xfrm>
            <a:off x="5154904" y="5142760"/>
            <a:ext cx="3665569" cy="1258976"/>
          </a:xfrm>
          <a:prstGeom prst="rect">
            <a:avLst/>
          </a:prstGeom>
          <a:solidFill>
            <a:srgbClr val="FFFF00">
              <a:alpha val="43000"/>
            </a:srgbClr>
          </a:solidFill>
          <a:ln w="9525">
            <a:noFill/>
            <a:miter lim="800000"/>
            <a:headEnd/>
            <a:tailEnd/>
          </a:ln>
        </p:spPr>
        <p:txBody>
          <a:bodyPr wrap="square" lIns="90000" tIns="90000" rIns="90000" bIns="90000" rtlCol="0">
            <a:spAutoFit/>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1200" cap="none" spc="0" normalizeH="0" baseline="0" noProof="0" dirty="0">
                <a:ln>
                  <a:noFill/>
                </a:ln>
                <a:solidFill>
                  <a:srgbClr val="F79646">
                    <a:lumMod val="75000"/>
                  </a:srgbClr>
                </a:solidFill>
                <a:effectLst>
                  <a:outerShdw blurRad="38100" dist="38100" dir="2700000" algn="tl">
                    <a:srgbClr val="000000">
                      <a:alpha val="43137"/>
                    </a:srgbClr>
                  </a:outerShdw>
                </a:effectLst>
                <a:uLnTx/>
                <a:uFillTx/>
                <a:latin typeface="Arial Black" panose="020B0A04020102020204" pitchFamily="34" charset="0"/>
                <a:ea typeface="+mn-ea"/>
                <a:cs typeface="Arial" panose="020B0604020202020204" pitchFamily="34" charset="0"/>
              </a:rPr>
              <a:t>MANAGEMENT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APPROVED: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10</a:t>
            </a: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FILLED : </a:t>
            </a:r>
            <a:r>
              <a:rPr kumimoji="0" lang="en-ZA" sz="2000" b="1"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08</a:t>
            </a:r>
            <a:endParaRPr kumimoji="0" lang="en-ZA" sz="2000" b="1" i="0" u="none" strike="noStrike" kern="0" cap="none" spc="0" normalizeH="0" baseline="0" noProof="0" dirty="0">
              <a:ln>
                <a:noFill/>
              </a:ln>
              <a:solidFill>
                <a:prstClr val="black">
                  <a:lumMod val="65000"/>
                  <a:lumOff val="35000"/>
                </a:prst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26561716"/>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B749F2-252E-4602-8AF9-FF0216DD90CB}"/>
              </a:ext>
            </a:extLst>
          </p:cNvPr>
          <p:cNvSpPr>
            <a:spLocks noGrp="1"/>
          </p:cNvSpPr>
          <p:nvPr>
            <p:ph type="title"/>
          </p:nvPr>
        </p:nvSpPr>
        <p:spPr/>
        <p:txBody>
          <a:bodyPr/>
          <a:lstStyle/>
          <a:p>
            <a:pPr algn="ctr"/>
            <a: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34" charset="-128"/>
                <a:cs typeface="Arial" panose="020B0604020202020204" pitchFamily="34" charset="0"/>
              </a:rPr>
              <a:t>2021/22 Q1</a:t>
            </a:r>
            <a:r>
              <a:rPr lang="en-ZA" sz="2400" b="1" dirty="0">
                <a:latin typeface="Arial" panose="020B0604020202020204" pitchFamily="34" charset="0"/>
                <a:cs typeface="Arial" panose="020B0604020202020204" pitchFamily="34" charset="0"/>
              </a:rPr>
              <a:t> Staff Establishment per Occupational Classification </a:t>
            </a:r>
            <a:endParaRPr lang="en-ZA" sz="2400" b="1" dirty="0"/>
          </a:p>
        </p:txBody>
      </p:sp>
      <p:sp>
        <p:nvSpPr>
          <p:cNvPr id="3" name="Slide Number Placeholder 2">
            <a:extLst>
              <a:ext uri="{FF2B5EF4-FFF2-40B4-BE49-F238E27FC236}">
                <a16:creationId xmlns:a16="http://schemas.microsoft.com/office/drawing/2014/main" id="{2ABC1E49-2414-4BD4-95D5-036228A3D3E4}"/>
              </a:ext>
            </a:extLst>
          </p:cNvPr>
          <p:cNvSpPr>
            <a:spLocks noGrp="1"/>
          </p:cNvSpPr>
          <p:nvPr>
            <p:ph type="sldNum" sz="quarter" idx="12"/>
          </p:nvPr>
        </p:nvSpPr>
        <p:spPr>
          <a:xfrm>
            <a:off x="6732240" y="6381328"/>
            <a:ext cx="2133600" cy="365125"/>
          </a:xfrm>
        </p:spPr>
        <p:txBody>
          <a:bodyPr/>
          <a:lstStyle/>
          <a:p>
            <a:pPr>
              <a:defRPr/>
            </a:pPr>
            <a:fld id="{25E0BFFC-8D92-4980-80AF-4F6590FB2DB3}" type="slidenum">
              <a:rPr lang="en-US" smtClean="0">
                <a:solidFill>
                  <a:prstClr val="black">
                    <a:tint val="75000"/>
                  </a:prstClr>
                </a:solidFill>
              </a:rPr>
              <a:pPr>
                <a:defRPr/>
              </a:pPr>
              <a:t>7</a:t>
            </a:fld>
            <a:endParaRPr lang="en-US" dirty="0">
              <a:solidFill>
                <a:prstClr val="black">
                  <a:tint val="75000"/>
                </a:prstClr>
              </a:solidFill>
            </a:endParaRPr>
          </a:p>
        </p:txBody>
      </p:sp>
      <p:graphicFrame>
        <p:nvGraphicFramePr>
          <p:cNvPr id="2" name="Table 1">
            <a:extLst>
              <a:ext uri="{FF2B5EF4-FFF2-40B4-BE49-F238E27FC236}">
                <a16:creationId xmlns:a16="http://schemas.microsoft.com/office/drawing/2014/main" id="{AB1FEF8E-01A8-4185-93F1-F0F0F98B93AF}"/>
              </a:ext>
            </a:extLst>
          </p:cNvPr>
          <p:cNvGraphicFramePr>
            <a:graphicFrameLocks noGrp="1"/>
          </p:cNvGraphicFramePr>
          <p:nvPr>
            <p:extLst>
              <p:ext uri="{D42A27DB-BD31-4B8C-83A1-F6EECF244321}">
                <p14:modId xmlns:p14="http://schemas.microsoft.com/office/powerpoint/2010/main" val="823465629"/>
              </p:ext>
            </p:extLst>
          </p:nvPr>
        </p:nvGraphicFramePr>
        <p:xfrm>
          <a:off x="1290985" y="1772816"/>
          <a:ext cx="6562030" cy="4104454"/>
        </p:xfrm>
        <a:graphic>
          <a:graphicData uri="http://schemas.openxmlformats.org/drawingml/2006/table">
            <a:tbl>
              <a:tblPr firstRow="1" firstCol="1" bandRow="1"/>
              <a:tblGrid>
                <a:gridCol w="2216046">
                  <a:extLst>
                    <a:ext uri="{9D8B030D-6E8A-4147-A177-3AD203B41FA5}">
                      <a16:colId xmlns:a16="http://schemas.microsoft.com/office/drawing/2014/main" val="1201953740"/>
                    </a:ext>
                  </a:extLst>
                </a:gridCol>
                <a:gridCol w="1597025">
                  <a:extLst>
                    <a:ext uri="{9D8B030D-6E8A-4147-A177-3AD203B41FA5}">
                      <a16:colId xmlns:a16="http://schemas.microsoft.com/office/drawing/2014/main" val="1259887611"/>
                    </a:ext>
                  </a:extLst>
                </a:gridCol>
                <a:gridCol w="2748959">
                  <a:extLst>
                    <a:ext uri="{9D8B030D-6E8A-4147-A177-3AD203B41FA5}">
                      <a16:colId xmlns:a16="http://schemas.microsoft.com/office/drawing/2014/main" val="2575256893"/>
                    </a:ext>
                  </a:extLst>
                </a:gridCol>
              </a:tblGrid>
              <a:tr h="854656">
                <a:tc>
                  <a:txBody>
                    <a:bodyPr/>
                    <a:lstStyle/>
                    <a:p>
                      <a:pPr>
                        <a:lnSpc>
                          <a:spcPct val="115000"/>
                        </a:lnSpc>
                      </a:pPr>
                      <a:r>
                        <a:rPr lang="en-US" sz="1600" b="1" dirty="0">
                          <a:effectLst/>
                          <a:latin typeface="Arial" panose="020B0604020202020204" pitchFamily="34" charset="0"/>
                          <a:ea typeface="Times New Roman" panose="02020603050405020304" pitchFamily="18" charset="0"/>
                          <a:cs typeface="Arial" panose="020B0604020202020204" pitchFamily="34" charset="0"/>
                        </a:rPr>
                        <a:t>Occupational </a:t>
                      </a:r>
                    </a:p>
                    <a:p>
                      <a:pPr>
                        <a:lnSpc>
                          <a:spcPct val="115000"/>
                        </a:lnSpc>
                      </a:pPr>
                      <a:r>
                        <a:rPr lang="en-US" sz="1600" b="1" dirty="0">
                          <a:effectLst/>
                          <a:latin typeface="Arial" panose="020B0604020202020204" pitchFamily="34" charset="0"/>
                          <a:ea typeface="Times New Roman" panose="02020603050405020304" pitchFamily="18" charset="0"/>
                          <a:cs typeface="Arial" panose="020B0604020202020204" pitchFamily="34" charset="0"/>
                        </a:rPr>
                        <a:t>levels</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nSpc>
                          <a:spcPct val="115000"/>
                        </a:lnSpc>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Approved headcount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nSpc>
                          <a:spcPct val="115000"/>
                        </a:lnSpc>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Quarter 1 2021/22</a:t>
                      </a:r>
                      <a:b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(Permanent)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val="3922687384"/>
                  </a:ext>
                </a:extLst>
              </a:tr>
              <a:tr h="458992">
                <a:tc>
                  <a:txBody>
                    <a:bodyPr/>
                    <a:lstStyle/>
                    <a:p>
                      <a:pP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Top Management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a:txBody>
                    <a:bodyPr/>
                    <a:lstStyle/>
                    <a:p>
                      <a:pPr 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solidFill>
                            <a:srgbClr val="000000"/>
                          </a:solidFill>
                          <a:effectLst/>
                          <a:latin typeface="Arial" panose="020B0604020202020204" pitchFamily="34" charset="0"/>
                          <a:ea typeface="Gulim" panose="020B0600000101010101" pitchFamily="34" charset="-127"/>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4023357452"/>
                  </a:ext>
                </a:extLst>
              </a:tr>
              <a:tr h="458992">
                <a:tc>
                  <a:txBody>
                    <a:bodyPr/>
                    <a:lstStyle/>
                    <a:p>
                      <a:pP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Management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US" sz="1600" dirty="0">
                          <a:solidFill>
                            <a:srgbClr val="000000"/>
                          </a:solidFill>
                          <a:effectLst/>
                          <a:latin typeface="Arial" panose="020B0604020202020204" pitchFamily="34" charset="0"/>
                          <a:ea typeface="Gulim" panose="020B0600000101010101" pitchFamily="34" charset="-127"/>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1246436316"/>
                  </a:ext>
                </a:extLst>
              </a:tr>
              <a:tr h="860359">
                <a:tc>
                  <a:txBody>
                    <a:bodyPr/>
                    <a:lstStyle/>
                    <a:p>
                      <a:pP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Professional qualified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22</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solidFill>
                            <a:srgbClr val="000000"/>
                          </a:solidFill>
                          <a:effectLst/>
                          <a:latin typeface="Arial" panose="020B0604020202020204" pitchFamily="34" charset="0"/>
                          <a:ea typeface="Gulim" panose="020B0600000101010101" pitchFamily="34" charset="-127"/>
                          <a:cs typeface="Arial" panose="020B0604020202020204" pitchFamily="34" charset="0"/>
                        </a:rPr>
                        <a:t>21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1993462295"/>
                  </a:ext>
                </a:extLst>
              </a:tr>
              <a:tr h="490485">
                <a:tc>
                  <a:txBody>
                    <a:bodyPr/>
                    <a:lstStyle/>
                    <a:p>
                      <a:pP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Skilled level </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2075554114"/>
                  </a:ext>
                </a:extLst>
              </a:tr>
              <a:tr h="490485">
                <a:tc>
                  <a:txBody>
                    <a:bodyPr/>
                    <a:lstStyle/>
                    <a:p>
                      <a:pP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Semi-skilled (1-5)</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fontAlgn="ctr">
                        <a:lnSpc>
                          <a:spcPct val="115000"/>
                        </a:lnSpc>
                      </a:pPr>
                      <a:r>
                        <a:rPr lang="en-US" sz="1600" dirty="0">
                          <a:solidFill>
                            <a:srgbClr val="000000"/>
                          </a:solidFill>
                          <a:effectLst/>
                          <a:latin typeface="Arial" panose="020B0604020202020204" pitchFamily="34" charset="0"/>
                          <a:ea typeface="Gulim" panose="020B0600000101010101" pitchFamily="34" charset="-127"/>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213340329"/>
                  </a:ext>
                </a:extLst>
              </a:tr>
              <a:tr h="490485">
                <a:tc>
                  <a:txBody>
                    <a:bodyPr/>
                    <a:lstStyle/>
                    <a:p>
                      <a:pPr fontAlgn="ctr">
                        <a:lnSpc>
                          <a:spcPct val="115000"/>
                        </a:lnSpc>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Total</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pPr algn="ctr" fontAlgn="ctr">
                        <a:lnSpc>
                          <a:spcPct val="115000"/>
                        </a:lnSpc>
                      </a:pPr>
                      <a:r>
                        <a:rPr lang="en-US"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b="1" dirty="0">
                          <a:solidFill>
                            <a:srgbClr val="000000"/>
                          </a:solidFill>
                          <a:effectLst/>
                          <a:latin typeface="Arial" panose="020B0604020202020204" pitchFamily="34" charset="0"/>
                          <a:ea typeface="Gulim" panose="020B0600000101010101" pitchFamily="34" charset="-127"/>
                          <a:cs typeface="Arial" panose="020B0604020202020204" pitchFamily="34" charset="0"/>
                        </a:rPr>
                        <a:t>40</a:t>
                      </a:r>
                      <a:endParaRPr lang="en-ZA" sz="1600" dirty="0">
                        <a:effectLst/>
                        <a:latin typeface="Arial" panose="020B0604020202020204" pitchFamily="34" charset="0"/>
                        <a:ea typeface="Times New Roman" panose="02020603050405020304" pitchFamily="18" charset="0"/>
                        <a:cs typeface="Arial" panose="020B0604020202020204" pitchFamily="34"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1623513144"/>
                  </a:ext>
                </a:extLst>
              </a:tr>
            </a:tbl>
          </a:graphicData>
        </a:graphic>
      </p:graphicFrame>
    </p:spTree>
    <p:extLst>
      <p:ext uri="{BB962C8B-B14F-4D97-AF65-F5344CB8AC3E}">
        <p14:creationId xmlns:p14="http://schemas.microsoft.com/office/powerpoint/2010/main" val="354679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B749F2-252E-4602-8AF9-FF0216DD90CB}"/>
              </a:ext>
            </a:extLst>
          </p:cNvPr>
          <p:cNvSpPr>
            <a:spLocks noGrp="1"/>
          </p:cNvSpPr>
          <p:nvPr>
            <p:ph type="title"/>
          </p:nvPr>
        </p:nvSpPr>
        <p:spPr/>
        <p:txBody>
          <a:bodyPr/>
          <a:lstStyle/>
          <a:p>
            <a:pPr algn="ctr"/>
            <a:r>
              <a:rPr lang="en-ZA" sz="2400" b="1" dirty="0">
                <a:latin typeface="Arial" panose="020B0604020202020204" pitchFamily="34" charset="0"/>
                <a:cs typeface="Arial" panose="020B0604020202020204" pitchFamily="34" charset="0"/>
              </a:rPr>
              <a:t>2</a:t>
            </a:r>
            <a:r>
              <a:rPr lang="en-ZA" sz="2400" b="1" dirty="0"/>
              <a:t>021/22 Q2  </a:t>
            </a:r>
            <a:r>
              <a:rPr lang="en-ZA" sz="2400" b="1" dirty="0">
                <a:latin typeface="Arial" panose="020B0604020202020204" pitchFamily="34" charset="0"/>
                <a:cs typeface="Arial" panose="020B0604020202020204" pitchFamily="34" charset="0"/>
              </a:rPr>
              <a:t>Staff Establishment per Occupational Classification </a:t>
            </a:r>
            <a:endParaRPr lang="en-ZA" sz="2400" b="1" dirty="0"/>
          </a:p>
        </p:txBody>
      </p:sp>
      <p:sp>
        <p:nvSpPr>
          <p:cNvPr id="3" name="Slide Number Placeholder 2">
            <a:extLst>
              <a:ext uri="{FF2B5EF4-FFF2-40B4-BE49-F238E27FC236}">
                <a16:creationId xmlns:a16="http://schemas.microsoft.com/office/drawing/2014/main" id="{2ABC1E49-2414-4BD4-95D5-036228A3D3E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E0BFFC-8D92-4980-80AF-4F6590FB2DB3}" type="slidenum">
              <a:rPr kumimoji="0" lang="en-US" sz="20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20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4" name="Table 3">
            <a:extLst>
              <a:ext uri="{FF2B5EF4-FFF2-40B4-BE49-F238E27FC236}">
                <a16:creationId xmlns:a16="http://schemas.microsoft.com/office/drawing/2014/main" id="{5D69E2CB-AA33-408A-8FE2-0C35558FA17C}"/>
              </a:ext>
            </a:extLst>
          </p:cNvPr>
          <p:cNvGraphicFramePr>
            <a:graphicFrameLocks noGrp="1"/>
          </p:cNvGraphicFramePr>
          <p:nvPr>
            <p:extLst>
              <p:ext uri="{D42A27DB-BD31-4B8C-83A1-F6EECF244321}">
                <p14:modId xmlns:p14="http://schemas.microsoft.com/office/powerpoint/2010/main" val="2877858999"/>
              </p:ext>
            </p:extLst>
          </p:nvPr>
        </p:nvGraphicFramePr>
        <p:xfrm>
          <a:off x="482885" y="1304818"/>
          <a:ext cx="8203915" cy="4234526"/>
        </p:xfrm>
        <a:graphic>
          <a:graphicData uri="http://schemas.openxmlformats.org/drawingml/2006/table">
            <a:tbl>
              <a:tblPr firstRow="1" firstCol="1" bandRow="1"/>
              <a:tblGrid>
                <a:gridCol w="2110469">
                  <a:extLst>
                    <a:ext uri="{9D8B030D-6E8A-4147-A177-3AD203B41FA5}">
                      <a16:colId xmlns:a16="http://schemas.microsoft.com/office/drawing/2014/main" val="355581560"/>
                    </a:ext>
                  </a:extLst>
                </a:gridCol>
                <a:gridCol w="1344070">
                  <a:extLst>
                    <a:ext uri="{9D8B030D-6E8A-4147-A177-3AD203B41FA5}">
                      <a16:colId xmlns:a16="http://schemas.microsoft.com/office/drawing/2014/main" val="4047851955"/>
                    </a:ext>
                  </a:extLst>
                </a:gridCol>
                <a:gridCol w="2374688">
                  <a:extLst>
                    <a:ext uri="{9D8B030D-6E8A-4147-A177-3AD203B41FA5}">
                      <a16:colId xmlns:a16="http://schemas.microsoft.com/office/drawing/2014/main" val="2619785266"/>
                    </a:ext>
                  </a:extLst>
                </a:gridCol>
                <a:gridCol w="2374688">
                  <a:extLst>
                    <a:ext uri="{9D8B030D-6E8A-4147-A177-3AD203B41FA5}">
                      <a16:colId xmlns:a16="http://schemas.microsoft.com/office/drawing/2014/main" val="2036189316"/>
                    </a:ext>
                  </a:extLst>
                </a:gridCol>
              </a:tblGrid>
              <a:tr h="684022">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Occupational levels</a:t>
                      </a:r>
                      <a:endParaRPr lang="en-ZA"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Approved headcount</a:t>
                      </a:r>
                      <a:endParaRPr lang="en-ZA"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Quarter 2 2021/22</a:t>
                      </a:r>
                      <a:b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b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(Permanent)</a:t>
                      </a:r>
                      <a:endParaRPr lang="en-ZA"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(Contractor and Seconded)</a:t>
                      </a:r>
                      <a:endParaRPr lang="en-ZA" sz="1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79646"/>
                    </a:solidFill>
                  </a:tcPr>
                </a:tc>
                <a:extLst>
                  <a:ext uri="{0D108BD9-81ED-4DB2-BD59-A6C34878D82A}">
                    <a16:rowId xmlns:a16="http://schemas.microsoft.com/office/drawing/2014/main" val="3520998577"/>
                  </a:ext>
                </a:extLst>
              </a:tr>
              <a:tr h="557054">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Top Management </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a:noFill/>
                    </a:lnB>
                    <a:solidFill>
                      <a:srgbClr val="F79646"/>
                    </a:solidFill>
                  </a:tcPr>
                </a:tc>
                <a:tc>
                  <a:txBody>
                    <a:bodyPr/>
                    <a:lstStyle/>
                    <a:p>
                      <a:pPr 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effectLst/>
                          <a:latin typeface="Arial Narrow" panose="020B0606020202030204" pitchFamily="34" charset="0"/>
                          <a:ea typeface="Gulim" panose="020B0600000101010101" pitchFamily="34" charset="-127"/>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358094696"/>
                  </a:ext>
                </a:extLst>
              </a:tr>
              <a:tr h="557054">
                <a:tc>
                  <a:txBody>
                    <a:bodyPr/>
                    <a:lstStyle/>
                    <a:p>
                      <a:pP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Management </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10</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US" sz="1600"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a:lnSpc>
                          <a:spcPct val="115000"/>
                        </a:lnSpc>
                      </a:pPr>
                      <a:r>
                        <a:rPr lang="en-US" sz="1600" dirty="0">
                          <a:effectLst/>
                          <a:latin typeface="Arial Narrow" panose="020B0606020202030204" pitchFamily="34" charset="0"/>
                          <a:ea typeface="Gulim" panose="020B0600000101010101" pitchFamily="34" charset="-127"/>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2056188800"/>
                  </a:ext>
                </a:extLst>
              </a:tr>
              <a:tr h="609099">
                <a:tc>
                  <a:txBody>
                    <a:bodyPr/>
                    <a:lstStyle/>
                    <a:p>
                      <a:pPr fontAlgn="ct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Professional qualified </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22</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21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a:lnSpc>
                          <a:spcPct val="115000"/>
                        </a:lnSpc>
                      </a:pPr>
                      <a:r>
                        <a:rPr lang="en-US" sz="1600" dirty="0">
                          <a:effectLst/>
                          <a:latin typeface="Arial Narrow" panose="020B0606020202030204" pitchFamily="34" charset="0"/>
                          <a:ea typeface="Gulim" panose="020B0600000101010101" pitchFamily="34" charset="-127"/>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6278823"/>
                  </a:ext>
                </a:extLst>
              </a:tr>
              <a:tr h="609099">
                <a:tc>
                  <a:txBody>
                    <a:bodyPr/>
                    <a:lstStyle/>
                    <a:p>
                      <a:pPr fontAlgn="ct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Skilled level </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font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829760526"/>
                  </a:ext>
                </a:extLst>
              </a:tr>
              <a:tr h="609099">
                <a:tc>
                  <a:txBody>
                    <a:bodyPr/>
                    <a:lstStyle/>
                    <a:p>
                      <a:pPr fontAlgn="ct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Semi-skilled (1-5)</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a:noFill/>
                    </a:lnB>
                    <a:solidFill>
                      <a:srgbClr val="F79646"/>
                    </a:solidFill>
                  </a:tcPr>
                </a:tc>
                <a:tc>
                  <a:txBody>
                    <a:bodyPr/>
                    <a:lstStyle/>
                    <a:p>
                      <a:pPr algn="ctr" fontAlgn="ctr">
                        <a:lnSpc>
                          <a:spcPct val="115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fontAlgn="ctr">
                        <a:lnSpc>
                          <a:spcPct val="115000"/>
                        </a:lnSpc>
                      </a:pPr>
                      <a:r>
                        <a:rPr lang="en-US" sz="1600"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tc>
                  <a:txBody>
                    <a:bodyPr/>
                    <a:lstStyle/>
                    <a:p>
                      <a:pPr algn="ctr" fontAlgn="ctr">
                        <a:lnSpc>
                          <a:spcPct val="115000"/>
                        </a:lnSpc>
                      </a:pPr>
                      <a:r>
                        <a:rPr lang="en-US" sz="1600" dirty="0">
                          <a:effectLst/>
                          <a:latin typeface="Arial Narrow" panose="020B0606020202030204" pitchFamily="34" charset="0"/>
                          <a:ea typeface="Gulim" panose="020B0600000101010101" pitchFamily="34" charset="-127"/>
                          <a:cs typeface="Arial" panose="020B0604020202020204" pitchFamily="34" charset="0"/>
                        </a:rPr>
                        <a:t> </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CAA2"/>
                    </a:solidFill>
                  </a:tcPr>
                </a:tc>
                <a:extLst>
                  <a:ext uri="{0D108BD9-81ED-4DB2-BD59-A6C34878D82A}">
                    <a16:rowId xmlns:a16="http://schemas.microsoft.com/office/drawing/2014/main" val="2420299863"/>
                  </a:ext>
                </a:extLst>
              </a:tr>
              <a:tr h="609099">
                <a:tc>
                  <a:txBody>
                    <a:bodyPr/>
                    <a:lstStyle/>
                    <a:p>
                      <a:pPr fontAlgn="ctr">
                        <a:lnSpc>
                          <a:spcPct val="115000"/>
                        </a:lnSpc>
                      </a:pPr>
                      <a:r>
                        <a:rPr lang="en-US" sz="1600" b="1"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Total</a:t>
                      </a:r>
                      <a:endPar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79646"/>
                    </a:solidFill>
                  </a:tcPr>
                </a:tc>
                <a:tc>
                  <a:txBody>
                    <a:bodyPr/>
                    <a:lstStyle/>
                    <a:p>
                      <a:pPr algn="ctr" fontAlgn="ctr">
                        <a:lnSpc>
                          <a:spcPct val="115000"/>
                        </a:lnSpc>
                      </a:pP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41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b="1"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38</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tc>
                  <a:txBody>
                    <a:bodyPr/>
                    <a:lstStyle/>
                    <a:p>
                      <a:pPr algn="ctr" fontAlgn="ctr">
                        <a:lnSpc>
                          <a:spcPct val="115000"/>
                        </a:lnSpc>
                      </a:pPr>
                      <a:r>
                        <a:rPr lang="en-US" sz="1600" b="1" dirty="0">
                          <a:solidFill>
                            <a:srgbClr val="000000"/>
                          </a:solidFill>
                          <a:effectLst/>
                          <a:latin typeface="Arial Narrow" panose="020B0606020202030204" pitchFamily="34" charset="0"/>
                          <a:ea typeface="Gulim" panose="020B0600000101010101" pitchFamily="34" charset="-127"/>
                          <a:cs typeface="Arial" panose="020B0604020202020204" pitchFamily="34" charset="0"/>
                        </a:rPr>
                        <a:t>1</a:t>
                      </a:r>
                      <a:endParaRPr lang="en-ZA"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4D0"/>
                    </a:solidFill>
                  </a:tcPr>
                </a:tc>
                <a:extLst>
                  <a:ext uri="{0D108BD9-81ED-4DB2-BD59-A6C34878D82A}">
                    <a16:rowId xmlns:a16="http://schemas.microsoft.com/office/drawing/2014/main" val="1342143596"/>
                  </a:ext>
                </a:extLst>
              </a:tr>
            </a:tbl>
          </a:graphicData>
        </a:graphic>
      </p:graphicFrame>
    </p:spTree>
    <p:extLst>
      <p:ext uri="{BB962C8B-B14F-4D97-AF65-F5344CB8AC3E}">
        <p14:creationId xmlns:p14="http://schemas.microsoft.com/office/powerpoint/2010/main" val="30337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58E1-757A-4DC8-991E-47EFE0DAEAF6}"/>
              </a:ext>
            </a:extLst>
          </p:cNvPr>
          <p:cNvSpPr>
            <a:spLocks noGrp="1"/>
          </p:cNvSpPr>
          <p:nvPr>
            <p:ph type="title"/>
          </p:nvPr>
        </p:nvSpPr>
        <p:spPr>
          <a:xfrm>
            <a:off x="457200" y="-43543"/>
            <a:ext cx="7787208" cy="1186543"/>
          </a:xfrm>
        </p:spPr>
        <p:txBody>
          <a:bodyPr/>
          <a:lstStyle/>
          <a:p>
            <a:pPr algn="ctr"/>
            <a:r>
              <a:rPr lang="en-ZA" sz="2400" b="1" dirty="0">
                <a:latin typeface="Arial" panose="020B0604020202020204" pitchFamily="34" charset="0"/>
                <a:cs typeface="Arial" panose="020B0604020202020204" pitchFamily="34" charset="0"/>
              </a:rPr>
              <a:t>2</a:t>
            </a:r>
            <a:r>
              <a:rPr lang="en-ZA" sz="2400" b="1" dirty="0"/>
              <a:t>021/22 Q1</a:t>
            </a:r>
            <a:r>
              <a:rPr lang="en-ZA"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Staff Establishment</a:t>
            </a:r>
            <a:endParaRPr lang="en-ZA" sz="2400" b="1" dirty="0"/>
          </a:p>
        </p:txBody>
      </p:sp>
      <p:sp>
        <p:nvSpPr>
          <p:cNvPr id="3" name="Slide Number Placeholder 2">
            <a:extLst>
              <a:ext uri="{FF2B5EF4-FFF2-40B4-BE49-F238E27FC236}">
                <a16:creationId xmlns:a16="http://schemas.microsoft.com/office/drawing/2014/main" id="{364E683C-0225-46B9-892E-66515FF4D457}"/>
              </a:ext>
            </a:extLst>
          </p:cNvPr>
          <p:cNvSpPr>
            <a:spLocks noGrp="1"/>
          </p:cNvSpPr>
          <p:nvPr>
            <p:ph type="sldNum" sz="quarter" idx="12"/>
          </p:nvPr>
        </p:nvSpPr>
        <p:spPr/>
        <p:txBody>
          <a:bodyPr/>
          <a:lstStyle/>
          <a:p>
            <a:pPr>
              <a:defRPr/>
            </a:pPr>
            <a:fld id="{25E0BFFC-8D92-4980-80AF-4F6590FB2DB3}" type="slidenum">
              <a:rPr lang="en-US" smtClean="0">
                <a:solidFill>
                  <a:prstClr val="black">
                    <a:tint val="75000"/>
                  </a:prstClr>
                </a:solidFill>
              </a:rPr>
              <a:pPr>
                <a:defRPr/>
              </a:pPr>
              <a:t>9</a:t>
            </a:fld>
            <a:endParaRPr lang="en-US" dirty="0">
              <a:solidFill>
                <a:prstClr val="black">
                  <a:tint val="75000"/>
                </a:prstClr>
              </a:solidFill>
            </a:endParaRPr>
          </a:p>
        </p:txBody>
      </p:sp>
      <p:sp>
        <p:nvSpPr>
          <p:cNvPr id="4" name="Content Placeholder 3">
            <a:extLst>
              <a:ext uri="{FF2B5EF4-FFF2-40B4-BE49-F238E27FC236}">
                <a16:creationId xmlns:a16="http://schemas.microsoft.com/office/drawing/2014/main" id="{41E22A80-1EDB-40C7-AE06-6B585ED624CD}"/>
              </a:ext>
            </a:extLst>
          </p:cNvPr>
          <p:cNvSpPr>
            <a:spLocks noGrp="1"/>
          </p:cNvSpPr>
          <p:nvPr>
            <p:ph idx="1"/>
          </p:nvPr>
        </p:nvSpPr>
        <p:spPr/>
        <p:txBody>
          <a:bodyPr/>
          <a:lstStyle/>
          <a:p>
            <a:endParaRPr lang="en-ZA" dirty="0"/>
          </a:p>
        </p:txBody>
      </p:sp>
      <p:graphicFrame>
        <p:nvGraphicFramePr>
          <p:cNvPr id="5" name="Chart 4">
            <a:extLst>
              <a:ext uri="{FF2B5EF4-FFF2-40B4-BE49-F238E27FC236}">
                <a16:creationId xmlns:a16="http://schemas.microsoft.com/office/drawing/2014/main" id="{FB95A7D7-918A-4E84-94C0-CF19435BE9F4}"/>
              </a:ext>
            </a:extLst>
          </p:cNvPr>
          <p:cNvGraphicFramePr/>
          <p:nvPr>
            <p:extLst>
              <p:ext uri="{D42A27DB-BD31-4B8C-83A1-F6EECF244321}">
                <p14:modId xmlns:p14="http://schemas.microsoft.com/office/powerpoint/2010/main" val="3077413896"/>
              </p:ext>
            </p:extLst>
          </p:nvPr>
        </p:nvGraphicFramePr>
        <p:xfrm>
          <a:off x="179512" y="1320800"/>
          <a:ext cx="8784976" cy="4916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6724159"/>
      </p:ext>
    </p:extLst>
  </p:cSld>
  <p:clrMapOvr>
    <a:masterClrMapping/>
  </p:clrMapOvr>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C1773F3E992C4FA1CBA0E42E44E90A" ma:contentTypeVersion="0" ma:contentTypeDescription="Create a new document." ma:contentTypeScope="" ma:versionID="c7be9789a6e6d20cc869fba92a2dc91a">
  <xsd:schema xmlns:xsd="http://www.w3.org/2001/XMLSchema" xmlns:xs="http://www.w3.org/2001/XMLSchema" xmlns:p="http://schemas.microsoft.com/office/2006/metadata/properties" targetNamespace="http://schemas.microsoft.com/office/2006/metadata/properties" ma:root="true" ma:fieldsID="120e5651151cf1d9dd844d4ab8c66a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D7F514-0770-46BE-89F7-6BAA7DB4C802}">
  <ds:schemaRefs>
    <ds:schemaRef ds:uri="http://schemas.microsoft.com/sharepoint/v3/contenttype/forms"/>
  </ds:schemaRefs>
</ds:datastoreItem>
</file>

<file path=customXml/itemProps2.xml><?xml version="1.0" encoding="utf-8"?>
<ds:datastoreItem xmlns:ds="http://schemas.openxmlformats.org/officeDocument/2006/customXml" ds:itemID="{63809BEE-7F2D-470C-9BE1-6376B213E8B9}">
  <ds:schemaRefs>
    <ds:schemaRef ds:uri="http://schemas.microsoft.com/office/2006/metadata/properties"/>
    <ds:schemaRef ds:uri="http://purl.org/dc/dcmitype/"/>
    <ds:schemaRef ds:uri="http://purl.org/dc/elements/1.1/"/>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14118B3-1974-42F2-B21F-498B6DB5D4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30092</TotalTime>
  <Words>6080</Words>
  <Application>Microsoft Office PowerPoint</Application>
  <PresentationFormat>On-screen Show (4:3)</PresentationFormat>
  <Paragraphs>1400</Paragraphs>
  <Slides>55</Slides>
  <Notes>13</Notes>
  <HiddenSlides>0</HiddenSlides>
  <MMClips>0</MMClips>
  <ScaleCrop>false</ScaleCrop>
  <HeadingPairs>
    <vt:vector size="6" baseType="variant">
      <vt:variant>
        <vt:lpstr>Fonts Used</vt:lpstr>
      </vt:variant>
      <vt:variant>
        <vt:i4>11</vt:i4>
      </vt:variant>
      <vt:variant>
        <vt:lpstr>Theme</vt:lpstr>
      </vt:variant>
      <vt:variant>
        <vt:i4>10</vt:i4>
      </vt:variant>
      <vt:variant>
        <vt:lpstr>Slide Titles</vt:lpstr>
      </vt:variant>
      <vt:variant>
        <vt:i4>55</vt:i4>
      </vt:variant>
    </vt:vector>
  </HeadingPairs>
  <TitlesOfParts>
    <vt:vector size="76" baseType="lpstr">
      <vt:lpstr>Gulim</vt:lpstr>
      <vt:lpstr>Arial</vt:lpstr>
      <vt:lpstr>Arial Black</vt:lpstr>
      <vt:lpstr>Arial Narrow</vt:lpstr>
      <vt:lpstr>Arial Unicode MS</vt:lpstr>
      <vt:lpstr>Calibri</vt:lpstr>
      <vt:lpstr>Calibri Light</vt:lpstr>
      <vt:lpstr>Cambria</vt:lpstr>
      <vt:lpstr>Poppins</vt:lpstr>
      <vt:lpstr>Times New Roman</vt:lpstr>
      <vt:lpstr>Wingdings</vt:lpstr>
      <vt:lpstr>8_Office Theme</vt:lpstr>
      <vt:lpstr>7_Office Theme</vt:lpstr>
      <vt:lpstr>Custom Design</vt:lpstr>
      <vt:lpstr>9_Office Theme</vt:lpstr>
      <vt:lpstr>11_Office Theme</vt:lpstr>
      <vt:lpstr>12_Office Theme</vt:lpstr>
      <vt:lpstr>1_Custom Design</vt:lpstr>
      <vt:lpstr>10_Office Theme</vt:lpstr>
      <vt:lpstr>14_Office Theme</vt:lpstr>
      <vt:lpstr>15_Office Theme</vt:lpstr>
      <vt:lpstr>PowerPoint Presentation</vt:lpstr>
      <vt:lpstr>CONTENTS</vt:lpstr>
      <vt:lpstr>Introduction</vt:lpstr>
      <vt:lpstr>Overview of Organisational Environment</vt:lpstr>
      <vt:lpstr>2021/22 Q1 Staff Establishment</vt:lpstr>
      <vt:lpstr>2021/22 Q2 Staff Establishment</vt:lpstr>
      <vt:lpstr>2021/22 Q1 Staff Establishment per Occupational Classification </vt:lpstr>
      <vt:lpstr>2021/22 Q2  Staff Establishment per Occupational Classification </vt:lpstr>
      <vt:lpstr>2021/22 Q1 Staff Establishment</vt:lpstr>
      <vt:lpstr>2021/22 Q2 Recruitment Progress</vt:lpstr>
      <vt:lpstr>2021/22 Q1 Employment Equity Per Occupation </vt:lpstr>
      <vt:lpstr>2021/22 Q2 Employment Equity Per Occupation </vt:lpstr>
      <vt:lpstr>2021/22 Q1 Summary Of Organisational  Performance</vt:lpstr>
      <vt:lpstr>2021/22 Q2 Summary of Organisational  Performance</vt:lpstr>
      <vt:lpstr>2021/22 Q1 Summary of Achievements </vt:lpstr>
      <vt:lpstr>2021/22 Q2 Summary of the Achievements</vt:lpstr>
      <vt:lpstr>2021/22 Q1 Summary of the Achievements </vt:lpstr>
      <vt:lpstr>2021/22 Q2 Summary of the Achievements</vt:lpstr>
      <vt:lpstr>2021/22 Q1 Internal Environment Highlights</vt:lpstr>
      <vt:lpstr>2021/22 Q2 Internal Environment Highlights</vt:lpstr>
      <vt:lpstr>2021/22 Q1 Not Achieved Targets</vt:lpstr>
      <vt:lpstr>2021/22 Q2 Not Achieved Targets</vt:lpstr>
      <vt:lpstr>Programme Performance Information</vt:lpstr>
      <vt:lpstr>Programme 1: Governance and Administration</vt:lpstr>
      <vt:lpstr>Programme 1: Governance and Administration</vt:lpstr>
      <vt:lpstr>Programme 1: Governance and Administration</vt:lpstr>
      <vt:lpstr>Programme 2: Grant and Seed Funding</vt:lpstr>
      <vt:lpstr>Programme 2: Grant and Seed Funding Sub-programme: Community and Small Commercial Media</vt:lpstr>
      <vt:lpstr>Programme 2: Grant and Seed Funding Sub-programme: Community and Small Commercial Media</vt:lpstr>
      <vt:lpstr>Programme 2: Grant and Seed Funding Sub-programme: Monitoring and Evaluation</vt:lpstr>
      <vt:lpstr>Programme 2: Grant and Seed Funding Sub-programme: Monitoring and Evaluation</vt:lpstr>
      <vt:lpstr>Programme 3: Partnerships, Public Awareness and Advocacy</vt:lpstr>
      <vt:lpstr>Programme 3: Partnerships, Public Awareness And Advocacy</vt:lpstr>
      <vt:lpstr>Programme 3: Partnerships, Public Awareness And Advocacy</vt:lpstr>
      <vt:lpstr>Programme 4: Capacity Building and Sector Development</vt:lpstr>
      <vt:lpstr>Programme 4: Capacity Building and Sector Development</vt:lpstr>
      <vt:lpstr>Programme 4: Capacity Building and Sector Development</vt:lpstr>
      <vt:lpstr>Programme 5: Innovation, Research and Development</vt:lpstr>
      <vt:lpstr>Programme 5: Innovation, Research &amp; Development</vt:lpstr>
      <vt:lpstr>Programme 5: Innovation, Research &amp; Development</vt:lpstr>
      <vt:lpstr>2021/22 Q1 MDDA Board of Directors</vt:lpstr>
      <vt:lpstr>2021/22 Q1 Board Meetings</vt:lpstr>
      <vt:lpstr>Board’s first quarter remuneration for 2021/22</vt:lpstr>
      <vt:lpstr>2021/22 Q1 Finance Information (Budget vs Actual )</vt:lpstr>
      <vt:lpstr>2021/22 Q1 Budget vs Actual (Cont)</vt:lpstr>
      <vt:lpstr>2021/22 Q1 Budget vs Actual (Cont)</vt:lpstr>
      <vt:lpstr>2021/22 Q1 Budget vs Actual (Cont)</vt:lpstr>
      <vt:lpstr>2021/22 Q2 MDDA Board of Directors</vt:lpstr>
      <vt:lpstr>2021/22 Q2 Board Meetings</vt:lpstr>
      <vt:lpstr>Board’s second quarter remuneration for 2021/22</vt:lpstr>
      <vt:lpstr>2021/22 Q2 Finance Information (Budget vs Actual)</vt:lpstr>
      <vt:lpstr>2021/22 Q2 Budget vs Actual (Cont)</vt:lpstr>
      <vt:lpstr>2021/22 Q2 Budget vs Actual (Cont)</vt:lpstr>
      <vt:lpstr>2021/22 Q2 Budget vs Actual (Cont)</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2013/14 Annual Report</dc:title>
  <dc:creator>Phathutshedzo Netshifhefhe</dc:creator>
  <cp:lastModifiedBy>Bongani Mabuza</cp:lastModifiedBy>
  <cp:revision>658</cp:revision>
  <cp:lastPrinted>2019-11-12T07:55:24Z</cp:lastPrinted>
  <dcterms:created xsi:type="dcterms:W3CDTF">2014-10-01T13:28:29Z</dcterms:created>
  <dcterms:modified xsi:type="dcterms:W3CDTF">2022-03-03T14:43:38Z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82c92244-8cbe-44ce-9c1f-0d2fa4605c78</vt:lpwstr>
  </property>
  <property fmtid="{D5CDD505-2E9C-101B-9397-08002B2CF9AE}" pid="3" name="ContentTypeId">
    <vt:lpwstr>0x0101002EC1773F3E992C4FA1CBA0E42E44E90A</vt:lpwstr>
  </property>
</Properties>
</file>