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harts/colors1.xml" ContentType="application/vnd.ms-office.chartcolorstyl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7" r:id="rId5"/>
    <p:sldId id="258" r:id="rId6"/>
    <p:sldId id="268" r:id="rId7"/>
    <p:sldId id="283" r:id="rId8"/>
    <p:sldId id="285" r:id="rId9"/>
    <p:sldId id="269" r:id="rId10"/>
    <p:sldId id="273" r:id="rId11"/>
    <p:sldId id="282" r:id="rId12"/>
    <p:sldId id="271" r:id="rId13"/>
    <p:sldId id="272" r:id="rId14"/>
    <p:sldId id="276" r:id="rId15"/>
    <p:sldId id="286" r:id="rId16"/>
    <p:sldId id="287" r:id="rId17"/>
    <p:sldId id="278" r:id="rId18"/>
    <p:sldId id="279" r:id="rId19"/>
    <p:sldId id="280" r:id="rId20"/>
    <p:sldId id="26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us Van Niekerk" initials="MVN" lastIdx="13" clrIdx="0">
    <p:extLst>
      <p:ext uri="{19B8F6BF-5375-455C-9EA6-DF929625EA0E}">
        <p15:presenceInfo xmlns:p15="http://schemas.microsoft.com/office/powerpoint/2012/main" xmlns="" userId="S::Marius@DTPS.GOV.ZA::e8c319af-3339-4c52-98dd-f381aa12dc3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5822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11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8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Overall Performance : 83%</c:v>
                </c:pt>
              </c:strCache>
            </c:strRef>
          </c:tx>
          <c:dPt>
            <c:idx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40E-47D8-B1D2-7DC623C73465}"/>
              </c:ext>
            </c:extLst>
          </c:dPt>
          <c:dPt>
            <c:idx val="1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40E-47D8-B1D2-7DC623C73465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8F8326B-CAFC-4B66-A5E8-F630E5DB73D6}" type="PERCENTAGE">
                      <a:rPr lang="en-US" baseline="0"/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ctr"/>
              <c:showVal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0179407261592301"/>
                      <c:h val="9.809523809523809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40E-47D8-B1D2-7DC623C73465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/>
                      <a:t> </a:t>
                    </a:r>
                    <a:fld id="{09CEC9B2-033C-4AFE-8083-B19F5132D9FD}" type="PERCENTAGE">
                      <a:rPr lang="en-US" baseline="0"/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baseline="0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ctr"/>
              <c:showVal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8.8078703703703701E-2"/>
                      <c:h val="0.1139682539682539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40E-47D8-B1D2-7DC623C73465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Achieved</c:v>
                </c:pt>
                <c:pt idx="1">
                  <c:v>Not Achieved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40E-47D8-B1D2-7DC623C73465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01AD6-E300-49FF-A07C-B1A78C95395B}" type="datetimeFigureOut">
              <a:rPr lang="en-ZA" smtClean="0"/>
              <a:pPr/>
              <a:t>2022/03/09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845BB-9C63-4B37-9B07-7D2F2C8572C8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457567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B3524A-6039-4EDD-B1EC-485ACB6FF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DAC585E-4D49-4EB8-9F84-ACB7E8D405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C363BD-DE25-46EB-983C-A7DA2747A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8735-674B-421F-B17F-9E6A3F4AC121}" type="datetimeFigureOut">
              <a:rPr lang="en-ZA" smtClean="0"/>
              <a:pPr/>
              <a:t>2022/03/09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D8DCC3-240F-4D88-A788-097993170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14583C-8394-475F-B98A-34087B24E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38FA-002C-4525-9490-70C5858E63E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72901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BB442C-B867-4183-924E-FDCAEE85D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F51F121-55D4-4AD5-B236-375583084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A22F59-EAD2-42C7-AB31-9E72A3A08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8735-674B-421F-B17F-9E6A3F4AC121}" type="datetimeFigureOut">
              <a:rPr lang="en-ZA" smtClean="0"/>
              <a:pPr/>
              <a:t>2022/03/09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3A3C4E-5211-4F98-B25D-EB232B6AB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BE99DB-9945-4DF5-B533-E7DB746A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38FA-002C-4525-9490-70C5858E63E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283831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D164172-2040-45E0-90DB-20D0672B65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3217B84-ABC4-49CB-B65A-1C45369650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9C10EA-0A47-4B3A-AFEC-79BB00A2C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8735-674B-421F-B17F-9E6A3F4AC121}" type="datetimeFigureOut">
              <a:rPr lang="en-ZA" smtClean="0"/>
              <a:pPr/>
              <a:t>2022/03/09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0211C3-C9CD-475C-B7D5-E56E236FD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A5148A-CB85-4322-87D5-EF17DCE53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38FA-002C-4525-9490-70C5858E63E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394694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79A2B7-B9EF-461C-BBE9-8AEAD029C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F8E35D-D4D5-4B8E-995C-5AB405DD8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19E68B-EEA0-48EC-9AD7-E0DAD577D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8735-674B-421F-B17F-9E6A3F4AC121}" type="datetimeFigureOut">
              <a:rPr lang="en-ZA" smtClean="0"/>
              <a:pPr/>
              <a:t>2022/03/09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2C18D8-0C76-4334-B2A7-7EAE96868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C5D83F-073B-4172-8214-7E21AF528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38FA-002C-4525-9490-70C5858E63E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94223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4B3B8B-530B-47DE-912E-CF1DD8045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E6C82D-C6D3-411F-88A8-4BD886BCC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FF8984-2D6E-479F-927C-D2FDC2256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8735-674B-421F-B17F-9E6A3F4AC121}" type="datetimeFigureOut">
              <a:rPr lang="en-ZA" smtClean="0"/>
              <a:pPr/>
              <a:t>2022/03/09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C79112-C301-48F6-9243-88A40B87F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4140CF-89E1-4A2E-919A-CB5E3DDF6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38FA-002C-4525-9490-70C5858E63E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227111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988EFA-54C7-4D5C-B2CC-F0E563D3D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33B9F7-4893-4BC7-A054-FC80F3F866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B8EE35F-5271-4339-B517-711A7937BB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2458CE6-16B6-4F8F-8DA2-EA987C575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8735-674B-421F-B17F-9E6A3F4AC121}" type="datetimeFigureOut">
              <a:rPr lang="en-ZA" smtClean="0"/>
              <a:pPr/>
              <a:t>2022/03/09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DD2BAC4-4E8A-47FB-9AA8-46D6F4CF1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8B7F8FD-416D-4CB6-BF4E-5BFBA38AE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38FA-002C-4525-9490-70C5858E63E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219601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9474E0-B28D-4307-A1A1-AF1530757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572CA73-5C6A-4325-973A-290053392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6A99630-CEDB-4EF8-8A76-EC22B9100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5A41D08-3C12-45E9-9C26-5FE7A7A27F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91A72C6-F738-45F2-B74E-278FF80997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F4D956E-32ED-46B9-9222-A3D66AE6A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8735-674B-421F-B17F-9E6A3F4AC121}" type="datetimeFigureOut">
              <a:rPr lang="en-ZA" smtClean="0"/>
              <a:pPr/>
              <a:t>2022/03/09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7C4269D-7C0A-4774-9F54-CEB820F94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6AD15BE-F265-425C-960C-6A4105E3E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38FA-002C-4525-9490-70C5858E63E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365949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8B4F26-F21A-4D14-B538-B7D5031C7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F362718-1C3C-49BB-83F7-44B37C7ED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8735-674B-421F-B17F-9E6A3F4AC121}" type="datetimeFigureOut">
              <a:rPr lang="en-ZA" smtClean="0"/>
              <a:pPr/>
              <a:t>2022/03/09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86FD725-5DD4-4DAB-B440-6F6D0E6BD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13376F2-10E0-421C-8592-235650E49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38FA-002C-4525-9490-70C5858E63E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79391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FA8D80D-7C9F-4379-98C5-87B7388CE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8735-674B-421F-B17F-9E6A3F4AC121}" type="datetimeFigureOut">
              <a:rPr lang="en-ZA" smtClean="0"/>
              <a:pPr/>
              <a:t>2022/03/09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97680E9-11A4-4728-A396-E0B7C347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C97E4FC-CAC6-4BCB-A19F-6E264603B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38FA-002C-4525-9490-70C5858E63E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701048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EF23D9-6567-46E5-A97D-7E4C2B6BF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3680B3-BB0A-4E36-9B8C-63A3F37BD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6B9794B-6701-4BA9-9383-FC3FD92C6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4B97E87-8517-4BF9-AF29-A1F7B2AB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8735-674B-421F-B17F-9E6A3F4AC121}" type="datetimeFigureOut">
              <a:rPr lang="en-ZA" smtClean="0"/>
              <a:pPr/>
              <a:t>2022/03/09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322A3CE-95C6-46F4-9C73-7C52AEBE6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AC8ACDB-6AE4-4C49-8456-BE1E79F88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38FA-002C-4525-9490-70C5858E63E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420985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A9C404-6890-4422-A4FD-DF0880889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B2896B3-89B4-4689-BE5D-C8378834EA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0996508-1481-4076-9598-BF4D63341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352BA98-296E-4817-8694-A17139C7D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8735-674B-421F-B17F-9E6A3F4AC121}" type="datetimeFigureOut">
              <a:rPr lang="en-ZA" smtClean="0"/>
              <a:pPr/>
              <a:t>2022/03/09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AE6ABD2-1372-495B-80E4-47923E5DB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1726491-E5DB-4629-A8A5-A0E2F3141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38FA-002C-4525-9490-70C5858E63E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861154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354615C-C77D-4BE3-9C53-611EC63A3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50F6E8F-A616-421D-B4ED-A9CC59BFB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675BC6-788F-4D0B-9DBF-2FD20D69E2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28735-674B-421F-B17F-9E6A3F4AC121}" type="datetimeFigureOut">
              <a:rPr lang="en-ZA" smtClean="0"/>
              <a:pPr/>
              <a:t>2022/03/09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F32D84-C717-4D02-9A68-A512148ECF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BDC288-6B84-4962-A772-F7AA24FB42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138FA-002C-4525-9490-70C5858E63E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30862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D31264F-91B6-4CA9-A250-CA7233FD83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67" r="14054" b="237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4B9D5E-5875-40EC-A251-9970F83B36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514" y="2355821"/>
            <a:ext cx="10145486" cy="883721"/>
          </a:xfrm>
        </p:spPr>
        <p:txBody>
          <a:bodyPr>
            <a:normAutofit/>
          </a:bodyPr>
          <a:lstStyle/>
          <a:p>
            <a:r>
              <a:rPr lang="en-ZA" sz="5400" b="1" dirty="0">
                <a:latin typeface="Arial" panose="020B0604020202020204" pitchFamily="34" charset="0"/>
                <a:cs typeface="Arial" panose="020B0604020202020204" pitchFamily="34" charset="0"/>
              </a:rPr>
              <a:t>NEMISA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55A547E-B839-4775-B0B8-F14B9C179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074" y="3538240"/>
            <a:ext cx="9859926" cy="1655762"/>
          </a:xfrm>
        </p:spPr>
        <p:txBody>
          <a:bodyPr>
            <a:normAutofit/>
          </a:bodyPr>
          <a:lstStyle/>
          <a:p>
            <a:r>
              <a:rPr lang="en-ZA" sz="4400" b="1" dirty="0">
                <a:latin typeface="Arial" panose="020B0604020202020204" pitchFamily="34" charset="0"/>
                <a:cs typeface="Arial" panose="020B0604020202020204" pitchFamily="34" charset="0"/>
              </a:rPr>
              <a:t>2021/22 Q1 Performance Report</a:t>
            </a:r>
          </a:p>
          <a:p>
            <a:r>
              <a:rPr lang="en-ZA" sz="4400" b="1"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Z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ZA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D711C40-EE3B-4685-A11D-8A165F0765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57" t="11912" r="71608" b="7779"/>
          <a:stretch/>
        </p:blipFill>
        <p:spPr>
          <a:xfrm>
            <a:off x="0" y="0"/>
            <a:ext cx="2991394" cy="13585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D0C550A-8219-4AFD-9697-B3DC8312D240}"/>
              </a:ext>
            </a:extLst>
          </p:cNvPr>
          <p:cNvSpPr/>
          <p:nvPr/>
        </p:nvSpPr>
        <p:spPr>
          <a:xfrm>
            <a:off x="0" y="6675120"/>
            <a:ext cx="12192000" cy="18288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854554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1664953-C075-4F60-863A-9C0BB31D6F47}"/>
              </a:ext>
            </a:extLst>
          </p:cNvPr>
          <p:cNvSpPr txBox="1"/>
          <p:nvPr/>
        </p:nvSpPr>
        <p:spPr>
          <a:xfrm>
            <a:off x="235570" y="1214914"/>
            <a:ext cx="1126366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/>
              <a:t>Programme 5: Aggregation Framework</a:t>
            </a:r>
          </a:p>
          <a:p>
            <a:endParaRPr lang="en-ZA" sz="2800" b="1" dirty="0"/>
          </a:p>
          <a:p>
            <a:endParaRPr lang="en-ZA" sz="2800" b="1" dirty="0"/>
          </a:p>
          <a:p>
            <a:endParaRPr lang="en-ZA" sz="2800" dirty="0"/>
          </a:p>
          <a:p>
            <a:endParaRPr lang="en-ZA" sz="2800" dirty="0"/>
          </a:p>
          <a:p>
            <a:endParaRPr lang="en-ZA" sz="2800" b="1" dirty="0"/>
          </a:p>
          <a:p>
            <a:endParaRPr lang="en-ZA" sz="2800" b="1" dirty="0"/>
          </a:p>
          <a:p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3248A3D-DA26-46D2-9488-77B98D735915}"/>
              </a:ext>
            </a:extLst>
          </p:cNvPr>
          <p:cNvSpPr/>
          <p:nvPr/>
        </p:nvSpPr>
        <p:spPr>
          <a:xfrm>
            <a:off x="0" y="6561438"/>
            <a:ext cx="12192000" cy="29656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016B7AA-475F-4A62-8ACB-6E25521643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57" t="11912" r="71608" b="7779"/>
          <a:stretch/>
        </p:blipFill>
        <p:spPr>
          <a:xfrm>
            <a:off x="10758" y="0"/>
            <a:ext cx="2991394" cy="1221209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B923474D-3717-4AE5-8ED8-4E33D06902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21460146"/>
              </p:ext>
            </p:extLst>
          </p:nvPr>
        </p:nvGraphicFramePr>
        <p:xfrm>
          <a:off x="838198" y="2164100"/>
          <a:ext cx="10515603" cy="1883687"/>
        </p:xfrm>
        <a:graphic>
          <a:graphicData uri="http://schemas.openxmlformats.org/drawingml/2006/table">
            <a:tbl>
              <a:tblPr/>
              <a:tblGrid>
                <a:gridCol w="382998">
                  <a:extLst>
                    <a:ext uri="{9D8B030D-6E8A-4147-A177-3AD203B41FA5}">
                      <a16:colId xmlns:a16="http://schemas.microsoft.com/office/drawing/2014/main" xmlns="" val="274949377"/>
                    </a:ext>
                  </a:extLst>
                </a:gridCol>
                <a:gridCol w="1125845">
                  <a:extLst>
                    <a:ext uri="{9D8B030D-6E8A-4147-A177-3AD203B41FA5}">
                      <a16:colId xmlns:a16="http://schemas.microsoft.com/office/drawing/2014/main" xmlns="" val="3987913970"/>
                    </a:ext>
                  </a:extLst>
                </a:gridCol>
                <a:gridCol w="1125845">
                  <a:extLst>
                    <a:ext uri="{9D8B030D-6E8A-4147-A177-3AD203B41FA5}">
                      <a16:colId xmlns:a16="http://schemas.microsoft.com/office/drawing/2014/main" xmlns="" val="1847228416"/>
                    </a:ext>
                  </a:extLst>
                </a:gridCol>
                <a:gridCol w="1125845">
                  <a:extLst>
                    <a:ext uri="{9D8B030D-6E8A-4147-A177-3AD203B41FA5}">
                      <a16:colId xmlns:a16="http://schemas.microsoft.com/office/drawing/2014/main" xmlns="" val="3345053630"/>
                    </a:ext>
                  </a:extLst>
                </a:gridCol>
                <a:gridCol w="1125845">
                  <a:extLst>
                    <a:ext uri="{9D8B030D-6E8A-4147-A177-3AD203B41FA5}">
                      <a16:colId xmlns:a16="http://schemas.microsoft.com/office/drawing/2014/main" xmlns="" val="1612059215"/>
                    </a:ext>
                  </a:extLst>
                </a:gridCol>
                <a:gridCol w="1125845">
                  <a:extLst>
                    <a:ext uri="{9D8B030D-6E8A-4147-A177-3AD203B41FA5}">
                      <a16:colId xmlns:a16="http://schemas.microsoft.com/office/drawing/2014/main" xmlns="" val="4227088334"/>
                    </a:ext>
                  </a:extLst>
                </a:gridCol>
                <a:gridCol w="1125845">
                  <a:extLst>
                    <a:ext uri="{9D8B030D-6E8A-4147-A177-3AD203B41FA5}">
                      <a16:colId xmlns:a16="http://schemas.microsoft.com/office/drawing/2014/main" xmlns="" val="3112950002"/>
                    </a:ext>
                  </a:extLst>
                </a:gridCol>
                <a:gridCol w="1125845">
                  <a:extLst>
                    <a:ext uri="{9D8B030D-6E8A-4147-A177-3AD203B41FA5}">
                      <a16:colId xmlns:a16="http://schemas.microsoft.com/office/drawing/2014/main" xmlns="" val="2293122645"/>
                    </a:ext>
                  </a:extLst>
                </a:gridCol>
                <a:gridCol w="1125845">
                  <a:extLst>
                    <a:ext uri="{9D8B030D-6E8A-4147-A177-3AD203B41FA5}">
                      <a16:colId xmlns:a16="http://schemas.microsoft.com/office/drawing/2014/main" xmlns="" val="868826222"/>
                    </a:ext>
                  </a:extLst>
                </a:gridCol>
                <a:gridCol w="1125845">
                  <a:extLst>
                    <a:ext uri="{9D8B030D-6E8A-4147-A177-3AD203B41FA5}">
                      <a16:colId xmlns:a16="http://schemas.microsoft.com/office/drawing/2014/main" xmlns="" val="3150503580"/>
                    </a:ext>
                  </a:extLst>
                </a:gridCol>
              </a:tblGrid>
              <a:tr h="251907">
                <a:tc gridSpan="10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Programme 5: Aggregation Framework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15484877"/>
                  </a:ext>
                </a:extLst>
              </a:tr>
              <a:tr h="4387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No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Annual Target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4339" marR="24339" marT="24339" marB="243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Q1 Target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4339" marR="24339" marT="24339" marB="243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Actual Achievement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4339" marR="24339" marT="24339" marB="243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% Targeted Progress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4339" marR="24339" marT="24339" marB="243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% Actual Progress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4339" marR="24339" marT="24339" marB="243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Year-to-date Achievement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4339" marR="24339" marT="24339" marB="243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Challenges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4339" marR="24339" marT="24339" marB="243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Corrective Action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4339" marR="24339" marT="24339" marB="243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Status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4339" marR="24339" marT="24339" marB="243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7221645"/>
                  </a:ext>
                </a:extLst>
              </a:tr>
              <a:tr h="11452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5.1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Cambria" panose="02040503050406030204" pitchFamily="18" charset="0"/>
                        </a:rPr>
                        <a:t>Evaluation and impact report developed </a:t>
                      </a:r>
                      <a:endParaRPr lang="en-ZA" sz="11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4339" marR="24339" marT="24339" marB="243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Cambria" panose="02040503050406030204" pitchFamily="18" charset="0"/>
                        </a:rPr>
                        <a:t>Quarterly Monitoring and evaluation report developed </a:t>
                      </a:r>
                      <a:endParaRPr lang="en-ZA" sz="11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4339" marR="24339" marT="24339" marB="243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Development of the quarterly monitoring and evaluation report has been completed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4339" marR="24339" marT="24339" marB="243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25%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4339" marR="24339" marT="24339" marB="243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25%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4339" marR="24339" marT="24339" marB="243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Development of the quarterly monitoring and evaluation report has been completed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4339" marR="24339" marT="24339" marB="243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24339" marR="24339" marT="24339" marB="243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24339" marR="24339" marT="24339" marB="243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Achieved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4339" marR="24339" marT="24339" marB="243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2143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79574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1664953-C075-4F60-863A-9C0BB31D6F47}"/>
              </a:ext>
            </a:extLst>
          </p:cNvPr>
          <p:cNvSpPr txBox="1"/>
          <p:nvPr/>
        </p:nvSpPr>
        <p:spPr>
          <a:xfrm>
            <a:off x="235570" y="1214914"/>
            <a:ext cx="11263660" cy="440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Arial Bold"/>
              </a:rPr>
              <a:t>Institutional development</a:t>
            </a:r>
            <a:endParaRPr lang="en-Z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ZA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was a total of 47 employees for the quarter.</a:t>
            </a:r>
          </a:p>
          <a:p>
            <a:pPr lvl="0"/>
            <a:endParaRPr lang="en-ZA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ZA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following appointment were made in the quarter :</a:t>
            </a:r>
            <a:endParaRPr lang="en-ZA" sz="1400" dirty="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ZA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ZA" sz="14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H</a:t>
            </a:r>
            <a:r>
              <a:rPr lang="en-ZA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ead of Training</a:t>
            </a:r>
          </a:p>
          <a:p>
            <a:pPr>
              <a:spcAft>
                <a:spcPts val="0"/>
              </a:spcAft>
            </a:pPr>
            <a:endParaRPr lang="en-ZA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800" b="1" dirty="0"/>
          </a:p>
          <a:p>
            <a:endParaRPr lang="en-ZA" sz="2800" dirty="0"/>
          </a:p>
          <a:p>
            <a:endParaRPr lang="en-ZA" sz="2800" dirty="0"/>
          </a:p>
          <a:p>
            <a:endParaRPr lang="en-ZA" sz="2800" b="1" dirty="0"/>
          </a:p>
          <a:p>
            <a:endParaRPr lang="en-ZA" sz="2800" b="1" dirty="0"/>
          </a:p>
          <a:p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3248A3D-DA26-46D2-9488-77B98D735915}"/>
              </a:ext>
            </a:extLst>
          </p:cNvPr>
          <p:cNvSpPr/>
          <p:nvPr/>
        </p:nvSpPr>
        <p:spPr>
          <a:xfrm>
            <a:off x="0" y="6561438"/>
            <a:ext cx="12192000" cy="29656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016B7AA-475F-4A62-8ACB-6E25521643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57" t="11912" r="71608" b="7779"/>
          <a:stretch/>
        </p:blipFill>
        <p:spPr>
          <a:xfrm>
            <a:off x="10758" y="0"/>
            <a:ext cx="2991394" cy="1221209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84A37504-87E1-4275-B8E6-A63E107B1D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5055192"/>
              </p:ext>
            </p:extLst>
          </p:nvPr>
        </p:nvGraphicFramePr>
        <p:xfrm>
          <a:off x="2847975" y="2905124"/>
          <a:ext cx="7658100" cy="2737959"/>
        </p:xfrm>
        <a:graphic>
          <a:graphicData uri="http://schemas.openxmlformats.org/drawingml/2006/table">
            <a:tbl>
              <a:tblPr firstRow="1" firstCol="1" bandRow="1"/>
              <a:tblGrid>
                <a:gridCol w="3905755">
                  <a:extLst>
                    <a:ext uri="{9D8B030D-6E8A-4147-A177-3AD203B41FA5}">
                      <a16:colId xmlns:a16="http://schemas.microsoft.com/office/drawing/2014/main" xmlns="" val="4174576675"/>
                    </a:ext>
                  </a:extLst>
                </a:gridCol>
                <a:gridCol w="3752345">
                  <a:extLst>
                    <a:ext uri="{9D8B030D-6E8A-4147-A177-3AD203B41FA5}">
                      <a16:colId xmlns:a16="http://schemas.microsoft.com/office/drawing/2014/main" xmlns="" val="1306923203"/>
                    </a:ext>
                  </a:extLst>
                </a:gridCol>
              </a:tblGrid>
              <a:tr h="3186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Occupational levels</a:t>
                      </a:r>
                      <a:endParaRPr lang="en-ZA" sz="11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NO</a:t>
                      </a:r>
                      <a:endParaRPr lang="en-ZA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7611981"/>
                  </a:ext>
                </a:extLst>
              </a:tr>
              <a:tr h="5411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Top Management (level 14- 15)</a:t>
                      </a:r>
                      <a:endParaRPr lang="en-ZA" sz="11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ZA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872295"/>
                  </a:ext>
                </a:extLst>
              </a:tr>
              <a:tr h="3342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Senior Management (level 13)</a:t>
                      </a:r>
                      <a:endParaRPr lang="en-ZA" sz="11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ZA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9591506"/>
                  </a:ext>
                </a:extLst>
              </a:tr>
              <a:tr h="5411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Professional qualified (level 11-12)</a:t>
                      </a:r>
                      <a:endParaRPr lang="en-ZA" sz="11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n-ZA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7126294"/>
                  </a:ext>
                </a:extLst>
              </a:tr>
              <a:tr h="3342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Skilled level (6-10)</a:t>
                      </a:r>
                      <a:endParaRPr lang="en-ZA" sz="11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</a:t>
                      </a:r>
                      <a:endParaRPr lang="en-ZA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1053470"/>
                  </a:ext>
                </a:extLst>
              </a:tr>
              <a:tr h="3342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Semi-skilled (1-5)</a:t>
                      </a:r>
                      <a:endParaRPr lang="en-ZA" sz="11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n-ZA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1516050"/>
                  </a:ext>
                </a:extLst>
              </a:tr>
              <a:tr h="3342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</a:t>
                      </a:r>
                      <a:endParaRPr lang="en-ZA" sz="11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5112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12104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1664953-C075-4F60-863A-9C0BB31D6F47}"/>
              </a:ext>
            </a:extLst>
          </p:cNvPr>
          <p:cNvSpPr txBox="1"/>
          <p:nvPr/>
        </p:nvSpPr>
        <p:spPr>
          <a:xfrm>
            <a:off x="235570" y="1214914"/>
            <a:ext cx="112636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Arial Bold"/>
              </a:rPr>
              <a:t>Smart Oversight Overview</a:t>
            </a:r>
            <a:endParaRPr lang="en-Z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ZA" sz="2800" b="1" dirty="0"/>
          </a:p>
          <a:p>
            <a:pPr>
              <a:spcAft>
                <a:spcPts val="0"/>
              </a:spcAft>
            </a:pPr>
            <a:endParaRPr lang="en-ZA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800" b="1" dirty="0"/>
          </a:p>
          <a:p>
            <a:endParaRPr lang="en-ZA" sz="2800" dirty="0"/>
          </a:p>
          <a:p>
            <a:endParaRPr lang="en-ZA" sz="2800" dirty="0"/>
          </a:p>
          <a:p>
            <a:endParaRPr lang="en-ZA" sz="2800" b="1" dirty="0"/>
          </a:p>
          <a:p>
            <a:endParaRPr lang="en-ZA" sz="2800" b="1" dirty="0"/>
          </a:p>
          <a:p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3248A3D-DA26-46D2-9488-77B98D735915}"/>
              </a:ext>
            </a:extLst>
          </p:cNvPr>
          <p:cNvSpPr/>
          <p:nvPr/>
        </p:nvSpPr>
        <p:spPr>
          <a:xfrm>
            <a:off x="0" y="6561438"/>
            <a:ext cx="12192000" cy="29656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016B7AA-475F-4A62-8ACB-6E25521643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57" t="11912" r="71608" b="7779"/>
          <a:stretch/>
        </p:blipFill>
        <p:spPr>
          <a:xfrm>
            <a:off x="10758" y="0"/>
            <a:ext cx="2991394" cy="1221209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93E12B5A-9411-45C1-8BD9-605AF276A5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0074781"/>
              </p:ext>
            </p:extLst>
          </p:nvPr>
        </p:nvGraphicFramePr>
        <p:xfrm>
          <a:off x="1876426" y="1838325"/>
          <a:ext cx="8791574" cy="4191004"/>
        </p:xfrm>
        <a:graphic>
          <a:graphicData uri="http://schemas.openxmlformats.org/drawingml/2006/table">
            <a:tbl>
              <a:tblPr firstRow="1" firstCol="1" bandRow="1"/>
              <a:tblGrid>
                <a:gridCol w="3319122">
                  <a:extLst>
                    <a:ext uri="{9D8B030D-6E8A-4147-A177-3AD203B41FA5}">
                      <a16:colId xmlns:a16="http://schemas.microsoft.com/office/drawing/2014/main" xmlns="" val="247438232"/>
                    </a:ext>
                  </a:extLst>
                </a:gridCol>
                <a:gridCol w="1933184">
                  <a:extLst>
                    <a:ext uri="{9D8B030D-6E8A-4147-A177-3AD203B41FA5}">
                      <a16:colId xmlns:a16="http://schemas.microsoft.com/office/drawing/2014/main" xmlns="" val="3791235267"/>
                    </a:ext>
                  </a:extLst>
                </a:gridCol>
                <a:gridCol w="1111425">
                  <a:extLst>
                    <a:ext uri="{9D8B030D-6E8A-4147-A177-3AD203B41FA5}">
                      <a16:colId xmlns:a16="http://schemas.microsoft.com/office/drawing/2014/main" xmlns="" val="2948174078"/>
                    </a:ext>
                  </a:extLst>
                </a:gridCol>
                <a:gridCol w="1321766">
                  <a:extLst>
                    <a:ext uri="{9D8B030D-6E8A-4147-A177-3AD203B41FA5}">
                      <a16:colId xmlns:a16="http://schemas.microsoft.com/office/drawing/2014/main" xmlns="" val="2564855538"/>
                    </a:ext>
                  </a:extLst>
                </a:gridCol>
                <a:gridCol w="1106077">
                  <a:extLst>
                    <a:ext uri="{9D8B030D-6E8A-4147-A177-3AD203B41FA5}">
                      <a16:colId xmlns:a16="http://schemas.microsoft.com/office/drawing/2014/main" xmlns="" val="1961368986"/>
                    </a:ext>
                  </a:extLst>
                </a:gridCol>
              </a:tblGrid>
              <a:tr h="6633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Name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Position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Ordinary Board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In-Committee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Special Board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8045478"/>
                  </a:ext>
                </a:extLst>
              </a:tr>
              <a:tr h="3206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Ms Molebogeng Leshabane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Chairperson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5024408"/>
                  </a:ext>
                </a:extLst>
              </a:tr>
              <a:tr h="3206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Ms Tobeka Buswana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Member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09155624"/>
                  </a:ext>
                </a:extLst>
              </a:tr>
              <a:tr h="3206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Ms Nomonde Hlatshaneni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Member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0302622"/>
                  </a:ext>
                </a:extLst>
              </a:tr>
              <a:tr h="3206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Ms Bongekile Filana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Member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1105420"/>
                  </a:ext>
                </a:extLst>
              </a:tr>
              <a:tr h="3206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Mr Melvyn Lubega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Member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4618613"/>
                  </a:ext>
                </a:extLst>
              </a:tr>
              <a:tr h="3206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Prof Christian Michael Adendorff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Member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69934519"/>
                  </a:ext>
                </a:extLst>
              </a:tr>
              <a:tr h="3206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Mr Lionel Ricardo Adendorf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Member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7385291"/>
                  </a:ext>
                </a:extLst>
              </a:tr>
              <a:tr h="3206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Mr William Trevor Rammitlwa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CEO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27729332"/>
                  </a:ext>
                </a:extLst>
              </a:tr>
              <a:tr h="3206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Mr Jaruzelski Leonid Le Guma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ARC Chairperson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7952715"/>
                  </a:ext>
                </a:extLst>
              </a:tr>
              <a:tr h="3206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Mr Thilivhali Archibald Ramawa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CFO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09751280"/>
                  </a:ext>
                </a:extLst>
              </a:tr>
              <a:tr h="3206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Ms Kimberly Matlosa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Acting CFO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3255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94560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1664953-C075-4F60-863A-9C0BB31D6F47}"/>
              </a:ext>
            </a:extLst>
          </p:cNvPr>
          <p:cNvSpPr txBox="1"/>
          <p:nvPr/>
        </p:nvSpPr>
        <p:spPr>
          <a:xfrm>
            <a:off x="235570" y="1214914"/>
            <a:ext cx="112636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Arial Bold"/>
              </a:rPr>
              <a:t>Smart Oversight Overview</a:t>
            </a:r>
            <a:endParaRPr lang="en-Z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ZA" sz="2800" b="1" dirty="0"/>
          </a:p>
          <a:p>
            <a:pPr>
              <a:spcAft>
                <a:spcPts val="0"/>
              </a:spcAft>
            </a:pPr>
            <a:endParaRPr lang="en-ZA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800" b="1" dirty="0"/>
          </a:p>
          <a:p>
            <a:endParaRPr lang="en-ZA" sz="2800" dirty="0"/>
          </a:p>
          <a:p>
            <a:endParaRPr lang="en-ZA" sz="2800" dirty="0"/>
          </a:p>
          <a:p>
            <a:endParaRPr lang="en-ZA" sz="2800" b="1" dirty="0"/>
          </a:p>
          <a:p>
            <a:endParaRPr lang="en-ZA" sz="2800" b="1" dirty="0"/>
          </a:p>
          <a:p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3248A3D-DA26-46D2-9488-77B98D735915}"/>
              </a:ext>
            </a:extLst>
          </p:cNvPr>
          <p:cNvSpPr/>
          <p:nvPr/>
        </p:nvSpPr>
        <p:spPr>
          <a:xfrm>
            <a:off x="0" y="6561438"/>
            <a:ext cx="12192000" cy="29656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016B7AA-475F-4A62-8ACB-6E25521643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57" t="11912" r="71608" b="7779"/>
          <a:stretch/>
        </p:blipFill>
        <p:spPr>
          <a:xfrm>
            <a:off x="10758" y="-19050"/>
            <a:ext cx="2991394" cy="1221209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29C2AE58-EE34-420B-8518-4EC362DA07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47938020"/>
              </p:ext>
            </p:extLst>
          </p:nvPr>
        </p:nvGraphicFramePr>
        <p:xfrm>
          <a:off x="1333500" y="1924050"/>
          <a:ext cx="8724900" cy="3853896"/>
        </p:xfrm>
        <a:graphic>
          <a:graphicData uri="http://schemas.openxmlformats.org/drawingml/2006/table">
            <a:tbl>
              <a:tblPr firstRow="1" firstCol="1" bandRow="1"/>
              <a:tblGrid>
                <a:gridCol w="3066521">
                  <a:extLst>
                    <a:ext uri="{9D8B030D-6E8A-4147-A177-3AD203B41FA5}">
                      <a16:colId xmlns:a16="http://schemas.microsoft.com/office/drawing/2014/main" xmlns="" val="1844722135"/>
                    </a:ext>
                  </a:extLst>
                </a:gridCol>
                <a:gridCol w="1189216">
                  <a:extLst>
                    <a:ext uri="{9D8B030D-6E8A-4147-A177-3AD203B41FA5}">
                      <a16:colId xmlns:a16="http://schemas.microsoft.com/office/drawing/2014/main" xmlns="" val="3030028888"/>
                    </a:ext>
                  </a:extLst>
                </a:gridCol>
                <a:gridCol w="1078234">
                  <a:extLst>
                    <a:ext uri="{9D8B030D-6E8A-4147-A177-3AD203B41FA5}">
                      <a16:colId xmlns:a16="http://schemas.microsoft.com/office/drawing/2014/main" xmlns="" val="2216806839"/>
                    </a:ext>
                  </a:extLst>
                </a:gridCol>
                <a:gridCol w="1023596">
                  <a:extLst>
                    <a:ext uri="{9D8B030D-6E8A-4147-A177-3AD203B41FA5}">
                      <a16:colId xmlns:a16="http://schemas.microsoft.com/office/drawing/2014/main" xmlns="" val="3562984584"/>
                    </a:ext>
                  </a:extLst>
                </a:gridCol>
                <a:gridCol w="1178117">
                  <a:extLst>
                    <a:ext uri="{9D8B030D-6E8A-4147-A177-3AD203B41FA5}">
                      <a16:colId xmlns:a16="http://schemas.microsoft.com/office/drawing/2014/main" xmlns="" val="2890578798"/>
                    </a:ext>
                  </a:extLst>
                </a:gridCol>
                <a:gridCol w="1189216">
                  <a:extLst>
                    <a:ext uri="{9D8B030D-6E8A-4147-A177-3AD203B41FA5}">
                      <a16:colId xmlns:a16="http://schemas.microsoft.com/office/drawing/2014/main" xmlns="" val="4167214981"/>
                    </a:ext>
                  </a:extLst>
                </a:gridCol>
              </a:tblGrid>
              <a:tr h="11353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Name 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Meeting Fees (R)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Retainer Fees       (R) 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Travel Claims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(R) 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Data Allowance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(R) 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Total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(R) 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6479566"/>
                  </a:ext>
                </a:extLst>
              </a:tr>
              <a:tr h="2935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Molebogeng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Leshabane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126 720.00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5 280.00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0.00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2 550.00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134 550.00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6616661"/>
                  </a:ext>
                </a:extLst>
              </a:tr>
              <a:tr h="3700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Ms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Tobeka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Buswana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43 296.00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3 960,00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0.00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2 550.00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  49 806.00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95838690"/>
                  </a:ext>
                </a:extLst>
              </a:tr>
              <a:tr h="2935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Ms Nomonde Hlatshaneni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45 408.00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3 960.00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0.00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2 550.00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51 918.00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2490505"/>
                  </a:ext>
                </a:extLst>
              </a:tr>
              <a:tr h="2935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Ms Bongekile Filana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34 848.00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3 960.00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0.00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2 550.00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41 358.00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42117560"/>
                  </a:ext>
                </a:extLst>
              </a:tr>
              <a:tr h="2935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Mr Melvyn Lubega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52 800.00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3 960.00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2 550.00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2 550.00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61 539.10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6569193"/>
                  </a:ext>
                </a:extLst>
              </a:tr>
              <a:tr h="2935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Prof Christian Michael Adendorff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31 680.00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3 960.00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0.00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2 550.00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38 190.00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85812556"/>
                  </a:ext>
                </a:extLst>
              </a:tr>
              <a:tr h="2935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Mr Lionel Ricardo Adendorf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52 800.00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3 960.00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0.00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2 550.00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59 310.00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7786514"/>
                  </a:ext>
                </a:extLst>
              </a:tr>
              <a:tr h="3082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Mr Jaruzelski Leonid Le Guma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       58 080.00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       3 960.00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        206.49 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         2 550.00 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       64 796.49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58795642"/>
                  </a:ext>
                </a:extLst>
              </a:tr>
              <a:tr h="2788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Total 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445 632.00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33 000.00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2 435.00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20 400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501 467.59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8722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20885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1664953-C075-4F60-863A-9C0BB31D6F47}"/>
              </a:ext>
            </a:extLst>
          </p:cNvPr>
          <p:cNvSpPr txBox="1"/>
          <p:nvPr/>
        </p:nvSpPr>
        <p:spPr>
          <a:xfrm>
            <a:off x="235570" y="1214914"/>
            <a:ext cx="11263660" cy="586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Arial Bold"/>
              </a:rPr>
              <a:t>Financial Information</a:t>
            </a:r>
          </a:p>
          <a:p>
            <a:pPr algn="ctr"/>
            <a:endParaRPr lang="en-ZA" sz="2800" b="1" dirty="0"/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NEMISA posted a surplus of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R629 277.62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NEMISA is in a good financial health situation.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The company liquidity is good.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debt to total assets ratio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 </a:t>
            </a: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0.9:1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lang="en-US" b="1" dirty="0"/>
              <a:t/>
            </a:r>
            <a:br>
              <a:rPr lang="en-US" b="1" dirty="0"/>
            </a:b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en-ZA" sz="2800" b="1" dirty="0"/>
          </a:p>
          <a:p>
            <a:endParaRPr lang="en-ZA" sz="2800" b="1" dirty="0"/>
          </a:p>
          <a:p>
            <a:endParaRPr lang="en-ZA" sz="2800" b="1" dirty="0"/>
          </a:p>
          <a:p>
            <a:endParaRPr lang="en-ZA" sz="2800" dirty="0"/>
          </a:p>
          <a:p>
            <a:endParaRPr lang="en-ZA" sz="2800" dirty="0"/>
          </a:p>
          <a:p>
            <a:endParaRPr lang="en-ZA" sz="2800" b="1" dirty="0"/>
          </a:p>
          <a:p>
            <a:endParaRPr lang="en-ZA" sz="2800" b="1" dirty="0"/>
          </a:p>
          <a:p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3248A3D-DA26-46D2-9488-77B98D735915}"/>
              </a:ext>
            </a:extLst>
          </p:cNvPr>
          <p:cNvSpPr/>
          <p:nvPr/>
        </p:nvSpPr>
        <p:spPr>
          <a:xfrm>
            <a:off x="0" y="6561438"/>
            <a:ext cx="12192000" cy="29656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016B7AA-475F-4A62-8ACB-6E25521643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57" t="11912" r="71608" b="7779"/>
          <a:stretch/>
        </p:blipFill>
        <p:spPr>
          <a:xfrm>
            <a:off x="10758" y="0"/>
            <a:ext cx="2991394" cy="122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0657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1664953-C075-4F60-863A-9C0BB31D6F47}"/>
              </a:ext>
            </a:extLst>
          </p:cNvPr>
          <p:cNvSpPr txBox="1"/>
          <p:nvPr/>
        </p:nvSpPr>
        <p:spPr>
          <a:xfrm>
            <a:off x="235570" y="1214914"/>
            <a:ext cx="11263660" cy="5204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ym typeface="Arial Bold"/>
              </a:rPr>
              <a:t>Financial Information</a:t>
            </a:r>
          </a:p>
          <a:p>
            <a:pPr algn="just">
              <a:spcAft>
                <a:spcPts val="0"/>
              </a:spcAft>
            </a:pPr>
            <a:r>
              <a:rPr lang="en-GB" b="1" cap="small" spc="100" dirty="0">
                <a:solidFill>
                  <a:srgbClr val="E36C0A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Top Ten Expenditure Overheads:</a:t>
            </a:r>
            <a:endParaRPr lang="en-ZA" sz="2000" dirty="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Overhead expenditure relates to administration expenses incurred. Employee salaries constitute 37%, representing most of the overheads spent on the Top 10 Overhead.</a:t>
            </a: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</a:pPr>
            <a:endParaRPr lang="en-ZA" sz="2800" dirty="0">
              <a:latin typeface="Calibri" panose="020F0502020204030204" pitchFamily="34" charset="0"/>
              <a:ea typeface="MS Mincho" panose="02020609040205080304" pitchFamily="49" charset="-128"/>
            </a:endParaRPr>
          </a:p>
          <a:p>
            <a:endParaRPr lang="en-ZA" sz="2800" b="1" dirty="0"/>
          </a:p>
          <a:p>
            <a:endParaRPr lang="en-ZA" sz="2800" b="1" dirty="0"/>
          </a:p>
          <a:p>
            <a:endParaRPr lang="en-ZA" sz="2800" b="1" dirty="0"/>
          </a:p>
          <a:p>
            <a:endParaRPr lang="en-ZA" sz="2800" dirty="0"/>
          </a:p>
          <a:p>
            <a:endParaRPr lang="en-ZA" sz="2800" dirty="0"/>
          </a:p>
          <a:p>
            <a:endParaRPr lang="en-ZA" sz="2800" b="1" dirty="0"/>
          </a:p>
          <a:p>
            <a:endParaRPr lang="en-ZA" sz="2800" b="1" dirty="0"/>
          </a:p>
          <a:p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3248A3D-DA26-46D2-9488-77B98D735915}"/>
              </a:ext>
            </a:extLst>
          </p:cNvPr>
          <p:cNvSpPr/>
          <p:nvPr/>
        </p:nvSpPr>
        <p:spPr>
          <a:xfrm>
            <a:off x="0" y="6561438"/>
            <a:ext cx="12192000" cy="29656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016B7AA-475F-4A62-8ACB-6E25521643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57" t="11912" r="71608" b="7779"/>
          <a:stretch/>
        </p:blipFill>
        <p:spPr>
          <a:xfrm>
            <a:off x="10758" y="0"/>
            <a:ext cx="2991394" cy="12212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68824C9-8424-484D-BD82-23819948396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40366" y="2600553"/>
            <a:ext cx="5736833" cy="361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5350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1664953-C075-4F60-863A-9C0BB31D6F47}"/>
              </a:ext>
            </a:extLst>
          </p:cNvPr>
          <p:cNvSpPr txBox="1"/>
          <p:nvPr/>
        </p:nvSpPr>
        <p:spPr>
          <a:xfrm>
            <a:off x="235570" y="1214914"/>
            <a:ext cx="11263660" cy="4411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ym typeface="Arial Bold"/>
              </a:rPr>
              <a:t>Financial Information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b="1" cap="small" spc="100" dirty="0">
                <a:solidFill>
                  <a:srgbClr val="E36C0A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Direct Expenditure Overheads: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Direct expenditure relates to the training expenses in media courses, basic digital literacy training, 4IR related courses. Digital training provided by </a:t>
            </a:r>
            <a:r>
              <a:rPr kumimoji="0" lang="en-ZA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CoLab's</a:t>
            </a: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constitutes 31% and Hackathon project, which is the majority of actual Direct expenditure </a:t>
            </a:r>
            <a:endParaRPr kumimoji="0" lang="en-Z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ZA" sz="2800" b="1" dirty="0"/>
          </a:p>
          <a:p>
            <a:endParaRPr lang="en-ZA" sz="2800" b="1" dirty="0"/>
          </a:p>
          <a:p>
            <a:endParaRPr lang="en-ZA" sz="2800" dirty="0"/>
          </a:p>
          <a:p>
            <a:endParaRPr lang="en-ZA" sz="2800" dirty="0"/>
          </a:p>
          <a:p>
            <a:endParaRPr lang="en-ZA" sz="2800" b="1" dirty="0"/>
          </a:p>
          <a:p>
            <a:endParaRPr lang="en-ZA" sz="2800" b="1" dirty="0"/>
          </a:p>
          <a:p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3248A3D-DA26-46D2-9488-77B98D735915}"/>
              </a:ext>
            </a:extLst>
          </p:cNvPr>
          <p:cNvSpPr/>
          <p:nvPr/>
        </p:nvSpPr>
        <p:spPr>
          <a:xfrm>
            <a:off x="0" y="6561438"/>
            <a:ext cx="12192000" cy="29656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016B7AA-475F-4A62-8ACB-6E25521643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57" t="11912" r="71608" b="7779"/>
          <a:stretch/>
        </p:blipFill>
        <p:spPr>
          <a:xfrm>
            <a:off x="10758" y="0"/>
            <a:ext cx="2991394" cy="12212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EB836F2-1DA2-496E-9742-99C1EC6A781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07515" y="3100816"/>
            <a:ext cx="6376969" cy="33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6797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4B9D5E-5875-40EC-A251-9970F83B36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2910" y="2646227"/>
            <a:ext cx="6028155" cy="1053842"/>
          </a:xfrm>
        </p:spPr>
        <p:txBody>
          <a:bodyPr>
            <a:normAutofit/>
          </a:bodyPr>
          <a:lstStyle/>
          <a:p>
            <a:r>
              <a:rPr lang="en-ZA" sz="5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16B7AA-475F-4A62-8ACB-6E25521643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57" t="11912" r="71608" b="7779"/>
          <a:stretch/>
        </p:blipFill>
        <p:spPr>
          <a:xfrm>
            <a:off x="21516" y="26123"/>
            <a:ext cx="2991394" cy="13585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3248A3D-DA26-46D2-9488-77B98D735915}"/>
              </a:ext>
            </a:extLst>
          </p:cNvPr>
          <p:cNvSpPr/>
          <p:nvPr/>
        </p:nvSpPr>
        <p:spPr>
          <a:xfrm>
            <a:off x="0" y="6561438"/>
            <a:ext cx="12192000" cy="29656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42165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1664953-C075-4F60-863A-9C0BB31D6F47}"/>
              </a:ext>
            </a:extLst>
          </p:cNvPr>
          <p:cNvSpPr txBox="1"/>
          <p:nvPr/>
        </p:nvSpPr>
        <p:spPr>
          <a:xfrm>
            <a:off x="1690914" y="1003934"/>
            <a:ext cx="8810171" cy="385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b="1" dirty="0">
                <a:solidFill>
                  <a:schemeClr val="accent2"/>
                </a:solidFill>
              </a:rPr>
              <a:t>Strategic Focus</a:t>
            </a:r>
          </a:p>
          <a:p>
            <a:pPr algn="ctr"/>
            <a:endParaRPr lang="en-ZA" sz="2800" b="1" dirty="0"/>
          </a:p>
          <a:p>
            <a:r>
              <a:rPr lang="en-ZA" sz="2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statement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Accelerated use of digital technologies to improve quality of life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ZA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A world class innovative Skills Institute to ensure an empowered South African citizenry with 4IR capabilities.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3248A3D-DA26-46D2-9488-77B98D735915}"/>
              </a:ext>
            </a:extLst>
          </p:cNvPr>
          <p:cNvSpPr/>
          <p:nvPr/>
        </p:nvSpPr>
        <p:spPr>
          <a:xfrm>
            <a:off x="0" y="6561438"/>
            <a:ext cx="12192000" cy="29656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016B7AA-475F-4A62-8ACB-6E25521643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57" t="11912" r="71608" b="7779"/>
          <a:stretch/>
        </p:blipFill>
        <p:spPr>
          <a:xfrm>
            <a:off x="0" y="0"/>
            <a:ext cx="2991394" cy="135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7986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1664953-C075-4F60-863A-9C0BB31D6F47}"/>
              </a:ext>
            </a:extLst>
          </p:cNvPr>
          <p:cNvSpPr txBox="1"/>
          <p:nvPr/>
        </p:nvSpPr>
        <p:spPr>
          <a:xfrm>
            <a:off x="548216" y="448806"/>
            <a:ext cx="11288782" cy="6280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>
                <a:solidFill>
                  <a:srgbClr val="92D050"/>
                </a:solidFill>
              </a:rPr>
              <a:t>Overall performance summary</a:t>
            </a:r>
          </a:p>
          <a:p>
            <a:pPr algn="ctr"/>
            <a:endParaRPr lang="en-ZA" sz="2800" b="1" dirty="0"/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ZA" dirty="0">
                <a:latin typeface="Arial" panose="020B0604020202020204" pitchFamily="34" charset="0"/>
                <a:ea typeface="MS Mincho" panose="02020609040205080304" pitchFamily="49" charset="-128"/>
              </a:rPr>
              <a:t>We have achieved 15 of the 18 planned targets set for Q1; this implies that the organisation has achieved 83% of the set target.</a:t>
            </a: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400" dirty="0"/>
          </a:p>
          <a:p>
            <a:endParaRPr lang="en-ZA" sz="2400" dirty="0"/>
          </a:p>
          <a:p>
            <a:endParaRPr lang="en-ZA" sz="2400" dirty="0"/>
          </a:p>
          <a:p>
            <a:endParaRPr lang="en-ZA" sz="2400" dirty="0"/>
          </a:p>
          <a:p>
            <a:endParaRPr lang="en-ZA" sz="2400" dirty="0"/>
          </a:p>
          <a:p>
            <a:endParaRPr lang="en-ZA" sz="2400" dirty="0"/>
          </a:p>
          <a:p>
            <a:endParaRPr lang="en-ZA" sz="2400" dirty="0"/>
          </a:p>
          <a:p>
            <a:endParaRPr lang="en-ZA" sz="2400" dirty="0"/>
          </a:p>
          <a:p>
            <a:endParaRPr lang="en-ZA" sz="2400" dirty="0"/>
          </a:p>
          <a:p>
            <a:endParaRPr lang="en-ZA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3248A3D-DA26-46D2-9488-77B98D735915}"/>
              </a:ext>
            </a:extLst>
          </p:cNvPr>
          <p:cNvSpPr/>
          <p:nvPr/>
        </p:nvSpPr>
        <p:spPr>
          <a:xfrm>
            <a:off x="0" y="6561438"/>
            <a:ext cx="12192000" cy="29656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016B7AA-475F-4A62-8ACB-6E25521643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57" t="11912" r="71608" b="7779"/>
          <a:stretch/>
        </p:blipFill>
        <p:spPr>
          <a:xfrm>
            <a:off x="0" y="0"/>
            <a:ext cx="2991394" cy="1358537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06EBB57A-A2BF-46E0-9A0C-55D1AAFB88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948152927"/>
              </p:ext>
            </p:extLst>
          </p:nvPr>
        </p:nvGraphicFramePr>
        <p:xfrm>
          <a:off x="3352799" y="2241550"/>
          <a:ext cx="5838825" cy="391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743623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1664953-C075-4F60-863A-9C0BB31D6F47}"/>
              </a:ext>
            </a:extLst>
          </p:cNvPr>
          <p:cNvSpPr txBox="1"/>
          <p:nvPr/>
        </p:nvSpPr>
        <p:spPr>
          <a:xfrm>
            <a:off x="440528" y="796954"/>
            <a:ext cx="1126366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/>
              <a:t>Programme 1:Administration</a:t>
            </a:r>
          </a:p>
          <a:p>
            <a:endParaRPr lang="en-ZA" sz="2800" b="1" dirty="0"/>
          </a:p>
          <a:p>
            <a:endParaRPr lang="en-ZA" sz="2800" b="1" dirty="0"/>
          </a:p>
          <a:p>
            <a:endParaRPr lang="en-ZA" sz="2800" dirty="0"/>
          </a:p>
          <a:p>
            <a:endParaRPr lang="en-ZA" sz="2800" dirty="0"/>
          </a:p>
          <a:p>
            <a:endParaRPr lang="en-ZA" sz="2800" b="1" dirty="0"/>
          </a:p>
          <a:p>
            <a:endParaRPr lang="en-ZA" sz="2800" b="1" dirty="0"/>
          </a:p>
          <a:p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3248A3D-DA26-46D2-9488-77B98D735915}"/>
              </a:ext>
            </a:extLst>
          </p:cNvPr>
          <p:cNvSpPr/>
          <p:nvPr/>
        </p:nvSpPr>
        <p:spPr>
          <a:xfrm>
            <a:off x="0" y="6561438"/>
            <a:ext cx="12192000" cy="29656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016B7AA-475F-4A62-8ACB-6E25521643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57" t="11912" r="71608" b="7779"/>
          <a:stretch/>
        </p:blipFill>
        <p:spPr>
          <a:xfrm>
            <a:off x="6534" y="6938"/>
            <a:ext cx="2991394" cy="1221209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65E22141-20A5-4E1C-B090-FE9966C76C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01243567"/>
              </p:ext>
            </p:extLst>
          </p:nvPr>
        </p:nvGraphicFramePr>
        <p:xfrm>
          <a:off x="742950" y="1307068"/>
          <a:ext cx="10420351" cy="4683928"/>
        </p:xfrm>
        <a:graphic>
          <a:graphicData uri="http://schemas.openxmlformats.org/drawingml/2006/table">
            <a:tbl>
              <a:tblPr/>
              <a:tblGrid>
                <a:gridCol w="477250">
                  <a:extLst>
                    <a:ext uri="{9D8B030D-6E8A-4147-A177-3AD203B41FA5}">
                      <a16:colId xmlns:a16="http://schemas.microsoft.com/office/drawing/2014/main" xmlns="" val="918736840"/>
                    </a:ext>
                  </a:extLst>
                </a:gridCol>
                <a:gridCol w="1108725">
                  <a:extLst>
                    <a:ext uri="{9D8B030D-6E8A-4147-A177-3AD203B41FA5}">
                      <a16:colId xmlns:a16="http://schemas.microsoft.com/office/drawing/2014/main" xmlns="" val="406456718"/>
                    </a:ext>
                  </a:extLst>
                </a:gridCol>
                <a:gridCol w="1183751">
                  <a:extLst>
                    <a:ext uri="{9D8B030D-6E8A-4147-A177-3AD203B41FA5}">
                      <a16:colId xmlns:a16="http://schemas.microsoft.com/office/drawing/2014/main" xmlns="" val="2318207890"/>
                    </a:ext>
                  </a:extLst>
                </a:gridCol>
                <a:gridCol w="1192089">
                  <a:extLst>
                    <a:ext uri="{9D8B030D-6E8A-4147-A177-3AD203B41FA5}">
                      <a16:colId xmlns:a16="http://schemas.microsoft.com/office/drawing/2014/main" xmlns="" val="522447011"/>
                    </a:ext>
                  </a:extLst>
                </a:gridCol>
                <a:gridCol w="1092056">
                  <a:extLst>
                    <a:ext uri="{9D8B030D-6E8A-4147-A177-3AD203B41FA5}">
                      <a16:colId xmlns:a16="http://schemas.microsoft.com/office/drawing/2014/main" xmlns="" val="3505199092"/>
                    </a:ext>
                  </a:extLst>
                </a:gridCol>
                <a:gridCol w="925326">
                  <a:extLst>
                    <a:ext uri="{9D8B030D-6E8A-4147-A177-3AD203B41FA5}">
                      <a16:colId xmlns:a16="http://schemas.microsoft.com/office/drawing/2014/main" xmlns="" val="2237964589"/>
                    </a:ext>
                  </a:extLst>
                </a:gridCol>
                <a:gridCol w="1267116">
                  <a:extLst>
                    <a:ext uri="{9D8B030D-6E8A-4147-A177-3AD203B41FA5}">
                      <a16:colId xmlns:a16="http://schemas.microsoft.com/office/drawing/2014/main" xmlns="" val="898988349"/>
                    </a:ext>
                  </a:extLst>
                </a:gridCol>
                <a:gridCol w="1006606">
                  <a:extLst>
                    <a:ext uri="{9D8B030D-6E8A-4147-A177-3AD203B41FA5}">
                      <a16:colId xmlns:a16="http://schemas.microsoft.com/office/drawing/2014/main" xmlns="" val="1206423618"/>
                    </a:ext>
                  </a:extLst>
                </a:gridCol>
                <a:gridCol w="1329637">
                  <a:extLst>
                    <a:ext uri="{9D8B030D-6E8A-4147-A177-3AD203B41FA5}">
                      <a16:colId xmlns:a16="http://schemas.microsoft.com/office/drawing/2014/main" xmlns="" val="589860273"/>
                    </a:ext>
                  </a:extLst>
                </a:gridCol>
                <a:gridCol w="837795">
                  <a:extLst>
                    <a:ext uri="{9D8B030D-6E8A-4147-A177-3AD203B41FA5}">
                      <a16:colId xmlns:a16="http://schemas.microsoft.com/office/drawing/2014/main" xmlns="" val="1356842403"/>
                    </a:ext>
                  </a:extLst>
                </a:gridCol>
              </a:tblGrid>
              <a:tr h="151048">
                <a:tc gridSpan="10"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Programme 1: Administration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1815877"/>
                  </a:ext>
                </a:extLst>
              </a:tr>
              <a:tr h="328185"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No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Annual Target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Q1 Target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Achievement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% Targeted Progress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% Actual Progress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Year-to-date Achievement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Challenges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Corrective Action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Status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7291728"/>
                  </a:ext>
                </a:extLst>
              </a:tr>
              <a:tr h="812528"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1.1.1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Cambria" panose="02040503050406030204" pitchFamily="18" charset="0"/>
                        </a:rPr>
                        <a:t>Transformation and Change Strategy implemented </a:t>
                      </a:r>
                      <a:endParaRPr lang="en-ZA" sz="9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Cambria" panose="02040503050406030204" pitchFamily="18" charset="0"/>
                        </a:rPr>
                        <a:t>Progress Report on the Transformation and Change Strategy implementation plan </a:t>
                      </a:r>
                      <a:endParaRPr lang="en-ZA" sz="9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 progress report on the  Transformation and Change Strategy implementation plan has been compiled</a:t>
                      </a:r>
                      <a:endParaRPr lang="en-ZA" sz="9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25%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25%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 progress report on the  Transformation and Change Strategy implementation plan has been compiled</a:t>
                      </a:r>
                      <a:endParaRPr lang="en-ZA" sz="9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N/A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N/A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9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Achieved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0979106"/>
                  </a:ext>
                </a:extLst>
              </a:tr>
              <a:tr h="884282"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1.1.2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Cambria" panose="02040503050406030204" pitchFamily="18" charset="0"/>
                        </a:rPr>
                        <a:t>Upskilling staff with digital skills </a:t>
                      </a:r>
                      <a:endParaRPr lang="en-ZA" sz="9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Cambria" panose="02040503050406030204" pitchFamily="18" charset="0"/>
                        </a:rPr>
                        <a:t>Consultation with NEMISA Staff on digital skills training plan </a:t>
                      </a:r>
                      <a:endParaRPr lang="en-ZA" sz="9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Consultation  with staff  on digital skills plan has been conducted</a:t>
                      </a:r>
                      <a:endParaRPr lang="en-ZA" sz="9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25%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25%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Consultation with staff digital skills plan has been conducted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N/A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N/A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Achieved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720263"/>
                  </a:ext>
                </a:extLst>
              </a:tr>
              <a:tr h="884282"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1.1.3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Cambria" panose="02040503050406030204" pitchFamily="18" charset="0"/>
                        </a:rPr>
                        <a:t>Organization structure and culture change report </a:t>
                      </a:r>
                      <a:endParaRPr lang="en-ZA" sz="9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Cambria" panose="02040503050406030204" pitchFamily="18" charset="0"/>
                        </a:rPr>
                        <a:t>Consultation between NEMISA and DCDT on organisational structure change </a:t>
                      </a:r>
                      <a:endParaRPr lang="en-ZA" sz="9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None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20%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0%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None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N/A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 meeting with DCDT is scheduled for Friday the 9 July 2021.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Not Achieved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7846565"/>
                  </a:ext>
                </a:extLst>
              </a:tr>
              <a:tr h="1614306"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1.1.4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Cambria" panose="02040503050406030204" pitchFamily="18" charset="0"/>
                        </a:rPr>
                        <a:t>Reviewed curriculum of training programmes to align with the National Digital and Future Skills Strategy </a:t>
                      </a:r>
                      <a:endParaRPr lang="en-ZA" sz="9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Cambria" panose="02040503050406030204" pitchFamily="18" charset="0"/>
                        </a:rPr>
                        <a:t>Review training programmes to align to the National Digital and Future Skills Strategy on the future of work </a:t>
                      </a:r>
                      <a:endParaRPr lang="en-ZA" sz="9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Reviewed creative media training programmes to ensure alignment with the </a:t>
                      </a: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National Digital and Future Skills Strategy on the future of work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20%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20%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Reviewed creative media training programmes to ensure alignment with the </a:t>
                      </a: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National Digital and Future Skills Strategy on the future of work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N/A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N/A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9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Achieved</a:t>
                      </a:r>
                      <a:endParaRPr lang="en-ZA" sz="9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0180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08236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1664953-C075-4F60-863A-9C0BB31D6F47}"/>
              </a:ext>
            </a:extLst>
          </p:cNvPr>
          <p:cNvSpPr txBox="1"/>
          <p:nvPr/>
        </p:nvSpPr>
        <p:spPr>
          <a:xfrm>
            <a:off x="464170" y="724393"/>
            <a:ext cx="1126366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/>
              <a:t>Programme 1:Administration</a:t>
            </a:r>
          </a:p>
          <a:p>
            <a:endParaRPr lang="en-ZA" sz="2800" b="1" dirty="0"/>
          </a:p>
          <a:p>
            <a:endParaRPr lang="en-ZA" sz="2800" b="1" dirty="0"/>
          </a:p>
          <a:p>
            <a:endParaRPr lang="en-ZA" sz="2800" dirty="0"/>
          </a:p>
          <a:p>
            <a:endParaRPr lang="en-ZA" sz="2800" dirty="0"/>
          </a:p>
          <a:p>
            <a:endParaRPr lang="en-ZA" sz="2800" b="1" dirty="0"/>
          </a:p>
          <a:p>
            <a:endParaRPr lang="en-ZA" sz="2800" b="1" dirty="0"/>
          </a:p>
          <a:p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3248A3D-DA26-46D2-9488-77B98D735915}"/>
              </a:ext>
            </a:extLst>
          </p:cNvPr>
          <p:cNvSpPr/>
          <p:nvPr/>
        </p:nvSpPr>
        <p:spPr>
          <a:xfrm>
            <a:off x="0" y="6561438"/>
            <a:ext cx="12192000" cy="29656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016B7AA-475F-4A62-8ACB-6E25521643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57" t="11912" r="71608" b="7779"/>
          <a:stretch/>
        </p:blipFill>
        <p:spPr>
          <a:xfrm>
            <a:off x="6534" y="6938"/>
            <a:ext cx="2991394" cy="1221209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33B741AC-38DC-48E6-A0DB-CFDE4D3F7C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31061474"/>
              </p:ext>
            </p:extLst>
          </p:nvPr>
        </p:nvGraphicFramePr>
        <p:xfrm>
          <a:off x="304800" y="1228147"/>
          <a:ext cx="11658600" cy="5604139"/>
        </p:xfrm>
        <a:graphic>
          <a:graphicData uri="http://schemas.openxmlformats.org/drawingml/2006/table">
            <a:tbl>
              <a:tblPr/>
              <a:tblGrid>
                <a:gridCol w="533962">
                  <a:extLst>
                    <a:ext uri="{9D8B030D-6E8A-4147-A177-3AD203B41FA5}">
                      <a16:colId xmlns:a16="http://schemas.microsoft.com/office/drawing/2014/main" xmlns="" val="2063070553"/>
                    </a:ext>
                  </a:extLst>
                </a:gridCol>
                <a:gridCol w="1240474">
                  <a:extLst>
                    <a:ext uri="{9D8B030D-6E8A-4147-A177-3AD203B41FA5}">
                      <a16:colId xmlns:a16="http://schemas.microsoft.com/office/drawing/2014/main" xmlns="" val="2565255121"/>
                    </a:ext>
                  </a:extLst>
                </a:gridCol>
                <a:gridCol w="1324415">
                  <a:extLst>
                    <a:ext uri="{9D8B030D-6E8A-4147-A177-3AD203B41FA5}">
                      <a16:colId xmlns:a16="http://schemas.microsoft.com/office/drawing/2014/main" xmlns="" val="4211070087"/>
                    </a:ext>
                  </a:extLst>
                </a:gridCol>
                <a:gridCol w="1333749">
                  <a:extLst>
                    <a:ext uri="{9D8B030D-6E8A-4147-A177-3AD203B41FA5}">
                      <a16:colId xmlns:a16="http://schemas.microsoft.com/office/drawing/2014/main" xmlns="" val="3410501660"/>
                    </a:ext>
                  </a:extLst>
                </a:gridCol>
                <a:gridCol w="1221825">
                  <a:extLst>
                    <a:ext uri="{9D8B030D-6E8A-4147-A177-3AD203B41FA5}">
                      <a16:colId xmlns:a16="http://schemas.microsoft.com/office/drawing/2014/main" xmlns="" val="3416411627"/>
                    </a:ext>
                  </a:extLst>
                </a:gridCol>
                <a:gridCol w="1035281">
                  <a:extLst>
                    <a:ext uri="{9D8B030D-6E8A-4147-A177-3AD203B41FA5}">
                      <a16:colId xmlns:a16="http://schemas.microsoft.com/office/drawing/2014/main" xmlns="" val="1225108512"/>
                    </a:ext>
                  </a:extLst>
                </a:gridCol>
                <a:gridCol w="1417687">
                  <a:extLst>
                    <a:ext uri="{9D8B030D-6E8A-4147-A177-3AD203B41FA5}">
                      <a16:colId xmlns:a16="http://schemas.microsoft.com/office/drawing/2014/main" xmlns="" val="2782875041"/>
                    </a:ext>
                  </a:extLst>
                </a:gridCol>
                <a:gridCol w="1126221">
                  <a:extLst>
                    <a:ext uri="{9D8B030D-6E8A-4147-A177-3AD203B41FA5}">
                      <a16:colId xmlns:a16="http://schemas.microsoft.com/office/drawing/2014/main" xmlns="" val="3956566412"/>
                    </a:ext>
                  </a:extLst>
                </a:gridCol>
                <a:gridCol w="1487638">
                  <a:extLst>
                    <a:ext uri="{9D8B030D-6E8A-4147-A177-3AD203B41FA5}">
                      <a16:colId xmlns:a16="http://schemas.microsoft.com/office/drawing/2014/main" xmlns="" val="2405770195"/>
                    </a:ext>
                  </a:extLst>
                </a:gridCol>
                <a:gridCol w="937348">
                  <a:extLst>
                    <a:ext uri="{9D8B030D-6E8A-4147-A177-3AD203B41FA5}">
                      <a16:colId xmlns:a16="http://schemas.microsoft.com/office/drawing/2014/main" xmlns="" val="2219394327"/>
                    </a:ext>
                  </a:extLst>
                </a:gridCol>
              </a:tblGrid>
              <a:tr h="143647">
                <a:tc gridSpan="10"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Programme 1: Administration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3847357"/>
                  </a:ext>
                </a:extLst>
              </a:tr>
              <a:tr h="300587"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No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Annual Target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Q1 Target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Achievement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% Targeted Progress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% Actual Progress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Year-to-date Achievement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Challenges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Corrective Action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Status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9684007"/>
                  </a:ext>
                </a:extLst>
              </a:tr>
              <a:tr h="724738"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1.1.5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Research report on the future of work </a:t>
                      </a:r>
                      <a:endParaRPr lang="en-ZA" sz="9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Submit the proposed research agenda for approval to the Board </a:t>
                      </a:r>
                      <a:endParaRPr lang="en-ZA" sz="9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ZA" sz="9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 research agenda for 2021/22 financial year has been submitted and approved by board</a:t>
                      </a:r>
                      <a:endParaRPr lang="en-ZA" sz="9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25%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25%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 research agenda for 2021/22 financial year has been submitted and approved by board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N/A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N/A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ZA" sz="9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6637467"/>
                  </a:ext>
                </a:extLst>
              </a:tr>
              <a:tr h="1070266"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1.2.1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Content development increased to compliment the LMS </a:t>
                      </a:r>
                      <a:endParaRPr lang="en-ZA" sz="9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Progress report developed: </a:t>
                      </a:r>
                      <a:endParaRPr lang="en-ZA" sz="9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Produce two productions for LMS content development. 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Progress report developed and </a:t>
                      </a:r>
                    </a:p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 production with 11 videos</a:t>
                      </a:r>
                    </a:p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25%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12,5%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Progress report developed and </a:t>
                      </a:r>
                    </a:p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 production with 11 videos</a:t>
                      </a:r>
                    </a:p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ZA" sz="9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 recovery plan is in place to ensure that production of identified courses happen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Achieved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2713717"/>
                  </a:ext>
                </a:extLst>
              </a:tr>
              <a:tr h="645006"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1.2.2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Create work experience for interns</a:t>
                      </a:r>
                      <a:endParaRPr lang="en-ZA" sz="9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90% of interns are retained in the internship </a:t>
                      </a:r>
                      <a:endParaRPr lang="en-ZA" sz="9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18 of 19 (96%)interns have been retained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25%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25%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18 of 19 (96%)interns have been retained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N/A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N/A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5652212"/>
                  </a:ext>
                </a:extLst>
              </a:tr>
              <a:tr h="1074592"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1.2.3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Getting the OTT to run and improve</a:t>
                      </a:r>
                      <a:endParaRPr lang="en-ZA" sz="9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Increase in the number of users in the OTT </a:t>
                      </a:r>
                      <a:endParaRPr lang="en-ZA" sz="9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number of used in the OTT platform increased by 86. 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There were 18 users in Q4 and currently there are 104 users 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25%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25%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number of used in the OTT platform increased by 86. 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There were 18 users in Q4 and currently there are 104 users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474803"/>
                  </a:ext>
                </a:extLst>
              </a:tr>
              <a:tr h="415449"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1.2.4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To expand the platform through partnerships </a:t>
                      </a:r>
                      <a:endParaRPr lang="en-ZA" sz="9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  <a:p>
                      <a:pPr algn="l"/>
                      <a:endParaRPr lang="en-ZA" sz="9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No planned target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N/A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N/A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N/A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0587527"/>
                  </a:ext>
                </a:extLst>
              </a:tr>
              <a:tr h="1074592"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1.2.5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New controls are implemented and monitored to prevent recurrence of audit findings </a:t>
                      </a:r>
                      <a:endParaRPr lang="en-ZA" sz="9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  <a:p>
                      <a:pPr algn="l"/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 </a:t>
                      </a:r>
                      <a:endParaRPr lang="en-ZA" sz="9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30% of the Audit findings are addressed and controls implemented. Preventative measures are implemented to manage risk of new findings </a:t>
                      </a:r>
                      <a:endParaRPr lang="en-ZA" sz="9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More than 30%  audit findings addressed and control measures in the audit action plan have been implemented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30%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30%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More than 30%  audit findings addressed and control measures in the audit action plan have been implemented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N/A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N/A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ZA" sz="9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664" marR="7664" marT="7664" marB="76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5500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82742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1664953-C075-4F60-863A-9C0BB31D6F47}"/>
              </a:ext>
            </a:extLst>
          </p:cNvPr>
          <p:cNvSpPr txBox="1"/>
          <p:nvPr/>
        </p:nvSpPr>
        <p:spPr>
          <a:xfrm>
            <a:off x="464170" y="884390"/>
            <a:ext cx="1126366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/>
              <a:t>Programme 2:Multi Stakeholder Collaboration</a:t>
            </a:r>
          </a:p>
          <a:p>
            <a:endParaRPr lang="en-ZA" sz="2800" b="1" dirty="0"/>
          </a:p>
          <a:p>
            <a:endParaRPr lang="en-ZA" sz="2800" b="1" dirty="0"/>
          </a:p>
          <a:p>
            <a:endParaRPr lang="en-ZA" sz="2800" dirty="0"/>
          </a:p>
          <a:p>
            <a:endParaRPr lang="en-ZA" sz="2800" dirty="0"/>
          </a:p>
          <a:p>
            <a:endParaRPr lang="en-ZA" sz="2800" b="1" dirty="0"/>
          </a:p>
          <a:p>
            <a:endParaRPr lang="en-ZA" sz="2800" b="1" dirty="0"/>
          </a:p>
          <a:p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3248A3D-DA26-46D2-9488-77B98D735915}"/>
              </a:ext>
            </a:extLst>
          </p:cNvPr>
          <p:cNvSpPr/>
          <p:nvPr/>
        </p:nvSpPr>
        <p:spPr>
          <a:xfrm>
            <a:off x="0" y="6561438"/>
            <a:ext cx="12192000" cy="29656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016B7AA-475F-4A62-8ACB-6E25521643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57" t="11912" r="71608" b="7779"/>
          <a:stretch/>
        </p:blipFill>
        <p:spPr>
          <a:xfrm>
            <a:off x="0" y="13620"/>
            <a:ext cx="2991394" cy="1221209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C3DFF450-5345-4EFE-A484-3AB8BB6217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17220834"/>
              </p:ext>
            </p:extLst>
          </p:nvPr>
        </p:nvGraphicFramePr>
        <p:xfrm>
          <a:off x="1000124" y="1971167"/>
          <a:ext cx="10515602" cy="1749679"/>
        </p:xfrm>
        <a:graphic>
          <a:graphicData uri="http://schemas.openxmlformats.org/drawingml/2006/table">
            <a:tbl>
              <a:tblPr/>
              <a:tblGrid>
                <a:gridCol w="456377">
                  <a:extLst>
                    <a:ext uri="{9D8B030D-6E8A-4147-A177-3AD203B41FA5}">
                      <a16:colId xmlns:a16="http://schemas.microsoft.com/office/drawing/2014/main" xmlns="" val="2359210842"/>
                    </a:ext>
                  </a:extLst>
                </a:gridCol>
                <a:gridCol w="1116757">
                  <a:extLst>
                    <a:ext uri="{9D8B030D-6E8A-4147-A177-3AD203B41FA5}">
                      <a16:colId xmlns:a16="http://schemas.microsoft.com/office/drawing/2014/main" xmlns="" val="3737533048"/>
                    </a:ext>
                  </a:extLst>
                </a:gridCol>
                <a:gridCol w="1116757">
                  <a:extLst>
                    <a:ext uri="{9D8B030D-6E8A-4147-A177-3AD203B41FA5}">
                      <a16:colId xmlns:a16="http://schemas.microsoft.com/office/drawing/2014/main" xmlns="" val="3643345078"/>
                    </a:ext>
                  </a:extLst>
                </a:gridCol>
                <a:gridCol w="1116757">
                  <a:extLst>
                    <a:ext uri="{9D8B030D-6E8A-4147-A177-3AD203B41FA5}">
                      <a16:colId xmlns:a16="http://schemas.microsoft.com/office/drawing/2014/main" xmlns="" val="2765418118"/>
                    </a:ext>
                  </a:extLst>
                </a:gridCol>
                <a:gridCol w="1116757">
                  <a:extLst>
                    <a:ext uri="{9D8B030D-6E8A-4147-A177-3AD203B41FA5}">
                      <a16:colId xmlns:a16="http://schemas.microsoft.com/office/drawing/2014/main" xmlns="" val="24393471"/>
                    </a:ext>
                  </a:extLst>
                </a:gridCol>
                <a:gridCol w="1116757">
                  <a:extLst>
                    <a:ext uri="{9D8B030D-6E8A-4147-A177-3AD203B41FA5}">
                      <a16:colId xmlns:a16="http://schemas.microsoft.com/office/drawing/2014/main" xmlns="" val="2142278807"/>
                    </a:ext>
                  </a:extLst>
                </a:gridCol>
                <a:gridCol w="1169335">
                  <a:extLst>
                    <a:ext uri="{9D8B030D-6E8A-4147-A177-3AD203B41FA5}">
                      <a16:colId xmlns:a16="http://schemas.microsoft.com/office/drawing/2014/main" xmlns="" val="3768552665"/>
                    </a:ext>
                  </a:extLst>
                </a:gridCol>
                <a:gridCol w="1064179">
                  <a:extLst>
                    <a:ext uri="{9D8B030D-6E8A-4147-A177-3AD203B41FA5}">
                      <a16:colId xmlns:a16="http://schemas.microsoft.com/office/drawing/2014/main" xmlns="" val="2678838483"/>
                    </a:ext>
                  </a:extLst>
                </a:gridCol>
                <a:gridCol w="1116757">
                  <a:extLst>
                    <a:ext uri="{9D8B030D-6E8A-4147-A177-3AD203B41FA5}">
                      <a16:colId xmlns:a16="http://schemas.microsoft.com/office/drawing/2014/main" xmlns="" val="2232786021"/>
                    </a:ext>
                  </a:extLst>
                </a:gridCol>
                <a:gridCol w="1125169">
                  <a:extLst>
                    <a:ext uri="{9D8B030D-6E8A-4147-A177-3AD203B41FA5}">
                      <a16:colId xmlns:a16="http://schemas.microsoft.com/office/drawing/2014/main" xmlns="" val="572830482"/>
                    </a:ext>
                  </a:extLst>
                </a:gridCol>
              </a:tblGrid>
              <a:tr h="262890">
                <a:tc gridSpan="10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Programme 2: Multi-stakeholder Collaboration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0022741"/>
                  </a:ext>
                </a:extLst>
              </a:tr>
              <a:tr h="4578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No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Annual Target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Q1 Target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Achievements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% Targeted Progress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% Actual Progress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Year-to-date Achievement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Challenges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Corrective Action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Status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5597841"/>
                  </a:ext>
                </a:extLst>
              </a:tr>
              <a:tr h="10153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2.1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 MoUs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planned target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N/A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N/A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N/A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7380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1971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1664953-C075-4F60-863A-9C0BB31D6F47}"/>
              </a:ext>
            </a:extLst>
          </p:cNvPr>
          <p:cNvSpPr txBox="1"/>
          <p:nvPr/>
        </p:nvSpPr>
        <p:spPr>
          <a:xfrm>
            <a:off x="1077309" y="368403"/>
            <a:ext cx="1126366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/>
              <a:t>Programme 3: e-Astuteness Development</a:t>
            </a:r>
          </a:p>
          <a:p>
            <a:endParaRPr lang="en-ZA" sz="2800" b="1" dirty="0"/>
          </a:p>
          <a:p>
            <a:endParaRPr lang="en-ZA" sz="2800" b="1" dirty="0"/>
          </a:p>
          <a:p>
            <a:endParaRPr lang="en-ZA" sz="2800" dirty="0"/>
          </a:p>
          <a:p>
            <a:endParaRPr lang="en-ZA" sz="2800" dirty="0"/>
          </a:p>
          <a:p>
            <a:endParaRPr lang="en-ZA" sz="2800" b="1" dirty="0"/>
          </a:p>
          <a:p>
            <a:endParaRPr lang="en-ZA" sz="2800" b="1" dirty="0"/>
          </a:p>
          <a:p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3248A3D-DA26-46D2-9488-77B98D735915}"/>
              </a:ext>
            </a:extLst>
          </p:cNvPr>
          <p:cNvSpPr/>
          <p:nvPr/>
        </p:nvSpPr>
        <p:spPr>
          <a:xfrm>
            <a:off x="0" y="6561438"/>
            <a:ext cx="12192000" cy="29656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016B7AA-475F-4A62-8ACB-6E25521643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57" t="11912" r="71608" b="7779"/>
          <a:stretch/>
        </p:blipFill>
        <p:spPr>
          <a:xfrm>
            <a:off x="0" y="-17816"/>
            <a:ext cx="2991394" cy="1221209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C1334DDE-F477-421C-8826-406C79287C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77812148"/>
              </p:ext>
            </p:extLst>
          </p:nvPr>
        </p:nvGraphicFramePr>
        <p:xfrm>
          <a:off x="514351" y="845047"/>
          <a:ext cx="11263660" cy="5753458"/>
        </p:xfrm>
        <a:graphic>
          <a:graphicData uri="http://schemas.openxmlformats.org/drawingml/2006/table">
            <a:tbl>
              <a:tblPr/>
              <a:tblGrid>
                <a:gridCol w="346921">
                  <a:extLst>
                    <a:ext uri="{9D8B030D-6E8A-4147-A177-3AD203B41FA5}">
                      <a16:colId xmlns:a16="http://schemas.microsoft.com/office/drawing/2014/main" xmlns="" val="3836622344"/>
                    </a:ext>
                  </a:extLst>
                </a:gridCol>
                <a:gridCol w="1462022">
                  <a:extLst>
                    <a:ext uri="{9D8B030D-6E8A-4147-A177-3AD203B41FA5}">
                      <a16:colId xmlns:a16="http://schemas.microsoft.com/office/drawing/2014/main" xmlns="" val="4293292528"/>
                    </a:ext>
                  </a:extLst>
                </a:gridCol>
                <a:gridCol w="1261528">
                  <a:extLst>
                    <a:ext uri="{9D8B030D-6E8A-4147-A177-3AD203B41FA5}">
                      <a16:colId xmlns:a16="http://schemas.microsoft.com/office/drawing/2014/main" xmlns="" val="3499728827"/>
                    </a:ext>
                  </a:extLst>
                </a:gridCol>
                <a:gridCol w="1367406">
                  <a:extLst>
                    <a:ext uri="{9D8B030D-6E8A-4147-A177-3AD203B41FA5}">
                      <a16:colId xmlns:a16="http://schemas.microsoft.com/office/drawing/2014/main" xmlns="" val="1679158680"/>
                    </a:ext>
                  </a:extLst>
                </a:gridCol>
                <a:gridCol w="946150">
                  <a:extLst>
                    <a:ext uri="{9D8B030D-6E8A-4147-A177-3AD203B41FA5}">
                      <a16:colId xmlns:a16="http://schemas.microsoft.com/office/drawing/2014/main" xmlns="" val="3252359239"/>
                    </a:ext>
                  </a:extLst>
                </a:gridCol>
                <a:gridCol w="946150">
                  <a:extLst>
                    <a:ext uri="{9D8B030D-6E8A-4147-A177-3AD203B41FA5}">
                      <a16:colId xmlns:a16="http://schemas.microsoft.com/office/drawing/2014/main" xmlns="" val="3334176111"/>
                    </a:ext>
                  </a:extLst>
                </a:gridCol>
                <a:gridCol w="1563397">
                  <a:extLst>
                    <a:ext uri="{9D8B030D-6E8A-4147-A177-3AD203B41FA5}">
                      <a16:colId xmlns:a16="http://schemas.microsoft.com/office/drawing/2014/main" xmlns="" val="709268863"/>
                    </a:ext>
                  </a:extLst>
                </a:gridCol>
                <a:gridCol w="1162410">
                  <a:extLst>
                    <a:ext uri="{9D8B030D-6E8A-4147-A177-3AD203B41FA5}">
                      <a16:colId xmlns:a16="http://schemas.microsoft.com/office/drawing/2014/main" xmlns="" val="2440840061"/>
                    </a:ext>
                  </a:extLst>
                </a:gridCol>
                <a:gridCol w="1157903">
                  <a:extLst>
                    <a:ext uri="{9D8B030D-6E8A-4147-A177-3AD203B41FA5}">
                      <a16:colId xmlns:a16="http://schemas.microsoft.com/office/drawing/2014/main" xmlns="" val="945822442"/>
                    </a:ext>
                  </a:extLst>
                </a:gridCol>
                <a:gridCol w="1049773">
                  <a:extLst>
                    <a:ext uri="{9D8B030D-6E8A-4147-A177-3AD203B41FA5}">
                      <a16:colId xmlns:a16="http://schemas.microsoft.com/office/drawing/2014/main" xmlns="" val="963543629"/>
                    </a:ext>
                  </a:extLst>
                </a:gridCol>
              </a:tblGrid>
              <a:tr h="159751">
                <a:tc gridSpan="10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Programme 3: e-Astuteness Development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0743868"/>
                  </a:ext>
                </a:extLst>
              </a:tr>
              <a:tr h="3581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No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Annual Targets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177" marR="14177" marT="14177" marB="141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Q1 Targets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177" marR="14177" marT="14177" marB="141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Actual Achievement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177" marR="14177" marT="14177" marB="141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% Targeted Progress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177" marR="14177" marT="14177" marB="141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% Actual Progress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177" marR="14177" marT="14177" marB="141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Year-To-Date Achievement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177" marR="14177" marT="14177" marB="141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Challenges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177" marR="14177" marT="14177" marB="141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Corrective Action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177" marR="14177" marT="14177" marB="141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Status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177" marR="14177" marT="14177" marB="141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1000787"/>
                  </a:ext>
                </a:extLst>
              </a:tr>
              <a:tr h="3581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60 000 citizens trained in basic digital literacy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177" marR="14177" marT="14177" marB="141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177" marR="14177" marT="14177" marB="141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7 100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177" marR="14177" marT="14177" marB="141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25%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177" marR="14177" marT="14177" marB="141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11,8%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177" marR="14177" marT="14177" marB="141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177" marR="14177" marT="14177" marB="141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Please see table 1 below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177" marR="14177" marT="14177" marB="141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Please see table 1 below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177" marR="14177" marT="14177" marB="141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Not Achieved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177" marR="14177" marT="14177" marB="141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0385386"/>
                  </a:ext>
                </a:extLst>
              </a:tr>
              <a:tr h="5289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3.2.1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120 learners trained in creative media courses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177" marR="14177" marT="14177" marB="141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planned target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177" marR="14177" marT="14177" marB="141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103 leaners registered for creative media courses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177" marR="14177" marT="14177" marB="141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177" marR="14177" marT="14177" marB="141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177" marR="14177" marT="14177" marB="141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103 leaners registered for creative media courses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177" marR="14177" marT="14177" marB="141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N/A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177" marR="14177" marT="14177" marB="141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N/A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177" marR="14177" marT="14177" marB="141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N/A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177" marR="14177" marT="14177" marB="141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4590929"/>
                  </a:ext>
                </a:extLst>
              </a:tr>
              <a:tr h="13604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3.2.2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 creative media course developed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177" marR="14177" marT="14177" marB="141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Cambria" panose="02040503050406030204" pitchFamily="18" charset="0"/>
                        </a:rPr>
                        <a:t>1 Creative media course specification investigated 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177" marR="14177" marT="14177" marB="141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Creative media course specification investigation has been completed and a concept document has been put in  place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177" marR="14177" marT="14177" marB="141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30%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177" marR="14177" marT="14177" marB="141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30%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177" marR="14177" marT="14177" marB="141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Creative media course specification investigation has been completed and a concept document has been put in  place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177" marR="14177" marT="14177" marB="141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N/A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177" marR="14177" marT="14177" marB="141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N/A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177" marR="14177" marT="14177" marB="141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Achieved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177" marR="14177" marT="14177" marB="141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9671427"/>
                  </a:ext>
                </a:extLst>
              </a:tr>
              <a:tr h="4843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3.3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2750 citizens trained on specialist technologies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177" marR="14177" marT="14177" marB="141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500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177" marR="14177" marT="14177" marB="141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697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177" marR="14177" marT="14177" marB="141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18%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177" marR="14177" marT="14177" marB="141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22,7%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177" marR="14177" marT="14177" marB="141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697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177" marR="14177" marT="14177" marB="141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N/A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177" marR="14177" marT="14177" marB="141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N/A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177" marR="14177" marT="14177" marB="141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Achieved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177" marR="14177" marT="14177" marB="141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216758"/>
                  </a:ext>
                </a:extLst>
              </a:tr>
              <a:tr h="12119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3.4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800 employees within government departments and institutions participating in digital transformation advocacy and awareness campaigns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177" marR="14177" marT="14177" marB="141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200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177" marR="14177" marT="14177" marB="141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177" marR="14177" marT="14177" marB="141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25%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177" marR="14177" marT="14177" marB="141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25%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177" marR="14177" marT="14177" marB="141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177" marR="14177" marT="14177" marB="141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N/A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177" marR="14177" marT="14177" marB="141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N/A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177" marR="14177" marT="14177" marB="141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Achieved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177" marR="14177" marT="14177" marB="141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3132609"/>
                  </a:ext>
                </a:extLst>
              </a:tr>
              <a:tr h="10670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3.5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Cambria" panose="02040503050406030204" pitchFamily="18" charset="0"/>
                        </a:rPr>
                        <a:t>LMS implemented to support online digital skills roll out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177" marR="14177" marT="14177" marB="141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Cambria" panose="02040503050406030204" pitchFamily="18" charset="0"/>
                        </a:rPr>
                        <a:t>The SOP and controls for content development and loading into the LMS are developed and approved and implemented. </a:t>
                      </a:r>
                      <a:endParaRPr lang="en-ZA" sz="10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14177" marR="14177" marT="14177" marB="141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SOP have been developed, approved, and implemented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177" marR="14177" marT="14177" marB="141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25%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177" marR="14177" marT="14177" marB="141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25%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177" marR="14177" marT="14177" marB="141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SOP have been developed, approved, and implemented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177" marR="14177" marT="14177" marB="141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N/A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177" marR="14177" marT="14177" marB="141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N/A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177" marR="14177" marT="14177" marB="141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Achieved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4177" marR="14177" marT="14177" marB="141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2955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66858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1664953-C075-4F60-863A-9C0BB31D6F47}"/>
              </a:ext>
            </a:extLst>
          </p:cNvPr>
          <p:cNvSpPr txBox="1"/>
          <p:nvPr/>
        </p:nvSpPr>
        <p:spPr>
          <a:xfrm>
            <a:off x="1077309" y="368403"/>
            <a:ext cx="112636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ZA" sz="2800" b="1" dirty="0"/>
          </a:p>
          <a:p>
            <a:pPr algn="ctr"/>
            <a:r>
              <a:rPr lang="en-ZA" sz="2800" b="1" dirty="0"/>
              <a:t>Programme 3: e-Astuteness Development</a:t>
            </a:r>
          </a:p>
          <a:p>
            <a:endParaRPr lang="en-ZA" sz="2800" b="1" dirty="0"/>
          </a:p>
          <a:p>
            <a:endParaRPr lang="en-ZA" sz="2800" b="1" dirty="0"/>
          </a:p>
          <a:p>
            <a:endParaRPr lang="en-ZA" sz="2800" dirty="0"/>
          </a:p>
          <a:p>
            <a:endParaRPr lang="en-ZA" sz="2800" dirty="0"/>
          </a:p>
          <a:p>
            <a:endParaRPr lang="en-ZA" sz="2800" b="1" dirty="0"/>
          </a:p>
          <a:p>
            <a:endParaRPr lang="en-ZA" sz="2800" b="1" dirty="0"/>
          </a:p>
          <a:p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3248A3D-DA26-46D2-9488-77B98D735915}"/>
              </a:ext>
            </a:extLst>
          </p:cNvPr>
          <p:cNvSpPr/>
          <p:nvPr/>
        </p:nvSpPr>
        <p:spPr>
          <a:xfrm>
            <a:off x="0" y="6561438"/>
            <a:ext cx="12192000" cy="29656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016B7AA-475F-4A62-8ACB-6E25521643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57" t="11912" r="71608" b="7779"/>
          <a:stretch/>
        </p:blipFill>
        <p:spPr>
          <a:xfrm>
            <a:off x="0" y="1234"/>
            <a:ext cx="2991394" cy="1221209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BE394F6C-8D92-4CCC-8840-3AEA05549F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44294670"/>
              </p:ext>
            </p:extLst>
          </p:nvPr>
        </p:nvGraphicFramePr>
        <p:xfrm>
          <a:off x="1000125" y="1520984"/>
          <a:ext cx="10515600" cy="2922270"/>
        </p:xfrm>
        <a:graphic>
          <a:graphicData uri="http://schemas.openxmlformats.org/drawingml/2006/table">
            <a:tbl>
              <a:tblPr firstRow="1" firstCol="1" bandRow="1"/>
              <a:tblGrid>
                <a:gridCol w="670895">
                  <a:extLst>
                    <a:ext uri="{9D8B030D-6E8A-4147-A177-3AD203B41FA5}">
                      <a16:colId xmlns:a16="http://schemas.microsoft.com/office/drawing/2014/main" xmlns="" val="912316724"/>
                    </a:ext>
                  </a:extLst>
                </a:gridCol>
                <a:gridCol w="2082089">
                  <a:extLst>
                    <a:ext uri="{9D8B030D-6E8A-4147-A177-3AD203B41FA5}">
                      <a16:colId xmlns:a16="http://schemas.microsoft.com/office/drawing/2014/main" xmlns="" val="541741878"/>
                    </a:ext>
                  </a:extLst>
                </a:gridCol>
                <a:gridCol w="5196810">
                  <a:extLst>
                    <a:ext uri="{9D8B030D-6E8A-4147-A177-3AD203B41FA5}">
                      <a16:colId xmlns:a16="http://schemas.microsoft.com/office/drawing/2014/main" xmlns="" val="1976714742"/>
                    </a:ext>
                  </a:extLst>
                </a:gridCol>
                <a:gridCol w="2565806">
                  <a:extLst>
                    <a:ext uri="{9D8B030D-6E8A-4147-A177-3AD203B41FA5}">
                      <a16:colId xmlns:a16="http://schemas.microsoft.com/office/drawing/2014/main" xmlns="" val="3680215813"/>
                    </a:ext>
                  </a:extLst>
                </a:gridCol>
              </a:tblGrid>
              <a:tr h="2324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Outcomes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Challenges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Corrective actions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8218189"/>
                  </a:ext>
                </a:extLst>
              </a:tr>
              <a:tr h="4133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3.1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Number of Citizens trained in basic digital literacy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Many participants only have low-end smartphones with limited memory and capacity to install or run the programs required.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Lack of infrastructure to support  the targeted population of the unemployed youth in rural  and township areas to access online learning is a barrier to achieving the target.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COVID 19 pandemic has also challenged  plans to be revised thus impacting training outputs.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NEMISA is in discussions with potential partners to avail their facilities in townships and rural areas for the youth to access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NEMISA has also applied for zero-rating of its LMS in order to increase access for online learning.  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</a:endParaRPr>
                    </a:p>
                    <a:p>
                      <a:pPr algn="l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 </a:t>
                      </a:r>
                      <a:endParaRPr lang="en-ZA" sz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44530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65573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1664953-C075-4F60-863A-9C0BB31D6F47}"/>
              </a:ext>
            </a:extLst>
          </p:cNvPr>
          <p:cNvSpPr txBox="1"/>
          <p:nvPr/>
        </p:nvSpPr>
        <p:spPr>
          <a:xfrm>
            <a:off x="332182" y="992050"/>
            <a:ext cx="1126366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/>
              <a:t>Programme 4:Knowledge for innovation</a:t>
            </a:r>
          </a:p>
          <a:p>
            <a:endParaRPr lang="en-Z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800" b="1" dirty="0"/>
          </a:p>
          <a:p>
            <a:endParaRPr lang="en-ZA" sz="2800" dirty="0"/>
          </a:p>
          <a:p>
            <a:endParaRPr lang="en-ZA" sz="2800" dirty="0"/>
          </a:p>
          <a:p>
            <a:endParaRPr lang="en-ZA" sz="2800" b="1" dirty="0"/>
          </a:p>
          <a:p>
            <a:endParaRPr lang="en-ZA" sz="2800" b="1" dirty="0"/>
          </a:p>
          <a:p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3248A3D-DA26-46D2-9488-77B98D735915}"/>
              </a:ext>
            </a:extLst>
          </p:cNvPr>
          <p:cNvSpPr/>
          <p:nvPr/>
        </p:nvSpPr>
        <p:spPr>
          <a:xfrm>
            <a:off x="0" y="6561438"/>
            <a:ext cx="12192000" cy="29656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016B7AA-475F-4A62-8ACB-6E25521643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57" t="11912" r="71608" b="7779"/>
          <a:stretch/>
        </p:blipFill>
        <p:spPr>
          <a:xfrm>
            <a:off x="9566" y="8556"/>
            <a:ext cx="2991394" cy="1221209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FE305E46-285D-4FBF-A356-7B9C35AB9B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1232850"/>
              </p:ext>
            </p:extLst>
          </p:nvPr>
        </p:nvGraphicFramePr>
        <p:xfrm>
          <a:off x="838201" y="1851293"/>
          <a:ext cx="10515598" cy="3706878"/>
        </p:xfrm>
        <a:graphic>
          <a:graphicData uri="http://schemas.openxmlformats.org/drawingml/2006/table">
            <a:tbl>
              <a:tblPr/>
              <a:tblGrid>
                <a:gridCol w="355427">
                  <a:extLst>
                    <a:ext uri="{9D8B030D-6E8A-4147-A177-3AD203B41FA5}">
                      <a16:colId xmlns:a16="http://schemas.microsoft.com/office/drawing/2014/main" xmlns="" val="2548725692"/>
                    </a:ext>
                  </a:extLst>
                </a:gridCol>
                <a:gridCol w="902238">
                  <a:extLst>
                    <a:ext uri="{9D8B030D-6E8A-4147-A177-3AD203B41FA5}">
                      <a16:colId xmlns:a16="http://schemas.microsoft.com/office/drawing/2014/main" xmlns="" val="2383079603"/>
                    </a:ext>
                  </a:extLst>
                </a:gridCol>
                <a:gridCol w="1585752">
                  <a:extLst>
                    <a:ext uri="{9D8B030D-6E8A-4147-A177-3AD203B41FA5}">
                      <a16:colId xmlns:a16="http://schemas.microsoft.com/office/drawing/2014/main" xmlns="" val="2625140643"/>
                    </a:ext>
                  </a:extLst>
                </a:gridCol>
                <a:gridCol w="1478493">
                  <a:extLst>
                    <a:ext uri="{9D8B030D-6E8A-4147-A177-3AD203B41FA5}">
                      <a16:colId xmlns:a16="http://schemas.microsoft.com/office/drawing/2014/main" xmlns="" val="1013032488"/>
                    </a:ext>
                  </a:extLst>
                </a:gridCol>
                <a:gridCol w="1093622">
                  <a:extLst>
                    <a:ext uri="{9D8B030D-6E8A-4147-A177-3AD203B41FA5}">
                      <a16:colId xmlns:a16="http://schemas.microsoft.com/office/drawing/2014/main" xmlns="" val="4151355535"/>
                    </a:ext>
                  </a:extLst>
                </a:gridCol>
                <a:gridCol w="864382">
                  <a:extLst>
                    <a:ext uri="{9D8B030D-6E8A-4147-A177-3AD203B41FA5}">
                      <a16:colId xmlns:a16="http://schemas.microsoft.com/office/drawing/2014/main" xmlns="" val="3593312187"/>
                    </a:ext>
                  </a:extLst>
                </a:gridCol>
                <a:gridCol w="1537381">
                  <a:extLst>
                    <a:ext uri="{9D8B030D-6E8A-4147-A177-3AD203B41FA5}">
                      <a16:colId xmlns:a16="http://schemas.microsoft.com/office/drawing/2014/main" xmlns="" val="3605612990"/>
                    </a:ext>
                  </a:extLst>
                </a:gridCol>
                <a:gridCol w="908548">
                  <a:extLst>
                    <a:ext uri="{9D8B030D-6E8A-4147-A177-3AD203B41FA5}">
                      <a16:colId xmlns:a16="http://schemas.microsoft.com/office/drawing/2014/main" xmlns="" val="1735858755"/>
                    </a:ext>
                  </a:extLst>
                </a:gridCol>
                <a:gridCol w="969538">
                  <a:extLst>
                    <a:ext uri="{9D8B030D-6E8A-4147-A177-3AD203B41FA5}">
                      <a16:colId xmlns:a16="http://schemas.microsoft.com/office/drawing/2014/main" xmlns="" val="3632916259"/>
                    </a:ext>
                  </a:extLst>
                </a:gridCol>
                <a:gridCol w="820217">
                  <a:extLst>
                    <a:ext uri="{9D8B030D-6E8A-4147-A177-3AD203B41FA5}">
                      <a16:colId xmlns:a16="http://schemas.microsoft.com/office/drawing/2014/main" xmlns="" val="1042702505"/>
                    </a:ext>
                  </a:extLst>
                </a:gridCol>
              </a:tblGrid>
              <a:tr h="262890">
                <a:tc gridSpan="10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Programme 4: Knowledge f</a:t>
                      </a: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or Innovation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15772169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No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Annual Target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Q1 Target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Achievement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% Targeted Progress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% Actual Progress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Year-to-date Achievement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Challenges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Corrective Action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Status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1762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4.1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 Hackathon hosted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Cambria" panose="02040503050406030204" pitchFamily="18" charset="0"/>
                        </a:rPr>
                        <a:t>Hackathon concept document submitted to board for approval </a:t>
                      </a:r>
                      <a:endParaRPr lang="en-ZA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concept document was submitted and approved by the board in Quarter 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25%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25%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concept document was submitted and approved by the board in Quarter 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N/A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N/A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Achieved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94187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4.2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Digital skills Summit hosted </a:t>
                      </a:r>
                      <a:endParaRPr lang="en-ZA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Cambria" panose="02040503050406030204" pitchFamily="18" charset="0"/>
                        </a:rPr>
                        <a:t>Digital skills summit concept document submitted to board for approval </a:t>
                      </a:r>
                      <a:endParaRPr lang="en-ZA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concept document was submitted and approved by the board in Quarter 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25%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25%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concept document was submitted and approved by the board in Quarter 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N/A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N/A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Achieved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3236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4.3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mbria" panose="02040503050406030204" pitchFamily="18" charset="0"/>
                        </a:rPr>
                        <a:t>Colloquiums hosted </a:t>
                      </a:r>
                      <a:endParaRPr lang="en-ZA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Cambria" panose="02040503050406030204" pitchFamily="18" charset="0"/>
                        </a:rPr>
                        <a:t>Colloquium concept document developed and submitted to board for approval. </a:t>
                      </a:r>
                      <a:endParaRPr lang="en-ZA" sz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concept document was submitted and approved by the board in Quarter 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25%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25%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concept document was submitted and approved by the board in Quarter 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N/A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N/A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Achieved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7129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05062259"/>
      </p:ext>
    </p:extLst>
  </p:cSld>
  <p:clrMapOvr>
    <a:masterClrMapping/>
  </p:clrMapOvr>
</p:sld>
</file>

<file path=ppt/theme/theme1.xml><?xml version="1.0" encoding="utf-8"?>
<a:theme xmlns:a="http://schemas.openxmlformats.org/drawingml/2006/main" name="NEMISA_PowerPointPress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EMISA_PowerPointPresso" id="{022CE575-58D8-4EC6-8903-4F0CB1609C60}" vid="{E21C67E9-8ECD-45FC-95DD-C11ABC6A84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2D050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316C3AFAEF7842873A0B14F40FCA14" ma:contentTypeVersion="13" ma:contentTypeDescription="Create a new document." ma:contentTypeScope="" ma:versionID="e91fa8dc7355dcc51d1e1bec443f492f">
  <xsd:schema xmlns:xsd="http://www.w3.org/2001/XMLSchema" xmlns:xs="http://www.w3.org/2001/XMLSchema" xmlns:p="http://schemas.microsoft.com/office/2006/metadata/properties" xmlns:ns3="77d88048-f41f-4c63-9088-4d4efba822a9" xmlns:ns4="3fbc0c0a-bec7-4bf3-aea3-7ba138519e4f" targetNamespace="http://schemas.microsoft.com/office/2006/metadata/properties" ma:root="true" ma:fieldsID="3847bbe817d4da81a93e11d858713858" ns3:_="" ns4:_="">
    <xsd:import namespace="77d88048-f41f-4c63-9088-4d4efba822a9"/>
    <xsd:import namespace="3fbc0c0a-bec7-4bf3-aea3-7ba138519e4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d88048-f41f-4c63-9088-4d4efba822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c0c0a-bec7-4bf3-aea3-7ba138519e4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8ED1E9-5A7B-4FE5-8C57-A7931B64C1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4BB4C4-4436-4707-A032-EF5015CC0612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BC39982-6FA4-4D33-BA4C-DC7BFAEABB8F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7d88048-f41f-4c63-9088-4d4efba822a9"/>
    <ds:schemaRef ds:uri="3fbc0c0a-bec7-4bf3-aea3-7ba138519e4f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NEMISA_PowerPointPresso</Template>
  <TotalTime>1044</TotalTime>
  <Words>1620</Words>
  <Application>Microsoft Office PowerPoint</Application>
  <PresentationFormat>Custom</PresentationFormat>
  <Paragraphs>624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NEMISA_PowerPointPresso</vt:lpstr>
      <vt:lpstr>NEMISA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Thank you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2020/21 Annual Performance plan and budget presentation</dc:title>
  <dc:creator>kefiloe</dc:creator>
  <cp:lastModifiedBy>USER</cp:lastModifiedBy>
  <cp:revision>90</cp:revision>
  <dcterms:created xsi:type="dcterms:W3CDTF">2020-04-30T03:59:18Z</dcterms:created>
  <dcterms:modified xsi:type="dcterms:W3CDTF">2022-03-09T12:24:09Z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0x01010055316C3AFAEF7842873A0B14F40FCA14</vt:lpwstr>
  </property>
</Properties>
</file>