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3"/>
  </p:notesMasterIdLst>
  <p:handoutMasterIdLst>
    <p:handoutMasterId r:id="rId44"/>
  </p:handoutMasterIdLst>
  <p:sldIdLst>
    <p:sldId id="256" r:id="rId2"/>
    <p:sldId id="506" r:id="rId3"/>
    <p:sldId id="567" r:id="rId4"/>
    <p:sldId id="610" r:id="rId5"/>
    <p:sldId id="611" r:id="rId6"/>
    <p:sldId id="556" r:id="rId7"/>
    <p:sldId id="609" r:id="rId8"/>
    <p:sldId id="525" r:id="rId9"/>
    <p:sldId id="552" r:id="rId10"/>
    <p:sldId id="590" r:id="rId11"/>
    <p:sldId id="592" r:id="rId12"/>
    <p:sldId id="594" r:id="rId13"/>
    <p:sldId id="596" r:id="rId14"/>
    <p:sldId id="597" r:id="rId15"/>
    <p:sldId id="599" r:id="rId16"/>
    <p:sldId id="601" r:id="rId17"/>
    <p:sldId id="603" r:id="rId18"/>
    <p:sldId id="604" r:id="rId19"/>
    <p:sldId id="606" r:id="rId20"/>
    <p:sldId id="608" r:id="rId21"/>
    <p:sldId id="531" r:id="rId22"/>
    <p:sldId id="571" r:id="rId23"/>
    <p:sldId id="572" r:id="rId24"/>
    <p:sldId id="574" r:id="rId25"/>
    <p:sldId id="573" r:id="rId26"/>
    <p:sldId id="575" r:id="rId27"/>
    <p:sldId id="576" r:id="rId28"/>
    <p:sldId id="577" r:id="rId29"/>
    <p:sldId id="578" r:id="rId30"/>
    <p:sldId id="579" r:id="rId31"/>
    <p:sldId id="580" r:id="rId32"/>
    <p:sldId id="581" r:id="rId33"/>
    <p:sldId id="582" r:id="rId34"/>
    <p:sldId id="583" r:id="rId35"/>
    <p:sldId id="584" r:id="rId36"/>
    <p:sldId id="585" r:id="rId37"/>
    <p:sldId id="587" r:id="rId38"/>
    <p:sldId id="588" r:id="rId39"/>
    <p:sldId id="589" r:id="rId40"/>
    <p:sldId id="507" r:id="rId41"/>
    <p:sldId id="258" r:id="rId4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6395" autoAdjust="0"/>
  </p:normalViewPr>
  <p:slideViewPr>
    <p:cSldViewPr>
      <p:cViewPr varScale="1">
        <p:scale>
          <a:sx n="65" d="100"/>
          <a:sy n="65" d="100"/>
        </p:scale>
        <p:origin x="-1554" y="-96"/>
      </p:cViewPr>
      <p:guideLst>
        <p:guide orient="horz" pos="216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09"/>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sz="quarter" idx="1"/>
          </p:nvPr>
        </p:nvSpPr>
        <p:spPr>
          <a:xfrm>
            <a:off x="3849688" y="2"/>
            <a:ext cx="2946400" cy="496809"/>
          </a:xfrm>
          <a:prstGeom prst="rect">
            <a:avLst/>
          </a:prstGeom>
        </p:spPr>
        <p:txBody>
          <a:bodyPr vert="horz" lIns="91440" tIns="45720" rIns="91440" bIns="45720" rtlCol="0"/>
          <a:lstStyle>
            <a:lvl1pPr algn="r">
              <a:defRPr sz="1200"/>
            </a:lvl1pPr>
          </a:lstStyle>
          <a:p>
            <a:pPr>
              <a:defRPr/>
            </a:pPr>
            <a:fld id="{460F2338-ACC5-4BE9-88A2-5D1E574798B4}" type="datetime1">
              <a:rPr lang="en-US"/>
              <a:pPr>
                <a:defRPr/>
              </a:pPr>
              <a:t>3/8/2022</a:t>
            </a:fld>
            <a:endParaRPr lang="en-ZA" dirty="0"/>
          </a:p>
        </p:txBody>
      </p:sp>
      <p:sp>
        <p:nvSpPr>
          <p:cNvPr id="4" name="Footer Placeholder 3"/>
          <p:cNvSpPr>
            <a:spLocks noGrp="1"/>
          </p:cNvSpPr>
          <p:nvPr>
            <p:ph type="ftr" sz="quarter" idx="2"/>
          </p:nvPr>
        </p:nvSpPr>
        <p:spPr>
          <a:xfrm>
            <a:off x="0" y="9428244"/>
            <a:ext cx="2946400" cy="496809"/>
          </a:xfrm>
          <a:prstGeom prst="rect">
            <a:avLst/>
          </a:prstGeom>
        </p:spPr>
        <p:txBody>
          <a:bodyPr vert="horz" lIns="91440" tIns="45720" rIns="91440" bIns="45720"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49688" y="9428244"/>
            <a:ext cx="2946400" cy="496809"/>
          </a:xfrm>
          <a:prstGeom prst="rect">
            <a:avLst/>
          </a:prstGeom>
        </p:spPr>
        <p:txBody>
          <a:bodyPr vert="horz" lIns="91440" tIns="45720" rIns="91440" bIns="45720" rtlCol="0" anchor="b"/>
          <a:lstStyle>
            <a:lvl1pPr algn="r">
              <a:defRPr sz="1200"/>
            </a:lvl1pPr>
          </a:lstStyle>
          <a:p>
            <a:pPr>
              <a:defRPr/>
            </a:pPr>
            <a:fld id="{D472CC25-31D2-4930-AD16-5BC8A0EA45CF}" type="slidenum">
              <a:rPr lang="en-ZA"/>
              <a:pPr>
                <a:defRPr/>
              </a:pPr>
              <a:t>‹#›</a:t>
            </a:fld>
            <a:endParaRPr lang="en-ZA" dirty="0"/>
          </a:p>
        </p:txBody>
      </p:sp>
    </p:spTree>
    <p:extLst>
      <p:ext uri="{BB962C8B-B14F-4D97-AF65-F5344CB8AC3E}">
        <p14:creationId xmlns:p14="http://schemas.microsoft.com/office/powerpoint/2010/main" xmlns="" val="14052656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51275" y="2"/>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6C90E3D-C290-42F8-B881-0D9BB6590C31}" type="datetime1">
              <a:rPr lang="en-US"/>
              <a:pPr>
                <a:defRPr/>
              </a:pPr>
              <a:t>3/8/2022</a:t>
            </a:fld>
            <a:endParaRPr lang="en-US" dirty="0"/>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06463" y="4715710"/>
            <a:ext cx="4984750"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429831"/>
            <a:ext cx="2946400"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51275" y="9429831"/>
            <a:ext cx="2946400"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009DFC-4451-491B-93F3-2FB1FB78F8F9}" type="slidenum">
              <a:rPr lang="en-US"/>
              <a:pPr>
                <a:defRPr/>
              </a:pPr>
              <a:t>‹#›</a:t>
            </a:fld>
            <a:endParaRPr lang="en-US" dirty="0"/>
          </a:p>
        </p:txBody>
      </p:sp>
    </p:spTree>
    <p:extLst>
      <p:ext uri="{BB962C8B-B14F-4D97-AF65-F5344CB8AC3E}">
        <p14:creationId xmlns:p14="http://schemas.microsoft.com/office/powerpoint/2010/main" xmlns="" val="2922192917"/>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noTextEdit="1"/>
          </p:cNvSpPr>
          <p:nvPr>
            <p:ph type="sldImg"/>
          </p:nvPr>
        </p:nvSpPr>
        <p:spPr>
          <a:ln/>
        </p:spPr>
      </p:sp>
      <p:sp>
        <p:nvSpPr>
          <p:cNvPr id="45059" name="Rectangle 1027"/>
          <p:cNvSpPr>
            <a:spLocks noGrp="1" noChangeArrowheads="1"/>
          </p:cNvSpPr>
          <p:nvPr>
            <p:ph type="body" idx="1"/>
          </p:nvPr>
        </p:nvSpPr>
        <p:spPr>
          <a:noFill/>
          <a:ln/>
        </p:spPr>
        <p:txBody>
          <a:bodyPr/>
          <a:lstStyle/>
          <a:p>
            <a:pPr eaLnBrk="1" hangingPunct="1"/>
            <a:endParaRPr lang="en-US" altLang="en-US" smtClean="0"/>
          </a:p>
        </p:txBody>
      </p:sp>
      <p:sp>
        <p:nvSpPr>
          <p:cNvPr id="45060" name="Date Placeholder 6"/>
          <p:cNvSpPr>
            <a:spLocks noGrp="1"/>
          </p:cNvSpPr>
          <p:nvPr>
            <p:ph type="dt" sz="quarter" idx="1"/>
          </p:nvPr>
        </p:nvSpPr>
        <p:spPr>
          <a:noFill/>
        </p:spPr>
        <p:txBody>
          <a:bodyPr/>
          <a:lstStyle/>
          <a:p>
            <a:fld id="{E4831DC6-647B-4951-933B-75F3D5023CED}" type="datetime1">
              <a:rPr lang="en-US" altLang="en-US" smtClean="0"/>
              <a:pPr/>
              <a:t>3/8/2022</a:t>
            </a:fld>
            <a:endParaRPr lang="en-US" altLang="en-US" smtClean="0"/>
          </a:p>
        </p:txBody>
      </p:sp>
    </p:spTree>
    <p:extLst>
      <p:ext uri="{BB962C8B-B14F-4D97-AF65-F5344CB8AC3E}">
        <p14:creationId xmlns:p14="http://schemas.microsoft.com/office/powerpoint/2010/main" xmlns="" val="373362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273327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altLang="en-US" smtClean="0"/>
          </a:p>
        </p:txBody>
      </p:sp>
      <p:sp>
        <p:nvSpPr>
          <p:cNvPr id="56324" name="Date Placeholder 6"/>
          <p:cNvSpPr>
            <a:spLocks noGrp="1"/>
          </p:cNvSpPr>
          <p:nvPr>
            <p:ph type="dt" sz="quarter" idx="1"/>
          </p:nvPr>
        </p:nvSpPr>
        <p:spPr>
          <a:noFill/>
        </p:spPr>
        <p:txBody>
          <a:bodyPr/>
          <a:lstStyle/>
          <a:p>
            <a:fld id="{DC2DAF64-9908-4AA3-8EEA-68DDA5F9CA32}" type="datetime1">
              <a:rPr lang="en-US" altLang="en-US" smtClean="0"/>
              <a:pPr/>
              <a:t>3/8/2022</a:t>
            </a:fld>
            <a:endParaRPr lang="en-US" altLang="en-US" smtClean="0"/>
          </a:p>
        </p:txBody>
      </p:sp>
    </p:spTree>
    <p:extLst>
      <p:ext uri="{BB962C8B-B14F-4D97-AF65-F5344CB8AC3E}">
        <p14:creationId xmlns:p14="http://schemas.microsoft.com/office/powerpoint/2010/main" xmlns="" val="26309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292789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49621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167616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377640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380936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387560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113856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6C90E3D-C290-42F8-B881-0D9BB6590C31}" type="datetime1">
              <a:rPr lang="en-US" smtClean="0"/>
              <a:pPr>
                <a:defRPr/>
              </a:pPr>
              <a:t>3/8/2022</a:t>
            </a:fld>
            <a:endParaRPr lang="en-US" dirty="0"/>
          </a:p>
        </p:txBody>
      </p:sp>
    </p:spTree>
    <p:extLst>
      <p:ext uri="{BB962C8B-B14F-4D97-AF65-F5344CB8AC3E}">
        <p14:creationId xmlns:p14="http://schemas.microsoft.com/office/powerpoint/2010/main" xmlns="" val="97309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archive:TWOTONE%20jhb%20WIP:1405%20NDA%20CI%20&amp;%20manual:DESIGNED%20CI%20ELEMENTS:1405%20NDA%20ppt:1405%20NDA%20ppt%20final%20main.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6" descr="archive:TWOTONE jhb WIP:1405 NDA CI &amp; manual:DESIGNED CI ELEMENTS:1405 NDA ppt:1405 NDA ppt final main.jpg"/>
          <p:cNvPicPr>
            <a:picLocks noChangeAspect="1" noChangeArrowheads="1"/>
          </p:cNvPicPr>
          <p:nvPr userDrawn="1"/>
        </p:nvPicPr>
        <p:blipFill>
          <a:blip r:embed="rId2" r:link="rId3" cstate="print"/>
          <a:srcRect/>
          <a:stretch>
            <a:fillRect/>
          </a:stretch>
        </p:blipFill>
        <p:spPr bwMode="auto">
          <a:xfrm>
            <a:off x="0" y="0"/>
            <a:ext cx="9145588" cy="6859588"/>
          </a:xfrm>
          <a:prstGeom prst="rect">
            <a:avLst/>
          </a:prstGeom>
          <a:noFill/>
          <a:ln w="9525">
            <a:noFill/>
            <a:miter lim="800000"/>
            <a:headEnd/>
            <a:tailEnd/>
          </a:ln>
        </p:spPr>
      </p:pic>
      <p:sp>
        <p:nvSpPr>
          <p:cNvPr id="4130" name="Rectangle 34"/>
          <p:cNvSpPr>
            <a:spLocks noGrp="1" noChangeArrowheads="1"/>
          </p:cNvSpPr>
          <p:nvPr>
            <p:ph type="ctrTitle" sz="quarter"/>
          </p:nvPr>
        </p:nvSpPr>
        <p:spPr>
          <a:xfrm>
            <a:off x="914400" y="2667000"/>
            <a:ext cx="6705600" cy="947738"/>
          </a:xfrm>
        </p:spPr>
        <p:txBody>
          <a:bodyPr anchor="b"/>
          <a:lstStyle>
            <a:lvl1pPr algn="r">
              <a:defRPr sz="2800">
                <a:solidFill>
                  <a:schemeClr val="tx1"/>
                </a:solidFill>
              </a:defRPr>
            </a:lvl1pPr>
          </a:lstStyle>
          <a:p>
            <a:r>
              <a:rPr lang="en-US" smtClean="0"/>
              <a:t>Click to edit Master title style</a:t>
            </a:r>
            <a:endParaRPr lang="en-US"/>
          </a:p>
        </p:txBody>
      </p:sp>
      <p:sp>
        <p:nvSpPr>
          <p:cNvPr id="4131" name="Rectangle 35"/>
          <p:cNvSpPr>
            <a:spLocks noGrp="1" noChangeArrowheads="1"/>
          </p:cNvSpPr>
          <p:nvPr>
            <p:ph type="subTitle" sz="quarter" idx="1"/>
          </p:nvPr>
        </p:nvSpPr>
        <p:spPr>
          <a:xfrm>
            <a:off x="914400" y="3848100"/>
            <a:ext cx="6705600" cy="1028700"/>
          </a:xfrm>
        </p:spPr>
        <p:txBody>
          <a:bodyPr/>
          <a:lstStyle>
            <a:lvl1pPr marL="0" indent="0" algn="r">
              <a:buFont typeface="Times" charset="0"/>
              <a:buNone/>
              <a:defRPr sz="1400">
                <a:solidFill>
                  <a:schemeClr val="accent1"/>
                </a:solidFill>
              </a:defRPr>
            </a:lvl1pPr>
          </a:lstStyle>
          <a:p>
            <a:r>
              <a:rPr lang="en-US" smtClean="0"/>
              <a:t>Click to edit Master subtitle style</a:t>
            </a:r>
            <a:endParaRPr lang="en-US"/>
          </a:p>
        </p:txBody>
      </p:sp>
      <p:sp>
        <p:nvSpPr>
          <p:cNvPr id="5" name="Rectangle 36"/>
          <p:cNvSpPr>
            <a:spLocks noGrp="1" noChangeArrowheads="1"/>
          </p:cNvSpPr>
          <p:nvPr>
            <p:ph type="dt" sz="quarter" idx="10"/>
          </p:nvPr>
        </p:nvSpPr>
        <p:spPr>
          <a:xfrm>
            <a:off x="1905000" y="6248400"/>
            <a:ext cx="1905000" cy="457200"/>
          </a:xfrm>
        </p:spPr>
        <p:txBody>
          <a:bodyPr/>
          <a:lstStyle>
            <a:lvl1pPr>
              <a:defRPr>
                <a:solidFill>
                  <a:schemeClr val="tx2"/>
                </a:solidFill>
              </a:defRPr>
            </a:lvl1pPr>
          </a:lstStyle>
          <a:p>
            <a:pPr>
              <a:defRPr/>
            </a:pPr>
            <a:r>
              <a:rPr lang="en-US"/>
              <a:t> 1</a:t>
            </a:r>
          </a:p>
        </p:txBody>
      </p:sp>
      <p:sp>
        <p:nvSpPr>
          <p:cNvPr id="6" name="Rectangle 37"/>
          <p:cNvSpPr>
            <a:spLocks noGrp="1" noChangeArrowheads="1"/>
          </p:cNvSpPr>
          <p:nvPr>
            <p:ph type="ftr" sz="quarter" idx="11"/>
          </p:nvPr>
        </p:nvSpPr>
        <p:spPr>
          <a:xfrm>
            <a:off x="4191000" y="6248400"/>
            <a:ext cx="2667000" cy="457200"/>
          </a:xfrm>
        </p:spPr>
        <p:txBody>
          <a:bodyPr/>
          <a:lstStyle>
            <a:lvl1pPr>
              <a:defRPr>
                <a:solidFill>
                  <a:schemeClr val="tx2"/>
                </a:solidFill>
              </a:defRPr>
            </a:lvl1pPr>
          </a:lstStyle>
          <a:p>
            <a:pPr>
              <a:defRPr/>
            </a:pPr>
            <a:endParaRPr lang="en-US"/>
          </a:p>
        </p:txBody>
      </p:sp>
      <p:sp>
        <p:nvSpPr>
          <p:cNvPr id="7" name="Rectangle 38"/>
          <p:cNvSpPr>
            <a:spLocks noGrp="1" noChangeArrowheads="1"/>
          </p:cNvSpPr>
          <p:nvPr>
            <p:ph type="sldNum" sz="quarter" idx="12"/>
          </p:nvPr>
        </p:nvSpPr>
        <p:spPr>
          <a:xfrm>
            <a:off x="7086600" y="6248400"/>
            <a:ext cx="1333500" cy="457200"/>
          </a:xfrm>
        </p:spPr>
        <p:txBody>
          <a:bodyPr/>
          <a:lstStyle>
            <a:lvl1pPr>
              <a:defRPr>
                <a:solidFill>
                  <a:schemeClr val="tx2"/>
                </a:solidFill>
              </a:defRPr>
            </a:lvl1pPr>
          </a:lstStyle>
          <a:p>
            <a:pPr>
              <a:defRPr/>
            </a:pPr>
            <a:fld id="{A856C271-1B1E-4434-B969-160E66F28F76}"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5"/>
          <p:cNvSpPr>
            <a:spLocks noGrp="1" noChangeArrowheads="1"/>
          </p:cNvSpPr>
          <p:nvPr>
            <p:ph type="dt" sz="half" idx="10"/>
          </p:nvPr>
        </p:nvSpPr>
        <p:spPr>
          <a:ln/>
        </p:spPr>
        <p:txBody>
          <a:bodyPr/>
          <a:lstStyle>
            <a:lvl1pPr>
              <a:defRPr/>
            </a:lvl1pPr>
          </a:lstStyle>
          <a:p>
            <a:pPr>
              <a:defRPr/>
            </a:pPr>
            <a:r>
              <a:rPr lang="en-US"/>
              <a:t> 1</a:t>
            </a: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739E0BC4-20BB-42E4-98DA-B2AB11D3D472}"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0"/>
            <a:ext cx="1924050" cy="56388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62000" y="0"/>
            <a:ext cx="5624513"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5"/>
          <p:cNvSpPr>
            <a:spLocks noGrp="1" noChangeArrowheads="1"/>
          </p:cNvSpPr>
          <p:nvPr>
            <p:ph type="dt" sz="half" idx="10"/>
          </p:nvPr>
        </p:nvSpPr>
        <p:spPr>
          <a:ln/>
        </p:spPr>
        <p:txBody>
          <a:bodyPr/>
          <a:lstStyle>
            <a:lvl1pPr>
              <a:defRPr/>
            </a:lvl1pPr>
          </a:lstStyle>
          <a:p>
            <a:pPr>
              <a:defRPr/>
            </a:pPr>
            <a:r>
              <a:rPr lang="en-US"/>
              <a:t> 1</a:t>
            </a: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6CF517C8-5DF2-4793-BBC2-5DB8E01CE3A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5"/>
          <p:cNvSpPr>
            <a:spLocks noGrp="1" noChangeArrowheads="1"/>
          </p:cNvSpPr>
          <p:nvPr>
            <p:ph type="dt" sz="half" idx="10"/>
          </p:nvPr>
        </p:nvSpPr>
        <p:spPr>
          <a:ln/>
        </p:spPr>
        <p:txBody>
          <a:bodyPr/>
          <a:lstStyle>
            <a:lvl1pPr>
              <a:defRPr/>
            </a:lvl1pPr>
          </a:lstStyle>
          <a:p>
            <a:pPr>
              <a:defRPr/>
            </a:pPr>
            <a:r>
              <a:rPr lang="en-US"/>
              <a:t> 1</a:t>
            </a: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56AA2101-C1C2-4057-8262-EB528C86E1AF}"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r>
              <a:rPr lang="en-US"/>
              <a:t> 1</a:t>
            </a: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2BAF04BA-9EE7-4D86-8F69-644E809532A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762000" y="1524000"/>
            <a:ext cx="3773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87888" y="1524000"/>
            <a:ext cx="3775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5"/>
          <p:cNvSpPr>
            <a:spLocks noGrp="1" noChangeArrowheads="1"/>
          </p:cNvSpPr>
          <p:nvPr>
            <p:ph type="dt" sz="half" idx="10"/>
          </p:nvPr>
        </p:nvSpPr>
        <p:spPr>
          <a:ln/>
        </p:spPr>
        <p:txBody>
          <a:bodyPr/>
          <a:lstStyle>
            <a:lvl1pPr>
              <a:defRPr/>
            </a:lvl1pPr>
          </a:lstStyle>
          <a:p>
            <a:pPr>
              <a:defRPr/>
            </a:pPr>
            <a:r>
              <a:rPr lang="en-US"/>
              <a:t> 1</a:t>
            </a: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EAB54CC5-90A5-4F96-AF1C-172649A14BA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5"/>
          <p:cNvSpPr>
            <a:spLocks noGrp="1" noChangeArrowheads="1"/>
          </p:cNvSpPr>
          <p:nvPr>
            <p:ph type="dt" sz="half" idx="10"/>
          </p:nvPr>
        </p:nvSpPr>
        <p:spPr>
          <a:ln/>
        </p:spPr>
        <p:txBody>
          <a:bodyPr/>
          <a:lstStyle>
            <a:lvl1pPr>
              <a:defRPr/>
            </a:lvl1pPr>
          </a:lstStyle>
          <a:p>
            <a:pPr>
              <a:defRPr/>
            </a:pPr>
            <a:r>
              <a:rPr lang="en-US"/>
              <a:t> 1</a:t>
            </a: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ED2907EB-491B-4FD1-9CED-179C44060184}"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5"/>
          <p:cNvSpPr>
            <a:spLocks noGrp="1" noChangeArrowheads="1"/>
          </p:cNvSpPr>
          <p:nvPr>
            <p:ph type="dt" sz="half" idx="10"/>
          </p:nvPr>
        </p:nvSpPr>
        <p:spPr>
          <a:ln/>
        </p:spPr>
        <p:txBody>
          <a:bodyPr/>
          <a:lstStyle>
            <a:lvl1pPr>
              <a:defRPr/>
            </a:lvl1pPr>
          </a:lstStyle>
          <a:p>
            <a:pPr>
              <a:defRPr/>
            </a:pPr>
            <a:r>
              <a:rPr lang="en-US"/>
              <a:t> 1</a:t>
            </a: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4B1C481C-EBB3-46B8-82E0-717F3C347144}"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r>
              <a:rPr lang="en-US"/>
              <a:t> 1</a:t>
            </a: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11B4F63D-5BA7-4943-B08E-7EDF1690FFB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r>
              <a:rPr lang="en-US"/>
              <a:t> 1</a:t>
            </a: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1B78509-8F94-4E2A-B750-1EDF97D2E5EE}"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r>
              <a:rPr lang="en-US"/>
              <a:t> 1</a:t>
            </a: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51163336-F225-4748-A342-5A90557612E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archive:TWOTONE%20jhb%20WIP:1405%20NDA%20CI%20&amp;%20manual:DESIGNED%20CI%20ELEMENTS:1405%20NDA%20ppt:NDA%201-02.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53" descr="archive:TWOTONE jhb WIP:1405 NDA CI &amp; manual:DESIGNED CI ELEMENTS:1405 NDA ppt:NDA 1-02.jpg"/>
          <p:cNvPicPr>
            <a:picLocks noChangeAspect="1" noChangeArrowheads="1"/>
          </p:cNvPicPr>
          <p:nvPr userDrawn="1"/>
        </p:nvPicPr>
        <p:blipFill>
          <a:blip r:embed="rId13" r:link="rId14" cstate="print"/>
          <a:srcRect/>
          <a:stretch>
            <a:fillRect/>
          </a:stretch>
        </p:blipFill>
        <p:spPr bwMode="auto">
          <a:xfrm>
            <a:off x="-1588" y="0"/>
            <a:ext cx="9145588" cy="815975"/>
          </a:xfrm>
          <a:prstGeom prst="rect">
            <a:avLst/>
          </a:prstGeom>
          <a:noFill/>
          <a:ln w="9525">
            <a:noFill/>
            <a:miter lim="800000"/>
            <a:headEnd/>
            <a:tailEnd/>
          </a:ln>
        </p:spPr>
      </p:pic>
      <p:sp>
        <p:nvSpPr>
          <p:cNvPr id="3107" name="Rectangle 35"/>
          <p:cNvSpPr>
            <a:spLocks noGrp="1" noChangeArrowheads="1"/>
          </p:cNvSpPr>
          <p:nvPr>
            <p:ph type="dt" sz="half" idx="2"/>
          </p:nvPr>
        </p:nvSpPr>
        <p:spPr bwMode="auto">
          <a:xfrm>
            <a:off x="719138"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000">
                <a:latin typeface="+mn-lt"/>
              </a:defRPr>
            </a:lvl1pPr>
          </a:lstStyle>
          <a:p>
            <a:pPr>
              <a:defRPr/>
            </a:pPr>
            <a:r>
              <a:rPr lang="en-US"/>
              <a:t> 1</a:t>
            </a:r>
          </a:p>
        </p:txBody>
      </p:sp>
      <p:sp>
        <p:nvSpPr>
          <p:cNvPr id="3108" name="Rectangle 36"/>
          <p:cNvSpPr>
            <a:spLocks noGrp="1" noChangeArrowheads="1"/>
          </p:cNvSpPr>
          <p:nvPr>
            <p:ph type="ftr" sz="quarter" idx="3"/>
          </p:nvPr>
        </p:nvSpPr>
        <p:spPr bwMode="auto">
          <a:xfrm>
            <a:off x="3125788"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latin typeface="+mn-lt"/>
              </a:defRPr>
            </a:lvl1pPr>
          </a:lstStyle>
          <a:p>
            <a:pPr>
              <a:defRPr/>
            </a:pPr>
            <a:endParaRPr lang="en-US"/>
          </a:p>
        </p:txBody>
      </p:sp>
      <p:sp>
        <p:nvSpPr>
          <p:cNvPr id="3109" name="Rectangle 37"/>
          <p:cNvSpPr>
            <a:spLocks noGrp="1" noChangeArrowheads="1"/>
          </p:cNvSpPr>
          <p:nvPr>
            <p:ph type="sldNum" sz="quarter" idx="4"/>
          </p:nvPr>
        </p:nvSpPr>
        <p:spPr bwMode="auto">
          <a:xfrm>
            <a:off x="65151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000">
                <a:latin typeface="+mn-lt"/>
              </a:defRPr>
            </a:lvl1pPr>
          </a:lstStyle>
          <a:p>
            <a:pPr>
              <a:defRPr/>
            </a:pPr>
            <a:fld id="{C1C3471C-B1D1-45C0-A155-C4C96DA51855}" type="slidenum">
              <a:rPr lang="en-US"/>
              <a:pPr>
                <a:defRPr/>
              </a:pPr>
              <a:t>‹#›</a:t>
            </a:fld>
            <a:endParaRPr lang="en-US" dirty="0"/>
          </a:p>
        </p:txBody>
      </p:sp>
      <p:sp>
        <p:nvSpPr>
          <p:cNvPr id="2054" name="Rectangle 38"/>
          <p:cNvSpPr>
            <a:spLocks noGrp="1" noChangeArrowheads="1"/>
          </p:cNvSpPr>
          <p:nvPr>
            <p:ph type="body" idx="1"/>
          </p:nvPr>
        </p:nvSpPr>
        <p:spPr bwMode="auto">
          <a:xfrm>
            <a:off x="762000" y="1524000"/>
            <a:ext cx="7700963"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5" name="Rectangle 34"/>
          <p:cNvSpPr>
            <a:spLocks noGrp="1" noChangeArrowheads="1"/>
          </p:cNvSpPr>
          <p:nvPr>
            <p:ph type="title"/>
          </p:nvPr>
        </p:nvSpPr>
        <p:spPr bwMode="auto">
          <a:xfrm>
            <a:off x="762000" y="0"/>
            <a:ext cx="7662863"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22"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ransition/>
  <p:hf hdr="0" ft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SzPct val="95000"/>
        <a:buFont typeface="Times"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2pPr>
      <a:lvl3pPr marL="1143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3pPr>
      <a:lvl4pPr marL="1600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4pPr>
      <a:lvl5pPr marL="20574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5pPr>
      <a:lvl6pPr marL="25146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4102/ve.v41i1.212"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107504" y="3212976"/>
            <a:ext cx="7776864" cy="2448545"/>
          </a:xfrm>
        </p:spPr>
        <p:txBody>
          <a:bodyPr/>
          <a:lstStyle/>
          <a:p>
            <a:pPr lvl="1" algn="ct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2400" b="1" dirty="0" smtClean="0"/>
              <a:t/>
            </a:r>
            <a:br>
              <a:rPr lang="en-US" altLang="en-US" sz="2400" b="1" dirty="0" smtClean="0"/>
            </a:br>
            <a:r>
              <a:rPr lang="en-US" altLang="en-US" sz="3600" b="1" dirty="0" smtClean="0">
                <a:solidFill>
                  <a:srgbClr val="000000"/>
                </a:solidFill>
              </a:rPr>
              <a:t>NDA </a:t>
            </a:r>
            <a:r>
              <a:rPr lang="en-ZA" sz="3600" b="1" cap="all" dirty="0" smtClean="0">
                <a:solidFill>
                  <a:srgbClr val="000000"/>
                </a:solidFill>
              </a:rPr>
              <a:t>annual report (2020/21)</a:t>
            </a:r>
            <a:br>
              <a:rPr lang="en-ZA" sz="3600" b="1" cap="all" dirty="0" smtClean="0">
                <a:solidFill>
                  <a:srgbClr val="000000"/>
                </a:solidFill>
              </a:rPr>
            </a:br>
            <a:r>
              <a:rPr lang="en-ZA" sz="3600" b="1" cap="all" dirty="0" smtClean="0">
                <a:solidFill>
                  <a:srgbClr val="000000"/>
                </a:solidFill>
              </a:rPr>
              <a:t/>
            </a:r>
            <a:br>
              <a:rPr lang="en-ZA" sz="3600" b="1" cap="all" dirty="0" smtClean="0">
                <a:solidFill>
                  <a:srgbClr val="000000"/>
                </a:solidFill>
              </a:rPr>
            </a:br>
            <a:r>
              <a:rPr lang="en-ZA" sz="3600" b="1" cap="all" dirty="0" err="1" smtClean="0">
                <a:solidFill>
                  <a:srgbClr val="000000"/>
                </a:solidFill>
              </a:rPr>
              <a:t>PORtFOlio</a:t>
            </a:r>
            <a:r>
              <a:rPr lang="en-ZA" sz="3600" b="1" cap="all" dirty="0" smtClean="0">
                <a:solidFill>
                  <a:srgbClr val="000000"/>
                </a:solidFill>
              </a:rPr>
              <a:t> committee</a:t>
            </a:r>
            <a:br>
              <a:rPr lang="en-ZA" sz="3600" b="1" cap="all" dirty="0" smtClean="0">
                <a:solidFill>
                  <a:srgbClr val="000000"/>
                </a:solidFill>
              </a:rPr>
            </a:br>
            <a:r>
              <a:rPr lang="en-ZA" sz="3600" b="1" cap="all" dirty="0" smtClean="0">
                <a:solidFill>
                  <a:srgbClr val="000000"/>
                </a:solidFill>
              </a:rPr>
              <a:t/>
            </a:r>
            <a:br>
              <a:rPr lang="en-ZA" sz="3600" b="1" cap="all" dirty="0" smtClean="0">
                <a:solidFill>
                  <a:srgbClr val="000000"/>
                </a:solidFill>
              </a:rPr>
            </a:br>
            <a:r>
              <a:rPr lang="en-ZA" sz="3600" b="1" cap="all" dirty="0" smtClean="0">
                <a:solidFill>
                  <a:srgbClr val="000000"/>
                </a:solidFill>
              </a:rPr>
              <a:t>03 November 2021</a:t>
            </a:r>
            <a:r>
              <a:rPr lang="en-US" altLang="en-US" sz="4400" b="1" dirty="0" smtClean="0">
                <a:solidFill>
                  <a:srgbClr val="000000"/>
                </a:solidFill>
              </a:rPr>
              <a:t/>
            </a:r>
            <a:br>
              <a:rPr lang="en-US" altLang="en-US" sz="4400" b="1" dirty="0" smtClean="0">
                <a:solidFill>
                  <a:srgbClr val="000000"/>
                </a:solidFill>
              </a:rPr>
            </a:br>
            <a:endParaRPr lang="en-US" altLang="en-US" sz="4400" dirty="0" smtClean="0">
              <a:solidFill>
                <a:srgbClr val="000000"/>
              </a:solidFill>
            </a:endParaRPr>
          </a:p>
        </p:txBody>
      </p:sp>
      <p:pic>
        <p:nvPicPr>
          <p:cNvPr id="5" name="Picture 5"/>
          <p:cNvPicPr>
            <a:picLocks noChangeAspect="1" noChangeArrowheads="1"/>
          </p:cNvPicPr>
          <p:nvPr/>
        </p:nvPicPr>
        <p:blipFill>
          <a:blip r:embed="rId3" cstate="print"/>
          <a:srcRect/>
          <a:stretch>
            <a:fillRect/>
          </a:stretch>
        </p:blipFill>
        <p:spPr bwMode="auto">
          <a:xfrm>
            <a:off x="251520" y="332656"/>
            <a:ext cx="2232248" cy="959597"/>
          </a:xfrm>
          <a:prstGeom prst="rect">
            <a:avLst/>
          </a:prstGeom>
          <a:ln>
            <a:noFill/>
          </a:ln>
          <a:effectLst>
            <a:softEdge rad="112500"/>
          </a:effectLst>
        </p:spPr>
      </p:pic>
      <p:pic>
        <p:nvPicPr>
          <p:cNvPr id="6" name="Picture 5" descr="https://encrypted-tbn0.gstatic.com/images?q=tbn:ANd9GcQ9-GpgvbTswanqNRN2pSNTmgFzNDceXLo9Yt_trGfRFRpNz2F8cQ"/>
          <p:cNvPicPr>
            <a:picLocks noChangeAspect="1" noChangeArrowheads="1"/>
          </p:cNvPicPr>
          <p:nvPr/>
        </p:nvPicPr>
        <p:blipFill>
          <a:blip r:embed="rId4" cstate="print"/>
          <a:srcRect/>
          <a:stretch>
            <a:fillRect/>
          </a:stretch>
        </p:blipFill>
        <p:spPr bwMode="auto">
          <a:xfrm>
            <a:off x="6948264" y="4653136"/>
            <a:ext cx="1224136" cy="115521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1</a:t>
            </a:r>
            <a:r>
              <a:rPr lang="en-ZA" b="1" dirty="0" smtClean="0"/>
              <a:t>: GOVERNANCE AND ADMINISTRATION</a:t>
            </a:r>
            <a:endParaRPr lang="en-ZA" sz="788" cap="all" dirty="0"/>
          </a:p>
        </p:txBody>
      </p:sp>
      <p:sp>
        <p:nvSpPr>
          <p:cNvPr id="5" name="Slide Number Placeholder 4"/>
          <p:cNvSpPr>
            <a:spLocks noGrp="1"/>
          </p:cNvSpPr>
          <p:nvPr>
            <p:ph type="sldNum" sz="quarter" idx="12"/>
          </p:nvPr>
        </p:nvSpPr>
        <p:spPr>
          <a:xfrm>
            <a:off x="8568371" y="6489549"/>
            <a:ext cx="575629" cy="342900"/>
          </a:xfrm>
        </p:spPr>
        <p:txBody>
          <a:bodyPr/>
          <a:lstStyle/>
          <a:p>
            <a:pPr>
              <a:defRPr/>
            </a:pPr>
            <a:fld id="{56AA2101-C1C2-4057-8262-EB528C86E1AF}" type="slidenum">
              <a:rPr lang="en-US" smtClean="0"/>
              <a:pPr>
                <a:defRPr/>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50478789"/>
              </p:ext>
            </p:extLst>
          </p:nvPr>
        </p:nvGraphicFramePr>
        <p:xfrm>
          <a:off x="12664" y="838200"/>
          <a:ext cx="9131336" cy="2744164"/>
        </p:xfrm>
        <a:graphic>
          <a:graphicData uri="http://schemas.openxmlformats.org/drawingml/2006/table">
            <a:tbl>
              <a:tblPr firstRow="1" firstCol="1" bandRow="1">
                <a:tableStyleId>{5C22544A-7EE6-4342-B048-85BDC9FD1C3A}</a:tableStyleId>
              </a:tblPr>
              <a:tblGrid>
                <a:gridCol w="1535000">
                  <a:extLst>
                    <a:ext uri="{9D8B030D-6E8A-4147-A177-3AD203B41FA5}">
                      <a16:colId xmlns:a16="http://schemas.microsoft.com/office/drawing/2014/main" xmlns="" val="3473864839"/>
                    </a:ext>
                  </a:extLst>
                </a:gridCol>
                <a:gridCol w="2016224">
                  <a:extLst>
                    <a:ext uri="{9D8B030D-6E8A-4147-A177-3AD203B41FA5}">
                      <a16:colId xmlns:a16="http://schemas.microsoft.com/office/drawing/2014/main" xmlns="" val="1813656344"/>
                    </a:ext>
                  </a:extLst>
                </a:gridCol>
                <a:gridCol w="1872208">
                  <a:extLst>
                    <a:ext uri="{9D8B030D-6E8A-4147-A177-3AD203B41FA5}">
                      <a16:colId xmlns:a16="http://schemas.microsoft.com/office/drawing/2014/main" xmlns="" val="3378281872"/>
                    </a:ext>
                  </a:extLst>
                </a:gridCol>
                <a:gridCol w="1080120">
                  <a:extLst>
                    <a:ext uri="{9D8B030D-6E8A-4147-A177-3AD203B41FA5}">
                      <a16:colId xmlns:a16="http://schemas.microsoft.com/office/drawing/2014/main" xmlns="" val="1566324255"/>
                    </a:ext>
                  </a:extLst>
                </a:gridCol>
                <a:gridCol w="1277367">
                  <a:extLst>
                    <a:ext uri="{9D8B030D-6E8A-4147-A177-3AD203B41FA5}">
                      <a16:colId xmlns:a16="http://schemas.microsoft.com/office/drawing/2014/main" xmlns="" val="2344061550"/>
                    </a:ext>
                  </a:extLst>
                </a:gridCol>
                <a:gridCol w="1350417">
                  <a:extLst>
                    <a:ext uri="{9D8B030D-6E8A-4147-A177-3AD203B41FA5}">
                      <a16:colId xmlns:a16="http://schemas.microsoft.com/office/drawing/2014/main" xmlns="" val="2346815840"/>
                    </a:ext>
                  </a:extLst>
                </a:gridCol>
              </a:tblGrid>
              <a:tr h="197811">
                <a:tc>
                  <a:txBody>
                    <a:bodyPr/>
                    <a:lstStyle/>
                    <a:p>
                      <a:pPr>
                        <a:lnSpc>
                          <a:spcPct val="106000"/>
                        </a:lnSpc>
                        <a:spcAft>
                          <a:spcPts val="800"/>
                        </a:spcAft>
                      </a:pPr>
                      <a:r>
                        <a:rPr lang="en-GB" sz="1150" kern="1200" dirty="0">
                          <a:effectLst/>
                        </a:rPr>
                        <a:t>KPI </a:t>
                      </a:r>
                      <a:r>
                        <a:rPr lang="en-GB" sz="1150" kern="1200" dirty="0" smtClean="0">
                          <a:effectLst/>
                        </a:rPr>
                        <a:t>01</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6000"/>
                        </a:lnSpc>
                        <a:spcAft>
                          <a:spcPts val="800"/>
                        </a:spcAft>
                      </a:pPr>
                      <a:r>
                        <a:rPr lang="en-US" sz="1150" dirty="0" smtClean="0">
                          <a:effectLst/>
                        </a:rPr>
                        <a:t>Percentage (%) implementation of Consequence Management in relation to IFW cases </a:t>
                      </a:r>
                      <a:endParaRPr lang="en-US" sz="115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150" dirty="0"/>
                    </a:p>
                  </a:txBody>
                  <a:tcPr marL="17614" marR="17614" marT="2796" marB="0" anchor="ctr"/>
                </a:tc>
                <a:extLst>
                  <a:ext uri="{0D108BD9-81ED-4DB2-BD59-A6C34878D82A}">
                    <a16:rowId xmlns:a16="http://schemas.microsoft.com/office/drawing/2014/main" xmlns="" val="1052766316"/>
                  </a:ext>
                </a:extLst>
              </a:tr>
              <a:tr h="398604">
                <a:tc>
                  <a:txBody>
                    <a:bodyPr/>
                    <a:lstStyle/>
                    <a:p>
                      <a:pPr>
                        <a:lnSpc>
                          <a:spcPct val="106000"/>
                        </a:lnSpc>
                        <a:spcAft>
                          <a:spcPts val="800"/>
                        </a:spcAft>
                      </a:pPr>
                      <a:r>
                        <a:rPr lang="en-GB" sz="1150" kern="1200" dirty="0">
                          <a:effectLst/>
                        </a:rPr>
                        <a:t>Object of Change</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84455" marR="0" indent="0" algn="l" defTabSz="914400" rtl="0" eaLnBrk="1" fontAlgn="auto" latinLnBrk="0" hangingPunct="1">
                        <a:lnSpc>
                          <a:spcPct val="107000"/>
                        </a:lnSpc>
                        <a:spcBef>
                          <a:spcPts val="0"/>
                        </a:spcBef>
                        <a:spcAft>
                          <a:spcPts val="0"/>
                        </a:spcAft>
                        <a:buClrTx/>
                        <a:buSzTx/>
                        <a:buFontTx/>
                        <a:buNone/>
                        <a:tabLst/>
                        <a:defRPr/>
                      </a:pPr>
                      <a:r>
                        <a:rPr lang="en-US" sz="1150" kern="1200" dirty="0" smtClean="0">
                          <a:effectLst/>
                        </a:rPr>
                        <a:t>A change in NDA staff towards compliance to Institutional Policies, PFMA and National Treasury regulations by NDA staff</a:t>
                      </a:r>
                      <a:endParaRPr lang="en-US" sz="115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150" kern="1200" dirty="0" smtClean="0">
                          <a:effectLst/>
                        </a:rPr>
                        <a:t>  Impact </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84455" marR="0" indent="0" algn="l" defTabSz="914400" rtl="0" eaLnBrk="1" fontAlgn="auto" latinLnBrk="0" hangingPunct="1">
                        <a:lnSpc>
                          <a:spcPct val="107000"/>
                        </a:lnSpc>
                        <a:spcBef>
                          <a:spcPts val="0"/>
                        </a:spcBef>
                        <a:spcAft>
                          <a:spcPts val="0"/>
                        </a:spcAft>
                        <a:buClrTx/>
                        <a:buSzTx/>
                        <a:buFontTx/>
                        <a:buNone/>
                        <a:tabLst/>
                        <a:defRPr/>
                      </a:pPr>
                      <a:r>
                        <a:rPr lang="en-GB" sz="1150" kern="1200" dirty="0" smtClean="0">
                          <a:effectLst/>
                        </a:rPr>
                        <a:t>Improved governance and operational efficiency</a:t>
                      </a:r>
                      <a:endParaRPr lang="en-ZA" sz="115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198322">
                <a:tc>
                  <a:txBody>
                    <a:bodyPr/>
                    <a:lstStyle/>
                    <a:p>
                      <a:pPr>
                        <a:lnSpc>
                          <a:spcPct val="106000"/>
                        </a:lnSpc>
                        <a:spcAft>
                          <a:spcPts val="800"/>
                        </a:spcAft>
                      </a:pPr>
                      <a:r>
                        <a:rPr lang="en-GB" sz="1150" kern="1200" dirty="0">
                          <a:effectLst/>
                        </a:rPr>
                        <a:t>Targets</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150" kern="1200" dirty="0">
                          <a:effectLst/>
                        </a:rPr>
                        <a:t>Annual target</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541655" marR="0" lvl="1" indent="0" algn="l" defTabSz="914400" rtl="0" eaLnBrk="1" fontAlgn="auto" latinLnBrk="0" hangingPunct="1">
                        <a:lnSpc>
                          <a:spcPct val="107000"/>
                        </a:lnSpc>
                        <a:spcBef>
                          <a:spcPts val="0"/>
                        </a:spcBef>
                        <a:spcAft>
                          <a:spcPts val="0"/>
                        </a:spcAft>
                        <a:buClrTx/>
                        <a:buSzTx/>
                        <a:buFontTx/>
                        <a:buNone/>
                        <a:tabLst/>
                        <a:defRPr/>
                      </a:pPr>
                      <a:r>
                        <a:rPr lang="en-US" sz="1150" kern="1200" dirty="0" smtClean="0">
                          <a:effectLst/>
                        </a:rPr>
                        <a:t>80%</a:t>
                      </a:r>
                      <a:endParaRPr lang="en-US" sz="115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541655" marR="0" lvl="1"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1217914">
                <a:tc>
                  <a:txBody>
                    <a:bodyPr/>
                    <a:lstStyle/>
                    <a:p>
                      <a:pPr>
                        <a:lnSpc>
                          <a:spcPct val="106000"/>
                        </a:lnSpc>
                        <a:spcAft>
                          <a:spcPts val="800"/>
                        </a:spcAft>
                      </a:pPr>
                      <a:r>
                        <a:rPr lang="en-US" sz="1150" dirty="0" smtClean="0">
                          <a:effectLst/>
                        </a:rPr>
                        <a:t>Achievement</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84455" marR="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150" kern="1200" dirty="0" smtClean="0">
                          <a:effectLst/>
                        </a:rPr>
                        <a:t>(64%) – A total of 57 cases were identified and they were at various stages of implementation, including:</a:t>
                      </a:r>
                    </a:p>
                    <a:p>
                      <a:pPr marL="255905"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50" kern="1200" dirty="0" smtClean="0">
                          <a:effectLst/>
                        </a:rPr>
                        <a:t>Investigation; </a:t>
                      </a:r>
                    </a:p>
                    <a:p>
                      <a:pPr marL="255905"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50" kern="1200" dirty="0" smtClean="0">
                          <a:effectLst/>
                        </a:rPr>
                        <a:t>Disciplinary process;</a:t>
                      </a:r>
                    </a:p>
                    <a:p>
                      <a:pPr marL="255905"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50" kern="1200" dirty="0" smtClean="0">
                          <a:effectLst/>
                        </a:rPr>
                        <a:t>Debt Acknowledgement;</a:t>
                      </a:r>
                    </a:p>
                    <a:p>
                      <a:pPr marL="255905"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50" kern="1200" baseline="0" dirty="0" smtClean="0">
                          <a:effectLst/>
                        </a:rPr>
                        <a:t>Debt Recovery; and </a:t>
                      </a:r>
                    </a:p>
                    <a:p>
                      <a:pPr marL="255905"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50" kern="1200" baseline="0" dirty="0" smtClean="0">
                          <a:effectLst/>
                        </a:rPr>
                        <a:t>Debt Write-off</a:t>
                      </a:r>
                      <a:r>
                        <a:rPr lang="en-US" sz="1150" kern="1200" dirty="0" smtClean="0">
                          <a:effectLst/>
                        </a:rPr>
                        <a:t>.</a:t>
                      </a:r>
                      <a:endParaRPr lang="en-US" sz="115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456129156"/>
                  </a:ext>
                </a:extLst>
              </a:tr>
              <a:tr h="578147">
                <a:tc>
                  <a:txBody>
                    <a:bodyPr/>
                    <a:lstStyle/>
                    <a:p>
                      <a:pPr>
                        <a:lnSpc>
                          <a:spcPct val="106000"/>
                        </a:lnSpc>
                        <a:spcAft>
                          <a:spcPts val="800"/>
                        </a:spcAft>
                      </a:pPr>
                      <a:r>
                        <a:rPr lang="en-GB" sz="1150" dirty="0" smtClean="0">
                          <a:effectLst/>
                        </a:rPr>
                        <a:t>Reason </a:t>
                      </a:r>
                      <a:r>
                        <a:rPr lang="en-GB" sz="1150" dirty="0">
                          <a:effectLst/>
                        </a:rPr>
                        <a:t>for deviation </a:t>
                      </a:r>
                      <a:endParaRPr lang="en-US"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r>
                        <a:rPr lang="en-US" sz="1150" kern="1200" dirty="0" smtClean="0">
                          <a:effectLst/>
                        </a:rPr>
                        <a:t>The process of consequence management took longer than anticipated as it had to follow due process to avoid infringing individual’s rights. </a:t>
                      </a:r>
                      <a:r>
                        <a:rPr lang="en-GB" sz="1150" kern="1200" dirty="0" smtClean="0">
                          <a:effectLst/>
                        </a:rPr>
                        <a:t>The other contributing factor to the slow pace of implementation of consequence management was the lack of capacity in both Legal and HR Units. </a:t>
                      </a:r>
                      <a:endParaRPr lang="en-US" sz="1150" kern="1200" dirty="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863509720"/>
              </p:ext>
            </p:extLst>
          </p:nvPr>
        </p:nvGraphicFramePr>
        <p:xfrm>
          <a:off x="27762" y="3573016"/>
          <a:ext cx="9116238" cy="2916533"/>
        </p:xfrm>
        <a:graphic>
          <a:graphicData uri="http://schemas.openxmlformats.org/drawingml/2006/table">
            <a:tbl>
              <a:tblPr firstRow="1" firstCol="1" bandRow="1">
                <a:tableStyleId>{5C22544A-7EE6-4342-B048-85BDC9FD1C3A}</a:tableStyleId>
              </a:tblPr>
              <a:tblGrid>
                <a:gridCol w="1532462">
                  <a:extLst>
                    <a:ext uri="{9D8B030D-6E8A-4147-A177-3AD203B41FA5}">
                      <a16:colId xmlns:a16="http://schemas.microsoft.com/office/drawing/2014/main" xmlns="" val="3473864839"/>
                    </a:ext>
                  </a:extLst>
                </a:gridCol>
                <a:gridCol w="1653445">
                  <a:extLst>
                    <a:ext uri="{9D8B030D-6E8A-4147-A177-3AD203B41FA5}">
                      <a16:colId xmlns:a16="http://schemas.microsoft.com/office/drawing/2014/main" xmlns="" val="1813656344"/>
                    </a:ext>
                  </a:extLst>
                </a:gridCol>
                <a:gridCol w="1761319">
                  <a:extLst>
                    <a:ext uri="{9D8B030D-6E8A-4147-A177-3AD203B41FA5}">
                      <a16:colId xmlns:a16="http://schemas.microsoft.com/office/drawing/2014/main" xmlns="" val="3378281872"/>
                    </a:ext>
                  </a:extLst>
                </a:gridCol>
                <a:gridCol w="1269884">
                  <a:extLst>
                    <a:ext uri="{9D8B030D-6E8A-4147-A177-3AD203B41FA5}">
                      <a16:colId xmlns:a16="http://schemas.microsoft.com/office/drawing/2014/main" xmlns="" val="1566324255"/>
                    </a:ext>
                  </a:extLst>
                </a:gridCol>
                <a:gridCol w="1605105">
                  <a:extLst>
                    <a:ext uri="{9D8B030D-6E8A-4147-A177-3AD203B41FA5}">
                      <a16:colId xmlns:a16="http://schemas.microsoft.com/office/drawing/2014/main" xmlns="" val="2344061550"/>
                    </a:ext>
                  </a:extLst>
                </a:gridCol>
                <a:gridCol w="1294023">
                  <a:extLst>
                    <a:ext uri="{9D8B030D-6E8A-4147-A177-3AD203B41FA5}">
                      <a16:colId xmlns:a16="http://schemas.microsoft.com/office/drawing/2014/main" xmlns="" val="607883953"/>
                    </a:ext>
                  </a:extLst>
                </a:gridCol>
              </a:tblGrid>
              <a:tr h="513399">
                <a:tc>
                  <a:txBody>
                    <a:bodyPr/>
                    <a:lstStyle/>
                    <a:p>
                      <a:pPr>
                        <a:lnSpc>
                          <a:spcPct val="106000"/>
                        </a:lnSpc>
                        <a:spcAft>
                          <a:spcPts val="800"/>
                        </a:spcAft>
                      </a:pPr>
                      <a:r>
                        <a:rPr lang="en-GB" sz="1200" kern="1200" dirty="0">
                          <a:effectLst/>
                        </a:rPr>
                        <a:t>KPI </a:t>
                      </a:r>
                      <a:r>
                        <a:rPr lang="en-GB" sz="1200" kern="1200" dirty="0" smtClean="0">
                          <a:effectLst/>
                        </a:rPr>
                        <a:t>02</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algn="l" defTabSz="914400" rtl="0" eaLnBrk="1" latinLnBrk="0" hangingPunct="1">
                        <a:lnSpc>
                          <a:spcPct val="115000"/>
                        </a:lnSpc>
                        <a:spcAft>
                          <a:spcPts val="800"/>
                        </a:spcAft>
                      </a:pPr>
                      <a:r>
                        <a:rPr lang="en-US" sz="1200" kern="1200" dirty="0" smtClean="0">
                          <a:effectLst/>
                        </a:rPr>
                        <a:t>Percentage (%) reduction of cumulative balance of IFW expenditure reported in the prior year annual Financial Statements</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441012">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algn="l" defTabSz="914400" rtl="0" eaLnBrk="1" latinLnBrk="0" hangingPunct="1">
                        <a:lnSpc>
                          <a:spcPct val="115000"/>
                        </a:lnSpc>
                        <a:spcBef>
                          <a:spcPts val="720"/>
                        </a:spcBef>
                        <a:spcAft>
                          <a:spcPts val="720"/>
                        </a:spcAft>
                      </a:pPr>
                      <a:r>
                        <a:rPr lang="en-US" sz="1200" kern="1200" dirty="0" smtClean="0">
                          <a:effectLst/>
                        </a:rPr>
                        <a:t>Reduction in instances of IFW expenses in the NDA</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marL="0" algn="l" defTabSz="914400" rtl="0" eaLnBrk="1" latinLnBrk="0" hangingPunct="1">
                        <a:lnSpc>
                          <a:spcPct val="107000"/>
                        </a:lnSpc>
                        <a:spcBef>
                          <a:spcPts val="720"/>
                        </a:spcBef>
                        <a:spcAft>
                          <a:spcPts val="720"/>
                        </a:spcAft>
                      </a:pPr>
                      <a:r>
                        <a:rPr lang="en-GB" sz="1200" kern="1200" dirty="0" smtClean="0">
                          <a:effectLst/>
                        </a:rPr>
                        <a:t>  Impact </a:t>
                      </a:r>
                      <a:endParaRPr lang="en-US" sz="1200" kern="1200" dirty="0">
                        <a:solidFill>
                          <a:schemeClr val="bg1"/>
                        </a:solidFill>
                        <a:effectLst/>
                        <a:latin typeface="+mn-lt"/>
                        <a:ea typeface="+mn-ea"/>
                        <a:cs typeface="+mn-cs"/>
                      </a:endParaRPr>
                    </a:p>
                  </a:txBody>
                  <a:tcPr marL="0" marR="0" marT="0" marB="0" anchor="ctr"/>
                </a:tc>
                <a:tc rowSpan="2" gridSpan="2">
                  <a:txBody>
                    <a:bodyPr/>
                    <a:lstStyle/>
                    <a:p>
                      <a:pPr marL="0" marR="0" indent="0" algn="l" defTabSz="914400" rtl="0" eaLnBrk="1" fontAlgn="auto" latinLnBrk="0" hangingPunct="1">
                        <a:lnSpc>
                          <a:spcPct val="115000"/>
                        </a:lnSpc>
                        <a:spcBef>
                          <a:spcPts val="720"/>
                        </a:spcBef>
                        <a:spcAft>
                          <a:spcPts val="720"/>
                        </a:spcAft>
                        <a:buClrTx/>
                        <a:buSzTx/>
                        <a:buFontTx/>
                        <a:buNone/>
                        <a:tabLst/>
                        <a:defRPr/>
                      </a:pPr>
                      <a:r>
                        <a:rPr lang="en-US" sz="1200" kern="1200" dirty="0" smtClean="0">
                          <a:effectLst/>
                        </a:rPr>
                        <a:t>Reduction in the IFW expenditure</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320191">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457200" lvl="1" algn="l" defTabSz="914400" rtl="0" eaLnBrk="1" latinLnBrk="0" hangingPunct="1">
                        <a:lnSpc>
                          <a:spcPct val="115000"/>
                        </a:lnSpc>
                        <a:spcBef>
                          <a:spcPts val="720"/>
                        </a:spcBef>
                        <a:spcAft>
                          <a:spcPts val="720"/>
                        </a:spcAft>
                      </a:pPr>
                      <a:r>
                        <a:rPr lang="en-US" sz="1200" kern="1200" dirty="0" smtClean="0">
                          <a:effectLst/>
                        </a:rPr>
                        <a:t>80%</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marL="0" algn="l" defTabSz="914400" rtl="0" eaLnBrk="1" latinLnBrk="0" hangingPunct="1">
                        <a:lnSpc>
                          <a:spcPct val="107000"/>
                        </a:lnSpc>
                        <a:spcBef>
                          <a:spcPts val="720"/>
                        </a:spcBef>
                        <a:spcAft>
                          <a:spcPts val="720"/>
                        </a:spcAft>
                      </a:pPr>
                      <a:endParaRPr lang="en-US" sz="1600" kern="1200" dirty="0">
                        <a:solidFill>
                          <a:schemeClr val="bg1"/>
                        </a:solidFill>
                        <a:effectLst/>
                        <a:latin typeface="+mn-lt"/>
                        <a:ea typeface="+mn-ea"/>
                        <a:cs typeface="+mn-cs"/>
                      </a:endParaRPr>
                    </a:p>
                  </a:txBody>
                  <a:tcPr marL="0" marR="0" marT="0" marB="0" anchor="ctr">
                    <a:solidFill>
                      <a:schemeClr val="accent1"/>
                    </a:solidFill>
                  </a:tcPr>
                </a:tc>
                <a:tc gridSpan="2" vMerge="1">
                  <a:txBody>
                    <a:bodyPr/>
                    <a:lstStyle/>
                    <a:p>
                      <a:pPr marL="457200" marR="0" lvl="1" indent="0" algn="l" defTabSz="914400" rtl="0" eaLnBrk="1" fontAlgn="auto" latinLnBrk="0" hangingPunct="1">
                        <a:lnSpc>
                          <a:spcPct val="115000"/>
                        </a:lnSpc>
                        <a:spcBef>
                          <a:spcPts val="720"/>
                        </a:spcBef>
                        <a:spcAft>
                          <a:spcPts val="720"/>
                        </a:spcAft>
                        <a:buClrTx/>
                        <a:buSzTx/>
                        <a:buFontTx/>
                        <a:buNone/>
                        <a:tabLst/>
                        <a:defRPr/>
                      </a:pP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1128377">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107950" marR="57150" algn="l">
                        <a:lnSpc>
                          <a:spcPct val="115000"/>
                        </a:lnSpc>
                        <a:spcBef>
                          <a:spcPts val="720"/>
                        </a:spcBef>
                        <a:spcAft>
                          <a:spcPts val="720"/>
                        </a:spcAft>
                      </a:pPr>
                      <a:r>
                        <a:rPr lang="en-ZA" sz="1200" kern="1200" dirty="0" smtClean="0">
                          <a:effectLst/>
                        </a:rPr>
                        <a:t>The performance is at 0% due to delayed condonation of IFW by National Treasury. On 11 November 2020, the NDA submitted a consolidated list of irregular expenditure, comprising 421 transactions and totalling R96,1 million for condonation by National Treasury. The condonation request of R96,1 million would have resulted in 66% reduction of the R145,9 million cumulative balance (as disclosed in the 2018/19 financial year).</a:t>
                      </a:r>
                      <a:endParaRPr lang="en-ZA" sz="1200" kern="1200" dirty="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456129156"/>
                  </a:ext>
                </a:extLst>
              </a:tr>
              <a:tr h="513554">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algn="l" defTabSz="914400" rtl="0" eaLnBrk="1" latinLnBrk="0" hangingPunct="1">
                        <a:lnSpc>
                          <a:spcPct val="115000"/>
                        </a:lnSpc>
                        <a:spcBef>
                          <a:spcPts val="720"/>
                        </a:spcBef>
                        <a:spcAft>
                          <a:spcPts val="720"/>
                        </a:spcAft>
                      </a:pPr>
                      <a:r>
                        <a:rPr lang="en-GB" sz="1200" kern="1200" noProof="0" dirty="0" smtClean="0">
                          <a:effectLst/>
                        </a:rPr>
                        <a:t>The performance for KPI is highly dependent on the National Treasury’s decision to write-off the historical IFW expenditure incurred in the 2019/20 financial year.</a:t>
                      </a:r>
                      <a:endParaRPr lang="en-GB" sz="1200" kern="1200" noProof="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9235408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1</a:t>
            </a:r>
            <a:r>
              <a:rPr lang="en-ZA" b="1" dirty="0" smtClean="0"/>
              <a:t>: GOVERNANCE AND ADMINISTRATION</a:t>
            </a:r>
            <a:endParaRPr lang="en-ZA" sz="788" cap="all" dirty="0"/>
          </a:p>
        </p:txBody>
      </p:sp>
      <p:sp>
        <p:nvSpPr>
          <p:cNvPr id="5" name="Slide Number Placeholder 4"/>
          <p:cNvSpPr>
            <a:spLocks noGrp="1"/>
          </p:cNvSpPr>
          <p:nvPr>
            <p:ph type="sldNum" sz="quarter" idx="12"/>
          </p:nvPr>
        </p:nvSpPr>
        <p:spPr>
          <a:xfrm>
            <a:off x="8713317" y="6453336"/>
            <a:ext cx="396044" cy="342900"/>
          </a:xfrm>
        </p:spPr>
        <p:txBody>
          <a:bodyPr/>
          <a:lstStyle/>
          <a:p>
            <a:pPr>
              <a:defRPr/>
            </a:pPr>
            <a:fld id="{56AA2101-C1C2-4057-8262-EB528C86E1AF}" type="slidenum">
              <a:rPr lang="en-US" smtClean="0"/>
              <a:pPr>
                <a:defRPr/>
              </a:pPr>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795071996"/>
              </p:ext>
            </p:extLst>
          </p:nvPr>
        </p:nvGraphicFramePr>
        <p:xfrm>
          <a:off x="12664" y="838201"/>
          <a:ext cx="9131336" cy="2590799"/>
        </p:xfrm>
        <a:graphic>
          <a:graphicData uri="http://schemas.openxmlformats.org/drawingml/2006/table">
            <a:tbl>
              <a:tblPr firstRow="1" firstCol="1" bandRow="1">
                <a:tableStyleId>{5C22544A-7EE6-4342-B048-85BDC9FD1C3A}</a:tableStyleId>
              </a:tblPr>
              <a:tblGrid>
                <a:gridCol w="1607008">
                  <a:extLst>
                    <a:ext uri="{9D8B030D-6E8A-4147-A177-3AD203B41FA5}">
                      <a16:colId xmlns:a16="http://schemas.microsoft.com/office/drawing/2014/main" xmlns="" val="3473864839"/>
                    </a:ext>
                  </a:extLst>
                </a:gridCol>
                <a:gridCol w="1368152">
                  <a:extLst>
                    <a:ext uri="{9D8B030D-6E8A-4147-A177-3AD203B41FA5}">
                      <a16:colId xmlns:a16="http://schemas.microsoft.com/office/drawing/2014/main" xmlns="" val="1813656344"/>
                    </a:ext>
                  </a:extLst>
                </a:gridCol>
                <a:gridCol w="1980260">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716267">
                  <a:extLst>
                    <a:ext uri="{9D8B030D-6E8A-4147-A177-3AD203B41FA5}">
                      <a16:colId xmlns:a16="http://schemas.microsoft.com/office/drawing/2014/main" xmlns="" val="2344061550"/>
                    </a:ext>
                  </a:extLst>
                </a:gridCol>
                <a:gridCol w="1187662">
                  <a:extLst>
                    <a:ext uri="{9D8B030D-6E8A-4147-A177-3AD203B41FA5}">
                      <a16:colId xmlns:a16="http://schemas.microsoft.com/office/drawing/2014/main" xmlns="" val="2363775660"/>
                    </a:ext>
                  </a:extLst>
                </a:gridCol>
              </a:tblGrid>
              <a:tr h="269809">
                <a:tc>
                  <a:txBody>
                    <a:bodyPr/>
                    <a:lstStyle/>
                    <a:p>
                      <a:pPr>
                        <a:lnSpc>
                          <a:spcPct val="106000"/>
                        </a:lnSpc>
                        <a:spcAft>
                          <a:spcPts val="800"/>
                        </a:spcAft>
                      </a:pPr>
                      <a:r>
                        <a:rPr lang="en-GB" sz="1200" kern="1200" dirty="0">
                          <a:effectLst/>
                        </a:rPr>
                        <a:t>KPI </a:t>
                      </a:r>
                      <a:r>
                        <a:rPr lang="en-GB" sz="1200" kern="1200" dirty="0" smtClean="0">
                          <a:effectLst/>
                        </a:rPr>
                        <a:t>03</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6000"/>
                        </a:lnSpc>
                        <a:spcAft>
                          <a:spcPts val="800"/>
                        </a:spcAft>
                      </a:pPr>
                      <a:r>
                        <a:rPr lang="en-US" sz="1200" kern="1200" dirty="0" smtClean="0">
                          <a:effectLst/>
                        </a:rPr>
                        <a:t>Percentage (%) compliance to the NDA preferential procurement policy</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500850">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ZA" sz="1200" kern="1200" dirty="0" smtClean="0">
                          <a:effectLst/>
                        </a:rPr>
                        <a:t>Historically </a:t>
                      </a:r>
                      <a:r>
                        <a:rPr lang="en-US" sz="1200" kern="1200" dirty="0" smtClean="0">
                          <a:effectLst/>
                        </a:rPr>
                        <a:t>disadvantaged communities accessing economic opportunity </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Economically uplifting communities</a:t>
                      </a:r>
                      <a:r>
                        <a:rPr lang="en-US" sz="1200" kern="1200" baseline="0" dirty="0" smtClean="0">
                          <a:effectLst/>
                        </a:rPr>
                        <a:t> that were</a:t>
                      </a:r>
                      <a:r>
                        <a:rPr lang="en-US" sz="1200" kern="1200" dirty="0" smtClean="0">
                          <a:effectLst/>
                        </a:rPr>
                        <a:t> historically disadvantaged by accessing economic opportunity which under normal conditions they could not compete</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540660">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lvl="1" algn="l">
                        <a:lnSpc>
                          <a:spcPct val="107000"/>
                        </a:lnSpc>
                        <a:spcBef>
                          <a:spcPts val="720"/>
                        </a:spcBef>
                        <a:spcAft>
                          <a:spcPts val="720"/>
                        </a:spcAft>
                      </a:pPr>
                      <a:r>
                        <a:rPr lang="en-US" sz="1200" kern="1200" dirty="0" smtClean="0">
                          <a:effectLst/>
                        </a:rPr>
                        <a:t>100%</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457200" marR="0" lvl="1" indent="0" algn="l" defTabSz="914400" rtl="0" eaLnBrk="1" fontAlgn="auto" latinLnBrk="0" hangingPunct="1">
                        <a:lnSpc>
                          <a:spcPct val="107000"/>
                        </a:lnSpc>
                        <a:spcBef>
                          <a:spcPts val="720"/>
                        </a:spcBef>
                        <a:spcAft>
                          <a:spcPts val="720"/>
                        </a:spcAft>
                        <a:buClrTx/>
                        <a:buSzTx/>
                        <a:buFontTx/>
                        <a:buNone/>
                        <a:tabLst/>
                        <a:defRPr/>
                      </a:pPr>
                      <a:endParaRPr lang="en-US" sz="18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875411">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107950" marR="57150" algn="l">
                        <a:lnSpc>
                          <a:spcPct val="115000"/>
                        </a:lnSpc>
                        <a:spcBef>
                          <a:spcPts val="720"/>
                        </a:spcBef>
                        <a:spcAft>
                          <a:spcPts val="720"/>
                        </a:spcAft>
                      </a:pPr>
                      <a:r>
                        <a:rPr lang="en-ZA" sz="1200" kern="1200" dirty="0" smtClean="0">
                          <a:effectLst/>
                        </a:rPr>
                        <a:t>100% compliance level has been achieved. NDA complied with the revised SCM Policy that was approved by the Board on 30 November 2020. The policy included the Preferential Procurement Policy. There has been compliance also with the previous and the 2017 PPPFA Regulations issued in terms of the PPPFA Act during all four quarters of the 2020/21 financial year.</a:t>
                      </a:r>
                      <a:endParaRPr lang="en-ZA" sz="1200" kern="1200" dirty="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404069">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a:lnSpc>
                          <a:spcPct val="107000"/>
                        </a:lnSpc>
                        <a:spcBef>
                          <a:spcPts val="720"/>
                        </a:spcBef>
                        <a:spcAft>
                          <a:spcPts val="720"/>
                        </a:spcAft>
                      </a:pPr>
                      <a:r>
                        <a:rPr lang="en-US" sz="1200" kern="1200" dirty="0" smtClean="0">
                          <a:effectLst/>
                        </a:rPr>
                        <a:t>None</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773013333"/>
              </p:ext>
            </p:extLst>
          </p:nvPr>
        </p:nvGraphicFramePr>
        <p:xfrm>
          <a:off x="-1" y="3429000"/>
          <a:ext cx="9159100" cy="2880320"/>
        </p:xfrm>
        <a:graphic>
          <a:graphicData uri="http://schemas.openxmlformats.org/drawingml/2006/table">
            <a:tbl>
              <a:tblPr firstRow="1" firstCol="1" bandRow="1">
                <a:tableStyleId>{5C22544A-7EE6-4342-B048-85BDC9FD1C3A}</a:tableStyleId>
              </a:tblPr>
              <a:tblGrid>
                <a:gridCol w="1619673">
                  <a:extLst>
                    <a:ext uri="{9D8B030D-6E8A-4147-A177-3AD203B41FA5}">
                      <a16:colId xmlns:a16="http://schemas.microsoft.com/office/drawing/2014/main" xmlns="" val="3473864839"/>
                    </a:ext>
                  </a:extLst>
                </a:gridCol>
                <a:gridCol w="1075625">
                  <a:extLst>
                    <a:ext uri="{9D8B030D-6E8A-4147-A177-3AD203B41FA5}">
                      <a16:colId xmlns:a16="http://schemas.microsoft.com/office/drawing/2014/main" xmlns="" val="1813656344"/>
                    </a:ext>
                  </a:extLst>
                </a:gridCol>
                <a:gridCol w="2672397">
                  <a:extLst>
                    <a:ext uri="{9D8B030D-6E8A-4147-A177-3AD203B41FA5}">
                      <a16:colId xmlns:a16="http://schemas.microsoft.com/office/drawing/2014/main" xmlns="" val="3378281872"/>
                    </a:ext>
                  </a:extLst>
                </a:gridCol>
                <a:gridCol w="1083404">
                  <a:extLst>
                    <a:ext uri="{9D8B030D-6E8A-4147-A177-3AD203B41FA5}">
                      <a16:colId xmlns:a16="http://schemas.microsoft.com/office/drawing/2014/main" xmlns="" val="1566324255"/>
                    </a:ext>
                  </a:extLst>
                </a:gridCol>
                <a:gridCol w="1462311">
                  <a:extLst>
                    <a:ext uri="{9D8B030D-6E8A-4147-A177-3AD203B41FA5}">
                      <a16:colId xmlns:a16="http://schemas.microsoft.com/office/drawing/2014/main" xmlns="" val="2344061550"/>
                    </a:ext>
                  </a:extLst>
                </a:gridCol>
                <a:gridCol w="1245690">
                  <a:extLst>
                    <a:ext uri="{9D8B030D-6E8A-4147-A177-3AD203B41FA5}">
                      <a16:colId xmlns:a16="http://schemas.microsoft.com/office/drawing/2014/main" xmlns="" val="821424436"/>
                    </a:ext>
                  </a:extLst>
                </a:gridCol>
              </a:tblGrid>
              <a:tr h="326614">
                <a:tc>
                  <a:txBody>
                    <a:bodyPr/>
                    <a:lstStyle/>
                    <a:p>
                      <a:pPr>
                        <a:lnSpc>
                          <a:spcPct val="106000"/>
                        </a:lnSpc>
                        <a:spcAft>
                          <a:spcPts val="800"/>
                        </a:spcAft>
                      </a:pPr>
                      <a:r>
                        <a:rPr lang="en-GB" sz="1200" kern="1200" dirty="0">
                          <a:effectLst/>
                        </a:rPr>
                        <a:t>KPI </a:t>
                      </a:r>
                      <a:r>
                        <a:rPr lang="en-GB" sz="1200" kern="1200" dirty="0" smtClean="0">
                          <a:effectLst/>
                        </a:rPr>
                        <a:t>04</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US" sz="1200" kern="1200" dirty="0" smtClean="0">
                          <a:effectLst/>
                        </a:rPr>
                        <a:t>Amended NDA Act</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907536">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Streamline the legal provisions within the NDA Act with that of PFMA by removing existing bottle-necks that affect the performance of NDA work</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effectLst/>
                      </a:endParaRPr>
                    </a:p>
                    <a:p>
                      <a:pPr>
                        <a:lnSpc>
                          <a:spcPct val="107000"/>
                        </a:lnSpc>
                        <a:spcBef>
                          <a:spcPts val="720"/>
                        </a:spcBef>
                        <a:spcAft>
                          <a:spcPts val="720"/>
                        </a:spcAft>
                      </a:pPr>
                      <a:r>
                        <a:rPr lang="en-GB" sz="1200" kern="1200" dirty="0" smtClean="0">
                          <a:effectLst/>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0" algn="l" defTabSz="914400" rtl="0" eaLnBrk="1" latinLnBrk="0" hangingPunct="1">
                        <a:lnSpc>
                          <a:spcPct val="115000"/>
                        </a:lnSpc>
                        <a:spcBef>
                          <a:spcPts val="720"/>
                        </a:spcBef>
                        <a:spcAft>
                          <a:spcPts val="0"/>
                        </a:spcAft>
                      </a:pPr>
                      <a:r>
                        <a:rPr lang="en-US" sz="1200" kern="1200" dirty="0" smtClean="0">
                          <a:effectLst/>
                        </a:rPr>
                        <a:t>Improved governance and operational efficiency</a:t>
                      </a:r>
                      <a:endParaRPr lang="en-ZA"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402820">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GB" sz="1200" kern="1200" dirty="0" smtClean="0">
                          <a:effectLst/>
                        </a:rPr>
                        <a:t>Position document on the NDA Act amendment</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626858">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0000"/>
                        </a:lnSpc>
                        <a:spcBef>
                          <a:spcPts val="720"/>
                        </a:spcBef>
                        <a:spcAft>
                          <a:spcPts val="720"/>
                        </a:spcAft>
                        <a:buClrTx/>
                        <a:buSzTx/>
                        <a:buFontTx/>
                        <a:buNone/>
                        <a:tabLst/>
                        <a:defRPr/>
                      </a:pPr>
                      <a:r>
                        <a:rPr lang="en-ZA" sz="1200" kern="1200" dirty="0" smtClean="0">
                          <a:effectLst/>
                        </a:rPr>
                        <a:t>Management developed the position document and presented it to the Board, but was not approved.</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616492">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0000"/>
                        </a:lnSpc>
                        <a:spcBef>
                          <a:spcPts val="720"/>
                        </a:spcBef>
                        <a:spcAft>
                          <a:spcPts val="720"/>
                        </a:spcAft>
                        <a:buClrTx/>
                        <a:buSzTx/>
                        <a:buFontTx/>
                        <a:buNone/>
                        <a:tabLst/>
                        <a:defRPr/>
                      </a:pPr>
                      <a:r>
                        <a:rPr lang="en-ZA" sz="1200" kern="1200" dirty="0" smtClean="0">
                          <a:effectLst/>
                        </a:rPr>
                        <a:t>The Board advised that the position document should be delayed in order to align it to the NDA Turnaround Strategy to be undertaken in the 2021/22 financial year.</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38547308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1</a:t>
            </a:r>
            <a:r>
              <a:rPr lang="en-ZA" b="1" dirty="0" smtClean="0"/>
              <a:t>: GOVERNANCE AND ADMINISTRATION</a:t>
            </a:r>
            <a:endParaRPr lang="en-ZA" sz="788" cap="all" dirty="0"/>
          </a:p>
        </p:txBody>
      </p:sp>
      <p:sp>
        <p:nvSpPr>
          <p:cNvPr id="5" name="Slide Number Placeholder 4"/>
          <p:cNvSpPr>
            <a:spLocks noGrp="1"/>
          </p:cNvSpPr>
          <p:nvPr>
            <p:ph type="sldNum" sz="quarter" idx="12"/>
          </p:nvPr>
        </p:nvSpPr>
        <p:spPr>
          <a:xfrm>
            <a:off x="8691353" y="6381328"/>
            <a:ext cx="396044" cy="342900"/>
          </a:xfrm>
        </p:spPr>
        <p:txBody>
          <a:bodyPr/>
          <a:lstStyle/>
          <a:p>
            <a:pPr>
              <a:defRPr/>
            </a:pPr>
            <a:fld id="{56AA2101-C1C2-4057-8262-EB528C86E1AF}" type="slidenum">
              <a:rPr lang="en-US" smtClean="0"/>
              <a:pPr>
                <a:defRPr/>
              </a:pPr>
              <a:t>12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298910779"/>
              </p:ext>
            </p:extLst>
          </p:nvPr>
        </p:nvGraphicFramePr>
        <p:xfrm>
          <a:off x="12664" y="838200"/>
          <a:ext cx="9131336" cy="2604148"/>
        </p:xfrm>
        <a:graphic>
          <a:graphicData uri="http://schemas.openxmlformats.org/drawingml/2006/table">
            <a:tbl>
              <a:tblPr firstRow="1" firstCol="1" bandRow="1">
                <a:tableStyleId>{5C22544A-7EE6-4342-B048-85BDC9FD1C3A}</a:tableStyleId>
              </a:tblPr>
              <a:tblGrid>
                <a:gridCol w="1607008">
                  <a:extLst>
                    <a:ext uri="{9D8B030D-6E8A-4147-A177-3AD203B41FA5}">
                      <a16:colId xmlns:a16="http://schemas.microsoft.com/office/drawing/2014/main" xmlns="" val="3473864839"/>
                    </a:ext>
                  </a:extLst>
                </a:gridCol>
                <a:gridCol w="894604">
                  <a:extLst>
                    <a:ext uri="{9D8B030D-6E8A-4147-A177-3AD203B41FA5}">
                      <a16:colId xmlns:a16="http://schemas.microsoft.com/office/drawing/2014/main" xmlns="" val="1813656344"/>
                    </a:ext>
                  </a:extLst>
                </a:gridCol>
                <a:gridCol w="2453808">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2903929">
                  <a:extLst>
                    <a:ext uri="{9D8B030D-6E8A-4147-A177-3AD203B41FA5}">
                      <a16:colId xmlns:a16="http://schemas.microsoft.com/office/drawing/2014/main" xmlns="" val="2344061550"/>
                    </a:ext>
                  </a:extLst>
                </a:gridCol>
              </a:tblGrid>
              <a:tr h="180358">
                <a:tc>
                  <a:txBody>
                    <a:bodyPr/>
                    <a:lstStyle/>
                    <a:p>
                      <a:pPr>
                        <a:lnSpc>
                          <a:spcPct val="106000"/>
                        </a:lnSpc>
                        <a:spcAft>
                          <a:spcPts val="800"/>
                        </a:spcAft>
                      </a:pPr>
                      <a:r>
                        <a:rPr lang="en-GB" sz="1400" kern="1200" dirty="0">
                          <a:effectLst/>
                        </a:rPr>
                        <a:t>KPI </a:t>
                      </a:r>
                      <a:r>
                        <a:rPr lang="en-GB" sz="1400" kern="1200" dirty="0" smtClean="0">
                          <a:effectLst/>
                        </a:rPr>
                        <a:t>5</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US" sz="1400" kern="1200" dirty="0" smtClean="0">
                          <a:effectLst/>
                        </a:rPr>
                        <a:t>Approved NDA Turnaround Strategy</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2766316"/>
                  </a:ext>
                </a:extLst>
              </a:tr>
              <a:tr h="556499">
                <a:tc>
                  <a:txBody>
                    <a:bodyPr/>
                    <a:lstStyle/>
                    <a:p>
                      <a:pPr>
                        <a:lnSpc>
                          <a:spcPct val="106000"/>
                        </a:lnSpc>
                        <a:spcAft>
                          <a:spcPts val="800"/>
                        </a:spcAft>
                      </a:pPr>
                      <a:r>
                        <a:rPr lang="en-GB" sz="1400" kern="1200" dirty="0">
                          <a:effectLst/>
                        </a:rPr>
                        <a:t>Object of Change</a:t>
                      </a:r>
                      <a:endParaRPr lang="en-US" sz="1400" b="1" kern="1200" dirty="0">
                        <a:solidFill>
                          <a:schemeClr val="bg1"/>
                        </a:solidFill>
                        <a:effectLst/>
                        <a:latin typeface="+mn-lt"/>
                        <a:ea typeface="+mn-ea"/>
                        <a:cs typeface="+mn-cs"/>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400" kern="1200" dirty="0" smtClean="0">
                          <a:effectLst/>
                        </a:rPr>
                        <a:t>Repurpose the NDA programme in alignment with the NDA mandate and Government’s policy direction</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400" kern="1200" dirty="0" smtClean="0">
                          <a:effectLst/>
                        </a:rPr>
                        <a:t>  Impact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84455"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smtClean="0">
                          <a:effectLst/>
                        </a:rPr>
                        <a:t>Affect the NDA programme agenda for the next five years</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47376475"/>
                  </a:ext>
                </a:extLst>
              </a:tr>
              <a:tr h="371265">
                <a:tc>
                  <a:txBody>
                    <a:bodyPr/>
                    <a:lstStyle/>
                    <a:p>
                      <a:pPr>
                        <a:lnSpc>
                          <a:spcPct val="106000"/>
                        </a:lnSpc>
                        <a:spcAft>
                          <a:spcPts val="800"/>
                        </a:spcAft>
                      </a:pPr>
                      <a:r>
                        <a:rPr lang="en-GB" sz="1400" kern="1200" dirty="0">
                          <a:effectLst/>
                        </a:rPr>
                        <a:t>Targets</a:t>
                      </a:r>
                      <a:endParaRPr lang="en-US" sz="1400" b="1" kern="1200" dirty="0">
                        <a:solidFill>
                          <a:schemeClr val="bg1"/>
                        </a:solidFill>
                        <a:effectLst/>
                        <a:latin typeface="+mn-lt"/>
                        <a:ea typeface="+mn-ea"/>
                        <a:cs typeface="+mn-cs"/>
                      </a:endParaRPr>
                    </a:p>
                  </a:txBody>
                  <a:tcPr marL="17614" marR="17614" marT="2796" marB="0" anchor="ctr"/>
                </a:tc>
                <a:tc>
                  <a:txBody>
                    <a:bodyPr/>
                    <a:lstStyle/>
                    <a:p>
                      <a:pPr>
                        <a:lnSpc>
                          <a:spcPct val="107000"/>
                        </a:lnSpc>
                        <a:spcBef>
                          <a:spcPts val="720"/>
                        </a:spcBef>
                        <a:spcAft>
                          <a:spcPts val="720"/>
                        </a:spcAft>
                      </a:pPr>
                      <a:r>
                        <a:rPr lang="en-GB" sz="1400" kern="1200" dirty="0">
                          <a:effectLst/>
                        </a:rPr>
                        <a:t>Annual target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GB" sz="1400" kern="1200" noProof="0" dirty="0" smtClean="0">
                          <a:effectLst/>
                        </a:rPr>
                        <a:t>NDA</a:t>
                      </a:r>
                      <a:r>
                        <a:rPr lang="en-US" sz="1400" kern="1200" dirty="0" smtClean="0">
                          <a:effectLst/>
                        </a:rPr>
                        <a:t> Turnaround Strategy approved</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vMerge="1">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232098056"/>
                  </a:ext>
                </a:extLst>
              </a:tr>
              <a:tr h="671182">
                <a:tc>
                  <a:txBody>
                    <a:bodyPr/>
                    <a:lstStyle/>
                    <a:p>
                      <a:pPr>
                        <a:lnSpc>
                          <a:spcPct val="106000"/>
                        </a:lnSpc>
                        <a:spcAft>
                          <a:spcPts val="800"/>
                        </a:spcAft>
                      </a:pPr>
                      <a:r>
                        <a:rPr lang="en-US" sz="1400" kern="1200" dirty="0" smtClean="0">
                          <a:effectLst/>
                        </a:rPr>
                        <a:t>Achievement</a:t>
                      </a:r>
                      <a:endParaRPr lang="en-US" sz="1400" b="1" kern="1200" dirty="0">
                        <a:solidFill>
                          <a:schemeClr val="bg1"/>
                        </a:solidFill>
                        <a:effectLst/>
                        <a:latin typeface="+mn-lt"/>
                        <a:ea typeface="+mn-ea"/>
                        <a:cs typeface="+mn-cs"/>
                      </a:endParaRPr>
                    </a:p>
                  </a:txBody>
                  <a:tcPr marL="17614" marR="17614" marT="2796" marB="0" anchor="ctr"/>
                </a:tc>
                <a:tc gridSpan="4">
                  <a:txBody>
                    <a:bodyPr/>
                    <a:lstStyle/>
                    <a:p>
                      <a:pPr marL="0" marR="0" lvl="0" indent="0" algn="l" defTabSz="914400" rtl="0" eaLnBrk="1" fontAlgn="auto" latinLnBrk="0" hangingPunct="1">
                        <a:lnSpc>
                          <a:spcPct val="100000"/>
                        </a:lnSpc>
                        <a:spcBef>
                          <a:spcPts val="720"/>
                        </a:spcBef>
                        <a:spcAft>
                          <a:spcPts val="720"/>
                        </a:spcAft>
                        <a:buClrTx/>
                        <a:buSzTx/>
                        <a:buFontTx/>
                        <a:buNone/>
                        <a:tabLst/>
                        <a:defRPr/>
                      </a:pPr>
                      <a:r>
                        <a:rPr lang="en-US" sz="1400" kern="1200" dirty="0" smtClean="0">
                          <a:effectLst/>
                        </a:rPr>
                        <a:t>A </a:t>
                      </a:r>
                      <a:r>
                        <a:rPr lang="en-ZA" sz="1400" kern="1200" dirty="0" smtClean="0">
                          <a:effectLst/>
                        </a:rPr>
                        <a:t>concept document for the Turnaround Strategy was developed, presented to the Board and was approved.</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595470">
                <a:tc>
                  <a:txBody>
                    <a:bodyPr/>
                    <a:lstStyle/>
                    <a:p>
                      <a:pPr>
                        <a:lnSpc>
                          <a:spcPct val="106000"/>
                        </a:lnSpc>
                        <a:spcAft>
                          <a:spcPts val="800"/>
                        </a:spcAft>
                      </a:pPr>
                      <a:r>
                        <a:rPr lang="en-GB" sz="1400" kern="1200" dirty="0" smtClean="0">
                          <a:effectLst/>
                        </a:rPr>
                        <a:t>Reason </a:t>
                      </a:r>
                      <a:r>
                        <a:rPr lang="en-GB" sz="1400" kern="1200" dirty="0">
                          <a:effectLst/>
                        </a:rPr>
                        <a:t>for deviation </a:t>
                      </a:r>
                      <a:endParaRPr lang="en-US" sz="1400" b="1" kern="1200" dirty="0">
                        <a:solidFill>
                          <a:schemeClr val="bg1"/>
                        </a:solidFill>
                        <a:effectLst/>
                        <a:latin typeface="+mn-lt"/>
                        <a:ea typeface="+mn-ea"/>
                        <a:cs typeface="+mn-cs"/>
                      </a:endParaRPr>
                    </a:p>
                  </a:txBody>
                  <a:tcPr marL="17614" marR="17614" marT="2796" marB="0" anchor="ctr"/>
                </a:tc>
                <a:tc gridSpan="4">
                  <a:txBody>
                    <a:bodyPr/>
                    <a:lstStyle/>
                    <a:p>
                      <a:pPr marL="0" marR="0" lvl="0" indent="0" algn="l" defTabSz="914400" rtl="0" eaLnBrk="1" latinLnBrk="0" hangingPunct="1">
                        <a:lnSpc>
                          <a:spcPct val="115000"/>
                        </a:lnSpc>
                        <a:spcBef>
                          <a:spcPts val="720"/>
                        </a:spcBef>
                        <a:spcAft>
                          <a:spcPts val="720"/>
                        </a:spcAft>
                        <a:buFont typeface="Symbol" panose="05050102010706020507" pitchFamily="18" charset="2"/>
                        <a:buNone/>
                      </a:pPr>
                      <a:r>
                        <a:rPr lang="en-ZA" sz="1400" kern="1200" dirty="0" smtClean="0">
                          <a:effectLst/>
                        </a:rPr>
                        <a:t>Delays on the finalisation of the concept document was  due to extensive consultation  which delayed the procurement of service provider to undertake the Turnaround Strategy .</a:t>
                      </a:r>
                      <a:endParaRPr lang="en-US"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162998110"/>
              </p:ext>
            </p:extLst>
          </p:nvPr>
        </p:nvGraphicFramePr>
        <p:xfrm>
          <a:off x="12664" y="3442347"/>
          <a:ext cx="9131336" cy="2938980"/>
        </p:xfrm>
        <a:graphic>
          <a:graphicData uri="http://schemas.openxmlformats.org/drawingml/2006/table">
            <a:tbl>
              <a:tblPr firstRow="1" firstCol="1" bandRow="1">
                <a:tableStyleId>{5C22544A-7EE6-4342-B048-85BDC9FD1C3A}</a:tableStyleId>
              </a:tblPr>
              <a:tblGrid>
                <a:gridCol w="1607008">
                  <a:extLst>
                    <a:ext uri="{9D8B030D-6E8A-4147-A177-3AD203B41FA5}">
                      <a16:colId xmlns:a16="http://schemas.microsoft.com/office/drawing/2014/main" xmlns="" val="3473864839"/>
                    </a:ext>
                  </a:extLst>
                </a:gridCol>
                <a:gridCol w="894604">
                  <a:extLst>
                    <a:ext uri="{9D8B030D-6E8A-4147-A177-3AD203B41FA5}">
                      <a16:colId xmlns:a16="http://schemas.microsoft.com/office/drawing/2014/main" xmlns="" val="1813656344"/>
                    </a:ext>
                  </a:extLst>
                </a:gridCol>
                <a:gridCol w="2453808">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2903929">
                  <a:extLst>
                    <a:ext uri="{9D8B030D-6E8A-4147-A177-3AD203B41FA5}">
                      <a16:colId xmlns:a16="http://schemas.microsoft.com/office/drawing/2014/main" xmlns="" val="2344061550"/>
                    </a:ext>
                  </a:extLst>
                </a:gridCol>
              </a:tblGrid>
              <a:tr h="343927">
                <a:tc>
                  <a:txBody>
                    <a:bodyPr/>
                    <a:lstStyle/>
                    <a:p>
                      <a:pPr>
                        <a:lnSpc>
                          <a:spcPct val="106000"/>
                        </a:lnSpc>
                        <a:spcAft>
                          <a:spcPts val="800"/>
                        </a:spcAft>
                      </a:pPr>
                      <a:r>
                        <a:rPr lang="en-GB" sz="1400" kern="1200" dirty="0">
                          <a:effectLst/>
                        </a:rPr>
                        <a:t>KPI </a:t>
                      </a:r>
                      <a:r>
                        <a:rPr lang="en-GB" sz="1400" kern="1200" dirty="0" smtClean="0">
                          <a:effectLst/>
                        </a:rPr>
                        <a:t>6</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GB" sz="1400" kern="1200" dirty="0" smtClean="0">
                          <a:effectLst/>
                        </a:rPr>
                        <a:t>Approved Employee Climate Survey framework</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2766316"/>
                  </a:ext>
                </a:extLst>
              </a:tr>
              <a:tr h="672666">
                <a:tc>
                  <a:txBody>
                    <a:bodyPr/>
                    <a:lstStyle/>
                    <a:p>
                      <a:pPr>
                        <a:lnSpc>
                          <a:spcPct val="106000"/>
                        </a:lnSpc>
                        <a:spcAft>
                          <a:spcPts val="800"/>
                        </a:spcAft>
                      </a:pPr>
                      <a:r>
                        <a:rPr lang="en-GB" sz="1400" kern="1200" dirty="0">
                          <a:effectLst/>
                        </a:rPr>
                        <a:t>Object of Change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ZA" sz="1400" kern="1200" dirty="0" smtClean="0">
                          <a:effectLst/>
                        </a:rPr>
                        <a:t>Increased</a:t>
                      </a:r>
                      <a:r>
                        <a:rPr lang="en-ZA" sz="1400" kern="1200" baseline="0" dirty="0" smtClean="0">
                          <a:effectLst/>
                        </a:rPr>
                        <a:t> staff morale and productivity</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400" kern="1200" dirty="0" smtClean="0">
                          <a:effectLst/>
                        </a:rPr>
                        <a:t>  Impact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84455" marR="0" lvl="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A commonly desired organizational culture linked to a strategy to attract and retain the employee to NDA / make NDA an employer of choice. </a:t>
                      </a:r>
                      <a:endParaRPr lang="en-ZA" sz="1400" dirty="0" smtClean="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47376475"/>
                  </a:ext>
                </a:extLst>
              </a:tr>
              <a:tr h="520000">
                <a:tc>
                  <a:txBody>
                    <a:bodyPr/>
                    <a:lstStyle/>
                    <a:p>
                      <a:pPr>
                        <a:lnSpc>
                          <a:spcPct val="106000"/>
                        </a:lnSpc>
                        <a:spcAft>
                          <a:spcPts val="800"/>
                        </a:spcAft>
                      </a:pPr>
                      <a:r>
                        <a:rPr lang="en-GB" sz="1400" kern="1200" dirty="0">
                          <a:effectLst/>
                        </a:rPr>
                        <a:t>Targets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400" kern="1200" dirty="0">
                          <a:effectLst/>
                        </a:rPr>
                        <a:t>Annual target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US" sz="1400" kern="1200" dirty="0" smtClean="0">
                          <a:effectLst/>
                        </a:rPr>
                        <a:t>Approved framework for Employee Climate Survey</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vMerge="1">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232098056"/>
                  </a:ext>
                </a:extLst>
              </a:tr>
              <a:tr h="846227">
                <a:tc>
                  <a:txBody>
                    <a:bodyPr/>
                    <a:lstStyle/>
                    <a:p>
                      <a:pPr>
                        <a:lnSpc>
                          <a:spcPct val="106000"/>
                        </a:lnSpc>
                        <a:spcAft>
                          <a:spcPts val="800"/>
                        </a:spcAft>
                      </a:pPr>
                      <a:r>
                        <a:rPr lang="en-US" sz="1400" dirty="0" smtClean="0">
                          <a:effectLst/>
                        </a:rPr>
                        <a:t>Achievement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0000"/>
                        </a:lnSpc>
                        <a:spcBef>
                          <a:spcPts val="720"/>
                        </a:spcBef>
                        <a:spcAft>
                          <a:spcPts val="720"/>
                        </a:spcAft>
                        <a:buClrTx/>
                        <a:buSzTx/>
                        <a:buFontTx/>
                        <a:buNone/>
                        <a:tabLst/>
                        <a:defRPr/>
                      </a:pPr>
                      <a:r>
                        <a:rPr lang="en-US" sz="1400" kern="1200" dirty="0" smtClean="0">
                          <a:effectLst/>
                        </a:rPr>
                        <a:t>Employee Climate Survey Framework was developed, presented to EXCO and was approved.</a:t>
                      </a:r>
                      <a:endParaRPr lang="en-ZA"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556160">
                <a:tc>
                  <a:txBody>
                    <a:bodyPr/>
                    <a:lstStyle/>
                    <a:p>
                      <a:pPr>
                        <a:lnSpc>
                          <a:spcPct val="106000"/>
                        </a:lnSpc>
                        <a:spcAft>
                          <a:spcPts val="800"/>
                        </a:spcAft>
                      </a:pPr>
                      <a:r>
                        <a:rPr lang="en-GB" sz="1400" dirty="0" smtClean="0">
                          <a:effectLst/>
                        </a:rPr>
                        <a:t>Reason </a:t>
                      </a:r>
                      <a:r>
                        <a:rPr lang="en-GB" sz="1400" dirty="0">
                          <a:effectLst/>
                        </a:rPr>
                        <a:t>for deviation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Bef>
                          <a:spcPts val="720"/>
                        </a:spcBef>
                        <a:spcAft>
                          <a:spcPts val="720"/>
                        </a:spcAft>
                      </a:pPr>
                      <a:r>
                        <a:rPr lang="en-US" sz="1400" kern="1200" dirty="0" smtClean="0">
                          <a:effectLst/>
                        </a:rPr>
                        <a:t>None</a:t>
                      </a:r>
                      <a:endParaRPr lang="en-US"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16159866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604448" cy="838200"/>
          </a:xfrm>
        </p:spPr>
        <p:txBody>
          <a:bodyPr/>
          <a:lstStyle/>
          <a:p>
            <a:r>
              <a:rPr lang="en-ZA" b="1" cap="all" dirty="0"/>
              <a:t>Program 1</a:t>
            </a:r>
            <a:r>
              <a:rPr lang="en-ZA" b="1" dirty="0" smtClean="0"/>
              <a:t>: GOVERNANCE AND ADMINISTRATION</a:t>
            </a:r>
            <a:endParaRPr lang="en-ZA" sz="788" cap="all" dirty="0"/>
          </a:p>
        </p:txBody>
      </p:sp>
      <p:sp>
        <p:nvSpPr>
          <p:cNvPr id="5" name="Slide Number Placeholder 4"/>
          <p:cNvSpPr>
            <a:spLocks noGrp="1"/>
          </p:cNvSpPr>
          <p:nvPr>
            <p:ph type="sldNum" sz="quarter" idx="12"/>
          </p:nvPr>
        </p:nvSpPr>
        <p:spPr>
          <a:xfrm>
            <a:off x="8748464" y="6381328"/>
            <a:ext cx="335466" cy="360040"/>
          </a:xfrm>
        </p:spPr>
        <p:txBody>
          <a:bodyPr/>
          <a:lstStyle/>
          <a:p>
            <a:pPr>
              <a:defRPr/>
            </a:pPr>
            <a:fld id="{56AA2101-C1C2-4057-8262-EB528C86E1AF}" type="slidenum">
              <a:rPr lang="en-US" smtClean="0"/>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393743620"/>
              </p:ext>
            </p:extLst>
          </p:nvPr>
        </p:nvGraphicFramePr>
        <p:xfrm>
          <a:off x="12664" y="838197"/>
          <a:ext cx="9131337" cy="4967067"/>
        </p:xfrm>
        <a:graphic>
          <a:graphicData uri="http://schemas.openxmlformats.org/drawingml/2006/table">
            <a:tbl>
              <a:tblPr firstRow="1" firstCol="1" bandRow="1">
                <a:tableStyleId>{5C22544A-7EE6-4342-B048-85BDC9FD1C3A}</a:tableStyleId>
              </a:tblPr>
              <a:tblGrid>
                <a:gridCol w="1541981">
                  <a:extLst>
                    <a:ext uri="{9D8B030D-6E8A-4147-A177-3AD203B41FA5}">
                      <a16:colId xmlns:a16="http://schemas.microsoft.com/office/drawing/2014/main" xmlns="" val="3473864839"/>
                    </a:ext>
                  </a:extLst>
                </a:gridCol>
                <a:gridCol w="959631">
                  <a:extLst>
                    <a:ext uri="{9D8B030D-6E8A-4147-A177-3AD203B41FA5}">
                      <a16:colId xmlns:a16="http://schemas.microsoft.com/office/drawing/2014/main" xmlns="" val="1813656344"/>
                    </a:ext>
                  </a:extLst>
                </a:gridCol>
                <a:gridCol w="2295468">
                  <a:extLst>
                    <a:ext uri="{9D8B030D-6E8A-4147-A177-3AD203B41FA5}">
                      <a16:colId xmlns:a16="http://schemas.microsoft.com/office/drawing/2014/main" xmlns="" val="3378281872"/>
                    </a:ext>
                  </a:extLst>
                </a:gridCol>
                <a:gridCol w="1193536">
                  <a:extLst>
                    <a:ext uri="{9D8B030D-6E8A-4147-A177-3AD203B41FA5}">
                      <a16:colId xmlns:a16="http://schemas.microsoft.com/office/drawing/2014/main" xmlns="" val="1566324255"/>
                    </a:ext>
                  </a:extLst>
                </a:gridCol>
                <a:gridCol w="1790304">
                  <a:extLst>
                    <a:ext uri="{9D8B030D-6E8A-4147-A177-3AD203B41FA5}">
                      <a16:colId xmlns:a16="http://schemas.microsoft.com/office/drawing/2014/main" xmlns="" val="2344061550"/>
                    </a:ext>
                  </a:extLst>
                </a:gridCol>
                <a:gridCol w="1350417">
                  <a:extLst>
                    <a:ext uri="{9D8B030D-6E8A-4147-A177-3AD203B41FA5}">
                      <a16:colId xmlns:a16="http://schemas.microsoft.com/office/drawing/2014/main" xmlns="" val="1889415624"/>
                    </a:ext>
                  </a:extLst>
                </a:gridCol>
              </a:tblGrid>
              <a:tr h="506561">
                <a:tc>
                  <a:txBody>
                    <a:bodyPr/>
                    <a:lstStyle/>
                    <a:p>
                      <a:pPr>
                        <a:lnSpc>
                          <a:spcPct val="106000"/>
                        </a:lnSpc>
                        <a:spcAft>
                          <a:spcPts val="800"/>
                        </a:spcAft>
                      </a:pPr>
                      <a:r>
                        <a:rPr lang="en-GB" sz="1800" kern="1200" dirty="0">
                          <a:solidFill>
                            <a:schemeClr val="bg1"/>
                          </a:solidFill>
                          <a:effectLst/>
                        </a:rPr>
                        <a:t>KPI </a:t>
                      </a:r>
                      <a:r>
                        <a:rPr lang="en-GB" sz="1800" kern="1200" dirty="0" smtClean="0">
                          <a:solidFill>
                            <a:schemeClr val="bg1"/>
                          </a:solidFill>
                          <a:effectLst/>
                        </a:rPr>
                        <a:t>7</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GB" sz="1800" b="1" i="0" kern="1200" dirty="0" smtClean="0">
                          <a:solidFill>
                            <a:schemeClr val="dk1"/>
                          </a:solidFill>
                          <a:effectLst/>
                          <a:latin typeface="+mn-lt"/>
                          <a:ea typeface="+mn-ea"/>
                          <a:cs typeface="+mn-cs"/>
                        </a:rPr>
                        <a:t>Approved Brand Strategy</a:t>
                      </a:r>
                      <a:endParaRPr lang="en-ZA" sz="1800" b="1" i="0" kern="1200" dirty="0" smtClean="0">
                        <a:solidFill>
                          <a:schemeClr val="dk1"/>
                        </a:solidFill>
                        <a:effectLst/>
                        <a:latin typeface="+mn-lt"/>
                        <a:ea typeface="+mn-ea"/>
                        <a:cs typeface="+mn-cs"/>
                      </a:endParaRPr>
                    </a:p>
                  </a:txBody>
                  <a:tcPr marL="17614" marR="17614" marT="2796"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marL="17614" marR="17614" marT="2796" marB="0" anchor="ctr">
                    <a:noFill/>
                  </a:tcPr>
                </a:tc>
                <a:extLst>
                  <a:ext uri="{0D108BD9-81ED-4DB2-BD59-A6C34878D82A}">
                    <a16:rowId xmlns:a16="http://schemas.microsoft.com/office/drawing/2014/main" xmlns="" val="1052766316"/>
                  </a:ext>
                </a:extLst>
              </a:tr>
              <a:tr h="1533695">
                <a:tc>
                  <a:txBody>
                    <a:bodyPr/>
                    <a:lstStyle/>
                    <a:p>
                      <a:pPr>
                        <a:lnSpc>
                          <a:spcPct val="106000"/>
                        </a:lnSpc>
                        <a:spcAft>
                          <a:spcPts val="800"/>
                        </a:spcAft>
                      </a:pPr>
                      <a:r>
                        <a:rPr lang="en-GB" sz="1800" kern="1200" dirty="0">
                          <a:solidFill>
                            <a:schemeClr val="bg1"/>
                          </a:solidFill>
                          <a:effectLst/>
                        </a:rPr>
                        <a:t>Object of Change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800" kern="1200" dirty="0" smtClean="0">
                          <a:solidFill>
                            <a:schemeClr val="dk1"/>
                          </a:solidFill>
                          <a:effectLst/>
                          <a:latin typeface="+mn-lt"/>
                          <a:ea typeface="Calibri" panose="020F0502020204030204" pitchFamily="34" charset="0"/>
                          <a:cs typeface="Times New Roman" panose="02020603050405020304" pitchFamily="18" charset="0"/>
                        </a:rPr>
                        <a:t>To improve NDA client experience, highlighting competitive advantage through programmatic performance</a:t>
                      </a:r>
                      <a:endParaRPr lang="en-ZA" sz="18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800" kern="1200" dirty="0" smtClean="0">
                          <a:solidFill>
                            <a:schemeClr val="bg1"/>
                          </a:solidFill>
                          <a:effectLst/>
                        </a:rPr>
                        <a:t>  Impact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rowSpan="2" gridSpan="2">
                  <a:txBody>
                    <a:bodyPr/>
                    <a:lstStyle/>
                    <a:p>
                      <a:pPr marL="84455" marR="0" lvl="0" indent="0" algn="l" defTabSz="914400" rtl="0" eaLnBrk="1" fontAlgn="auto" latinLnBrk="0" hangingPunct="1">
                        <a:lnSpc>
                          <a:spcPct val="107000"/>
                        </a:lnSpc>
                        <a:spcBef>
                          <a:spcPts val="0"/>
                        </a:spcBef>
                        <a:spcAft>
                          <a:spcPts val="0"/>
                        </a:spcAft>
                        <a:buClrTx/>
                        <a:buSzTx/>
                        <a:buFontTx/>
                        <a:buNone/>
                        <a:tabLst/>
                        <a:defRPr/>
                      </a:pPr>
                      <a:r>
                        <a:rPr lang="en-US" sz="1800" kern="1200" dirty="0" smtClean="0">
                          <a:solidFill>
                            <a:schemeClr val="dk1"/>
                          </a:solidFill>
                          <a:effectLst/>
                          <a:latin typeface="+mn-lt"/>
                          <a:ea typeface="Calibri" panose="020F0502020204030204" pitchFamily="34" charset="0"/>
                          <a:cs typeface="Times New Roman" panose="02020603050405020304" pitchFamily="18" charset="0"/>
                        </a:rPr>
                        <a:t>Enhance NDA’s brand reputation within key stakeholders understand and appreciate</a:t>
                      </a:r>
                      <a:endParaRPr lang="en-ZA" sz="18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599833">
                <a:tc>
                  <a:txBody>
                    <a:bodyPr/>
                    <a:lstStyle/>
                    <a:p>
                      <a:pPr>
                        <a:lnSpc>
                          <a:spcPct val="106000"/>
                        </a:lnSpc>
                        <a:spcAft>
                          <a:spcPts val="800"/>
                        </a:spcAft>
                      </a:pPr>
                      <a:r>
                        <a:rPr lang="en-GB" sz="1800" kern="1200" dirty="0">
                          <a:solidFill>
                            <a:schemeClr val="bg1"/>
                          </a:solidFill>
                          <a:effectLst/>
                        </a:rPr>
                        <a:t>Targets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800" kern="1200" dirty="0">
                          <a:solidFill>
                            <a:schemeClr val="bg1"/>
                          </a:solidFill>
                          <a:effectLst/>
                        </a:rPr>
                        <a:t>Annual target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solidFill>
                      <a:schemeClr val="accent1"/>
                    </a:solidFill>
                  </a:tcPr>
                </a:tc>
                <a:tc>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GB" sz="1800" dirty="0" smtClean="0">
                          <a:effectLst/>
                          <a:latin typeface="+mn-lt"/>
                          <a:ea typeface="Calibri" panose="020F0502020204030204" pitchFamily="34" charset="0"/>
                          <a:cs typeface="Arial" panose="020B0604020202020204" pitchFamily="34" charset="0"/>
                        </a:rPr>
                        <a:t>Draft Brand Strategy</a:t>
                      </a:r>
                      <a:endParaRPr lang="en-ZA" sz="1800" dirty="0" smtClean="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endParaRPr lang="en-ZA" sz="1200" dirty="0" smtClean="0">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1246386">
                <a:tc>
                  <a:txBody>
                    <a:bodyPr/>
                    <a:lstStyle/>
                    <a:p>
                      <a:pPr>
                        <a:lnSpc>
                          <a:spcPct val="106000"/>
                        </a:lnSpc>
                        <a:spcAft>
                          <a:spcPts val="800"/>
                        </a:spcAft>
                      </a:pPr>
                      <a:r>
                        <a:rPr lang="en-US" sz="1800" dirty="0" smtClean="0">
                          <a:solidFill>
                            <a:schemeClr val="bg1"/>
                          </a:solidFill>
                          <a:effectLst/>
                        </a:rPr>
                        <a:t>Achievement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800" kern="1200" dirty="0" smtClean="0">
                          <a:solidFill>
                            <a:schemeClr val="dk1"/>
                          </a:solidFill>
                          <a:effectLst/>
                          <a:latin typeface="+mn-lt"/>
                          <a:ea typeface="+mn-ea"/>
                          <a:cs typeface="+mn-cs"/>
                        </a:rPr>
                        <a:t>The Draft Brand Strategy Document was developed and presented to  EXCO but was not approved.</a:t>
                      </a:r>
                      <a:endParaRPr lang="en-ZA" sz="18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1080592">
                <a:tc>
                  <a:txBody>
                    <a:bodyPr/>
                    <a:lstStyle/>
                    <a:p>
                      <a:pPr>
                        <a:lnSpc>
                          <a:spcPct val="106000"/>
                        </a:lnSpc>
                        <a:spcAft>
                          <a:spcPts val="800"/>
                        </a:spcAft>
                      </a:pPr>
                      <a:r>
                        <a:rPr lang="en-GB" sz="1800" dirty="0" smtClean="0">
                          <a:solidFill>
                            <a:schemeClr val="bg1"/>
                          </a:solidFill>
                          <a:effectLst/>
                        </a:rPr>
                        <a:t>Reason </a:t>
                      </a:r>
                      <a:r>
                        <a:rPr lang="en-GB" sz="1800" dirty="0">
                          <a:solidFill>
                            <a:schemeClr val="bg1"/>
                          </a:solidFill>
                          <a:effectLst/>
                        </a:rPr>
                        <a:t>for deviation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107950" marR="57150" algn="l">
                        <a:lnSpc>
                          <a:spcPct val="115000"/>
                        </a:lnSpc>
                        <a:spcBef>
                          <a:spcPts val="720"/>
                        </a:spcBef>
                        <a:spcAft>
                          <a:spcPts val="720"/>
                        </a:spcAft>
                      </a:pPr>
                      <a:r>
                        <a:rPr lang="en-US" sz="1800" kern="1200" dirty="0" smtClean="0">
                          <a:solidFill>
                            <a:schemeClr val="dk1"/>
                          </a:solidFill>
                          <a:effectLst/>
                          <a:latin typeface="+mn-lt"/>
                          <a:ea typeface="+mn-ea"/>
                          <a:cs typeface="+mn-cs"/>
                        </a:rPr>
                        <a:t>The draft Brand Strategy was referred back for alignment with the NDA Turnaround Strategy to be undertaken in the 2021/22 financial year.</a:t>
                      </a:r>
                      <a:endParaRPr lang="en-ZA" sz="1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3727808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2</a:t>
            </a:r>
            <a:r>
              <a:rPr lang="en-ZA" b="1" dirty="0" smtClean="0"/>
              <a:t>: CSO DEVELOPMENT</a:t>
            </a:r>
            <a:endParaRPr lang="en-ZA" sz="788" dirty="0"/>
          </a:p>
        </p:txBody>
      </p:sp>
      <p:sp>
        <p:nvSpPr>
          <p:cNvPr id="5" name="Slide Number Placeholder 4"/>
          <p:cNvSpPr>
            <a:spLocks noGrp="1"/>
          </p:cNvSpPr>
          <p:nvPr>
            <p:ph type="sldNum" sz="quarter" idx="12"/>
          </p:nvPr>
        </p:nvSpPr>
        <p:spPr>
          <a:xfrm>
            <a:off x="8676456" y="6381328"/>
            <a:ext cx="355712" cy="360040"/>
          </a:xfrm>
        </p:spPr>
        <p:txBody>
          <a:bodyPr/>
          <a:lstStyle/>
          <a:p>
            <a:pPr>
              <a:defRPr/>
            </a:pPr>
            <a:fld id="{56AA2101-C1C2-4057-8262-EB528C86E1AF}" type="slidenum">
              <a:rPr lang="en-US" smtClean="0"/>
              <a:pPr>
                <a:defRPr/>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46645332"/>
              </p:ext>
            </p:extLst>
          </p:nvPr>
        </p:nvGraphicFramePr>
        <p:xfrm>
          <a:off x="12664" y="838201"/>
          <a:ext cx="9131336" cy="2448101"/>
        </p:xfrm>
        <a:graphic>
          <a:graphicData uri="http://schemas.openxmlformats.org/drawingml/2006/table">
            <a:tbl>
              <a:tblPr firstRow="1" firstCol="1" bandRow="1">
                <a:tableStyleId>{5C22544A-7EE6-4342-B048-85BDC9FD1C3A}</a:tableStyleId>
              </a:tblPr>
              <a:tblGrid>
                <a:gridCol w="1535000">
                  <a:extLst>
                    <a:ext uri="{9D8B030D-6E8A-4147-A177-3AD203B41FA5}">
                      <a16:colId xmlns:a16="http://schemas.microsoft.com/office/drawing/2014/main" xmlns="" val="3473864839"/>
                    </a:ext>
                  </a:extLst>
                </a:gridCol>
                <a:gridCol w="966612">
                  <a:extLst>
                    <a:ext uri="{9D8B030D-6E8A-4147-A177-3AD203B41FA5}">
                      <a16:colId xmlns:a16="http://schemas.microsoft.com/office/drawing/2014/main" xmlns="" val="1813656344"/>
                    </a:ext>
                  </a:extLst>
                </a:gridCol>
                <a:gridCol w="2453808">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607763">
                  <a:extLst>
                    <a:ext uri="{9D8B030D-6E8A-4147-A177-3AD203B41FA5}">
                      <a16:colId xmlns:a16="http://schemas.microsoft.com/office/drawing/2014/main" xmlns="" val="2344061550"/>
                    </a:ext>
                  </a:extLst>
                </a:gridCol>
                <a:gridCol w="1296166">
                  <a:extLst>
                    <a:ext uri="{9D8B030D-6E8A-4147-A177-3AD203B41FA5}">
                      <a16:colId xmlns:a16="http://schemas.microsoft.com/office/drawing/2014/main" xmlns="" val="1550282374"/>
                    </a:ext>
                  </a:extLst>
                </a:gridCol>
              </a:tblGrid>
              <a:tr h="307704">
                <a:tc>
                  <a:txBody>
                    <a:bodyPr/>
                    <a:lstStyle/>
                    <a:p>
                      <a:pPr>
                        <a:lnSpc>
                          <a:spcPct val="106000"/>
                        </a:lnSpc>
                        <a:spcAft>
                          <a:spcPts val="800"/>
                        </a:spcAft>
                      </a:pPr>
                      <a:r>
                        <a:rPr lang="en-GB" sz="1200" kern="1200" dirty="0">
                          <a:effectLst/>
                        </a:rPr>
                        <a:t>KPI </a:t>
                      </a:r>
                      <a:r>
                        <a:rPr lang="en-GB" sz="1200" kern="1200" dirty="0" smtClean="0">
                          <a:effectLst/>
                        </a:rPr>
                        <a:t>8</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Rand value of resources raised to fund CSOs development interventions</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687884">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Institutional capacity to raise funds from</a:t>
                      </a:r>
                      <a:r>
                        <a:rPr lang="en-US" sz="1200" kern="1200" baseline="0" dirty="0" smtClean="0">
                          <a:effectLst/>
                        </a:rPr>
                        <a:t> alternative sources for</a:t>
                      </a:r>
                      <a:r>
                        <a:rPr lang="en-US" sz="1200" kern="1200" dirty="0" smtClean="0">
                          <a:effectLst/>
                        </a:rPr>
                        <a:t> grant funding of community interventions</a:t>
                      </a:r>
                      <a:r>
                        <a:rPr lang="en-US" sz="1200" kern="1200" baseline="0" dirty="0" smtClean="0">
                          <a:effectLst/>
                        </a:rPr>
                        <a:t> managed by</a:t>
                      </a:r>
                      <a:r>
                        <a:rPr lang="en-US" sz="1200" kern="1200" dirty="0" smtClean="0">
                          <a:effectLst/>
                        </a:rPr>
                        <a:t> CSOs</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84455"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effectLst/>
                        </a:rPr>
                        <a:t>Increased and sustainable funding</a:t>
                      </a:r>
                      <a:r>
                        <a:rPr lang="en-US" sz="1200" kern="1200" baseline="0" dirty="0" smtClean="0">
                          <a:effectLst/>
                        </a:rPr>
                        <a:t> generated from alternative sources</a:t>
                      </a:r>
                      <a:r>
                        <a:rPr lang="en-US" sz="1200" kern="1200" dirty="0" smtClean="0">
                          <a:effectLst/>
                        </a:rPr>
                        <a:t> </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364362">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0" marR="0" indent="0" algn="ctr" defTabSz="914400" rtl="0" eaLnBrk="1" fontAlgn="auto" latinLnBrk="0" hangingPunct="1">
                        <a:lnSpc>
                          <a:spcPct val="107000"/>
                        </a:lnSpc>
                        <a:spcBef>
                          <a:spcPts val="720"/>
                        </a:spcBef>
                        <a:spcAft>
                          <a:spcPts val="720"/>
                        </a:spcAft>
                        <a:buClrTx/>
                        <a:buSzTx/>
                        <a:buFontTx/>
                        <a:buNone/>
                        <a:tabLst/>
                        <a:defRPr/>
                      </a:pPr>
                      <a:r>
                        <a:rPr lang="en-US" sz="1200" dirty="0" smtClean="0">
                          <a:effectLst/>
                        </a:rPr>
                        <a:t>R100 million</a:t>
                      </a:r>
                      <a:endParaRPr lang="en-ZA" sz="1200" dirty="0" smtClean="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0" marR="0" indent="0" algn="ctr" defTabSz="914400" rtl="0" eaLnBrk="1" fontAlgn="auto" latinLnBrk="0" hangingPunct="1">
                        <a:lnSpc>
                          <a:spcPct val="107000"/>
                        </a:lnSpc>
                        <a:spcBef>
                          <a:spcPts val="720"/>
                        </a:spcBef>
                        <a:spcAft>
                          <a:spcPts val="720"/>
                        </a:spcAft>
                        <a:buClrTx/>
                        <a:buSzTx/>
                        <a:buFontTx/>
                        <a:buNone/>
                        <a:tabLst/>
                        <a:defRPr/>
                      </a:pPr>
                      <a:endParaRPr lang="en-ZA" sz="1200" dirty="0" smtClean="0">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590565">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107950" marR="28575" algn="l" defTabSz="914400" rtl="0" eaLnBrk="1" latinLnBrk="0" hangingPunct="1">
                        <a:lnSpc>
                          <a:spcPct val="115000"/>
                        </a:lnSpc>
                        <a:spcBef>
                          <a:spcPts val="720"/>
                        </a:spcBef>
                        <a:spcAft>
                          <a:spcPts val="720"/>
                        </a:spcAft>
                      </a:pPr>
                      <a:r>
                        <a:rPr lang="en-US" sz="1200" kern="1200" dirty="0" smtClean="0">
                          <a:effectLst/>
                        </a:rPr>
                        <a:t>R15 785 000</a:t>
                      </a:r>
                      <a:endPar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497586">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The poor economic outlook affected the performance of the KPI. Potential donors reprioritized their resources towards the Covid-19 interventions.</a:t>
                      </a:r>
                      <a:endParaRPr lang="en-US" sz="1200" dirty="0" smtClean="0">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511481480"/>
              </p:ext>
            </p:extLst>
          </p:nvPr>
        </p:nvGraphicFramePr>
        <p:xfrm>
          <a:off x="12664" y="3286303"/>
          <a:ext cx="9131336" cy="3130194"/>
        </p:xfrm>
        <a:graphic>
          <a:graphicData uri="http://schemas.openxmlformats.org/drawingml/2006/table">
            <a:tbl>
              <a:tblPr firstRow="1" firstCol="1" bandRow="1">
                <a:tableStyleId>{5C22544A-7EE6-4342-B048-85BDC9FD1C3A}</a:tableStyleId>
              </a:tblPr>
              <a:tblGrid>
                <a:gridCol w="1535000">
                  <a:extLst>
                    <a:ext uri="{9D8B030D-6E8A-4147-A177-3AD203B41FA5}">
                      <a16:colId xmlns:a16="http://schemas.microsoft.com/office/drawing/2014/main" xmlns="" val="3473864839"/>
                    </a:ext>
                  </a:extLst>
                </a:gridCol>
                <a:gridCol w="1728192">
                  <a:extLst>
                    <a:ext uri="{9D8B030D-6E8A-4147-A177-3AD203B41FA5}">
                      <a16:colId xmlns:a16="http://schemas.microsoft.com/office/drawing/2014/main" xmlns="" val="1813656344"/>
                    </a:ext>
                  </a:extLst>
                </a:gridCol>
                <a:gridCol w="1692228">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553512">
                  <a:extLst>
                    <a:ext uri="{9D8B030D-6E8A-4147-A177-3AD203B41FA5}">
                      <a16:colId xmlns:a16="http://schemas.microsoft.com/office/drawing/2014/main" xmlns="" val="2344061550"/>
                    </a:ext>
                  </a:extLst>
                </a:gridCol>
                <a:gridCol w="1350417">
                  <a:extLst>
                    <a:ext uri="{9D8B030D-6E8A-4147-A177-3AD203B41FA5}">
                      <a16:colId xmlns:a16="http://schemas.microsoft.com/office/drawing/2014/main" xmlns="" val="1905072603"/>
                    </a:ext>
                  </a:extLst>
                </a:gridCol>
              </a:tblGrid>
              <a:tr h="184204">
                <a:tc>
                  <a:txBody>
                    <a:bodyPr/>
                    <a:lstStyle/>
                    <a:p>
                      <a:pPr>
                        <a:lnSpc>
                          <a:spcPct val="106000"/>
                        </a:lnSpc>
                        <a:spcAft>
                          <a:spcPts val="800"/>
                        </a:spcAft>
                      </a:pPr>
                      <a:r>
                        <a:rPr lang="en-GB" sz="1200" kern="1200" dirty="0">
                          <a:effectLst/>
                        </a:rPr>
                        <a:t>KPI </a:t>
                      </a:r>
                      <a:r>
                        <a:rPr lang="en-GB" sz="1200" kern="1200" dirty="0" smtClean="0">
                          <a:effectLst/>
                        </a:rPr>
                        <a:t>9</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US" sz="1200" kern="1200" dirty="0" smtClean="0">
                          <a:effectLst/>
                        </a:rPr>
                        <a:t>Number of strategic partnerships established</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759134">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Effective and sustainable collaboration between Government, civil society, corporate and foreign entities in the advancement of community development work.</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0" marR="0" lvl="0" indent="0" algn="l" defTabSz="914400" rtl="0" eaLnBrk="1" fontAlgn="auto" latinLnBrk="0" hangingPunct="1">
                        <a:lnSpc>
                          <a:spcPct val="100000"/>
                        </a:lnSpc>
                        <a:spcBef>
                          <a:spcPts val="720"/>
                        </a:spcBef>
                        <a:spcAft>
                          <a:spcPts val="720"/>
                        </a:spcAft>
                        <a:buClrTx/>
                        <a:buSzTx/>
                        <a:buFontTx/>
                        <a:buNone/>
                        <a:tabLst/>
                        <a:defRPr/>
                      </a:pPr>
                      <a:r>
                        <a:rPr lang="en-ZA" sz="1200" kern="1200" dirty="0" smtClean="0">
                          <a:effectLst/>
                        </a:rPr>
                        <a:t>Established sustainable </a:t>
                      </a:r>
                      <a:r>
                        <a:rPr lang="en-ZA" sz="1200" kern="1200" baseline="0" dirty="0" smtClean="0">
                          <a:effectLst/>
                        </a:rPr>
                        <a:t>alternative resources of funds for grant funding, and having strong lobby group on policy affecting community development work</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185854">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lvl="1" algn="l">
                        <a:lnSpc>
                          <a:spcPct val="107000"/>
                        </a:lnSpc>
                        <a:spcBef>
                          <a:spcPts val="720"/>
                        </a:spcBef>
                        <a:spcAft>
                          <a:spcPts val="720"/>
                        </a:spcAft>
                      </a:pPr>
                      <a:r>
                        <a:rPr lang="en-US" sz="1200" kern="1200" dirty="0" smtClean="0">
                          <a:effectLst/>
                        </a:rPr>
                        <a:t>5</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457200" lvl="2" algn="l" defTabSz="914400" rtl="0" eaLnBrk="1" latinLnBrk="0" hangingPunct="1">
                        <a:lnSpc>
                          <a:spcPct val="100000"/>
                        </a:lnSpc>
                        <a:spcBef>
                          <a:spcPts val="720"/>
                        </a:spcBef>
                        <a:spcAft>
                          <a:spcPts val="72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1518926">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lvl="0" indent="0" algn="l" defTabSz="914400" rtl="0" eaLnBrk="1" fontAlgn="auto" latinLnBrk="0" hangingPunct="1">
                        <a:lnSpc>
                          <a:spcPct val="107000"/>
                        </a:lnSpc>
                        <a:spcBef>
                          <a:spcPts val="300"/>
                        </a:spcBef>
                        <a:spcAft>
                          <a:spcPts val="300"/>
                        </a:spcAft>
                        <a:buClrTx/>
                        <a:buSzTx/>
                        <a:buFont typeface="Symbol" panose="05050102010706020507" pitchFamily="18" charset="2"/>
                        <a:buNone/>
                        <a:tabLst/>
                        <a:defRPr/>
                      </a:pPr>
                      <a:r>
                        <a:rPr lang="en-US" sz="1200" kern="1200" dirty="0" smtClean="0">
                          <a:effectLst/>
                        </a:rPr>
                        <a:t>5 partnerships achieved:</a:t>
                      </a:r>
                      <a:endParaRPr lang="en-US" sz="1200" kern="1200" baseline="0" dirty="0" smtClean="0">
                        <a:effectLst/>
                      </a:endParaRPr>
                    </a:p>
                    <a:p>
                      <a:pPr marL="457200" marR="0" lvl="1" indent="0" algn="l" defTabSz="914400" rtl="0" eaLnBrk="1" fontAlgn="auto" latinLnBrk="0" hangingPunct="1">
                        <a:lnSpc>
                          <a:spcPct val="107000"/>
                        </a:lnSpc>
                        <a:spcBef>
                          <a:spcPts val="300"/>
                        </a:spcBef>
                        <a:spcAft>
                          <a:spcPts val="300"/>
                        </a:spcAft>
                        <a:buClrTx/>
                        <a:buSzTx/>
                        <a:buFont typeface="Symbol" panose="05050102010706020507" pitchFamily="18" charset="2"/>
                        <a:buNone/>
                        <a:tabLst/>
                        <a:defRPr/>
                      </a:pPr>
                      <a:r>
                        <a:rPr lang="en-US" sz="1200" kern="1200" baseline="0" dirty="0" smtClean="0">
                          <a:effectLst/>
                        </a:rPr>
                        <a:t>•</a:t>
                      </a:r>
                      <a:r>
                        <a:rPr lang="en-US" sz="1200" kern="1200" baseline="0" dirty="0" err="1" smtClean="0">
                          <a:effectLst/>
                        </a:rPr>
                        <a:t>MoU</a:t>
                      </a:r>
                      <a:r>
                        <a:rPr lang="en-US" sz="1200" kern="1200" baseline="0" dirty="0" smtClean="0">
                          <a:effectLst/>
                        </a:rPr>
                        <a:t> between NDA and NYDA</a:t>
                      </a:r>
                    </a:p>
                    <a:p>
                      <a:pPr marL="457200" marR="0" lvl="1" indent="0" algn="l" defTabSz="914400" rtl="0" eaLnBrk="1" fontAlgn="auto" latinLnBrk="0" hangingPunct="1">
                        <a:lnSpc>
                          <a:spcPct val="107000"/>
                        </a:lnSpc>
                        <a:spcBef>
                          <a:spcPts val="300"/>
                        </a:spcBef>
                        <a:spcAft>
                          <a:spcPts val="300"/>
                        </a:spcAft>
                        <a:buClrTx/>
                        <a:buSzTx/>
                        <a:buFont typeface="Symbol" panose="05050102010706020507" pitchFamily="18" charset="2"/>
                        <a:buNone/>
                        <a:tabLst/>
                        <a:defRPr/>
                      </a:pPr>
                      <a:r>
                        <a:rPr lang="en-US" sz="1200" kern="1200" baseline="0" dirty="0" smtClean="0">
                          <a:effectLst/>
                        </a:rPr>
                        <a:t>•</a:t>
                      </a:r>
                      <a:r>
                        <a:rPr lang="en-US" sz="1200" kern="1200" baseline="0" dirty="0" err="1" smtClean="0">
                          <a:effectLst/>
                        </a:rPr>
                        <a:t>MoU</a:t>
                      </a:r>
                      <a:r>
                        <a:rPr lang="en-US" sz="1200" kern="1200" baseline="0" dirty="0" smtClean="0">
                          <a:effectLst/>
                        </a:rPr>
                        <a:t> between NDA and SASSA</a:t>
                      </a:r>
                    </a:p>
                    <a:p>
                      <a:pPr marL="457200" marR="0" lvl="1" indent="0" algn="l" defTabSz="914400" rtl="0" eaLnBrk="1" fontAlgn="auto" latinLnBrk="0" hangingPunct="1">
                        <a:lnSpc>
                          <a:spcPct val="107000"/>
                        </a:lnSpc>
                        <a:spcBef>
                          <a:spcPts val="300"/>
                        </a:spcBef>
                        <a:spcAft>
                          <a:spcPts val="300"/>
                        </a:spcAft>
                        <a:buClrTx/>
                        <a:buSzTx/>
                        <a:buFont typeface="Symbol" panose="05050102010706020507" pitchFamily="18" charset="2"/>
                        <a:buNone/>
                        <a:tabLst/>
                        <a:defRPr/>
                      </a:pPr>
                      <a:r>
                        <a:rPr lang="en-US" sz="1200" kern="1200" baseline="0" dirty="0" smtClean="0">
                          <a:effectLst/>
                        </a:rPr>
                        <a:t>•A contract between NDA and DSD (CARA)</a:t>
                      </a:r>
                    </a:p>
                    <a:p>
                      <a:pPr marL="457200" marR="0" lvl="1" indent="0" algn="l" defTabSz="914400" rtl="0" eaLnBrk="1" fontAlgn="auto" latinLnBrk="0" hangingPunct="1">
                        <a:lnSpc>
                          <a:spcPct val="107000"/>
                        </a:lnSpc>
                        <a:spcBef>
                          <a:spcPts val="300"/>
                        </a:spcBef>
                        <a:spcAft>
                          <a:spcPts val="300"/>
                        </a:spcAft>
                        <a:buClrTx/>
                        <a:buSzTx/>
                        <a:buFont typeface="Symbol" panose="05050102010706020507" pitchFamily="18" charset="2"/>
                        <a:buNone/>
                        <a:tabLst/>
                        <a:defRPr/>
                      </a:pPr>
                      <a:r>
                        <a:rPr lang="en-US" sz="1200" kern="1200" baseline="0" dirty="0" smtClean="0">
                          <a:effectLst/>
                        </a:rPr>
                        <a:t>•SLA between NDA and </a:t>
                      </a:r>
                      <a:r>
                        <a:rPr lang="en-US" sz="1200" kern="1200" baseline="0" dirty="0" err="1" smtClean="0">
                          <a:effectLst/>
                        </a:rPr>
                        <a:t>GPDoSD</a:t>
                      </a:r>
                      <a:endParaRPr lang="en-US" sz="1200" kern="1200" baseline="0" dirty="0" smtClean="0">
                        <a:effectLst/>
                      </a:endParaRPr>
                    </a:p>
                    <a:p>
                      <a:pPr marL="457200" marR="0" lvl="1" indent="0" algn="l" defTabSz="914400" rtl="0" eaLnBrk="1" fontAlgn="auto" latinLnBrk="0" hangingPunct="1">
                        <a:lnSpc>
                          <a:spcPct val="107000"/>
                        </a:lnSpc>
                        <a:spcBef>
                          <a:spcPts val="300"/>
                        </a:spcBef>
                        <a:spcAft>
                          <a:spcPts val="300"/>
                        </a:spcAft>
                        <a:buClrTx/>
                        <a:buSzTx/>
                        <a:buFont typeface="Symbol" panose="05050102010706020507" pitchFamily="18" charset="2"/>
                        <a:buNone/>
                        <a:tabLst/>
                        <a:defRPr/>
                      </a:pPr>
                      <a:r>
                        <a:rPr lang="en-US" sz="1200" kern="1200" baseline="0" dirty="0" smtClean="0">
                          <a:effectLst/>
                        </a:rPr>
                        <a:t>•</a:t>
                      </a:r>
                      <a:r>
                        <a:rPr lang="en-US" sz="1200" kern="1200" baseline="0" dirty="0" err="1" smtClean="0">
                          <a:effectLst/>
                        </a:rPr>
                        <a:t>MoU</a:t>
                      </a:r>
                      <a:r>
                        <a:rPr lang="en-US" sz="1200" kern="1200" baseline="0" dirty="0" smtClean="0">
                          <a:effectLst/>
                        </a:rPr>
                        <a:t> with SANPARKS</a:t>
                      </a:r>
                      <a:endParaRPr lang="en-US" sz="1200" kern="1200" baseline="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374901">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a:lnSpc>
                          <a:spcPct val="107000"/>
                        </a:lnSpc>
                        <a:spcBef>
                          <a:spcPts val="720"/>
                        </a:spcBef>
                        <a:spcAft>
                          <a:spcPts val="720"/>
                        </a:spcAft>
                      </a:pPr>
                      <a:r>
                        <a:rPr lang="en-US" sz="1200" kern="1200" dirty="0" smtClean="0">
                          <a:effectLst/>
                        </a:rPr>
                        <a:t>None </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21274057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2</a:t>
            </a:r>
            <a:r>
              <a:rPr lang="en-ZA" b="1" dirty="0" smtClean="0"/>
              <a:t>: CIVIL SOCIETY ORGANISATION DEVELOPMENT</a:t>
            </a:r>
            <a:endParaRPr lang="en-ZA" sz="788" dirty="0"/>
          </a:p>
        </p:txBody>
      </p:sp>
      <p:sp>
        <p:nvSpPr>
          <p:cNvPr id="5" name="Slide Number Placeholder 4"/>
          <p:cNvSpPr>
            <a:spLocks noGrp="1"/>
          </p:cNvSpPr>
          <p:nvPr>
            <p:ph type="sldNum" sz="quarter" idx="12"/>
          </p:nvPr>
        </p:nvSpPr>
        <p:spPr>
          <a:xfrm>
            <a:off x="8676456" y="6381328"/>
            <a:ext cx="355712" cy="288032"/>
          </a:xfrm>
        </p:spPr>
        <p:txBody>
          <a:bodyPr/>
          <a:lstStyle/>
          <a:p>
            <a:pPr>
              <a:defRPr/>
            </a:pPr>
            <a:fld id="{56AA2101-C1C2-4057-8262-EB528C86E1AF}" type="slidenum">
              <a:rPr lang="en-US" smtClean="0"/>
              <a:pPr>
                <a:defRPr/>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645512655"/>
              </p:ext>
            </p:extLst>
          </p:nvPr>
        </p:nvGraphicFramePr>
        <p:xfrm>
          <a:off x="12665" y="838200"/>
          <a:ext cx="9131336" cy="2806824"/>
        </p:xfrm>
        <a:graphic>
          <a:graphicData uri="http://schemas.openxmlformats.org/drawingml/2006/table">
            <a:tbl>
              <a:tblPr firstRow="1" firstCol="1" bandRow="1">
                <a:tableStyleId>{5C22544A-7EE6-4342-B048-85BDC9FD1C3A}</a:tableStyleId>
              </a:tblPr>
              <a:tblGrid>
                <a:gridCol w="1534999">
                  <a:extLst>
                    <a:ext uri="{9D8B030D-6E8A-4147-A177-3AD203B41FA5}">
                      <a16:colId xmlns:a16="http://schemas.microsoft.com/office/drawing/2014/main" xmlns="" val="3473864839"/>
                    </a:ext>
                  </a:extLst>
                </a:gridCol>
                <a:gridCol w="1853559">
                  <a:extLst>
                    <a:ext uri="{9D8B030D-6E8A-4147-A177-3AD203B41FA5}">
                      <a16:colId xmlns:a16="http://schemas.microsoft.com/office/drawing/2014/main" xmlns="" val="1813656344"/>
                    </a:ext>
                  </a:extLst>
                </a:gridCol>
                <a:gridCol w="1566863">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790622">
                  <a:extLst>
                    <a:ext uri="{9D8B030D-6E8A-4147-A177-3AD203B41FA5}">
                      <a16:colId xmlns:a16="http://schemas.microsoft.com/office/drawing/2014/main" xmlns="" val="2344061550"/>
                    </a:ext>
                  </a:extLst>
                </a:gridCol>
                <a:gridCol w="1113306">
                  <a:extLst>
                    <a:ext uri="{9D8B030D-6E8A-4147-A177-3AD203B41FA5}">
                      <a16:colId xmlns:a16="http://schemas.microsoft.com/office/drawing/2014/main" xmlns="" val="464314118"/>
                    </a:ext>
                  </a:extLst>
                </a:gridCol>
              </a:tblGrid>
              <a:tr h="314337">
                <a:tc>
                  <a:txBody>
                    <a:bodyPr/>
                    <a:lstStyle/>
                    <a:p>
                      <a:pPr>
                        <a:lnSpc>
                          <a:spcPct val="106000"/>
                        </a:lnSpc>
                        <a:spcAft>
                          <a:spcPts val="800"/>
                        </a:spcAft>
                      </a:pPr>
                      <a:r>
                        <a:rPr lang="en-GB" sz="1200" kern="1200" dirty="0">
                          <a:effectLst/>
                        </a:rPr>
                        <a:t>KPI </a:t>
                      </a:r>
                      <a:r>
                        <a:rPr lang="en-GB" sz="1200" kern="1200" dirty="0" smtClean="0">
                          <a:effectLst/>
                        </a:rPr>
                        <a:t>10</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6000"/>
                        </a:lnSpc>
                        <a:spcAft>
                          <a:spcPts val="800"/>
                        </a:spcAft>
                      </a:pPr>
                      <a:r>
                        <a:rPr lang="en-US" sz="1200" kern="1200" dirty="0" smtClean="0">
                          <a:effectLst/>
                        </a:rPr>
                        <a:t>Number of integrated development initiatives coordinated </a:t>
                      </a:r>
                      <a:endParaRPr lang="en-US" sz="1200" b="1"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838535">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NDA will coordinate activities to link CSOs with the private sector  CSI units which will create an enabling environment for the private sector to invest in CSOs</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84455"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effectLst/>
                        </a:rPr>
                        <a:t>The community development work supported by the NDA has a buy-in from all stakeholders hence increasing the chances of community projects achieving the set goals.</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372217">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lvl="1" algn="l">
                        <a:lnSpc>
                          <a:spcPct val="107000"/>
                        </a:lnSpc>
                        <a:spcBef>
                          <a:spcPts val="720"/>
                        </a:spcBef>
                        <a:spcAft>
                          <a:spcPts val="720"/>
                        </a:spcAft>
                      </a:pPr>
                      <a:r>
                        <a:rPr lang="en-US" sz="1200" kern="1200" dirty="0" smtClean="0">
                          <a:effectLst/>
                        </a:rPr>
                        <a:t>9</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457200" lvl="1" algn="l" defTabSz="914400" rtl="0" eaLnBrk="1" latinLnBrk="0" hangingPunct="1">
                        <a:lnSpc>
                          <a:spcPct val="100000"/>
                        </a:lnSpc>
                        <a:spcBef>
                          <a:spcPts val="720"/>
                        </a:spcBef>
                        <a:spcAft>
                          <a:spcPts val="72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773423">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a:lnSpc>
                          <a:spcPct val="100000"/>
                        </a:lnSpc>
                        <a:spcBef>
                          <a:spcPts val="720"/>
                        </a:spcBef>
                        <a:spcAft>
                          <a:spcPts val="720"/>
                        </a:spcAft>
                      </a:pPr>
                      <a:r>
                        <a:rPr lang="en-US" sz="1200" kern="1200" dirty="0" smtClean="0">
                          <a:effectLst/>
                        </a:rPr>
                        <a:t>9</a:t>
                      </a:r>
                      <a:r>
                        <a:rPr lang="en-US" sz="1200" kern="1200" baseline="0" dirty="0" smtClean="0">
                          <a:effectLst/>
                        </a:rPr>
                        <a:t> integrated development initiatives were coordinated across provinces in areas such as sewing projects, </a:t>
                      </a:r>
                      <a:r>
                        <a:rPr lang="en-US" sz="1200" dirty="0" smtClean="0"/>
                        <a:t>food security</a:t>
                      </a:r>
                      <a:r>
                        <a:rPr lang="en-US" sz="1200" kern="1200" baseline="0" dirty="0" smtClean="0">
                          <a:effectLst/>
                        </a:rPr>
                        <a:t> and advocacy against GBV&amp;F in communities. </a:t>
                      </a:r>
                      <a:endParaRPr lang="en-US" sz="1200" kern="1200" baseline="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508312">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US" sz="1200" kern="1200" baseline="0" dirty="0" smtClean="0">
                          <a:effectLst/>
                        </a:rPr>
                        <a:t>None</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15183547"/>
              </p:ext>
            </p:extLst>
          </p:nvPr>
        </p:nvGraphicFramePr>
        <p:xfrm>
          <a:off x="12664" y="3645024"/>
          <a:ext cx="9131336" cy="2736303"/>
        </p:xfrm>
        <a:graphic>
          <a:graphicData uri="http://schemas.openxmlformats.org/drawingml/2006/table">
            <a:tbl>
              <a:tblPr firstRow="1" firstCol="1" bandRow="1">
                <a:tableStyleId>{5C22544A-7EE6-4342-B048-85BDC9FD1C3A}</a:tableStyleId>
              </a:tblPr>
              <a:tblGrid>
                <a:gridCol w="1535000">
                  <a:extLst>
                    <a:ext uri="{9D8B030D-6E8A-4147-A177-3AD203B41FA5}">
                      <a16:colId xmlns:a16="http://schemas.microsoft.com/office/drawing/2014/main" xmlns="" val="3473864839"/>
                    </a:ext>
                  </a:extLst>
                </a:gridCol>
                <a:gridCol w="1944216">
                  <a:extLst>
                    <a:ext uri="{9D8B030D-6E8A-4147-A177-3AD203B41FA5}">
                      <a16:colId xmlns:a16="http://schemas.microsoft.com/office/drawing/2014/main" xmlns="" val="1813656344"/>
                    </a:ext>
                  </a:extLst>
                </a:gridCol>
                <a:gridCol w="1476204">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662015">
                  <a:extLst>
                    <a:ext uri="{9D8B030D-6E8A-4147-A177-3AD203B41FA5}">
                      <a16:colId xmlns:a16="http://schemas.microsoft.com/office/drawing/2014/main" xmlns="" val="2344061550"/>
                    </a:ext>
                  </a:extLst>
                </a:gridCol>
                <a:gridCol w="1241914">
                  <a:extLst>
                    <a:ext uri="{9D8B030D-6E8A-4147-A177-3AD203B41FA5}">
                      <a16:colId xmlns:a16="http://schemas.microsoft.com/office/drawing/2014/main" xmlns="" val="269102160"/>
                    </a:ext>
                  </a:extLst>
                </a:gridCol>
              </a:tblGrid>
              <a:tr h="279014">
                <a:tc>
                  <a:txBody>
                    <a:bodyPr/>
                    <a:lstStyle/>
                    <a:p>
                      <a:pPr>
                        <a:lnSpc>
                          <a:spcPct val="106000"/>
                        </a:lnSpc>
                        <a:spcAft>
                          <a:spcPts val="800"/>
                        </a:spcAft>
                      </a:pPr>
                      <a:r>
                        <a:rPr lang="en-GB" sz="1200" kern="1200" dirty="0">
                          <a:effectLst/>
                        </a:rPr>
                        <a:t>KPI </a:t>
                      </a:r>
                      <a:r>
                        <a:rPr lang="en-GB" sz="1200" kern="1200" dirty="0" smtClean="0">
                          <a:effectLst/>
                        </a:rPr>
                        <a:t>11</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US" sz="1200" kern="1200" dirty="0" smtClean="0">
                          <a:effectLst/>
                        </a:rPr>
                        <a:t>Number of Work opportunities created as a result of CSOs development interventions</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725178">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Economically disadvantaged community</a:t>
                      </a:r>
                      <a:r>
                        <a:rPr lang="en-US" sz="1200" kern="1200" baseline="0" dirty="0" smtClean="0">
                          <a:effectLst/>
                        </a:rPr>
                        <a:t> members access </a:t>
                      </a:r>
                      <a:r>
                        <a:rPr lang="en-US" sz="1200" kern="1200" dirty="0" smtClean="0">
                          <a:effectLst/>
                        </a:rPr>
                        <a:t>work opportunities created through NDA</a:t>
                      </a:r>
                      <a:r>
                        <a:rPr lang="en-US" sz="1200" kern="1200" baseline="0" dirty="0" smtClean="0">
                          <a:effectLst/>
                        </a:rPr>
                        <a:t> supported </a:t>
                      </a:r>
                      <a:r>
                        <a:rPr lang="en-US" sz="1200" kern="1200" dirty="0" err="1" smtClean="0">
                          <a:effectLst/>
                        </a:rPr>
                        <a:t>programmes</a:t>
                      </a:r>
                      <a:r>
                        <a:rPr lang="en-US" sz="1200" kern="1200" dirty="0" smtClean="0">
                          <a:effectLst/>
                        </a:rPr>
                        <a:t>. </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84455"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effectLst/>
                        </a:rPr>
                        <a:t>Improvement of</a:t>
                      </a:r>
                      <a:r>
                        <a:rPr lang="en-US" sz="1200" kern="1200" baseline="0" dirty="0" smtClean="0">
                          <a:effectLst/>
                        </a:rPr>
                        <a:t> </a:t>
                      </a:r>
                      <a:r>
                        <a:rPr lang="en-US" sz="1200" kern="1200" dirty="0" smtClean="0">
                          <a:effectLst/>
                        </a:rPr>
                        <a:t>the livelihoods of beneficiaries through</a:t>
                      </a:r>
                      <a:r>
                        <a:rPr lang="en-US" sz="1200" kern="1200" baseline="0" dirty="0" smtClean="0">
                          <a:effectLst/>
                        </a:rPr>
                        <a:t> </a:t>
                      </a:r>
                      <a:r>
                        <a:rPr lang="en-US" sz="1200" kern="1200" dirty="0" smtClean="0">
                          <a:effectLst/>
                        </a:rPr>
                        <a:t>increased income in households of mainly unemployed youth and women.</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281755">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lvl="1" algn="l">
                        <a:lnSpc>
                          <a:spcPct val="107000"/>
                        </a:lnSpc>
                        <a:spcBef>
                          <a:spcPts val="720"/>
                        </a:spcBef>
                        <a:spcAft>
                          <a:spcPts val="720"/>
                        </a:spcAft>
                      </a:pPr>
                      <a:r>
                        <a:rPr lang="en-US" sz="1200" kern="1200" dirty="0" smtClean="0">
                          <a:effectLst/>
                        </a:rPr>
                        <a:t>2000</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457200" marR="0" lvl="1" indent="0" algn="l" defTabSz="914400" rtl="0" eaLnBrk="1" fontAlgn="auto" latinLnBrk="0" hangingPunct="1">
                        <a:lnSpc>
                          <a:spcPct val="107000"/>
                        </a:lnSpc>
                        <a:spcBef>
                          <a:spcPts val="720"/>
                        </a:spcBef>
                        <a:spcAft>
                          <a:spcPts val="720"/>
                        </a:spcAft>
                        <a:buClrTx/>
                        <a:buSzTx/>
                        <a:buFontTx/>
                        <a:buNone/>
                        <a:tabLst/>
                        <a:defRPr/>
                      </a:pPr>
                      <a:endParaRPr lang="en-US" sz="18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965644">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2049 work opportunities were created through the NDA Covid-19  Volunteer Programme. The work opportunities were created equitably</a:t>
                      </a:r>
                      <a:r>
                        <a:rPr lang="en-US" sz="1200" kern="1200" baseline="0" dirty="0" smtClean="0">
                          <a:effectLst/>
                        </a:rPr>
                        <a:t> across the 9 province and with focus being placed on vulnerable and economically challenged communities. The programme was implemented through the CSOs supported through the NDA capacity building programme. </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484712">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a:lnSpc>
                          <a:spcPct val="107000"/>
                        </a:lnSpc>
                        <a:spcBef>
                          <a:spcPts val="720"/>
                        </a:spcBef>
                        <a:spcAft>
                          <a:spcPts val="720"/>
                        </a:spcAft>
                      </a:pPr>
                      <a:r>
                        <a:rPr lang="en-US" sz="1200" kern="1200" dirty="0" smtClean="0">
                          <a:effectLst/>
                        </a:rPr>
                        <a:t>Target was met and exceeded due to partnership with other departments on the implementation of the volunteer </a:t>
                      </a:r>
                      <a:r>
                        <a:rPr lang="en-US" sz="1200" kern="1200" dirty="0" err="1" smtClean="0">
                          <a:effectLst/>
                        </a:rPr>
                        <a:t>programme</a:t>
                      </a:r>
                      <a:r>
                        <a:rPr lang="en-US" sz="1200" kern="1200" dirty="0" smtClean="0">
                          <a:effectLst/>
                        </a:rPr>
                        <a:t>.</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3306777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2</a:t>
            </a:r>
            <a:r>
              <a:rPr lang="en-ZA" b="1" dirty="0" smtClean="0"/>
              <a:t>: CSO DEVELOPMENT</a:t>
            </a:r>
            <a:endParaRPr lang="en-ZA" sz="788" dirty="0"/>
          </a:p>
        </p:txBody>
      </p:sp>
      <p:sp>
        <p:nvSpPr>
          <p:cNvPr id="5" name="Slide Number Placeholder 4"/>
          <p:cNvSpPr>
            <a:spLocks noGrp="1"/>
          </p:cNvSpPr>
          <p:nvPr>
            <p:ph type="sldNum" sz="quarter" idx="12"/>
          </p:nvPr>
        </p:nvSpPr>
        <p:spPr>
          <a:xfrm>
            <a:off x="8676456" y="6381328"/>
            <a:ext cx="355712" cy="360040"/>
          </a:xfrm>
        </p:spPr>
        <p:txBody>
          <a:bodyPr/>
          <a:lstStyle/>
          <a:p>
            <a:pPr>
              <a:defRPr/>
            </a:pPr>
            <a:fld id="{56AA2101-C1C2-4057-8262-EB528C86E1AF}" type="slidenum">
              <a:rPr lang="en-US" smtClean="0"/>
              <a:pPr>
                <a:defRPr/>
              </a:pPr>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377040850"/>
              </p:ext>
            </p:extLst>
          </p:nvPr>
        </p:nvGraphicFramePr>
        <p:xfrm>
          <a:off x="12664" y="838200"/>
          <a:ext cx="9131336" cy="2662808"/>
        </p:xfrm>
        <a:graphic>
          <a:graphicData uri="http://schemas.openxmlformats.org/drawingml/2006/table">
            <a:tbl>
              <a:tblPr firstRow="1" firstCol="1" bandRow="1">
                <a:tableStyleId>{5C22544A-7EE6-4342-B048-85BDC9FD1C3A}</a:tableStyleId>
              </a:tblPr>
              <a:tblGrid>
                <a:gridCol w="1607008">
                  <a:extLst>
                    <a:ext uri="{9D8B030D-6E8A-4147-A177-3AD203B41FA5}">
                      <a16:colId xmlns:a16="http://schemas.microsoft.com/office/drawing/2014/main" xmlns="" val="3473864839"/>
                    </a:ext>
                  </a:extLst>
                </a:gridCol>
                <a:gridCol w="1296144">
                  <a:extLst>
                    <a:ext uri="{9D8B030D-6E8A-4147-A177-3AD203B41FA5}">
                      <a16:colId xmlns:a16="http://schemas.microsoft.com/office/drawing/2014/main" xmlns="" val="1813656344"/>
                    </a:ext>
                  </a:extLst>
                </a:gridCol>
                <a:gridCol w="2052268">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607763">
                  <a:extLst>
                    <a:ext uri="{9D8B030D-6E8A-4147-A177-3AD203B41FA5}">
                      <a16:colId xmlns:a16="http://schemas.microsoft.com/office/drawing/2014/main" xmlns="" val="2344061550"/>
                    </a:ext>
                  </a:extLst>
                </a:gridCol>
                <a:gridCol w="1296166">
                  <a:extLst>
                    <a:ext uri="{9D8B030D-6E8A-4147-A177-3AD203B41FA5}">
                      <a16:colId xmlns:a16="http://schemas.microsoft.com/office/drawing/2014/main" xmlns="" val="505752921"/>
                    </a:ext>
                  </a:extLst>
                </a:gridCol>
              </a:tblGrid>
              <a:tr h="526472">
                <a:tc>
                  <a:txBody>
                    <a:bodyPr/>
                    <a:lstStyle/>
                    <a:p>
                      <a:pPr>
                        <a:lnSpc>
                          <a:spcPct val="106000"/>
                        </a:lnSpc>
                        <a:spcAft>
                          <a:spcPts val="800"/>
                        </a:spcAft>
                      </a:pPr>
                      <a:r>
                        <a:rPr lang="en-GB" sz="1200" kern="1200" dirty="0">
                          <a:effectLst/>
                        </a:rPr>
                        <a:t>KPI </a:t>
                      </a:r>
                      <a:r>
                        <a:rPr lang="en-GB" sz="1200" kern="1200" dirty="0" smtClean="0">
                          <a:effectLst/>
                        </a:rPr>
                        <a:t>12</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US" sz="1200" kern="1200" dirty="0" smtClean="0">
                          <a:effectLst/>
                        </a:rPr>
                        <a:t>Value of increased CSO income generated as a result of NDA interventions</a:t>
                      </a:r>
                      <a:endParaRPr lang="en-ZA" sz="1200" kern="1200" dirty="0" smtClean="0">
                        <a:effectLst/>
                      </a:endParaRPr>
                    </a:p>
                    <a:p>
                      <a:pPr>
                        <a:lnSpc>
                          <a:spcPct val="106000"/>
                        </a:lnSpc>
                        <a:spcAft>
                          <a:spcPts val="800"/>
                        </a:spcAft>
                      </a:pPr>
                      <a:endParaRPr lang="en-US" sz="12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673288">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CSOs with increased and sustainable operational capacity to</a:t>
                      </a:r>
                      <a:r>
                        <a:rPr lang="en-US" sz="1200" kern="1200" baseline="0" dirty="0" smtClean="0">
                          <a:effectLst/>
                        </a:rPr>
                        <a:t> generate meaningful revenue streams from their </a:t>
                      </a:r>
                      <a:r>
                        <a:rPr lang="en-US" sz="1200" kern="1200" dirty="0" smtClean="0">
                          <a:effectLst/>
                        </a:rPr>
                        <a:t>programme activities</a:t>
                      </a:r>
                      <a:endParaRPr lang="en-US" sz="1200" b="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Increased and sustainable revenue streams from CSOs programme activities as a result of NDA programme support</a:t>
                      </a:r>
                      <a:endParaRPr lang="en-US" sz="1200" b="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401428">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marL="457200" marR="0" lvl="1" indent="0" algn="l" defTabSz="914400" rtl="0" eaLnBrk="1" fontAlgn="auto" latinLnBrk="0" hangingPunct="1">
                        <a:lnSpc>
                          <a:spcPct val="107000"/>
                        </a:lnSpc>
                        <a:spcBef>
                          <a:spcPts val="720"/>
                        </a:spcBef>
                        <a:spcAft>
                          <a:spcPts val="720"/>
                        </a:spcAft>
                        <a:buClrTx/>
                        <a:buSzTx/>
                        <a:buFontTx/>
                        <a:buNone/>
                        <a:tabLst/>
                        <a:defRPr/>
                      </a:pPr>
                      <a:r>
                        <a:rPr lang="en-ZA" sz="1200" kern="1200" dirty="0" smtClean="0">
                          <a:effectLst/>
                        </a:rPr>
                        <a:t>R24 000 000</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457200" marR="0" lvl="1" indent="0" algn="l" defTabSz="914400" rtl="0" eaLnBrk="1" fontAlgn="auto" latinLnBrk="0" hangingPunct="1">
                        <a:lnSpc>
                          <a:spcPct val="107000"/>
                        </a:lnSpc>
                        <a:spcBef>
                          <a:spcPts val="720"/>
                        </a:spcBef>
                        <a:spcAft>
                          <a:spcPts val="720"/>
                        </a:spcAft>
                        <a:buClrTx/>
                        <a:buSzTx/>
                        <a:buFontTx/>
                        <a:buNone/>
                        <a:tabLst/>
                        <a:defRPr/>
                      </a:pP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513417">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R3 270 171 </a:t>
                      </a:r>
                      <a:endParaRPr lang="en-US" sz="1200" b="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548203">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107950" marR="28575" algn="l" defTabSz="914400" rtl="0" eaLnBrk="1" latinLnBrk="0" hangingPunct="1">
                        <a:lnSpc>
                          <a:spcPct val="115000"/>
                        </a:lnSpc>
                        <a:spcBef>
                          <a:spcPts val="720"/>
                        </a:spcBef>
                        <a:spcAft>
                          <a:spcPts val="720"/>
                        </a:spcAft>
                      </a:pPr>
                      <a:r>
                        <a:rPr lang="en-US" sz="1200" kern="1200" dirty="0" smtClean="0">
                          <a:effectLst/>
                        </a:rPr>
                        <a:t>The normal business activities of the CSOs were affected by Covid-19 lockdown restrictions</a:t>
                      </a:r>
                      <a:endPar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563059492"/>
              </p:ext>
            </p:extLst>
          </p:nvPr>
        </p:nvGraphicFramePr>
        <p:xfrm>
          <a:off x="0" y="3501008"/>
          <a:ext cx="9131336" cy="2880320"/>
        </p:xfrm>
        <a:graphic>
          <a:graphicData uri="http://schemas.openxmlformats.org/drawingml/2006/table">
            <a:tbl>
              <a:tblPr firstRow="1" firstCol="1" bandRow="1">
                <a:tableStyleId>{5C22544A-7EE6-4342-B048-85BDC9FD1C3A}</a:tableStyleId>
              </a:tblPr>
              <a:tblGrid>
                <a:gridCol w="1607008">
                  <a:extLst>
                    <a:ext uri="{9D8B030D-6E8A-4147-A177-3AD203B41FA5}">
                      <a16:colId xmlns:a16="http://schemas.microsoft.com/office/drawing/2014/main" xmlns="" val="3473864839"/>
                    </a:ext>
                  </a:extLst>
                </a:gridCol>
                <a:gridCol w="1512168">
                  <a:extLst>
                    <a:ext uri="{9D8B030D-6E8A-4147-A177-3AD203B41FA5}">
                      <a16:colId xmlns:a16="http://schemas.microsoft.com/office/drawing/2014/main" xmlns="" val="1813656344"/>
                    </a:ext>
                  </a:extLst>
                </a:gridCol>
                <a:gridCol w="1836244">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499260">
                  <a:extLst>
                    <a:ext uri="{9D8B030D-6E8A-4147-A177-3AD203B41FA5}">
                      <a16:colId xmlns:a16="http://schemas.microsoft.com/office/drawing/2014/main" xmlns="" val="2344061550"/>
                    </a:ext>
                  </a:extLst>
                </a:gridCol>
                <a:gridCol w="1404669">
                  <a:extLst>
                    <a:ext uri="{9D8B030D-6E8A-4147-A177-3AD203B41FA5}">
                      <a16:colId xmlns:a16="http://schemas.microsoft.com/office/drawing/2014/main" xmlns="" val="3310251186"/>
                    </a:ext>
                  </a:extLst>
                </a:gridCol>
              </a:tblGrid>
              <a:tr h="322395">
                <a:tc>
                  <a:txBody>
                    <a:bodyPr/>
                    <a:lstStyle/>
                    <a:p>
                      <a:pPr>
                        <a:lnSpc>
                          <a:spcPct val="106000"/>
                        </a:lnSpc>
                        <a:spcAft>
                          <a:spcPts val="800"/>
                        </a:spcAft>
                      </a:pPr>
                      <a:r>
                        <a:rPr lang="en-GB" sz="1200" kern="1200" dirty="0">
                          <a:effectLst/>
                        </a:rPr>
                        <a:t>KPI </a:t>
                      </a:r>
                      <a:r>
                        <a:rPr lang="en-GB" sz="1200" kern="1200" dirty="0" smtClean="0">
                          <a:effectLst/>
                        </a:rPr>
                        <a:t>13</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ZA" sz="1200" kern="1200" dirty="0" smtClean="0">
                          <a:effectLst/>
                        </a:rPr>
                        <a:t>Number of CSOs empowered through on-line and e-development interventions </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17614" marR="17614" marT="2796" marB="0" anchor="ctr"/>
                </a:tc>
                <a:extLst>
                  <a:ext uri="{0D108BD9-81ED-4DB2-BD59-A6C34878D82A}">
                    <a16:rowId xmlns:a16="http://schemas.microsoft.com/office/drawing/2014/main" xmlns="" val="1052766316"/>
                  </a:ext>
                </a:extLst>
              </a:tr>
              <a:tr h="931541">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CSOs that have acquired management and operational capacity to effectively manage their programme activities for community good</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smtClean="0">
                          <a:effectLst/>
                        </a:rPr>
                        <a:t>  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gridSpan="2">
                  <a:txBody>
                    <a:bodyPr/>
                    <a:lstStyle/>
                    <a:p>
                      <a:pPr marL="0" marR="0" lvl="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CSOs that have managed their programme operates effectively and in a sustainable way that has allowed community to benefit socioeconomically.</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381758">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algn="l">
                        <a:lnSpc>
                          <a:spcPct val="107000"/>
                        </a:lnSpc>
                        <a:spcBef>
                          <a:spcPts val="720"/>
                        </a:spcBef>
                        <a:spcAft>
                          <a:spcPts val="720"/>
                        </a:spcAft>
                      </a:pPr>
                      <a:r>
                        <a:rPr lang="en-US" sz="1200" kern="1200" dirty="0" smtClean="0">
                          <a:effectLst/>
                        </a:rPr>
                        <a:t>300</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endParaRPr lang="en-US" sz="1800" kern="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621981">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a:lnSpc>
                          <a:spcPct val="100000"/>
                        </a:lnSpc>
                        <a:spcBef>
                          <a:spcPts val="720"/>
                        </a:spcBef>
                        <a:spcAft>
                          <a:spcPts val="720"/>
                        </a:spcAft>
                      </a:pPr>
                      <a:r>
                        <a:rPr lang="en-US" sz="1200" kern="1200" dirty="0" smtClean="0">
                          <a:effectLst/>
                        </a:rPr>
                        <a:t>1114</a:t>
                      </a:r>
                      <a:endParaRPr lang="en-US" sz="1200" b="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622645">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r>
                        <a:rPr lang="en-US" sz="1200" kern="1200" dirty="0" smtClean="0">
                          <a:effectLst/>
                        </a:rPr>
                        <a:t>The target was achieved and exceeded due to the readjustment of the risk levels in the last two quarters of the financial year, which allowed the contact (face-to-face) training.</a:t>
                      </a: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37206452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2</a:t>
            </a:r>
            <a:r>
              <a:rPr lang="en-ZA" b="1" dirty="0" smtClean="0"/>
              <a:t>: CSO DEVELOPMENT</a:t>
            </a:r>
            <a:endParaRPr lang="en-ZA" sz="788" dirty="0"/>
          </a:p>
        </p:txBody>
      </p:sp>
      <p:sp>
        <p:nvSpPr>
          <p:cNvPr id="5" name="Slide Number Placeholder 4"/>
          <p:cNvSpPr>
            <a:spLocks noGrp="1"/>
          </p:cNvSpPr>
          <p:nvPr>
            <p:ph type="sldNum" sz="quarter" idx="12"/>
          </p:nvPr>
        </p:nvSpPr>
        <p:spPr>
          <a:xfrm>
            <a:off x="8676456" y="6381328"/>
            <a:ext cx="400823" cy="360040"/>
          </a:xfrm>
        </p:spPr>
        <p:txBody>
          <a:bodyPr/>
          <a:lstStyle/>
          <a:p>
            <a:pPr>
              <a:defRPr/>
            </a:pPr>
            <a:fld id="{56AA2101-C1C2-4057-8262-EB528C86E1AF}" type="slidenum">
              <a:rPr lang="en-US" smtClean="0"/>
              <a:pPr>
                <a:defRPr/>
              </a:pPr>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477581620"/>
              </p:ext>
            </p:extLst>
          </p:nvPr>
        </p:nvGraphicFramePr>
        <p:xfrm>
          <a:off x="12664" y="838200"/>
          <a:ext cx="9131336" cy="5543128"/>
        </p:xfrm>
        <a:graphic>
          <a:graphicData uri="http://schemas.openxmlformats.org/drawingml/2006/table">
            <a:tbl>
              <a:tblPr firstRow="1" firstCol="1" bandRow="1">
                <a:tableStyleId>{5C22544A-7EE6-4342-B048-85BDC9FD1C3A}</a:tableStyleId>
              </a:tblPr>
              <a:tblGrid>
                <a:gridCol w="1535000">
                  <a:extLst>
                    <a:ext uri="{9D8B030D-6E8A-4147-A177-3AD203B41FA5}">
                      <a16:colId xmlns:a16="http://schemas.microsoft.com/office/drawing/2014/main" xmlns="" val="3473864839"/>
                    </a:ext>
                  </a:extLst>
                </a:gridCol>
                <a:gridCol w="1584176">
                  <a:extLst>
                    <a:ext uri="{9D8B030D-6E8A-4147-A177-3AD203B41FA5}">
                      <a16:colId xmlns:a16="http://schemas.microsoft.com/office/drawing/2014/main" xmlns="" val="1813656344"/>
                    </a:ext>
                  </a:extLst>
                </a:gridCol>
                <a:gridCol w="1836244">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1553512">
                  <a:extLst>
                    <a:ext uri="{9D8B030D-6E8A-4147-A177-3AD203B41FA5}">
                      <a16:colId xmlns:a16="http://schemas.microsoft.com/office/drawing/2014/main" xmlns="" val="2344061550"/>
                    </a:ext>
                  </a:extLst>
                </a:gridCol>
                <a:gridCol w="1350417">
                  <a:extLst>
                    <a:ext uri="{9D8B030D-6E8A-4147-A177-3AD203B41FA5}">
                      <a16:colId xmlns:a16="http://schemas.microsoft.com/office/drawing/2014/main" xmlns="" val="295321960"/>
                    </a:ext>
                  </a:extLst>
                </a:gridCol>
              </a:tblGrid>
              <a:tr h="615974">
                <a:tc>
                  <a:txBody>
                    <a:bodyPr/>
                    <a:lstStyle/>
                    <a:p>
                      <a:pPr>
                        <a:lnSpc>
                          <a:spcPct val="106000"/>
                        </a:lnSpc>
                        <a:spcAft>
                          <a:spcPts val="800"/>
                        </a:spcAft>
                      </a:pPr>
                      <a:r>
                        <a:rPr lang="en-GB" sz="1800" kern="1200" dirty="0">
                          <a:solidFill>
                            <a:schemeClr val="bg1"/>
                          </a:solidFill>
                          <a:effectLst/>
                        </a:rPr>
                        <a:t>KPI </a:t>
                      </a:r>
                      <a:r>
                        <a:rPr lang="en-GB" sz="1800" kern="1200" dirty="0" smtClean="0">
                          <a:solidFill>
                            <a:schemeClr val="bg1"/>
                          </a:solidFill>
                          <a:effectLst/>
                        </a:rPr>
                        <a:t>14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lang="en-US" sz="1800" kern="1200" dirty="0" smtClean="0">
                          <a:solidFill>
                            <a:schemeClr val="dk1"/>
                          </a:solidFill>
                          <a:effectLst/>
                          <a:latin typeface="+mn-lt"/>
                          <a:ea typeface="Calibri" panose="020F0502020204030204" pitchFamily="34" charset="0"/>
                          <a:cs typeface="Times New Roman" panose="02020603050405020304" pitchFamily="18" charset="0"/>
                        </a:rPr>
                        <a:t>Percentage (%) disbursement of funds for grant funding</a:t>
                      </a:r>
                      <a:endParaRPr lang="en-ZA" sz="18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marL="17614" marR="17614" marT="2796" marB="0" anchor="ctr">
                    <a:noFill/>
                  </a:tcPr>
                </a:tc>
                <a:extLst>
                  <a:ext uri="{0D108BD9-81ED-4DB2-BD59-A6C34878D82A}">
                    <a16:rowId xmlns:a16="http://schemas.microsoft.com/office/drawing/2014/main" xmlns="" val="1052766316"/>
                  </a:ext>
                </a:extLst>
              </a:tr>
              <a:tr h="1626370">
                <a:tc>
                  <a:txBody>
                    <a:bodyPr/>
                    <a:lstStyle/>
                    <a:p>
                      <a:pPr>
                        <a:lnSpc>
                          <a:spcPct val="106000"/>
                        </a:lnSpc>
                        <a:spcAft>
                          <a:spcPts val="800"/>
                        </a:spcAft>
                      </a:pPr>
                      <a:r>
                        <a:rPr lang="en-GB" sz="1800" kern="1200" dirty="0">
                          <a:solidFill>
                            <a:schemeClr val="bg1"/>
                          </a:solidFill>
                          <a:effectLst/>
                        </a:rPr>
                        <a:t>Object of Change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algn="just" defTabSz="914400" rtl="0" eaLnBrk="1" latinLnBrk="0" hangingPunct="1">
                        <a:lnSpc>
                          <a:spcPct val="107000"/>
                        </a:lnSpc>
                        <a:spcBef>
                          <a:spcPts val="720"/>
                        </a:spcBef>
                        <a:spcAft>
                          <a:spcPts val="800"/>
                        </a:spcAft>
                      </a:pPr>
                      <a:r>
                        <a:rPr lang="en-ZA" sz="1800" b="0" kern="1200" dirty="0" smtClean="0">
                          <a:solidFill>
                            <a:schemeClr val="dk1"/>
                          </a:solidFill>
                          <a:effectLst/>
                          <a:latin typeface="+mn-lt"/>
                          <a:ea typeface="Calibri" panose="020F0502020204030204" pitchFamily="34" charset="0"/>
                          <a:cs typeface="Times New Roman" panose="02020603050405020304" pitchFamily="18" charset="0"/>
                        </a:rPr>
                        <a:t>Exists a effective systems that manages grant funding operations  </a:t>
                      </a:r>
                      <a:endParaRPr lang="en-ZA" sz="1800" b="0" kern="1200" dirty="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800" kern="1200" dirty="0" smtClean="0">
                          <a:solidFill>
                            <a:schemeClr val="bg1"/>
                          </a:solidFill>
                          <a:effectLst/>
                        </a:rPr>
                        <a:t>  Impact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rowSpan="2" gridSpan="2">
                  <a:txBody>
                    <a:bodyPr/>
                    <a:lstStyle/>
                    <a:p>
                      <a:pPr marL="0" algn="just" defTabSz="914400" rtl="0" eaLnBrk="1" latinLnBrk="0" hangingPunct="1">
                        <a:lnSpc>
                          <a:spcPct val="107000"/>
                        </a:lnSpc>
                        <a:spcBef>
                          <a:spcPts val="720"/>
                        </a:spcBef>
                        <a:spcAft>
                          <a:spcPts val="800"/>
                        </a:spcAft>
                      </a:pPr>
                      <a:r>
                        <a:rPr lang="en-US" sz="1800" b="0" kern="1200" dirty="0" smtClean="0">
                          <a:solidFill>
                            <a:schemeClr val="dk1"/>
                          </a:solidFill>
                          <a:effectLst/>
                          <a:latin typeface="+mn-lt"/>
                          <a:ea typeface="Calibri" panose="020F0502020204030204" pitchFamily="34" charset="0"/>
                          <a:cs typeface="Times New Roman" panose="02020603050405020304" pitchFamily="18" charset="0"/>
                        </a:rPr>
                        <a:t>CSOs receive grant funding in a timely manner and in adherence to funding and relevant </a:t>
                      </a:r>
                      <a:r>
                        <a:rPr lang="en-US" sz="1800" b="0" kern="1200" baseline="0" dirty="0" smtClean="0">
                          <a:solidFill>
                            <a:schemeClr val="dk1"/>
                          </a:solidFill>
                          <a:effectLst/>
                          <a:latin typeface="+mn-lt"/>
                          <a:ea typeface="Calibri" panose="020F0502020204030204" pitchFamily="34" charset="0"/>
                          <a:cs typeface="Times New Roman" panose="02020603050405020304" pitchFamily="18" charset="0"/>
                        </a:rPr>
                        <a:t>prescripts and contractual obligations</a:t>
                      </a:r>
                      <a:endParaRPr lang="en-ZA" sz="1800" b="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extLst>
                  <a:ext uri="{0D108BD9-81ED-4DB2-BD59-A6C34878D82A}">
                    <a16:rowId xmlns:a16="http://schemas.microsoft.com/office/drawing/2014/main" xmlns="" val="3747376475"/>
                  </a:ext>
                </a:extLst>
              </a:tr>
              <a:tr h="729393">
                <a:tc>
                  <a:txBody>
                    <a:bodyPr/>
                    <a:lstStyle/>
                    <a:p>
                      <a:pPr>
                        <a:lnSpc>
                          <a:spcPct val="106000"/>
                        </a:lnSpc>
                        <a:spcAft>
                          <a:spcPts val="800"/>
                        </a:spcAft>
                      </a:pPr>
                      <a:r>
                        <a:rPr lang="en-GB" sz="1800" kern="1200" dirty="0">
                          <a:solidFill>
                            <a:schemeClr val="bg1"/>
                          </a:solidFill>
                          <a:effectLst/>
                        </a:rPr>
                        <a:t>Targets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800" kern="1200" dirty="0">
                          <a:solidFill>
                            <a:schemeClr val="bg1"/>
                          </a:solidFill>
                          <a:effectLst/>
                        </a:rPr>
                        <a:t>Annual target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solidFill>
                      <a:schemeClr val="accent1"/>
                    </a:solidFill>
                  </a:tcPr>
                </a:tc>
                <a:tc>
                  <a:txBody>
                    <a:bodyPr/>
                    <a:lstStyle/>
                    <a:p>
                      <a:pPr marL="457200" marR="0" lvl="1" indent="0" algn="l" defTabSz="914400" rtl="0" eaLnBrk="1" fontAlgn="auto" latinLnBrk="0" hangingPunct="1">
                        <a:lnSpc>
                          <a:spcPct val="107000"/>
                        </a:lnSpc>
                        <a:spcBef>
                          <a:spcPts val="720"/>
                        </a:spcBef>
                        <a:spcAft>
                          <a:spcPts val="720"/>
                        </a:spcAft>
                        <a:buClrTx/>
                        <a:buSzTx/>
                        <a:buFontTx/>
                        <a:buNone/>
                        <a:tabLst/>
                        <a:defRPr/>
                      </a:pPr>
                      <a:r>
                        <a:rPr lang="en-US" sz="1800" kern="1200" dirty="0" smtClean="0">
                          <a:solidFill>
                            <a:schemeClr val="dk1"/>
                          </a:solidFill>
                          <a:effectLst/>
                          <a:latin typeface="+mn-lt"/>
                          <a:ea typeface="Calibri" panose="020F0502020204030204" pitchFamily="34" charset="0"/>
                          <a:cs typeface="Times New Roman" panose="02020603050405020304" pitchFamily="18" charset="0"/>
                        </a:rPr>
                        <a:t>95%</a:t>
                      </a:r>
                      <a:endParaRPr lang="en-ZA" sz="18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gridSpan="2" vMerge="1">
                  <a:txBody>
                    <a:bodyPr/>
                    <a:lstStyle/>
                    <a:p>
                      <a:pPr marL="457200" marR="0" lvl="1" indent="0" algn="l" defTabSz="914400" rtl="0" eaLnBrk="1" fontAlgn="auto" latinLnBrk="0" hangingPunct="1">
                        <a:lnSpc>
                          <a:spcPct val="107000"/>
                        </a:lnSpc>
                        <a:spcBef>
                          <a:spcPts val="720"/>
                        </a:spcBef>
                        <a:spcAft>
                          <a:spcPts val="720"/>
                        </a:spcAft>
                        <a:buClrTx/>
                        <a:buSzTx/>
                        <a:buFontTx/>
                        <a:buNone/>
                        <a:tabLst/>
                        <a:defRPr/>
                      </a:pPr>
                      <a:endParaRPr lang="en-ZA"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hMerge="1" vMerge="1">
                  <a:txBody>
                    <a:bodyPr/>
                    <a:lstStyle/>
                    <a:p>
                      <a:endParaRPr lang="en-US"/>
                    </a:p>
                  </a:txBody>
                  <a:tcPr/>
                </a:tc>
                <a:extLst>
                  <a:ext uri="{0D108BD9-81ED-4DB2-BD59-A6C34878D82A}">
                    <a16:rowId xmlns:a16="http://schemas.microsoft.com/office/drawing/2014/main" xmlns="" val="4232098056"/>
                  </a:ext>
                </a:extLst>
              </a:tr>
              <a:tr h="1241576">
                <a:tc>
                  <a:txBody>
                    <a:bodyPr/>
                    <a:lstStyle/>
                    <a:p>
                      <a:pPr>
                        <a:lnSpc>
                          <a:spcPct val="106000"/>
                        </a:lnSpc>
                        <a:spcAft>
                          <a:spcPts val="800"/>
                        </a:spcAft>
                      </a:pPr>
                      <a:r>
                        <a:rPr lang="en-US" sz="1800" dirty="0" smtClean="0">
                          <a:solidFill>
                            <a:schemeClr val="bg1"/>
                          </a:solidFill>
                          <a:effectLst/>
                        </a:rPr>
                        <a:t>Achievement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0" marR="0" indent="0" algn="l" defTabSz="914400" rtl="0" eaLnBrk="1" fontAlgn="auto" latinLnBrk="0" hangingPunct="1">
                        <a:lnSpc>
                          <a:spcPct val="100000"/>
                        </a:lnSpc>
                        <a:spcBef>
                          <a:spcPts val="720"/>
                        </a:spcBef>
                        <a:spcAft>
                          <a:spcPts val="720"/>
                        </a:spcAft>
                        <a:buClrTx/>
                        <a:buSzTx/>
                        <a:buFontTx/>
                        <a:buNone/>
                        <a:tabLst/>
                        <a:defRPr/>
                      </a:pPr>
                      <a:r>
                        <a:rPr lang="en-GB" sz="1800" kern="1200" dirty="0" smtClean="0">
                          <a:solidFill>
                            <a:schemeClr val="dk1"/>
                          </a:solidFill>
                          <a:effectLst/>
                          <a:latin typeface="+mn-lt"/>
                          <a:ea typeface="+mn-ea"/>
                          <a:cs typeface="+mn-cs"/>
                        </a:rPr>
                        <a:t>100%</a:t>
                      </a:r>
                      <a:endParaRPr lang="en-ZA" sz="1800" b="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1329815">
                <a:tc>
                  <a:txBody>
                    <a:bodyPr/>
                    <a:lstStyle/>
                    <a:p>
                      <a:pPr>
                        <a:lnSpc>
                          <a:spcPct val="106000"/>
                        </a:lnSpc>
                        <a:spcAft>
                          <a:spcPts val="800"/>
                        </a:spcAft>
                      </a:pPr>
                      <a:r>
                        <a:rPr lang="en-GB" sz="1800" dirty="0" smtClean="0">
                          <a:solidFill>
                            <a:schemeClr val="bg1"/>
                          </a:solidFill>
                          <a:effectLst/>
                        </a:rPr>
                        <a:t>Reason </a:t>
                      </a:r>
                      <a:r>
                        <a:rPr lang="en-GB" sz="1800" dirty="0">
                          <a:solidFill>
                            <a:schemeClr val="bg1"/>
                          </a:solidFill>
                          <a:effectLst/>
                        </a:rPr>
                        <a:t>for deviation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5">
                  <a:txBody>
                    <a:bodyPr/>
                    <a:lstStyle/>
                    <a:p>
                      <a:pPr marL="107950" marR="28575" algn="l" defTabSz="914400" rtl="0" eaLnBrk="1" latinLnBrk="0" hangingPunct="1">
                        <a:lnSpc>
                          <a:spcPct val="115000"/>
                        </a:lnSpc>
                        <a:spcBef>
                          <a:spcPts val="720"/>
                        </a:spcBef>
                        <a:spcAft>
                          <a:spcPts val="720"/>
                        </a:spcAft>
                      </a:pPr>
                      <a:r>
                        <a:rPr lang="en-US" sz="1800" kern="1200" dirty="0" smtClean="0">
                          <a:solidFill>
                            <a:schemeClr val="dk1"/>
                          </a:solidFill>
                          <a:effectLst/>
                          <a:latin typeface="+mn-lt"/>
                          <a:ea typeface="+mn-ea"/>
                          <a:cs typeface="+mn-cs"/>
                        </a:rPr>
                        <a:t>The target was surpassed by 5% due to improved budget utilization. </a:t>
                      </a:r>
                      <a:endParaRPr lang="en-GB" sz="1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spTree>
    <p:extLst>
      <p:ext uri="{BB962C8B-B14F-4D97-AF65-F5344CB8AC3E}">
        <p14:creationId xmlns:p14="http://schemas.microsoft.com/office/powerpoint/2010/main" xmlns="" val="5005556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3</a:t>
            </a:r>
            <a:r>
              <a:rPr lang="en-ZA" b="1" dirty="0" smtClean="0"/>
              <a:t>: RESEARCH</a:t>
            </a:r>
            <a:endParaRPr lang="en-ZA" sz="788" cap="all" dirty="0"/>
          </a:p>
        </p:txBody>
      </p:sp>
      <p:sp>
        <p:nvSpPr>
          <p:cNvPr id="5" name="Slide Number Placeholder 4"/>
          <p:cNvSpPr>
            <a:spLocks noGrp="1"/>
          </p:cNvSpPr>
          <p:nvPr>
            <p:ph type="sldNum" sz="quarter" idx="12"/>
          </p:nvPr>
        </p:nvSpPr>
        <p:spPr>
          <a:xfrm>
            <a:off x="8604448" y="6237312"/>
            <a:ext cx="391716" cy="457200"/>
          </a:xfrm>
        </p:spPr>
        <p:txBody>
          <a:bodyPr/>
          <a:lstStyle/>
          <a:p>
            <a:pPr>
              <a:defRPr/>
            </a:pPr>
            <a:fld id="{56AA2101-C1C2-4057-8262-EB528C86E1AF}" type="slidenum">
              <a:rPr lang="en-US" smtClean="0"/>
              <a:pPr>
                <a:defRPr/>
              </a:pPr>
              <a:t>18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182973733"/>
              </p:ext>
            </p:extLst>
          </p:nvPr>
        </p:nvGraphicFramePr>
        <p:xfrm>
          <a:off x="12664" y="838199"/>
          <a:ext cx="9131336" cy="2880321"/>
        </p:xfrm>
        <a:graphic>
          <a:graphicData uri="http://schemas.openxmlformats.org/drawingml/2006/table">
            <a:tbl>
              <a:tblPr firstRow="1" firstCol="1" bandRow="1">
                <a:tableStyleId>{5C22544A-7EE6-4342-B048-85BDC9FD1C3A}</a:tableStyleId>
              </a:tblPr>
              <a:tblGrid>
                <a:gridCol w="1607008">
                  <a:extLst>
                    <a:ext uri="{9D8B030D-6E8A-4147-A177-3AD203B41FA5}">
                      <a16:colId xmlns:a16="http://schemas.microsoft.com/office/drawing/2014/main" xmlns="" val="3473864839"/>
                    </a:ext>
                  </a:extLst>
                </a:gridCol>
                <a:gridCol w="1656184">
                  <a:extLst>
                    <a:ext uri="{9D8B030D-6E8A-4147-A177-3AD203B41FA5}">
                      <a16:colId xmlns:a16="http://schemas.microsoft.com/office/drawing/2014/main" xmlns="" val="1813656344"/>
                    </a:ext>
                  </a:extLst>
                </a:gridCol>
                <a:gridCol w="1692228">
                  <a:extLst>
                    <a:ext uri="{9D8B030D-6E8A-4147-A177-3AD203B41FA5}">
                      <a16:colId xmlns:a16="http://schemas.microsoft.com/office/drawing/2014/main" xmlns="" val="3378281872"/>
                    </a:ext>
                  </a:extLst>
                </a:gridCol>
                <a:gridCol w="1271987">
                  <a:extLst>
                    <a:ext uri="{9D8B030D-6E8A-4147-A177-3AD203B41FA5}">
                      <a16:colId xmlns:a16="http://schemas.microsoft.com/office/drawing/2014/main" xmlns="" val="1566324255"/>
                    </a:ext>
                  </a:extLst>
                </a:gridCol>
                <a:gridCol w="2903929">
                  <a:extLst>
                    <a:ext uri="{9D8B030D-6E8A-4147-A177-3AD203B41FA5}">
                      <a16:colId xmlns:a16="http://schemas.microsoft.com/office/drawing/2014/main" xmlns="" val="2344061550"/>
                    </a:ext>
                  </a:extLst>
                </a:gridCol>
              </a:tblGrid>
              <a:tr h="226586">
                <a:tc>
                  <a:txBody>
                    <a:bodyPr/>
                    <a:lstStyle/>
                    <a:p>
                      <a:pPr>
                        <a:lnSpc>
                          <a:spcPct val="106000"/>
                        </a:lnSpc>
                        <a:spcAft>
                          <a:spcPts val="800"/>
                        </a:spcAft>
                      </a:pPr>
                      <a:r>
                        <a:rPr lang="en-GB" sz="1100" kern="1200" dirty="0">
                          <a:effectLst/>
                        </a:rPr>
                        <a:t>KPI 15</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marL="0" algn="l" defTabSz="914400" rtl="0" eaLnBrk="1" latinLnBrk="0" hangingPunct="1">
                        <a:lnSpc>
                          <a:spcPct val="107000"/>
                        </a:lnSpc>
                        <a:spcBef>
                          <a:spcPts val="720"/>
                        </a:spcBef>
                        <a:spcAft>
                          <a:spcPts val="720"/>
                        </a:spcAft>
                      </a:pPr>
                      <a:r>
                        <a:rPr lang="en-ZA" sz="1100" kern="1200" dirty="0">
                          <a:effectLst/>
                        </a:rPr>
                        <a:t>Number of research publications that informed development practice on Government Priorities</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17614" marR="17614" marT="2796"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2766316"/>
                  </a:ext>
                </a:extLst>
              </a:tr>
              <a:tr h="389197">
                <a:tc>
                  <a:txBody>
                    <a:bodyPr/>
                    <a:lstStyle/>
                    <a:p>
                      <a:pPr>
                        <a:lnSpc>
                          <a:spcPct val="106000"/>
                        </a:lnSpc>
                        <a:spcAft>
                          <a:spcPts val="800"/>
                        </a:spcAft>
                      </a:pPr>
                      <a:r>
                        <a:rPr lang="en-GB" sz="1100" kern="1200" dirty="0">
                          <a:effectLst/>
                        </a:rPr>
                        <a:t>Object of Change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a:lnSpc>
                          <a:spcPct val="107000"/>
                        </a:lnSpc>
                        <a:spcBef>
                          <a:spcPts val="720"/>
                        </a:spcBef>
                        <a:spcAft>
                          <a:spcPts val="720"/>
                        </a:spcAft>
                      </a:pPr>
                      <a:r>
                        <a:rPr lang="en-GB" sz="1100" kern="1200" dirty="0">
                          <a:effectLst/>
                        </a:rPr>
                        <a:t>To generate empirical evidence for enhanced development policy</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rowSpan="2">
                  <a:txBody>
                    <a:bodyPr/>
                    <a:lstStyle/>
                    <a:p>
                      <a:pPr>
                        <a:lnSpc>
                          <a:spcPct val="107000"/>
                        </a:lnSpc>
                        <a:spcBef>
                          <a:spcPts val="720"/>
                        </a:spcBef>
                        <a:spcAft>
                          <a:spcPts val="720"/>
                        </a:spcAft>
                      </a:pPr>
                      <a:r>
                        <a:rPr lang="en-GB" sz="1100" kern="1200" dirty="0" smtClean="0">
                          <a:effectLst/>
                        </a:rPr>
                        <a:t>  Impact </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algn="l" defTabSz="914400" rtl="0" eaLnBrk="1" latinLnBrk="0" hangingPunct="1">
                        <a:lnSpc>
                          <a:spcPct val="107000"/>
                        </a:lnSpc>
                        <a:spcBef>
                          <a:spcPts val="720"/>
                        </a:spcBef>
                        <a:spcAft>
                          <a:spcPts val="720"/>
                        </a:spcAft>
                      </a:pPr>
                      <a:r>
                        <a:rPr lang="en-GB" sz="1100" kern="1200" dirty="0">
                          <a:effectLst/>
                        </a:rPr>
                        <a:t>Contributed towards the implementation of dialogues. Strengthened social partnerships through the engagement with the research findings</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47376475"/>
                  </a:ext>
                </a:extLst>
              </a:tr>
              <a:tr h="465772">
                <a:tc>
                  <a:txBody>
                    <a:bodyPr/>
                    <a:lstStyle/>
                    <a:p>
                      <a:pPr>
                        <a:lnSpc>
                          <a:spcPct val="106000"/>
                        </a:lnSpc>
                        <a:spcAft>
                          <a:spcPts val="800"/>
                        </a:spcAft>
                      </a:pPr>
                      <a:r>
                        <a:rPr lang="en-GB" sz="1100" kern="1200" dirty="0">
                          <a:effectLst/>
                        </a:rPr>
                        <a:t>Targets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100" kern="1200" dirty="0">
                          <a:effectLst/>
                        </a:rPr>
                        <a:t>Annual target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73" marR="18173" marT="3076" marB="0" anchor="ctr"/>
                </a:tc>
                <a:tc>
                  <a:txBody>
                    <a:bodyPr/>
                    <a:lstStyle/>
                    <a:p>
                      <a:pPr>
                        <a:lnSpc>
                          <a:spcPct val="107000"/>
                        </a:lnSpc>
                        <a:spcBef>
                          <a:spcPts val="720"/>
                        </a:spcBef>
                        <a:spcAft>
                          <a:spcPts val="720"/>
                        </a:spcAft>
                      </a:pPr>
                      <a:r>
                        <a:rPr lang="en-GB" sz="1100" kern="1200" dirty="0" smtClean="0">
                          <a:effectLst/>
                        </a:rPr>
                        <a:t>3 Research reports</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Bef>
                          <a:spcPts val="720"/>
                        </a:spcBef>
                        <a:spcAft>
                          <a:spcPts val="720"/>
                        </a:spcAft>
                      </a:pP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vMerge="1">
                  <a:txBody>
                    <a:bodyPr/>
                    <a:lstStyle/>
                    <a:p>
                      <a:pPr marL="0" algn="l" defTabSz="914400" rtl="0" eaLnBrk="1" latinLnBrk="0" hangingPunct="1">
                        <a:lnSpc>
                          <a:spcPct val="107000"/>
                        </a:lnSpc>
                        <a:spcBef>
                          <a:spcPts val="720"/>
                        </a:spcBef>
                        <a:spcAft>
                          <a:spcPts val="72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232098056"/>
                  </a:ext>
                </a:extLst>
              </a:tr>
              <a:tr h="1421174">
                <a:tc>
                  <a:txBody>
                    <a:bodyPr/>
                    <a:lstStyle/>
                    <a:p>
                      <a:pPr>
                        <a:lnSpc>
                          <a:spcPct val="106000"/>
                        </a:lnSpc>
                        <a:spcAft>
                          <a:spcPts val="800"/>
                        </a:spcAft>
                      </a:pPr>
                      <a:r>
                        <a:rPr lang="en-US" sz="1100" dirty="0" smtClean="0">
                          <a:effectLst/>
                        </a:rPr>
                        <a:t>Achievement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0000"/>
                        </a:lnSpc>
                        <a:spcBef>
                          <a:spcPts val="720"/>
                        </a:spcBef>
                        <a:spcAft>
                          <a:spcPts val="720"/>
                        </a:spcAft>
                      </a:pPr>
                      <a:r>
                        <a:rPr lang="en-ZA" sz="1100" kern="1200" dirty="0">
                          <a:effectLst/>
                        </a:rPr>
                        <a:t>The NDA concluded </a:t>
                      </a:r>
                      <a:r>
                        <a:rPr lang="en-ZA" sz="1100" kern="1200" dirty="0" smtClean="0">
                          <a:effectLst/>
                        </a:rPr>
                        <a:t>5 </a:t>
                      </a:r>
                      <a:r>
                        <a:rPr lang="en-ZA" sz="1100" kern="1200" dirty="0">
                          <a:effectLst/>
                        </a:rPr>
                        <a:t>research studies, these studies were on the following research areas</a:t>
                      </a:r>
                      <a:r>
                        <a:rPr lang="en-ZA" sz="1100" kern="1200" dirty="0" smtClean="0">
                          <a:effectLst/>
                        </a:rPr>
                        <a:t>:</a:t>
                      </a:r>
                    </a:p>
                    <a:p>
                      <a:pPr marL="285750" lvl="0" indent="-285750">
                        <a:buFont typeface="Arial" panose="020B0604020202020204" pitchFamily="34" charset="0"/>
                        <a:buChar char="•"/>
                      </a:pPr>
                      <a:r>
                        <a:rPr lang="en-GB" sz="1100" kern="1200" dirty="0" smtClean="0">
                          <a:effectLst/>
                        </a:rPr>
                        <a:t>Behaviour change and modification in the wake of COVID-19 – Policy implications for the Social Development Portfolio Strategies</a:t>
                      </a:r>
                      <a:endParaRPr lang="en-US" sz="1100" kern="1200" dirty="0" smtClean="0">
                        <a:effectLst/>
                      </a:endParaRPr>
                    </a:p>
                    <a:p>
                      <a:pPr marL="285750" lvl="0" indent="-285750">
                        <a:buFont typeface="Arial" panose="020B0604020202020204" pitchFamily="34" charset="0"/>
                        <a:buChar char="•"/>
                      </a:pPr>
                      <a:r>
                        <a:rPr lang="en-GB" sz="1100" kern="1200" dirty="0" smtClean="0">
                          <a:effectLst/>
                        </a:rPr>
                        <a:t>Requirements for transforming the civil society sector in South Africa</a:t>
                      </a:r>
                      <a:endParaRPr lang="en-US" sz="1100" kern="1200" dirty="0" smtClean="0">
                        <a:effectLst/>
                      </a:endParaRPr>
                    </a:p>
                    <a:p>
                      <a:pPr marL="285750" lvl="0" indent="-285750">
                        <a:buFont typeface="Arial" panose="020B0604020202020204" pitchFamily="34" charset="0"/>
                        <a:buChar char="•"/>
                      </a:pPr>
                      <a:r>
                        <a:rPr lang="en-GB" sz="1100" kern="1200" dirty="0" smtClean="0">
                          <a:effectLst/>
                        </a:rPr>
                        <a:t>Analysis of best practices in ECD centres in the Eastern Cape Province in the context of legislation and policy</a:t>
                      </a:r>
                      <a:endParaRPr lang="en-US" sz="1100" kern="1200" dirty="0" smtClean="0">
                        <a:effectLst/>
                      </a:endParaRPr>
                    </a:p>
                    <a:p>
                      <a:pPr marL="285750" lvl="0" indent="-285750">
                        <a:buFont typeface="Arial" panose="020B0604020202020204" pitchFamily="34" charset="0"/>
                        <a:buChar char="•"/>
                      </a:pPr>
                      <a:r>
                        <a:rPr lang="en-GB" sz="1100" kern="1200" dirty="0" smtClean="0">
                          <a:effectLst/>
                        </a:rPr>
                        <a:t>Creating capacities and building capabilities for the civil society sector in South Africa</a:t>
                      </a:r>
                    </a:p>
                    <a:p>
                      <a:pPr marL="285750" lvl="0" indent="-285750">
                        <a:buFont typeface="Arial" panose="020B0604020202020204" pitchFamily="34" charset="0"/>
                        <a:buChar char="•"/>
                      </a:pPr>
                      <a:r>
                        <a:rPr lang="en-GB" sz="1100" kern="1200" dirty="0" smtClean="0">
                          <a:effectLst/>
                        </a:rPr>
                        <a:t>Creating Capacities</a:t>
                      </a:r>
                      <a:r>
                        <a:rPr lang="en-GB" sz="1100" kern="1200" baseline="0" dirty="0" smtClean="0">
                          <a:effectLst/>
                        </a:rPr>
                        <a:t> and Building </a:t>
                      </a:r>
                      <a:r>
                        <a:rPr lang="en-GB" sz="1100" kern="1200" dirty="0" smtClean="0">
                          <a:effectLst/>
                        </a:rPr>
                        <a:t>Capacities </a:t>
                      </a:r>
                      <a:r>
                        <a:rPr lang="en-GB" sz="1100" kern="1200" baseline="0" dirty="0" smtClean="0">
                          <a:effectLst/>
                        </a:rPr>
                        <a:t>for CSO in SA</a:t>
                      </a:r>
                      <a:endParaRPr lang="en-GB" sz="11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56129156"/>
                  </a:ext>
                </a:extLst>
              </a:tr>
              <a:tr h="377592">
                <a:tc>
                  <a:txBody>
                    <a:bodyPr/>
                    <a:lstStyle/>
                    <a:p>
                      <a:pPr>
                        <a:lnSpc>
                          <a:spcPct val="106000"/>
                        </a:lnSpc>
                        <a:spcAft>
                          <a:spcPts val="800"/>
                        </a:spcAft>
                      </a:pPr>
                      <a:r>
                        <a:rPr lang="en-GB" sz="1100" kern="1200" dirty="0" smtClean="0">
                          <a:effectLst/>
                        </a:rPr>
                        <a:t>Reason </a:t>
                      </a:r>
                      <a:r>
                        <a:rPr lang="en-GB" sz="1100" kern="1200" dirty="0">
                          <a:effectLst/>
                        </a:rPr>
                        <a:t>for deviation </a:t>
                      </a:r>
                      <a:endParaRPr lang="en-US" sz="1100" b="1" kern="1200" dirty="0">
                        <a:solidFill>
                          <a:schemeClr val="bg1"/>
                        </a:solidFill>
                        <a:effectLst/>
                        <a:latin typeface="+mn-lt"/>
                        <a:ea typeface="+mn-ea"/>
                        <a:cs typeface="+mn-cs"/>
                      </a:endParaRPr>
                    </a:p>
                  </a:txBody>
                  <a:tcPr marL="17614" marR="17614" marT="2796" marB="0" anchor="ctr"/>
                </a:tc>
                <a:tc gridSpan="4">
                  <a:txBody>
                    <a:bodyPr/>
                    <a:lstStyle/>
                    <a:p>
                      <a:pPr marL="107950" algn="just">
                        <a:spcAft>
                          <a:spcPts val="0"/>
                        </a:spcAft>
                      </a:pPr>
                      <a:r>
                        <a:rPr lang="en-ZA" sz="1100" kern="1200" dirty="0" smtClean="0">
                          <a:effectLst/>
                        </a:rPr>
                        <a:t>Two additional researches were undertaken. Behaviour Change Modification in the wake of COVID-19 and Analysis of ECD policy implementation in rural settings</a:t>
                      </a:r>
                      <a:endParaRPr lang="en-ZA" sz="1100" kern="1200" dirty="0">
                        <a:solidFill>
                          <a:schemeClr val="dk1"/>
                        </a:solidFill>
                        <a:effectLst/>
                        <a:latin typeface="+mn-lt"/>
                        <a:ea typeface="Calibri" panose="020F0502020204030204" pitchFamily="34" charset="0"/>
                        <a:cs typeface="Times New Roman" panose="02020603050405020304" pitchFamily="18" charset="0"/>
                      </a:endParaRPr>
                    </a:p>
                  </a:txBody>
                  <a:tcPr marL="18173" marR="18173" marT="30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77049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679945864"/>
              </p:ext>
            </p:extLst>
          </p:nvPr>
        </p:nvGraphicFramePr>
        <p:xfrm>
          <a:off x="21431" y="3718521"/>
          <a:ext cx="9122568" cy="2662806"/>
        </p:xfrm>
        <a:graphic>
          <a:graphicData uri="http://schemas.openxmlformats.org/drawingml/2006/table">
            <a:tbl>
              <a:tblPr firstRow="1" firstCol="1" bandRow="1">
                <a:tableStyleId>{5C22544A-7EE6-4342-B048-85BDC9FD1C3A}</a:tableStyleId>
              </a:tblPr>
              <a:tblGrid>
                <a:gridCol w="1594495">
                  <a:extLst>
                    <a:ext uri="{9D8B030D-6E8A-4147-A177-3AD203B41FA5}">
                      <a16:colId xmlns:a16="http://schemas.microsoft.com/office/drawing/2014/main" xmlns="" val="3915859156"/>
                    </a:ext>
                  </a:extLst>
                </a:gridCol>
                <a:gridCol w="1390049">
                  <a:extLst>
                    <a:ext uri="{9D8B030D-6E8A-4147-A177-3AD203B41FA5}">
                      <a16:colId xmlns:a16="http://schemas.microsoft.com/office/drawing/2014/main" xmlns="" val="4261420118"/>
                    </a:ext>
                  </a:extLst>
                </a:gridCol>
                <a:gridCol w="1633052">
                  <a:extLst>
                    <a:ext uri="{9D8B030D-6E8A-4147-A177-3AD203B41FA5}">
                      <a16:colId xmlns:a16="http://schemas.microsoft.com/office/drawing/2014/main" xmlns="" val="338258636"/>
                    </a:ext>
                  </a:extLst>
                </a:gridCol>
                <a:gridCol w="1295180">
                  <a:extLst>
                    <a:ext uri="{9D8B030D-6E8A-4147-A177-3AD203B41FA5}">
                      <a16:colId xmlns:a16="http://schemas.microsoft.com/office/drawing/2014/main" xmlns="" val="3137298473"/>
                    </a:ext>
                  </a:extLst>
                </a:gridCol>
                <a:gridCol w="3209792">
                  <a:extLst>
                    <a:ext uri="{9D8B030D-6E8A-4147-A177-3AD203B41FA5}">
                      <a16:colId xmlns:a16="http://schemas.microsoft.com/office/drawing/2014/main" xmlns="" val="436254876"/>
                    </a:ext>
                  </a:extLst>
                </a:gridCol>
              </a:tblGrid>
              <a:tr h="238126">
                <a:tc>
                  <a:txBody>
                    <a:bodyPr/>
                    <a:lstStyle/>
                    <a:p>
                      <a:pPr>
                        <a:lnSpc>
                          <a:spcPct val="106000"/>
                        </a:lnSpc>
                        <a:spcAft>
                          <a:spcPts val="800"/>
                        </a:spcAft>
                      </a:pPr>
                      <a:r>
                        <a:rPr lang="en-GB" sz="1100" kern="1200" dirty="0">
                          <a:effectLst/>
                        </a:rPr>
                        <a:t>KPI 16</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318" marR="13318" marT="2114" marB="0" anchor="ctr"/>
                </a:tc>
                <a:tc gridSpan="4">
                  <a:txBody>
                    <a:bodyPr/>
                    <a:lstStyle/>
                    <a:p>
                      <a:pPr marL="0" algn="l" defTabSz="914400" rtl="0" eaLnBrk="1" latinLnBrk="0" hangingPunct="1">
                        <a:lnSpc>
                          <a:spcPct val="107000"/>
                        </a:lnSpc>
                        <a:spcBef>
                          <a:spcPts val="720"/>
                        </a:spcBef>
                        <a:spcAft>
                          <a:spcPts val="720"/>
                        </a:spcAft>
                      </a:pPr>
                      <a:r>
                        <a:rPr lang="en-GB" sz="1100" kern="1200" dirty="0">
                          <a:effectLst/>
                        </a:rPr>
                        <a:t>Approved Research and Evaluation agenda</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13318" marR="13318" marT="2114"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61073897"/>
                  </a:ext>
                </a:extLst>
              </a:tr>
              <a:tr h="651357">
                <a:tc>
                  <a:txBody>
                    <a:bodyPr/>
                    <a:lstStyle/>
                    <a:p>
                      <a:pPr>
                        <a:lnSpc>
                          <a:spcPct val="106000"/>
                        </a:lnSpc>
                        <a:spcAft>
                          <a:spcPts val="800"/>
                        </a:spcAft>
                      </a:pPr>
                      <a:r>
                        <a:rPr lang="en-GB" sz="1100" kern="1200" dirty="0">
                          <a:effectLst/>
                        </a:rPr>
                        <a:t>Object of Change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marL="0" algn="l" defTabSz="914400" rtl="0" eaLnBrk="1" latinLnBrk="0" hangingPunct="1">
                        <a:lnSpc>
                          <a:spcPct val="107000"/>
                        </a:lnSpc>
                        <a:spcBef>
                          <a:spcPts val="720"/>
                        </a:spcBef>
                        <a:spcAft>
                          <a:spcPts val="720"/>
                        </a:spcAft>
                      </a:pPr>
                      <a:r>
                        <a:rPr lang="en-US" sz="1100" kern="1200" dirty="0">
                          <a:effectLst/>
                        </a:rPr>
                        <a:t>To set out a framework for research and evaluation work to be undertaken by the NDA periodically.</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13741" marR="13741" marT="2326" marB="0" anchor="ctr"/>
                </a:tc>
                <a:tc hMerge="1">
                  <a:txBody>
                    <a:bodyPr/>
                    <a:lstStyle/>
                    <a:p>
                      <a:endParaRPr lang="en-US"/>
                    </a:p>
                  </a:txBody>
                  <a:tcPr/>
                </a:tc>
                <a:tc rowSpan="2">
                  <a:txBody>
                    <a:bodyPr/>
                    <a:lstStyle/>
                    <a:p>
                      <a:pPr marL="83820">
                        <a:lnSpc>
                          <a:spcPct val="107000"/>
                        </a:lnSpc>
                        <a:spcBef>
                          <a:spcPts val="720"/>
                        </a:spcBef>
                        <a:spcAft>
                          <a:spcPts val="720"/>
                        </a:spcAft>
                      </a:pPr>
                      <a:r>
                        <a:rPr lang="en-GB" sz="1100" kern="1200" dirty="0">
                          <a:effectLst/>
                        </a:rPr>
                        <a:t>Impact </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algn="l" defTabSz="914400" rtl="0" eaLnBrk="1" latinLnBrk="0" hangingPunct="1">
                        <a:lnSpc>
                          <a:spcPct val="107000"/>
                        </a:lnSpc>
                        <a:spcBef>
                          <a:spcPts val="720"/>
                        </a:spcBef>
                        <a:spcAft>
                          <a:spcPts val="720"/>
                        </a:spcAft>
                      </a:pPr>
                      <a:r>
                        <a:rPr lang="en-US" sz="1100" kern="1200" dirty="0">
                          <a:effectLst/>
                        </a:rPr>
                        <a:t>The NDA has a defined framework that informs research and evaluation work to be undertaken in fulfilment of its secondary mandate.</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53503265"/>
                  </a:ext>
                </a:extLst>
              </a:tr>
              <a:tr h="522483">
                <a:tc>
                  <a:txBody>
                    <a:bodyPr/>
                    <a:lstStyle/>
                    <a:p>
                      <a:pPr>
                        <a:lnSpc>
                          <a:spcPct val="106000"/>
                        </a:lnSpc>
                        <a:spcAft>
                          <a:spcPts val="800"/>
                        </a:spcAft>
                      </a:pPr>
                      <a:r>
                        <a:rPr lang="en-GB" sz="1100" kern="1200" dirty="0">
                          <a:effectLst/>
                        </a:rPr>
                        <a:t>Targets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100" kern="1200" dirty="0">
                          <a:effectLst/>
                        </a:rPr>
                        <a:t>Annual target</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41" marR="13741" marT="2326" marB="0" anchor="ctr"/>
                </a:tc>
                <a:tc>
                  <a:txBody>
                    <a:bodyPr/>
                    <a:lstStyle/>
                    <a:p>
                      <a:pPr marL="0" algn="l" defTabSz="914400" rtl="0" eaLnBrk="1" latinLnBrk="0" hangingPunct="1">
                        <a:lnSpc>
                          <a:spcPct val="107000"/>
                        </a:lnSpc>
                        <a:spcBef>
                          <a:spcPts val="720"/>
                        </a:spcBef>
                        <a:spcAft>
                          <a:spcPts val="720"/>
                        </a:spcAft>
                      </a:pPr>
                      <a:r>
                        <a:rPr lang="en-GB" sz="1100" kern="1200" dirty="0" smtClean="0">
                          <a:effectLst/>
                        </a:rPr>
                        <a:t>Approved </a:t>
                      </a:r>
                      <a:r>
                        <a:rPr lang="en-GB" sz="1100" kern="1200" dirty="0">
                          <a:effectLst/>
                        </a:rPr>
                        <a:t>Research and Evaluation agenda</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marL="90805">
                        <a:lnSpc>
                          <a:spcPct val="107000"/>
                        </a:lnSpc>
                        <a:spcBef>
                          <a:spcPts val="720"/>
                        </a:spcBef>
                        <a:spcAft>
                          <a:spcPts val="720"/>
                        </a:spcAft>
                      </a:pP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vMerge="1">
                  <a:txBody>
                    <a:bodyPr/>
                    <a:lstStyle/>
                    <a:p>
                      <a:pPr marL="0" algn="l" defTabSz="914400" rtl="0" eaLnBrk="1" latinLnBrk="0" hangingPunct="1">
                        <a:lnSpc>
                          <a:spcPct val="107000"/>
                        </a:lnSpc>
                        <a:spcBef>
                          <a:spcPts val="720"/>
                        </a:spcBef>
                        <a:spcAft>
                          <a:spcPts val="72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2887086"/>
                  </a:ext>
                </a:extLst>
              </a:tr>
              <a:tr h="757707">
                <a:tc>
                  <a:txBody>
                    <a:bodyPr/>
                    <a:lstStyle/>
                    <a:p>
                      <a:pPr>
                        <a:lnSpc>
                          <a:spcPct val="106000"/>
                        </a:lnSpc>
                        <a:spcAft>
                          <a:spcPts val="800"/>
                        </a:spcAft>
                      </a:pPr>
                      <a:r>
                        <a:rPr lang="en-US" sz="1100" dirty="0" smtClean="0">
                          <a:effectLst/>
                        </a:rPr>
                        <a:t>Achievement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Bef>
                          <a:spcPts val="720"/>
                        </a:spcBef>
                        <a:spcAft>
                          <a:spcPts val="720"/>
                        </a:spcAft>
                      </a:pPr>
                      <a:r>
                        <a:rPr lang="en-GB" sz="1100" kern="1200" dirty="0" smtClean="0">
                          <a:effectLst/>
                        </a:rPr>
                        <a:t>Research </a:t>
                      </a:r>
                      <a:r>
                        <a:rPr lang="en-GB" sz="1100" kern="1200" dirty="0">
                          <a:effectLst/>
                        </a:rPr>
                        <a:t>and Evaluation agenda </a:t>
                      </a:r>
                      <a:r>
                        <a:rPr lang="en-GB" sz="1100" kern="1200" dirty="0" smtClean="0">
                          <a:effectLst/>
                        </a:rPr>
                        <a:t>approved by the Board. The </a:t>
                      </a:r>
                      <a:r>
                        <a:rPr lang="en-GB" sz="1100" kern="1200" dirty="0">
                          <a:effectLst/>
                        </a:rPr>
                        <a:t>research </a:t>
                      </a:r>
                      <a:r>
                        <a:rPr lang="en-GB" sz="1100" kern="1200" dirty="0" smtClean="0">
                          <a:effectLst/>
                        </a:rPr>
                        <a:t>and evaluation agenda </a:t>
                      </a:r>
                      <a:r>
                        <a:rPr lang="en-GB" sz="1100" kern="1200" dirty="0">
                          <a:effectLst/>
                        </a:rPr>
                        <a:t>was </a:t>
                      </a:r>
                      <a:r>
                        <a:rPr lang="en-GB" sz="1100" kern="1200" dirty="0" smtClean="0">
                          <a:effectLst/>
                        </a:rPr>
                        <a:t>approved after</a:t>
                      </a:r>
                      <a:r>
                        <a:rPr lang="en-GB" sz="1100" kern="1200" baseline="0" dirty="0" smtClean="0">
                          <a:effectLst/>
                        </a:rPr>
                        <a:t> undergoing all the processes of development, quality assurance and approval. </a:t>
                      </a:r>
                      <a:r>
                        <a:rPr lang="en-GB" sz="1100" kern="1200" dirty="0" smtClean="0">
                          <a:effectLst/>
                        </a:rPr>
                        <a:t>The </a:t>
                      </a:r>
                      <a:r>
                        <a:rPr lang="en-GB" sz="1100" kern="1200" dirty="0">
                          <a:effectLst/>
                        </a:rPr>
                        <a:t>agenda aims at supporting the government priority areas </a:t>
                      </a:r>
                      <a:r>
                        <a:rPr lang="en-GB" sz="1100" kern="1200" dirty="0" smtClean="0">
                          <a:effectLst/>
                        </a:rPr>
                        <a:t>and also focuses </a:t>
                      </a:r>
                      <a:r>
                        <a:rPr lang="en-GB" sz="1100" kern="1200" dirty="0">
                          <a:effectLst/>
                        </a:rPr>
                        <a:t>on 4 areas relevant to the NDA mandate.</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13741" marR="13741" marT="232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5475127"/>
                  </a:ext>
                </a:extLst>
              </a:tr>
              <a:tr h="493133">
                <a:tc>
                  <a:txBody>
                    <a:bodyPr/>
                    <a:lstStyle/>
                    <a:p>
                      <a:pPr>
                        <a:lnSpc>
                          <a:spcPct val="106000"/>
                        </a:lnSpc>
                        <a:spcAft>
                          <a:spcPts val="800"/>
                        </a:spcAft>
                      </a:pPr>
                      <a:r>
                        <a:rPr lang="en-GB" sz="1100" dirty="0" smtClean="0">
                          <a:effectLst/>
                        </a:rPr>
                        <a:t>Reason </a:t>
                      </a:r>
                      <a:r>
                        <a:rPr lang="en-GB" sz="1100" dirty="0">
                          <a:effectLst/>
                        </a:rPr>
                        <a:t>for deviation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Bef>
                          <a:spcPts val="720"/>
                        </a:spcBef>
                        <a:spcAft>
                          <a:spcPts val="720"/>
                        </a:spcAft>
                      </a:pPr>
                      <a:r>
                        <a:rPr lang="en-US" sz="1100" kern="1200" dirty="0" smtClean="0">
                          <a:effectLst/>
                        </a:rPr>
                        <a:t>None</a:t>
                      </a: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13741" marR="13741" marT="232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40147640"/>
                  </a:ext>
                </a:extLst>
              </a:tr>
            </a:tbl>
          </a:graphicData>
        </a:graphic>
      </p:graphicFrame>
    </p:spTree>
    <p:extLst>
      <p:ext uri="{BB962C8B-B14F-4D97-AF65-F5344CB8AC3E}">
        <p14:creationId xmlns:p14="http://schemas.microsoft.com/office/powerpoint/2010/main" xmlns="" val="33170136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3</a:t>
            </a:r>
            <a:r>
              <a:rPr lang="en-ZA" b="1" dirty="0" smtClean="0"/>
              <a:t>: RESEARCH</a:t>
            </a:r>
            <a:endParaRPr lang="en-ZA" sz="788" cap="all" dirty="0"/>
          </a:p>
        </p:txBody>
      </p:sp>
      <p:sp>
        <p:nvSpPr>
          <p:cNvPr id="5" name="Slide Number Placeholder 4"/>
          <p:cNvSpPr>
            <a:spLocks noGrp="1"/>
          </p:cNvSpPr>
          <p:nvPr>
            <p:ph type="sldNum" sz="quarter" idx="12"/>
          </p:nvPr>
        </p:nvSpPr>
        <p:spPr>
          <a:xfrm>
            <a:off x="7092280" y="6264503"/>
            <a:ext cx="1905000" cy="457200"/>
          </a:xfrm>
        </p:spPr>
        <p:txBody>
          <a:bodyPr/>
          <a:lstStyle/>
          <a:p>
            <a:pPr>
              <a:defRPr/>
            </a:pPr>
            <a:fld id="{56AA2101-C1C2-4057-8262-EB528C86E1AF}" type="slidenum">
              <a:rPr lang="en-US" smtClean="0"/>
              <a:pPr>
                <a:defRPr/>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620565308"/>
              </p:ext>
            </p:extLst>
          </p:nvPr>
        </p:nvGraphicFramePr>
        <p:xfrm>
          <a:off x="0" y="838201"/>
          <a:ext cx="9144000" cy="2374776"/>
        </p:xfrm>
        <a:graphic>
          <a:graphicData uri="http://schemas.openxmlformats.org/drawingml/2006/table">
            <a:tbl>
              <a:tblPr firstRow="1" firstCol="1" bandRow="1">
                <a:tableStyleId>{5C22544A-7EE6-4342-B048-85BDC9FD1C3A}</a:tableStyleId>
              </a:tblPr>
              <a:tblGrid>
                <a:gridCol w="1619672">
                  <a:extLst>
                    <a:ext uri="{9D8B030D-6E8A-4147-A177-3AD203B41FA5}">
                      <a16:colId xmlns:a16="http://schemas.microsoft.com/office/drawing/2014/main" xmlns="" val="3294409047"/>
                    </a:ext>
                  </a:extLst>
                </a:gridCol>
                <a:gridCol w="1198291">
                  <a:extLst>
                    <a:ext uri="{9D8B030D-6E8A-4147-A177-3AD203B41FA5}">
                      <a16:colId xmlns:a16="http://schemas.microsoft.com/office/drawing/2014/main" xmlns="" val="1573705840"/>
                    </a:ext>
                  </a:extLst>
                </a:gridCol>
                <a:gridCol w="1610264">
                  <a:extLst>
                    <a:ext uri="{9D8B030D-6E8A-4147-A177-3AD203B41FA5}">
                      <a16:colId xmlns:a16="http://schemas.microsoft.com/office/drawing/2014/main" xmlns="" val="1391765062"/>
                    </a:ext>
                  </a:extLst>
                </a:gridCol>
                <a:gridCol w="1128562">
                  <a:extLst>
                    <a:ext uri="{9D8B030D-6E8A-4147-A177-3AD203B41FA5}">
                      <a16:colId xmlns:a16="http://schemas.microsoft.com/office/drawing/2014/main" xmlns="" val="1251756809"/>
                    </a:ext>
                  </a:extLst>
                </a:gridCol>
                <a:gridCol w="3587211">
                  <a:extLst>
                    <a:ext uri="{9D8B030D-6E8A-4147-A177-3AD203B41FA5}">
                      <a16:colId xmlns:a16="http://schemas.microsoft.com/office/drawing/2014/main" xmlns="" val="2844829002"/>
                    </a:ext>
                  </a:extLst>
                </a:gridCol>
              </a:tblGrid>
              <a:tr h="209293">
                <a:tc>
                  <a:txBody>
                    <a:bodyPr/>
                    <a:lstStyle/>
                    <a:p>
                      <a:pPr>
                        <a:lnSpc>
                          <a:spcPct val="106000"/>
                        </a:lnSpc>
                        <a:spcAft>
                          <a:spcPts val="800"/>
                        </a:spcAft>
                      </a:pPr>
                      <a:r>
                        <a:rPr lang="en-GB" sz="1200" kern="1200" dirty="0">
                          <a:effectLst/>
                        </a:rPr>
                        <a:t>KPI 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335" marR="19335" marT="3069" marB="0" anchor="ctr"/>
                </a:tc>
                <a:tc gridSpan="4">
                  <a:txBody>
                    <a:bodyPr/>
                    <a:lstStyle/>
                    <a:p>
                      <a:pPr>
                        <a:lnSpc>
                          <a:spcPct val="106000"/>
                        </a:lnSpc>
                        <a:spcAft>
                          <a:spcPts val="800"/>
                        </a:spcAft>
                      </a:pPr>
                      <a:r>
                        <a:rPr lang="en-GB" sz="1200" kern="1200" dirty="0">
                          <a:effectLst/>
                        </a:rPr>
                        <a:t>Number of evaluation reports that contribute to development practice</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19335" marR="19335" marT="3069"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83127496"/>
                  </a:ext>
                </a:extLst>
              </a:tr>
              <a:tr h="643200">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a:lnSpc>
                          <a:spcPct val="107000"/>
                        </a:lnSpc>
                        <a:spcBef>
                          <a:spcPts val="720"/>
                        </a:spcBef>
                        <a:spcAft>
                          <a:spcPts val="720"/>
                        </a:spcAft>
                      </a:pPr>
                      <a:r>
                        <a:rPr lang="en-US" sz="1200" kern="1200" dirty="0">
                          <a:effectLst/>
                        </a:rPr>
                        <a:t>NDA Evidence Based Evaluation results that guide and </a:t>
                      </a:r>
                      <a:r>
                        <a:rPr lang="en-US" sz="1200" kern="1200" dirty="0" err="1">
                          <a:effectLst/>
                        </a:rPr>
                        <a:t>programme</a:t>
                      </a:r>
                      <a:r>
                        <a:rPr lang="en-US" sz="1200" kern="1200" dirty="0">
                          <a:effectLst/>
                        </a:rPr>
                        <a:t> design and implementation  </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19949" marR="19949" marT="3376" marB="0" anchor="ctr"/>
                </a:tc>
                <a:tc hMerge="1">
                  <a:txBody>
                    <a:bodyPr/>
                    <a:lstStyle/>
                    <a:p>
                      <a:endParaRPr lang="en-US"/>
                    </a:p>
                  </a:txBody>
                  <a:tcPr/>
                </a:tc>
                <a:tc rowSpan="2">
                  <a:txBody>
                    <a:bodyPr/>
                    <a:lstStyle/>
                    <a:p>
                      <a:pPr indent="83820">
                        <a:lnSpc>
                          <a:spcPct val="107000"/>
                        </a:lnSpc>
                        <a:spcBef>
                          <a:spcPts val="720"/>
                        </a:spcBef>
                        <a:spcAft>
                          <a:spcPts val="720"/>
                        </a:spcAft>
                      </a:pPr>
                      <a:r>
                        <a:rPr lang="en-GB" sz="1200" kern="1200" dirty="0">
                          <a:effectLst/>
                        </a:rPr>
                        <a:t>Impact </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algn="l" defTabSz="914400" rtl="0" eaLnBrk="1" latinLnBrk="0" hangingPunct="1">
                        <a:lnSpc>
                          <a:spcPct val="107000"/>
                        </a:lnSpc>
                        <a:spcBef>
                          <a:spcPts val="720"/>
                        </a:spcBef>
                        <a:spcAft>
                          <a:spcPts val="720"/>
                        </a:spcAft>
                      </a:pPr>
                      <a:r>
                        <a:rPr lang="en-US" sz="1200" kern="1200" dirty="0">
                          <a:effectLst/>
                        </a:rPr>
                        <a:t>The NDA has a defined framework that informs research and evaluation work to be undertaken in fulfilment of its secondary mandate.</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42325396"/>
                  </a:ext>
                </a:extLst>
              </a:tr>
              <a:tr h="316019">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9" marR="19949" marT="3376" marB="0" anchor="ctr"/>
                </a:tc>
                <a:tc>
                  <a:txBody>
                    <a:bodyPr/>
                    <a:lstStyle/>
                    <a:p>
                      <a:pPr>
                        <a:lnSpc>
                          <a:spcPct val="107000"/>
                        </a:lnSpc>
                        <a:spcBef>
                          <a:spcPts val="720"/>
                        </a:spcBef>
                        <a:spcAft>
                          <a:spcPts val="720"/>
                        </a:spcAft>
                      </a:pPr>
                      <a:r>
                        <a:rPr lang="en-GB" sz="1200" kern="1200" dirty="0">
                          <a:effectLst/>
                        </a:rPr>
                        <a:t> 3 evaluation reports</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marL="180975">
                        <a:lnSpc>
                          <a:spcPct val="107000"/>
                        </a:lnSpc>
                        <a:spcBef>
                          <a:spcPts val="720"/>
                        </a:spcBef>
                        <a:spcAft>
                          <a:spcPts val="720"/>
                        </a:spcAft>
                      </a:pP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vMerge="1">
                  <a:txBody>
                    <a:bodyPr/>
                    <a:lstStyle/>
                    <a:p>
                      <a:pPr marL="0" algn="l" defTabSz="914400" rtl="0" eaLnBrk="1" latinLnBrk="0" hangingPunct="1">
                        <a:lnSpc>
                          <a:spcPct val="107000"/>
                        </a:lnSpc>
                        <a:spcBef>
                          <a:spcPts val="720"/>
                        </a:spcBef>
                        <a:spcAft>
                          <a:spcPts val="72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69978996"/>
                  </a:ext>
                </a:extLst>
              </a:tr>
              <a:tr h="861612">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Aft>
                          <a:spcPts val="0"/>
                        </a:spcAft>
                      </a:pPr>
                      <a:r>
                        <a:rPr lang="en-US" sz="1200" kern="1200" dirty="0">
                          <a:effectLst/>
                        </a:rPr>
                        <a:t>3</a:t>
                      </a:r>
                      <a:r>
                        <a:rPr lang="en-US" sz="1200" kern="1200" dirty="0" smtClean="0">
                          <a:effectLst/>
                        </a:rPr>
                        <a:t> </a:t>
                      </a:r>
                      <a:r>
                        <a:rPr lang="en-US" sz="1200" kern="1200" dirty="0">
                          <a:effectLst/>
                        </a:rPr>
                        <a:t>(</a:t>
                      </a:r>
                      <a:r>
                        <a:rPr lang="en-US" sz="1200" kern="1200" dirty="0" smtClean="0">
                          <a:effectLst/>
                        </a:rPr>
                        <a:t>three) </a:t>
                      </a:r>
                      <a:r>
                        <a:rPr lang="en-US" sz="1200" kern="1200" dirty="0">
                          <a:effectLst/>
                        </a:rPr>
                        <a:t>Evaluation Reports were completed during this period. </a:t>
                      </a:r>
                      <a:r>
                        <a:rPr lang="en-US" sz="1200" kern="1200" dirty="0" smtClean="0">
                          <a:effectLst/>
                        </a:rPr>
                        <a:t>They </a:t>
                      </a:r>
                      <a:r>
                        <a:rPr lang="en-US" sz="1200" kern="1200" dirty="0">
                          <a:effectLst/>
                        </a:rPr>
                        <a:t>covered the following operational </a:t>
                      </a:r>
                      <a:r>
                        <a:rPr lang="en-US" sz="1200" kern="1200" dirty="0" smtClean="0">
                          <a:effectLst/>
                        </a:rPr>
                        <a:t>areas: </a:t>
                      </a:r>
                    </a:p>
                    <a:p>
                      <a:pPr marL="285750" indent="-285750">
                        <a:lnSpc>
                          <a:spcPct val="107000"/>
                        </a:lnSpc>
                        <a:spcAft>
                          <a:spcPts val="0"/>
                        </a:spcAft>
                        <a:buFont typeface="Arial" panose="020B0604020202020204" pitchFamily="34" charset="0"/>
                        <a:buChar char="•"/>
                      </a:pPr>
                      <a:r>
                        <a:rPr lang="en-US" sz="1200" kern="1200" dirty="0" smtClean="0">
                          <a:effectLst/>
                        </a:rPr>
                        <a:t>People with disability income generation projects supporting and;</a:t>
                      </a:r>
                    </a:p>
                    <a:p>
                      <a:pPr marL="285750" indent="-285750">
                        <a:lnSpc>
                          <a:spcPct val="107000"/>
                        </a:lnSpc>
                        <a:spcAft>
                          <a:spcPts val="0"/>
                        </a:spcAft>
                        <a:buFont typeface="Arial" panose="020B0604020202020204" pitchFamily="34" charset="0"/>
                        <a:buChar char="•"/>
                      </a:pPr>
                      <a:r>
                        <a:rPr lang="en-US" sz="1200" kern="1200" dirty="0" smtClean="0">
                          <a:effectLst/>
                        </a:rPr>
                        <a:t>ECD implemented by</a:t>
                      </a:r>
                      <a:r>
                        <a:rPr lang="en-US" sz="1200" kern="1200" baseline="0" dirty="0" smtClean="0">
                          <a:effectLst/>
                        </a:rPr>
                        <a:t> </a:t>
                      </a:r>
                      <a:r>
                        <a:rPr lang="en-US" sz="1200" kern="1200" dirty="0" smtClean="0">
                          <a:effectLst/>
                        </a:rPr>
                        <a:t>the resource and training </a:t>
                      </a:r>
                      <a:r>
                        <a:rPr lang="en-US" sz="1200" kern="1200" dirty="0" err="1" smtClean="0">
                          <a:effectLst/>
                        </a:rPr>
                        <a:t>organisation</a:t>
                      </a:r>
                      <a:r>
                        <a:rPr lang="en-US" sz="1200" kern="1200" dirty="0" smtClean="0">
                          <a:effectLst/>
                        </a:rPr>
                        <a:t> (RTOs).</a:t>
                      </a:r>
                    </a:p>
                    <a:p>
                      <a:pPr marL="285750" indent="-285750">
                        <a:lnSpc>
                          <a:spcPct val="107000"/>
                        </a:lnSpc>
                        <a:spcAft>
                          <a:spcPts val="0"/>
                        </a:spcAft>
                        <a:buFont typeface="Arial" panose="020B0604020202020204" pitchFamily="34" charset="0"/>
                        <a:buChar char="•"/>
                      </a:pPr>
                      <a:r>
                        <a:rPr lang="en-US" sz="1200" kern="1200" dirty="0" smtClean="0">
                          <a:effectLst/>
                        </a:rPr>
                        <a:t>NDA CSO RAE-Volunteer Programme Final Report</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19949" marR="19949" marT="33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00214810"/>
                  </a:ext>
                </a:extLst>
              </a:tr>
              <a:tr h="344652">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Bef>
                          <a:spcPts val="720"/>
                        </a:spcBef>
                        <a:spcAft>
                          <a:spcPts val="720"/>
                        </a:spcAft>
                      </a:pPr>
                      <a:r>
                        <a:rPr lang="en-US" sz="1200" kern="1200" dirty="0" smtClean="0">
                          <a:effectLst/>
                        </a:rPr>
                        <a:t>None</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19949" marR="19949" marT="3376"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8374189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274855600"/>
              </p:ext>
            </p:extLst>
          </p:nvPr>
        </p:nvGraphicFramePr>
        <p:xfrm>
          <a:off x="0" y="3212977"/>
          <a:ext cx="9144002" cy="3233161"/>
        </p:xfrm>
        <a:graphic>
          <a:graphicData uri="http://schemas.openxmlformats.org/drawingml/2006/table">
            <a:tbl>
              <a:tblPr firstRow="1" firstCol="1" bandRow="1">
                <a:tableStyleId>{5C22544A-7EE6-4342-B048-85BDC9FD1C3A}</a:tableStyleId>
              </a:tblPr>
              <a:tblGrid>
                <a:gridCol w="1619672">
                  <a:extLst>
                    <a:ext uri="{9D8B030D-6E8A-4147-A177-3AD203B41FA5}">
                      <a16:colId xmlns:a16="http://schemas.microsoft.com/office/drawing/2014/main" xmlns="" val="2206734282"/>
                    </a:ext>
                  </a:extLst>
                </a:gridCol>
                <a:gridCol w="1279644">
                  <a:extLst>
                    <a:ext uri="{9D8B030D-6E8A-4147-A177-3AD203B41FA5}">
                      <a16:colId xmlns:a16="http://schemas.microsoft.com/office/drawing/2014/main" xmlns="" val="916449762"/>
                    </a:ext>
                  </a:extLst>
                </a:gridCol>
                <a:gridCol w="1839952">
                  <a:extLst>
                    <a:ext uri="{9D8B030D-6E8A-4147-A177-3AD203B41FA5}">
                      <a16:colId xmlns:a16="http://schemas.microsoft.com/office/drawing/2014/main" xmlns="" val="1882898596"/>
                    </a:ext>
                  </a:extLst>
                </a:gridCol>
                <a:gridCol w="1226635">
                  <a:extLst>
                    <a:ext uri="{9D8B030D-6E8A-4147-A177-3AD203B41FA5}">
                      <a16:colId xmlns:a16="http://schemas.microsoft.com/office/drawing/2014/main" xmlns="" val="97688836"/>
                    </a:ext>
                  </a:extLst>
                </a:gridCol>
                <a:gridCol w="3178099">
                  <a:extLst>
                    <a:ext uri="{9D8B030D-6E8A-4147-A177-3AD203B41FA5}">
                      <a16:colId xmlns:a16="http://schemas.microsoft.com/office/drawing/2014/main" xmlns="" val="3534495745"/>
                    </a:ext>
                  </a:extLst>
                </a:gridCol>
              </a:tblGrid>
              <a:tr h="67699">
                <a:tc>
                  <a:txBody>
                    <a:bodyPr/>
                    <a:lstStyle/>
                    <a:p>
                      <a:pPr>
                        <a:lnSpc>
                          <a:spcPct val="106000"/>
                        </a:lnSpc>
                        <a:spcAft>
                          <a:spcPts val="800"/>
                        </a:spcAft>
                      </a:pPr>
                      <a:r>
                        <a:rPr lang="en-GB" sz="1200" kern="1200" dirty="0">
                          <a:effectLst/>
                        </a:rPr>
                        <a:t>KPI 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000" marR="17253" marT="2738" marB="0" anchor="ctr"/>
                </a:tc>
                <a:tc gridSpan="4">
                  <a:txBody>
                    <a:bodyPr/>
                    <a:lstStyle/>
                    <a:p>
                      <a:pPr>
                        <a:lnSpc>
                          <a:spcPct val="106000"/>
                        </a:lnSpc>
                        <a:spcAft>
                          <a:spcPts val="800"/>
                        </a:spcAft>
                      </a:pPr>
                      <a:r>
                        <a:rPr lang="en-GB" sz="1200" kern="1200" dirty="0">
                          <a:effectLst/>
                        </a:rPr>
                        <a:t>Number of external dialogues to engage on the NDA research outputs</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7253" marT="273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22986717"/>
                  </a:ext>
                </a:extLst>
              </a:tr>
              <a:tr h="270598">
                <a:tc>
                  <a:txBody>
                    <a:bodyPr/>
                    <a:lstStyle/>
                    <a:p>
                      <a:pPr>
                        <a:lnSpc>
                          <a:spcPct val="106000"/>
                        </a:lnSpc>
                        <a:spcAft>
                          <a:spcPts val="800"/>
                        </a:spcAft>
                      </a:pPr>
                      <a:r>
                        <a:rPr lang="en-GB" sz="1200" kern="1200" dirty="0">
                          <a:effectLst/>
                        </a:rPr>
                        <a:t>Object of Change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2">
                  <a:txBody>
                    <a:bodyPr/>
                    <a:lstStyle/>
                    <a:p>
                      <a:pPr>
                        <a:lnSpc>
                          <a:spcPct val="107000"/>
                        </a:lnSpc>
                        <a:spcBef>
                          <a:spcPts val="720"/>
                        </a:spcBef>
                        <a:spcAft>
                          <a:spcPts val="720"/>
                        </a:spcAft>
                      </a:pPr>
                      <a:r>
                        <a:rPr lang="en-US" sz="1200" kern="1200" dirty="0">
                          <a:effectLst/>
                        </a:rPr>
                        <a:t>To promote debates and dialogues on development policy, between stakeholders (public, civil society, private and academic sectors)</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7801" marT="3013" marB="0" anchor="ctr"/>
                </a:tc>
                <a:tc hMerge="1">
                  <a:txBody>
                    <a:bodyPr/>
                    <a:lstStyle/>
                    <a:p>
                      <a:endParaRPr lang="en-US"/>
                    </a:p>
                  </a:txBody>
                  <a:tcPr/>
                </a:tc>
                <a:tc rowSpan="2">
                  <a:txBody>
                    <a:bodyPr/>
                    <a:lstStyle/>
                    <a:p>
                      <a:pPr>
                        <a:lnSpc>
                          <a:spcPct val="107000"/>
                        </a:lnSpc>
                        <a:spcBef>
                          <a:spcPts val="720"/>
                        </a:spcBef>
                        <a:spcAft>
                          <a:spcPts val="720"/>
                        </a:spcAft>
                      </a:pPr>
                      <a:r>
                        <a:rPr lang="en-GB" sz="1200" kern="1200" dirty="0">
                          <a:effectLst/>
                        </a:rPr>
                        <a:t>Impact </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00" marR="0" marT="0" marB="0" anchor="ctr"/>
                </a:tc>
                <a:tc rowSpan="2">
                  <a:txBody>
                    <a:bodyPr/>
                    <a:lstStyle/>
                    <a:p>
                      <a:pPr marL="0" algn="l" defTabSz="914400" rtl="0" eaLnBrk="1" latinLnBrk="0" hangingPunct="1">
                        <a:lnSpc>
                          <a:spcPct val="107000"/>
                        </a:lnSpc>
                        <a:spcBef>
                          <a:spcPts val="720"/>
                        </a:spcBef>
                        <a:spcAft>
                          <a:spcPts val="720"/>
                        </a:spcAft>
                      </a:pPr>
                      <a:r>
                        <a:rPr lang="en-US" sz="1200" kern="1200" dirty="0">
                          <a:effectLst/>
                        </a:rPr>
                        <a:t>The dialogues and debates provide a platform for social partners to share the research outcomes and debate on development policy.</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0" marT="0" marB="0" anchor="ctr"/>
                </a:tc>
                <a:extLst>
                  <a:ext uri="{0D108BD9-81ED-4DB2-BD59-A6C34878D82A}">
                    <a16:rowId xmlns:a16="http://schemas.microsoft.com/office/drawing/2014/main" xmlns="" val="1705719737"/>
                  </a:ext>
                </a:extLst>
              </a:tr>
              <a:tr h="68428">
                <a:tc>
                  <a:txBody>
                    <a:bodyPr/>
                    <a:lstStyle/>
                    <a:p>
                      <a:pPr>
                        <a:lnSpc>
                          <a:spcPct val="106000"/>
                        </a:lnSpc>
                        <a:spcAft>
                          <a:spcPts val="800"/>
                        </a:spcAft>
                      </a:pPr>
                      <a:r>
                        <a:rPr lang="en-GB" sz="1200" kern="1200" dirty="0">
                          <a:effectLst/>
                        </a:rPr>
                        <a:t>Targets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a:txBody>
                    <a:bodyPr/>
                    <a:lstStyle/>
                    <a:p>
                      <a:pPr>
                        <a:lnSpc>
                          <a:spcPct val="107000"/>
                        </a:lnSpc>
                        <a:spcBef>
                          <a:spcPts val="720"/>
                        </a:spcBef>
                        <a:spcAft>
                          <a:spcPts val="720"/>
                        </a:spcAft>
                      </a:pPr>
                      <a:r>
                        <a:rPr lang="en-GB" sz="1200" kern="1200" dirty="0">
                          <a:effectLst/>
                        </a:rPr>
                        <a:t>Annual target</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00" marR="17801" marT="3013" marB="0" anchor="ctr"/>
                </a:tc>
                <a:tc>
                  <a:txBody>
                    <a:bodyPr/>
                    <a:lstStyle/>
                    <a:p>
                      <a:pPr>
                        <a:lnSpc>
                          <a:spcPct val="107000"/>
                        </a:lnSpc>
                        <a:spcBef>
                          <a:spcPts val="720"/>
                        </a:spcBef>
                        <a:spcAft>
                          <a:spcPts val="720"/>
                        </a:spcAft>
                      </a:pPr>
                      <a:r>
                        <a:rPr lang="en-GB" sz="1200" kern="1200" dirty="0">
                          <a:effectLst/>
                        </a:rPr>
                        <a:t> 5 dialogues sessions</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0" marT="0" marB="0" anchor="ctr"/>
                </a:tc>
                <a:tc vMerge="1">
                  <a:txBody>
                    <a:bodyPr/>
                    <a:lstStyle/>
                    <a:p>
                      <a:pPr marL="0" marR="0" indent="0" algn="l" defTabSz="914400" rtl="0" eaLnBrk="1" fontAlgn="auto" latinLnBrk="0" hangingPunct="1">
                        <a:lnSpc>
                          <a:spcPct val="107000"/>
                        </a:lnSpc>
                        <a:spcBef>
                          <a:spcPts val="720"/>
                        </a:spcBef>
                        <a:spcAft>
                          <a:spcPts val="720"/>
                        </a:spcAft>
                        <a:buClrTx/>
                        <a:buSzTx/>
                        <a:buFontTx/>
                        <a:buNone/>
                        <a:tabLst/>
                        <a:defRPr/>
                      </a:pPr>
                      <a:endParaRPr lang="en-US" sz="12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00" marR="0" marT="0" marB="0" anchor="ctr">
                    <a:lnL w="12700" cap="flat" cmpd="sng" algn="ctr">
                      <a:solidFill>
                        <a:schemeClr val="tx1"/>
                      </a:solidFill>
                      <a:prstDash val="solid"/>
                      <a:round/>
                      <a:headEnd type="none" w="med" len="med"/>
                      <a:tailEnd type="none" w="med" len="med"/>
                    </a:lnL>
                    <a:solidFill>
                      <a:schemeClr val="accent1"/>
                    </a:solidFill>
                  </a:tcPr>
                </a:tc>
                <a:tc vMerge="1">
                  <a:txBody>
                    <a:bodyPr/>
                    <a:lstStyle/>
                    <a:p>
                      <a:pPr marL="0" algn="l" defTabSz="914400" rtl="0" eaLnBrk="1" latinLnBrk="0" hangingPunct="1">
                        <a:lnSpc>
                          <a:spcPct val="107000"/>
                        </a:lnSpc>
                        <a:spcBef>
                          <a:spcPts val="720"/>
                        </a:spcBef>
                        <a:spcAft>
                          <a:spcPts val="72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0" marT="0" marB="0" anchor="ctr">
                    <a:noFill/>
                  </a:tcPr>
                </a:tc>
                <a:extLst>
                  <a:ext uri="{0D108BD9-81ED-4DB2-BD59-A6C34878D82A}">
                    <a16:rowId xmlns:a16="http://schemas.microsoft.com/office/drawing/2014/main" xmlns="" val="1238284431"/>
                  </a:ext>
                </a:extLst>
              </a:tr>
              <a:tr h="638160">
                <a:tc>
                  <a:txBody>
                    <a:bodyPr/>
                    <a:lstStyle/>
                    <a:p>
                      <a:pPr>
                        <a:lnSpc>
                          <a:spcPct val="106000"/>
                        </a:lnSpc>
                        <a:spcAft>
                          <a:spcPts val="800"/>
                        </a:spcAft>
                      </a:pPr>
                      <a:r>
                        <a:rPr lang="en-US" sz="1200" dirty="0" smtClean="0">
                          <a:effectLst/>
                        </a:rPr>
                        <a:t>Achievement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Bef>
                          <a:spcPts val="720"/>
                        </a:spcBef>
                        <a:spcAft>
                          <a:spcPts val="720"/>
                        </a:spcAft>
                      </a:pPr>
                      <a:r>
                        <a:rPr lang="en-GB" sz="1200" kern="1200" dirty="0" smtClean="0">
                          <a:effectLst/>
                        </a:rPr>
                        <a:t>5 </a:t>
                      </a:r>
                      <a:r>
                        <a:rPr lang="en-GB" sz="1200" kern="1200" dirty="0">
                          <a:effectLst/>
                        </a:rPr>
                        <a:t>policy dialogue sessions were held via virtual platforms with partner research institutions. The dialogues were in the following areas:</a:t>
                      </a:r>
                      <a:endParaRPr lang="en-US" sz="1200" kern="1200" dirty="0">
                        <a:effectLst/>
                      </a:endParaRPr>
                    </a:p>
                    <a:p>
                      <a:pPr marL="342900" lvl="0" indent="-342900">
                        <a:lnSpc>
                          <a:spcPct val="107000"/>
                        </a:lnSpc>
                        <a:spcAft>
                          <a:spcPts val="0"/>
                        </a:spcAft>
                        <a:buFont typeface="Symbol" panose="05050102010706020507" pitchFamily="18" charset="2"/>
                        <a:buChar char=""/>
                      </a:pPr>
                      <a:r>
                        <a:rPr lang="en-US" sz="1200" kern="1200" dirty="0" smtClean="0">
                          <a:effectLst/>
                        </a:rPr>
                        <a:t>Creating capabilities and building capacities for the civil society sector in South Africa</a:t>
                      </a:r>
                    </a:p>
                    <a:p>
                      <a:pPr marL="342900" lvl="0" indent="-342900">
                        <a:lnSpc>
                          <a:spcPct val="107000"/>
                        </a:lnSpc>
                        <a:spcAft>
                          <a:spcPts val="0"/>
                        </a:spcAft>
                        <a:buFont typeface="Symbol" panose="05050102010706020507" pitchFamily="18" charset="2"/>
                        <a:buChar char=""/>
                      </a:pPr>
                      <a:r>
                        <a:rPr lang="en-GB" sz="1200" kern="1200" dirty="0" smtClean="0">
                          <a:effectLst/>
                        </a:rPr>
                        <a:t>Food Security &amp; Nutrition Dialogue – the impact of COVID-19 on food and nutrition security in South Africa.</a:t>
                      </a:r>
                    </a:p>
                    <a:p>
                      <a:pPr marL="342900" lvl="0" indent="-342900">
                        <a:lnSpc>
                          <a:spcPct val="107000"/>
                        </a:lnSpc>
                        <a:spcAft>
                          <a:spcPts val="0"/>
                        </a:spcAft>
                        <a:buFont typeface="Symbol" panose="05050102010706020507" pitchFamily="18" charset="2"/>
                        <a:buChar char=""/>
                      </a:pPr>
                      <a:r>
                        <a:rPr lang="en-GB" sz="1200" kern="1200" dirty="0" smtClean="0">
                          <a:effectLst/>
                        </a:rPr>
                        <a:t>South Africa’s integrated approach to addressing poverty, inequality and exclusion.</a:t>
                      </a:r>
                    </a:p>
                    <a:p>
                      <a:pPr marL="342900" lvl="0" indent="-342900">
                        <a:lnSpc>
                          <a:spcPct val="107000"/>
                        </a:lnSpc>
                        <a:spcAft>
                          <a:spcPts val="0"/>
                        </a:spcAft>
                        <a:buFont typeface="Symbol" panose="05050102010706020507" pitchFamily="18" charset="2"/>
                        <a:buChar char=""/>
                      </a:pPr>
                      <a:r>
                        <a:rPr lang="en-US" sz="1200" kern="1200" dirty="0" smtClean="0">
                          <a:effectLst/>
                        </a:rPr>
                        <a:t>The impact of Covid-19 and lockdown on the ECD centers operations and teaching practices in KZN</a:t>
                      </a:r>
                    </a:p>
                    <a:p>
                      <a:pPr marL="342900" lvl="0" indent="-342900">
                        <a:lnSpc>
                          <a:spcPct val="107000"/>
                        </a:lnSpc>
                        <a:spcAft>
                          <a:spcPts val="0"/>
                        </a:spcAft>
                        <a:buFont typeface="Symbol" panose="05050102010706020507" pitchFamily="18" charset="2"/>
                        <a:buChar char=""/>
                      </a:pPr>
                      <a:r>
                        <a:rPr lang="en-US" sz="1200" kern="1200" dirty="0" smtClean="0">
                          <a:effectLst/>
                        </a:rPr>
                        <a:t>Experiences of ECD practitioners in implementing the programme relating to children`s responses, challenges and adaptions of the lessons in Social, Emotional and Learning (SEL)</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7801" marT="301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81658683"/>
                  </a:ext>
                </a:extLst>
              </a:tr>
              <a:tr h="107243">
                <a:tc>
                  <a:txBody>
                    <a:bodyPr/>
                    <a:lstStyle/>
                    <a:p>
                      <a:pPr>
                        <a:lnSpc>
                          <a:spcPct val="106000"/>
                        </a:lnSpc>
                        <a:spcAft>
                          <a:spcPts val="800"/>
                        </a:spcAft>
                      </a:pPr>
                      <a:r>
                        <a:rPr lang="en-GB" sz="1200" dirty="0" smtClean="0">
                          <a:effectLst/>
                        </a:rPr>
                        <a:t>Reason </a:t>
                      </a:r>
                      <a:r>
                        <a:rPr lang="en-GB" sz="1200" dirty="0">
                          <a:effectLst/>
                        </a:rPr>
                        <a:t>for deviation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14" marR="17614" marT="2796" marB="0" anchor="ctr"/>
                </a:tc>
                <a:tc gridSpan="4">
                  <a:txBody>
                    <a:bodyPr/>
                    <a:lstStyle/>
                    <a:p>
                      <a:pPr>
                        <a:lnSpc>
                          <a:spcPct val="107000"/>
                        </a:lnSpc>
                        <a:spcBef>
                          <a:spcPts val="720"/>
                        </a:spcBef>
                        <a:spcAft>
                          <a:spcPts val="720"/>
                        </a:spcAft>
                      </a:pPr>
                      <a:r>
                        <a:rPr lang="en-GB" sz="1200" kern="1200" dirty="0" smtClean="0">
                          <a:effectLst/>
                        </a:rPr>
                        <a:t>None </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7801" marT="301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32456860"/>
                  </a:ext>
                </a:extLst>
              </a:tr>
            </a:tbl>
          </a:graphicData>
        </a:graphic>
      </p:graphicFrame>
    </p:spTree>
    <p:extLst>
      <p:ext uri="{BB962C8B-B14F-4D97-AF65-F5344CB8AC3E}">
        <p14:creationId xmlns:p14="http://schemas.microsoft.com/office/powerpoint/2010/main" xmlns="" val="34257481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endParaRPr lang="en-US" b="1" dirty="0"/>
          </a:p>
        </p:txBody>
      </p:sp>
      <p:sp>
        <p:nvSpPr>
          <p:cNvPr id="3" name="Content Placeholder 2"/>
          <p:cNvSpPr>
            <a:spLocks noGrp="1"/>
          </p:cNvSpPr>
          <p:nvPr>
            <p:ph idx="1"/>
          </p:nvPr>
        </p:nvSpPr>
        <p:spPr>
          <a:xfrm>
            <a:off x="762000" y="1329680"/>
            <a:ext cx="7700963" cy="4907632"/>
          </a:xfrm>
        </p:spPr>
        <p:txBody>
          <a:bodyPr/>
          <a:lstStyle/>
          <a:p>
            <a:pPr marL="0" indent="0">
              <a:buNone/>
            </a:pPr>
            <a:r>
              <a:rPr lang="en-US" sz="2400" dirty="0" smtClean="0"/>
              <a:t>To present the Annual Report for the 2020/21 financial year, comprising of: </a:t>
            </a:r>
          </a:p>
          <a:p>
            <a:endParaRPr lang="en-US" sz="2400" dirty="0"/>
          </a:p>
          <a:p>
            <a:pPr lvl="2">
              <a:buFont typeface="Courier New" panose="02070309020205020404" pitchFamily="49" charset="0"/>
              <a:buChar char="o"/>
            </a:pPr>
            <a:r>
              <a:rPr lang="en-US" sz="2200" dirty="0" err="1" smtClean="0"/>
              <a:t>Programme</a:t>
            </a:r>
            <a:r>
              <a:rPr lang="en-US" sz="2200" dirty="0" smtClean="0"/>
              <a:t> Performance Information (Part B); and </a:t>
            </a:r>
          </a:p>
          <a:p>
            <a:endParaRPr lang="en-US" sz="2400" dirty="0"/>
          </a:p>
          <a:p>
            <a:pPr lvl="2">
              <a:buFont typeface="Courier New" panose="02070309020205020404" pitchFamily="49" charset="0"/>
              <a:buChar char="o"/>
            </a:pPr>
            <a:r>
              <a:rPr lang="en-US" sz="2200" dirty="0" smtClean="0"/>
              <a:t>Annual Financial Statements (AFS) for year ended March 31, </a:t>
            </a:r>
            <a:r>
              <a:rPr lang="en-US" sz="2200" dirty="0"/>
              <a:t>2021 (Part </a:t>
            </a:r>
            <a:r>
              <a:rPr lang="en-US" sz="2200" dirty="0" smtClean="0"/>
              <a:t>E).</a:t>
            </a:r>
          </a:p>
          <a:p>
            <a:pPr lvl="2">
              <a:buFont typeface="Courier New" panose="02070309020205020404" pitchFamily="49" charset="0"/>
              <a:buChar char="o"/>
            </a:pPr>
            <a:endParaRPr lang="en-US" sz="2200" dirty="0"/>
          </a:p>
          <a:p>
            <a:pPr lvl="2">
              <a:buFont typeface="Courier New" panose="02070309020205020404" pitchFamily="49" charset="0"/>
              <a:buChar char="o"/>
            </a:pPr>
            <a:r>
              <a:rPr lang="en-US" sz="2400" dirty="0"/>
              <a:t>Audit outcomes for the 2020-21 financial year.</a:t>
            </a:r>
          </a:p>
          <a:p>
            <a:pPr marL="914400" lvl="2" indent="0">
              <a:buNone/>
            </a:pPr>
            <a:endParaRPr lang="en-US" sz="2400"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2</a:t>
            </a:fld>
            <a:endParaRPr lang="en-US" dirty="0"/>
          </a:p>
        </p:txBody>
      </p:sp>
    </p:spTree>
    <p:extLst>
      <p:ext uri="{BB962C8B-B14F-4D97-AF65-F5344CB8AC3E}">
        <p14:creationId xmlns:p14="http://schemas.microsoft.com/office/powerpoint/2010/main" xmlns="" val="1806760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Program </a:t>
            </a:r>
            <a:r>
              <a:rPr lang="en-ZA" b="1" cap="all" dirty="0" smtClean="0"/>
              <a:t>3</a:t>
            </a:r>
            <a:r>
              <a:rPr lang="en-ZA" b="1" dirty="0" smtClean="0"/>
              <a:t>: RESEARCH </a:t>
            </a:r>
            <a:endParaRPr lang="en-ZA" sz="788" cap="all" dirty="0"/>
          </a:p>
        </p:txBody>
      </p:sp>
      <p:sp>
        <p:nvSpPr>
          <p:cNvPr id="5" name="Slide Number Placeholder 4"/>
          <p:cNvSpPr>
            <a:spLocks noGrp="1"/>
          </p:cNvSpPr>
          <p:nvPr>
            <p:ph type="sldNum" sz="quarter" idx="12"/>
          </p:nvPr>
        </p:nvSpPr>
        <p:spPr>
          <a:xfrm>
            <a:off x="7184996" y="6309320"/>
            <a:ext cx="1905000" cy="457200"/>
          </a:xfrm>
        </p:spPr>
        <p:txBody>
          <a:bodyPr/>
          <a:lstStyle/>
          <a:p>
            <a:pPr>
              <a:defRPr/>
            </a:pPr>
            <a:fld id="{56AA2101-C1C2-4057-8262-EB528C86E1AF}" type="slidenum">
              <a:rPr lang="en-US" smtClean="0"/>
              <a:pPr>
                <a:defRPr/>
              </a:pPr>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421947135"/>
              </p:ext>
            </p:extLst>
          </p:nvPr>
        </p:nvGraphicFramePr>
        <p:xfrm>
          <a:off x="35496" y="838199"/>
          <a:ext cx="9108503" cy="5544127"/>
        </p:xfrm>
        <a:graphic>
          <a:graphicData uri="http://schemas.openxmlformats.org/drawingml/2006/table">
            <a:tbl>
              <a:tblPr firstRow="1" firstCol="1" bandRow="1">
                <a:tableStyleId>{5C22544A-7EE6-4342-B048-85BDC9FD1C3A}</a:tableStyleId>
              </a:tblPr>
              <a:tblGrid>
                <a:gridCol w="1140890">
                  <a:extLst>
                    <a:ext uri="{9D8B030D-6E8A-4147-A177-3AD203B41FA5}">
                      <a16:colId xmlns:a16="http://schemas.microsoft.com/office/drawing/2014/main" xmlns="" val="2669982390"/>
                    </a:ext>
                  </a:extLst>
                </a:gridCol>
                <a:gridCol w="1399404">
                  <a:extLst>
                    <a:ext uri="{9D8B030D-6E8A-4147-A177-3AD203B41FA5}">
                      <a16:colId xmlns:a16="http://schemas.microsoft.com/office/drawing/2014/main" xmlns="" val="3120308140"/>
                    </a:ext>
                  </a:extLst>
                </a:gridCol>
                <a:gridCol w="2258038">
                  <a:extLst>
                    <a:ext uri="{9D8B030D-6E8A-4147-A177-3AD203B41FA5}">
                      <a16:colId xmlns:a16="http://schemas.microsoft.com/office/drawing/2014/main" xmlns="" val="2456650427"/>
                    </a:ext>
                  </a:extLst>
                </a:gridCol>
                <a:gridCol w="1092468">
                  <a:extLst>
                    <a:ext uri="{9D8B030D-6E8A-4147-A177-3AD203B41FA5}">
                      <a16:colId xmlns:a16="http://schemas.microsoft.com/office/drawing/2014/main" xmlns="" val="554872251"/>
                    </a:ext>
                  </a:extLst>
                </a:gridCol>
                <a:gridCol w="1878119">
                  <a:extLst>
                    <a:ext uri="{9D8B030D-6E8A-4147-A177-3AD203B41FA5}">
                      <a16:colId xmlns:a16="http://schemas.microsoft.com/office/drawing/2014/main" xmlns="" val="2076113697"/>
                    </a:ext>
                  </a:extLst>
                </a:gridCol>
                <a:gridCol w="1339584">
                  <a:extLst>
                    <a:ext uri="{9D8B030D-6E8A-4147-A177-3AD203B41FA5}">
                      <a16:colId xmlns:a16="http://schemas.microsoft.com/office/drawing/2014/main" xmlns="" val="875841446"/>
                    </a:ext>
                  </a:extLst>
                </a:gridCol>
              </a:tblGrid>
              <a:tr h="238689">
                <a:tc>
                  <a:txBody>
                    <a:bodyPr/>
                    <a:lstStyle/>
                    <a:p>
                      <a:pPr>
                        <a:lnSpc>
                          <a:spcPct val="106000"/>
                        </a:lnSpc>
                        <a:spcAft>
                          <a:spcPts val="800"/>
                        </a:spcAft>
                      </a:pPr>
                      <a:r>
                        <a:rPr lang="en-GB" sz="1200" kern="1200">
                          <a:effectLst/>
                        </a:rPr>
                        <a:t>KPI 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00" marR="12146" marT="1928" marB="0" anchor="ctr"/>
                </a:tc>
                <a:tc gridSpan="4">
                  <a:txBody>
                    <a:bodyPr/>
                    <a:lstStyle/>
                    <a:p>
                      <a:pPr>
                        <a:lnSpc>
                          <a:spcPct val="106000"/>
                        </a:lnSpc>
                        <a:spcAft>
                          <a:spcPts val="80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Number of times NDA research work is </a:t>
                      </a:r>
                      <a:r>
                        <a:rPr lang="en-GB" sz="1200" kern="1200" dirty="0" smtClean="0">
                          <a:solidFill>
                            <a:schemeClr val="dk1"/>
                          </a:solidFill>
                          <a:effectLst/>
                          <a:latin typeface="+mn-lt"/>
                          <a:ea typeface="Calibri" panose="020F0502020204030204" pitchFamily="34" charset="0"/>
                          <a:cs typeface="Times New Roman" panose="02020603050405020304" pitchFamily="18" charset="0"/>
                        </a:rPr>
                        <a:t>referenced</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2146" marT="1928"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dirty="0"/>
                    </a:p>
                  </a:txBody>
                  <a:tcPr marL="81000" marR="12146" marT="1928" marB="0" anchor="ctr">
                    <a:noFill/>
                  </a:tcPr>
                </a:tc>
                <a:extLst>
                  <a:ext uri="{0D108BD9-81ED-4DB2-BD59-A6C34878D82A}">
                    <a16:rowId xmlns:a16="http://schemas.microsoft.com/office/drawing/2014/main" xmlns="" val="2144128492"/>
                  </a:ext>
                </a:extLst>
              </a:tr>
              <a:tr h="584578">
                <a:tc>
                  <a:txBody>
                    <a:bodyPr/>
                    <a:lstStyle/>
                    <a:p>
                      <a:pPr>
                        <a:lnSpc>
                          <a:spcPct val="106000"/>
                        </a:lnSpc>
                        <a:spcAft>
                          <a:spcPts val="800"/>
                        </a:spcAft>
                      </a:pPr>
                      <a:r>
                        <a:rPr lang="en-GB" sz="1200" kern="1200">
                          <a:effectLst/>
                        </a:rPr>
                        <a:t>Object of Change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00" marR="12146" marT="1928" marB="0" anchor="ctr"/>
                </a:tc>
                <a:tc gridSpan="2">
                  <a:txBody>
                    <a:bodyPr/>
                    <a:lstStyle/>
                    <a:p>
                      <a:pPr>
                        <a:lnSpc>
                          <a:spcPct val="107000"/>
                        </a:lnSpc>
                        <a:spcBef>
                          <a:spcPts val="720"/>
                        </a:spcBef>
                        <a:spcAft>
                          <a:spcPts val="720"/>
                        </a:spcAft>
                      </a:pPr>
                      <a:r>
                        <a:rPr lang="en-US" sz="1200" kern="1200" dirty="0" smtClean="0">
                          <a:solidFill>
                            <a:schemeClr val="dk1"/>
                          </a:solidFill>
                          <a:effectLst/>
                          <a:latin typeface="+mn-lt"/>
                          <a:ea typeface="Calibri" panose="020F0502020204030204" pitchFamily="34" charset="0"/>
                          <a:cs typeface="Times New Roman" panose="02020603050405020304" pitchFamily="18" charset="0"/>
                        </a:rPr>
                        <a:t>Demonstrate credibility and relevance of evidence produced by NDA research outputs in the field of development</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2531" marT="2121" marB="0" anchor="ctr"/>
                </a:tc>
                <a:tc hMerge="1">
                  <a:txBody>
                    <a:bodyPr/>
                    <a:lstStyle/>
                    <a:p>
                      <a:endParaRPr lang="en-US"/>
                    </a:p>
                  </a:txBody>
                  <a:tcPr/>
                </a:tc>
                <a:tc rowSpan="2">
                  <a:txBody>
                    <a:bodyPr/>
                    <a:lstStyle/>
                    <a:p>
                      <a:pPr marL="83820">
                        <a:lnSpc>
                          <a:spcPct val="107000"/>
                        </a:lnSpc>
                        <a:spcBef>
                          <a:spcPts val="720"/>
                        </a:spcBef>
                        <a:spcAft>
                          <a:spcPts val="720"/>
                        </a:spcAft>
                      </a:pPr>
                      <a:r>
                        <a:rPr lang="en-GB" sz="1200" kern="1200" dirty="0">
                          <a:solidFill>
                            <a:schemeClr val="bg1"/>
                          </a:solidFill>
                          <a:effectLst/>
                        </a:rPr>
                        <a:t>Impact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00" marR="0" marT="0" marB="0" anchor="ctr">
                    <a:solidFill>
                      <a:schemeClr val="accent1"/>
                    </a:solidFill>
                  </a:tcPr>
                </a:tc>
                <a:tc rowSpan="2" gridSpan="2">
                  <a:txBody>
                    <a:bodyPr/>
                    <a:lstStyle/>
                    <a:p>
                      <a:pPr marL="0" algn="l" defTabSz="914400" rtl="0" eaLnBrk="1" latinLnBrk="0" hangingPunct="1">
                        <a:lnSpc>
                          <a:spcPct val="107000"/>
                        </a:lnSpc>
                        <a:spcBef>
                          <a:spcPts val="720"/>
                        </a:spcBef>
                        <a:spcAft>
                          <a:spcPts val="720"/>
                        </a:spcAft>
                      </a:pPr>
                      <a:r>
                        <a:rPr lang="en-US" sz="1200" kern="1200" dirty="0">
                          <a:solidFill>
                            <a:schemeClr val="dk1"/>
                          </a:solidFill>
                          <a:effectLst/>
                          <a:latin typeface="+mn-lt"/>
                          <a:ea typeface="Calibri" panose="020F0502020204030204" pitchFamily="34" charset="0"/>
                          <a:cs typeface="Times New Roman" panose="02020603050405020304" pitchFamily="18" charset="0"/>
                        </a:rPr>
                        <a:t>Increased use of evidence in policy formulation and review by policy makers</a:t>
                      </a:r>
                    </a:p>
                  </a:txBody>
                  <a:tcPr marL="81000" marR="0" marT="0" marB="0" anchor="ctr"/>
                </a:tc>
                <a:tc rowSpan="2" hMerge="1">
                  <a:txBody>
                    <a:bodyPr/>
                    <a:lstStyle/>
                    <a:p>
                      <a:endParaRPr lang="en-US"/>
                    </a:p>
                  </a:txBody>
                  <a:tcPr/>
                </a:tc>
                <a:extLst>
                  <a:ext uri="{0D108BD9-81ED-4DB2-BD59-A6C34878D82A}">
                    <a16:rowId xmlns:a16="http://schemas.microsoft.com/office/drawing/2014/main" xmlns="" val="3547190151"/>
                  </a:ext>
                </a:extLst>
              </a:tr>
              <a:tr h="383341">
                <a:tc>
                  <a:txBody>
                    <a:bodyPr/>
                    <a:lstStyle/>
                    <a:p>
                      <a:pPr>
                        <a:lnSpc>
                          <a:spcPct val="106000"/>
                        </a:lnSpc>
                        <a:spcAft>
                          <a:spcPts val="800"/>
                        </a:spcAft>
                      </a:pPr>
                      <a:r>
                        <a:rPr lang="en-GB" sz="1200" kern="1200">
                          <a:effectLst/>
                        </a:rPr>
                        <a:t>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00" marR="12146" marT="1928" marB="0" anchor="ctr"/>
                </a:tc>
                <a:tc>
                  <a:txBody>
                    <a:bodyPr/>
                    <a:lstStyle/>
                    <a:p>
                      <a:pPr>
                        <a:lnSpc>
                          <a:spcPct val="107000"/>
                        </a:lnSpc>
                        <a:spcBef>
                          <a:spcPts val="720"/>
                        </a:spcBef>
                        <a:spcAft>
                          <a:spcPts val="720"/>
                        </a:spcAft>
                      </a:pPr>
                      <a:r>
                        <a:rPr lang="en-GB" sz="1200" kern="1200" dirty="0">
                          <a:solidFill>
                            <a:schemeClr val="bg1"/>
                          </a:solidFill>
                          <a:effectLst/>
                        </a:rPr>
                        <a:t>Annual target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00" marR="12531" marT="2121" marB="0" anchor="ctr">
                    <a:solidFill>
                      <a:schemeClr val="accent1"/>
                    </a:solidFill>
                  </a:tcPr>
                </a:tc>
                <a:tc>
                  <a:txBody>
                    <a:bodyPr/>
                    <a:lstStyle/>
                    <a:p>
                      <a:pPr>
                        <a:lnSpc>
                          <a:spcPct val="107000"/>
                        </a:lnSpc>
                        <a:spcBef>
                          <a:spcPts val="720"/>
                        </a:spcBef>
                        <a:spcAft>
                          <a:spcPts val="720"/>
                        </a:spcAft>
                      </a:pPr>
                      <a:r>
                        <a:rPr lang="en-GB" sz="1200" kern="1200" dirty="0">
                          <a:solidFill>
                            <a:schemeClr val="dk1"/>
                          </a:solidFill>
                          <a:effectLst/>
                          <a:latin typeface="+mn-lt"/>
                          <a:ea typeface="Calibri" panose="020F0502020204030204" pitchFamily="34" charset="0"/>
                          <a:cs typeface="Times New Roman" panose="02020603050405020304" pitchFamily="18" charset="0"/>
                        </a:rPr>
                        <a:t> 5 NDA research work citations/referenced</a:t>
                      </a: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0" marT="0" marB="0" anchor="ctr"/>
                </a:tc>
                <a:tc vMerge="1">
                  <a:txBody>
                    <a:bodyPr/>
                    <a:lstStyle/>
                    <a:p>
                      <a:pPr marL="90805">
                        <a:lnSpc>
                          <a:spcPct val="107000"/>
                        </a:lnSpc>
                        <a:spcBef>
                          <a:spcPts val="720"/>
                        </a:spcBef>
                        <a:spcAft>
                          <a:spcPts val="72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00" marR="0" marT="0" marB="0" anchor="ctr">
                    <a:solidFill>
                      <a:schemeClr val="accent1"/>
                    </a:solidFill>
                  </a:tcPr>
                </a:tc>
                <a:tc gridSpan="2" vMerge="1">
                  <a:txBody>
                    <a:bodyPr/>
                    <a:lstStyle/>
                    <a:p>
                      <a:pPr marL="0" algn="l" defTabSz="914400" rtl="0" eaLnBrk="1" latinLnBrk="0" hangingPunct="1">
                        <a:lnSpc>
                          <a:spcPct val="107000"/>
                        </a:lnSpc>
                        <a:spcBef>
                          <a:spcPts val="720"/>
                        </a:spcBef>
                        <a:spcAft>
                          <a:spcPts val="720"/>
                        </a:spcAft>
                      </a:pPr>
                      <a:endParaRPr lang="en-US" sz="11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0" marT="0" marB="0" anchor="ctr"/>
                </a:tc>
                <a:tc hMerge="1" vMerge="1">
                  <a:txBody>
                    <a:bodyPr/>
                    <a:lstStyle/>
                    <a:p>
                      <a:endParaRPr lang="en-US"/>
                    </a:p>
                  </a:txBody>
                  <a:tcPr/>
                </a:tc>
                <a:extLst>
                  <a:ext uri="{0D108BD9-81ED-4DB2-BD59-A6C34878D82A}">
                    <a16:rowId xmlns:a16="http://schemas.microsoft.com/office/drawing/2014/main" xmlns="" val="1856902498"/>
                  </a:ext>
                </a:extLst>
              </a:tr>
              <a:tr h="3388206">
                <a:tc>
                  <a:txBody>
                    <a:bodyPr/>
                    <a:lstStyle/>
                    <a:p>
                      <a:pPr>
                        <a:lnSpc>
                          <a:spcPct val="106000"/>
                        </a:lnSpc>
                        <a:spcAft>
                          <a:spcPts val="800"/>
                        </a:spcAft>
                      </a:pPr>
                      <a:r>
                        <a:rPr lang="en-US" sz="1200" dirty="0" smtClean="0">
                          <a:effectLst/>
                        </a:rPr>
                        <a:t>Achievement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000" marR="12146" marT="1928" marB="0" anchor="ctr"/>
                </a:tc>
                <a:tc gridSpan="5">
                  <a:txBody>
                    <a:bodyPr/>
                    <a:lstStyle/>
                    <a:p>
                      <a:pPr>
                        <a:lnSpc>
                          <a:spcPct val="107000"/>
                        </a:lnSpc>
                        <a:spcAft>
                          <a:spcPts val="0"/>
                        </a:spcAft>
                      </a:pPr>
                      <a:r>
                        <a:rPr lang="en-US" sz="1200" kern="1200" dirty="0">
                          <a:solidFill>
                            <a:schemeClr val="dk1"/>
                          </a:solidFill>
                          <a:effectLst/>
                          <a:latin typeface="+mn-lt"/>
                          <a:ea typeface="Calibri" panose="020F0502020204030204" pitchFamily="34" charset="0"/>
                          <a:cs typeface="Times New Roman" panose="02020603050405020304" pitchFamily="18" charset="0"/>
                        </a:rPr>
                        <a:t>9</a:t>
                      </a:r>
                      <a:r>
                        <a:rPr lang="en-US" sz="1200" kern="1200" dirty="0" smtClean="0">
                          <a:solidFill>
                            <a:schemeClr val="dk1"/>
                          </a:solidFill>
                          <a:effectLst/>
                          <a:latin typeface="+mn-lt"/>
                          <a:ea typeface="Calibri" panose="020F0502020204030204" pitchFamily="34" charset="0"/>
                          <a:cs typeface="Times New Roman" panose="02020603050405020304" pitchFamily="18" charset="0"/>
                        </a:rPr>
                        <a:t> </a:t>
                      </a:r>
                      <a:r>
                        <a:rPr lang="en-US" sz="1200" kern="1200" dirty="0">
                          <a:solidFill>
                            <a:schemeClr val="dk1"/>
                          </a:solidFill>
                          <a:effectLst/>
                          <a:latin typeface="+mn-lt"/>
                          <a:ea typeface="Calibri" panose="020F0502020204030204" pitchFamily="34" charset="0"/>
                          <a:cs typeface="Times New Roman" panose="02020603050405020304" pitchFamily="18" charset="0"/>
                        </a:rPr>
                        <a:t>citations/references made on NDA research published work, there citations were the following:</a:t>
                      </a:r>
                    </a:p>
                    <a:p>
                      <a:pPr marL="342900" lvl="0" indent="-342900" algn="just">
                        <a:lnSpc>
                          <a:spcPct val="107000"/>
                        </a:lnSpc>
                        <a:spcAft>
                          <a:spcPts val="800"/>
                        </a:spcAft>
                        <a:buFont typeface="Symbol" panose="05050102010706020507" pitchFamily="18" charset="2"/>
                        <a:buChar char=""/>
                      </a:pPr>
                      <a:r>
                        <a:rPr lang="en-US" sz="1200" kern="1200" dirty="0" smtClean="0">
                          <a:solidFill>
                            <a:schemeClr val="dk1"/>
                          </a:solidFill>
                          <a:effectLst/>
                          <a:latin typeface="+mn-lt"/>
                          <a:ea typeface="Calibri" panose="020F0502020204030204" pitchFamily="34" charset="0"/>
                          <a:cs typeface="Times New Roman" panose="02020603050405020304" pitchFamily="18" charset="0"/>
                        </a:rPr>
                        <a:t>Moreno et al (2018) Cross-Cross cultural perspectives of LGBTQ psychology from five different countries: Current state and recommendations. NDA work cited/referenced Magongo, B. (2016). Enhancing civil society participation in the South African development agenda: The role of civil society </a:t>
                      </a:r>
                      <a:r>
                        <a:rPr lang="en-US" sz="1200" kern="1200" dirty="0" err="1" smtClean="0">
                          <a:solidFill>
                            <a:schemeClr val="dk1"/>
                          </a:solidFill>
                          <a:effectLst/>
                          <a:latin typeface="+mn-lt"/>
                          <a:ea typeface="Calibri" panose="020F0502020204030204" pitchFamily="34" charset="0"/>
                          <a:cs typeface="Times New Roman" panose="02020603050405020304" pitchFamily="18" charset="0"/>
                        </a:rPr>
                        <a:t>organisations</a:t>
                      </a:r>
                      <a:r>
                        <a:rPr lang="en-US" sz="1200" kern="1200" dirty="0" smtClean="0">
                          <a:solidFill>
                            <a:schemeClr val="dk1"/>
                          </a:solidFill>
                          <a:effectLst/>
                          <a:latin typeface="+mn-lt"/>
                          <a:ea typeface="Calibri" panose="020F0502020204030204" pitchFamily="34" charset="0"/>
                          <a:cs typeface="Times New Roman" panose="02020603050405020304" pitchFamily="18" charset="0"/>
                        </a:rPr>
                        <a:t>. </a:t>
                      </a:r>
                      <a:r>
                        <a:rPr lang="en-US" sz="1200" kern="1200" dirty="0" err="1" smtClean="0">
                          <a:solidFill>
                            <a:schemeClr val="dk1"/>
                          </a:solidFill>
                          <a:effectLst/>
                          <a:latin typeface="+mn-lt"/>
                          <a:ea typeface="Calibri" panose="020F0502020204030204" pitchFamily="34" charset="0"/>
                          <a:cs typeface="Times New Roman" panose="02020603050405020304" pitchFamily="18" charset="0"/>
                        </a:rPr>
                        <a:t>Parktown</a:t>
                      </a:r>
                      <a:r>
                        <a:rPr lang="en-US" sz="1200" kern="1200" dirty="0" smtClean="0">
                          <a:solidFill>
                            <a:schemeClr val="dk1"/>
                          </a:solidFill>
                          <a:effectLst/>
                          <a:latin typeface="+mn-lt"/>
                          <a:ea typeface="Calibri" panose="020F0502020204030204" pitchFamily="34" charset="0"/>
                          <a:cs typeface="Times New Roman" panose="02020603050405020304" pitchFamily="18" charset="0"/>
                        </a:rPr>
                        <a:t>: The National Development Agency.</a:t>
                      </a:r>
                    </a:p>
                    <a:p>
                      <a:pPr marL="342900" lvl="0" indent="-342900" algn="just">
                        <a:lnSpc>
                          <a:spcPct val="107000"/>
                        </a:lnSpc>
                        <a:spcAft>
                          <a:spcPts val="800"/>
                        </a:spcAft>
                        <a:buFont typeface="Symbol" panose="05050102010706020507" pitchFamily="18" charset="2"/>
                        <a:buChar char=""/>
                      </a:pPr>
                      <a:r>
                        <a:rPr lang="en-US" sz="1200" kern="1200" dirty="0" smtClean="0">
                          <a:solidFill>
                            <a:schemeClr val="dk1"/>
                          </a:solidFill>
                          <a:effectLst/>
                          <a:latin typeface="+mn-lt"/>
                          <a:ea typeface="Calibri" panose="020F0502020204030204" pitchFamily="34" charset="0"/>
                          <a:cs typeface="Times New Roman" panose="02020603050405020304" pitchFamily="18" charset="0"/>
                        </a:rPr>
                        <a:t>The Impact of Income-Generating Projects on Stimulating the Development of Entrepreneurial Activities in Communities: The Holding Hands Case, published by the International Journal of Business and Economic Affairs (IJBEA) 1(1), 36-46 (2016). NDA work cited/referenced Magongo, B. (2013). Civil society participation in income- generating activities in South Africa.</a:t>
                      </a:r>
                    </a:p>
                    <a:p>
                      <a:pPr marL="342900" lvl="0" indent="-342900" algn="just">
                        <a:lnSpc>
                          <a:spcPct val="107000"/>
                        </a:lnSpc>
                        <a:spcAft>
                          <a:spcPts val="800"/>
                        </a:spcAft>
                        <a:buFont typeface="Symbol" panose="05050102010706020507" pitchFamily="18" charset="2"/>
                        <a:buChar char=""/>
                      </a:pPr>
                      <a:r>
                        <a:rPr lang="en-US" sz="1200" kern="1200" dirty="0" smtClean="0">
                          <a:solidFill>
                            <a:schemeClr val="dk1"/>
                          </a:solidFill>
                          <a:effectLst/>
                          <a:latin typeface="+mn-lt"/>
                          <a:ea typeface="Calibri" panose="020F0502020204030204" pitchFamily="34" charset="0"/>
                          <a:cs typeface="Times New Roman" panose="02020603050405020304" pitchFamily="18" charset="0"/>
                        </a:rPr>
                        <a:t>Faye et al (2020) A Review of the Results of Senegal's Response to the COVID-19 Pandemic Through State of Emergency and Curfew, </a:t>
                      </a:r>
                      <a:r>
                        <a:rPr lang="en-US" sz="1200" kern="1200" dirty="0" err="1" smtClean="0">
                          <a:solidFill>
                            <a:schemeClr val="dk1"/>
                          </a:solidFill>
                          <a:effectLst/>
                          <a:latin typeface="+mn-lt"/>
                          <a:ea typeface="Calibri" panose="020F0502020204030204" pitchFamily="34" charset="0"/>
                          <a:cs typeface="Times New Roman" panose="02020603050405020304" pitchFamily="18" charset="0"/>
                        </a:rPr>
                        <a:t>Sumerianz</a:t>
                      </a:r>
                      <a:r>
                        <a:rPr lang="en-US" sz="1200" kern="1200" dirty="0" smtClean="0">
                          <a:solidFill>
                            <a:schemeClr val="dk1"/>
                          </a:solidFill>
                          <a:effectLst/>
                          <a:latin typeface="+mn-lt"/>
                          <a:ea typeface="Calibri" panose="020F0502020204030204" pitchFamily="34" charset="0"/>
                          <a:cs typeface="Times New Roman" panose="02020603050405020304" pitchFamily="18" charset="0"/>
                        </a:rPr>
                        <a:t> Journal of Biotechnology, Vol. 3, No. 5, pp. 26-37. NDA work cited/referenced Magongo, B., 2020. "South Africa containment response to COVID-19 pandemic: Making consultation meaningful: Insights from a case study of the South African mental health policy consultation process. </a:t>
                      </a:r>
                      <a:r>
                        <a:rPr lang="en-US" sz="1200" kern="1200" dirty="0" err="1" smtClean="0">
                          <a:solidFill>
                            <a:schemeClr val="dk1"/>
                          </a:solidFill>
                          <a:effectLst/>
                          <a:latin typeface="+mn-lt"/>
                          <a:ea typeface="Calibri" panose="020F0502020204030204" pitchFamily="34" charset="0"/>
                          <a:cs typeface="Times New Roman" panose="02020603050405020304" pitchFamily="18" charset="0"/>
                        </a:rPr>
                        <a:t>PLoS</a:t>
                      </a:r>
                      <a:r>
                        <a:rPr lang="en-US" sz="1200" kern="1200" dirty="0" smtClean="0">
                          <a:solidFill>
                            <a:schemeClr val="dk1"/>
                          </a:solidFill>
                          <a:effectLst/>
                          <a:latin typeface="+mn-lt"/>
                          <a:ea typeface="Calibri" panose="020F0502020204030204" pitchFamily="34" charset="0"/>
                          <a:cs typeface="Times New Roman" panose="02020603050405020304" pitchFamily="18" charset="0"/>
                        </a:rPr>
                        <a:t> ONE 15(1): e0228281.</a:t>
                      </a:r>
                    </a:p>
                    <a:p>
                      <a:pPr marL="342900" lvl="0" indent="-342900" algn="just">
                        <a:lnSpc>
                          <a:spcPct val="107000"/>
                        </a:lnSpc>
                        <a:spcAft>
                          <a:spcPts val="800"/>
                        </a:spcAft>
                        <a:buFont typeface="Symbol" panose="05050102010706020507" pitchFamily="18" charset="2"/>
                        <a:buChar char=""/>
                      </a:pPr>
                      <a:r>
                        <a:rPr lang="en-US" sz="1200" kern="1200" dirty="0" smtClean="0">
                          <a:solidFill>
                            <a:schemeClr val="dk1"/>
                          </a:solidFill>
                          <a:effectLst/>
                          <a:latin typeface="+mn-lt"/>
                          <a:ea typeface="Calibri" panose="020F0502020204030204" pitchFamily="34" charset="0"/>
                          <a:cs typeface="Times New Roman" panose="02020603050405020304" pitchFamily="18" charset="0"/>
                        </a:rPr>
                        <a:t>‘Religious live-streaming in response to coronavirus disease 2019 pandemic and the subsequent lockdown in South Africa’, Verbum et Ecclesia 41(1), a2120. </a:t>
                      </a:r>
                      <a:r>
                        <a:rPr lang="en-US" sz="1200" kern="1200" dirty="0" smtClean="0">
                          <a:solidFill>
                            <a:schemeClr val="dk1"/>
                          </a:solidFill>
                          <a:effectLst/>
                          <a:latin typeface="+mn-lt"/>
                          <a:ea typeface="Calibri" panose="020F0502020204030204" pitchFamily="34" charset="0"/>
                          <a:cs typeface="Times New Roman" panose="02020603050405020304" pitchFamily="18" charset="0"/>
                          <a:hlinkClick r:id="rId2"/>
                        </a:rPr>
                        <a:t>https://doi.org/10.4102/ve.v41i1.212</a:t>
                      </a:r>
                      <a:endParaRPr lang="en-US" sz="1200" kern="1200" dirty="0" smtClean="0">
                        <a:solidFill>
                          <a:schemeClr val="dk1"/>
                        </a:solidFill>
                        <a:effectLst/>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2531" marT="212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68203410"/>
                  </a:ext>
                </a:extLst>
              </a:tr>
              <a:tr h="516267">
                <a:tc>
                  <a:txBody>
                    <a:bodyPr/>
                    <a:lstStyle/>
                    <a:p>
                      <a:pPr>
                        <a:lnSpc>
                          <a:spcPct val="106000"/>
                        </a:lnSpc>
                        <a:spcAft>
                          <a:spcPts val="800"/>
                        </a:spcAft>
                      </a:pPr>
                      <a:r>
                        <a:rPr lang="en-GB" sz="1200" dirty="0" smtClean="0">
                          <a:effectLst/>
                        </a:rPr>
                        <a:t>Reason for deviation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000" marR="12146" marT="1928" marB="0" anchor="ctr"/>
                </a:tc>
                <a:tc gridSpan="5">
                  <a:txBody>
                    <a:bodyPr/>
                    <a:lstStyle/>
                    <a:p>
                      <a:pPr>
                        <a:lnSpc>
                          <a:spcPct val="107000"/>
                        </a:lnSpc>
                        <a:spcBef>
                          <a:spcPts val="720"/>
                        </a:spcBef>
                        <a:spcAft>
                          <a:spcPts val="720"/>
                        </a:spcAft>
                      </a:pPr>
                      <a:r>
                        <a:rPr lang="en-US" sz="1200" b="0" kern="1200" dirty="0" smtClean="0">
                          <a:solidFill>
                            <a:schemeClr val="dk1"/>
                          </a:solidFill>
                          <a:effectLst/>
                          <a:latin typeface="+mn-lt"/>
                          <a:ea typeface="Calibri" panose="020F0502020204030204" pitchFamily="34" charset="0"/>
                          <a:cs typeface="Times New Roman" panose="02020603050405020304" pitchFamily="18" charset="0"/>
                        </a:rPr>
                        <a:t>The report by </a:t>
                      </a:r>
                      <a:r>
                        <a:rPr lang="en-US" sz="1200" b="0" kern="1200" dirty="0" err="1" smtClean="0">
                          <a:solidFill>
                            <a:schemeClr val="dk1"/>
                          </a:solidFill>
                          <a:effectLst/>
                          <a:latin typeface="+mn-lt"/>
                          <a:ea typeface="Calibri" panose="020F0502020204030204" pitchFamily="34" charset="0"/>
                          <a:cs typeface="Times New Roman" panose="02020603050405020304" pitchFamily="18" charset="0"/>
                        </a:rPr>
                        <a:t>Bahuti</a:t>
                      </a:r>
                      <a:r>
                        <a:rPr lang="en-US" sz="1200" b="0" kern="1200" dirty="0" smtClean="0">
                          <a:solidFill>
                            <a:schemeClr val="dk1"/>
                          </a:solidFill>
                          <a:effectLst/>
                          <a:latin typeface="+mn-lt"/>
                          <a:ea typeface="Calibri" panose="020F0502020204030204" pitchFamily="34" charset="0"/>
                          <a:cs typeface="Times New Roman" panose="02020603050405020304" pitchFamily="18" charset="0"/>
                        </a:rPr>
                        <a:t> Research Projects on Civil Society Funding mechanisms and HSRC report on Regulatory Frameworks Requirements For The South African Civil Society Sector both had 2 references each two NDA research work.</a:t>
                      </a:r>
                      <a:endParaRPr lang="en-US" sz="1200" b="0" kern="1200" dirty="0">
                        <a:solidFill>
                          <a:schemeClr val="dk1"/>
                        </a:solidFill>
                        <a:effectLst/>
                        <a:latin typeface="+mn-lt"/>
                        <a:ea typeface="Calibri" panose="020F0502020204030204" pitchFamily="34" charset="0"/>
                        <a:cs typeface="Times New Roman" panose="02020603050405020304" pitchFamily="18" charset="0"/>
                      </a:endParaRPr>
                    </a:p>
                  </a:txBody>
                  <a:tcPr marL="81000" marR="12531" marT="2121"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45485000"/>
                  </a:ext>
                </a:extLst>
              </a:tr>
            </a:tbl>
          </a:graphicData>
        </a:graphic>
      </p:graphicFrame>
    </p:spTree>
    <p:extLst>
      <p:ext uri="{BB962C8B-B14F-4D97-AF65-F5344CB8AC3E}">
        <p14:creationId xmlns:p14="http://schemas.microsoft.com/office/powerpoint/2010/main" xmlns="" val="12905381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08504" cy="5123656"/>
          </a:xfrm>
        </p:spPr>
        <p:txBody>
          <a:bodyPr/>
          <a:lstStyle/>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smtClean="0"/>
          </a:p>
          <a:p>
            <a:pPr marL="0" indent="0" algn="ctr">
              <a:buNone/>
            </a:pPr>
            <a:r>
              <a:rPr lang="en-US" sz="3200" b="1" dirty="0" smtClean="0"/>
              <a:t>ANNUAL FINANCIAL STATEMENTS</a:t>
            </a:r>
            <a:endParaRPr lang="en-US" sz="3200" b="1"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21</a:t>
            </a:fld>
            <a:endParaRPr lang="en-US" dirty="0"/>
          </a:p>
        </p:txBody>
      </p:sp>
    </p:spTree>
    <p:extLst>
      <p:ext uri="{BB962C8B-B14F-4D97-AF65-F5344CB8AC3E}">
        <p14:creationId xmlns:p14="http://schemas.microsoft.com/office/powerpoint/2010/main" xmlns="" val="39143506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0"/>
            <a:ext cx="7705725" cy="838200"/>
          </a:xfrm>
        </p:spPr>
        <p:txBody>
          <a:bodyPr/>
          <a:lstStyle/>
          <a:p>
            <a:pPr algn="ctr"/>
            <a:r>
              <a:rPr lang="en-ZA" b="1" dirty="0" smtClean="0"/>
              <a:t>2020-21 FINANCIAL POSITION - ASSETS </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22</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207741" y="4619757"/>
            <a:ext cx="8892988" cy="1988237"/>
          </a:xfrm>
          <a:prstGeom prst="rect">
            <a:avLst/>
          </a:prstGeom>
        </p:spPr>
        <p:txBody>
          <a:bodyPr wrap="square">
            <a:spAutoFit/>
          </a:bodyPr>
          <a:lstStyle/>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Cash holdings of R125,6m increased by R73,9m on prior year, mainly due to the balance of CARA </a:t>
            </a:r>
            <a:r>
              <a:rPr lang="en-US" sz="1400" b="1" kern="0" dirty="0">
                <a:latin typeface="Arial" panose="020B0604020202020204" pitchFamily="34" charset="0"/>
                <a:cs typeface="Arial" panose="020B0604020202020204" pitchFamily="34" charset="0"/>
              </a:rPr>
              <a:t>funds (</a:t>
            </a:r>
            <a:r>
              <a:rPr lang="en-US" sz="1400" b="1" kern="0" dirty="0" smtClean="0">
                <a:latin typeface="Arial" panose="020B0604020202020204" pitchFamily="34" charset="0"/>
                <a:cs typeface="Arial" panose="020B0604020202020204" pitchFamily="34" charset="0"/>
              </a:rPr>
              <a:t>50,7m) awaiting disbursement once contractual conditions are met, UIF covid-19 stipend funds (11,4m), </a:t>
            </a:r>
            <a:r>
              <a:rPr lang="en-US" sz="1400" b="1" kern="0" dirty="0">
                <a:latin typeface="Arial" panose="020B0604020202020204" pitchFamily="34" charset="0"/>
                <a:cs typeface="Arial" panose="020B0604020202020204" pitchFamily="34" charset="0"/>
              </a:rPr>
              <a:t>and cash held for </a:t>
            </a:r>
            <a:r>
              <a:rPr lang="en-US" sz="1400" b="1" kern="0" dirty="0" smtClean="0">
                <a:latin typeface="Arial" panose="020B0604020202020204" pitchFamily="34" charset="0"/>
                <a:cs typeface="Arial" panose="020B0604020202020204" pitchFamily="34" charset="0"/>
              </a:rPr>
              <a:t>committed operational and grant </a:t>
            </a:r>
            <a:r>
              <a:rPr lang="en-US" sz="1400" b="1" kern="0" dirty="0">
                <a:latin typeface="Arial" panose="020B0604020202020204" pitchFamily="34" charset="0"/>
                <a:cs typeface="Arial" panose="020B0604020202020204" pitchFamily="34" charset="0"/>
              </a:rPr>
              <a:t>expenditure (R59m</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Receivables from exchange of R1,6m comprise mainly rental </a:t>
            </a:r>
            <a:r>
              <a:rPr lang="en-US" sz="1400" b="1" kern="0" dirty="0">
                <a:latin typeface="Arial" panose="020B0604020202020204" pitchFamily="34" charset="0"/>
                <a:cs typeface="Arial" panose="020B0604020202020204" pitchFamily="34" charset="0"/>
              </a:rPr>
              <a:t>deposits </a:t>
            </a:r>
            <a:r>
              <a:rPr lang="en-US" sz="1400" b="1" kern="0" dirty="0" smtClean="0">
                <a:latin typeface="Arial" panose="020B0604020202020204" pitchFamily="34" charset="0"/>
                <a:cs typeface="Arial" panose="020B0604020202020204" pitchFamily="34" charset="0"/>
              </a:rPr>
              <a:t>held by lessors, with the Head </a:t>
            </a:r>
            <a:r>
              <a:rPr lang="en-US" sz="1400" b="1" kern="0" dirty="0">
                <a:latin typeface="Arial" panose="020B0604020202020204" pitchFamily="34" charset="0"/>
                <a:cs typeface="Arial" panose="020B0604020202020204" pitchFamily="34" charset="0"/>
              </a:rPr>
              <a:t>Office lease in </a:t>
            </a:r>
            <a:r>
              <a:rPr lang="en-US" sz="1400" b="1" kern="0" dirty="0" err="1">
                <a:latin typeface="Arial" panose="020B0604020202020204" pitchFamily="34" charset="0"/>
                <a:cs typeface="Arial" panose="020B0604020202020204" pitchFamily="34" charset="0"/>
              </a:rPr>
              <a:t>Parktown</a:t>
            </a:r>
            <a:r>
              <a:rPr lang="en-US" sz="1400" b="1" kern="0" dirty="0">
                <a:latin typeface="Arial" panose="020B0604020202020204" pitchFamily="34" charset="0"/>
                <a:cs typeface="Arial" panose="020B0604020202020204" pitchFamily="34" charset="0"/>
              </a:rPr>
              <a:t> making up largest portion at </a:t>
            </a:r>
            <a:r>
              <a:rPr lang="en-US" sz="1400" b="1" kern="0" dirty="0" smtClean="0">
                <a:latin typeface="Arial" panose="020B0604020202020204" pitchFamily="34" charset="0"/>
                <a:cs typeface="Arial" panose="020B0604020202020204" pitchFamily="34" charset="0"/>
              </a:rPr>
              <a:t>R1,2m;</a:t>
            </a:r>
          </a:p>
          <a:p>
            <a:pPr marL="342900" lvl="0" indent="-342900">
              <a:lnSpc>
                <a:spcPct val="110000"/>
              </a:lnSpc>
              <a:buAutoNum type="arabicPeriod"/>
            </a:pPr>
            <a:r>
              <a:rPr lang="en-ZA" sz="1400" b="1" kern="0" dirty="0" smtClean="0">
                <a:latin typeface="Arial" panose="020B0604020202020204" pitchFamily="34" charset="0"/>
                <a:cs typeface="Arial" panose="020B0604020202020204" pitchFamily="34" charset="0"/>
              </a:rPr>
              <a:t>Receivables from non-exchange of R139k is mainly made up of staff debtors;</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Property, plant &amp; equipment comprises Computer </a:t>
            </a:r>
            <a:r>
              <a:rPr lang="en-US" sz="1400" b="1" kern="0" dirty="0">
                <a:latin typeface="Arial" panose="020B0604020202020204" pitchFamily="34" charset="0"/>
                <a:cs typeface="Arial" panose="020B0604020202020204" pitchFamily="34" charset="0"/>
              </a:rPr>
              <a:t>Equip (5m), Furniture (1.1m), Office equip (689k</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ZA" sz="1400" b="1" kern="0" dirty="0" smtClean="0">
                <a:latin typeface="Arial" panose="020B0604020202020204" pitchFamily="34" charset="0"/>
                <a:cs typeface="Arial" panose="020B0604020202020204" pitchFamily="34" charset="0"/>
              </a:rPr>
              <a:t>Intangible assets comprise </a:t>
            </a:r>
            <a:r>
              <a:rPr lang="en-ZA" sz="1400" b="1" kern="0" dirty="0" err="1" smtClean="0">
                <a:latin typeface="Arial" panose="020B0604020202020204" pitchFamily="34" charset="0"/>
                <a:cs typeface="Arial" panose="020B0604020202020204" pitchFamily="34" charset="0"/>
              </a:rPr>
              <a:t>Ndzalama</a:t>
            </a:r>
            <a:r>
              <a:rPr lang="en-ZA" sz="1400" b="1" kern="0" dirty="0" smtClean="0">
                <a:latin typeface="Arial" panose="020B0604020202020204" pitchFamily="34" charset="0"/>
                <a:cs typeface="Arial" panose="020B0604020202020204" pitchFamily="34" charset="0"/>
              </a:rPr>
              <a:t> system (CSO </a:t>
            </a:r>
            <a:r>
              <a:rPr lang="en-ZA" sz="1400" b="1" kern="0" dirty="0">
                <a:latin typeface="Arial" panose="020B0604020202020204" pitchFamily="34" charset="0"/>
                <a:cs typeface="Arial" panose="020B0604020202020204" pitchFamily="34" charset="0"/>
              </a:rPr>
              <a:t>database &amp;</a:t>
            </a:r>
            <a:r>
              <a:rPr lang="en-ZA" sz="1400" b="1" kern="0" dirty="0" smtClean="0">
                <a:latin typeface="Arial" panose="020B0604020202020204" pitchFamily="34" charset="0"/>
                <a:cs typeface="Arial" panose="020B0604020202020204" pitchFamily="34" charset="0"/>
              </a:rPr>
              <a:t> </a:t>
            </a:r>
            <a:r>
              <a:rPr lang="en-ZA" sz="1400" b="1" kern="0" dirty="0">
                <a:latin typeface="Arial" panose="020B0604020202020204" pitchFamily="34" charset="0"/>
                <a:cs typeface="Arial" panose="020B0604020202020204" pitchFamily="34" charset="0"/>
              </a:rPr>
              <a:t>IMS - R3,5m) and ERP system </a:t>
            </a:r>
            <a:r>
              <a:rPr lang="en-ZA" sz="1400" b="1" kern="0" dirty="0" smtClean="0">
                <a:latin typeface="Arial" panose="020B0604020202020204" pitchFamily="34" charset="0"/>
                <a:cs typeface="Arial" panose="020B0604020202020204" pitchFamily="34" charset="0"/>
              </a:rPr>
              <a:t>R22k</a:t>
            </a:r>
            <a:endParaRPr lang="en-ZA" sz="1400" b="1" kern="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639318" y="647644"/>
            <a:ext cx="7785545" cy="3972113"/>
          </a:xfrm>
          <a:prstGeom prst="rect">
            <a:avLst/>
          </a:prstGeom>
        </p:spPr>
      </p:pic>
    </p:spTree>
    <p:extLst>
      <p:ext uri="{BB962C8B-B14F-4D97-AF65-F5344CB8AC3E}">
        <p14:creationId xmlns:p14="http://schemas.microsoft.com/office/powerpoint/2010/main" xmlns="" val="32670597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0"/>
            <a:ext cx="7705725" cy="838200"/>
          </a:xfrm>
        </p:spPr>
        <p:txBody>
          <a:bodyPr/>
          <a:lstStyle/>
          <a:p>
            <a:pPr algn="ctr"/>
            <a:r>
              <a:rPr lang="en-ZA" b="1" dirty="0" smtClean="0"/>
              <a:t>2020-21 FINANCIAL POSITION - LIABILITIES </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23</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119568" y="4088607"/>
            <a:ext cx="8892988" cy="2699200"/>
          </a:xfrm>
          <a:prstGeom prst="rect">
            <a:avLst/>
          </a:prstGeom>
        </p:spPr>
        <p:txBody>
          <a:bodyPr wrap="square">
            <a:spAutoFit/>
          </a:bodyPr>
          <a:lstStyle/>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Payables from exchange of R9,8m comprise Trade </a:t>
            </a:r>
            <a:r>
              <a:rPr lang="en-US" sz="1400" b="1" kern="0" dirty="0">
                <a:latin typeface="Arial" panose="020B0604020202020204" pitchFamily="34" charset="0"/>
                <a:cs typeface="Arial" panose="020B0604020202020204" pitchFamily="34" charset="0"/>
              </a:rPr>
              <a:t>payables (8,4m), </a:t>
            </a:r>
            <a:r>
              <a:rPr lang="en-US" sz="1400" b="1" kern="0" dirty="0" smtClean="0">
                <a:latin typeface="Arial" panose="020B0604020202020204" pitchFamily="34" charset="0"/>
                <a:cs typeface="Arial" panose="020B0604020202020204" pitchFamily="34" charset="0"/>
              </a:rPr>
              <a:t>Operating </a:t>
            </a:r>
            <a:r>
              <a:rPr lang="en-US" sz="1400" b="1" kern="0" dirty="0">
                <a:latin typeface="Arial" panose="020B0604020202020204" pitchFamily="34" charset="0"/>
                <a:cs typeface="Arial" panose="020B0604020202020204" pitchFamily="34" charset="0"/>
              </a:rPr>
              <a:t>lease liability (1,4m</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Payables from non-exchange of R6m comprise the UIF training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 covid-19 </a:t>
            </a:r>
            <a:r>
              <a:rPr lang="en-US" sz="1400" b="1" kern="0" dirty="0">
                <a:latin typeface="Arial" panose="020B0604020202020204" pitchFamily="34" charset="0"/>
                <a:cs typeface="Arial" panose="020B0604020202020204" pitchFamily="34" charset="0"/>
              </a:rPr>
              <a:t>stipends accrual (5.8m), </a:t>
            </a:r>
            <a:r>
              <a:rPr lang="en-US" sz="1400" b="1" kern="0" dirty="0" smtClean="0">
                <a:latin typeface="Arial" panose="020B0604020202020204" pitchFamily="34" charset="0"/>
                <a:cs typeface="Arial" panose="020B0604020202020204" pitchFamily="34" charset="0"/>
              </a:rPr>
              <a:t>and staff </a:t>
            </a:r>
            <a:r>
              <a:rPr lang="en-US" sz="1400" b="1" kern="0" dirty="0">
                <a:latin typeface="Arial" panose="020B0604020202020204" pitchFamily="34" charset="0"/>
                <a:cs typeface="Arial" panose="020B0604020202020204" pitchFamily="34" charset="0"/>
              </a:rPr>
              <a:t>creditors - (140.6k</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Provisions comprise the Bonus provision (5,9m);</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Short-term employee benefits of R10,5m comprise the Leave </a:t>
            </a:r>
            <a:r>
              <a:rPr lang="en-US" sz="1400" b="1" kern="0" dirty="0">
                <a:latin typeface="Arial" panose="020B0604020202020204" pitchFamily="34" charset="0"/>
                <a:cs typeface="Arial" panose="020B0604020202020204" pitchFamily="34" charset="0"/>
              </a:rPr>
              <a:t>provision (9,6m), 13 </a:t>
            </a:r>
            <a:r>
              <a:rPr lang="en-US" sz="1400" b="1" kern="0" dirty="0" err="1">
                <a:latin typeface="Arial" panose="020B0604020202020204" pitchFamily="34" charset="0"/>
                <a:cs typeface="Arial" panose="020B0604020202020204" pitchFamily="34" charset="0"/>
              </a:rPr>
              <a:t>cheque</a:t>
            </a:r>
            <a:r>
              <a:rPr lang="en-US" sz="1400" b="1" kern="0" dirty="0">
                <a:latin typeface="Arial" panose="020B0604020202020204" pitchFamily="34" charset="0"/>
                <a:cs typeface="Arial" panose="020B0604020202020204" pitchFamily="34" charset="0"/>
              </a:rPr>
              <a:t> accrual (804k</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Accrual for committed projects of R7,2m is made up of  Volunteer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 </a:t>
            </a:r>
            <a:r>
              <a:rPr lang="en-US" sz="1400" b="1" kern="0" dirty="0">
                <a:latin typeface="Arial" panose="020B0604020202020204" pitchFamily="34" charset="0"/>
                <a:cs typeface="Arial" panose="020B0604020202020204" pitchFamily="34" charset="0"/>
              </a:rPr>
              <a:t>accruals (4.9m), </a:t>
            </a:r>
            <a:r>
              <a:rPr lang="en-US" sz="1400" b="1" kern="0" dirty="0" smtClean="0">
                <a:latin typeface="Arial" panose="020B0604020202020204" pitchFamily="34" charset="0"/>
                <a:cs typeface="Arial" panose="020B0604020202020204" pitchFamily="34" charset="0"/>
              </a:rPr>
              <a:t>and Grant </a:t>
            </a:r>
            <a:r>
              <a:rPr lang="en-US" sz="1400" b="1" kern="0" dirty="0">
                <a:latin typeface="Arial" panose="020B0604020202020204" pitchFamily="34" charset="0"/>
                <a:cs typeface="Arial" panose="020B0604020202020204" pitchFamily="34" charset="0"/>
              </a:rPr>
              <a:t>funded </a:t>
            </a:r>
            <a:r>
              <a:rPr lang="en-US" sz="1400" b="1" kern="0" dirty="0" smtClean="0">
                <a:latin typeface="Arial" panose="020B0604020202020204" pitchFamily="34" charset="0"/>
                <a:cs typeface="Arial" panose="020B0604020202020204" pitchFamily="34" charset="0"/>
              </a:rPr>
              <a:t>project accruals (2.2m). Reduced budget </a:t>
            </a:r>
            <a:r>
              <a:rPr lang="en-US" sz="1400" b="1" kern="0" dirty="0">
                <a:latin typeface="Arial" panose="020B0604020202020204" pitchFamily="34" charset="0"/>
                <a:cs typeface="Arial" panose="020B0604020202020204" pitchFamily="34" charset="0"/>
              </a:rPr>
              <a:t>for grant </a:t>
            </a:r>
            <a:r>
              <a:rPr lang="en-US" sz="1400" b="1" kern="0" dirty="0" smtClean="0">
                <a:latin typeface="Arial" panose="020B0604020202020204" pitchFamily="34" charset="0"/>
                <a:cs typeface="Arial" panose="020B0604020202020204" pitchFamily="34" charset="0"/>
              </a:rPr>
              <a:t>funding has resulted in lower accruals;</a:t>
            </a:r>
          </a:p>
          <a:p>
            <a:pPr marL="342900" lvl="0" indent="-342900">
              <a:lnSpc>
                <a:spcPct val="110000"/>
              </a:lnSpc>
              <a:buAutoNum type="arabicPeriod"/>
            </a:pPr>
            <a:r>
              <a:rPr lang="en-US" sz="1400" b="1" kern="0" dirty="0" err="1" smtClean="0">
                <a:latin typeface="Arial" panose="020B0604020202020204" pitchFamily="34" charset="0"/>
                <a:cs typeface="Arial" panose="020B0604020202020204" pitchFamily="34" charset="0"/>
              </a:rPr>
              <a:t>Unutilised</a:t>
            </a:r>
            <a:r>
              <a:rPr lang="en-US" sz="1400" b="1" kern="0" dirty="0" smtClean="0">
                <a:latin typeface="Arial" panose="020B0604020202020204" pitchFamily="34" charset="0"/>
                <a:cs typeface="Arial" panose="020B0604020202020204" pitchFamily="34" charset="0"/>
              </a:rPr>
              <a:t> third party funds of R64,7m comprise funds from CARA </a:t>
            </a:r>
            <a:r>
              <a:rPr lang="en-US" sz="1400" b="1" kern="0" dirty="0">
                <a:latin typeface="Arial" panose="020B0604020202020204" pitchFamily="34" charset="0"/>
                <a:cs typeface="Arial" panose="020B0604020202020204" pitchFamily="34" charset="0"/>
              </a:rPr>
              <a:t>(51,9m), SASSA (R1.6m), Anglo American (</a:t>
            </a:r>
            <a:r>
              <a:rPr lang="en-US" sz="1400" b="1" kern="0" dirty="0" err="1">
                <a:latin typeface="Arial" panose="020B0604020202020204" pitchFamily="34" charset="0"/>
                <a:cs typeface="Arial" panose="020B0604020202020204" pitchFamily="34" charset="0"/>
              </a:rPr>
              <a:t>Kolomela</a:t>
            </a:r>
            <a:r>
              <a:rPr lang="en-US" sz="1400" b="1" kern="0" dirty="0">
                <a:latin typeface="Arial" panose="020B0604020202020204" pitchFamily="34" charset="0"/>
                <a:cs typeface="Arial" panose="020B0604020202020204" pitchFamily="34" charset="0"/>
              </a:rPr>
              <a:t> mine - 552k), UIF (5m), Gauteng DSD (3,78m), DSD KZN (757k), DSD </a:t>
            </a:r>
            <a:r>
              <a:rPr lang="en-US" sz="1400" b="1" kern="0" dirty="0" smtClean="0">
                <a:latin typeface="Arial" panose="020B0604020202020204" pitchFamily="34" charset="0"/>
                <a:cs typeface="Arial" panose="020B0604020202020204" pitchFamily="34" charset="0"/>
              </a:rPr>
              <a:t>FS. </a:t>
            </a:r>
          </a:p>
        </p:txBody>
      </p:sp>
      <p:pic>
        <p:nvPicPr>
          <p:cNvPr id="8" name="Picture 7"/>
          <p:cNvPicPr>
            <a:picLocks noChangeAspect="1"/>
          </p:cNvPicPr>
          <p:nvPr/>
        </p:nvPicPr>
        <p:blipFill>
          <a:blip r:embed="rId2" cstate="print"/>
          <a:stretch>
            <a:fillRect/>
          </a:stretch>
        </p:blipFill>
        <p:spPr>
          <a:xfrm>
            <a:off x="319187" y="702455"/>
            <a:ext cx="8577634" cy="3335885"/>
          </a:xfrm>
          <a:prstGeom prst="rect">
            <a:avLst/>
          </a:prstGeom>
        </p:spPr>
      </p:pic>
    </p:spTree>
    <p:extLst>
      <p:ext uri="{BB962C8B-B14F-4D97-AF65-F5344CB8AC3E}">
        <p14:creationId xmlns:p14="http://schemas.microsoft.com/office/powerpoint/2010/main" xmlns="" val="226950418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0"/>
            <a:ext cx="7705725" cy="838200"/>
          </a:xfrm>
        </p:spPr>
        <p:txBody>
          <a:bodyPr/>
          <a:lstStyle/>
          <a:p>
            <a:pPr algn="ctr"/>
            <a:r>
              <a:rPr lang="en-ZA" sz="2800" b="1" dirty="0" smtClean="0"/>
              <a:t>2020-21 FINANCIAL PERFORMANCE</a:t>
            </a:r>
            <a:endParaRPr lang="en-ZA" sz="2800"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24</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110358" y="3500014"/>
            <a:ext cx="8892988" cy="3173048"/>
          </a:xfrm>
          <a:prstGeom prst="rect">
            <a:avLst/>
          </a:prstGeom>
        </p:spPr>
        <p:txBody>
          <a:bodyPr wrap="square">
            <a:spAutoFit/>
          </a:bodyPr>
          <a:lstStyle/>
          <a:p>
            <a:pPr marL="342900" lvl="0" indent="-342900">
              <a:lnSpc>
                <a:spcPct val="110000"/>
              </a:lnSpc>
              <a:buAutoNum type="arabicPeriod"/>
            </a:pPr>
            <a:r>
              <a:rPr lang="en-US" sz="1300" b="1" kern="0" dirty="0" smtClean="0">
                <a:latin typeface="Arial" panose="020B0604020202020204" pitchFamily="34" charset="0"/>
                <a:cs typeface="Arial" panose="020B0604020202020204" pitchFamily="34" charset="0"/>
              </a:rPr>
              <a:t>NDA’s Total Revenue increased by R36,6m (15%), from R240,8m in 2020 to R277,5m in 2021. This is mainly due </a:t>
            </a:r>
            <a:r>
              <a:rPr lang="en-US" sz="1300" b="1" kern="0" dirty="0">
                <a:latin typeface="Arial" panose="020B0604020202020204" pitchFamily="34" charset="0"/>
                <a:cs typeface="Arial" panose="020B0604020202020204" pitchFamily="34" charset="0"/>
              </a:rPr>
              <a:t>to CARA and other 3P funds </a:t>
            </a:r>
            <a:r>
              <a:rPr lang="en-US" sz="1300" b="1" kern="0" dirty="0" err="1">
                <a:latin typeface="Arial" panose="020B0604020202020204" pitchFamily="34" charset="0"/>
                <a:cs typeface="Arial" panose="020B0604020202020204" pitchFamily="34" charset="0"/>
              </a:rPr>
              <a:t>recognised</a:t>
            </a:r>
            <a:r>
              <a:rPr lang="en-US" sz="1300" b="1" kern="0" dirty="0">
                <a:latin typeface="Arial" panose="020B0604020202020204" pitchFamily="34" charset="0"/>
                <a:cs typeface="Arial" panose="020B0604020202020204" pitchFamily="34" charset="0"/>
              </a:rPr>
              <a:t> (R29,8m), and </a:t>
            </a:r>
            <a:r>
              <a:rPr lang="en-US" sz="1300" b="1" kern="0" dirty="0" smtClean="0">
                <a:latin typeface="Arial" panose="020B0604020202020204" pitchFamily="34" charset="0"/>
                <a:cs typeface="Arial" panose="020B0604020202020204" pitchFamily="34" charset="0"/>
              </a:rPr>
              <a:t>a R2,1 increase in </a:t>
            </a:r>
            <a:r>
              <a:rPr lang="en-US" sz="1300" b="1" kern="0" dirty="0">
                <a:latin typeface="Arial" panose="020B0604020202020204" pitchFamily="34" charset="0"/>
                <a:cs typeface="Arial" panose="020B0604020202020204" pitchFamily="34" charset="0"/>
              </a:rPr>
              <a:t>interest </a:t>
            </a:r>
            <a:r>
              <a:rPr lang="en-US" sz="1300" b="1" kern="0" dirty="0" smtClean="0">
                <a:latin typeface="Arial" panose="020B0604020202020204" pitchFamily="34" charset="0"/>
                <a:cs typeface="Arial" panose="020B0604020202020204" pitchFamily="34" charset="0"/>
              </a:rPr>
              <a:t>income;</a:t>
            </a:r>
          </a:p>
          <a:p>
            <a:pPr marL="342900" lvl="0" indent="-342900">
              <a:lnSpc>
                <a:spcPct val="110000"/>
              </a:lnSpc>
              <a:buAutoNum type="arabicPeriod"/>
            </a:pPr>
            <a:r>
              <a:rPr lang="en-US" sz="1300" b="1" kern="0" dirty="0" smtClean="0">
                <a:latin typeface="Arial" panose="020B0604020202020204" pitchFamily="34" charset="0"/>
                <a:cs typeface="Arial" panose="020B0604020202020204" pitchFamily="34" charset="0"/>
              </a:rPr>
              <a:t>Total expenditure increased by R16,8m mainly </a:t>
            </a:r>
            <a:r>
              <a:rPr lang="en-US" sz="1300" b="1" kern="0" dirty="0">
                <a:latin typeface="Arial" panose="020B0604020202020204" pitchFamily="34" charset="0"/>
                <a:cs typeface="Arial" panose="020B0604020202020204" pitchFamily="34" charset="0"/>
              </a:rPr>
              <a:t>due </a:t>
            </a:r>
            <a:r>
              <a:rPr lang="en-US" sz="1300" b="1" kern="0" dirty="0" smtClean="0">
                <a:latin typeface="Arial" panose="020B0604020202020204" pitchFamily="34" charset="0"/>
                <a:cs typeface="Arial" panose="020B0604020202020204" pitchFamily="34" charset="0"/>
              </a:rPr>
              <a:t>to the implementation of the CARA and Volunteer </a:t>
            </a:r>
            <a:r>
              <a:rPr lang="en-US" sz="1300" b="1" kern="0" dirty="0" err="1" smtClean="0">
                <a:latin typeface="Arial" panose="020B0604020202020204" pitchFamily="34" charset="0"/>
                <a:cs typeface="Arial" panose="020B0604020202020204" pitchFamily="34" charset="0"/>
              </a:rPr>
              <a:t>programmes</a:t>
            </a:r>
            <a:r>
              <a:rPr lang="en-US" sz="1300" b="1" kern="0" dirty="0">
                <a:latin typeface="Arial" panose="020B0604020202020204" pitchFamily="34" charset="0"/>
                <a:cs typeface="Arial" panose="020B0604020202020204" pitchFamily="34" charset="0"/>
              </a:rPr>
              <a:t>;</a:t>
            </a:r>
            <a:endParaRPr lang="en-US" sz="1300" b="1" kern="0" dirty="0" smtClean="0">
              <a:latin typeface="Arial" panose="020B0604020202020204" pitchFamily="34" charset="0"/>
              <a:cs typeface="Arial" panose="020B0604020202020204" pitchFamily="34" charset="0"/>
            </a:endParaRPr>
          </a:p>
          <a:p>
            <a:pPr marL="342900" lvl="0" indent="-342900">
              <a:lnSpc>
                <a:spcPct val="110000"/>
              </a:lnSpc>
              <a:buAutoNum type="arabicPeriod"/>
            </a:pPr>
            <a:r>
              <a:rPr lang="en-US" sz="1300" b="1" kern="0" dirty="0" smtClean="0">
                <a:latin typeface="Arial" panose="020B0604020202020204" pitchFamily="34" charset="0"/>
                <a:cs typeface="Arial" panose="020B0604020202020204" pitchFamily="34" charset="0"/>
              </a:rPr>
              <a:t>Mandate expenditure increased by R40,3m, mainly due to </a:t>
            </a:r>
            <a:r>
              <a:rPr lang="en-US" sz="1300" b="1" kern="0" dirty="0">
                <a:latin typeface="Arial" panose="020B0604020202020204" pitchFamily="34" charset="0"/>
                <a:cs typeface="Arial" panose="020B0604020202020204" pitchFamily="34" charset="0"/>
              </a:rPr>
              <a:t>the CARA </a:t>
            </a:r>
            <a:r>
              <a:rPr lang="en-US" sz="1300" b="1" kern="0" dirty="0" err="1">
                <a:latin typeface="Arial" panose="020B0604020202020204" pitchFamily="34" charset="0"/>
                <a:cs typeface="Arial" panose="020B0604020202020204" pitchFamily="34" charset="0"/>
              </a:rPr>
              <a:t>programme</a:t>
            </a:r>
            <a:r>
              <a:rPr lang="en-US" sz="1300" b="1" kern="0" dirty="0">
                <a:latin typeface="Arial" panose="020B0604020202020204" pitchFamily="34" charset="0"/>
                <a:cs typeface="Arial" panose="020B0604020202020204" pitchFamily="34" charset="0"/>
              </a:rPr>
              <a:t> and Volunteer </a:t>
            </a:r>
            <a:r>
              <a:rPr lang="en-US" sz="1300" b="1" kern="0" dirty="0" err="1">
                <a:latin typeface="Arial" panose="020B0604020202020204" pitchFamily="34" charset="0"/>
                <a:cs typeface="Arial" panose="020B0604020202020204" pitchFamily="34" charset="0"/>
              </a:rPr>
              <a:t>Programme</a:t>
            </a:r>
            <a:r>
              <a:rPr lang="en-US" sz="1300" b="1" kern="0" dirty="0">
                <a:latin typeface="Arial" panose="020B0604020202020204" pitchFamily="34" charset="0"/>
                <a:cs typeface="Arial" panose="020B0604020202020204" pitchFamily="34" charset="0"/>
              </a:rPr>
              <a:t> disbursements, offset by decreases in 3P funded capacity building (R16,1m) due to the suspension of the UIF training </a:t>
            </a:r>
            <a:r>
              <a:rPr lang="en-US" sz="1300" b="1" kern="0" dirty="0" err="1">
                <a:latin typeface="Arial" panose="020B0604020202020204" pitchFamily="34" charset="0"/>
                <a:cs typeface="Arial" panose="020B0604020202020204" pitchFamily="34" charset="0"/>
              </a:rPr>
              <a:t>programme</a:t>
            </a:r>
            <a:r>
              <a:rPr lang="en-US" sz="1300" b="1" kern="0" dirty="0">
                <a:latin typeface="Arial" panose="020B0604020202020204" pitchFamily="34" charset="0"/>
                <a:cs typeface="Arial" panose="020B0604020202020204" pitchFamily="34" charset="0"/>
              </a:rPr>
              <a:t>, and decreases in </a:t>
            </a:r>
            <a:r>
              <a:rPr lang="en-US" sz="1300" b="1" kern="0" dirty="0" smtClean="0">
                <a:latin typeface="Arial" panose="020B0604020202020204" pitchFamily="34" charset="0"/>
                <a:cs typeface="Arial" panose="020B0604020202020204" pitchFamily="34" charset="0"/>
              </a:rPr>
              <a:t>NDA funded capacity </a:t>
            </a:r>
            <a:r>
              <a:rPr lang="en-US" sz="1300" b="1" kern="0" dirty="0">
                <a:latin typeface="Arial" panose="020B0604020202020204" pitchFamily="34" charset="0"/>
                <a:cs typeface="Arial" panose="020B0604020202020204" pitchFamily="34" charset="0"/>
              </a:rPr>
              <a:t>building (R6,9m), CSO Development costs (R5,6m), </a:t>
            </a:r>
            <a:r>
              <a:rPr lang="en-US" sz="1300" b="1" kern="0" dirty="0" smtClean="0">
                <a:latin typeface="Arial" panose="020B0604020202020204" pitchFamily="34" charset="0"/>
                <a:cs typeface="Arial" panose="020B0604020202020204" pitchFamily="34" charset="0"/>
              </a:rPr>
              <a:t>and Research </a:t>
            </a:r>
            <a:r>
              <a:rPr lang="en-US" sz="1300" b="1" kern="0" dirty="0">
                <a:latin typeface="Arial" panose="020B0604020202020204" pitchFamily="34" charset="0"/>
                <a:cs typeface="Arial" panose="020B0604020202020204" pitchFamily="34" charset="0"/>
              </a:rPr>
              <a:t>studies (R1,3m) due to </a:t>
            </a:r>
            <a:r>
              <a:rPr lang="en-US" sz="1300" b="1" kern="0" dirty="0" smtClean="0">
                <a:latin typeface="Arial" panose="020B0604020202020204" pitchFamily="34" charset="0"/>
                <a:cs typeface="Arial" panose="020B0604020202020204" pitchFamily="34" charset="0"/>
              </a:rPr>
              <a:t>the Covid-19 </a:t>
            </a:r>
            <a:r>
              <a:rPr lang="en-US" sz="1300" b="1" kern="0" dirty="0">
                <a:latin typeface="Arial" panose="020B0604020202020204" pitchFamily="34" charset="0"/>
                <a:cs typeface="Arial" panose="020B0604020202020204" pitchFamily="34" charset="0"/>
              </a:rPr>
              <a:t>budget </a:t>
            </a:r>
            <a:r>
              <a:rPr lang="en-US" sz="1300" b="1" kern="0" dirty="0" smtClean="0">
                <a:latin typeface="Arial" panose="020B0604020202020204" pitchFamily="34" charset="0"/>
                <a:cs typeface="Arial" panose="020B0604020202020204" pitchFamily="34" charset="0"/>
              </a:rPr>
              <a:t>reprioritization effected in June 2021;</a:t>
            </a:r>
          </a:p>
          <a:p>
            <a:pPr marL="342900" lvl="0" indent="-342900">
              <a:lnSpc>
                <a:spcPct val="110000"/>
              </a:lnSpc>
              <a:buAutoNum type="arabicPeriod"/>
            </a:pPr>
            <a:r>
              <a:rPr lang="en-US" sz="1300" b="1" kern="0" dirty="0" smtClean="0">
                <a:latin typeface="Arial" panose="020B0604020202020204" pitchFamily="34" charset="0"/>
                <a:cs typeface="Arial" panose="020B0604020202020204" pitchFamily="34" charset="0"/>
              </a:rPr>
              <a:t>Admin expenditure decreased by R23,5m </a:t>
            </a:r>
            <a:r>
              <a:rPr lang="en-US" sz="1300" b="1" kern="0" dirty="0">
                <a:latin typeface="Arial" panose="020B0604020202020204" pitchFamily="34" charset="0"/>
                <a:cs typeface="Arial" panose="020B0604020202020204" pitchFamily="34" charset="0"/>
              </a:rPr>
              <a:t>mainly due to </a:t>
            </a:r>
            <a:r>
              <a:rPr lang="en-US" sz="1300" b="1" kern="0" dirty="0" smtClean="0">
                <a:latin typeface="Arial" panose="020B0604020202020204" pitchFamily="34" charset="0"/>
                <a:cs typeface="Arial" panose="020B0604020202020204" pitchFamily="34" charset="0"/>
              </a:rPr>
              <a:t>a reduction </a:t>
            </a:r>
            <a:r>
              <a:rPr lang="en-US" sz="1300" b="1" kern="0" dirty="0">
                <a:latin typeface="Arial" panose="020B0604020202020204" pitchFamily="34" charset="0"/>
                <a:cs typeface="Arial" panose="020B0604020202020204" pitchFamily="34" charset="0"/>
              </a:rPr>
              <a:t>in travel &amp; </a:t>
            </a:r>
            <a:r>
              <a:rPr lang="en-US" sz="1300" b="1" kern="0" dirty="0" smtClean="0">
                <a:latin typeface="Arial" panose="020B0604020202020204" pitchFamily="34" charset="0"/>
                <a:cs typeface="Arial" panose="020B0604020202020204" pitchFamily="34" charset="0"/>
              </a:rPr>
              <a:t>accommodation </a:t>
            </a:r>
            <a:r>
              <a:rPr lang="en-US" sz="1300" b="1" kern="0" dirty="0">
                <a:latin typeface="Arial" panose="020B0604020202020204" pitchFamily="34" charset="0"/>
                <a:cs typeface="Arial" panose="020B0604020202020204" pitchFamily="34" charset="0"/>
              </a:rPr>
              <a:t>(R14,9m), </a:t>
            </a:r>
            <a:r>
              <a:rPr lang="en-US" sz="1300" b="1" kern="0" dirty="0" smtClean="0">
                <a:latin typeface="Arial" panose="020B0604020202020204" pitchFamily="34" charset="0"/>
                <a:cs typeface="Arial" panose="020B0604020202020204" pitchFamily="34" charset="0"/>
              </a:rPr>
              <a:t>General </a:t>
            </a:r>
            <a:r>
              <a:rPr lang="en-US" sz="1300" b="1" kern="0" dirty="0">
                <a:latin typeface="Arial" panose="020B0604020202020204" pitchFamily="34" charset="0"/>
                <a:cs typeface="Arial" panose="020B0604020202020204" pitchFamily="34" charset="0"/>
              </a:rPr>
              <a:t>expenses (R8m), Audit fees (R1,7m), Operating leases of R925k, Consulting costs (R837k), IT communication (741k</a:t>
            </a:r>
            <a:r>
              <a:rPr lang="en-US" sz="13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300" b="1" kern="0" dirty="0" smtClean="0">
                <a:latin typeface="Arial" panose="020B0604020202020204" pitchFamily="34" charset="0"/>
                <a:cs typeface="Arial" panose="020B0604020202020204" pitchFamily="34" charset="0"/>
              </a:rPr>
              <a:t>The NDA progressed from a net deficit position in 2020 of (R4,6m), to a net surplus position in 2021 of R15,1m.</a:t>
            </a:r>
            <a:endParaRPr lang="en-US" sz="1300" b="1" kern="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stretch>
            <a:fillRect/>
          </a:stretch>
        </p:blipFill>
        <p:spPr>
          <a:xfrm>
            <a:off x="98424" y="845394"/>
            <a:ext cx="8878945" cy="2664936"/>
          </a:xfrm>
          <a:prstGeom prst="rect">
            <a:avLst/>
          </a:prstGeom>
        </p:spPr>
      </p:pic>
    </p:spTree>
    <p:extLst>
      <p:ext uri="{BB962C8B-B14F-4D97-AF65-F5344CB8AC3E}">
        <p14:creationId xmlns:p14="http://schemas.microsoft.com/office/powerpoint/2010/main" xmlns="" val="36522528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0"/>
            <a:ext cx="7705725" cy="838200"/>
          </a:xfrm>
        </p:spPr>
        <p:txBody>
          <a:bodyPr/>
          <a:lstStyle/>
          <a:p>
            <a:pPr algn="ctr"/>
            <a:r>
              <a:rPr lang="en-ZA" b="1" dirty="0" smtClean="0"/>
              <a:t>2020-21 FINANCIAL PERFORMANCE - REVENUE </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25</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207741" y="4134220"/>
            <a:ext cx="8892988" cy="2462213"/>
          </a:xfrm>
          <a:prstGeom prst="rect">
            <a:avLst/>
          </a:prstGeom>
        </p:spPr>
        <p:txBody>
          <a:bodyPr wrap="square">
            <a:spAutoFit/>
          </a:bodyPr>
          <a:lstStyle/>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NDA’s 2020-21 transfer allocation was reduced by R8,3m from R224,5m to R216,2m;</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Other grants of R54,8m represent third party funds recognized upon disbursement of funds according to contractual conditions, and has more than doubled on prior year revenue. These relate to CARA funds (R46m </a:t>
            </a:r>
            <a:r>
              <a:rPr lang="en-US" sz="1400" b="1" kern="0" dirty="0">
                <a:latin typeface="Arial" panose="020B0604020202020204" pitchFamily="34" charset="0"/>
                <a:cs typeface="Arial" panose="020B0604020202020204" pitchFamily="34" charset="0"/>
              </a:rPr>
              <a:t>disbursed and </a:t>
            </a:r>
            <a:r>
              <a:rPr lang="en-US" sz="1400" b="1" kern="0" dirty="0" err="1">
                <a:latin typeface="Arial" panose="020B0604020202020204" pitchFamily="34" charset="0"/>
                <a:cs typeface="Arial" panose="020B0604020202020204" pitchFamily="34" charset="0"/>
              </a:rPr>
              <a:t>recognised</a:t>
            </a:r>
            <a:r>
              <a:rPr lang="en-US" sz="1400" b="1" kern="0" dirty="0">
                <a:latin typeface="Arial" panose="020B0604020202020204" pitchFamily="34" charset="0"/>
                <a:cs typeface="Arial" panose="020B0604020202020204" pitchFamily="34" charset="0"/>
              </a:rPr>
              <a:t>), Limpopo DSD (</a:t>
            </a:r>
            <a:r>
              <a:rPr lang="en-US" sz="1400" b="1" kern="0" dirty="0" smtClean="0">
                <a:latin typeface="Arial" panose="020B0604020202020204" pitchFamily="34" charset="0"/>
                <a:cs typeface="Arial" panose="020B0604020202020204" pitchFamily="34" charset="0"/>
              </a:rPr>
              <a:t>2,9m spent on capacity building), </a:t>
            </a:r>
            <a:r>
              <a:rPr lang="en-US" sz="1400" b="1" kern="0" dirty="0">
                <a:latin typeface="Arial" panose="020B0604020202020204" pitchFamily="34" charset="0"/>
                <a:cs typeface="Arial" panose="020B0604020202020204" pitchFamily="34" charset="0"/>
              </a:rPr>
              <a:t>UIF </a:t>
            </a:r>
            <a:r>
              <a:rPr lang="en-US" sz="1400" b="1" kern="0" dirty="0" smtClean="0">
                <a:latin typeface="Arial" panose="020B0604020202020204" pitchFamily="34" charset="0"/>
                <a:cs typeface="Arial" panose="020B0604020202020204" pitchFamily="34" charset="0"/>
              </a:rPr>
              <a:t>training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 covid-19 stipend accrual </a:t>
            </a:r>
            <a:r>
              <a:rPr lang="en-US" sz="1400" b="1" kern="0" dirty="0">
                <a:latin typeface="Arial" panose="020B0604020202020204" pitchFamily="34" charset="0"/>
                <a:cs typeface="Arial" panose="020B0604020202020204" pitchFamily="34" charset="0"/>
              </a:rPr>
              <a:t>(5.8m</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Other income relates to CARA </a:t>
            </a:r>
            <a:r>
              <a:rPr lang="en-US" sz="1400" b="1" kern="0" dirty="0">
                <a:latin typeface="Arial" panose="020B0604020202020204" pitchFamily="34" charset="0"/>
                <a:cs typeface="Arial" panose="020B0604020202020204" pitchFamily="34" charset="0"/>
              </a:rPr>
              <a:t>management </a:t>
            </a:r>
            <a:r>
              <a:rPr lang="en-US" sz="1400" b="1" kern="0" dirty="0" smtClean="0">
                <a:latin typeface="Arial" panose="020B0604020202020204" pitchFamily="34" charset="0"/>
                <a:cs typeface="Arial" panose="020B0604020202020204" pitchFamily="34" charset="0"/>
              </a:rPr>
              <a:t>fees </a:t>
            </a:r>
            <a:r>
              <a:rPr lang="en-US" sz="1400" b="1" kern="0" dirty="0" err="1">
                <a:latin typeface="Arial" panose="020B0604020202020204" pitchFamily="34" charset="0"/>
                <a:cs typeface="Arial" panose="020B0604020202020204" pitchFamily="34" charset="0"/>
              </a:rPr>
              <a:t>recognised</a:t>
            </a:r>
            <a:r>
              <a:rPr lang="en-US" sz="1400" b="1" kern="0" dirty="0">
                <a:latin typeface="Arial" panose="020B0604020202020204" pitchFamily="34" charset="0"/>
                <a:cs typeface="Arial" panose="020B0604020202020204" pitchFamily="34" charset="0"/>
              </a:rPr>
              <a:t> (2,7m), Limpopo management fees (300k), R84.7k insurance recoveries, R49,7k project recoveries, </a:t>
            </a:r>
            <a:r>
              <a:rPr lang="en-US" sz="1400" b="1" kern="0" dirty="0" smtClean="0">
                <a:latin typeface="Arial" panose="020B0604020202020204" pitchFamily="34" charset="0"/>
                <a:cs typeface="Arial" panose="020B0604020202020204" pitchFamily="34" charset="0"/>
              </a:rPr>
              <a:t>and staff debtor recoveries of R220k;</a:t>
            </a:r>
          </a:p>
          <a:p>
            <a:pPr marL="342900" lvl="0" indent="-342900">
              <a:lnSpc>
                <a:spcPct val="110000"/>
              </a:lnSpc>
              <a:buAutoNum type="arabicPeriod"/>
            </a:pPr>
            <a:r>
              <a:rPr lang="en-US" sz="1400" b="1" kern="0" dirty="0">
                <a:latin typeface="Arial" panose="020B0604020202020204" pitchFamily="34" charset="0"/>
                <a:cs typeface="Arial" panose="020B0604020202020204" pitchFamily="34" charset="0"/>
              </a:rPr>
              <a:t>Interest </a:t>
            </a:r>
            <a:r>
              <a:rPr lang="en-US" sz="1400" b="1" kern="0" dirty="0" smtClean="0">
                <a:latin typeface="Arial" panose="020B0604020202020204" pitchFamily="34" charset="0"/>
                <a:cs typeface="Arial" panose="020B0604020202020204" pitchFamily="34" charset="0"/>
              </a:rPr>
              <a:t>income of R2,9m represents a R2,1m increase on prior year interest earned, mainly due to higher cash holdings due to the CARA funds received from DSD.</a:t>
            </a:r>
          </a:p>
        </p:txBody>
      </p:sp>
      <p:pic>
        <p:nvPicPr>
          <p:cNvPr id="9" name="Picture 8"/>
          <p:cNvPicPr>
            <a:picLocks noChangeAspect="1"/>
          </p:cNvPicPr>
          <p:nvPr/>
        </p:nvPicPr>
        <p:blipFill>
          <a:blip r:embed="rId2" cstate="print"/>
          <a:stretch>
            <a:fillRect/>
          </a:stretch>
        </p:blipFill>
        <p:spPr>
          <a:xfrm>
            <a:off x="257330" y="757140"/>
            <a:ext cx="8701348" cy="3252079"/>
          </a:xfrm>
          <a:prstGeom prst="rect">
            <a:avLst/>
          </a:prstGeom>
        </p:spPr>
      </p:pic>
    </p:spTree>
    <p:extLst>
      <p:ext uri="{BB962C8B-B14F-4D97-AF65-F5344CB8AC3E}">
        <p14:creationId xmlns:p14="http://schemas.microsoft.com/office/powerpoint/2010/main" xmlns="" val="37257624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68280"/>
            <a:ext cx="7705725" cy="838200"/>
          </a:xfrm>
        </p:spPr>
        <p:txBody>
          <a:bodyPr/>
          <a:lstStyle/>
          <a:p>
            <a:pPr algn="ctr"/>
            <a:r>
              <a:rPr lang="en-ZA" b="1" dirty="0" smtClean="0"/>
              <a:t>2020-21 – MANDATE EXPENDITURE </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26</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125506" y="3541500"/>
            <a:ext cx="8892988" cy="3410164"/>
          </a:xfrm>
          <a:prstGeom prst="rect">
            <a:avLst/>
          </a:prstGeom>
        </p:spPr>
        <p:txBody>
          <a:bodyPr wrap="square">
            <a:spAutoFit/>
          </a:bodyPr>
          <a:lstStyle/>
          <a:p>
            <a:pPr marL="342900" lvl="0" indent="-342900">
              <a:lnSpc>
                <a:spcPct val="110000"/>
              </a:lnSpc>
              <a:buAutoNum type="arabicPeriod"/>
            </a:pPr>
            <a:r>
              <a:rPr lang="en-US" sz="1400" b="1" kern="0" dirty="0">
                <a:latin typeface="Arial" panose="020B0604020202020204" pitchFamily="34" charset="0"/>
                <a:cs typeface="Arial" panose="020B0604020202020204" pitchFamily="34" charset="0"/>
              </a:rPr>
              <a:t>Grant </a:t>
            </a:r>
            <a:r>
              <a:rPr lang="en-US" sz="1400" b="1" kern="0" dirty="0" smtClean="0">
                <a:latin typeface="Arial" panose="020B0604020202020204" pitchFamily="34" charset="0"/>
                <a:cs typeface="Arial" panose="020B0604020202020204" pitchFamily="34" charset="0"/>
              </a:rPr>
              <a:t>funding reduced by R5,6m </a:t>
            </a:r>
            <a:r>
              <a:rPr lang="en-US" sz="1400" b="1" kern="0" dirty="0">
                <a:latin typeface="Arial" panose="020B0604020202020204" pitchFamily="34" charset="0"/>
                <a:cs typeface="Arial" panose="020B0604020202020204" pitchFamily="34" charset="0"/>
              </a:rPr>
              <a:t>due to covid-19 </a:t>
            </a:r>
            <a:r>
              <a:rPr lang="en-US" sz="1400" b="1" kern="0" dirty="0" err="1">
                <a:latin typeface="Arial" panose="020B0604020202020204" pitchFamily="34" charset="0"/>
                <a:cs typeface="Arial" panose="020B0604020202020204" pitchFamily="34" charset="0"/>
              </a:rPr>
              <a:t>reprioritisation</a:t>
            </a:r>
            <a:r>
              <a:rPr lang="en-US" sz="1400" b="1" kern="0" dirty="0">
                <a:latin typeface="Arial" panose="020B0604020202020204" pitchFamily="34" charset="0"/>
                <a:cs typeface="Arial" panose="020B0604020202020204" pitchFamily="34" charset="0"/>
              </a:rPr>
              <a:t> for the volunteer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a:latin typeface="Arial" panose="020B0604020202020204" pitchFamily="34" charset="0"/>
                <a:cs typeface="Arial" panose="020B0604020202020204" pitchFamily="34" charset="0"/>
              </a:rPr>
              <a:t>CARA </a:t>
            </a:r>
            <a:r>
              <a:rPr lang="en-US" sz="1400" b="1" kern="0" dirty="0" err="1">
                <a:latin typeface="Arial" panose="020B0604020202020204" pitchFamily="34" charset="0"/>
                <a:cs typeface="Arial" panose="020B0604020202020204" pitchFamily="34" charset="0"/>
              </a:rPr>
              <a:t>programme</a:t>
            </a:r>
            <a:r>
              <a:rPr lang="en-US" sz="1400" b="1" kern="0" dirty="0">
                <a:latin typeface="Arial" panose="020B0604020202020204" pitchFamily="34" charset="0"/>
                <a:cs typeface="Arial" panose="020B0604020202020204" pitchFamily="34" charset="0"/>
              </a:rPr>
              <a:t> </a:t>
            </a:r>
            <a:r>
              <a:rPr lang="en-US" sz="1400" b="1" kern="0" dirty="0" smtClean="0">
                <a:latin typeface="Arial" panose="020B0604020202020204" pitchFamily="34" charset="0"/>
                <a:cs typeface="Arial" panose="020B0604020202020204" pitchFamily="34" charset="0"/>
              </a:rPr>
              <a:t>– was a new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 in </a:t>
            </a:r>
            <a:r>
              <a:rPr lang="en-US" sz="1400" b="1" kern="0" dirty="0">
                <a:latin typeface="Arial" panose="020B0604020202020204" pitchFamily="34" charset="0"/>
                <a:cs typeface="Arial" panose="020B0604020202020204" pitchFamily="34" charset="0"/>
              </a:rPr>
              <a:t>the </a:t>
            </a:r>
            <a:r>
              <a:rPr lang="en-US" sz="1400" b="1" kern="0" dirty="0" smtClean="0">
                <a:latin typeface="Arial" panose="020B0604020202020204" pitchFamily="34" charset="0"/>
                <a:cs typeface="Arial" panose="020B0604020202020204" pitchFamily="34" charset="0"/>
              </a:rPr>
              <a:t>2020-21 FY, with disbursements of R46m.</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Volunteer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 – new in the FY, with disbursements to CSOs and volunteers of R32m;</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3rd Party funded capacity building relates to DSD Limpopo funds and </a:t>
            </a:r>
            <a:r>
              <a:rPr lang="en-US" sz="1400" b="1" kern="0" dirty="0">
                <a:latin typeface="Arial" panose="020B0604020202020204" pitchFamily="34" charset="0"/>
                <a:cs typeface="Arial" panose="020B0604020202020204" pitchFamily="34" charset="0"/>
              </a:rPr>
              <a:t>UIF covid-19 stipend </a:t>
            </a:r>
            <a:r>
              <a:rPr lang="en-US" sz="1400" b="1" kern="0" dirty="0" smtClean="0">
                <a:latin typeface="Arial" panose="020B0604020202020204" pitchFamily="34" charset="0"/>
                <a:cs typeface="Arial" panose="020B0604020202020204" pitchFamily="34" charset="0"/>
              </a:rPr>
              <a:t>accrual;</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NDA funded Capacity </a:t>
            </a:r>
            <a:r>
              <a:rPr lang="en-US" sz="1400" b="1" kern="0" dirty="0">
                <a:latin typeface="Arial" panose="020B0604020202020204" pitchFamily="34" charset="0"/>
                <a:cs typeface="Arial" panose="020B0604020202020204" pitchFamily="34" charset="0"/>
              </a:rPr>
              <a:t>building </a:t>
            </a:r>
            <a:r>
              <a:rPr lang="en-US" sz="1400" b="1" kern="0" dirty="0" smtClean="0">
                <a:latin typeface="Arial" panose="020B0604020202020204" pitchFamily="34" charset="0"/>
                <a:cs typeface="Arial" panose="020B0604020202020204" pitchFamily="34" charset="0"/>
              </a:rPr>
              <a:t>costs reduced by R6,9m </a:t>
            </a:r>
            <a:r>
              <a:rPr lang="en-US" sz="1400" b="1" kern="0" dirty="0">
                <a:latin typeface="Arial" panose="020B0604020202020204" pitchFamily="34" charset="0"/>
                <a:cs typeface="Arial" panose="020B0604020202020204" pitchFamily="34" charset="0"/>
              </a:rPr>
              <a:t>due to covid-19 </a:t>
            </a:r>
            <a:r>
              <a:rPr lang="en-US" sz="1400" b="1" kern="0" dirty="0" err="1">
                <a:latin typeface="Arial" panose="020B0604020202020204" pitchFamily="34" charset="0"/>
                <a:cs typeface="Arial" panose="020B0604020202020204" pitchFamily="34" charset="0"/>
              </a:rPr>
              <a:t>reprioritisation</a:t>
            </a:r>
            <a:r>
              <a:rPr lang="en-US" sz="1400" b="1" kern="0" dirty="0">
                <a:latin typeface="Arial" panose="020B0604020202020204" pitchFamily="34" charset="0"/>
                <a:cs typeface="Arial" panose="020B0604020202020204" pitchFamily="34" charset="0"/>
              </a:rPr>
              <a:t> for volunteer </a:t>
            </a:r>
            <a:r>
              <a:rPr lang="en-US" sz="1400" b="1" kern="0" dirty="0" err="1">
                <a:latin typeface="Arial" panose="020B0604020202020204" pitchFamily="34" charset="0"/>
                <a:cs typeface="Arial" panose="020B0604020202020204" pitchFamily="34" charset="0"/>
              </a:rPr>
              <a:t>programme</a:t>
            </a:r>
            <a:r>
              <a:rPr lang="en-US" sz="1400" b="1" kern="0" dirty="0">
                <a:latin typeface="Arial" panose="020B0604020202020204" pitchFamily="34" charset="0"/>
                <a:cs typeface="Arial" panose="020B0604020202020204" pitchFamily="34" charset="0"/>
              </a:rPr>
              <a:t>. </a:t>
            </a:r>
            <a:r>
              <a:rPr lang="en-US" sz="1400" b="1" kern="0" dirty="0" smtClean="0">
                <a:latin typeface="Arial" panose="020B0604020202020204" pitchFamily="34" charset="0"/>
                <a:cs typeface="Arial" panose="020B0604020202020204" pitchFamily="34" charset="0"/>
              </a:rPr>
              <a:t>Low activity due </a:t>
            </a:r>
            <a:r>
              <a:rPr lang="en-US" sz="1400" b="1" kern="0" dirty="0">
                <a:latin typeface="Arial" panose="020B0604020202020204" pitchFamily="34" charset="0"/>
                <a:cs typeface="Arial" panose="020B0604020202020204" pitchFamily="34" charset="0"/>
              </a:rPr>
              <a:t>to lockdown restrictions. R1,8m reduction in travel related costs, R4m reduction in venue hire, R1,1m reduction in training manuals &amp; participant travel </a:t>
            </a:r>
            <a:r>
              <a:rPr lang="en-US" sz="1400" b="1" kern="0" dirty="0" smtClean="0">
                <a:latin typeface="Arial" panose="020B0604020202020204" pitchFamily="34" charset="0"/>
                <a:cs typeface="Arial" panose="020B0604020202020204" pitchFamily="34" charset="0"/>
              </a:rPr>
              <a:t>costs;</a:t>
            </a:r>
          </a:p>
          <a:p>
            <a:pPr marL="342900" lvl="0" indent="-342900">
              <a:lnSpc>
                <a:spcPct val="110000"/>
              </a:lnSpc>
              <a:buAutoNum type="arabicPeriod"/>
            </a:pPr>
            <a:r>
              <a:rPr lang="en-US" sz="1400" b="1" kern="0" dirty="0" err="1">
                <a:latin typeface="Arial" panose="020B0604020202020204" pitchFamily="34" charset="0"/>
                <a:cs typeface="Arial" panose="020B0604020202020204" pitchFamily="34" charset="0"/>
              </a:rPr>
              <a:t>Mobilisation</a:t>
            </a:r>
            <a:r>
              <a:rPr lang="en-US" sz="1400" b="1" kern="0" dirty="0">
                <a:latin typeface="Arial" panose="020B0604020202020204" pitchFamily="34" charset="0"/>
                <a:cs typeface="Arial" panose="020B0604020202020204" pitchFamily="34" charset="0"/>
              </a:rPr>
              <a:t> &amp; </a:t>
            </a:r>
            <a:r>
              <a:rPr lang="en-US" sz="1400" b="1" kern="0" dirty="0" err="1">
                <a:latin typeface="Arial" panose="020B0604020202020204" pitchFamily="34" charset="0"/>
                <a:cs typeface="Arial" panose="020B0604020202020204" pitchFamily="34" charset="0"/>
              </a:rPr>
              <a:t>formalisation</a:t>
            </a:r>
            <a:r>
              <a:rPr lang="en-US" sz="1400" b="1" kern="0" dirty="0">
                <a:latin typeface="Arial" panose="020B0604020202020204" pitchFamily="34" charset="0"/>
                <a:cs typeface="Arial" panose="020B0604020202020204" pitchFamily="34" charset="0"/>
              </a:rPr>
              <a:t> </a:t>
            </a:r>
            <a:r>
              <a:rPr lang="en-US" sz="1400" b="1" kern="0" dirty="0" smtClean="0">
                <a:latin typeface="Arial" panose="020B0604020202020204" pitchFamily="34" charset="0"/>
                <a:cs typeface="Arial" panose="020B0604020202020204" pitchFamily="34" charset="0"/>
              </a:rPr>
              <a:t>costs reduced by R5,6m due </a:t>
            </a:r>
            <a:r>
              <a:rPr lang="en-US" sz="1400" b="1" kern="0" dirty="0">
                <a:latin typeface="Arial" panose="020B0604020202020204" pitchFamily="34" charset="0"/>
                <a:cs typeface="Arial" panose="020B0604020202020204" pitchFamily="34" charset="0"/>
              </a:rPr>
              <a:t>to covid-19 </a:t>
            </a:r>
            <a:r>
              <a:rPr lang="en-US" sz="1400" b="1" kern="0" dirty="0" err="1">
                <a:latin typeface="Arial" panose="020B0604020202020204" pitchFamily="34" charset="0"/>
                <a:cs typeface="Arial" panose="020B0604020202020204" pitchFamily="34" charset="0"/>
              </a:rPr>
              <a:t>reprioritisation</a:t>
            </a:r>
            <a:r>
              <a:rPr lang="en-US" sz="1400" b="1" kern="0" dirty="0">
                <a:latin typeface="Arial" panose="020B0604020202020204" pitchFamily="34" charset="0"/>
                <a:cs typeface="Arial" panose="020B0604020202020204" pitchFamily="34" charset="0"/>
              </a:rPr>
              <a:t> for volunteer </a:t>
            </a:r>
            <a:r>
              <a:rPr lang="en-US" sz="1400" b="1" kern="0" dirty="0" err="1">
                <a:latin typeface="Arial" panose="020B0604020202020204" pitchFamily="34" charset="0"/>
                <a:cs typeface="Arial" panose="020B0604020202020204" pitchFamily="34" charset="0"/>
              </a:rPr>
              <a:t>programme</a:t>
            </a:r>
            <a:r>
              <a:rPr lang="en-US" sz="1400" b="1" kern="0" dirty="0">
                <a:latin typeface="Arial" panose="020B0604020202020204" pitchFamily="34" charset="0"/>
                <a:cs typeface="Arial" panose="020B0604020202020204" pitchFamily="34" charset="0"/>
              </a:rPr>
              <a:t>. Activity was restricted due to lockdown restrictions. R3m reduction in travel related costs, and R1,4m reduction in ministerial events due to </a:t>
            </a:r>
            <a:r>
              <a:rPr lang="en-US" sz="1400" b="1" kern="0" dirty="0" smtClean="0">
                <a:latin typeface="Arial" panose="020B0604020202020204" pitchFamily="34" charset="0"/>
                <a:cs typeface="Arial" panose="020B0604020202020204" pitchFamily="34" charset="0"/>
              </a:rPr>
              <a:t>lockdown restrictions;</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Research costs reduced by R1,3m  </a:t>
            </a:r>
            <a:r>
              <a:rPr lang="en-US" sz="1400" b="1" kern="0" dirty="0">
                <a:latin typeface="Arial" panose="020B0604020202020204" pitchFamily="34" charset="0"/>
                <a:cs typeface="Arial" panose="020B0604020202020204" pitchFamily="34" charset="0"/>
              </a:rPr>
              <a:t>due to covid-19 </a:t>
            </a:r>
            <a:r>
              <a:rPr lang="en-US" sz="1400" b="1" kern="0" dirty="0" err="1">
                <a:latin typeface="Arial" panose="020B0604020202020204" pitchFamily="34" charset="0"/>
                <a:cs typeface="Arial" panose="020B0604020202020204" pitchFamily="34" charset="0"/>
              </a:rPr>
              <a:t>reprioritisation</a:t>
            </a:r>
            <a:r>
              <a:rPr lang="en-US" sz="1400" b="1" kern="0" dirty="0">
                <a:latin typeface="Arial" panose="020B0604020202020204" pitchFamily="34" charset="0"/>
                <a:cs typeface="Arial" panose="020B0604020202020204" pitchFamily="34" charset="0"/>
              </a:rPr>
              <a:t> for volunteer </a:t>
            </a:r>
            <a:r>
              <a:rPr lang="en-US" sz="1400" b="1" kern="0" dirty="0" err="1" smtClean="0">
                <a:latin typeface="Arial" panose="020B0604020202020204" pitchFamily="34" charset="0"/>
                <a:cs typeface="Arial" panose="020B0604020202020204" pitchFamily="34" charset="0"/>
              </a:rPr>
              <a:t>programme</a:t>
            </a:r>
            <a:r>
              <a:rPr lang="en-US" sz="1400" b="1" kern="0" dirty="0" smtClean="0">
                <a:latin typeface="Arial" panose="020B0604020202020204" pitchFamily="34" charset="0"/>
                <a:cs typeface="Arial" panose="020B0604020202020204" pitchFamily="34" charset="0"/>
              </a:rPr>
              <a:t>;</a:t>
            </a:r>
          </a:p>
          <a:p>
            <a:pPr marL="342900" lvl="0" indent="-342900">
              <a:lnSpc>
                <a:spcPct val="110000"/>
              </a:lnSpc>
              <a:buAutoNum type="arabicPeriod"/>
            </a:pPr>
            <a:r>
              <a:rPr lang="en-US" sz="1400" b="1" kern="0" dirty="0">
                <a:latin typeface="Arial" panose="020B0604020202020204" pitchFamily="34" charset="0"/>
                <a:cs typeface="Arial" panose="020B0604020202020204" pitchFamily="34" charset="0"/>
              </a:rPr>
              <a:t>Mandate staff costs reduced </a:t>
            </a:r>
            <a:r>
              <a:rPr lang="en-US" sz="1400" b="1" kern="0" dirty="0" smtClean="0">
                <a:latin typeface="Arial" panose="020B0604020202020204" pitchFamily="34" charset="0"/>
                <a:cs typeface="Arial" panose="020B0604020202020204" pitchFamily="34" charset="0"/>
              </a:rPr>
              <a:t>by R2m due </a:t>
            </a:r>
            <a:r>
              <a:rPr lang="en-US" sz="1400" b="1" kern="0" dirty="0" err="1">
                <a:latin typeface="Arial" panose="020B0604020202020204" pitchFamily="34" charset="0"/>
                <a:cs typeface="Arial" panose="020B0604020202020204" pitchFamily="34" charset="0"/>
              </a:rPr>
              <a:t>reprioritisation</a:t>
            </a:r>
            <a:r>
              <a:rPr lang="en-US" sz="1400" b="1" kern="0" dirty="0">
                <a:latin typeface="Arial" panose="020B0604020202020204" pitchFamily="34" charset="0"/>
                <a:cs typeface="Arial" panose="020B0604020202020204" pitchFamily="34" charset="0"/>
              </a:rPr>
              <a:t> of key posts, and postponement in the filling of non-key positions.</a:t>
            </a:r>
            <a:endParaRPr lang="en-US" sz="1400" b="1" kern="0" dirty="0" smtClean="0">
              <a:latin typeface="Arial" panose="020B0604020202020204" pitchFamily="34" charset="0"/>
              <a:cs typeface="Arial" panose="020B0604020202020204" pitchFamily="34" charset="0"/>
            </a:endParaRPr>
          </a:p>
          <a:p>
            <a:pPr marL="342900" lvl="0" indent="-342900">
              <a:lnSpc>
                <a:spcPct val="110000"/>
              </a:lnSpc>
              <a:buAutoNum type="arabicPeriod"/>
            </a:pPr>
            <a:endParaRPr lang="en-US" sz="1400" b="1" kern="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151560" y="434548"/>
            <a:ext cx="8912887" cy="3138108"/>
          </a:xfrm>
          <a:prstGeom prst="rect">
            <a:avLst/>
          </a:prstGeom>
        </p:spPr>
      </p:pic>
    </p:spTree>
    <p:extLst>
      <p:ext uri="{BB962C8B-B14F-4D97-AF65-F5344CB8AC3E}">
        <p14:creationId xmlns:p14="http://schemas.microsoft.com/office/powerpoint/2010/main" xmlns="" val="33975617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68280"/>
            <a:ext cx="7705725" cy="838200"/>
          </a:xfrm>
        </p:spPr>
        <p:txBody>
          <a:bodyPr/>
          <a:lstStyle/>
          <a:p>
            <a:pPr algn="ctr"/>
            <a:r>
              <a:rPr lang="en-ZA" b="1" dirty="0" smtClean="0"/>
              <a:t>2020-21 – ADMIN EXPENDITURE </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27</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78952" y="3677925"/>
            <a:ext cx="8892988" cy="3410164"/>
          </a:xfrm>
          <a:prstGeom prst="rect">
            <a:avLst/>
          </a:prstGeom>
        </p:spPr>
        <p:txBody>
          <a:bodyPr wrap="square">
            <a:spAutoFit/>
          </a:bodyPr>
          <a:lstStyle/>
          <a:p>
            <a:pPr marL="342900" lvl="0" indent="-342900">
              <a:lnSpc>
                <a:spcPct val="110000"/>
              </a:lnSpc>
              <a:buAutoNum type="arabicPeriod"/>
            </a:pPr>
            <a:r>
              <a:rPr lang="en-US" sz="1400" b="1" kern="0" dirty="0">
                <a:latin typeface="Arial" panose="020B0604020202020204" pitchFamily="34" charset="0"/>
                <a:cs typeface="Arial" panose="020B0604020202020204" pitchFamily="34" charset="0"/>
              </a:rPr>
              <a:t>Travel </a:t>
            </a:r>
            <a:r>
              <a:rPr lang="en-US" sz="1400" b="1" kern="0" dirty="0" smtClean="0">
                <a:latin typeface="Arial" panose="020B0604020202020204" pitchFamily="34" charset="0"/>
                <a:cs typeface="Arial" panose="020B0604020202020204" pitchFamily="34" charset="0"/>
              </a:rPr>
              <a:t>costs reduced by R14,9m due </a:t>
            </a:r>
            <a:r>
              <a:rPr lang="en-US" sz="1400" b="1" kern="0" dirty="0">
                <a:latin typeface="Arial" panose="020B0604020202020204" pitchFamily="34" charset="0"/>
                <a:cs typeface="Arial" panose="020B0604020202020204" pitchFamily="34" charset="0"/>
              </a:rPr>
              <a:t>to lockdown </a:t>
            </a:r>
            <a:r>
              <a:rPr lang="en-US" sz="1400" b="1" kern="0" dirty="0" smtClean="0">
                <a:latin typeface="Arial" panose="020B0604020202020204" pitchFamily="34" charset="0"/>
                <a:cs typeface="Arial" panose="020B0604020202020204" pitchFamily="34" charset="0"/>
              </a:rPr>
              <a:t>restrictions and reprioritization of the budget;</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Audit fees reduced by R1,7m, as the interim </a:t>
            </a:r>
            <a:r>
              <a:rPr lang="en-US" sz="1400" b="1" kern="0" dirty="0">
                <a:latin typeface="Arial" panose="020B0604020202020204" pitchFamily="34" charset="0"/>
                <a:cs typeface="Arial" panose="020B0604020202020204" pitchFamily="34" charset="0"/>
              </a:rPr>
              <a:t>audit was delayed by the AG. The main 2020-21 audit concluded on 31 August 2021, and most of the large invoices were processed </a:t>
            </a:r>
            <a:r>
              <a:rPr lang="en-US" sz="1400" b="1" kern="0" dirty="0" smtClean="0">
                <a:latin typeface="Arial" panose="020B0604020202020204" pitchFamily="34" charset="0"/>
                <a:cs typeface="Arial" panose="020B0604020202020204" pitchFamily="34" charset="0"/>
              </a:rPr>
              <a:t>after year end;</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Consulting fees decreased due to a R1,3 </a:t>
            </a:r>
            <a:r>
              <a:rPr lang="en-US" sz="1400" b="1" kern="0" dirty="0">
                <a:latin typeface="Arial" panose="020B0604020202020204" pitchFamily="34" charset="0"/>
                <a:cs typeface="Arial" panose="020B0604020202020204" pitchFamily="34" charset="0"/>
              </a:rPr>
              <a:t>reduction in legal </a:t>
            </a:r>
            <a:r>
              <a:rPr lang="en-US" sz="1400" b="1" kern="0" dirty="0" smtClean="0">
                <a:latin typeface="Arial" panose="020B0604020202020204" pitchFamily="34" charset="0"/>
                <a:cs typeface="Arial" panose="020B0604020202020204" pitchFamily="34" charset="0"/>
              </a:rPr>
              <a:t>fees;</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Operating lease costs decreased by R925k, mainly due to office </a:t>
            </a:r>
            <a:r>
              <a:rPr lang="en-US" sz="1400" b="1" kern="0" dirty="0">
                <a:latin typeface="Arial" panose="020B0604020202020204" pitchFamily="34" charset="0"/>
                <a:cs typeface="Arial" panose="020B0604020202020204" pitchFamily="34" charset="0"/>
              </a:rPr>
              <a:t>closures - GP, NC, WC provincial offices, </a:t>
            </a:r>
            <a:r>
              <a:rPr lang="en-US" sz="1400" b="1" kern="0" dirty="0" err="1">
                <a:latin typeface="Arial" panose="020B0604020202020204" pitchFamily="34" charset="0"/>
                <a:cs typeface="Arial" panose="020B0604020202020204" pitchFamily="34" charset="0"/>
              </a:rPr>
              <a:t>Hazyview</a:t>
            </a:r>
            <a:r>
              <a:rPr lang="en-US" sz="1400" b="1" kern="0" dirty="0">
                <a:latin typeface="Arial" panose="020B0604020202020204" pitchFamily="34" charset="0"/>
                <a:cs typeface="Arial" panose="020B0604020202020204" pitchFamily="34" charset="0"/>
              </a:rPr>
              <a:t> and Queenstown district </a:t>
            </a:r>
            <a:r>
              <a:rPr lang="en-US" sz="1400" b="1" kern="0" dirty="0" smtClean="0">
                <a:latin typeface="Arial" panose="020B0604020202020204" pitchFamily="34" charset="0"/>
                <a:cs typeface="Arial" panose="020B0604020202020204" pitchFamily="34" charset="0"/>
              </a:rPr>
              <a:t>offices;</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IT </a:t>
            </a:r>
            <a:r>
              <a:rPr lang="en-US" sz="1400" b="1" kern="0" dirty="0">
                <a:latin typeface="Arial" panose="020B0604020202020204" pitchFamily="34" charset="0"/>
                <a:cs typeface="Arial" panose="020B0604020202020204" pitchFamily="34" charset="0"/>
              </a:rPr>
              <a:t>communication costs </a:t>
            </a:r>
            <a:r>
              <a:rPr lang="en-US" sz="1400" b="1" kern="0" dirty="0" smtClean="0">
                <a:latin typeface="Arial" panose="020B0604020202020204" pitchFamily="34" charset="0"/>
                <a:cs typeface="Arial" panose="020B0604020202020204" pitchFamily="34" charset="0"/>
              </a:rPr>
              <a:t> reduced by R742k due </a:t>
            </a:r>
            <a:r>
              <a:rPr lang="en-US" sz="1400" b="1" kern="0" dirty="0">
                <a:latin typeface="Arial" panose="020B0604020202020204" pitchFamily="34" charset="0"/>
                <a:cs typeface="Arial" panose="020B0604020202020204" pitchFamily="34" charset="0"/>
              </a:rPr>
              <a:t>to closure of certain </a:t>
            </a:r>
            <a:r>
              <a:rPr lang="en-US" sz="1400" b="1" kern="0" dirty="0" smtClean="0">
                <a:latin typeface="Arial" panose="020B0604020202020204" pitchFamily="34" charset="0"/>
                <a:cs typeface="Arial" panose="020B0604020202020204" pitchFamily="34" charset="0"/>
              </a:rPr>
              <a:t>offices;</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Admin staff costs were R3,9m higher </a:t>
            </a:r>
            <a:r>
              <a:rPr lang="en-US" sz="1400" b="1" kern="0" dirty="0">
                <a:latin typeface="Arial" panose="020B0604020202020204" pitchFamily="34" charset="0"/>
                <a:cs typeface="Arial" panose="020B0604020202020204" pitchFamily="34" charset="0"/>
              </a:rPr>
              <a:t>due to </a:t>
            </a:r>
            <a:r>
              <a:rPr lang="en-US" sz="1400" b="1" kern="0" dirty="0" err="1">
                <a:latin typeface="Arial" panose="020B0604020202020204" pitchFamily="34" charset="0"/>
                <a:cs typeface="Arial" panose="020B0604020202020204" pitchFamily="34" charset="0"/>
              </a:rPr>
              <a:t>reprioritised</a:t>
            </a:r>
            <a:r>
              <a:rPr lang="en-US" sz="1400" b="1" kern="0" dirty="0">
                <a:latin typeface="Arial" panose="020B0604020202020204" pitchFamily="34" charset="0"/>
                <a:cs typeface="Arial" panose="020B0604020202020204" pitchFamily="34" charset="0"/>
              </a:rPr>
              <a:t> </a:t>
            </a:r>
            <a:r>
              <a:rPr lang="en-US" sz="1400" b="1" kern="0" dirty="0" smtClean="0">
                <a:latin typeface="Arial" panose="020B0604020202020204" pitchFamily="34" charset="0"/>
                <a:cs typeface="Arial" panose="020B0604020202020204" pitchFamily="34" charset="0"/>
              </a:rPr>
              <a:t>compliance positions </a:t>
            </a:r>
            <a:r>
              <a:rPr lang="en-US" sz="1400" b="1" kern="0" dirty="0">
                <a:latin typeface="Arial" panose="020B0604020202020204" pitchFamily="34" charset="0"/>
                <a:cs typeface="Arial" panose="020B0604020202020204" pitchFamily="34" charset="0"/>
              </a:rPr>
              <a:t>filled, as well processing of the 2018-19 bonus payment after it was approved by the </a:t>
            </a:r>
            <a:r>
              <a:rPr lang="en-US" sz="1400" b="1" kern="0" dirty="0" smtClean="0">
                <a:latin typeface="Arial" panose="020B0604020202020204" pitchFamily="34" charset="0"/>
                <a:cs typeface="Arial" panose="020B0604020202020204" pitchFamily="34" charset="0"/>
              </a:rPr>
              <a:t>Board;</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General expenses decreased by R8m, due to a R1m </a:t>
            </a:r>
            <a:r>
              <a:rPr lang="en-US" sz="1400" b="1" kern="0" dirty="0">
                <a:latin typeface="Arial" panose="020B0604020202020204" pitchFamily="34" charset="0"/>
                <a:cs typeface="Arial" panose="020B0604020202020204" pitchFamily="34" charset="0"/>
              </a:rPr>
              <a:t>reduction in travel management </a:t>
            </a:r>
            <a:r>
              <a:rPr lang="en-US" sz="1400" b="1" kern="0" dirty="0" smtClean="0">
                <a:latin typeface="Arial" panose="020B0604020202020204" pitchFamily="34" charset="0"/>
                <a:cs typeface="Arial" panose="020B0604020202020204" pitchFamily="34" charset="0"/>
              </a:rPr>
              <a:t>agency fees, </a:t>
            </a:r>
            <a:r>
              <a:rPr lang="en-US" sz="1400" b="1" kern="0" dirty="0">
                <a:latin typeface="Arial" panose="020B0604020202020204" pitchFamily="34" charset="0"/>
                <a:cs typeface="Arial" panose="020B0604020202020204" pitchFamily="34" charset="0"/>
              </a:rPr>
              <a:t>R800k reduction in printing &amp; stationery, R1,5m reduction in marketing &amp; promotions, R1,2m reduction in office set-up costs, R700k reduction in workshops and conferences, R800k reduction in municipal charges, and a R500k reduction in catering and groceries.</a:t>
            </a:r>
            <a:endParaRPr lang="en-US" sz="1400" b="1" kern="0" dirty="0" smtClean="0">
              <a:latin typeface="Arial" panose="020B0604020202020204" pitchFamily="34" charset="0"/>
              <a:cs typeface="Arial" panose="020B0604020202020204" pitchFamily="34" charset="0"/>
            </a:endParaRPr>
          </a:p>
          <a:p>
            <a:pPr marL="342900" lvl="0" indent="-342900">
              <a:lnSpc>
                <a:spcPct val="110000"/>
              </a:lnSpc>
              <a:buAutoNum type="arabicPeriod"/>
            </a:pPr>
            <a:endParaRPr lang="en-US" sz="1400" b="1" kern="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251520" y="472206"/>
            <a:ext cx="8568952" cy="3186754"/>
          </a:xfrm>
          <a:prstGeom prst="rect">
            <a:avLst/>
          </a:prstGeom>
        </p:spPr>
      </p:pic>
    </p:spTree>
    <p:extLst>
      <p:ext uri="{BB962C8B-B14F-4D97-AF65-F5344CB8AC3E}">
        <p14:creationId xmlns:p14="http://schemas.microsoft.com/office/powerpoint/2010/main" xmlns="" val="12170189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68280"/>
            <a:ext cx="7705725" cy="838200"/>
          </a:xfrm>
        </p:spPr>
        <p:txBody>
          <a:bodyPr/>
          <a:lstStyle/>
          <a:p>
            <a:pPr algn="ctr"/>
            <a:r>
              <a:rPr lang="en-ZA" b="1" dirty="0" smtClean="0"/>
              <a:t>2020-21 – COMMITMENTS</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28</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217491" y="4476663"/>
            <a:ext cx="8892988" cy="1175706"/>
          </a:xfrm>
          <a:prstGeom prst="rect">
            <a:avLst/>
          </a:prstGeom>
        </p:spPr>
        <p:txBody>
          <a:bodyPr wrap="square">
            <a:spAutoFit/>
          </a:bodyPr>
          <a:lstStyle/>
          <a:p>
            <a:pPr marL="342900" lvl="0" indent="-342900">
              <a:lnSpc>
                <a:spcPct val="110000"/>
              </a:lnSpc>
              <a:buAutoNum type="arabicPeriod"/>
            </a:pPr>
            <a:r>
              <a:rPr lang="en-US" sz="1600" b="1" kern="0" dirty="0" smtClean="0">
                <a:latin typeface="Arial" panose="020B0604020202020204" pitchFamily="34" charset="0"/>
                <a:cs typeface="Arial" panose="020B0604020202020204" pitchFamily="34" charset="0"/>
              </a:rPr>
              <a:t>The NDA submitted to National Treasury, a request for retention of surplus funds to the value of R22,9 m for the 2020-21 financial year, in order to provide for its contracted and approved operational commitments.</a:t>
            </a:r>
          </a:p>
          <a:p>
            <a:pPr marL="342900" lvl="0" indent="-342900">
              <a:lnSpc>
                <a:spcPct val="110000"/>
              </a:lnSpc>
              <a:buAutoNum type="arabicPeriod"/>
            </a:pPr>
            <a:endParaRPr lang="en-US" sz="1600" b="1" kern="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695387" y="928123"/>
            <a:ext cx="7102936" cy="3149938"/>
          </a:xfrm>
          <a:prstGeom prst="rect">
            <a:avLst/>
          </a:prstGeom>
        </p:spPr>
      </p:pic>
    </p:spTree>
    <p:extLst>
      <p:ext uri="{BB962C8B-B14F-4D97-AF65-F5344CB8AC3E}">
        <p14:creationId xmlns:p14="http://schemas.microsoft.com/office/powerpoint/2010/main" xmlns="" val="834466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68280"/>
            <a:ext cx="7705725" cy="838200"/>
          </a:xfrm>
        </p:spPr>
        <p:txBody>
          <a:bodyPr/>
          <a:lstStyle/>
          <a:p>
            <a:pPr algn="ctr"/>
            <a:r>
              <a:rPr lang="en-ZA" b="1" dirty="0" smtClean="0"/>
              <a:t>2020-21 – FRUITLESS &amp; WASTEFUL EXPENDITURE</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29</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196483" y="3961752"/>
            <a:ext cx="8787645" cy="1446550"/>
          </a:xfrm>
          <a:prstGeom prst="rect">
            <a:avLst/>
          </a:prstGeom>
        </p:spPr>
        <p:txBody>
          <a:bodyPr wrap="square">
            <a:spAutoFit/>
          </a:bodyPr>
          <a:lstStyle/>
          <a:p>
            <a:pPr marL="342900" lvl="0" indent="-342900">
              <a:lnSpc>
                <a:spcPct val="110000"/>
              </a:lnSpc>
              <a:buAutoNum type="arabicPeriod"/>
            </a:pPr>
            <a:r>
              <a:rPr lang="en-US" sz="1600" b="1" kern="0" dirty="0">
                <a:latin typeface="Arial" panose="020B0604020202020204" pitchFamily="34" charset="0"/>
                <a:cs typeface="Arial" panose="020B0604020202020204" pitchFamily="34" charset="0"/>
              </a:rPr>
              <a:t>Interest on late payments </a:t>
            </a:r>
            <a:r>
              <a:rPr lang="en-US" sz="1600" b="1" kern="0" dirty="0" smtClean="0">
                <a:latin typeface="Arial" panose="020B0604020202020204" pitchFamily="34" charset="0"/>
                <a:cs typeface="Arial" panose="020B0604020202020204" pitchFamily="34" charset="0"/>
              </a:rPr>
              <a:t>– R4,803;</a:t>
            </a:r>
          </a:p>
          <a:p>
            <a:pPr marL="342900" lvl="0" indent="-342900">
              <a:lnSpc>
                <a:spcPct val="110000"/>
              </a:lnSpc>
              <a:buAutoNum type="arabicPeriod"/>
            </a:pPr>
            <a:r>
              <a:rPr lang="en-US" sz="1600" b="1" kern="0" dirty="0">
                <a:latin typeface="Arial" panose="020B0604020202020204" pitchFamily="34" charset="0"/>
                <a:cs typeface="Arial" panose="020B0604020202020204" pitchFamily="34" charset="0"/>
              </a:rPr>
              <a:t>Penalty on courier service cancelled late - </a:t>
            </a:r>
            <a:r>
              <a:rPr lang="en-US" sz="1600" b="1" kern="0" dirty="0" smtClean="0">
                <a:latin typeface="Arial" panose="020B0604020202020204" pitchFamily="34" charset="0"/>
                <a:cs typeface="Arial" panose="020B0604020202020204" pitchFamily="34" charset="0"/>
              </a:rPr>
              <a:t>R597;</a:t>
            </a:r>
          </a:p>
          <a:p>
            <a:pPr marL="342900" lvl="0" indent="-342900">
              <a:lnSpc>
                <a:spcPct val="110000"/>
              </a:lnSpc>
              <a:buAutoNum type="arabicPeriod"/>
            </a:pPr>
            <a:r>
              <a:rPr lang="en-US" sz="1600" b="1" kern="0" dirty="0" smtClean="0">
                <a:latin typeface="Arial" panose="020B0604020202020204" pitchFamily="34" charset="0"/>
                <a:cs typeface="Arial" panose="020B0604020202020204" pitchFamily="34" charset="0"/>
              </a:rPr>
              <a:t>Fruitless and Wasteful expenditure decreased by R175k, year on year, due to increased monitoring and compliance activities in the Finance Department.</a:t>
            </a:r>
          </a:p>
          <a:p>
            <a:pPr marL="342900" lvl="0" indent="-342900">
              <a:lnSpc>
                <a:spcPct val="110000"/>
              </a:lnSpc>
              <a:buAutoNum type="arabicPeriod"/>
            </a:pPr>
            <a:endParaRPr lang="en-US" sz="1600" b="1" kern="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74169" y="1082306"/>
            <a:ext cx="8962327" cy="2342667"/>
          </a:xfrm>
          <a:prstGeom prst="rect">
            <a:avLst/>
          </a:prstGeom>
        </p:spPr>
      </p:pic>
    </p:spTree>
    <p:extLst>
      <p:ext uri="{BB962C8B-B14F-4D97-AF65-F5344CB8AC3E}">
        <p14:creationId xmlns:p14="http://schemas.microsoft.com/office/powerpoint/2010/main" xmlns="" val="22198989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604448" cy="838200"/>
          </a:xfrm>
        </p:spPr>
        <p:txBody>
          <a:bodyPr/>
          <a:lstStyle/>
          <a:p>
            <a:r>
              <a:rPr lang="en-ZA" b="1" dirty="0" smtClean="0"/>
              <a:t>CONTEXTUAL ANALYSIS AND PERFORMANCE HIGHLIGHTS</a:t>
            </a:r>
            <a:endParaRPr lang="en-US" b="1" dirty="0"/>
          </a:p>
        </p:txBody>
      </p:sp>
      <p:sp>
        <p:nvSpPr>
          <p:cNvPr id="3" name="Content Placeholder 2"/>
          <p:cNvSpPr>
            <a:spLocks noGrp="1"/>
          </p:cNvSpPr>
          <p:nvPr>
            <p:ph idx="1"/>
          </p:nvPr>
        </p:nvSpPr>
        <p:spPr>
          <a:xfrm>
            <a:off x="323528" y="908720"/>
            <a:ext cx="8673752" cy="5760640"/>
          </a:xfrm>
        </p:spPr>
        <p:txBody>
          <a:bodyPr/>
          <a:lstStyle/>
          <a:p>
            <a:r>
              <a:rPr lang="en-US" sz="1100" dirty="0" smtClean="0"/>
              <a:t>The Covid-19 pandemic had an immense impact on the work of the NDA which resulted in the NDA revising its APP in order to align to the new reality of lesser in person engagements as a result of lockdown restrictions </a:t>
            </a:r>
          </a:p>
          <a:p>
            <a:endParaRPr lang="en-US" sz="1100" dirty="0"/>
          </a:p>
          <a:p>
            <a:r>
              <a:rPr lang="en-US" sz="1100" dirty="0" smtClean="0"/>
              <a:t>The revision focused largely on reduction of targets and refinement of indicators to improve measurability and alignment to the Revised framework on planning </a:t>
            </a:r>
          </a:p>
          <a:p>
            <a:endParaRPr lang="en-US" sz="1100" dirty="0"/>
          </a:p>
          <a:p>
            <a:r>
              <a:rPr lang="en-US" sz="1100" dirty="0" smtClean="0"/>
              <a:t>The </a:t>
            </a:r>
            <a:r>
              <a:rPr lang="en-US" sz="1100" dirty="0"/>
              <a:t>NDA introduced a Covid-19 flagship </a:t>
            </a:r>
            <a:r>
              <a:rPr lang="en-US" sz="1100" dirty="0" err="1"/>
              <a:t>programme</a:t>
            </a:r>
            <a:r>
              <a:rPr lang="en-US" sz="1100" dirty="0"/>
              <a:t> called the Volunteer </a:t>
            </a:r>
            <a:r>
              <a:rPr lang="en-US" sz="1100" dirty="0" err="1"/>
              <a:t>Programme</a:t>
            </a:r>
            <a:r>
              <a:rPr lang="en-US" sz="1100" dirty="0"/>
              <a:t> in order to combat the dire effects of Covid-19</a:t>
            </a:r>
          </a:p>
          <a:p>
            <a:endParaRPr lang="en-US" sz="1100" dirty="0"/>
          </a:p>
          <a:p>
            <a:r>
              <a:rPr lang="en-GB" sz="1100" dirty="0"/>
              <a:t>The NDA implemented the CARA Programme aimed at fighting the scourge of gender-based violence and </a:t>
            </a:r>
            <a:r>
              <a:rPr lang="en-GB" sz="1100" dirty="0" err="1"/>
              <a:t>femicide</a:t>
            </a:r>
            <a:r>
              <a:rPr lang="en-GB" sz="1100" dirty="0"/>
              <a:t> through funding of 312 CSOs to the value of R85, 6million</a:t>
            </a:r>
            <a:r>
              <a:rPr lang="en-GB" sz="1100" dirty="0" smtClean="0"/>
              <a:t>.</a:t>
            </a:r>
          </a:p>
          <a:p>
            <a:endParaRPr lang="en-GB" sz="1100" dirty="0"/>
          </a:p>
          <a:p>
            <a:r>
              <a:rPr lang="en-GB" sz="1100" dirty="0"/>
              <a:t>T</a:t>
            </a:r>
            <a:r>
              <a:rPr lang="en-GB" sz="1100" dirty="0" smtClean="0"/>
              <a:t>he NDA implemented a hybrid model focusing on virtual and face to face engagement in an effort to limit the effects of movement restrictions on rendering capacity building interventions </a:t>
            </a:r>
          </a:p>
          <a:p>
            <a:endParaRPr lang="en-GB" sz="1100" dirty="0"/>
          </a:p>
          <a:p>
            <a:r>
              <a:rPr lang="en-US" sz="1100" dirty="0" smtClean="0"/>
              <a:t>The NDA collaborated with a range of stakeholders across the country to render integrated development interventions for the benefit of a number of communities and CSOs</a:t>
            </a:r>
          </a:p>
          <a:p>
            <a:endParaRPr lang="en-US" sz="1100" dirty="0" smtClean="0"/>
          </a:p>
          <a:p>
            <a:r>
              <a:rPr lang="en-US" sz="1100" dirty="0"/>
              <a:t>The researches undertaken in the year under review together with the resultant dialogues have contributed immensely towards debate on development policy</a:t>
            </a:r>
          </a:p>
          <a:p>
            <a:endParaRPr lang="en-US" sz="1100" dirty="0"/>
          </a:p>
          <a:p>
            <a:r>
              <a:rPr lang="en-ZA" sz="1100" dirty="0">
                <a:latin typeface="Arial" panose="020B0604020202020204" pitchFamily="34" charset="0"/>
                <a:cs typeface="Arial" panose="020B0604020202020204" pitchFamily="34" charset="0"/>
              </a:rPr>
              <a:t>The 2020-21 audit outcome of the NDA reflects an improvement on the 2019-20 audit outcome, relating to:</a:t>
            </a:r>
          </a:p>
          <a:p>
            <a:pPr lvl="1">
              <a:buFont typeface="Courier New" panose="02070309020205020404" pitchFamily="49" charset="0"/>
              <a:buChar char="o"/>
            </a:pPr>
            <a:r>
              <a:rPr lang="en-ZA" sz="1100" dirty="0">
                <a:latin typeface="Arial" panose="020B0604020202020204" pitchFamily="34" charset="0"/>
                <a:cs typeface="Arial" panose="020B0604020202020204" pitchFamily="34" charset="0"/>
              </a:rPr>
              <a:t>Performance information; </a:t>
            </a:r>
          </a:p>
          <a:p>
            <a:pPr lvl="1">
              <a:buFont typeface="Courier New" panose="02070309020205020404" pitchFamily="49" charset="0"/>
              <a:buChar char="o"/>
            </a:pPr>
            <a:r>
              <a:rPr lang="en-ZA" sz="1100" dirty="0">
                <a:latin typeface="Arial" panose="020B0604020202020204" pitchFamily="34" charset="0"/>
                <a:cs typeface="Arial" panose="020B0604020202020204" pitchFamily="34" charset="0"/>
              </a:rPr>
              <a:t>Detection of instances of non-compliance; and </a:t>
            </a:r>
          </a:p>
          <a:p>
            <a:pPr lvl="1">
              <a:buFont typeface="Courier New" panose="02070309020205020404" pitchFamily="49" charset="0"/>
              <a:buChar char="o"/>
            </a:pPr>
            <a:r>
              <a:rPr lang="en-ZA" sz="1100" dirty="0">
                <a:latin typeface="Arial" panose="020B0604020202020204" pitchFamily="34" charset="0"/>
                <a:cs typeface="Arial" panose="020B0604020202020204" pitchFamily="34" charset="0"/>
              </a:rPr>
              <a:t>No material instances of non-compliance with SCM </a:t>
            </a:r>
            <a:r>
              <a:rPr lang="en-ZA" sz="1100" dirty="0" smtClean="0">
                <a:latin typeface="Arial" panose="020B0604020202020204" pitchFamily="34" charset="0"/>
                <a:cs typeface="Arial" panose="020B0604020202020204" pitchFamily="34" charset="0"/>
              </a:rPr>
              <a:t>legislation.</a:t>
            </a:r>
          </a:p>
          <a:p>
            <a:pPr lvl="1">
              <a:buFont typeface="Courier New" panose="02070309020205020404" pitchFamily="49" charset="0"/>
              <a:buChar char="o"/>
            </a:pPr>
            <a:endParaRPr lang="en-ZA" sz="11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ZA" sz="1100" b="1" dirty="0"/>
              <a:t>Over the past 3 years, the NDA has achieved an UNQUALIFIED AUDIT OPINION WITH FINDINGS</a:t>
            </a:r>
            <a:r>
              <a:rPr lang="en-ZA" sz="1100" b="1" dirty="0" smtClean="0"/>
              <a:t>.</a:t>
            </a:r>
          </a:p>
          <a:p>
            <a:pPr>
              <a:buFont typeface="Arial" panose="020B0604020202020204" pitchFamily="34" charset="0"/>
              <a:buChar char="•"/>
            </a:pPr>
            <a:endParaRPr lang="en-ZA" sz="1100" b="1" dirty="0"/>
          </a:p>
          <a:p>
            <a:pPr>
              <a:buFont typeface="Arial" panose="020B0604020202020204" pitchFamily="34" charset="0"/>
              <a:buChar char="•"/>
            </a:pPr>
            <a:r>
              <a:rPr lang="en-ZA" sz="1100" b="1" dirty="0" smtClean="0"/>
              <a:t>The </a:t>
            </a:r>
            <a:r>
              <a:rPr lang="en-ZA" sz="1100" b="1" dirty="0"/>
              <a:t>AG did not identify any material findings on the usefulness and reliability of the reported performance information for Programme </a:t>
            </a:r>
            <a:r>
              <a:rPr lang="en-ZA" sz="1100" b="1" dirty="0" smtClean="0"/>
              <a:t>2</a:t>
            </a:r>
          </a:p>
          <a:p>
            <a:pPr>
              <a:buFont typeface="Arial" panose="020B0604020202020204" pitchFamily="34" charset="0"/>
              <a:buChar char="•"/>
            </a:pPr>
            <a:endParaRPr lang="en-ZA" sz="1200" dirty="0"/>
          </a:p>
          <a:p>
            <a:pPr lvl="1">
              <a:buFont typeface="Courier New" panose="02070309020205020404" pitchFamily="49" charset="0"/>
              <a:buChar char="o"/>
            </a:pPr>
            <a:endParaRPr lang="en-US" sz="1200" dirty="0"/>
          </a:p>
          <a:p>
            <a:endParaRPr lang="en-US" sz="1200" dirty="0" smtClean="0"/>
          </a:p>
          <a:p>
            <a:endParaRPr lang="en-US" sz="1200" dirty="0"/>
          </a:p>
          <a:p>
            <a:endParaRPr lang="en-US" sz="1200" dirty="0"/>
          </a:p>
          <a:p>
            <a:endParaRPr lang="en-US" sz="1200" dirty="0" smtClean="0"/>
          </a:p>
          <a:p>
            <a:endParaRPr lang="en-US" sz="1200" dirty="0"/>
          </a:p>
          <a:p>
            <a:endParaRPr lang="en-US" sz="1200" dirty="0"/>
          </a:p>
        </p:txBody>
      </p:sp>
      <p:sp>
        <p:nvSpPr>
          <p:cNvPr id="5" name="Slide Number Placeholder 4"/>
          <p:cNvSpPr>
            <a:spLocks noGrp="1"/>
          </p:cNvSpPr>
          <p:nvPr>
            <p:ph type="sldNum" sz="quarter" idx="12"/>
          </p:nvPr>
        </p:nvSpPr>
        <p:spPr>
          <a:xfrm>
            <a:off x="7092280" y="6390928"/>
            <a:ext cx="1905000" cy="457200"/>
          </a:xfrm>
        </p:spPr>
        <p:txBody>
          <a:bodyPr/>
          <a:lstStyle/>
          <a:p>
            <a:pPr>
              <a:defRPr/>
            </a:pPr>
            <a:fld id="{56AA2101-C1C2-4057-8262-EB528C86E1AF}" type="slidenum">
              <a:rPr lang="en-US" smtClean="0"/>
              <a:pPr>
                <a:defRPr/>
              </a:pPr>
              <a:t>3</a:t>
            </a:fld>
            <a:endParaRPr lang="en-US" dirty="0"/>
          </a:p>
        </p:txBody>
      </p:sp>
    </p:spTree>
    <p:extLst>
      <p:ext uri="{BB962C8B-B14F-4D97-AF65-F5344CB8AC3E}">
        <p14:creationId xmlns:p14="http://schemas.microsoft.com/office/powerpoint/2010/main" xmlns="" val="24040208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68280"/>
            <a:ext cx="7705725" cy="838200"/>
          </a:xfrm>
        </p:spPr>
        <p:txBody>
          <a:bodyPr/>
          <a:lstStyle/>
          <a:p>
            <a:pPr algn="ctr"/>
            <a:r>
              <a:rPr lang="en-ZA" b="1" dirty="0" smtClean="0"/>
              <a:t>2020-21 – IRREGULAR EXPENDITURE</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30</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3" name="Rectangle 12"/>
          <p:cNvSpPr/>
          <p:nvPr/>
        </p:nvSpPr>
        <p:spPr>
          <a:xfrm>
            <a:off x="179511" y="3376869"/>
            <a:ext cx="8787645" cy="3071610"/>
          </a:xfrm>
          <a:prstGeom prst="rect">
            <a:avLst/>
          </a:prstGeom>
        </p:spPr>
        <p:txBody>
          <a:bodyPr wrap="square">
            <a:spAutoFit/>
          </a:bodyPr>
          <a:lstStyle/>
          <a:p>
            <a:pPr marL="342900" lvl="0" indent="-342900">
              <a:lnSpc>
                <a:spcPct val="110000"/>
              </a:lnSpc>
              <a:buAutoNum type="arabicPeriod"/>
            </a:pPr>
            <a:r>
              <a:rPr lang="en-US" sz="1600" b="1" kern="0" dirty="0" smtClean="0">
                <a:latin typeface="Arial" panose="020B0604020202020204" pitchFamily="34" charset="0"/>
                <a:cs typeface="Arial" panose="020B0604020202020204" pitchFamily="34" charset="0"/>
              </a:rPr>
              <a:t>Irregular expenditure of R29,47 million was incurred in the 2020-21 FY, mainly due to:</a:t>
            </a:r>
          </a:p>
          <a:p>
            <a:pPr lvl="0">
              <a:lnSpc>
                <a:spcPct val="110000"/>
              </a:lnSpc>
            </a:pPr>
            <a:r>
              <a:rPr lang="en-US" sz="1600" b="1" kern="0" dirty="0" smtClean="0">
                <a:latin typeface="Arial" panose="020B0604020202020204" pitchFamily="34" charset="0"/>
                <a:cs typeface="Arial" panose="020B0604020202020204" pitchFamily="34" charset="0"/>
              </a:rPr>
              <a:t>  a. Volunteer </a:t>
            </a:r>
            <a:r>
              <a:rPr lang="en-US" sz="1600" b="1" kern="0" dirty="0" err="1">
                <a:latin typeface="Arial" panose="020B0604020202020204" pitchFamily="34" charset="0"/>
                <a:cs typeface="Arial" panose="020B0604020202020204" pitchFamily="34" charset="0"/>
              </a:rPr>
              <a:t>programme</a:t>
            </a:r>
            <a:r>
              <a:rPr lang="en-US" sz="1600" b="1" kern="0" dirty="0">
                <a:latin typeface="Arial" panose="020B0604020202020204" pitchFamily="34" charset="0"/>
                <a:cs typeface="Arial" panose="020B0604020202020204" pitchFamily="34" charset="0"/>
              </a:rPr>
              <a:t> </a:t>
            </a:r>
            <a:r>
              <a:rPr lang="en-US" sz="1600" b="1" kern="0" dirty="0" smtClean="0">
                <a:latin typeface="Arial" panose="020B0604020202020204" pitchFamily="34" charset="0"/>
                <a:cs typeface="Arial" panose="020B0604020202020204" pitchFamily="34" charset="0"/>
              </a:rPr>
              <a:t>(VP) extension </a:t>
            </a:r>
            <a:r>
              <a:rPr lang="en-US" sz="1600" b="1" kern="0" dirty="0">
                <a:latin typeface="Arial" panose="020B0604020202020204" pitchFamily="34" charset="0"/>
                <a:cs typeface="Arial" panose="020B0604020202020204" pitchFamily="34" charset="0"/>
              </a:rPr>
              <a:t>not in line with approved </a:t>
            </a:r>
            <a:r>
              <a:rPr lang="en-US" sz="1600" b="1" kern="0" dirty="0" smtClean="0">
                <a:latin typeface="Arial" panose="020B0604020202020204" pitchFamily="34" charset="0"/>
                <a:cs typeface="Arial" panose="020B0604020202020204" pitchFamily="34" charset="0"/>
              </a:rPr>
              <a:t>delegations - R4,5m;</a:t>
            </a:r>
          </a:p>
          <a:p>
            <a:pPr lvl="0">
              <a:lnSpc>
                <a:spcPct val="110000"/>
              </a:lnSpc>
            </a:pPr>
            <a:r>
              <a:rPr lang="en-US" sz="1600" b="1" kern="0" dirty="0" smtClean="0">
                <a:latin typeface="Arial" panose="020B0604020202020204" pitchFamily="34" charset="0"/>
                <a:cs typeface="Arial" panose="020B0604020202020204" pitchFamily="34" charset="0"/>
              </a:rPr>
              <a:t>  b. Grant </a:t>
            </a:r>
            <a:r>
              <a:rPr lang="en-US" sz="1600" b="1" kern="0" dirty="0">
                <a:latin typeface="Arial" panose="020B0604020202020204" pitchFamily="34" charset="0"/>
                <a:cs typeface="Arial" panose="020B0604020202020204" pitchFamily="34" charset="0"/>
              </a:rPr>
              <a:t>funding to CSOs on the VP not </a:t>
            </a:r>
            <a:r>
              <a:rPr lang="en-US" sz="1600" b="1" kern="0" dirty="0" smtClean="0">
                <a:latin typeface="Arial" panose="020B0604020202020204" pitchFamily="34" charset="0"/>
                <a:cs typeface="Arial" panose="020B0604020202020204" pitchFamily="34" charset="0"/>
              </a:rPr>
              <a:t>in line with </a:t>
            </a:r>
            <a:r>
              <a:rPr lang="en-US" sz="1600" b="1" kern="0" dirty="0">
                <a:latin typeface="Arial" panose="020B0604020202020204" pitchFamily="34" charset="0"/>
                <a:cs typeface="Arial" panose="020B0604020202020204" pitchFamily="34" charset="0"/>
              </a:rPr>
              <a:t>approved </a:t>
            </a:r>
            <a:r>
              <a:rPr lang="en-US" sz="1600" b="1" kern="0" dirty="0" smtClean="0">
                <a:latin typeface="Arial" panose="020B0604020202020204" pitchFamily="34" charset="0"/>
                <a:cs typeface="Arial" panose="020B0604020202020204" pitchFamily="34" charset="0"/>
              </a:rPr>
              <a:t>delegations – R22,4m;</a:t>
            </a:r>
          </a:p>
          <a:p>
            <a:pPr lvl="0">
              <a:lnSpc>
                <a:spcPct val="110000"/>
              </a:lnSpc>
            </a:pPr>
            <a:r>
              <a:rPr lang="en-US" sz="1600" b="1" kern="0" dirty="0" smtClean="0">
                <a:latin typeface="Arial" panose="020B0604020202020204" pitchFamily="34" charset="0"/>
                <a:cs typeface="Arial" panose="020B0604020202020204" pitchFamily="34" charset="0"/>
              </a:rPr>
              <a:t>  c. Approval </a:t>
            </a:r>
            <a:r>
              <a:rPr lang="en-US" sz="1600" b="1" kern="0" dirty="0">
                <a:latin typeface="Arial" panose="020B0604020202020204" pitchFamily="34" charset="0"/>
                <a:cs typeface="Arial" panose="020B0604020202020204" pitchFamily="34" charset="0"/>
              </a:rPr>
              <a:t>of </a:t>
            </a:r>
            <a:r>
              <a:rPr lang="en-US" sz="1600" b="1" kern="0" dirty="0" smtClean="0">
                <a:latin typeface="Arial" panose="020B0604020202020204" pitchFamily="34" charset="0"/>
                <a:cs typeface="Arial" panose="020B0604020202020204" pitchFamily="34" charset="0"/>
              </a:rPr>
              <a:t>prior year tenders </a:t>
            </a:r>
            <a:r>
              <a:rPr lang="en-US" sz="1600" b="1" kern="0" dirty="0">
                <a:latin typeface="Arial" panose="020B0604020202020204" pitchFamily="34" charset="0"/>
                <a:cs typeface="Arial" panose="020B0604020202020204" pitchFamily="34" charset="0"/>
              </a:rPr>
              <a:t>not in accordance with approved </a:t>
            </a:r>
            <a:r>
              <a:rPr lang="en-US" sz="1600" b="1" kern="0" dirty="0" smtClean="0">
                <a:latin typeface="Arial" panose="020B0604020202020204" pitchFamily="34" charset="0"/>
                <a:cs typeface="Arial" panose="020B0604020202020204" pitchFamily="34" charset="0"/>
              </a:rPr>
              <a:t>delegations (R1,2m);</a:t>
            </a:r>
          </a:p>
          <a:p>
            <a:pPr lvl="0">
              <a:lnSpc>
                <a:spcPct val="110000"/>
              </a:lnSpc>
            </a:pPr>
            <a:r>
              <a:rPr lang="en-US" sz="1600" b="1" kern="0" dirty="0" smtClean="0">
                <a:latin typeface="Arial" panose="020B0604020202020204" pitchFamily="34" charset="0"/>
                <a:cs typeface="Arial" panose="020B0604020202020204" pitchFamily="34" charset="0"/>
              </a:rPr>
              <a:t>  d. Non-compliance </a:t>
            </a:r>
            <a:r>
              <a:rPr lang="en-US" sz="1600" b="1" kern="0" dirty="0">
                <a:latin typeface="Arial" panose="020B0604020202020204" pitchFamily="34" charset="0"/>
                <a:cs typeface="Arial" panose="020B0604020202020204" pitchFamily="34" charset="0"/>
              </a:rPr>
              <a:t>with SCM </a:t>
            </a:r>
            <a:r>
              <a:rPr lang="en-US" sz="1600" b="1" kern="0" dirty="0" smtClean="0">
                <a:latin typeface="Arial" panose="020B0604020202020204" pitchFamily="34" charset="0"/>
                <a:cs typeface="Arial" panose="020B0604020202020204" pitchFamily="34" charset="0"/>
              </a:rPr>
              <a:t>regulations (R1,3m).</a:t>
            </a:r>
          </a:p>
          <a:p>
            <a:pPr lvl="0">
              <a:lnSpc>
                <a:spcPct val="110000"/>
              </a:lnSpc>
            </a:pPr>
            <a:r>
              <a:rPr lang="en-US" sz="1600" b="1" kern="0" dirty="0" smtClean="0">
                <a:latin typeface="Arial" panose="020B0604020202020204" pitchFamily="34" charset="0"/>
                <a:cs typeface="Arial" panose="020B0604020202020204" pitchFamily="34" charset="0"/>
              </a:rPr>
              <a:t>2. There has been a R9,7m decrease in irregular expenditure on prior year;</a:t>
            </a:r>
          </a:p>
          <a:p>
            <a:pPr lvl="0">
              <a:lnSpc>
                <a:spcPct val="110000"/>
              </a:lnSpc>
            </a:pPr>
            <a:r>
              <a:rPr lang="en-US" sz="1600" b="1" kern="0" dirty="0" smtClean="0">
                <a:latin typeface="Arial" panose="020B0604020202020204" pitchFamily="34" charset="0"/>
                <a:cs typeface="Arial" panose="020B0604020202020204" pitchFamily="34" charset="0"/>
              </a:rPr>
              <a:t>3. The material irregular expenditure incurred in the prior year, relates to the UIF Training </a:t>
            </a:r>
            <a:r>
              <a:rPr lang="en-US" sz="1600" b="1" kern="0" dirty="0" err="1" smtClean="0">
                <a:latin typeface="Arial" panose="020B0604020202020204" pitchFamily="34" charset="0"/>
                <a:cs typeface="Arial" panose="020B0604020202020204" pitchFamily="34" charset="0"/>
              </a:rPr>
              <a:t>Programme</a:t>
            </a:r>
            <a:r>
              <a:rPr lang="en-US" sz="1600" b="1" kern="0" dirty="0" smtClean="0">
                <a:latin typeface="Arial" panose="020B0604020202020204" pitchFamily="34" charset="0"/>
                <a:cs typeface="Arial" panose="020B0604020202020204" pitchFamily="34" charset="0"/>
              </a:rPr>
              <a:t> expenditure of R23,2 million, where the training service provider, </a:t>
            </a:r>
            <a:r>
              <a:rPr lang="en-US" sz="1600" b="1" kern="0" dirty="0" err="1" smtClean="0">
                <a:latin typeface="Arial" panose="020B0604020202020204" pitchFamily="34" charset="0"/>
                <a:cs typeface="Arial" panose="020B0604020202020204" pitchFamily="34" charset="0"/>
              </a:rPr>
              <a:t>Regenesys</a:t>
            </a:r>
            <a:r>
              <a:rPr lang="en-US" sz="1600" b="1" kern="0" dirty="0" smtClean="0">
                <a:latin typeface="Arial" panose="020B0604020202020204" pitchFamily="34" charset="0"/>
                <a:cs typeface="Arial" panose="020B0604020202020204" pitchFamily="34" charset="0"/>
              </a:rPr>
              <a:t>, was appointed without following a competitive bidding process. There has been subdued progress in the investigation of this irregular transaction.</a:t>
            </a:r>
          </a:p>
          <a:p>
            <a:pPr marL="342900" lvl="0" indent="-342900">
              <a:lnSpc>
                <a:spcPct val="110000"/>
              </a:lnSpc>
              <a:buAutoNum type="arabicPeriod"/>
            </a:pPr>
            <a:endParaRPr lang="en-US" sz="1600" b="1" kern="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99170" y="889879"/>
            <a:ext cx="8945659" cy="2124018"/>
          </a:xfrm>
          <a:prstGeom prst="rect">
            <a:avLst/>
          </a:prstGeom>
        </p:spPr>
      </p:pic>
    </p:spTree>
    <p:extLst>
      <p:ext uri="{BB962C8B-B14F-4D97-AF65-F5344CB8AC3E}">
        <p14:creationId xmlns:p14="http://schemas.microsoft.com/office/powerpoint/2010/main" xmlns="" val="21142339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168280"/>
            <a:ext cx="7705725" cy="838200"/>
          </a:xfrm>
        </p:spPr>
        <p:txBody>
          <a:bodyPr/>
          <a:lstStyle/>
          <a:p>
            <a:pPr algn="ctr"/>
            <a:r>
              <a:rPr lang="en-ZA" b="1" dirty="0" smtClean="0"/>
              <a:t>2020-21 – FINANCIAL VIABILITY</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31</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pic>
        <p:nvPicPr>
          <p:cNvPr id="3" name="Picture 2"/>
          <p:cNvPicPr>
            <a:picLocks noChangeAspect="1"/>
          </p:cNvPicPr>
          <p:nvPr/>
        </p:nvPicPr>
        <p:blipFill>
          <a:blip r:embed="rId2" cstate="print"/>
          <a:stretch>
            <a:fillRect/>
          </a:stretch>
        </p:blipFill>
        <p:spPr>
          <a:xfrm>
            <a:off x="158108" y="1052736"/>
            <a:ext cx="8899791" cy="4608749"/>
          </a:xfrm>
          <a:prstGeom prst="rect">
            <a:avLst/>
          </a:prstGeom>
        </p:spPr>
      </p:pic>
    </p:spTree>
    <p:extLst>
      <p:ext uri="{BB962C8B-B14F-4D97-AF65-F5344CB8AC3E}">
        <p14:creationId xmlns:p14="http://schemas.microsoft.com/office/powerpoint/2010/main" xmlns="" val="18127864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08504" cy="5123656"/>
          </a:xfrm>
        </p:spPr>
        <p:txBody>
          <a:bodyPr/>
          <a:lstStyle/>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smtClean="0"/>
          </a:p>
          <a:p>
            <a:pPr marL="0" indent="0" algn="ctr">
              <a:buNone/>
            </a:pPr>
            <a:r>
              <a:rPr lang="en-US" sz="3200" b="1" dirty="0" smtClean="0"/>
              <a:t>2020-21 AUDIT OUTCOMES</a:t>
            </a:r>
            <a:endParaRPr lang="en-US" sz="3200" b="1"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32</a:t>
            </a:fld>
            <a:endParaRPr lang="en-US" dirty="0"/>
          </a:p>
        </p:txBody>
      </p:sp>
    </p:spTree>
    <p:extLst>
      <p:ext uri="{BB962C8B-B14F-4D97-AF65-F5344CB8AC3E}">
        <p14:creationId xmlns:p14="http://schemas.microsoft.com/office/powerpoint/2010/main" xmlns="" val="32117980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0"/>
            <a:ext cx="7705725" cy="609780"/>
          </a:xfrm>
        </p:spPr>
        <p:txBody>
          <a:bodyPr/>
          <a:lstStyle/>
          <a:p>
            <a:pPr algn="ctr"/>
            <a:r>
              <a:rPr lang="en-ZA" sz="2000" b="1" dirty="0"/>
              <a:t>SUMMARY  </a:t>
            </a:r>
            <a:r>
              <a:rPr lang="en-ZA" sz="2000" b="1" dirty="0" smtClean="0"/>
              <a:t>OF AUDIT OUTCOMES FOR THE PAST 3 YEARS</a:t>
            </a:r>
            <a:endParaRPr lang="en-ZA" sz="2000"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33</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pic>
        <p:nvPicPr>
          <p:cNvPr id="3" name="Picture 2"/>
          <p:cNvPicPr>
            <a:picLocks noChangeAspect="1"/>
          </p:cNvPicPr>
          <p:nvPr/>
        </p:nvPicPr>
        <p:blipFill>
          <a:blip r:embed="rId2" cstate="print"/>
          <a:stretch>
            <a:fillRect/>
          </a:stretch>
        </p:blipFill>
        <p:spPr>
          <a:xfrm>
            <a:off x="1331640" y="908720"/>
            <a:ext cx="6189706" cy="3384376"/>
          </a:xfrm>
          <a:prstGeom prst="rect">
            <a:avLst/>
          </a:prstGeom>
        </p:spPr>
      </p:pic>
      <p:sp>
        <p:nvSpPr>
          <p:cNvPr id="9" name="Content Placeholder 2"/>
          <p:cNvSpPr txBox="1">
            <a:spLocks/>
          </p:cNvSpPr>
          <p:nvPr/>
        </p:nvSpPr>
        <p:spPr>
          <a:xfrm>
            <a:off x="251520" y="4149080"/>
            <a:ext cx="8640960" cy="2556520"/>
          </a:xfrm>
          <a:prstGeom prst="rect">
            <a:avLst/>
          </a:prstGeom>
        </p:spPr>
        <p:txBody>
          <a:bodyPr>
            <a:normAutofit fontScale="92500" lnSpcReduction="10000"/>
          </a:bodyPr>
          <a:lstStyle>
            <a:lvl1pPr marL="342900" indent="-342900" algn="l" rtl="0" eaLnBrk="1" fontAlgn="base" hangingPunct="1">
              <a:spcBef>
                <a:spcPct val="20000"/>
              </a:spcBef>
              <a:spcAft>
                <a:spcPct val="0"/>
              </a:spcAft>
              <a:buClr>
                <a:schemeClr val="accent2"/>
              </a:buClr>
              <a:buSzPct val="95000"/>
              <a:buFont typeface="Times"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2pPr>
            <a:lvl3pPr marL="1143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3pPr>
            <a:lvl4pPr marL="1600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4pPr>
            <a:lvl5pPr marL="20574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5pPr>
            <a:lvl6pPr marL="25146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9pPr>
          </a:lstStyle>
          <a:p>
            <a:pPr marL="457200" indent="-457200">
              <a:buFont typeface="Times" charset="0"/>
              <a:buAutoNum type="arabicPeriod"/>
            </a:pPr>
            <a:r>
              <a:rPr lang="en-ZA" sz="1600" b="1" kern="0" dirty="0" smtClean="0">
                <a:latin typeface="Arial" panose="020B0604020202020204" pitchFamily="34" charset="0"/>
                <a:cs typeface="Arial" panose="020B0604020202020204" pitchFamily="34" charset="0"/>
              </a:rPr>
              <a:t>Over the past 3 years, the NDA has achieved an UNQUALIFIED AUDIT OPINION WITH FINDINGS. The 2020-21 audit outcome of the NDA reflects an improvement on the 2019-20 audit outcome, relating to performance information, detection of instances of non-compliance, and there were also no material instances of non-compliance with SCM legislation.</a:t>
            </a:r>
          </a:p>
          <a:p>
            <a:pPr marL="457200" lvl="0" indent="-457200">
              <a:buFont typeface="Times" charset="0"/>
              <a:buAutoNum type="arabicPeriod"/>
            </a:pPr>
            <a:r>
              <a:rPr lang="en-ZA" sz="1600" b="1" kern="0" dirty="0">
                <a:latin typeface="Arial" panose="020B0604020202020204" pitchFamily="34" charset="0"/>
                <a:cs typeface="Arial" panose="020B0604020202020204" pitchFamily="34" charset="0"/>
              </a:rPr>
              <a:t>The AG did not identify any material findings on the usefulness and reliability of the reported performance information for Programme 2 – Civil Society Organisation </a:t>
            </a:r>
            <a:r>
              <a:rPr lang="en-ZA" sz="1600" b="1" kern="0" dirty="0" smtClean="0">
                <a:latin typeface="Arial" panose="020B0604020202020204" pitchFamily="34" charset="0"/>
                <a:cs typeface="Arial" panose="020B0604020202020204" pitchFamily="34" charset="0"/>
              </a:rPr>
              <a:t>Development, which is the main operational programme.</a:t>
            </a:r>
            <a:endParaRPr lang="en-ZA" sz="1600" b="1" kern="0" dirty="0">
              <a:latin typeface="Arial" panose="020B0604020202020204" pitchFamily="34" charset="0"/>
              <a:cs typeface="Arial" panose="020B0604020202020204" pitchFamily="34" charset="0"/>
            </a:endParaRPr>
          </a:p>
          <a:p>
            <a:pPr marL="457200" lvl="0" indent="-457200">
              <a:buFont typeface="Times" charset="0"/>
              <a:buAutoNum type="arabicPeriod"/>
            </a:pPr>
            <a:r>
              <a:rPr lang="en-ZA" sz="1600" b="1" kern="0" dirty="0">
                <a:latin typeface="Arial" panose="020B0604020202020204" pitchFamily="34" charset="0"/>
                <a:cs typeface="Arial" panose="020B0604020202020204" pitchFamily="34" charset="0"/>
              </a:rPr>
              <a:t>Effective and appropriate steps were </a:t>
            </a:r>
            <a:r>
              <a:rPr lang="en-ZA" sz="1600" b="1" kern="0" dirty="0" smtClean="0">
                <a:latin typeface="Arial" panose="020B0604020202020204" pitchFamily="34" charset="0"/>
                <a:cs typeface="Arial" panose="020B0604020202020204" pitchFamily="34" charset="0"/>
              </a:rPr>
              <a:t>also not </a:t>
            </a:r>
            <a:r>
              <a:rPr lang="en-ZA" sz="1600" b="1" kern="0" dirty="0">
                <a:latin typeface="Arial" panose="020B0604020202020204" pitchFamily="34" charset="0"/>
                <a:cs typeface="Arial" panose="020B0604020202020204" pitchFamily="34" charset="0"/>
              </a:rPr>
              <a:t>taken to prevent irregular expenditure amounting to R29 471 </a:t>
            </a:r>
            <a:r>
              <a:rPr lang="en-ZA" sz="1600" b="1" kern="0" dirty="0" smtClean="0">
                <a:latin typeface="Arial" panose="020B0604020202020204" pitchFamily="34" charset="0"/>
                <a:cs typeface="Arial" panose="020B0604020202020204" pitchFamily="34" charset="0"/>
              </a:rPr>
              <a:t>760. </a:t>
            </a:r>
            <a:r>
              <a:rPr lang="en-ZA" sz="1600" b="1" kern="0" dirty="0">
                <a:latin typeface="Arial" panose="020B0604020202020204" pitchFamily="34" charset="0"/>
                <a:cs typeface="Arial" panose="020B0604020202020204" pitchFamily="34" charset="0"/>
              </a:rPr>
              <a:t>The majority (92%) of the irregular expenditure was caused by </a:t>
            </a:r>
            <a:r>
              <a:rPr lang="en-ZA" sz="1600" b="1" kern="0" dirty="0" smtClean="0">
                <a:latin typeface="Arial" panose="020B0604020202020204" pitchFamily="34" charset="0"/>
                <a:cs typeface="Arial" panose="020B0604020202020204" pitchFamily="34" charset="0"/>
              </a:rPr>
              <a:t>payments on the Volunteer Programme, without </a:t>
            </a:r>
            <a:r>
              <a:rPr lang="en-ZA" sz="1600" b="1" kern="0" dirty="0">
                <a:latin typeface="Arial" panose="020B0604020202020204" pitchFamily="34" charset="0"/>
                <a:cs typeface="Arial" panose="020B0604020202020204" pitchFamily="34" charset="0"/>
              </a:rPr>
              <a:t>the approval of </a:t>
            </a:r>
            <a:r>
              <a:rPr lang="en-ZA" sz="1600" b="1" kern="0" dirty="0" smtClean="0">
                <a:latin typeface="Arial" panose="020B0604020202020204" pitchFamily="34" charset="0"/>
                <a:cs typeface="Arial" panose="020B0604020202020204" pitchFamily="34" charset="0"/>
              </a:rPr>
              <a:t>the Board. </a:t>
            </a:r>
            <a:endParaRPr lang="en-ZA" sz="1600" b="1" kern="0" dirty="0">
              <a:latin typeface="Arial" panose="020B0604020202020204" pitchFamily="34" charset="0"/>
              <a:cs typeface="Arial" panose="020B0604020202020204" pitchFamily="34" charset="0"/>
            </a:endParaRPr>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p:txBody>
      </p:sp>
    </p:spTree>
    <p:extLst>
      <p:ext uri="{BB962C8B-B14F-4D97-AF65-F5344CB8AC3E}">
        <p14:creationId xmlns:p14="http://schemas.microsoft.com/office/powerpoint/2010/main" xmlns="" val="15598887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777201" cy="757140"/>
          </a:xfrm>
        </p:spPr>
        <p:txBody>
          <a:bodyPr/>
          <a:lstStyle/>
          <a:p>
            <a:pPr algn="ctr"/>
            <a:r>
              <a:rPr lang="en-ZA" b="1" dirty="0" smtClean="0"/>
              <a:t>2020-21 STATUS OF RISK AREAS &amp; INTERNAL CONTROL</a:t>
            </a:r>
            <a:endParaRPr lang="en-ZA"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34</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9" name="Content Placeholder 2"/>
          <p:cNvSpPr txBox="1">
            <a:spLocks/>
          </p:cNvSpPr>
          <p:nvPr/>
        </p:nvSpPr>
        <p:spPr>
          <a:xfrm>
            <a:off x="179512" y="4351685"/>
            <a:ext cx="8561130" cy="2353915"/>
          </a:xfrm>
          <a:prstGeom prst="rect">
            <a:avLst/>
          </a:prstGeom>
        </p:spPr>
        <p:txBody>
          <a:bodyPr>
            <a:normAutofit fontScale="70000" lnSpcReduction="20000"/>
          </a:bodyPr>
          <a:lstStyle>
            <a:lvl1pPr marL="342900" indent="-342900" algn="l" rtl="0" eaLnBrk="1" fontAlgn="base" hangingPunct="1">
              <a:spcBef>
                <a:spcPct val="20000"/>
              </a:spcBef>
              <a:spcAft>
                <a:spcPct val="0"/>
              </a:spcAft>
              <a:buClr>
                <a:schemeClr val="accent2"/>
              </a:buClr>
              <a:buSzPct val="95000"/>
              <a:buFont typeface="Times"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2pPr>
            <a:lvl3pPr marL="1143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3pPr>
            <a:lvl4pPr marL="1600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4pPr>
            <a:lvl5pPr marL="20574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5pPr>
            <a:lvl6pPr marL="25146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9pPr>
          </a:lstStyle>
          <a:p>
            <a:pPr marL="457200" lvl="0" indent="-457200">
              <a:lnSpc>
                <a:spcPct val="110000"/>
              </a:lnSpc>
              <a:buFont typeface="Times" charset="0"/>
              <a:buAutoNum type="arabicPeriod"/>
            </a:pPr>
            <a:r>
              <a:rPr lang="en-ZA" sz="1900" b="1" kern="0" dirty="0">
                <a:latin typeface="Arial" panose="020B0604020202020204" pitchFamily="34" charset="0"/>
                <a:cs typeface="Arial" panose="020B0604020202020204" pitchFamily="34" charset="0"/>
              </a:rPr>
              <a:t>The assurance provided by the accounting authority should be improved to provide necessary oversight over the key drivers of internal control. </a:t>
            </a:r>
            <a:endParaRPr lang="en-ZA" sz="1900" b="1" kern="0" dirty="0" smtClean="0">
              <a:latin typeface="Arial" panose="020B0604020202020204" pitchFamily="34" charset="0"/>
              <a:cs typeface="Arial" panose="020B0604020202020204" pitchFamily="34" charset="0"/>
            </a:endParaRPr>
          </a:p>
          <a:p>
            <a:pPr marL="457200" lvl="0" indent="-457200">
              <a:lnSpc>
                <a:spcPct val="110000"/>
              </a:lnSpc>
              <a:buFont typeface="Times" charset="0"/>
              <a:buAutoNum type="arabicPeriod"/>
            </a:pPr>
            <a:r>
              <a:rPr lang="en-ZA" sz="1900" b="1" kern="0" dirty="0" smtClean="0">
                <a:latin typeface="Arial" panose="020B0604020202020204" pitchFamily="34" charset="0"/>
                <a:cs typeface="Arial" panose="020B0604020202020204" pitchFamily="34" charset="0"/>
              </a:rPr>
              <a:t>The </a:t>
            </a:r>
            <a:r>
              <a:rPr lang="en-ZA" sz="1900" b="1" kern="0" dirty="0">
                <a:latin typeface="Arial" panose="020B0604020202020204" pitchFamily="34" charset="0"/>
                <a:cs typeface="Arial" panose="020B0604020202020204" pitchFamily="34" charset="0"/>
              </a:rPr>
              <a:t>key risk areas </a:t>
            </a:r>
            <a:r>
              <a:rPr lang="en-ZA" sz="1900" b="1" kern="0" dirty="0" smtClean="0">
                <a:latin typeface="Arial" panose="020B0604020202020204" pitchFamily="34" charset="0"/>
                <a:cs typeface="Arial" panose="020B0604020202020204" pitchFamily="34" charset="0"/>
              </a:rPr>
              <a:t>of non-compliance </a:t>
            </a:r>
            <a:r>
              <a:rPr lang="en-ZA" sz="1900" b="1" kern="0" dirty="0">
                <a:latin typeface="Arial" panose="020B0604020202020204" pitchFamily="34" charset="0"/>
                <a:cs typeface="Arial" panose="020B0604020202020204" pitchFamily="34" charset="0"/>
              </a:rPr>
              <a:t>with the PFMA as well as supply chain management legislation requires attention. </a:t>
            </a:r>
            <a:endParaRPr lang="en-ZA" sz="1900" b="1" kern="0" dirty="0" smtClean="0">
              <a:latin typeface="Arial" panose="020B0604020202020204" pitchFamily="34" charset="0"/>
              <a:cs typeface="Arial" panose="020B0604020202020204" pitchFamily="34" charset="0"/>
            </a:endParaRPr>
          </a:p>
          <a:p>
            <a:pPr marL="457200" lvl="0" indent="-457200">
              <a:lnSpc>
                <a:spcPct val="110000"/>
              </a:lnSpc>
              <a:buFont typeface="Times" charset="0"/>
              <a:buAutoNum type="arabicPeriod"/>
            </a:pPr>
            <a:r>
              <a:rPr lang="en-ZA" sz="1900" b="1" kern="0" dirty="0" smtClean="0">
                <a:latin typeface="Arial" panose="020B0604020202020204" pitchFamily="34" charset="0"/>
                <a:cs typeface="Arial" panose="020B0604020202020204" pitchFamily="34" charset="0"/>
              </a:rPr>
              <a:t>Although </a:t>
            </a:r>
            <a:r>
              <a:rPr lang="en-ZA" sz="1900" b="1" kern="0" dirty="0">
                <a:latin typeface="Arial" panose="020B0604020202020204" pitchFamily="34" charset="0"/>
                <a:cs typeface="Arial" panose="020B0604020202020204" pitchFamily="34" charset="0"/>
              </a:rPr>
              <a:t>management has controls in place to detect and report on irregular expenditure, there are still </a:t>
            </a:r>
            <a:r>
              <a:rPr lang="en-ZA" sz="1900" b="1" kern="0" dirty="0" smtClean="0">
                <a:latin typeface="Arial" panose="020B0604020202020204" pitchFamily="34" charset="0"/>
                <a:cs typeface="Arial" panose="020B0604020202020204" pitchFamily="34" charset="0"/>
              </a:rPr>
              <a:t>non-compliance </a:t>
            </a:r>
            <a:r>
              <a:rPr lang="en-ZA" sz="1900" b="1" kern="0" dirty="0">
                <a:latin typeface="Arial" panose="020B0604020202020204" pitchFamily="34" charset="0"/>
                <a:cs typeface="Arial" panose="020B0604020202020204" pitchFamily="34" charset="0"/>
              </a:rPr>
              <a:t>findings </a:t>
            </a:r>
            <a:r>
              <a:rPr lang="en-ZA" sz="1900" b="1" kern="0" dirty="0" smtClean="0">
                <a:latin typeface="Arial" panose="020B0604020202020204" pitchFamily="34" charset="0"/>
                <a:cs typeface="Arial" panose="020B0604020202020204" pitchFamily="34" charset="0"/>
              </a:rPr>
              <a:t>related to non-compliance with the PFMA, and SCM legislation.</a:t>
            </a:r>
          </a:p>
          <a:p>
            <a:pPr marL="457200" indent="-457200">
              <a:lnSpc>
                <a:spcPct val="110000"/>
              </a:lnSpc>
              <a:buFont typeface="Times" charset="0"/>
              <a:buAutoNum type="arabicPeriod"/>
            </a:pPr>
            <a:r>
              <a:rPr lang="en-ZA" sz="1900" b="1" kern="0" dirty="0">
                <a:latin typeface="Arial" panose="020B0604020202020204" pitchFamily="34" charset="0"/>
                <a:cs typeface="Arial" panose="020B0604020202020204" pitchFamily="34" charset="0"/>
              </a:rPr>
              <a:t>Management did not adequately review compliance </a:t>
            </a:r>
            <a:r>
              <a:rPr lang="en-ZA" sz="1900" b="1" kern="0" dirty="0" smtClean="0">
                <a:latin typeface="Arial" panose="020B0604020202020204" pitchFamily="34" charset="0"/>
                <a:cs typeface="Arial" panose="020B0604020202020204" pitchFamily="34" charset="0"/>
              </a:rPr>
              <a:t>with operational policies and applicable </a:t>
            </a:r>
            <a:r>
              <a:rPr lang="en-ZA" sz="1900" b="1" kern="0" dirty="0">
                <a:latin typeface="Arial" panose="020B0604020202020204" pitchFamily="34" charset="0"/>
                <a:cs typeface="Arial" panose="020B0604020202020204" pitchFamily="34" charset="0"/>
              </a:rPr>
              <a:t>legislation to prevent irregular expenditure.</a:t>
            </a:r>
          </a:p>
          <a:p>
            <a:pPr marL="457200" lvl="0" indent="-457200">
              <a:lnSpc>
                <a:spcPct val="110000"/>
              </a:lnSpc>
              <a:buFont typeface="Times" charset="0"/>
              <a:buAutoNum type="arabicPeriod"/>
            </a:pPr>
            <a:r>
              <a:rPr lang="en-ZA" sz="1900" b="1" kern="0" dirty="0" smtClean="0">
                <a:latin typeface="Arial" panose="020B0604020202020204" pitchFamily="34" charset="0"/>
                <a:cs typeface="Arial" panose="020B0604020202020204" pitchFamily="34" charset="0"/>
              </a:rPr>
              <a:t>Senior </a:t>
            </a:r>
            <a:r>
              <a:rPr lang="en-ZA" sz="1900" b="1" kern="0" dirty="0">
                <a:latin typeface="Arial" panose="020B0604020202020204" pitchFamily="34" charset="0"/>
                <a:cs typeface="Arial" panose="020B0604020202020204" pitchFamily="34" charset="0"/>
              </a:rPr>
              <a:t>management must ensure that the internal controls are implemented by all officials and that consequence management is swiftly taken against transgressors</a:t>
            </a:r>
            <a:r>
              <a:rPr lang="en-ZA" sz="1900" b="1" kern="0" dirty="0" smtClean="0">
                <a:latin typeface="Arial" panose="020B0604020202020204" pitchFamily="34" charset="0"/>
                <a:cs typeface="Arial" panose="020B0604020202020204" pitchFamily="34" charset="0"/>
              </a:rPr>
              <a:t>.</a:t>
            </a:r>
            <a:endParaRPr lang="en-ZA" sz="1900" b="1" kern="0" dirty="0">
              <a:latin typeface="Arial" panose="020B0604020202020204" pitchFamily="34" charset="0"/>
              <a:cs typeface="Arial" panose="020B0604020202020204" pitchFamily="34" charset="0"/>
            </a:endParaRPr>
          </a:p>
          <a:p>
            <a:pPr marL="457200" indent="-457200">
              <a:buFont typeface="Times" charset="0"/>
              <a:buAutoNum type="arabicPeriod"/>
            </a:pPr>
            <a:endParaRPr lang="en-ZA" dirty="0" smtClean="0"/>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p:txBody>
      </p:sp>
      <p:pic>
        <p:nvPicPr>
          <p:cNvPr id="8" name="Picture 7"/>
          <p:cNvPicPr>
            <a:picLocks noChangeAspect="1"/>
          </p:cNvPicPr>
          <p:nvPr/>
        </p:nvPicPr>
        <p:blipFill>
          <a:blip r:embed="rId2" cstate="print"/>
          <a:stretch>
            <a:fillRect/>
          </a:stretch>
        </p:blipFill>
        <p:spPr>
          <a:xfrm>
            <a:off x="150100" y="779612"/>
            <a:ext cx="8897090" cy="3513484"/>
          </a:xfrm>
          <a:prstGeom prst="rect">
            <a:avLst/>
          </a:prstGeom>
        </p:spPr>
      </p:pic>
    </p:spTree>
    <p:extLst>
      <p:ext uri="{BB962C8B-B14F-4D97-AF65-F5344CB8AC3E}">
        <p14:creationId xmlns:p14="http://schemas.microsoft.com/office/powerpoint/2010/main" xmlns="" val="39603454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70045"/>
            <a:ext cx="7705725" cy="838200"/>
          </a:xfrm>
        </p:spPr>
        <p:txBody>
          <a:bodyPr/>
          <a:lstStyle/>
          <a:p>
            <a:pPr algn="ctr"/>
            <a:r>
              <a:rPr lang="en-ZA" sz="2000" b="1" dirty="0"/>
              <a:t>STATUS OF </a:t>
            </a:r>
            <a:r>
              <a:rPr lang="en-ZA" sz="2000" b="1" dirty="0" smtClean="0"/>
              <a:t>ASSURANCE LEVELS – COMPARISON REFLECTING IMPROVEMENT OVER THE PAST 2 YEARS</a:t>
            </a:r>
            <a:endParaRPr lang="en-ZA" sz="2000"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35</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pic>
        <p:nvPicPr>
          <p:cNvPr id="6" name="Picture 5"/>
          <p:cNvPicPr>
            <a:picLocks noChangeAspect="1"/>
          </p:cNvPicPr>
          <p:nvPr/>
        </p:nvPicPr>
        <p:blipFill>
          <a:blip r:embed="rId2" cstate="print"/>
          <a:stretch>
            <a:fillRect/>
          </a:stretch>
        </p:blipFill>
        <p:spPr>
          <a:xfrm>
            <a:off x="502620" y="712630"/>
            <a:ext cx="6720042" cy="2860859"/>
          </a:xfrm>
          <a:prstGeom prst="rect">
            <a:avLst/>
          </a:prstGeom>
        </p:spPr>
      </p:pic>
      <p:pic>
        <p:nvPicPr>
          <p:cNvPr id="10" name="Picture 9"/>
          <p:cNvPicPr>
            <a:picLocks noChangeAspect="1"/>
          </p:cNvPicPr>
          <p:nvPr/>
        </p:nvPicPr>
        <p:blipFill>
          <a:blip r:embed="rId3" cstate="print"/>
          <a:stretch>
            <a:fillRect/>
          </a:stretch>
        </p:blipFill>
        <p:spPr>
          <a:xfrm>
            <a:off x="502620" y="3541593"/>
            <a:ext cx="6733182" cy="2810089"/>
          </a:xfrm>
          <a:prstGeom prst="rect">
            <a:avLst/>
          </a:prstGeom>
        </p:spPr>
      </p:pic>
      <p:sp>
        <p:nvSpPr>
          <p:cNvPr id="11" name="TextBox 10"/>
          <p:cNvSpPr txBox="1"/>
          <p:nvPr/>
        </p:nvSpPr>
        <p:spPr>
          <a:xfrm>
            <a:off x="7452320" y="4527724"/>
            <a:ext cx="1387806" cy="923330"/>
          </a:xfrm>
          <a:prstGeom prst="rect">
            <a:avLst/>
          </a:prstGeom>
          <a:noFill/>
        </p:spPr>
        <p:txBody>
          <a:bodyPr wrap="square" rtlCol="0">
            <a:spAutoFit/>
          </a:bodyPr>
          <a:lstStyle/>
          <a:p>
            <a:r>
              <a:rPr lang="en-US" sz="1800" b="1" dirty="0" smtClean="0">
                <a:solidFill>
                  <a:srgbClr val="FF0000"/>
                </a:solidFill>
                <a:latin typeface="+mn-lt"/>
              </a:rPr>
              <a:t>2019-20 Audit Outcome</a:t>
            </a:r>
            <a:endParaRPr lang="en-ZA" sz="1800" b="1" dirty="0">
              <a:solidFill>
                <a:srgbClr val="FF0000"/>
              </a:solidFill>
              <a:latin typeface="+mn-lt"/>
            </a:endParaRPr>
          </a:p>
        </p:txBody>
      </p:sp>
      <p:sp>
        <p:nvSpPr>
          <p:cNvPr id="12" name="Up Arrow 11"/>
          <p:cNvSpPr/>
          <p:nvPr/>
        </p:nvSpPr>
        <p:spPr bwMode="auto">
          <a:xfrm>
            <a:off x="8696110" y="2401590"/>
            <a:ext cx="216024" cy="28803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Times" charset="0"/>
            </a:endParaRPr>
          </a:p>
        </p:txBody>
      </p:sp>
      <p:sp>
        <p:nvSpPr>
          <p:cNvPr id="14" name="TextBox 13"/>
          <p:cNvSpPr txBox="1"/>
          <p:nvPr/>
        </p:nvSpPr>
        <p:spPr>
          <a:xfrm>
            <a:off x="7420140" y="1939925"/>
            <a:ext cx="1629496" cy="923330"/>
          </a:xfrm>
          <a:prstGeom prst="rect">
            <a:avLst/>
          </a:prstGeom>
          <a:noFill/>
        </p:spPr>
        <p:txBody>
          <a:bodyPr wrap="square" rtlCol="0">
            <a:spAutoFit/>
          </a:bodyPr>
          <a:lstStyle/>
          <a:p>
            <a:r>
              <a:rPr lang="en-US" sz="1800" b="1" dirty="0" smtClean="0">
                <a:solidFill>
                  <a:srgbClr val="FF0000"/>
                </a:solidFill>
                <a:latin typeface="+mn-lt"/>
              </a:rPr>
              <a:t>2020-21 Audit Outcome</a:t>
            </a:r>
            <a:endParaRPr lang="en-ZA" sz="1800" b="1" dirty="0">
              <a:solidFill>
                <a:srgbClr val="FF0000"/>
              </a:solidFill>
              <a:latin typeface="+mn-lt"/>
            </a:endParaRPr>
          </a:p>
        </p:txBody>
      </p:sp>
      <p:sp>
        <p:nvSpPr>
          <p:cNvPr id="15" name="Rectangle 14"/>
          <p:cNvSpPr/>
          <p:nvPr/>
        </p:nvSpPr>
        <p:spPr>
          <a:xfrm>
            <a:off x="0" y="6254097"/>
            <a:ext cx="9361040" cy="634020"/>
          </a:xfrm>
          <a:prstGeom prst="rect">
            <a:avLst/>
          </a:prstGeom>
        </p:spPr>
        <p:txBody>
          <a:bodyPr wrap="square">
            <a:spAutoFit/>
          </a:bodyPr>
          <a:lstStyle/>
          <a:p>
            <a:pPr lvl="0">
              <a:lnSpc>
                <a:spcPct val="110000"/>
              </a:lnSpc>
            </a:pPr>
            <a:r>
              <a:rPr lang="en-ZA" sz="1600" b="1" kern="0" dirty="0" smtClean="0">
                <a:latin typeface="Arial" panose="020B0604020202020204" pitchFamily="34" charset="0"/>
                <a:cs typeface="Arial" panose="020B0604020202020204" pitchFamily="34" charset="0"/>
              </a:rPr>
              <a:t>1. There has been an improvement in the </a:t>
            </a:r>
            <a:r>
              <a:rPr lang="en-ZA" sz="1600" b="1" kern="0" dirty="0">
                <a:latin typeface="Arial" panose="020B0604020202020204" pitchFamily="34" charset="0"/>
                <a:cs typeface="Arial" panose="020B0604020202020204" pitchFamily="34" charset="0"/>
              </a:rPr>
              <a:t>assurance provided by the </a:t>
            </a:r>
            <a:r>
              <a:rPr lang="en-ZA" sz="1600" b="1" kern="0" dirty="0" smtClean="0">
                <a:latin typeface="Arial" panose="020B0604020202020204" pitchFamily="34" charset="0"/>
                <a:cs typeface="Arial" panose="020B0604020202020204" pitchFamily="34" charset="0"/>
              </a:rPr>
              <a:t>Accounting authority, Audit committee and a significant improvement in the oversight by senior management.</a:t>
            </a:r>
            <a:endParaRPr lang="en-ZA" sz="1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704551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0"/>
            <a:ext cx="7705725" cy="838200"/>
          </a:xfrm>
        </p:spPr>
        <p:txBody>
          <a:bodyPr/>
          <a:lstStyle/>
          <a:p>
            <a:pPr algn="ctr"/>
            <a:r>
              <a:rPr lang="en-ZA" sz="2000" b="1" dirty="0"/>
              <a:t>STATUS </a:t>
            </a:r>
            <a:r>
              <a:rPr lang="en-ZA" sz="2000" b="1" dirty="0" smtClean="0"/>
              <a:t>OF RISK AREAS – COMPARISON REFLECTING IMPROVEMENT OVER THE PAST 2 YEARS</a:t>
            </a:r>
            <a:endParaRPr lang="en-ZA" sz="2000" b="1" dirty="0"/>
          </a:p>
        </p:txBody>
      </p:sp>
      <p:sp>
        <p:nvSpPr>
          <p:cNvPr id="4" name="Date Placeholder 3"/>
          <p:cNvSpPr>
            <a:spLocks noGrp="1"/>
          </p:cNvSpPr>
          <p:nvPr>
            <p:ph type="dt" sz="half" idx="10"/>
          </p:nvPr>
        </p:nvSpPr>
        <p:spPr/>
        <p:txBody>
          <a:bodyPr/>
          <a:lstStyle/>
          <a:p>
            <a:pPr>
              <a:defRPr/>
            </a:pPr>
            <a:r>
              <a:rPr lang="en-US" dirty="0"/>
              <a:t> </a:t>
            </a:r>
          </a:p>
        </p:txBody>
      </p:sp>
      <p:sp>
        <p:nvSpPr>
          <p:cNvPr id="5" name="Slide Number Placeholder 4"/>
          <p:cNvSpPr>
            <a:spLocks noGrp="1"/>
          </p:cNvSpPr>
          <p:nvPr>
            <p:ph type="sldNum" sz="quarter" idx="12"/>
          </p:nvPr>
        </p:nvSpPr>
        <p:spPr>
          <a:xfrm>
            <a:off x="7195729" y="6481860"/>
            <a:ext cx="1905000" cy="457200"/>
          </a:xfrm>
        </p:spPr>
        <p:txBody>
          <a:bodyPr/>
          <a:lstStyle/>
          <a:p>
            <a:pPr>
              <a:defRPr/>
            </a:pPr>
            <a:fld id="{56AA2101-C1C2-4057-8262-EB528C86E1AF}" type="slidenum">
              <a:rPr lang="en-US" smtClean="0"/>
              <a:pPr>
                <a:defRPr/>
              </a:pPr>
              <a:t>36</a:t>
            </a:fld>
            <a:endParaRPr lang="en-US" dirty="0"/>
          </a:p>
        </p:txBody>
      </p:sp>
      <p:sp>
        <p:nvSpPr>
          <p:cNvPr id="7" name="Content Placeholder 6"/>
          <p:cNvSpPr>
            <a:spLocks noGrp="1"/>
          </p:cNvSpPr>
          <p:nvPr>
            <p:ph idx="1"/>
          </p:nvPr>
        </p:nvSpPr>
        <p:spPr>
          <a:xfrm>
            <a:off x="179512" y="838200"/>
            <a:ext cx="8856984" cy="6019800"/>
          </a:xfrm>
        </p:spPr>
        <p:txBody>
          <a:bodyPr/>
          <a:lstStyle/>
          <a:p>
            <a:pPr marL="0" indent="0">
              <a:buNone/>
            </a:pPr>
            <a:endParaRPr lang="en-ZA" dirty="0"/>
          </a:p>
          <a:p>
            <a:pPr marL="0" indent="0">
              <a:buNone/>
            </a:pPr>
            <a:endParaRPr lang="en-ZA" dirty="0"/>
          </a:p>
          <a:p>
            <a:pPr>
              <a:buFont typeface="Wingdings" panose="05000000000000000000" pitchFamily="2" charset="2"/>
              <a:buChar char="§"/>
            </a:pPr>
            <a:endParaRPr lang="en-ZA" dirty="0"/>
          </a:p>
        </p:txBody>
      </p:sp>
      <p:sp>
        <p:nvSpPr>
          <p:cNvPr id="11" name="TextBox 10"/>
          <p:cNvSpPr txBox="1"/>
          <p:nvPr/>
        </p:nvSpPr>
        <p:spPr>
          <a:xfrm>
            <a:off x="5281307" y="4859868"/>
            <a:ext cx="2885584" cy="369332"/>
          </a:xfrm>
          <a:prstGeom prst="rect">
            <a:avLst/>
          </a:prstGeom>
          <a:noFill/>
        </p:spPr>
        <p:txBody>
          <a:bodyPr wrap="square" rtlCol="0">
            <a:spAutoFit/>
          </a:bodyPr>
          <a:lstStyle/>
          <a:p>
            <a:r>
              <a:rPr lang="en-US" sz="1800" b="1" dirty="0" smtClean="0">
                <a:solidFill>
                  <a:srgbClr val="FF0000"/>
                </a:solidFill>
                <a:latin typeface="+mn-lt"/>
              </a:rPr>
              <a:t>2019-20 Audit Outcome</a:t>
            </a:r>
            <a:endParaRPr lang="en-ZA" sz="1800" b="1" dirty="0">
              <a:solidFill>
                <a:srgbClr val="FF0000"/>
              </a:solidFill>
              <a:latin typeface="+mn-lt"/>
            </a:endParaRPr>
          </a:p>
        </p:txBody>
      </p:sp>
      <p:sp>
        <p:nvSpPr>
          <p:cNvPr id="12" name="Up Arrow 11"/>
          <p:cNvSpPr/>
          <p:nvPr/>
        </p:nvSpPr>
        <p:spPr bwMode="auto">
          <a:xfrm>
            <a:off x="8696110" y="2401590"/>
            <a:ext cx="216024" cy="28803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Times" charset="0"/>
            </a:endParaRPr>
          </a:p>
        </p:txBody>
      </p:sp>
      <p:sp>
        <p:nvSpPr>
          <p:cNvPr id="14" name="TextBox 13"/>
          <p:cNvSpPr txBox="1"/>
          <p:nvPr/>
        </p:nvSpPr>
        <p:spPr>
          <a:xfrm>
            <a:off x="719138" y="4869160"/>
            <a:ext cx="2994804" cy="369332"/>
          </a:xfrm>
          <a:prstGeom prst="rect">
            <a:avLst/>
          </a:prstGeom>
          <a:noFill/>
        </p:spPr>
        <p:txBody>
          <a:bodyPr wrap="square" rtlCol="0">
            <a:spAutoFit/>
          </a:bodyPr>
          <a:lstStyle/>
          <a:p>
            <a:r>
              <a:rPr lang="en-US" sz="1800" b="1" dirty="0" smtClean="0">
                <a:solidFill>
                  <a:srgbClr val="FF0000"/>
                </a:solidFill>
                <a:latin typeface="+mn-lt"/>
              </a:rPr>
              <a:t>2020-21 Audit Outcome</a:t>
            </a:r>
            <a:endParaRPr lang="en-ZA" sz="1800" b="1" dirty="0">
              <a:solidFill>
                <a:srgbClr val="FF0000"/>
              </a:solidFill>
              <a:latin typeface="+mn-lt"/>
            </a:endParaRPr>
          </a:p>
        </p:txBody>
      </p:sp>
      <p:pic>
        <p:nvPicPr>
          <p:cNvPr id="3" name="Picture 2"/>
          <p:cNvPicPr>
            <a:picLocks noChangeAspect="1"/>
          </p:cNvPicPr>
          <p:nvPr/>
        </p:nvPicPr>
        <p:blipFill>
          <a:blip r:embed="rId2" cstate="print"/>
          <a:stretch>
            <a:fillRect/>
          </a:stretch>
        </p:blipFill>
        <p:spPr>
          <a:xfrm>
            <a:off x="4716016" y="903825"/>
            <a:ext cx="3708847" cy="4007837"/>
          </a:xfrm>
          <a:prstGeom prst="rect">
            <a:avLst/>
          </a:prstGeom>
        </p:spPr>
      </p:pic>
      <p:pic>
        <p:nvPicPr>
          <p:cNvPr id="8" name="Picture 7"/>
          <p:cNvPicPr>
            <a:picLocks noChangeAspect="1"/>
          </p:cNvPicPr>
          <p:nvPr/>
        </p:nvPicPr>
        <p:blipFill>
          <a:blip r:embed="rId3" cstate="print"/>
          <a:stretch>
            <a:fillRect/>
          </a:stretch>
        </p:blipFill>
        <p:spPr>
          <a:xfrm>
            <a:off x="395536" y="929297"/>
            <a:ext cx="3726979" cy="3979489"/>
          </a:xfrm>
          <a:prstGeom prst="rect">
            <a:avLst/>
          </a:prstGeom>
        </p:spPr>
      </p:pic>
      <p:sp>
        <p:nvSpPr>
          <p:cNvPr id="13" name="Rectangle 12"/>
          <p:cNvSpPr/>
          <p:nvPr/>
        </p:nvSpPr>
        <p:spPr>
          <a:xfrm>
            <a:off x="269522" y="5157192"/>
            <a:ext cx="8892988" cy="1495859"/>
          </a:xfrm>
          <a:prstGeom prst="rect">
            <a:avLst/>
          </a:prstGeom>
        </p:spPr>
        <p:txBody>
          <a:bodyPr wrap="square">
            <a:spAutoFit/>
          </a:bodyPr>
          <a:lstStyle/>
          <a:p>
            <a:pPr marL="342900" lvl="0" indent="-342900">
              <a:lnSpc>
                <a:spcPct val="110000"/>
              </a:lnSpc>
              <a:buAutoNum type="arabicPeriod"/>
            </a:pPr>
            <a:r>
              <a:rPr lang="en-ZA" sz="1400" b="1" kern="0" dirty="0" smtClean="0">
                <a:latin typeface="Arial" panose="020B0604020202020204" pitchFamily="34" charset="0"/>
                <a:cs typeface="Arial" panose="020B0604020202020204" pitchFamily="34" charset="0"/>
              </a:rPr>
              <a:t>There has been an improvement in the quality of submitted performance information, and in the management of, and internal controls implemented in the supply chain operations, and information technology areas.</a:t>
            </a:r>
          </a:p>
          <a:p>
            <a:pPr marL="342900" lvl="0" indent="-342900">
              <a:lnSpc>
                <a:spcPct val="110000"/>
              </a:lnSpc>
              <a:buAutoNum type="arabicPeriod"/>
            </a:pPr>
            <a:r>
              <a:rPr lang="en-US" sz="1400" b="1" kern="0" dirty="0" smtClean="0">
                <a:latin typeface="Arial" panose="020B0604020202020204" pitchFamily="34" charset="0"/>
                <a:cs typeface="Arial" panose="020B0604020202020204" pitchFamily="34" charset="0"/>
              </a:rPr>
              <a:t>The NDA moved from a Disclaimer opinion on performance information in the 2019-20 FY, to no material findings on performance information in the 2020-21 FY, reflecting an improvement in the collation and validation of performance information, ensuring reliability of reported information.</a:t>
            </a:r>
            <a:endParaRPr lang="en-ZA" sz="14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566794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IRREGULAR EXPENDITURE</a:t>
            </a:r>
            <a:endParaRPr lang="en-ZA" b="1" dirty="0"/>
          </a:p>
        </p:txBody>
      </p:sp>
      <p:sp>
        <p:nvSpPr>
          <p:cNvPr id="5" name="Slide Number Placeholder 4"/>
          <p:cNvSpPr>
            <a:spLocks noGrp="1"/>
          </p:cNvSpPr>
          <p:nvPr>
            <p:ph type="sldNum" sz="quarter" idx="12"/>
          </p:nvPr>
        </p:nvSpPr>
        <p:spPr>
          <a:xfrm>
            <a:off x="7219900" y="6474022"/>
            <a:ext cx="1905000" cy="457200"/>
          </a:xfrm>
        </p:spPr>
        <p:txBody>
          <a:bodyPr/>
          <a:lstStyle/>
          <a:p>
            <a:pPr>
              <a:defRPr/>
            </a:pPr>
            <a:fld id="{56AA2101-C1C2-4057-8262-EB528C86E1AF}" type="slidenum">
              <a:rPr lang="en-US" smtClean="0"/>
              <a:pPr>
                <a:defRPr/>
              </a:pPr>
              <a:t>37</a:t>
            </a:fld>
            <a:endParaRPr lang="en-US" dirty="0"/>
          </a:p>
        </p:txBody>
      </p:sp>
      <p:sp>
        <p:nvSpPr>
          <p:cNvPr id="6" name="Content Placeholder 2"/>
          <p:cNvSpPr txBox="1">
            <a:spLocks/>
          </p:cNvSpPr>
          <p:nvPr/>
        </p:nvSpPr>
        <p:spPr>
          <a:xfrm>
            <a:off x="272951" y="965850"/>
            <a:ext cx="8640960" cy="5789781"/>
          </a:xfrm>
          <a:prstGeom prst="rect">
            <a:avLst/>
          </a:prstGeom>
        </p:spPr>
        <p:txBody>
          <a:bodyPr>
            <a:normAutofit fontScale="85000" lnSpcReduction="20000"/>
          </a:bodyPr>
          <a:lstStyle>
            <a:lvl1pPr marL="342900" indent="-342900" algn="l" rtl="0" eaLnBrk="1" fontAlgn="base" hangingPunct="1">
              <a:spcBef>
                <a:spcPct val="20000"/>
              </a:spcBef>
              <a:spcAft>
                <a:spcPct val="0"/>
              </a:spcAft>
              <a:buClr>
                <a:schemeClr val="accent2"/>
              </a:buClr>
              <a:buSzPct val="95000"/>
              <a:buFont typeface="Times"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2pPr>
            <a:lvl3pPr marL="1143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3pPr>
            <a:lvl4pPr marL="1600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4pPr>
            <a:lvl5pPr marL="20574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5pPr>
            <a:lvl6pPr marL="25146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9pPr>
          </a:lstStyle>
          <a:p>
            <a:pPr marL="0" lvl="0" indent="0">
              <a:buNone/>
            </a:pPr>
            <a:r>
              <a:rPr lang="en-ZA" sz="1900" dirty="0" smtClean="0"/>
              <a:t>Compliance </a:t>
            </a:r>
            <a:r>
              <a:rPr lang="en-ZA" sz="1900" dirty="0"/>
              <a:t>with legislation, </a:t>
            </a:r>
            <a:r>
              <a:rPr lang="en-ZA" sz="1900" dirty="0" smtClean="0"/>
              <a:t>is summarised </a:t>
            </a:r>
            <a:r>
              <a:rPr lang="en-ZA" sz="1900" dirty="0"/>
              <a:t>in the </a:t>
            </a:r>
            <a:r>
              <a:rPr lang="en-ZA" sz="1900" dirty="0" smtClean="0"/>
              <a:t>2020-21 auditor’s </a:t>
            </a:r>
            <a:r>
              <a:rPr lang="en-ZA" sz="1900" dirty="0"/>
              <a:t>report as follows:</a:t>
            </a:r>
          </a:p>
          <a:p>
            <a:pPr lvl="0"/>
            <a:r>
              <a:rPr lang="en-ZA" sz="1900" dirty="0"/>
              <a:t>Leadership did not sufficiently monitor the implementation of action plans to prevent the incurrence of irregular expenditure.</a:t>
            </a:r>
          </a:p>
          <a:p>
            <a:pPr lvl="0"/>
            <a:r>
              <a:rPr lang="en-ZA" sz="1900" dirty="0"/>
              <a:t>Management did not adequately review compliance with applicable legislation to prevent irregular expenditure</a:t>
            </a:r>
            <a:r>
              <a:rPr lang="en-ZA" sz="1900" dirty="0" smtClean="0"/>
              <a:t>.</a:t>
            </a:r>
          </a:p>
          <a:p>
            <a:pPr lvl="0"/>
            <a:r>
              <a:rPr lang="en-ZA" sz="1900" dirty="0" smtClean="0"/>
              <a:t>R29,47 million of irregular expenditure was </a:t>
            </a:r>
            <a:r>
              <a:rPr lang="en-ZA" sz="1900" dirty="0"/>
              <a:t>disclosed in note 29 to the </a:t>
            </a:r>
            <a:r>
              <a:rPr lang="en-ZA" sz="1900" dirty="0" smtClean="0"/>
              <a:t>2020-21 annual financial statements, mostly related to non-compliance with the Grant Funding Policy and the NDA Act, related to the Volunteer Programme.</a:t>
            </a:r>
          </a:p>
          <a:p>
            <a:pPr lvl="0"/>
            <a:r>
              <a:rPr lang="en-ZA" sz="1900" dirty="0"/>
              <a:t>R39,18 million  </a:t>
            </a:r>
            <a:r>
              <a:rPr lang="en-ZA" sz="1900" dirty="0" smtClean="0"/>
              <a:t>was </a:t>
            </a:r>
            <a:r>
              <a:rPr lang="en-ZA" sz="1900" dirty="0"/>
              <a:t>disclosed in note 27 to </a:t>
            </a:r>
            <a:r>
              <a:rPr lang="en-ZA" sz="1900" dirty="0" smtClean="0"/>
              <a:t>the 2019-20 </a:t>
            </a:r>
            <a:r>
              <a:rPr lang="en-ZA" sz="1900" dirty="0"/>
              <a:t>annual financial </a:t>
            </a:r>
            <a:r>
              <a:rPr lang="en-ZA" sz="1900" dirty="0" smtClean="0"/>
              <a:t>statements, mostly related to non-compliance with SCM legislation (competitive bidding processes, of which the UIF sub-contracting was the major contributor).</a:t>
            </a:r>
          </a:p>
          <a:p>
            <a:r>
              <a:rPr lang="en-ZA" sz="1900" dirty="0" smtClean="0"/>
              <a:t>R18,1 </a:t>
            </a:r>
            <a:r>
              <a:rPr lang="en-ZA" sz="1900" dirty="0"/>
              <a:t>million  was disclosed in note </a:t>
            </a:r>
            <a:r>
              <a:rPr lang="en-ZA" sz="1900" dirty="0" smtClean="0"/>
              <a:t>28 </a:t>
            </a:r>
            <a:r>
              <a:rPr lang="en-ZA" sz="1900" dirty="0"/>
              <a:t>to the </a:t>
            </a:r>
            <a:r>
              <a:rPr lang="en-ZA" sz="1900" dirty="0" smtClean="0"/>
              <a:t>2018-19 </a:t>
            </a:r>
            <a:r>
              <a:rPr lang="en-ZA" sz="1900" dirty="0"/>
              <a:t>annual financial statements, mostly related to non-compliance with SCM legislation </a:t>
            </a:r>
            <a:r>
              <a:rPr lang="en-ZA" sz="1900" dirty="0" smtClean="0"/>
              <a:t>(tenders and RFQ’s, and mostly related to leases, internet services).</a:t>
            </a:r>
          </a:p>
          <a:p>
            <a:r>
              <a:rPr lang="en-US" sz="1900" dirty="0" smtClean="0"/>
              <a:t>Management has put in place controls to monitor compliance of </a:t>
            </a:r>
            <a:r>
              <a:rPr lang="en-US" sz="1900" dirty="0" err="1" smtClean="0"/>
              <a:t>scm</a:t>
            </a:r>
            <a:r>
              <a:rPr lang="en-US" sz="1900" dirty="0" smtClean="0"/>
              <a:t> processes with legislation, detect and prevent irregular expenditure, and has employed measures to cancel recurring non-compliant contracts and replace these through processes compliant with SCM legislation. This has largely been achieved through the appointment of a compliance officer in the SCM unit in November 2020, and re-training of SCM staff and bid committee members to ensure strict implementation of SCM compliance controls.</a:t>
            </a:r>
          </a:p>
          <a:p>
            <a:r>
              <a:rPr lang="en-ZA" sz="1900" dirty="0"/>
              <a:t>Irregular expenditure disclosed in </a:t>
            </a:r>
            <a:r>
              <a:rPr lang="en-ZA" sz="1900" dirty="0" smtClean="0"/>
              <a:t>the </a:t>
            </a:r>
            <a:r>
              <a:rPr lang="en-ZA" sz="1900" dirty="0"/>
              <a:t>financial statements must be investigated to determine whether any official is liable for losses incurred as a result of the irregular expenditure. Disciplinary steps must be taken against officials who caused or permitted the irregular expenditure, and losses incurred as a result must be recovered from the person liable.</a:t>
            </a:r>
            <a:endParaRPr lang="en-ZA" sz="1900" dirty="0" smtClean="0"/>
          </a:p>
          <a:p>
            <a:endParaRPr lang="en-ZA" sz="2000" dirty="0"/>
          </a:p>
          <a:p>
            <a:pPr lvl="0"/>
            <a:endParaRPr lang="en-ZA" sz="2000" dirty="0" smtClean="0"/>
          </a:p>
          <a:p>
            <a:pPr lvl="0"/>
            <a:endParaRPr lang="en-ZA" dirty="0" smtClean="0"/>
          </a:p>
          <a:p>
            <a:pPr lvl="0"/>
            <a:endParaRPr lang="en-ZA" dirty="0"/>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p:txBody>
      </p:sp>
    </p:spTree>
    <p:extLst>
      <p:ext uri="{BB962C8B-B14F-4D97-AF65-F5344CB8AC3E}">
        <p14:creationId xmlns:p14="http://schemas.microsoft.com/office/powerpoint/2010/main" xmlns="" val="209197758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FRAUD RISK FACTORS</a:t>
            </a:r>
            <a:endParaRPr lang="en-ZA" b="1" dirty="0"/>
          </a:p>
        </p:txBody>
      </p:sp>
      <p:sp>
        <p:nvSpPr>
          <p:cNvPr id="5" name="Slide Number Placeholder 4"/>
          <p:cNvSpPr>
            <a:spLocks noGrp="1"/>
          </p:cNvSpPr>
          <p:nvPr>
            <p:ph type="sldNum" sz="quarter" idx="12"/>
          </p:nvPr>
        </p:nvSpPr>
        <p:spPr>
          <a:xfrm>
            <a:off x="7219900" y="6474022"/>
            <a:ext cx="1905000" cy="457200"/>
          </a:xfrm>
        </p:spPr>
        <p:txBody>
          <a:bodyPr/>
          <a:lstStyle/>
          <a:p>
            <a:pPr>
              <a:defRPr/>
            </a:pPr>
            <a:fld id="{56AA2101-C1C2-4057-8262-EB528C86E1AF}" type="slidenum">
              <a:rPr lang="en-US" smtClean="0"/>
              <a:pPr>
                <a:defRPr/>
              </a:pPr>
              <a:t>38</a:t>
            </a:fld>
            <a:endParaRPr lang="en-US" dirty="0"/>
          </a:p>
        </p:txBody>
      </p:sp>
      <p:sp>
        <p:nvSpPr>
          <p:cNvPr id="6" name="Content Placeholder 2"/>
          <p:cNvSpPr txBox="1">
            <a:spLocks/>
          </p:cNvSpPr>
          <p:nvPr/>
        </p:nvSpPr>
        <p:spPr>
          <a:xfrm>
            <a:off x="107504" y="1700808"/>
            <a:ext cx="8640960" cy="3053478"/>
          </a:xfrm>
          <a:prstGeom prst="rect">
            <a:avLst/>
          </a:prstGeom>
        </p:spPr>
        <p:txBody>
          <a:bodyPr>
            <a:normAutofit/>
          </a:bodyPr>
          <a:lstStyle>
            <a:lvl1pPr marL="342900" indent="-342900" algn="l" rtl="0" eaLnBrk="1" fontAlgn="base" hangingPunct="1">
              <a:spcBef>
                <a:spcPct val="20000"/>
              </a:spcBef>
              <a:spcAft>
                <a:spcPct val="0"/>
              </a:spcAft>
              <a:buClr>
                <a:schemeClr val="accent2"/>
              </a:buClr>
              <a:buSzPct val="95000"/>
              <a:buFont typeface="Times"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2pPr>
            <a:lvl3pPr marL="1143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3pPr>
            <a:lvl4pPr marL="1600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4pPr>
            <a:lvl5pPr marL="20574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5pPr>
            <a:lvl6pPr marL="25146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SzPct val="95000"/>
              <a:buFont typeface="Times" charset="0"/>
              <a:buChar char="•"/>
              <a:defRPr sz="1600">
                <a:solidFill>
                  <a:schemeClr val="tx1"/>
                </a:solidFill>
                <a:latin typeface="+mn-lt"/>
              </a:defRPr>
            </a:lvl9pPr>
          </a:lstStyle>
          <a:p>
            <a:pPr marL="0" lvl="0" indent="0">
              <a:buNone/>
            </a:pPr>
            <a:r>
              <a:rPr lang="en-ZA" dirty="0" smtClean="0"/>
              <a:t>The AG identified the following fraud </a:t>
            </a:r>
            <a:r>
              <a:rPr lang="en-ZA" dirty="0"/>
              <a:t>risk factors that should be addressed to ensure that sufficient measures/controls are in place to prevent material misstatement due to fraud.</a:t>
            </a:r>
          </a:p>
          <a:p>
            <a:pPr lvl="0"/>
            <a:r>
              <a:rPr lang="en-ZA" dirty="0"/>
              <a:t>The non-compliance with SCM legislation increases the risk of fraud in procurement.</a:t>
            </a:r>
          </a:p>
          <a:p>
            <a:pPr lvl="0"/>
            <a:r>
              <a:rPr lang="en-ZA" dirty="0"/>
              <a:t>The allegations on misappropriation CSO funding increases the risk of fraud on disbursements made to the </a:t>
            </a:r>
            <a:r>
              <a:rPr lang="en-ZA" dirty="0" smtClean="0"/>
              <a:t>CSOs.</a:t>
            </a:r>
            <a:endParaRPr lang="en-ZA" dirty="0"/>
          </a:p>
          <a:p>
            <a:endParaRPr lang="en-ZA" sz="2000" dirty="0"/>
          </a:p>
          <a:p>
            <a:pPr lvl="0"/>
            <a:endParaRPr lang="en-ZA" sz="2000" dirty="0" smtClean="0"/>
          </a:p>
          <a:p>
            <a:pPr lvl="0"/>
            <a:endParaRPr lang="en-ZA" dirty="0" smtClean="0"/>
          </a:p>
          <a:p>
            <a:pPr lvl="0"/>
            <a:endParaRPr lang="en-ZA" dirty="0"/>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457200" indent="-457200">
              <a:buFont typeface="Times" charset="0"/>
              <a:buAutoNum type="arabicPeriod"/>
            </a:pPr>
            <a:endParaRPr lang="en-ZA" sz="1600" b="1" kern="0" dirty="0" smtClean="0">
              <a:latin typeface="Arial" panose="020B0604020202020204" pitchFamily="34" charset="0"/>
              <a:cs typeface="Arial" panose="020B0604020202020204" pitchFamily="34" charset="0"/>
            </a:endParaRPr>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a:p>
            <a:pPr marL="0" indent="0">
              <a:buFont typeface="Times" charset="0"/>
              <a:buNone/>
            </a:pPr>
            <a:endParaRPr lang="en-ZA" sz="2400" b="1" kern="0" dirty="0" smtClean="0"/>
          </a:p>
        </p:txBody>
      </p:sp>
    </p:spTree>
    <p:extLst>
      <p:ext uri="{BB962C8B-B14F-4D97-AF65-F5344CB8AC3E}">
        <p14:creationId xmlns:p14="http://schemas.microsoft.com/office/powerpoint/2010/main" xmlns="" val="69312088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OVERALL MESSAGE</a:t>
            </a:r>
            <a:endParaRPr lang="en-ZA" b="1" dirty="0"/>
          </a:p>
        </p:txBody>
      </p:sp>
      <p:sp>
        <p:nvSpPr>
          <p:cNvPr id="5" name="Slide Number Placeholder 4"/>
          <p:cNvSpPr>
            <a:spLocks noGrp="1"/>
          </p:cNvSpPr>
          <p:nvPr>
            <p:ph type="sldNum" sz="quarter" idx="12"/>
          </p:nvPr>
        </p:nvSpPr>
        <p:spPr>
          <a:xfrm>
            <a:off x="7219900" y="6474022"/>
            <a:ext cx="1905000" cy="457200"/>
          </a:xfrm>
        </p:spPr>
        <p:txBody>
          <a:bodyPr/>
          <a:lstStyle/>
          <a:p>
            <a:pPr>
              <a:defRPr/>
            </a:pPr>
            <a:fld id="{56AA2101-C1C2-4057-8262-EB528C86E1AF}" type="slidenum">
              <a:rPr lang="en-US" smtClean="0"/>
              <a:pPr>
                <a:defRPr/>
              </a:pPr>
              <a:t>39</a:t>
            </a:fld>
            <a:endParaRPr lang="en-US" dirty="0"/>
          </a:p>
        </p:txBody>
      </p:sp>
      <p:sp>
        <p:nvSpPr>
          <p:cNvPr id="7" name="Content Placeholder 6"/>
          <p:cNvSpPr>
            <a:spLocks noGrp="1"/>
          </p:cNvSpPr>
          <p:nvPr>
            <p:ph idx="1"/>
          </p:nvPr>
        </p:nvSpPr>
        <p:spPr>
          <a:xfrm>
            <a:off x="356873" y="620688"/>
            <a:ext cx="8473115" cy="5634808"/>
          </a:xfrm>
        </p:spPr>
        <p:txBody>
          <a:bodyPr/>
          <a:lstStyle/>
          <a:p>
            <a:pPr marL="0" indent="0">
              <a:buNone/>
            </a:pPr>
            <a:endParaRPr lang="en-ZA" sz="400" dirty="0" smtClean="0">
              <a:solidFill>
                <a:srgbClr val="000000"/>
              </a:solidFill>
            </a:endParaRPr>
          </a:p>
          <a:p>
            <a:pPr marL="0" indent="0">
              <a:buNone/>
            </a:pPr>
            <a:endParaRPr lang="en-US" sz="1050" dirty="0" smtClean="0">
              <a:solidFill>
                <a:srgbClr val="000000"/>
              </a:solidFill>
            </a:endParaRPr>
          </a:p>
          <a:p>
            <a:pPr marL="0" indent="0" eaLnBrk="0" hangingPunct="0">
              <a:lnSpc>
                <a:spcPct val="110000"/>
              </a:lnSpc>
              <a:spcBef>
                <a:spcPct val="0"/>
              </a:spcBef>
              <a:buNone/>
            </a:pPr>
            <a:r>
              <a:rPr lang="en-GB" sz="1700" dirty="0">
                <a:latin typeface="Arial" panose="020B0604020202020204" pitchFamily="34" charset="0"/>
                <a:cs typeface="Arial" panose="020B0604020202020204" pitchFamily="34" charset="0"/>
              </a:rPr>
              <a:t>To improve the audit outcomes in the </a:t>
            </a:r>
            <a:r>
              <a:rPr lang="en-GB" sz="1700" dirty="0" smtClean="0">
                <a:latin typeface="Arial" panose="020B0604020202020204" pitchFamily="34" charset="0"/>
                <a:cs typeface="Arial" panose="020B0604020202020204" pitchFamily="34" charset="0"/>
              </a:rPr>
              <a:t>NDA, executives, senior </a:t>
            </a:r>
            <a:r>
              <a:rPr lang="en-GB" sz="1700" dirty="0">
                <a:latin typeface="Arial" panose="020B0604020202020204" pitchFamily="34" charset="0"/>
                <a:cs typeface="Arial" panose="020B0604020202020204" pitchFamily="34" charset="0"/>
              </a:rPr>
              <a:t>management and the accounting authority should </a:t>
            </a:r>
            <a:r>
              <a:rPr lang="en-GB" sz="1700" dirty="0" smtClean="0">
                <a:latin typeface="Arial" panose="020B0604020202020204" pitchFamily="34" charset="0"/>
                <a:cs typeface="Arial" panose="020B0604020202020204" pitchFamily="34" charset="0"/>
              </a:rPr>
              <a:t>regularly assess and monitor key risk areas in the organisation, implement </a:t>
            </a:r>
            <a:r>
              <a:rPr lang="en-GB" sz="1700" dirty="0">
                <a:latin typeface="Arial" panose="020B0604020202020204" pitchFamily="34" charset="0"/>
                <a:cs typeface="Arial" panose="020B0604020202020204" pitchFamily="34" charset="0"/>
              </a:rPr>
              <a:t>key internal controls </a:t>
            </a:r>
            <a:r>
              <a:rPr lang="en-GB" sz="1700" dirty="0" smtClean="0">
                <a:latin typeface="Arial" panose="020B0604020202020204" pitchFamily="34" charset="0"/>
                <a:cs typeface="Arial" panose="020B0604020202020204" pitchFamily="34" charset="0"/>
              </a:rPr>
              <a:t>to address those risks, and ensure there is independence and lack of conflict of interest between the various oversight structures. Additionally the Board delegations of authority and Board resolutions should be strictly applied. </a:t>
            </a:r>
            <a:r>
              <a:rPr lang="en-GB" sz="1700" dirty="0">
                <a:latin typeface="Arial" panose="020B0604020202020204" pitchFamily="34" charset="0"/>
                <a:cs typeface="Arial" panose="020B0604020202020204" pitchFamily="34" charset="0"/>
              </a:rPr>
              <a:t>This will serve as the foundation for the following recommendations to improve the audit outcomes in the entity:</a:t>
            </a:r>
            <a:endParaRPr lang="en-US" sz="1700" dirty="0">
              <a:latin typeface="Arial" panose="020B0604020202020204" pitchFamily="34" charset="0"/>
              <a:cs typeface="Arial" panose="020B0604020202020204" pitchFamily="34" charset="0"/>
            </a:endParaRPr>
          </a:p>
          <a:p>
            <a:pPr eaLnBrk="0" hangingPunct="0">
              <a:lnSpc>
                <a:spcPct val="110000"/>
              </a:lnSpc>
              <a:spcBef>
                <a:spcPct val="0"/>
              </a:spcBef>
              <a:buAutoNum type="arabicPeriod"/>
            </a:pPr>
            <a:r>
              <a:rPr lang="en-GB" sz="1700" dirty="0">
                <a:latin typeface="Arial" panose="020B0604020202020204" pitchFamily="34" charset="0"/>
                <a:cs typeface="Arial" panose="020B0604020202020204" pitchFamily="34" charset="0"/>
              </a:rPr>
              <a:t>Improve on key controls </a:t>
            </a:r>
            <a:r>
              <a:rPr lang="en-GB" sz="1700" dirty="0" smtClean="0">
                <a:latin typeface="Arial" panose="020B0604020202020204" pitchFamily="34" charset="0"/>
                <a:cs typeface="Arial" panose="020B0604020202020204" pitchFamily="34" charset="0"/>
              </a:rPr>
              <a:t>to </a:t>
            </a:r>
            <a:r>
              <a:rPr lang="en-GB" sz="1700" dirty="0">
                <a:latin typeface="Arial" panose="020B0604020202020204" pitchFamily="34" charset="0"/>
                <a:cs typeface="Arial" panose="020B0604020202020204" pitchFamily="34" charset="0"/>
              </a:rPr>
              <a:t>address the risk </a:t>
            </a:r>
            <a:r>
              <a:rPr lang="en-GB" sz="1700" dirty="0" smtClean="0">
                <a:latin typeface="Arial" panose="020B0604020202020204" pitchFamily="34" charset="0"/>
                <a:cs typeface="Arial" panose="020B0604020202020204" pitchFamily="34" charset="0"/>
              </a:rPr>
              <a:t>and fraud risk areas.</a:t>
            </a:r>
            <a:endParaRPr lang="en-US" sz="1700" dirty="0">
              <a:latin typeface="Arial" panose="020B0604020202020204" pitchFamily="34" charset="0"/>
              <a:cs typeface="Arial" panose="020B0604020202020204" pitchFamily="34" charset="0"/>
            </a:endParaRPr>
          </a:p>
          <a:p>
            <a:pPr eaLnBrk="0" hangingPunct="0">
              <a:lnSpc>
                <a:spcPct val="110000"/>
              </a:lnSpc>
              <a:spcBef>
                <a:spcPct val="0"/>
              </a:spcBef>
              <a:buAutoNum type="arabicPeriod"/>
            </a:pPr>
            <a:r>
              <a:rPr lang="en-US" sz="1700" dirty="0" smtClean="0">
                <a:latin typeface="Arial" panose="020B0604020202020204" pitchFamily="34" charset="0"/>
                <a:cs typeface="Arial" panose="020B0604020202020204" pitchFamily="34" charset="0"/>
              </a:rPr>
              <a:t>Monitor the implementation  of audit </a:t>
            </a:r>
            <a:r>
              <a:rPr lang="en-US" sz="1700" dirty="0">
                <a:latin typeface="Arial" panose="020B0604020202020204" pitchFamily="34" charset="0"/>
                <a:cs typeface="Arial" panose="020B0604020202020204" pitchFamily="34" charset="0"/>
              </a:rPr>
              <a:t>action plans that are based on the audit findings and recommendations.</a:t>
            </a:r>
          </a:p>
          <a:p>
            <a:pPr eaLnBrk="0" hangingPunct="0">
              <a:lnSpc>
                <a:spcPct val="110000"/>
              </a:lnSpc>
              <a:spcBef>
                <a:spcPct val="0"/>
              </a:spcBef>
              <a:buAutoNum type="arabicPeriod"/>
            </a:pPr>
            <a:r>
              <a:rPr lang="en-US" sz="1700" dirty="0">
                <a:latin typeface="Arial" panose="020B0604020202020204" pitchFamily="34" charset="0"/>
                <a:cs typeface="Arial" panose="020B0604020202020204" pitchFamily="34" charset="0"/>
              </a:rPr>
              <a:t>Prepare </a:t>
            </a:r>
            <a:r>
              <a:rPr lang="en-US" sz="1700" dirty="0" smtClean="0">
                <a:latin typeface="Arial" panose="020B0604020202020204" pitchFamily="34" charset="0"/>
                <a:cs typeface="Arial" panose="020B0604020202020204" pitchFamily="34" charset="0"/>
              </a:rPr>
              <a:t>credible </a:t>
            </a:r>
            <a:r>
              <a:rPr lang="en-US" sz="1700" dirty="0">
                <a:latin typeface="Arial" panose="020B0604020202020204" pitchFamily="34" charset="0"/>
                <a:cs typeface="Arial" panose="020B0604020202020204" pitchFamily="34" charset="0"/>
              </a:rPr>
              <a:t>financial and performance reports regularly by ensuring that there </a:t>
            </a:r>
            <a:r>
              <a:rPr lang="en-US" sz="1700" dirty="0" smtClean="0">
                <a:latin typeface="Arial" panose="020B0604020202020204" pitchFamily="34" charset="0"/>
                <a:cs typeface="Arial" panose="020B0604020202020204" pitchFamily="34" charset="0"/>
              </a:rPr>
              <a:t>are </a:t>
            </a:r>
            <a:r>
              <a:rPr lang="en-GB" sz="1700" dirty="0" smtClean="0">
                <a:latin typeface="Arial" panose="020B0604020202020204" pitchFamily="34" charset="0"/>
                <a:cs typeface="Arial" panose="020B0604020202020204" pitchFamily="34" charset="0"/>
              </a:rPr>
              <a:t>appropriate </a:t>
            </a:r>
            <a:r>
              <a:rPr lang="en-GB" sz="1700" dirty="0">
                <a:latin typeface="Arial" panose="020B0604020202020204" pitchFamily="34" charset="0"/>
                <a:cs typeface="Arial" panose="020B0604020202020204" pitchFamily="34" charset="0"/>
              </a:rPr>
              <a:t>controls for </a:t>
            </a:r>
            <a:r>
              <a:rPr lang="en-GB" sz="1700" dirty="0" smtClean="0">
                <a:latin typeface="Arial" panose="020B0604020202020204" pitchFamily="34" charset="0"/>
                <a:cs typeface="Arial" panose="020B0604020202020204" pitchFamily="34" charset="0"/>
              </a:rPr>
              <a:t>transactions, maintaining </a:t>
            </a:r>
            <a:r>
              <a:rPr lang="en-GB" sz="1700" dirty="0">
                <a:latin typeface="Arial" panose="020B0604020202020204" pitchFamily="34" charset="0"/>
                <a:cs typeface="Arial" panose="020B0604020202020204" pitchFamily="34" charset="0"/>
              </a:rPr>
              <a:t>proper </a:t>
            </a:r>
            <a:r>
              <a:rPr lang="en-GB" sz="1700" dirty="0" smtClean="0">
                <a:latin typeface="Arial" panose="020B0604020202020204" pitchFamily="34" charset="0"/>
                <a:cs typeface="Arial" panose="020B0604020202020204" pitchFamily="34" charset="0"/>
              </a:rPr>
              <a:t>records, validating information, and ensuring there is adequate management review of all information processed and reported in the NDA;</a:t>
            </a:r>
            <a:endParaRPr lang="en-US" sz="1700" dirty="0">
              <a:latin typeface="Arial" panose="020B0604020202020204" pitchFamily="34" charset="0"/>
              <a:cs typeface="Arial" panose="020B0604020202020204" pitchFamily="34" charset="0"/>
            </a:endParaRPr>
          </a:p>
          <a:p>
            <a:pPr eaLnBrk="0" hangingPunct="0">
              <a:lnSpc>
                <a:spcPct val="110000"/>
              </a:lnSpc>
              <a:spcBef>
                <a:spcPct val="0"/>
              </a:spcBef>
              <a:buAutoNum type="arabicPeriod"/>
            </a:pPr>
            <a:r>
              <a:rPr lang="en-US" sz="1700" dirty="0">
                <a:latin typeface="Arial" panose="020B0604020202020204" pitchFamily="34" charset="0"/>
                <a:cs typeface="Arial" panose="020B0604020202020204" pitchFamily="34" charset="0"/>
              </a:rPr>
              <a:t>Officials should be held accountable for non-compliance with legislation </a:t>
            </a:r>
            <a:r>
              <a:rPr lang="en-US" sz="1700" dirty="0" smtClean="0">
                <a:latin typeface="Arial" panose="020B0604020202020204" pitchFamily="34" charset="0"/>
                <a:cs typeface="Arial" panose="020B0604020202020204" pitchFamily="34" charset="0"/>
              </a:rPr>
              <a:t>resulting in irregular and fruitless and wasteful expenditure;</a:t>
            </a:r>
          </a:p>
          <a:p>
            <a:pPr eaLnBrk="0" hangingPunct="0">
              <a:lnSpc>
                <a:spcPct val="110000"/>
              </a:lnSpc>
              <a:spcBef>
                <a:spcPct val="0"/>
              </a:spcBef>
              <a:buAutoNum type="arabicPeriod"/>
            </a:pPr>
            <a:r>
              <a:rPr lang="en-US" sz="1700" dirty="0" smtClean="0">
                <a:latin typeface="Arial" panose="020B0604020202020204" pitchFamily="34" charset="0"/>
                <a:cs typeface="Arial" panose="020B0604020202020204" pitchFamily="34" charset="0"/>
              </a:rPr>
              <a:t>Investigations into allegations of misappropriation of CSO funding should be initiated and concluded.</a:t>
            </a:r>
            <a:endParaRPr lang="en-US" sz="1700" dirty="0">
              <a:latin typeface="Arial" panose="020B0604020202020204" pitchFamily="34" charset="0"/>
              <a:cs typeface="Arial" panose="020B0604020202020204" pitchFamily="34" charset="0"/>
            </a:endParaRPr>
          </a:p>
          <a:p>
            <a:pPr eaLnBrk="0" hangingPunct="0">
              <a:lnSpc>
                <a:spcPct val="110000"/>
              </a:lnSpc>
              <a:spcBef>
                <a:spcPct val="0"/>
              </a:spcBef>
              <a:buAutoNum type="arabicPeriod"/>
            </a:pPr>
            <a:r>
              <a:rPr lang="en-GB" sz="1700" dirty="0" smtClean="0">
                <a:latin typeface="Arial" panose="020B0604020202020204" pitchFamily="34" charset="0"/>
                <a:cs typeface="Arial" panose="020B0604020202020204" pitchFamily="34" charset="0"/>
              </a:rPr>
              <a:t>Ongoing review </a:t>
            </a:r>
            <a:r>
              <a:rPr lang="en-GB" sz="1700" dirty="0">
                <a:latin typeface="Arial" panose="020B0604020202020204" pitchFamily="34" charset="0"/>
                <a:cs typeface="Arial" panose="020B0604020202020204" pitchFamily="34" charset="0"/>
              </a:rPr>
              <a:t>and </a:t>
            </a:r>
            <a:r>
              <a:rPr lang="en-GB" sz="1700" dirty="0" smtClean="0">
                <a:latin typeface="Arial" panose="020B0604020202020204" pitchFamily="34" charset="0"/>
                <a:cs typeface="Arial" panose="020B0604020202020204" pitchFamily="34" charset="0"/>
              </a:rPr>
              <a:t>monitoring of  </a:t>
            </a:r>
            <a:r>
              <a:rPr lang="en-GB" sz="1700" dirty="0">
                <a:latin typeface="Arial" panose="020B0604020202020204" pitchFamily="34" charset="0"/>
                <a:cs typeface="Arial" panose="020B0604020202020204" pitchFamily="34" charset="0"/>
              </a:rPr>
              <a:t>compliance </a:t>
            </a:r>
            <a:r>
              <a:rPr lang="en-GB" sz="1700" dirty="0" smtClean="0">
                <a:latin typeface="Arial" panose="020B0604020202020204" pitchFamily="34" charset="0"/>
                <a:cs typeface="Arial" panose="020B0604020202020204" pitchFamily="34" charset="0"/>
              </a:rPr>
              <a:t>with contracts, policies and  legislation should be strictly implemented and reported on.</a:t>
            </a:r>
            <a:endParaRPr lang="en-GB" sz="1700" dirty="0">
              <a:latin typeface="Arial" panose="020B0604020202020204" pitchFamily="34" charset="0"/>
              <a:cs typeface="Arial" panose="020B0604020202020204" pitchFamily="34" charset="0"/>
            </a:endParaRPr>
          </a:p>
          <a:p>
            <a:pPr lvl="1"/>
            <a:endParaRPr lang="en-GB" sz="1800" dirty="0" smtClean="0">
              <a:solidFill>
                <a:srgbClr val="000000"/>
              </a:solidFill>
            </a:endParaRPr>
          </a:p>
          <a:p>
            <a:pPr marL="57150" indent="0">
              <a:buNone/>
            </a:pPr>
            <a:endParaRPr lang="en-US" dirty="0">
              <a:effectLst/>
            </a:endParaRPr>
          </a:p>
        </p:txBody>
      </p:sp>
    </p:spTree>
    <p:extLst>
      <p:ext uri="{BB962C8B-B14F-4D97-AF65-F5344CB8AC3E}">
        <p14:creationId xmlns:p14="http://schemas.microsoft.com/office/powerpoint/2010/main" xmlns="" val="18021579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604448" cy="838200"/>
          </a:xfrm>
        </p:spPr>
        <p:txBody>
          <a:bodyPr/>
          <a:lstStyle/>
          <a:p>
            <a:r>
              <a:rPr lang="en-US" sz="3200" b="1" dirty="0" smtClean="0"/>
              <a:t>NDA SUPPORTED CSOS</a:t>
            </a:r>
            <a:endParaRPr lang="en-ZA" sz="3200" b="1"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38200"/>
            <a:ext cx="6515100" cy="54711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80112" y="838200"/>
            <a:ext cx="3563888" cy="5543128"/>
          </a:xfrm>
          <a:prstGeom prst="rect">
            <a:avLst/>
          </a:prstGeom>
        </p:spPr>
      </p:pic>
    </p:spTree>
    <p:extLst>
      <p:ext uri="{BB962C8B-B14F-4D97-AF65-F5344CB8AC3E}">
        <p14:creationId xmlns:p14="http://schemas.microsoft.com/office/powerpoint/2010/main" xmlns="" val="10261341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611560" y="1268760"/>
            <a:ext cx="7700963" cy="4114800"/>
          </a:xfrm>
        </p:spPr>
        <p:txBody>
          <a:bodyPr/>
          <a:lstStyle/>
          <a:p>
            <a:pPr marL="0" indent="0">
              <a:buNone/>
            </a:pPr>
            <a:r>
              <a:rPr lang="en-US" sz="2400" dirty="0" smtClean="0"/>
              <a:t>It </a:t>
            </a:r>
            <a:r>
              <a:rPr lang="en-US" sz="2400" dirty="0"/>
              <a:t>is proposed that the Portfolio Committee notes the Annual Report for the </a:t>
            </a:r>
            <a:r>
              <a:rPr lang="en-US" sz="2400" dirty="0" smtClean="0"/>
              <a:t>2020/21 </a:t>
            </a:r>
            <a:r>
              <a:rPr lang="en-US" sz="2400" dirty="0"/>
              <a:t>financial year, comprising mainly of the: </a:t>
            </a:r>
          </a:p>
          <a:p>
            <a:pPr marL="0" indent="0">
              <a:buNone/>
            </a:pPr>
            <a:endParaRPr lang="en-US" sz="2400" dirty="0"/>
          </a:p>
          <a:p>
            <a:pPr marL="800100" lvl="3" indent="-342900"/>
            <a:r>
              <a:rPr lang="en-US" sz="2400" dirty="0" err="1">
                <a:ea typeface="+mn-ea"/>
                <a:cs typeface="+mn-cs"/>
              </a:rPr>
              <a:t>Programme</a:t>
            </a:r>
            <a:r>
              <a:rPr lang="en-US" sz="2400" dirty="0">
                <a:ea typeface="+mn-ea"/>
                <a:cs typeface="+mn-cs"/>
              </a:rPr>
              <a:t> Performance Information; </a:t>
            </a:r>
            <a:r>
              <a:rPr lang="en-US" sz="2400" dirty="0" smtClean="0">
                <a:ea typeface="+mn-ea"/>
                <a:cs typeface="+mn-cs"/>
              </a:rPr>
              <a:t> </a:t>
            </a:r>
            <a:endParaRPr lang="en-US" sz="2400" dirty="0">
              <a:ea typeface="+mn-ea"/>
              <a:cs typeface="+mn-cs"/>
            </a:endParaRPr>
          </a:p>
          <a:p>
            <a:pPr lvl="1"/>
            <a:endParaRPr lang="en-US" sz="2200" dirty="0"/>
          </a:p>
          <a:p>
            <a:pPr marL="800100" lvl="3" indent="-342900"/>
            <a:r>
              <a:rPr lang="en-US" sz="2400" dirty="0">
                <a:ea typeface="+mn-ea"/>
                <a:cs typeface="+mn-cs"/>
              </a:rPr>
              <a:t>Annual Financial Statements (AFS) for year ended March 31, </a:t>
            </a:r>
            <a:r>
              <a:rPr lang="en-US" sz="2400" dirty="0" smtClean="0">
                <a:ea typeface="+mn-ea"/>
                <a:cs typeface="+mn-cs"/>
              </a:rPr>
              <a:t>2020; and</a:t>
            </a:r>
          </a:p>
          <a:p>
            <a:pPr marL="800100" lvl="3" indent="-342900"/>
            <a:endParaRPr lang="en-US" sz="2400" dirty="0">
              <a:ea typeface="+mn-ea"/>
              <a:cs typeface="+mn-cs"/>
            </a:endParaRPr>
          </a:p>
          <a:p>
            <a:pPr marL="800100" lvl="3" indent="-342900"/>
            <a:r>
              <a:rPr lang="en-US" sz="2400" dirty="0" smtClean="0">
                <a:ea typeface="+mn-ea"/>
                <a:cs typeface="+mn-cs"/>
              </a:rPr>
              <a:t>Audit outcomes for the 2020-21 financial year.</a:t>
            </a:r>
            <a:endParaRPr lang="en-US" sz="2400" dirty="0">
              <a:ea typeface="+mn-ea"/>
              <a:cs typeface="+mn-cs"/>
            </a:endParaRPr>
          </a:p>
          <a:p>
            <a:pPr marL="0" indent="0">
              <a:lnSpc>
                <a:spcPct val="150000"/>
              </a:lnSpc>
              <a:buNone/>
            </a:pPr>
            <a:endParaRPr lang="en-US"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40</a:t>
            </a:fld>
            <a:endParaRPr lang="en-US" dirty="0"/>
          </a:p>
        </p:txBody>
      </p:sp>
    </p:spTree>
    <p:extLst>
      <p:ext uri="{BB962C8B-B14F-4D97-AF65-F5344CB8AC3E}">
        <p14:creationId xmlns:p14="http://schemas.microsoft.com/office/powerpoint/2010/main" xmlns="" val="54550620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ctrTitle" sz="quarter"/>
          </p:nvPr>
        </p:nvSpPr>
        <p:spPr>
          <a:xfrm>
            <a:off x="762000" y="2709863"/>
            <a:ext cx="7700963" cy="719137"/>
          </a:xfrm>
        </p:spPr>
        <p:txBody>
          <a:bodyPr/>
          <a:lstStyle/>
          <a:p>
            <a:pPr algn="ctr" eaLnBrk="1" hangingPunct="1"/>
            <a:r>
              <a:rPr lang="en-US" altLang="en-US" smtClean="0"/>
              <a:t>Thank you</a:t>
            </a:r>
          </a:p>
        </p:txBody>
      </p:sp>
      <p:pic>
        <p:nvPicPr>
          <p:cNvPr id="43012" name="Picture 5" descr="E:\Beyond_10yrs_of_Unlocking_Potential___various_logo_formats\FULL_COLOUR\JPEG\For_Screen\Beyond_10yrs_of_Unlocking_Potential__Low_Resolution.jpg"/>
          <p:cNvPicPr>
            <a:picLocks noChangeAspect="1" noChangeArrowheads="1"/>
          </p:cNvPicPr>
          <p:nvPr/>
        </p:nvPicPr>
        <p:blipFill>
          <a:blip r:embed="rId3" cstate="print"/>
          <a:srcRect/>
          <a:stretch>
            <a:fillRect/>
          </a:stretch>
        </p:blipFill>
        <p:spPr bwMode="auto">
          <a:xfrm>
            <a:off x="250825" y="5876925"/>
            <a:ext cx="1441450" cy="720725"/>
          </a:xfrm>
          <a:prstGeom prst="rect">
            <a:avLst/>
          </a:prstGeom>
          <a:noFill/>
          <a:ln w="9525">
            <a:noFill/>
            <a:miter lim="800000"/>
            <a:headEnd/>
            <a:tailEnd/>
          </a:ln>
        </p:spPr>
      </p:pic>
      <p:sp>
        <p:nvSpPr>
          <p:cNvPr id="5" name="TextBox 4"/>
          <p:cNvSpPr txBox="1"/>
          <p:nvPr/>
        </p:nvSpPr>
        <p:spPr>
          <a:xfrm>
            <a:off x="1372393" y="2990968"/>
            <a:ext cx="6480175" cy="1107996"/>
          </a:xfrm>
          <a:prstGeom prst="rect">
            <a:avLst/>
          </a:prstGeom>
          <a:noFill/>
        </p:spPr>
        <p:txBody>
          <a:bodyPr>
            <a:spAutoFit/>
          </a:bodyPr>
          <a:lstStyle/>
          <a:p>
            <a:pPr algn="ctr">
              <a:defRPr/>
            </a:pPr>
            <a:r>
              <a:rPr lang="en-ZA" sz="6600" dirty="0">
                <a:solidFill>
                  <a:schemeClr val="bg1"/>
                </a:solidFill>
                <a:latin typeface="+mn-lt"/>
              </a:rPr>
              <a:t>THANK YOU</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604448" cy="838200"/>
          </a:xfrm>
        </p:spPr>
        <p:txBody>
          <a:bodyPr/>
          <a:lstStyle/>
          <a:p>
            <a:r>
              <a:rPr lang="en-US" sz="3200" b="1" dirty="0" smtClean="0"/>
              <a:t>CAMPAIGN AGAINST GBV AND FEMICIDE</a:t>
            </a:r>
            <a:endParaRPr lang="en-ZA" sz="3200" b="1"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38200"/>
            <a:ext cx="9144000" cy="6039465"/>
          </a:xfrm>
          <a:prstGeom prst="rect">
            <a:avLst/>
          </a:prstGeom>
        </p:spPr>
      </p:pic>
    </p:spTree>
    <p:extLst>
      <p:ext uri="{BB962C8B-B14F-4D97-AF65-F5344CB8AC3E}">
        <p14:creationId xmlns:p14="http://schemas.microsoft.com/office/powerpoint/2010/main" xmlns="" val="23595656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604448" cy="838200"/>
          </a:xfrm>
        </p:spPr>
        <p:txBody>
          <a:bodyPr/>
          <a:lstStyle/>
          <a:p>
            <a:r>
              <a:rPr lang="en-ZA" b="1" dirty="0"/>
              <a:t>CONTEXTUAL ANALYSIS AND PERFORMANCE HIGHLIGHTS</a:t>
            </a:r>
          </a:p>
        </p:txBody>
      </p:sp>
      <p:sp>
        <p:nvSpPr>
          <p:cNvPr id="3" name="Content Placeholder 2"/>
          <p:cNvSpPr>
            <a:spLocks noGrp="1"/>
          </p:cNvSpPr>
          <p:nvPr>
            <p:ph idx="1"/>
          </p:nvPr>
        </p:nvSpPr>
        <p:spPr>
          <a:xfrm>
            <a:off x="467544" y="908720"/>
            <a:ext cx="7995419" cy="4730080"/>
          </a:xfrm>
        </p:spPr>
        <p:txBody>
          <a:bodyPr/>
          <a:lstStyle/>
          <a:p>
            <a:r>
              <a:rPr lang="en-ZA" sz="1200" dirty="0"/>
              <a:t>The NDA implemented the Volunteer Programme as an emergency Covid-19 response programme over 9 months of the financial year, deploying </a:t>
            </a:r>
            <a:r>
              <a:rPr lang="en-ZA" sz="1200" dirty="0" smtClean="0"/>
              <a:t>2049 </a:t>
            </a:r>
            <a:r>
              <a:rPr lang="en-ZA" sz="1200" dirty="0"/>
              <a:t>volunteers across all provinces</a:t>
            </a:r>
            <a:r>
              <a:rPr lang="en-ZA" sz="1200" dirty="0" smtClean="0"/>
              <a:t>.</a:t>
            </a:r>
          </a:p>
          <a:p>
            <a:endParaRPr lang="en-US" sz="1200" dirty="0"/>
          </a:p>
          <a:p>
            <a:r>
              <a:rPr lang="en-ZA" sz="1200" dirty="0" smtClean="0"/>
              <a:t>The programme focused </a:t>
            </a:r>
            <a:r>
              <a:rPr lang="en-ZA" sz="1200" dirty="0"/>
              <a:t>mainly </a:t>
            </a:r>
            <a:r>
              <a:rPr lang="en-ZA" sz="1200" dirty="0" smtClean="0"/>
              <a:t>on:</a:t>
            </a:r>
          </a:p>
          <a:p>
            <a:pPr lvl="1">
              <a:buFont typeface="Courier New" panose="02070309020205020404" pitchFamily="49" charset="0"/>
              <a:buChar char="o"/>
            </a:pPr>
            <a:r>
              <a:rPr lang="en-ZA" sz="1200" dirty="0" smtClean="0"/>
              <a:t>Covid-19 </a:t>
            </a:r>
            <a:r>
              <a:rPr lang="en-ZA" sz="1200" dirty="0"/>
              <a:t>advocacy and ways to reduce transmission of the virus, </a:t>
            </a:r>
            <a:endParaRPr lang="en-ZA" sz="1200" dirty="0" smtClean="0"/>
          </a:p>
          <a:p>
            <a:pPr lvl="1">
              <a:buFont typeface="Courier New" panose="02070309020205020404" pitchFamily="49" charset="0"/>
              <a:buChar char="o"/>
            </a:pPr>
            <a:r>
              <a:rPr lang="en-ZA" sz="1200" dirty="0" smtClean="0"/>
              <a:t>Distribution </a:t>
            </a:r>
            <a:r>
              <a:rPr lang="en-ZA" sz="1200" dirty="0"/>
              <a:t>of food parcels to vulnerable community members, </a:t>
            </a:r>
            <a:endParaRPr lang="en-ZA" sz="1200" dirty="0" smtClean="0"/>
          </a:p>
          <a:p>
            <a:pPr lvl="1">
              <a:buFont typeface="Courier New" panose="02070309020205020404" pitchFamily="49" charset="0"/>
              <a:buChar char="o"/>
            </a:pPr>
            <a:r>
              <a:rPr lang="en-ZA" sz="1200" dirty="0" smtClean="0"/>
              <a:t>Queue </a:t>
            </a:r>
            <a:r>
              <a:rPr lang="en-ZA" sz="1200" dirty="0"/>
              <a:t>management support at SASSA offices in the administration of grant payments, </a:t>
            </a:r>
            <a:endParaRPr lang="en-ZA" sz="1200" dirty="0" smtClean="0"/>
          </a:p>
          <a:p>
            <a:pPr lvl="1">
              <a:buFont typeface="Courier New" panose="02070309020205020404" pitchFamily="49" charset="0"/>
              <a:buChar char="o"/>
            </a:pPr>
            <a:r>
              <a:rPr lang="en-GB" sz="1200" dirty="0" smtClean="0"/>
              <a:t>Support </a:t>
            </a:r>
            <a:r>
              <a:rPr lang="en-GB" sz="1200" dirty="0"/>
              <a:t>of elderly and disabled persons, and </a:t>
            </a:r>
            <a:endParaRPr lang="en-GB" sz="1200" dirty="0" smtClean="0"/>
          </a:p>
          <a:p>
            <a:pPr lvl="1">
              <a:buFont typeface="Courier New" panose="02070309020205020404" pitchFamily="49" charset="0"/>
              <a:buChar char="o"/>
            </a:pPr>
            <a:r>
              <a:rPr lang="en-GB" sz="1200" dirty="0" smtClean="0"/>
              <a:t>Dissemination </a:t>
            </a:r>
            <a:r>
              <a:rPr lang="en-GB" sz="1200" dirty="0"/>
              <a:t>of Covid-19 information at hot spots as well as door-to-door within </a:t>
            </a:r>
            <a:r>
              <a:rPr lang="en-GB" sz="1200" dirty="0" smtClean="0"/>
              <a:t>communities</a:t>
            </a:r>
          </a:p>
          <a:p>
            <a:pPr lvl="1">
              <a:buFont typeface="Courier New" panose="02070309020205020404" pitchFamily="49" charset="0"/>
              <a:buChar char="o"/>
            </a:pPr>
            <a:endParaRPr lang="en-GB" sz="1200" dirty="0" smtClean="0"/>
          </a:p>
          <a:p>
            <a:pPr indent="-285750"/>
            <a:r>
              <a:rPr lang="en-ZA" sz="1200" dirty="0" smtClean="0"/>
              <a:t>R32 million of the 2020-21 approved budget was reprioritised by the Board, to: </a:t>
            </a:r>
          </a:p>
          <a:p>
            <a:pPr lvl="1">
              <a:buFont typeface="Courier New" panose="02070309020205020404" pitchFamily="49" charset="0"/>
              <a:buChar char="o"/>
            </a:pPr>
            <a:r>
              <a:rPr lang="en-ZA" sz="1200" dirty="0" smtClean="0"/>
              <a:t>Fund PPE for volunteers</a:t>
            </a:r>
          </a:p>
          <a:p>
            <a:pPr lvl="1">
              <a:buFont typeface="Courier New" panose="02070309020205020404" pitchFamily="49" charset="0"/>
              <a:buChar char="o"/>
            </a:pPr>
            <a:r>
              <a:rPr lang="en-ZA" sz="1200" dirty="0" smtClean="0"/>
              <a:t>Pay volunteer stipends, and </a:t>
            </a:r>
          </a:p>
          <a:p>
            <a:pPr lvl="1">
              <a:buFont typeface="Courier New" panose="02070309020205020404" pitchFamily="49" charset="0"/>
              <a:buChar char="o"/>
            </a:pPr>
            <a:r>
              <a:rPr lang="en-ZA" sz="1200" dirty="0" smtClean="0"/>
              <a:t>CSO management fees for administration of the volunteers</a:t>
            </a:r>
            <a:endParaRPr lang="en-GB" sz="1200" dirty="0" smtClean="0"/>
          </a:p>
          <a:p>
            <a:pPr lvl="1">
              <a:buFont typeface="Courier New" panose="02070309020205020404" pitchFamily="49" charset="0"/>
              <a:buChar char="o"/>
            </a:pPr>
            <a:endParaRPr lang="en-GB" sz="1200" dirty="0" smtClean="0"/>
          </a:p>
          <a:p>
            <a:r>
              <a:rPr lang="en-GB" sz="1200" dirty="0"/>
              <a:t>The volunteers reached and interacted with over 211 171 households, distributed 73 581 food parcels to vulnerable households and assisted 171 289 people to apply for the Social Relief of Distress grant and the Department of Agriculture Disaster Relief Fund for small scale farmers. </a:t>
            </a:r>
            <a:endParaRPr lang="en-ZA" sz="1200" dirty="0"/>
          </a:p>
          <a:p>
            <a:endParaRPr lang="en-ZA" sz="1200" dirty="0"/>
          </a:p>
          <a:p>
            <a:r>
              <a:rPr lang="en-ZA" sz="1200" dirty="0"/>
              <a:t>R5,9 million worth of personal protective equipment (PPE) for staff and volunteers participating in the NDA funded volunteer programme</a:t>
            </a:r>
          </a:p>
          <a:p>
            <a:endParaRPr lang="en-ZA" sz="1200" dirty="0"/>
          </a:p>
          <a:p>
            <a:r>
              <a:rPr lang="en-ZA" sz="1200" dirty="0"/>
              <a:t>Of the spend of R5,9 million on PPE, R1,5 million was spent on direct procurement from 23 cooperatives operating across the country, R5,2 million was procured from emerging micro enterprises, and R2,3 million from youth-owned businesses</a:t>
            </a:r>
          </a:p>
          <a:p>
            <a:pPr>
              <a:buFont typeface="Courier New" panose="02070309020205020404" pitchFamily="49" charset="0"/>
              <a:buChar char="o"/>
            </a:pPr>
            <a:endParaRPr lang="en-ZA" sz="1200" dirty="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6</a:t>
            </a:fld>
            <a:endParaRPr lang="en-US" dirty="0"/>
          </a:p>
        </p:txBody>
      </p:sp>
    </p:spTree>
    <p:extLst>
      <p:ext uri="{BB962C8B-B14F-4D97-AF65-F5344CB8AC3E}">
        <p14:creationId xmlns:p14="http://schemas.microsoft.com/office/powerpoint/2010/main" xmlns="" val="36435709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838200"/>
          </a:xfrm>
        </p:spPr>
        <p:txBody>
          <a:bodyPr/>
          <a:lstStyle/>
          <a:p>
            <a:r>
              <a:rPr lang="en-ZA" b="1" dirty="0" smtClean="0"/>
              <a:t>UPDATE ON NON-ACHIEVED DELIVERABLES</a:t>
            </a:r>
            <a:endParaRPr lang="en-US" b="1" dirty="0"/>
          </a:p>
        </p:txBody>
      </p:sp>
      <p:sp>
        <p:nvSpPr>
          <p:cNvPr id="3" name="Content Placeholder 2"/>
          <p:cNvSpPr>
            <a:spLocks noGrp="1"/>
          </p:cNvSpPr>
          <p:nvPr>
            <p:ph idx="1"/>
          </p:nvPr>
        </p:nvSpPr>
        <p:spPr>
          <a:xfrm>
            <a:off x="323528" y="908720"/>
            <a:ext cx="8673752" cy="5482208"/>
          </a:xfrm>
        </p:spPr>
        <p:txBody>
          <a:bodyPr/>
          <a:lstStyle/>
          <a:p>
            <a:pPr algn="just"/>
            <a:r>
              <a:rPr lang="en-US" sz="1350" dirty="0" smtClean="0"/>
              <a:t>The NDA undertook a process identifying and determining historical Irregular, Fruitless and Wasteful expenditure for condonement by National Treasury. National Treasury declined to condone the total value of R96,1million resulting in the indicator not being achieved. </a:t>
            </a:r>
            <a:r>
              <a:rPr lang="en-US" sz="1350" dirty="0"/>
              <a:t>This indicator </a:t>
            </a:r>
            <a:r>
              <a:rPr lang="en-US" sz="1350" dirty="0" smtClean="0"/>
              <a:t>has since been </a:t>
            </a:r>
            <a:r>
              <a:rPr lang="en-US" sz="1350" dirty="0"/>
              <a:t>retained in the 2021/22 financial </a:t>
            </a:r>
            <a:r>
              <a:rPr lang="en-US" sz="1350" dirty="0" smtClean="0"/>
              <a:t>year and management has initiated a process of removal of such expenditure by the Board.</a:t>
            </a:r>
          </a:p>
          <a:p>
            <a:pPr algn="just"/>
            <a:endParaRPr lang="en-US" sz="1350" dirty="0" smtClean="0"/>
          </a:p>
          <a:p>
            <a:pPr algn="just"/>
            <a:r>
              <a:rPr lang="en-US" sz="1350" dirty="0" smtClean="0"/>
              <a:t>The NDA fell short of administering consequence management mainly due to lack of capacity in HR and Legal units. These units have since been fully capacitated with personnel in the 2021/22 financial year to fast track the implementation of consequence management. This indicator has been relegated to the Operational Plan </a:t>
            </a:r>
          </a:p>
          <a:p>
            <a:pPr algn="just"/>
            <a:endParaRPr lang="en-US" sz="1350" dirty="0"/>
          </a:p>
          <a:p>
            <a:pPr algn="just"/>
            <a:r>
              <a:rPr lang="en-US" sz="1350" dirty="0" smtClean="0"/>
              <a:t>The Turnaround Strategy envisaged for approval by the end of the financial year was not achieved. The indicator has been carried over to the 2021/22 financial year. A Service Provider has since been appointed to undertake the NDA turnaround process. To date, numerous consultations have been held, and these consultations will inform the development of the APP, SP and Brand strategy, amongst others</a:t>
            </a:r>
            <a:r>
              <a:rPr lang="en-US" sz="1350" dirty="0"/>
              <a:t>. The </a:t>
            </a:r>
            <a:r>
              <a:rPr lang="en-US" sz="1350" dirty="0" smtClean="0"/>
              <a:t>outcomes of the Turnaround process will also provide inputs into the NDA Act amendment process led by DSD. </a:t>
            </a:r>
          </a:p>
          <a:p>
            <a:pPr algn="just"/>
            <a:endParaRPr lang="en-US" sz="1350" dirty="0" smtClean="0"/>
          </a:p>
          <a:p>
            <a:pPr lvl="0" algn="just"/>
            <a:r>
              <a:rPr lang="en-US" sz="1350" kern="1200" dirty="0" smtClean="0">
                <a:solidFill>
                  <a:schemeClr val="dk1"/>
                </a:solidFill>
                <a:ea typeface="Calibri" panose="020F0502020204030204" pitchFamily="34" charset="0"/>
                <a:cs typeface="Times New Roman" panose="02020603050405020304" pitchFamily="18" charset="0"/>
              </a:rPr>
              <a:t>The target of R100m on </a:t>
            </a:r>
            <a:r>
              <a:rPr lang="en-US" sz="1350" kern="1200" dirty="0" err="1" smtClean="0">
                <a:solidFill>
                  <a:schemeClr val="dk1"/>
                </a:solidFill>
                <a:ea typeface="Calibri" panose="020F0502020204030204" pitchFamily="34" charset="0"/>
                <a:cs typeface="Times New Roman" panose="02020603050405020304" pitchFamily="18" charset="0"/>
              </a:rPr>
              <a:t>mobilisation</a:t>
            </a:r>
            <a:r>
              <a:rPr lang="en-US" sz="1350" kern="1200" dirty="0" smtClean="0">
                <a:solidFill>
                  <a:schemeClr val="dk1"/>
                </a:solidFill>
                <a:ea typeface="Calibri" panose="020F0502020204030204" pitchFamily="34" charset="0"/>
                <a:cs typeface="Times New Roman" panose="02020603050405020304" pitchFamily="18" charset="0"/>
              </a:rPr>
              <a:t> of resources to fund </a:t>
            </a:r>
            <a:r>
              <a:rPr lang="en-US" sz="1350" kern="1200" dirty="0">
                <a:solidFill>
                  <a:schemeClr val="dk1"/>
                </a:solidFill>
                <a:ea typeface="Calibri" panose="020F0502020204030204" pitchFamily="34" charset="0"/>
                <a:cs typeface="Times New Roman" panose="02020603050405020304" pitchFamily="18" charset="0"/>
              </a:rPr>
              <a:t>CSOs development </a:t>
            </a:r>
            <a:r>
              <a:rPr lang="en-US" sz="1350" kern="1200" dirty="0" smtClean="0">
                <a:solidFill>
                  <a:schemeClr val="dk1"/>
                </a:solidFill>
                <a:ea typeface="Calibri" panose="020F0502020204030204" pitchFamily="34" charset="0"/>
                <a:cs typeface="Times New Roman" panose="02020603050405020304" pitchFamily="18" charset="0"/>
              </a:rPr>
              <a:t>interventions was not achieved largely due to </a:t>
            </a:r>
            <a:r>
              <a:rPr lang="en-US" sz="1350" kern="1200" dirty="0" err="1" smtClean="0">
                <a:solidFill>
                  <a:schemeClr val="dk1"/>
                </a:solidFill>
                <a:ea typeface="Calibri" panose="020F0502020204030204" pitchFamily="34" charset="0"/>
                <a:cs typeface="Times New Roman" panose="02020603050405020304" pitchFamily="18" charset="0"/>
              </a:rPr>
              <a:t>Covid</a:t>
            </a:r>
            <a:r>
              <a:rPr lang="en-US" sz="1350" kern="1200" dirty="0" smtClean="0">
                <a:solidFill>
                  <a:schemeClr val="dk1"/>
                </a:solidFill>
                <a:ea typeface="Calibri" panose="020F0502020204030204" pitchFamily="34" charset="0"/>
                <a:cs typeface="Times New Roman" panose="02020603050405020304" pitchFamily="18" charset="0"/>
              </a:rPr>
              <a:t> -19 implications all sectors of the economy. The indicator was carried over to the 2021/22 financial year but the target was revised downward to R20m, mainly due to adverse economic conditions. To date a total of R17,5 million has already been raised in the first 2 quarters of the year. </a:t>
            </a:r>
          </a:p>
          <a:p>
            <a:pPr lvl="0" algn="just"/>
            <a:endParaRPr lang="en-US" sz="1350" kern="1200" dirty="0">
              <a:solidFill>
                <a:schemeClr val="dk1"/>
              </a:solidFill>
              <a:ea typeface="Calibri" panose="020F0502020204030204" pitchFamily="34" charset="0"/>
              <a:cs typeface="Times New Roman" panose="02020603050405020304" pitchFamily="18" charset="0"/>
            </a:endParaRPr>
          </a:p>
          <a:p>
            <a:pPr lvl="0" algn="just"/>
            <a:r>
              <a:rPr lang="en-US" sz="1350" kern="1200" dirty="0" smtClean="0">
                <a:solidFill>
                  <a:schemeClr val="dk1"/>
                </a:solidFill>
                <a:ea typeface="Calibri" panose="020F0502020204030204" pitchFamily="34" charset="0"/>
                <a:cs typeface="Times New Roman" panose="02020603050405020304" pitchFamily="18" charset="0"/>
              </a:rPr>
              <a:t> The NDA continues to support the CSOs with income generation in the 2021/22 financial year, although this indicator has been relegated to the operations. A significant number of CSOs have been assisted with linkages to business opportunities to the value of R4,5 million. </a:t>
            </a:r>
            <a:endParaRPr lang="en-US" sz="1350" kern="1200" dirty="0">
              <a:solidFill>
                <a:schemeClr val="dk1"/>
              </a:solidFill>
              <a:ea typeface="Calibri" panose="020F0502020204030204" pitchFamily="34" charset="0"/>
              <a:cs typeface="Times New Roman" panose="02020603050405020304" pitchFamily="18" charset="0"/>
            </a:endParaRPr>
          </a:p>
          <a:p>
            <a:pPr algn="just"/>
            <a:endParaRPr lang="en-US" sz="1500" dirty="0"/>
          </a:p>
          <a:p>
            <a:pPr algn="just"/>
            <a:endParaRPr lang="en-US" sz="1600" dirty="0"/>
          </a:p>
          <a:p>
            <a:pPr algn="just"/>
            <a:endParaRPr lang="en-US" sz="1600" dirty="0"/>
          </a:p>
          <a:p>
            <a:pPr algn="just"/>
            <a:endParaRPr lang="en-US" sz="1600" dirty="0" smtClean="0"/>
          </a:p>
          <a:p>
            <a:pPr algn="just"/>
            <a:endParaRPr lang="en-US" sz="1600" dirty="0"/>
          </a:p>
          <a:p>
            <a:pPr algn="just"/>
            <a:endParaRPr lang="en-US" sz="1600" dirty="0"/>
          </a:p>
        </p:txBody>
      </p:sp>
      <p:sp>
        <p:nvSpPr>
          <p:cNvPr id="5" name="Slide Number Placeholder 4"/>
          <p:cNvSpPr>
            <a:spLocks noGrp="1"/>
          </p:cNvSpPr>
          <p:nvPr>
            <p:ph type="sldNum" sz="quarter" idx="12"/>
          </p:nvPr>
        </p:nvSpPr>
        <p:spPr>
          <a:xfrm>
            <a:off x="7092280" y="6390928"/>
            <a:ext cx="1905000" cy="457200"/>
          </a:xfrm>
        </p:spPr>
        <p:txBody>
          <a:bodyPr/>
          <a:lstStyle/>
          <a:p>
            <a:pPr>
              <a:defRPr/>
            </a:pPr>
            <a:fld id="{56AA2101-C1C2-4057-8262-EB528C86E1AF}" type="slidenum">
              <a:rPr lang="en-US" smtClean="0"/>
              <a:pPr>
                <a:defRPr/>
              </a:pPr>
              <a:t>7</a:t>
            </a:fld>
            <a:endParaRPr lang="en-US" dirty="0"/>
          </a:p>
        </p:txBody>
      </p:sp>
    </p:spTree>
    <p:extLst>
      <p:ext uri="{BB962C8B-B14F-4D97-AF65-F5344CB8AC3E}">
        <p14:creationId xmlns:p14="http://schemas.microsoft.com/office/powerpoint/2010/main" xmlns="" val="258427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5123656"/>
          </a:xfrm>
        </p:spPr>
        <p:txBody>
          <a:bodyPr/>
          <a:lstStyle/>
          <a:p>
            <a:pPr marL="0" indent="0">
              <a:buNone/>
            </a:pPr>
            <a:endParaRPr lang="en-US" sz="2200" b="1" dirty="0" smtClean="0"/>
          </a:p>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a:p>
          <a:p>
            <a:pPr marL="0" indent="0">
              <a:buNone/>
            </a:pPr>
            <a:endParaRPr lang="en-US" sz="2200" b="1" dirty="0" smtClean="0"/>
          </a:p>
          <a:p>
            <a:pPr marL="0" indent="0" algn="ctr">
              <a:buNone/>
            </a:pPr>
            <a:r>
              <a:rPr lang="en-US" sz="3600" b="1" dirty="0" smtClean="0"/>
              <a:t>PERFORMANCE INFORMATION</a:t>
            </a:r>
          </a:p>
          <a:p>
            <a:pPr marL="0" indent="0">
              <a:buNone/>
            </a:pPr>
            <a:endParaRPr lang="en-US" sz="2200" b="1" dirty="0" smtClean="0"/>
          </a:p>
          <a:p>
            <a:pPr marL="0" indent="0">
              <a:buNone/>
            </a:pPr>
            <a:endParaRPr lang="en-US" sz="2200" b="1" dirty="0" smtClean="0"/>
          </a:p>
        </p:txBody>
      </p:sp>
      <p:sp>
        <p:nvSpPr>
          <p:cNvPr id="5" name="Slide Number Placeholder 4"/>
          <p:cNvSpPr>
            <a:spLocks noGrp="1"/>
          </p:cNvSpPr>
          <p:nvPr>
            <p:ph type="sldNum" sz="quarter" idx="12"/>
          </p:nvPr>
        </p:nvSpPr>
        <p:spPr/>
        <p:txBody>
          <a:bodyPr/>
          <a:lstStyle/>
          <a:p>
            <a:pPr>
              <a:defRPr/>
            </a:pPr>
            <a:fld id="{56AA2101-C1C2-4057-8262-EB528C86E1AF}" type="slidenum">
              <a:rPr lang="en-US" smtClean="0"/>
              <a:pPr>
                <a:defRPr/>
              </a:pPr>
              <a:t>8</a:t>
            </a:fld>
            <a:endParaRPr lang="en-US" dirty="0"/>
          </a:p>
        </p:txBody>
      </p:sp>
    </p:spTree>
    <p:extLst>
      <p:ext uri="{BB962C8B-B14F-4D97-AF65-F5344CB8AC3E}">
        <p14:creationId xmlns:p14="http://schemas.microsoft.com/office/powerpoint/2010/main" xmlns="" val="24457745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F17D5-3E48-4731-B6F9-6088C86C3E19}"/>
              </a:ext>
            </a:extLst>
          </p:cNvPr>
          <p:cNvSpPr>
            <a:spLocks noGrp="1"/>
          </p:cNvSpPr>
          <p:nvPr>
            <p:ph type="title"/>
          </p:nvPr>
        </p:nvSpPr>
        <p:spPr/>
        <p:txBody>
          <a:bodyPr/>
          <a:lstStyle/>
          <a:p>
            <a:r>
              <a:rPr lang="en-US" b="1" dirty="0"/>
              <a:t>SUMMARY OF ORGANISATIONAL PERFORMANCE</a:t>
            </a:r>
          </a:p>
        </p:txBody>
      </p:sp>
      <p:sp>
        <p:nvSpPr>
          <p:cNvPr id="4" name="Slide Number Placeholder 3">
            <a:extLst>
              <a:ext uri="{FF2B5EF4-FFF2-40B4-BE49-F238E27FC236}">
                <a16:creationId xmlns:a16="http://schemas.microsoft.com/office/drawing/2014/main" xmlns="" id="{B5DBCD4C-1A79-4593-95E8-E80EF06D3F2D}"/>
              </a:ext>
            </a:extLst>
          </p:cNvPr>
          <p:cNvSpPr>
            <a:spLocks noGrp="1"/>
          </p:cNvSpPr>
          <p:nvPr>
            <p:ph type="sldNum" sz="quarter" idx="12"/>
          </p:nvPr>
        </p:nvSpPr>
        <p:spPr/>
        <p:txBody>
          <a:bodyPr/>
          <a:lstStyle/>
          <a:p>
            <a:pPr>
              <a:defRPr/>
            </a:pPr>
            <a:fld id="{4B1C481C-EBB3-46B8-82E0-717F3C347144}" type="slidenum">
              <a:rPr lang="en-US" smtClean="0"/>
              <a:pPr>
                <a:defRPr/>
              </a:pPr>
              <a:t>9</a:t>
            </a:fld>
            <a:endParaRPr lang="en-US" dirty="0"/>
          </a:p>
        </p:txBody>
      </p:sp>
      <p:pic>
        <p:nvPicPr>
          <p:cNvPr id="10" name="Picture 9"/>
          <p:cNvPicPr>
            <a:picLocks noChangeAspect="1"/>
          </p:cNvPicPr>
          <p:nvPr/>
        </p:nvPicPr>
        <p:blipFill>
          <a:blip r:embed="rId2" cstate="print"/>
          <a:stretch>
            <a:fillRect/>
          </a:stretch>
        </p:blipFill>
        <p:spPr>
          <a:xfrm>
            <a:off x="1706443" y="3429724"/>
            <a:ext cx="2880320" cy="2963416"/>
          </a:xfrm>
          <a:prstGeom prst="rect">
            <a:avLst/>
          </a:prstGeom>
        </p:spPr>
      </p:pic>
      <p:pic>
        <p:nvPicPr>
          <p:cNvPr id="11" name="Picture 10"/>
          <p:cNvPicPr>
            <a:picLocks noChangeAspect="1"/>
          </p:cNvPicPr>
          <p:nvPr/>
        </p:nvPicPr>
        <p:blipFill>
          <a:blip r:embed="rId3" cstate="print"/>
          <a:stretch>
            <a:fillRect/>
          </a:stretch>
        </p:blipFill>
        <p:spPr>
          <a:xfrm>
            <a:off x="4735435" y="3429000"/>
            <a:ext cx="2815354" cy="2963415"/>
          </a:xfrm>
          <a:prstGeom prst="rect">
            <a:avLst/>
          </a:prstGeom>
        </p:spPr>
      </p:pic>
      <p:pic>
        <p:nvPicPr>
          <p:cNvPr id="3" name="Picture 2"/>
          <p:cNvPicPr>
            <a:picLocks noChangeAspect="1"/>
          </p:cNvPicPr>
          <p:nvPr/>
        </p:nvPicPr>
        <p:blipFill>
          <a:blip r:embed="rId4" cstate="print"/>
          <a:stretch>
            <a:fillRect/>
          </a:stretch>
        </p:blipFill>
        <p:spPr>
          <a:xfrm>
            <a:off x="1706443" y="995860"/>
            <a:ext cx="5844346" cy="2274757"/>
          </a:xfrm>
          <a:prstGeom prst="rect">
            <a:avLst/>
          </a:prstGeom>
        </p:spPr>
      </p:pic>
    </p:spTree>
    <p:extLst>
      <p:ext uri="{BB962C8B-B14F-4D97-AF65-F5344CB8AC3E}">
        <p14:creationId xmlns:p14="http://schemas.microsoft.com/office/powerpoint/2010/main" xmlns="" val="28743122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
  <a:themeElements>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MONTHLY REPORTING June 17 OCEO EXCO Presentation</Template>
  <TotalTime>7181</TotalTime>
  <Words>5437</Words>
  <Application>Microsoft Office PowerPoint</Application>
  <PresentationFormat>On-screen Show (4:3)</PresentationFormat>
  <Paragraphs>596</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Azure</vt:lpstr>
      <vt:lpstr>         NDA annual report (2020/21)  PORtFOlio committee  03 November 2021 </vt:lpstr>
      <vt:lpstr>PURPOSE</vt:lpstr>
      <vt:lpstr>CONTEXTUAL ANALYSIS AND PERFORMANCE HIGHLIGHTS</vt:lpstr>
      <vt:lpstr>NDA SUPPORTED CSOS</vt:lpstr>
      <vt:lpstr>CAMPAIGN AGAINST GBV AND FEMICIDE</vt:lpstr>
      <vt:lpstr>CONTEXTUAL ANALYSIS AND PERFORMANCE HIGHLIGHTS</vt:lpstr>
      <vt:lpstr>UPDATE ON NON-ACHIEVED DELIVERABLES</vt:lpstr>
      <vt:lpstr>Slide 8</vt:lpstr>
      <vt:lpstr>SUMMARY OF ORGANISATIONAL PERFORMANCE</vt:lpstr>
      <vt:lpstr>Program 1: GOVERNANCE AND ADMINISTRATION</vt:lpstr>
      <vt:lpstr>Program 1: GOVERNANCE AND ADMINISTRATION</vt:lpstr>
      <vt:lpstr>Program 1: GOVERNANCE AND ADMINISTRATION</vt:lpstr>
      <vt:lpstr>Program 1: GOVERNANCE AND ADMINISTRATION</vt:lpstr>
      <vt:lpstr>Program 2: CSO DEVELOPMENT</vt:lpstr>
      <vt:lpstr>Program 2: CIVIL SOCIETY ORGANISATION DEVELOPMENT</vt:lpstr>
      <vt:lpstr>Program 2: CSO DEVELOPMENT</vt:lpstr>
      <vt:lpstr>Program 2: CSO DEVELOPMENT</vt:lpstr>
      <vt:lpstr>Program 3: RESEARCH</vt:lpstr>
      <vt:lpstr>Program 3: RESEARCH</vt:lpstr>
      <vt:lpstr>Program 3: RESEARCH </vt:lpstr>
      <vt:lpstr>Slide 21</vt:lpstr>
      <vt:lpstr>2020-21 FINANCIAL POSITION - ASSETS </vt:lpstr>
      <vt:lpstr>2020-21 FINANCIAL POSITION - LIABILITIES </vt:lpstr>
      <vt:lpstr>2020-21 FINANCIAL PERFORMANCE</vt:lpstr>
      <vt:lpstr>2020-21 FINANCIAL PERFORMANCE - REVENUE </vt:lpstr>
      <vt:lpstr>2020-21 – MANDATE EXPENDITURE </vt:lpstr>
      <vt:lpstr>2020-21 – ADMIN EXPENDITURE </vt:lpstr>
      <vt:lpstr>2020-21 – COMMITMENTS</vt:lpstr>
      <vt:lpstr>2020-21 – FRUITLESS &amp; WASTEFUL EXPENDITURE</vt:lpstr>
      <vt:lpstr>2020-21 – IRREGULAR EXPENDITURE</vt:lpstr>
      <vt:lpstr>2020-21 – FINANCIAL VIABILITY</vt:lpstr>
      <vt:lpstr>Slide 32</vt:lpstr>
      <vt:lpstr>SUMMARY  OF AUDIT OUTCOMES FOR THE PAST 3 YEARS</vt:lpstr>
      <vt:lpstr>2020-21 STATUS OF RISK AREAS &amp; INTERNAL CONTROL</vt:lpstr>
      <vt:lpstr>STATUS OF ASSURANCE LEVELS – COMPARISON REFLECTING IMPROVEMENT OVER THE PAST 2 YEARS</vt:lpstr>
      <vt:lpstr>STATUS OF RISK AREAS – COMPARISON REFLECTING IMPROVEMENT OVER THE PAST 2 YEARS</vt:lpstr>
      <vt:lpstr>IRREGULAR EXPENDITURE</vt:lpstr>
      <vt:lpstr>FRAUD RISK FACTORS</vt:lpstr>
      <vt:lpstr>OVERALL MESSAGE</vt:lpstr>
      <vt:lpstr>CONCLUSION</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CEO - PERFORMANCE PLANNING, MONITORING AND REPORTING   APRIL MONTHLY REPORT (2017/2018 13 JUNE 2017</dc:title>
  <dc:creator>Zweli Mngadi</dc:creator>
  <cp:lastModifiedBy>USER</cp:lastModifiedBy>
  <cp:revision>468</cp:revision>
  <cp:lastPrinted>2018-05-22T06:50:56Z</cp:lastPrinted>
  <dcterms:created xsi:type="dcterms:W3CDTF">2017-07-04T09:02:51Z</dcterms:created>
  <dcterms:modified xsi:type="dcterms:W3CDTF">2022-03-08T16:18:11Z</dcterms:modified>
</cp:coreProperties>
</file>