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68" r:id="rId4"/>
    <p:sldId id="285" r:id="rId5"/>
    <p:sldId id="257" r:id="rId6"/>
    <p:sldId id="258" r:id="rId7"/>
    <p:sldId id="259" r:id="rId8"/>
    <p:sldId id="260" r:id="rId9"/>
    <p:sldId id="261" r:id="rId10"/>
    <p:sldId id="262" r:id="rId11"/>
    <p:sldId id="263" r:id="rId12"/>
    <p:sldId id="264" r:id="rId13"/>
    <p:sldId id="265" r:id="rId14"/>
    <p:sldId id="270" r:id="rId15"/>
    <p:sldId id="271" r:id="rId16"/>
    <p:sldId id="269"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7" r:id="rId30"/>
    <p:sldId id="288" r:id="rId31"/>
    <p:sldId id="289" r:id="rId32"/>
    <p:sldId id="290" r:id="rId33"/>
    <p:sldId id="291" r:id="rId34"/>
    <p:sldId id="292" r:id="rId35"/>
    <p:sldId id="293"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3/10/2022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3/10/2022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776" y="1252729"/>
            <a:ext cx="11320272" cy="1280160"/>
          </a:xfrm>
          <a:ln>
            <a:solidFill>
              <a:srgbClr val="00B050"/>
            </a:solidFill>
          </a:ln>
        </p:spPr>
        <p:txBody>
          <a:bodyPr>
            <a:noAutofit/>
          </a:bodyPr>
          <a:lstStyle/>
          <a:p>
            <a:pPr algn="ctr"/>
            <a:r>
              <a:rPr lang="en-US" sz="2800" b="1" dirty="0" smtClean="0"/>
              <a:t>Report-back TO the national Portfolio </a:t>
            </a:r>
            <a:r>
              <a:rPr lang="en-US" sz="2800" b="1" dirty="0"/>
              <a:t>Committee on Basic Education </a:t>
            </a:r>
            <a:r>
              <a:rPr lang="en-US" sz="2800" b="1" dirty="0" smtClean="0"/>
              <a:t>- </a:t>
            </a:r>
            <a:r>
              <a:rPr lang="en-US" sz="2800" b="1" dirty="0"/>
              <a:t>oversight visit to the KwaZulu-Natal Province </a:t>
            </a:r>
            <a:endParaRPr lang="en-ZA" sz="2800" dirty="0"/>
          </a:p>
        </p:txBody>
      </p:sp>
      <p:sp>
        <p:nvSpPr>
          <p:cNvPr id="3" name="Subtitle 2"/>
          <p:cNvSpPr>
            <a:spLocks noGrp="1"/>
          </p:cNvSpPr>
          <p:nvPr>
            <p:ph type="subTitle" idx="1"/>
          </p:nvPr>
        </p:nvSpPr>
        <p:spPr>
          <a:xfrm>
            <a:off x="2295144" y="3613500"/>
            <a:ext cx="8631692" cy="2147220"/>
          </a:xfrm>
          <a:ln>
            <a:solidFill>
              <a:srgbClr val="00B050"/>
            </a:solidFill>
          </a:ln>
        </p:spPr>
        <p:txBody>
          <a:bodyPr>
            <a:noAutofit/>
          </a:bodyPr>
          <a:lstStyle/>
          <a:p>
            <a:pPr algn="r"/>
            <a:r>
              <a:rPr lang="en-GB" sz="1600" b="1" dirty="0" smtClean="0"/>
              <a:t>Presented by: hon </a:t>
            </a:r>
            <a:r>
              <a:rPr lang="en-GB" sz="1600" b="1" dirty="0" err="1" smtClean="0"/>
              <a:t>kwaziKWENKOSI</a:t>
            </a:r>
            <a:r>
              <a:rPr lang="en-GB" sz="1600" b="1" dirty="0" smtClean="0"/>
              <a:t> </a:t>
            </a:r>
            <a:r>
              <a:rPr lang="en-GB" sz="1600" b="1" dirty="0" err="1" smtClean="0"/>
              <a:t>mshengu</a:t>
            </a:r>
            <a:r>
              <a:rPr lang="en-GB" sz="1600" b="1" dirty="0" smtClean="0"/>
              <a:t>, </a:t>
            </a:r>
            <a:r>
              <a:rPr lang="en-GB" sz="1600" b="1" dirty="0" err="1" smtClean="0"/>
              <a:t>mpl</a:t>
            </a:r>
            <a:endParaRPr lang="en-GB" sz="1600" b="1" dirty="0" smtClean="0"/>
          </a:p>
          <a:p>
            <a:pPr algn="r"/>
            <a:r>
              <a:rPr lang="en-GB" sz="1600" b="1" dirty="0" err="1" smtClean="0"/>
              <a:t>Mec</a:t>
            </a:r>
            <a:r>
              <a:rPr lang="en-GB" sz="1600" b="1" dirty="0" smtClean="0"/>
              <a:t> for education</a:t>
            </a:r>
          </a:p>
          <a:p>
            <a:pPr algn="r"/>
            <a:r>
              <a:rPr lang="en-GB" sz="1600" b="1" dirty="0" smtClean="0"/>
              <a:t>Co-presenter: </a:t>
            </a:r>
            <a:r>
              <a:rPr lang="en-GB" sz="1600" b="1" dirty="0" err="1" smtClean="0"/>
              <a:t>mr</a:t>
            </a:r>
            <a:r>
              <a:rPr lang="en-GB" sz="1600" b="1" dirty="0" smtClean="0"/>
              <a:t> g. n Ngcobo</a:t>
            </a:r>
          </a:p>
          <a:p>
            <a:pPr algn="r"/>
            <a:r>
              <a:rPr lang="en-GB" sz="1600" b="1" dirty="0" smtClean="0"/>
              <a:t>Head of department</a:t>
            </a:r>
          </a:p>
          <a:p>
            <a:pPr algn="ctr"/>
            <a:r>
              <a:rPr lang="en-GB" sz="1600" b="1" dirty="0" smtClean="0"/>
              <a:t>08 MARCH 2022 - VIRTUAL MEETING</a:t>
            </a:r>
            <a:endParaRPr lang="en-ZA" sz="1600" b="1" dirty="0"/>
          </a:p>
        </p:txBody>
      </p:sp>
      <p:pic>
        <p:nvPicPr>
          <p:cNvPr id="4" name="Picture 3"/>
          <p:cNvPicPr/>
          <p:nvPr/>
        </p:nvPicPr>
        <p:blipFill>
          <a:blip r:embed="rId2">
            <a:extLst>
              <a:ext uri="{28A0092B-C50C-407E-A947-70E740481C1C}">
                <a14:useLocalDpi xmlns:a14="http://schemas.microsoft.com/office/drawing/2010/main" xmlns="" val="0"/>
              </a:ext>
            </a:extLst>
          </a:blip>
          <a:stretch>
            <a:fillRect/>
          </a:stretch>
        </p:blipFill>
        <p:spPr>
          <a:xfrm>
            <a:off x="8878824" y="172118"/>
            <a:ext cx="2935224" cy="861155"/>
          </a:xfrm>
          <a:prstGeom prst="rect">
            <a:avLst/>
          </a:prstGeom>
        </p:spPr>
      </p:pic>
    </p:spTree>
    <p:extLst>
      <p:ext uri="{BB962C8B-B14F-4D97-AF65-F5344CB8AC3E}">
        <p14:creationId xmlns:p14="http://schemas.microsoft.com/office/powerpoint/2010/main" xmlns="" val="1217711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IXOPO HIGH SCHOOL CONT……</a:t>
            </a:r>
            <a:endParaRPr lang="en-ZA" dirty="0"/>
          </a:p>
        </p:txBody>
      </p:sp>
      <p:sp>
        <p:nvSpPr>
          <p:cNvPr id="3" name="Content Placeholder 2"/>
          <p:cNvSpPr>
            <a:spLocks noGrp="1"/>
          </p:cNvSpPr>
          <p:nvPr>
            <p:ph sz="half" idx="1"/>
          </p:nvPr>
        </p:nvSpPr>
        <p:spPr>
          <a:xfrm>
            <a:off x="1109003" y="2880361"/>
            <a:ext cx="2448013" cy="1444752"/>
          </a:xfrm>
          <a:ln>
            <a:solidFill>
              <a:srgbClr val="00B050"/>
            </a:solidFill>
          </a:ln>
        </p:spPr>
        <p:txBody>
          <a:bodyPr>
            <a:normAutofit fontScale="70000" lnSpcReduction="20000"/>
          </a:bodyPr>
          <a:lstStyle/>
          <a:p>
            <a:pPr algn="just"/>
            <a:r>
              <a:rPr lang="en-ZA" dirty="0"/>
              <a:t>The Provincial Department ensures that teachers for technical subjects was up-skilled and receive on-going training and development to teach the technical subjects.</a:t>
            </a:r>
          </a:p>
        </p:txBody>
      </p:sp>
      <p:sp>
        <p:nvSpPr>
          <p:cNvPr id="4" name="Content Placeholder 3"/>
          <p:cNvSpPr>
            <a:spLocks noGrp="1"/>
          </p:cNvSpPr>
          <p:nvPr>
            <p:ph sz="half" idx="2"/>
          </p:nvPr>
        </p:nvSpPr>
        <p:spPr>
          <a:xfrm>
            <a:off x="3913632" y="2017342"/>
            <a:ext cx="7145291" cy="4008553"/>
          </a:xfrm>
          <a:ln>
            <a:solidFill>
              <a:srgbClr val="00B050"/>
            </a:solidFill>
          </a:ln>
        </p:spPr>
        <p:txBody>
          <a:bodyPr>
            <a:noAutofit/>
          </a:bodyPr>
          <a:lstStyle/>
          <a:p>
            <a:r>
              <a:rPr lang="en-US" sz="1600" dirty="0"/>
              <a:t>The province conducted two sessions for Skills Training at Amajuba TIVET College.  The first one 2021 there was a five day session before schools reopened. The second one was another five day session in June/July 2021. All the workshops covered the 9 </a:t>
            </a:r>
            <a:r>
              <a:rPr lang="en-US" sz="1600" dirty="0" err="1"/>
              <a:t>specialisation</a:t>
            </a:r>
            <a:r>
              <a:rPr lang="en-US" sz="1600" dirty="0"/>
              <a:t> in Civil Technology, Mechanical Technology and Electrical Technology. All teachers of Technical Mathematics were capacitated in content and methodology. This involved specialists from the province, UMAUSI and Department of Basic Education. Tools and machinery were procured for schools who are beneficiaries. The results of 2021 in technical subjects show good performance as follows:</a:t>
            </a:r>
            <a:endParaRPr lang="en-ZA" sz="1600" dirty="0"/>
          </a:p>
          <a:p>
            <a:r>
              <a:rPr lang="en-US" sz="1600" b="1" i="1" dirty="0"/>
              <a:t>Civil Services (100%), Construction (97.8%), Woodworking (99.4%), Technical Sciences 84.1%, Technical Mathematics (63.2%), Welding and Metalwork (81.1%), Fitting and Machining (99.6%), Automotive (95.1%), Power Systems (94.3%), Digital Systems (100%) and Electronics (82.7%).</a:t>
            </a:r>
            <a:endParaRPr lang="en-ZA" sz="1600" dirty="0"/>
          </a:p>
        </p:txBody>
      </p:sp>
    </p:spTree>
    <p:extLst>
      <p:ext uri="{BB962C8B-B14F-4D97-AF65-F5344CB8AC3E}">
        <p14:creationId xmlns:p14="http://schemas.microsoft.com/office/powerpoint/2010/main" xmlns="" val="3416095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IMPUNGA SECONDARY SCHOOL</a:t>
            </a:r>
            <a:endParaRPr lang="en-ZA" dirty="0"/>
          </a:p>
        </p:txBody>
      </p:sp>
      <p:sp>
        <p:nvSpPr>
          <p:cNvPr id="3" name="Content Placeholder 2"/>
          <p:cNvSpPr>
            <a:spLocks noGrp="1"/>
          </p:cNvSpPr>
          <p:nvPr>
            <p:ph sz="half" idx="1"/>
          </p:nvPr>
        </p:nvSpPr>
        <p:spPr>
          <a:xfrm>
            <a:off x="1328459" y="2642617"/>
            <a:ext cx="2859493" cy="1984248"/>
          </a:xfrm>
          <a:ln>
            <a:solidFill>
              <a:srgbClr val="00B050"/>
            </a:solidFill>
          </a:ln>
        </p:spPr>
        <p:txBody>
          <a:bodyPr>
            <a:normAutofit fontScale="85000" lnSpcReduction="20000"/>
          </a:bodyPr>
          <a:lstStyle/>
          <a:p>
            <a:pPr marL="0" indent="0" algn="just">
              <a:buNone/>
            </a:pPr>
            <a:r>
              <a:rPr lang="en-ZA" dirty="0"/>
              <a:t>The Provincial Department assists the school with reconnection of recovered stolen computers as well as assists with issues pertaining to connectivity and network coverage.</a:t>
            </a:r>
          </a:p>
        </p:txBody>
      </p:sp>
      <p:sp>
        <p:nvSpPr>
          <p:cNvPr id="4" name="Content Placeholder 3"/>
          <p:cNvSpPr>
            <a:spLocks noGrp="1"/>
          </p:cNvSpPr>
          <p:nvPr>
            <p:ph sz="half" idx="2"/>
          </p:nvPr>
        </p:nvSpPr>
        <p:spPr>
          <a:xfrm>
            <a:off x="4306824" y="2017343"/>
            <a:ext cx="6752099" cy="3441520"/>
          </a:xfrm>
          <a:ln>
            <a:solidFill>
              <a:srgbClr val="00B050"/>
            </a:solidFill>
          </a:ln>
        </p:spPr>
        <p:txBody>
          <a:bodyPr>
            <a:normAutofit fontScale="85000" lnSpcReduction="20000"/>
          </a:bodyPr>
          <a:lstStyle/>
          <a:p>
            <a:pPr algn="just"/>
            <a:r>
              <a:rPr lang="en-US" dirty="0"/>
              <a:t>The province was able to replace the stolen resources including computer software and hardware. </a:t>
            </a:r>
            <a:endParaRPr lang="en-US" dirty="0" smtClean="0"/>
          </a:p>
          <a:p>
            <a:pPr algn="just"/>
            <a:r>
              <a:rPr lang="en-US" dirty="0" smtClean="0"/>
              <a:t>These </a:t>
            </a:r>
            <a:r>
              <a:rPr lang="en-US" dirty="0"/>
              <a:t>were reconnected so that learners can continue using them for learning and teachers use them for pedagogical operations. </a:t>
            </a:r>
            <a:endParaRPr lang="en-US" dirty="0" smtClean="0"/>
          </a:p>
          <a:p>
            <a:pPr algn="just"/>
            <a:r>
              <a:rPr lang="en-US" dirty="0" smtClean="0"/>
              <a:t>It </a:t>
            </a:r>
            <a:r>
              <a:rPr lang="en-US" dirty="0"/>
              <a:t>is for this reason that the province did not face any challenge in the 2021 National Senior Certificate Examination when “Computer Aided Subjects” were written (Computer Applications Technology Technology).</a:t>
            </a:r>
            <a:endParaRPr lang="en-ZA" dirty="0"/>
          </a:p>
        </p:txBody>
      </p:sp>
    </p:spTree>
    <p:extLst>
      <p:ext uri="{BB962C8B-B14F-4D97-AF65-F5344CB8AC3E}">
        <p14:creationId xmlns:p14="http://schemas.microsoft.com/office/powerpoint/2010/main" xmlns="" val="1314895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NOMBEWU FULL SERVICE SCHOOL</a:t>
            </a:r>
            <a:endParaRPr lang="en-ZA" dirty="0"/>
          </a:p>
        </p:txBody>
      </p:sp>
      <p:sp>
        <p:nvSpPr>
          <p:cNvPr id="3" name="Content Placeholder 2"/>
          <p:cNvSpPr>
            <a:spLocks noGrp="1"/>
          </p:cNvSpPr>
          <p:nvPr>
            <p:ph sz="half" idx="1"/>
          </p:nvPr>
        </p:nvSpPr>
        <p:spPr>
          <a:xfrm>
            <a:off x="1447331" y="2660905"/>
            <a:ext cx="3298405" cy="2715768"/>
          </a:xfrm>
          <a:ln>
            <a:solidFill>
              <a:srgbClr val="00B050"/>
            </a:solidFill>
          </a:ln>
        </p:spPr>
        <p:txBody>
          <a:bodyPr/>
          <a:lstStyle/>
          <a:p>
            <a:pPr marL="0" indent="0" algn="just">
              <a:buNone/>
            </a:pPr>
            <a:r>
              <a:rPr lang="en-ZA" dirty="0"/>
              <a:t>In respect of the drop in learner performance, the Provincial Department ensure the school received the necessary support and guidance to improve on learner performance.</a:t>
            </a:r>
          </a:p>
        </p:txBody>
      </p:sp>
      <p:sp>
        <p:nvSpPr>
          <p:cNvPr id="4" name="Content Placeholder 3"/>
          <p:cNvSpPr>
            <a:spLocks noGrp="1"/>
          </p:cNvSpPr>
          <p:nvPr>
            <p:ph sz="half" idx="2"/>
          </p:nvPr>
        </p:nvSpPr>
        <p:spPr>
          <a:xfrm>
            <a:off x="4992624" y="2017343"/>
            <a:ext cx="6066299" cy="3441520"/>
          </a:xfrm>
          <a:ln>
            <a:solidFill>
              <a:srgbClr val="00B050"/>
            </a:solidFill>
          </a:ln>
        </p:spPr>
        <p:txBody>
          <a:bodyPr>
            <a:normAutofit/>
          </a:bodyPr>
          <a:lstStyle/>
          <a:p>
            <a:pPr algn="just"/>
            <a:r>
              <a:rPr lang="en-US" sz="2400" dirty="0"/>
              <a:t>In the academic Improvement plan the province looked at strategies to deal with declines and underperformance. </a:t>
            </a:r>
            <a:endParaRPr lang="en-US" sz="2400" dirty="0" smtClean="0"/>
          </a:p>
          <a:p>
            <a:pPr algn="just"/>
            <a:r>
              <a:rPr lang="en-US" sz="2400" dirty="0" smtClean="0"/>
              <a:t>A </a:t>
            </a:r>
            <a:r>
              <a:rPr lang="en-US" sz="2400" dirty="0"/>
              <a:t>s a result the province eliminated the 0% schools and ten districts eliminated the NSC passes. The number of schools obtaining 100% also increased.</a:t>
            </a:r>
            <a:endParaRPr lang="en-ZA" sz="2400" dirty="0"/>
          </a:p>
        </p:txBody>
      </p:sp>
    </p:spTree>
    <p:extLst>
      <p:ext uri="{BB962C8B-B14F-4D97-AF65-F5344CB8AC3E}">
        <p14:creationId xmlns:p14="http://schemas.microsoft.com/office/powerpoint/2010/main" xmlns="" val="869484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b="1" dirty="0">
                <a:effectLst>
                  <a:outerShdw blurRad="38100" dist="38100" dir="2700000" algn="tl">
                    <a:srgbClr val="000000">
                      <a:alpha val="43137"/>
                    </a:srgbClr>
                  </a:outerShdw>
                </a:effectLst>
              </a:rPr>
              <a:t>Learner transport issues across all schools</a:t>
            </a:r>
            <a:endParaRPr lang="en-ZA" dirty="0"/>
          </a:p>
        </p:txBody>
      </p:sp>
      <p:sp>
        <p:nvSpPr>
          <p:cNvPr id="3" name="Content Placeholder 2"/>
          <p:cNvSpPr>
            <a:spLocks noGrp="1"/>
          </p:cNvSpPr>
          <p:nvPr>
            <p:ph sz="half" idx="1"/>
          </p:nvPr>
        </p:nvSpPr>
        <p:spPr>
          <a:xfrm>
            <a:off x="1447331" y="2010878"/>
            <a:ext cx="2402293" cy="3731554"/>
          </a:xfrm>
          <a:ln>
            <a:solidFill>
              <a:srgbClr val="00B050"/>
            </a:solidFill>
          </a:ln>
        </p:spPr>
        <p:txBody>
          <a:bodyPr>
            <a:normAutofit fontScale="85000" lnSpcReduction="20000"/>
          </a:bodyPr>
          <a:lstStyle/>
          <a:p>
            <a:pPr marL="0" indent="0" algn="just">
              <a:buNone/>
            </a:pPr>
            <a:r>
              <a:rPr lang="en-ZA" dirty="0"/>
              <a:t>The Provincial Department continue engagements with the Provincial and National Treasury in respect of additional funding for scholar transport</a:t>
            </a:r>
            <a:r>
              <a:rPr lang="en-ZA" dirty="0" smtClean="0"/>
              <a:t>.</a:t>
            </a:r>
          </a:p>
          <a:p>
            <a:pPr marL="0" indent="0" algn="just">
              <a:buNone/>
            </a:pPr>
            <a:endParaRPr lang="en-GB" dirty="0"/>
          </a:p>
          <a:p>
            <a:pPr marL="0" indent="0" algn="just">
              <a:buNone/>
            </a:pPr>
            <a:r>
              <a:rPr lang="en-ZA" dirty="0"/>
              <a:t>The Provincial Department review the learner transport criteria for rural areas.</a:t>
            </a:r>
          </a:p>
        </p:txBody>
      </p:sp>
      <p:sp>
        <p:nvSpPr>
          <p:cNvPr id="4" name="Content Placeholder 3"/>
          <p:cNvSpPr>
            <a:spLocks noGrp="1"/>
          </p:cNvSpPr>
          <p:nvPr>
            <p:ph sz="half" idx="2"/>
          </p:nvPr>
        </p:nvSpPr>
        <p:spPr>
          <a:xfrm>
            <a:off x="4142232" y="2017342"/>
            <a:ext cx="6916691" cy="3789097"/>
          </a:xfrm>
          <a:ln>
            <a:solidFill>
              <a:srgbClr val="00B050"/>
            </a:solidFill>
          </a:ln>
        </p:spPr>
        <p:txBody>
          <a:bodyPr>
            <a:noAutofit/>
          </a:bodyPr>
          <a:lstStyle/>
          <a:p>
            <a:pPr algn="just"/>
            <a:r>
              <a:rPr lang="en-ZA" sz="1800" dirty="0" smtClean="0"/>
              <a:t>Learner transport is seriously underfunded, however, there </a:t>
            </a:r>
            <a:r>
              <a:rPr lang="en-ZA" sz="1800" dirty="0"/>
              <a:t>are continuous engagements, particularly with Provincial Treasury regarding the issue of budget for learner transport</a:t>
            </a:r>
            <a:r>
              <a:rPr lang="en-ZA" sz="1800" dirty="0" smtClean="0"/>
              <a:t>.</a:t>
            </a:r>
          </a:p>
          <a:p>
            <a:pPr algn="just"/>
            <a:r>
              <a:rPr lang="en-ZA" sz="1800" dirty="0"/>
              <a:t>Through the National Interdepartmental Committee, the issue of budget </a:t>
            </a:r>
            <a:r>
              <a:rPr lang="en-ZA" sz="1800" dirty="0" smtClean="0"/>
              <a:t>is </a:t>
            </a:r>
            <a:r>
              <a:rPr lang="en-ZA" sz="1800" dirty="0"/>
              <a:t>raised on a quarterly basis. </a:t>
            </a:r>
            <a:endParaRPr lang="en-ZA" sz="1800" dirty="0" smtClean="0"/>
          </a:p>
          <a:p>
            <a:pPr algn="just"/>
            <a:endParaRPr lang="en-ZA" sz="1800" dirty="0" smtClean="0"/>
          </a:p>
          <a:p>
            <a:pPr algn="just"/>
            <a:r>
              <a:rPr lang="en-ZA" sz="1800" dirty="0" smtClean="0"/>
              <a:t>The </a:t>
            </a:r>
            <a:r>
              <a:rPr lang="en-ZA" sz="1800" dirty="0"/>
              <a:t>provision of learner transport is biased in favour of rural schools, particularly where there is no public transport. Secondly, the KZN Learner Transport Policy adopted in 2021 addresses the issue of the criteria.</a:t>
            </a:r>
          </a:p>
        </p:txBody>
      </p:sp>
    </p:spTree>
    <p:extLst>
      <p:ext uri="{BB962C8B-B14F-4D97-AF65-F5344CB8AC3E}">
        <p14:creationId xmlns:p14="http://schemas.microsoft.com/office/powerpoint/2010/main" xmlns="" val="1066683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GENERAL Psychosocial support</a:t>
            </a:r>
            <a:endParaRPr lang="en-ZA" b="1" dirty="0"/>
          </a:p>
        </p:txBody>
      </p:sp>
      <p:sp>
        <p:nvSpPr>
          <p:cNvPr id="3" name="Content Placeholder 2"/>
          <p:cNvSpPr>
            <a:spLocks noGrp="1"/>
          </p:cNvSpPr>
          <p:nvPr>
            <p:ph sz="half" idx="1"/>
          </p:nvPr>
        </p:nvSpPr>
        <p:spPr>
          <a:xfrm>
            <a:off x="1447331" y="2010879"/>
            <a:ext cx="2027389" cy="2213650"/>
          </a:xfrm>
          <a:ln>
            <a:solidFill>
              <a:srgbClr val="00B050"/>
            </a:solidFill>
          </a:ln>
        </p:spPr>
        <p:txBody>
          <a:bodyPr>
            <a:normAutofit fontScale="77500" lnSpcReduction="20000"/>
          </a:bodyPr>
          <a:lstStyle/>
          <a:p>
            <a:pPr marL="0" indent="0" algn="just">
              <a:buNone/>
            </a:pPr>
            <a:r>
              <a:rPr lang="en-ZA" dirty="0"/>
              <a:t>The Provincial Department ensured that psychosocial support was priorities in the plans of the Department in respect of school readiness.</a:t>
            </a:r>
          </a:p>
        </p:txBody>
      </p:sp>
      <p:sp>
        <p:nvSpPr>
          <p:cNvPr id="4" name="Content Placeholder 3"/>
          <p:cNvSpPr>
            <a:spLocks noGrp="1"/>
          </p:cNvSpPr>
          <p:nvPr>
            <p:ph sz="half" idx="2"/>
          </p:nvPr>
        </p:nvSpPr>
        <p:spPr>
          <a:xfrm>
            <a:off x="3867912" y="2017343"/>
            <a:ext cx="7191011" cy="3441520"/>
          </a:xfrm>
          <a:ln>
            <a:solidFill>
              <a:srgbClr val="00B050"/>
            </a:solidFill>
          </a:ln>
        </p:spPr>
        <p:txBody>
          <a:bodyPr>
            <a:normAutofit fontScale="77500" lnSpcReduction="20000"/>
          </a:bodyPr>
          <a:lstStyle/>
          <a:p>
            <a:pPr algn="just"/>
            <a:r>
              <a:rPr lang="en-GB" dirty="0"/>
              <a:t>Psychosocial support to learners is being tracked through the provincial strategic and operational plans as well as district plans. </a:t>
            </a:r>
          </a:p>
          <a:p>
            <a:pPr algn="just"/>
            <a:r>
              <a:rPr lang="en-GB" dirty="0"/>
              <a:t>In the strategic plan psychosocial services to learners is non-specific outcome indicator number 2.5. </a:t>
            </a:r>
          </a:p>
          <a:p>
            <a:pPr algn="just"/>
            <a:r>
              <a:rPr lang="en-GB" dirty="0"/>
              <a:t>For the month of February 2022</a:t>
            </a:r>
            <a:r>
              <a:rPr lang="en-GB" dirty="0" smtClean="0"/>
              <a:t>, a total of 1684 </a:t>
            </a:r>
            <a:r>
              <a:rPr lang="en-GB" dirty="0"/>
              <a:t>learners were addressed on risky behaviours and 214 learners were counselled. A total 352 educators were trained to render frontline psychosocial support for learners as only 37% of psychologist and social worker posts are filled (22 out of 60).</a:t>
            </a:r>
          </a:p>
          <a:p>
            <a:pPr algn="just"/>
            <a:r>
              <a:rPr lang="en-GB" dirty="0"/>
              <a:t>Resources for learners on psychosocial issues (</a:t>
            </a:r>
            <a:r>
              <a:rPr lang="en-GB" dirty="0" err="1"/>
              <a:t>eg</a:t>
            </a:r>
            <a:r>
              <a:rPr lang="en-GB" dirty="0"/>
              <a:t> bullying, cyber safety, human trafficking, child abuse) were developed and distributed to all 12 districts. </a:t>
            </a:r>
          </a:p>
          <a:p>
            <a:pPr algn="just"/>
            <a:endParaRPr lang="en-ZA" dirty="0"/>
          </a:p>
        </p:txBody>
      </p:sp>
    </p:spTree>
    <p:extLst>
      <p:ext uri="{BB962C8B-B14F-4D97-AF65-F5344CB8AC3E}">
        <p14:creationId xmlns:p14="http://schemas.microsoft.com/office/powerpoint/2010/main" xmlns="" val="4096608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Water provisioning FOR SCHOOLS</a:t>
            </a:r>
            <a:endParaRPr lang="en-ZA" b="1" dirty="0"/>
          </a:p>
        </p:txBody>
      </p:sp>
      <p:sp>
        <p:nvSpPr>
          <p:cNvPr id="3" name="Content Placeholder 2"/>
          <p:cNvSpPr>
            <a:spLocks noGrp="1"/>
          </p:cNvSpPr>
          <p:nvPr>
            <p:ph sz="half" idx="1"/>
          </p:nvPr>
        </p:nvSpPr>
        <p:spPr>
          <a:xfrm>
            <a:off x="1449217" y="2576562"/>
            <a:ext cx="3033229" cy="2323081"/>
          </a:xfrm>
          <a:ln>
            <a:solidFill>
              <a:srgbClr val="00B050"/>
            </a:solidFill>
          </a:ln>
        </p:spPr>
        <p:txBody>
          <a:bodyPr>
            <a:noAutofit/>
          </a:bodyPr>
          <a:lstStyle/>
          <a:p>
            <a:pPr algn="just"/>
            <a:r>
              <a:rPr lang="en-ZA" sz="1800" dirty="0"/>
              <a:t>The Provincial Department, in collaboration with relevant stakeholders and local municipalities ensured that schools were supplied with adequate running water.</a:t>
            </a:r>
          </a:p>
        </p:txBody>
      </p:sp>
      <p:sp>
        <p:nvSpPr>
          <p:cNvPr id="4" name="Content Placeholder 3"/>
          <p:cNvSpPr>
            <a:spLocks noGrp="1"/>
          </p:cNvSpPr>
          <p:nvPr>
            <p:ph sz="half" idx="2"/>
          </p:nvPr>
        </p:nvSpPr>
        <p:spPr>
          <a:xfrm>
            <a:off x="4773168" y="2017343"/>
            <a:ext cx="6285755" cy="3441520"/>
          </a:xfrm>
        </p:spPr>
        <p:txBody>
          <a:bodyPr>
            <a:normAutofit fontScale="85000" lnSpcReduction="20000"/>
          </a:bodyPr>
          <a:lstStyle/>
          <a:p>
            <a:pPr algn="just"/>
            <a:r>
              <a:rPr lang="en-GB" dirty="0"/>
              <a:t>The Department has a signed Service Level Agreement with all districts within the province including Harry </a:t>
            </a:r>
            <a:r>
              <a:rPr lang="en-GB" dirty="0" err="1"/>
              <a:t>Gwala</a:t>
            </a:r>
            <a:r>
              <a:rPr lang="en-GB" dirty="0"/>
              <a:t> DM for supply and delivery of water to schools. </a:t>
            </a:r>
          </a:p>
          <a:p>
            <a:pPr algn="just"/>
            <a:r>
              <a:rPr lang="en-GB" dirty="0" smtClean="0"/>
              <a:t>The </a:t>
            </a:r>
            <a:r>
              <a:rPr lang="en-GB" dirty="0"/>
              <a:t>schools in Harry </a:t>
            </a:r>
            <a:r>
              <a:rPr lang="en-GB" dirty="0" err="1"/>
              <a:t>Gwala</a:t>
            </a:r>
            <a:r>
              <a:rPr lang="en-GB" dirty="0"/>
              <a:t> that have unreliable water supply are benefiting from supply of water through water tankers from the Harry </a:t>
            </a:r>
            <a:r>
              <a:rPr lang="en-GB" dirty="0" err="1"/>
              <a:t>Gwala</a:t>
            </a:r>
            <a:r>
              <a:rPr lang="en-GB" dirty="0"/>
              <a:t> DM. </a:t>
            </a:r>
          </a:p>
          <a:p>
            <a:pPr algn="just"/>
            <a:endParaRPr lang="en-GB" dirty="0"/>
          </a:p>
          <a:p>
            <a:pPr algn="just"/>
            <a:r>
              <a:rPr lang="en-GB" dirty="0"/>
              <a:t>The Department is also rolling out the installation of boreholes as a permanent intervention for water supply in schools and schools currently receiving water through municipalities have been prioritised under borehole installation programme.</a:t>
            </a:r>
          </a:p>
          <a:p>
            <a:pPr algn="just"/>
            <a:endParaRPr lang="en-GB" dirty="0" smtClean="0"/>
          </a:p>
          <a:p>
            <a:pPr algn="just"/>
            <a:endParaRPr lang="en-ZA" dirty="0"/>
          </a:p>
        </p:txBody>
      </p:sp>
    </p:spTree>
    <p:extLst>
      <p:ext uri="{BB962C8B-B14F-4D97-AF65-F5344CB8AC3E}">
        <p14:creationId xmlns:p14="http://schemas.microsoft.com/office/powerpoint/2010/main" xmlns="" val="3233857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SPECIFIC Infrastructure delivery matters</a:t>
            </a:r>
            <a:endParaRPr lang="en-ZA" sz="3200" b="1" dirty="0"/>
          </a:p>
        </p:txBody>
      </p:sp>
      <p:sp>
        <p:nvSpPr>
          <p:cNvPr id="3" name="Text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xmlns="" val="142221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IMPUNGA FULL SERVICE </a:t>
            </a:r>
            <a:r>
              <a:rPr lang="en-ZA" b="1" dirty="0" smtClean="0"/>
              <a:t>SCHOOL</a:t>
            </a:r>
            <a:endParaRPr lang="en-ZA" b="1" dirty="0"/>
          </a:p>
        </p:txBody>
      </p:sp>
      <p:sp>
        <p:nvSpPr>
          <p:cNvPr id="3" name="Content Placeholder 2"/>
          <p:cNvSpPr>
            <a:spLocks noGrp="1"/>
          </p:cNvSpPr>
          <p:nvPr>
            <p:ph sz="half" idx="1"/>
          </p:nvPr>
        </p:nvSpPr>
        <p:spPr>
          <a:xfrm>
            <a:off x="546531" y="2010879"/>
            <a:ext cx="4025470" cy="1271817"/>
          </a:xfrm>
          <a:ln>
            <a:solidFill>
              <a:srgbClr val="00B050"/>
            </a:solidFill>
          </a:ln>
        </p:spPr>
        <p:txBody>
          <a:bodyPr>
            <a:noAutofit/>
          </a:bodyPr>
          <a:lstStyle/>
          <a:p>
            <a:pPr marL="0" indent="0" algn="just">
              <a:buNone/>
            </a:pPr>
            <a:r>
              <a:rPr lang="en-ZA" dirty="0"/>
              <a:t>The Provincial Department ensures that the school is supplied with extra mobile classrooms</a:t>
            </a:r>
            <a:r>
              <a:rPr lang="en-ZA" dirty="0" smtClean="0"/>
              <a:t>.</a:t>
            </a:r>
          </a:p>
        </p:txBody>
      </p:sp>
      <p:sp>
        <p:nvSpPr>
          <p:cNvPr id="4" name="Content Placeholder 3"/>
          <p:cNvSpPr>
            <a:spLocks noGrp="1"/>
          </p:cNvSpPr>
          <p:nvPr>
            <p:ph sz="half" idx="2"/>
          </p:nvPr>
        </p:nvSpPr>
        <p:spPr>
          <a:xfrm>
            <a:off x="4809744" y="2017343"/>
            <a:ext cx="6711696" cy="1265354"/>
          </a:xfrm>
          <a:ln>
            <a:solidFill>
              <a:srgbClr val="00B050"/>
            </a:solidFill>
          </a:ln>
        </p:spPr>
        <p:txBody>
          <a:bodyPr>
            <a:noAutofit/>
          </a:bodyPr>
          <a:lstStyle/>
          <a:p>
            <a:pPr algn="just"/>
            <a:r>
              <a:rPr lang="en-ZA" dirty="0"/>
              <a:t>The school has been provided with 2 mobile classrooms in support of </a:t>
            </a:r>
            <a:r>
              <a:rPr lang="en-ZA" dirty="0" smtClean="0"/>
              <a:t>providing </a:t>
            </a:r>
            <a:r>
              <a:rPr lang="en-ZA" dirty="0"/>
              <a:t>additional learning spaces</a:t>
            </a:r>
            <a:r>
              <a:rPr lang="en-ZA" dirty="0" smtClean="0"/>
              <a:t>.</a:t>
            </a:r>
          </a:p>
          <a:p>
            <a:pPr algn="just"/>
            <a:endParaRPr lang="en-ZA" dirty="0" smtClean="0"/>
          </a:p>
        </p:txBody>
      </p:sp>
      <p:sp>
        <p:nvSpPr>
          <p:cNvPr id="6" name="Content Placeholder 2"/>
          <p:cNvSpPr txBox="1">
            <a:spLocks/>
          </p:cNvSpPr>
          <p:nvPr/>
        </p:nvSpPr>
        <p:spPr>
          <a:xfrm>
            <a:off x="546530" y="4846319"/>
            <a:ext cx="4263214" cy="1067547"/>
          </a:xfrm>
          <a:prstGeom prst="rect">
            <a:avLst/>
          </a:prstGeom>
          <a:ln>
            <a:solidFill>
              <a:srgbClr val="00B050"/>
            </a:solidFill>
          </a:ln>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buFont typeface="Arial" panose="020B0604020202020204" pitchFamily="34" charset="0"/>
              <a:buNone/>
            </a:pPr>
            <a:r>
              <a:rPr lang="en-ZA" sz="1800" dirty="0"/>
              <a:t>T</a:t>
            </a:r>
            <a:r>
              <a:rPr lang="en-ZA" sz="1800" dirty="0" smtClean="0"/>
              <a:t>he Provincial Department assists the school with the drainage of specific classrooms for further use.</a:t>
            </a:r>
            <a:endParaRPr lang="en-ZA" sz="1800" dirty="0"/>
          </a:p>
        </p:txBody>
      </p:sp>
      <p:sp>
        <p:nvSpPr>
          <p:cNvPr id="7" name="Content Placeholder 2"/>
          <p:cNvSpPr txBox="1">
            <a:spLocks/>
          </p:cNvSpPr>
          <p:nvPr/>
        </p:nvSpPr>
        <p:spPr>
          <a:xfrm>
            <a:off x="546530" y="3429380"/>
            <a:ext cx="4025470" cy="1271819"/>
          </a:xfrm>
          <a:prstGeom prst="rect">
            <a:avLst/>
          </a:prstGeom>
          <a:ln>
            <a:solidFill>
              <a:srgbClr val="00B050"/>
            </a:solidFill>
          </a:ln>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buFont typeface="Arial" panose="020B0604020202020204" pitchFamily="34" charset="0"/>
              <a:buNone/>
            </a:pPr>
            <a:r>
              <a:rPr lang="en-ZA" sz="1800" dirty="0" smtClean="0"/>
              <a:t>The Provincial Department The Provincial Department ensures that the school is supplied with adequate ablution facilities.</a:t>
            </a:r>
          </a:p>
        </p:txBody>
      </p:sp>
      <p:sp>
        <p:nvSpPr>
          <p:cNvPr id="8" name="Content Placeholder 3"/>
          <p:cNvSpPr txBox="1">
            <a:spLocks/>
          </p:cNvSpPr>
          <p:nvPr/>
        </p:nvSpPr>
        <p:spPr>
          <a:xfrm>
            <a:off x="4946904" y="4846318"/>
            <a:ext cx="6711696" cy="1092803"/>
          </a:xfrm>
          <a:prstGeom prst="rect">
            <a:avLst/>
          </a:prstGeom>
          <a:ln>
            <a:solidFill>
              <a:srgbClr val="00B050"/>
            </a:solidFill>
          </a:ln>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just"/>
            <a:r>
              <a:rPr lang="en-GB" sz="1600" dirty="0" smtClean="0"/>
              <a:t>The drainage system is being attended to on regular basis. However, there is a need for major upgrades which is prioritised for 2022/23 financial year.</a:t>
            </a:r>
            <a:endParaRPr lang="en-ZA" sz="1600" dirty="0"/>
          </a:p>
        </p:txBody>
      </p:sp>
      <p:sp>
        <p:nvSpPr>
          <p:cNvPr id="9" name="Content Placeholder 3"/>
          <p:cNvSpPr txBox="1">
            <a:spLocks/>
          </p:cNvSpPr>
          <p:nvPr/>
        </p:nvSpPr>
        <p:spPr>
          <a:xfrm>
            <a:off x="4809744" y="3435846"/>
            <a:ext cx="6711696" cy="1265354"/>
          </a:xfrm>
          <a:prstGeom prst="rect">
            <a:avLst/>
          </a:prstGeom>
          <a:ln>
            <a:solidFill>
              <a:srgbClr val="00B050"/>
            </a:solidFill>
          </a:ln>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just"/>
            <a:r>
              <a:rPr lang="en-ZA" sz="1800" dirty="0" smtClean="0"/>
              <a:t>The contractor is on site with the construction of additional ablution facilities. The physical progress is at 65% with the anticipated completion date for 31</a:t>
            </a:r>
            <a:r>
              <a:rPr lang="en-ZA" sz="1800" baseline="30000" dirty="0" smtClean="0"/>
              <a:t>st</a:t>
            </a:r>
            <a:r>
              <a:rPr lang="en-ZA" sz="1800" dirty="0" smtClean="0"/>
              <a:t> May 2022.</a:t>
            </a:r>
          </a:p>
        </p:txBody>
      </p:sp>
    </p:spTree>
    <p:extLst>
      <p:ext uri="{BB962C8B-B14F-4D97-AF65-F5344CB8AC3E}">
        <p14:creationId xmlns:p14="http://schemas.microsoft.com/office/powerpoint/2010/main" xmlns="" val="163576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IMPUNGA FULL SERVICE </a:t>
            </a:r>
            <a:r>
              <a:rPr lang="en-ZA" b="1" dirty="0" smtClean="0"/>
              <a:t>SCHOOL CONT……</a:t>
            </a:r>
            <a:endParaRPr lang="en-ZA" dirty="0"/>
          </a:p>
        </p:txBody>
      </p:sp>
      <p:sp>
        <p:nvSpPr>
          <p:cNvPr id="3" name="Content Placeholder 2"/>
          <p:cNvSpPr>
            <a:spLocks noGrp="1"/>
          </p:cNvSpPr>
          <p:nvPr>
            <p:ph sz="half" idx="1"/>
          </p:nvPr>
        </p:nvSpPr>
        <p:spPr>
          <a:xfrm>
            <a:off x="1328459" y="2797263"/>
            <a:ext cx="4645152" cy="1290106"/>
          </a:xfrm>
          <a:ln>
            <a:solidFill>
              <a:srgbClr val="00B050"/>
            </a:solidFill>
          </a:ln>
        </p:spPr>
        <p:txBody>
          <a:bodyPr/>
          <a:lstStyle/>
          <a:p>
            <a:pPr marL="0" indent="0" algn="just">
              <a:buNone/>
            </a:pPr>
            <a:r>
              <a:rPr lang="en-ZA" dirty="0"/>
              <a:t>The Provincial Department ensures that schools revive the adopt-a-cop initiative to improve on curbing vandalism.</a:t>
            </a:r>
          </a:p>
        </p:txBody>
      </p:sp>
      <p:sp>
        <p:nvSpPr>
          <p:cNvPr id="4" name="Content Placeholder 3"/>
          <p:cNvSpPr>
            <a:spLocks noGrp="1"/>
          </p:cNvSpPr>
          <p:nvPr>
            <p:ph sz="half" idx="2"/>
          </p:nvPr>
        </p:nvSpPr>
        <p:spPr>
          <a:xfrm>
            <a:off x="6413771" y="2624327"/>
            <a:ext cx="4645152" cy="2029969"/>
          </a:xfrm>
          <a:ln>
            <a:solidFill>
              <a:srgbClr val="00B050"/>
            </a:solidFill>
          </a:ln>
        </p:spPr>
        <p:txBody>
          <a:bodyPr/>
          <a:lstStyle/>
          <a:p>
            <a:pPr algn="just"/>
            <a:r>
              <a:rPr lang="en-ZA" dirty="0"/>
              <a:t>The school has a functioning safety and security committee. The  Principal and SGB as when required has engagements with the local police to do random searches of learners.</a:t>
            </a:r>
          </a:p>
        </p:txBody>
      </p:sp>
      <p:sp>
        <p:nvSpPr>
          <p:cNvPr id="5" name="Content Placeholder 2"/>
          <p:cNvSpPr txBox="1">
            <a:spLocks/>
          </p:cNvSpPr>
          <p:nvPr/>
        </p:nvSpPr>
        <p:spPr>
          <a:xfrm>
            <a:off x="1328459" y="4087369"/>
            <a:ext cx="4645152" cy="129010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buFont typeface="Arial" panose="020B0604020202020204" pitchFamily="34" charset="0"/>
              <a:buNone/>
            </a:pPr>
            <a:endParaRPr lang="en-ZA" dirty="0"/>
          </a:p>
        </p:txBody>
      </p:sp>
    </p:spTree>
    <p:extLst>
      <p:ext uri="{BB962C8B-B14F-4D97-AF65-F5344CB8AC3E}">
        <p14:creationId xmlns:p14="http://schemas.microsoft.com/office/powerpoint/2010/main" xmlns="" val="4201138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DANIEL MZAMO SPECIAL </a:t>
            </a:r>
            <a:r>
              <a:rPr lang="en-ZA" b="1" dirty="0" smtClean="0"/>
              <a:t>SCHOOL</a:t>
            </a:r>
            <a:endParaRPr lang="en-ZA" dirty="0"/>
          </a:p>
        </p:txBody>
      </p:sp>
      <p:sp>
        <p:nvSpPr>
          <p:cNvPr id="3" name="Content Placeholder 2"/>
          <p:cNvSpPr>
            <a:spLocks noGrp="1"/>
          </p:cNvSpPr>
          <p:nvPr>
            <p:ph sz="half" idx="1"/>
          </p:nvPr>
        </p:nvSpPr>
        <p:spPr>
          <a:xfrm>
            <a:off x="1008419" y="2487169"/>
            <a:ext cx="4645152" cy="1490472"/>
          </a:xfrm>
          <a:ln>
            <a:solidFill>
              <a:srgbClr val="00B050"/>
            </a:solidFill>
          </a:ln>
        </p:spPr>
        <p:txBody>
          <a:bodyPr>
            <a:normAutofit lnSpcReduction="10000"/>
          </a:bodyPr>
          <a:lstStyle/>
          <a:p>
            <a:pPr marL="0" indent="0" algn="just">
              <a:buNone/>
            </a:pPr>
            <a:r>
              <a:rPr lang="en-ZA" dirty="0"/>
              <a:t>The Provincial Department assisted and supported the school with its current learner numbers and attract more inclusive learners with severe disabilities.</a:t>
            </a:r>
          </a:p>
        </p:txBody>
      </p:sp>
      <p:sp>
        <p:nvSpPr>
          <p:cNvPr id="4" name="Content Placeholder 3"/>
          <p:cNvSpPr>
            <a:spLocks noGrp="1"/>
          </p:cNvSpPr>
          <p:nvPr>
            <p:ph sz="half" idx="2"/>
          </p:nvPr>
        </p:nvSpPr>
        <p:spPr>
          <a:xfrm>
            <a:off x="5897880" y="2346527"/>
            <a:ext cx="5234195" cy="2252905"/>
          </a:xfrm>
          <a:ln>
            <a:solidFill>
              <a:srgbClr val="00B050"/>
            </a:solidFill>
          </a:ln>
        </p:spPr>
        <p:txBody>
          <a:bodyPr>
            <a:normAutofit lnSpcReduction="10000"/>
          </a:bodyPr>
          <a:lstStyle/>
          <a:p>
            <a:pPr algn="just"/>
            <a:r>
              <a:rPr lang="en-ZA" dirty="0"/>
              <a:t>Enrolment of learners with disabilities has increased over the last 2 years. </a:t>
            </a:r>
          </a:p>
          <a:p>
            <a:pPr lvl="1" algn="just"/>
            <a:r>
              <a:rPr lang="en-ZA" dirty="0"/>
              <a:t>2020 – 425 Learners</a:t>
            </a:r>
          </a:p>
          <a:p>
            <a:pPr lvl="1" algn="just"/>
            <a:r>
              <a:rPr lang="en-ZA" dirty="0"/>
              <a:t>2021- 431 Learners</a:t>
            </a:r>
          </a:p>
          <a:p>
            <a:pPr algn="just"/>
            <a:r>
              <a:rPr lang="en-ZA" dirty="0"/>
              <a:t>Enrolment has exceeded capacity. </a:t>
            </a:r>
          </a:p>
        </p:txBody>
      </p:sp>
    </p:spTree>
    <p:extLst>
      <p:ext uri="{BB962C8B-B14F-4D97-AF65-F5344CB8AC3E}">
        <p14:creationId xmlns:p14="http://schemas.microsoft.com/office/powerpoint/2010/main" xmlns="" val="2542652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868833"/>
          </a:xfrm>
        </p:spPr>
        <p:txBody>
          <a:bodyPr/>
          <a:lstStyle/>
          <a:p>
            <a:r>
              <a:rPr lang="en-ZA" b="1" dirty="0" smtClean="0">
                <a:effectLst>
                  <a:outerShdw blurRad="38100" dist="38100" dir="2700000" algn="tl">
                    <a:srgbClr val="000000">
                      <a:alpha val="43137"/>
                    </a:srgbClr>
                  </a:outerShdw>
                </a:effectLst>
              </a:rPr>
              <a:t>Structure of the presentation</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ln>
            <a:solidFill>
              <a:srgbClr val="00B050"/>
            </a:solidFill>
          </a:ln>
        </p:spPr>
        <p:txBody>
          <a:bodyPr>
            <a:normAutofit/>
          </a:bodyPr>
          <a:lstStyle/>
          <a:p>
            <a:pPr marL="0" indent="0" algn="just">
              <a:buNone/>
            </a:pPr>
            <a:r>
              <a:rPr lang="en-ZA" sz="2400" dirty="0"/>
              <a:t>I</a:t>
            </a:r>
            <a:r>
              <a:rPr lang="en-ZA" sz="2400" dirty="0" smtClean="0"/>
              <a:t>n simplifying the reporting process, all recommendations have been grouped per school according to the following criteria:</a:t>
            </a:r>
          </a:p>
          <a:p>
            <a:pPr lvl="1"/>
            <a:r>
              <a:rPr lang="en-ZA" sz="2000" dirty="0" smtClean="0"/>
              <a:t>Finance related matters</a:t>
            </a:r>
          </a:p>
          <a:p>
            <a:pPr lvl="1"/>
            <a:r>
              <a:rPr lang="en-ZA" sz="2000" dirty="0" smtClean="0"/>
              <a:t>Curriculum related issues</a:t>
            </a:r>
          </a:p>
          <a:p>
            <a:pPr lvl="1"/>
            <a:r>
              <a:rPr lang="en-ZA" sz="2000" dirty="0" smtClean="0"/>
              <a:t>Learner transport</a:t>
            </a:r>
          </a:p>
          <a:p>
            <a:pPr lvl="1"/>
            <a:r>
              <a:rPr lang="en-ZA" sz="2000" dirty="0" smtClean="0"/>
              <a:t>Infrastructure delivery matters</a:t>
            </a:r>
          </a:p>
          <a:p>
            <a:pPr lvl="1"/>
            <a:r>
              <a:rPr lang="en-ZA" sz="2000" dirty="0" smtClean="0"/>
              <a:t>Human resource issues</a:t>
            </a:r>
            <a:endParaRPr lang="en-ZA" sz="2000" dirty="0"/>
          </a:p>
        </p:txBody>
      </p:sp>
    </p:spTree>
    <p:extLst>
      <p:ext uri="{BB962C8B-B14F-4D97-AF65-F5344CB8AC3E}">
        <p14:creationId xmlns:p14="http://schemas.microsoft.com/office/powerpoint/2010/main" xmlns="" val="262428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DANIEL MZAMO SPECIAL </a:t>
            </a:r>
            <a:r>
              <a:rPr lang="en-ZA" b="1" dirty="0" smtClean="0"/>
              <a:t>SCHOOL CONT…</a:t>
            </a:r>
            <a:endParaRPr lang="en-ZA" dirty="0"/>
          </a:p>
        </p:txBody>
      </p:sp>
      <p:sp>
        <p:nvSpPr>
          <p:cNvPr id="3" name="Content Placeholder 2"/>
          <p:cNvSpPr>
            <a:spLocks noGrp="1"/>
          </p:cNvSpPr>
          <p:nvPr>
            <p:ph sz="half" idx="1"/>
          </p:nvPr>
        </p:nvSpPr>
        <p:spPr>
          <a:xfrm>
            <a:off x="1447331" y="2980945"/>
            <a:ext cx="4645152" cy="1517904"/>
          </a:xfrm>
          <a:ln>
            <a:solidFill>
              <a:srgbClr val="00B050"/>
            </a:solidFill>
          </a:ln>
        </p:spPr>
        <p:txBody>
          <a:bodyPr>
            <a:normAutofit lnSpcReduction="10000"/>
          </a:bodyPr>
          <a:lstStyle/>
          <a:p>
            <a:pPr algn="just"/>
            <a:r>
              <a:rPr lang="en-ZA" dirty="0"/>
              <a:t>The Provincial Department ensured a proviso that learners exiting the school be supported in accessing TVET Colleges.</a:t>
            </a:r>
          </a:p>
        </p:txBody>
      </p:sp>
      <p:sp>
        <p:nvSpPr>
          <p:cNvPr id="4" name="Content Placeholder 3"/>
          <p:cNvSpPr>
            <a:spLocks noGrp="1"/>
          </p:cNvSpPr>
          <p:nvPr>
            <p:ph sz="half" idx="2"/>
          </p:nvPr>
        </p:nvSpPr>
        <p:spPr>
          <a:xfrm>
            <a:off x="6409700" y="2430564"/>
            <a:ext cx="4645152" cy="2618665"/>
          </a:xfrm>
          <a:ln>
            <a:solidFill>
              <a:srgbClr val="00B050"/>
            </a:solidFill>
          </a:ln>
        </p:spPr>
        <p:txBody>
          <a:bodyPr>
            <a:normAutofit lnSpcReduction="10000"/>
          </a:bodyPr>
          <a:lstStyle/>
          <a:p>
            <a:pPr algn="just"/>
            <a:r>
              <a:rPr lang="en-ZA" dirty="0"/>
              <a:t>The School has been included in the pilot Technical Occupational programme for the proposed General Certificate in Education Technical Occupational at NQF Level 1 on the SA Qualifications Framework for articulation to the TVET Colleges.</a:t>
            </a:r>
          </a:p>
        </p:txBody>
      </p:sp>
    </p:spTree>
    <p:extLst>
      <p:ext uri="{BB962C8B-B14F-4D97-AF65-F5344CB8AC3E}">
        <p14:creationId xmlns:p14="http://schemas.microsoft.com/office/powerpoint/2010/main" xmlns="" val="4003358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NOMBEWU FULL SERVICE SCHOOL</a:t>
            </a:r>
            <a:r>
              <a:rPr lang="en-ZA" dirty="0"/>
              <a:t/>
            </a:r>
            <a:br>
              <a:rPr lang="en-ZA" dirty="0"/>
            </a:br>
            <a:endParaRPr lang="en-ZA" dirty="0"/>
          </a:p>
        </p:txBody>
      </p:sp>
      <p:sp>
        <p:nvSpPr>
          <p:cNvPr id="3" name="Content Placeholder 2"/>
          <p:cNvSpPr>
            <a:spLocks noGrp="1"/>
          </p:cNvSpPr>
          <p:nvPr>
            <p:ph sz="half" idx="1"/>
          </p:nvPr>
        </p:nvSpPr>
        <p:spPr>
          <a:xfrm>
            <a:off x="1449217" y="2466686"/>
            <a:ext cx="3398989" cy="2542834"/>
          </a:xfrm>
          <a:ln>
            <a:solidFill>
              <a:srgbClr val="00B050"/>
            </a:solidFill>
          </a:ln>
        </p:spPr>
        <p:txBody>
          <a:bodyPr>
            <a:normAutofit lnSpcReduction="10000"/>
          </a:bodyPr>
          <a:lstStyle/>
          <a:p>
            <a:pPr marL="0" indent="0">
              <a:buNone/>
            </a:pPr>
            <a:r>
              <a:rPr lang="en-ZA" dirty="0"/>
              <a:t>The Provincial Department continue its work on the eradication of mud-schools in the district. Also ensure there is a commitment to repair and renovate all storm-damaged classrooms – with timeframes.</a:t>
            </a:r>
          </a:p>
        </p:txBody>
      </p:sp>
      <p:sp>
        <p:nvSpPr>
          <p:cNvPr id="4" name="Content Placeholder 3"/>
          <p:cNvSpPr>
            <a:spLocks noGrp="1"/>
          </p:cNvSpPr>
          <p:nvPr>
            <p:ph sz="half" idx="2"/>
          </p:nvPr>
        </p:nvSpPr>
        <p:spPr>
          <a:xfrm>
            <a:off x="5111496" y="2017343"/>
            <a:ext cx="5947427" cy="3441520"/>
          </a:xfrm>
          <a:ln>
            <a:solidFill>
              <a:srgbClr val="00B050"/>
            </a:solidFill>
          </a:ln>
        </p:spPr>
        <p:txBody>
          <a:bodyPr>
            <a:normAutofit lnSpcReduction="10000"/>
          </a:bodyPr>
          <a:lstStyle/>
          <a:p>
            <a:pPr algn="just"/>
            <a:r>
              <a:rPr lang="en-GB" dirty="0"/>
              <a:t>It should be noted that </a:t>
            </a:r>
            <a:r>
              <a:rPr lang="en-GB" dirty="0" err="1"/>
              <a:t>Nombewu</a:t>
            </a:r>
            <a:r>
              <a:rPr lang="en-GB" dirty="0"/>
              <a:t> Full Service school is not a mud school. However, the school has been affected by the storm which damaged the roof and the Department has provided 5 mobile classrooms to the school as an interim provision of additional learning spaces. </a:t>
            </a:r>
          </a:p>
          <a:p>
            <a:pPr algn="just"/>
            <a:r>
              <a:rPr lang="en-GB" dirty="0"/>
              <a:t>The school has been included in the repairs and renovation programme. </a:t>
            </a:r>
          </a:p>
          <a:p>
            <a:pPr algn="just"/>
            <a:endParaRPr lang="en-ZA" dirty="0"/>
          </a:p>
        </p:txBody>
      </p:sp>
    </p:spTree>
    <p:extLst>
      <p:ext uri="{BB962C8B-B14F-4D97-AF65-F5344CB8AC3E}">
        <p14:creationId xmlns:p14="http://schemas.microsoft.com/office/powerpoint/2010/main" xmlns="" val="2288459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NOMBEWU FULL SERVICE </a:t>
            </a:r>
            <a:r>
              <a:rPr lang="en-ZA" b="1" dirty="0" smtClean="0"/>
              <a:t>SCHOOL CONT…</a:t>
            </a:r>
            <a:endParaRPr lang="en-ZA" dirty="0"/>
          </a:p>
        </p:txBody>
      </p:sp>
      <p:sp>
        <p:nvSpPr>
          <p:cNvPr id="3" name="Content Placeholder 2"/>
          <p:cNvSpPr>
            <a:spLocks noGrp="1"/>
          </p:cNvSpPr>
          <p:nvPr>
            <p:ph sz="half" idx="1"/>
          </p:nvPr>
        </p:nvSpPr>
        <p:spPr>
          <a:xfrm>
            <a:off x="1447331" y="3172969"/>
            <a:ext cx="3289261" cy="969264"/>
          </a:xfrm>
          <a:ln>
            <a:solidFill>
              <a:srgbClr val="00B050"/>
            </a:solidFill>
          </a:ln>
        </p:spPr>
        <p:txBody>
          <a:bodyPr>
            <a:normAutofit fontScale="70000" lnSpcReduction="20000"/>
          </a:bodyPr>
          <a:lstStyle/>
          <a:p>
            <a:pPr marL="0" indent="0" algn="just">
              <a:buNone/>
            </a:pPr>
            <a:r>
              <a:rPr lang="en-ZA" dirty="0"/>
              <a:t>The Provincial Department, in collaboration with relevant stakeholders, including municipalities, ensure that the school received water as was required. </a:t>
            </a:r>
          </a:p>
        </p:txBody>
      </p:sp>
      <p:sp>
        <p:nvSpPr>
          <p:cNvPr id="4" name="Content Placeholder 3"/>
          <p:cNvSpPr>
            <a:spLocks noGrp="1"/>
          </p:cNvSpPr>
          <p:nvPr>
            <p:ph sz="half" idx="2"/>
          </p:nvPr>
        </p:nvSpPr>
        <p:spPr>
          <a:xfrm>
            <a:off x="5010912" y="2017343"/>
            <a:ext cx="6048011" cy="3441520"/>
          </a:xfrm>
          <a:ln>
            <a:solidFill>
              <a:srgbClr val="00B050"/>
            </a:solidFill>
          </a:ln>
        </p:spPr>
        <p:txBody>
          <a:bodyPr>
            <a:noAutofit/>
          </a:bodyPr>
          <a:lstStyle/>
          <a:p>
            <a:r>
              <a:rPr lang="en-GB" sz="1600" dirty="0"/>
              <a:t>The Department has a signed Service Level Agreement with all districts within the province including Harry </a:t>
            </a:r>
            <a:r>
              <a:rPr lang="en-GB" sz="1600" dirty="0" err="1"/>
              <a:t>Gwala</a:t>
            </a:r>
            <a:r>
              <a:rPr lang="en-GB" sz="1600" dirty="0"/>
              <a:t> DM for supply and delivery of water to schools. </a:t>
            </a:r>
          </a:p>
          <a:p>
            <a:r>
              <a:rPr lang="en-GB" sz="1600" dirty="0" smtClean="0"/>
              <a:t>The </a:t>
            </a:r>
            <a:r>
              <a:rPr lang="en-GB" sz="1600" dirty="0"/>
              <a:t>schools in Harry </a:t>
            </a:r>
            <a:r>
              <a:rPr lang="en-GB" sz="1600" dirty="0" err="1"/>
              <a:t>Gwala</a:t>
            </a:r>
            <a:r>
              <a:rPr lang="en-GB" sz="1600" dirty="0"/>
              <a:t> that have unreliable water supply are benefiting from supply of water through water tankers from the Harry </a:t>
            </a:r>
            <a:r>
              <a:rPr lang="en-GB" sz="1600" dirty="0" err="1"/>
              <a:t>Gwala</a:t>
            </a:r>
            <a:r>
              <a:rPr lang="en-GB" sz="1600" dirty="0"/>
              <a:t> DM. </a:t>
            </a:r>
          </a:p>
          <a:p>
            <a:r>
              <a:rPr lang="en-GB" sz="1600" dirty="0" smtClean="0"/>
              <a:t>The </a:t>
            </a:r>
            <a:r>
              <a:rPr lang="en-GB" sz="1600" dirty="0"/>
              <a:t>Department is also rolling out the installation of boreholes as a permanent intervention for water supply in schools and schools currently receiving </a:t>
            </a:r>
            <a:r>
              <a:rPr lang="en-ZA" sz="1600" dirty="0"/>
              <a:t>water through municipalities have been prioritised under borehole installation programme.</a:t>
            </a:r>
          </a:p>
        </p:txBody>
      </p:sp>
    </p:spTree>
    <p:extLst>
      <p:ext uri="{BB962C8B-B14F-4D97-AF65-F5344CB8AC3E}">
        <p14:creationId xmlns:p14="http://schemas.microsoft.com/office/powerpoint/2010/main" xmlns="" val="1390121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MHLABA COMBINED SCHOOL</a:t>
            </a:r>
            <a:r>
              <a:rPr lang="en-ZA" dirty="0"/>
              <a:t/>
            </a:r>
            <a:br>
              <a:rPr lang="en-ZA" dirty="0"/>
            </a:br>
            <a:endParaRPr lang="en-ZA" dirty="0"/>
          </a:p>
        </p:txBody>
      </p:sp>
      <p:sp>
        <p:nvSpPr>
          <p:cNvPr id="3" name="Content Placeholder 2"/>
          <p:cNvSpPr>
            <a:spLocks noGrp="1"/>
          </p:cNvSpPr>
          <p:nvPr>
            <p:ph sz="half" idx="1"/>
          </p:nvPr>
        </p:nvSpPr>
        <p:spPr>
          <a:xfrm>
            <a:off x="1040316" y="2017343"/>
            <a:ext cx="4645152" cy="1356793"/>
          </a:xfrm>
          <a:ln>
            <a:solidFill>
              <a:srgbClr val="00B050"/>
            </a:solidFill>
          </a:ln>
        </p:spPr>
        <p:txBody>
          <a:bodyPr>
            <a:normAutofit lnSpcReduction="10000"/>
          </a:bodyPr>
          <a:lstStyle/>
          <a:p>
            <a:pPr marL="0" indent="0" algn="just">
              <a:buNone/>
            </a:pPr>
            <a:r>
              <a:rPr lang="en-ZA" sz="1800" dirty="0"/>
              <a:t>The Provincial Department prioritise the renovation and refurbishment of damaged classrooms and ensure this included ceilings and </a:t>
            </a:r>
            <a:r>
              <a:rPr lang="en-ZA" sz="1800" dirty="0" smtClean="0"/>
              <a:t>electrification.</a:t>
            </a:r>
          </a:p>
        </p:txBody>
      </p:sp>
      <p:sp>
        <p:nvSpPr>
          <p:cNvPr id="4" name="Content Placeholder 3"/>
          <p:cNvSpPr>
            <a:spLocks noGrp="1"/>
          </p:cNvSpPr>
          <p:nvPr>
            <p:ph sz="half" idx="2"/>
          </p:nvPr>
        </p:nvSpPr>
        <p:spPr>
          <a:xfrm>
            <a:off x="5897880" y="2017343"/>
            <a:ext cx="5065532" cy="1356793"/>
          </a:xfrm>
          <a:ln>
            <a:solidFill>
              <a:srgbClr val="00B050"/>
            </a:solidFill>
          </a:ln>
        </p:spPr>
        <p:txBody>
          <a:bodyPr>
            <a:normAutofit lnSpcReduction="10000"/>
          </a:bodyPr>
          <a:lstStyle/>
          <a:p>
            <a:pPr marL="0" indent="0" algn="just">
              <a:buNone/>
            </a:pPr>
            <a:r>
              <a:rPr lang="en-ZA" dirty="0"/>
              <a:t>The school has been prioritized in the departments repairs and renovation programme for repairs. </a:t>
            </a:r>
            <a:endParaRPr lang="en-ZA" dirty="0" smtClean="0"/>
          </a:p>
          <a:p>
            <a:pPr marL="0" indent="0" algn="just">
              <a:buNone/>
            </a:pPr>
            <a:endParaRPr lang="en-ZA" dirty="0"/>
          </a:p>
        </p:txBody>
      </p:sp>
      <p:sp>
        <p:nvSpPr>
          <p:cNvPr id="10" name="Rectangle 9"/>
          <p:cNvSpPr/>
          <p:nvPr/>
        </p:nvSpPr>
        <p:spPr>
          <a:xfrm>
            <a:off x="3904489" y="3902742"/>
            <a:ext cx="7150364" cy="2062103"/>
          </a:xfrm>
          <a:prstGeom prst="rect">
            <a:avLst/>
          </a:prstGeom>
          <a:ln>
            <a:solidFill>
              <a:srgbClr val="00B050"/>
            </a:solidFill>
          </a:ln>
        </p:spPr>
        <p:txBody>
          <a:bodyPr wrap="square">
            <a:spAutoFit/>
          </a:bodyPr>
          <a:lstStyle/>
          <a:p>
            <a:pPr algn="just"/>
            <a:r>
              <a:rPr lang="en-GB" sz="1600" dirty="0"/>
              <a:t>The Department has a signed Service Level Agreement with all districts within the province including Harry </a:t>
            </a:r>
            <a:r>
              <a:rPr lang="en-GB" sz="1600" dirty="0" err="1"/>
              <a:t>Gwala</a:t>
            </a:r>
            <a:r>
              <a:rPr lang="en-GB" sz="1600" dirty="0"/>
              <a:t> DM for supply and delivery of water to schools. </a:t>
            </a:r>
            <a:endParaRPr lang="en-GB" sz="1600" dirty="0" smtClean="0"/>
          </a:p>
          <a:p>
            <a:pPr algn="just"/>
            <a:r>
              <a:rPr lang="en-GB" sz="1600" dirty="0"/>
              <a:t>The schools in Harry </a:t>
            </a:r>
            <a:r>
              <a:rPr lang="en-GB" sz="1600" dirty="0" err="1"/>
              <a:t>Gwala</a:t>
            </a:r>
            <a:r>
              <a:rPr lang="en-GB" sz="1600" dirty="0"/>
              <a:t> that have unreliable water supply are benefiting from supply of water through water tankers from the Harry </a:t>
            </a:r>
            <a:r>
              <a:rPr lang="en-GB" sz="1600" dirty="0" err="1"/>
              <a:t>Gwala</a:t>
            </a:r>
            <a:r>
              <a:rPr lang="en-GB" sz="1600" dirty="0"/>
              <a:t> DM. </a:t>
            </a:r>
          </a:p>
          <a:p>
            <a:pPr algn="just"/>
            <a:endParaRPr lang="en-GB" sz="1600" dirty="0"/>
          </a:p>
          <a:p>
            <a:pPr algn="just"/>
            <a:r>
              <a:rPr lang="en-GB" sz="1600" dirty="0"/>
              <a:t>The Department is also rolling out the installation of boreholes as a permanent intervention for water supply in schools and schools currently receiving water through municipalities have been prioritised under borehole installation programme</a:t>
            </a:r>
            <a:r>
              <a:rPr lang="en-GB" sz="1600" dirty="0" smtClean="0"/>
              <a:t>.</a:t>
            </a:r>
          </a:p>
        </p:txBody>
      </p:sp>
      <p:sp>
        <p:nvSpPr>
          <p:cNvPr id="11" name="Rectangle 10"/>
          <p:cNvSpPr/>
          <p:nvPr/>
        </p:nvSpPr>
        <p:spPr>
          <a:xfrm>
            <a:off x="939732" y="3677766"/>
            <a:ext cx="2749765" cy="2308324"/>
          </a:xfrm>
          <a:prstGeom prst="rect">
            <a:avLst/>
          </a:prstGeom>
          <a:ln>
            <a:solidFill>
              <a:srgbClr val="00B050"/>
            </a:solidFill>
          </a:ln>
        </p:spPr>
        <p:txBody>
          <a:bodyPr wrap="square">
            <a:spAutoFit/>
          </a:bodyPr>
          <a:lstStyle/>
          <a:p>
            <a:pPr algn="just"/>
            <a:r>
              <a:rPr lang="en-ZA" dirty="0"/>
              <a:t>In collaboration with the local municipality, the Provincial Department ensure that the school received adequate water supply as required. Further to this, the school was also provided with a borehole</a:t>
            </a:r>
            <a:r>
              <a:rPr lang="en-ZA" dirty="0" smtClean="0"/>
              <a:t>.</a:t>
            </a:r>
            <a:endParaRPr lang="en-ZA" dirty="0"/>
          </a:p>
        </p:txBody>
      </p:sp>
    </p:spTree>
    <p:extLst>
      <p:ext uri="{BB962C8B-B14F-4D97-AF65-F5344CB8AC3E}">
        <p14:creationId xmlns:p14="http://schemas.microsoft.com/office/powerpoint/2010/main" xmlns="" val="1297974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MHLABA COMBINED </a:t>
            </a:r>
            <a:r>
              <a:rPr lang="en-ZA" b="1" dirty="0" smtClean="0"/>
              <a:t>SCHOOL CONT….</a:t>
            </a:r>
            <a:endParaRPr lang="en-ZA" dirty="0"/>
          </a:p>
        </p:txBody>
      </p:sp>
      <p:sp>
        <p:nvSpPr>
          <p:cNvPr id="3" name="Content Placeholder 2"/>
          <p:cNvSpPr>
            <a:spLocks noGrp="1"/>
          </p:cNvSpPr>
          <p:nvPr>
            <p:ph sz="half" idx="1"/>
          </p:nvPr>
        </p:nvSpPr>
        <p:spPr>
          <a:xfrm>
            <a:off x="1449217" y="2468880"/>
            <a:ext cx="2374861" cy="2478024"/>
          </a:xfrm>
          <a:ln>
            <a:solidFill>
              <a:srgbClr val="00B050"/>
            </a:solidFill>
          </a:ln>
        </p:spPr>
        <p:txBody>
          <a:bodyPr>
            <a:noAutofit/>
          </a:bodyPr>
          <a:lstStyle/>
          <a:p>
            <a:pPr marL="0" indent="0" algn="just">
              <a:buNone/>
            </a:pPr>
            <a:r>
              <a:rPr lang="en-ZA" sz="1600" dirty="0" smtClean="0"/>
              <a:t>The </a:t>
            </a:r>
            <a:r>
              <a:rPr lang="en-ZA" sz="1600" dirty="0"/>
              <a:t>Provincial Department consider assisting and supporting the school with the possible phasing out of Grade 8 – 12 and transfer these learners to the nearest High School.</a:t>
            </a:r>
          </a:p>
        </p:txBody>
      </p:sp>
      <p:sp>
        <p:nvSpPr>
          <p:cNvPr id="4" name="Content Placeholder 3"/>
          <p:cNvSpPr>
            <a:spLocks noGrp="1"/>
          </p:cNvSpPr>
          <p:nvPr>
            <p:ph sz="half" idx="2"/>
          </p:nvPr>
        </p:nvSpPr>
        <p:spPr>
          <a:xfrm>
            <a:off x="4014216" y="2017343"/>
            <a:ext cx="7044707" cy="3441520"/>
          </a:xfrm>
          <a:ln>
            <a:solidFill>
              <a:srgbClr val="00B050"/>
            </a:solidFill>
          </a:ln>
        </p:spPr>
        <p:txBody>
          <a:bodyPr>
            <a:normAutofit fontScale="70000" lnSpcReduction="20000"/>
          </a:bodyPr>
          <a:lstStyle/>
          <a:p>
            <a:pPr algn="just"/>
            <a:r>
              <a:rPr lang="en-GB" dirty="0"/>
              <a:t>The transformation of the schooling system processes is underway between the circuit management centre and the affected community for the purposes of consultative engagements to explore possibility of transferring the secondary school (grade 8-12) to an underutilised school in the area or construction of a new secondary school. </a:t>
            </a:r>
          </a:p>
          <a:p>
            <a:pPr algn="just"/>
            <a:r>
              <a:rPr lang="en-GB" dirty="0" smtClean="0"/>
              <a:t>The </a:t>
            </a:r>
            <a:r>
              <a:rPr lang="en-GB" dirty="0"/>
              <a:t>main challenge is that the nearest high schools is </a:t>
            </a:r>
          </a:p>
          <a:p>
            <a:pPr algn="just"/>
            <a:r>
              <a:rPr lang="en-GB" dirty="0" err="1"/>
              <a:t>Jozana</a:t>
            </a:r>
            <a:r>
              <a:rPr lang="en-GB" dirty="0"/>
              <a:t> Secondary School which is utilised to its full capacity and can no longer accept more learners.</a:t>
            </a:r>
          </a:p>
          <a:p>
            <a:pPr algn="just"/>
            <a:r>
              <a:rPr lang="en-GB" dirty="0" smtClean="0"/>
              <a:t>The </a:t>
            </a:r>
            <a:r>
              <a:rPr lang="en-GB" dirty="0"/>
              <a:t>school has been provided with 5 additional classrooms to deal with the overcrowding. </a:t>
            </a:r>
            <a:endParaRPr lang="en-GB" dirty="0" smtClean="0"/>
          </a:p>
          <a:p>
            <a:pPr algn="just"/>
            <a:r>
              <a:rPr lang="en-GB" dirty="0"/>
              <a:t>The decision to relocate the senior school at </a:t>
            </a:r>
            <a:r>
              <a:rPr lang="en-GB" dirty="0" err="1"/>
              <a:t>Umhlaba</a:t>
            </a:r>
            <a:r>
              <a:rPr lang="en-GB" dirty="0"/>
              <a:t> Combined School will be informed by the outcomes of the engagement between circuit management centre and the community and the availability of funding to finance the additional resources as a result of this transfer, whether it is the provision of the learner transport or the construction of a new school.</a:t>
            </a:r>
          </a:p>
          <a:p>
            <a:pPr marL="0" indent="0" algn="just">
              <a:buNone/>
            </a:pPr>
            <a:endParaRPr lang="en-ZA" dirty="0"/>
          </a:p>
        </p:txBody>
      </p:sp>
    </p:spTree>
    <p:extLst>
      <p:ext uri="{BB962C8B-B14F-4D97-AF65-F5344CB8AC3E}">
        <p14:creationId xmlns:p14="http://schemas.microsoft.com/office/powerpoint/2010/main" xmlns="" val="3831215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VULEKANI SPECIAL SCHOOL</a:t>
            </a:r>
            <a:r>
              <a:rPr lang="en-ZA" dirty="0"/>
              <a:t/>
            </a:r>
            <a:br>
              <a:rPr lang="en-ZA" dirty="0"/>
            </a:br>
            <a:endParaRPr lang="en-ZA" dirty="0"/>
          </a:p>
        </p:txBody>
      </p:sp>
      <p:sp>
        <p:nvSpPr>
          <p:cNvPr id="3" name="Content Placeholder 2"/>
          <p:cNvSpPr>
            <a:spLocks noGrp="1"/>
          </p:cNvSpPr>
          <p:nvPr>
            <p:ph sz="half" idx="1"/>
          </p:nvPr>
        </p:nvSpPr>
        <p:spPr>
          <a:xfrm>
            <a:off x="1184041" y="2348214"/>
            <a:ext cx="3289261" cy="3202193"/>
          </a:xfrm>
          <a:ln>
            <a:solidFill>
              <a:srgbClr val="00B050"/>
            </a:solidFill>
          </a:ln>
        </p:spPr>
        <p:txBody>
          <a:bodyPr>
            <a:noAutofit/>
          </a:bodyPr>
          <a:lstStyle/>
          <a:p>
            <a:pPr marL="0" indent="0" algn="just">
              <a:buNone/>
            </a:pPr>
            <a:r>
              <a:rPr lang="en-ZA" sz="1400" dirty="0"/>
              <a:t>The Provincial Department ensures that schools with water challenges received the necessary elevated water tanks for water storage. The Provincial Department also engage with the local municipality to ensure steady supply of water to the school. Issues of water to school needs urgent attention and solutions – if needs be there should be higher-level intervention. Issues of water supply to schools needs to be resolve before schools reopened.</a:t>
            </a:r>
          </a:p>
        </p:txBody>
      </p:sp>
      <p:sp>
        <p:nvSpPr>
          <p:cNvPr id="4" name="Content Placeholder 3"/>
          <p:cNvSpPr>
            <a:spLocks noGrp="1"/>
          </p:cNvSpPr>
          <p:nvPr>
            <p:ph sz="half" idx="2"/>
          </p:nvPr>
        </p:nvSpPr>
        <p:spPr>
          <a:xfrm>
            <a:off x="4599432" y="2273376"/>
            <a:ext cx="6455420" cy="3542208"/>
          </a:xfrm>
          <a:ln>
            <a:solidFill>
              <a:srgbClr val="00B050"/>
            </a:solidFill>
          </a:ln>
        </p:spPr>
        <p:txBody>
          <a:bodyPr>
            <a:noAutofit/>
          </a:bodyPr>
          <a:lstStyle/>
          <a:p>
            <a:pPr algn="just"/>
            <a:r>
              <a:rPr lang="en-GB" sz="1700" dirty="0"/>
              <a:t>The Department has a signed Service Level Agreement with all districts within the province including Harry </a:t>
            </a:r>
            <a:r>
              <a:rPr lang="en-GB" sz="1700" dirty="0" err="1"/>
              <a:t>Gwala</a:t>
            </a:r>
            <a:r>
              <a:rPr lang="en-GB" sz="1700" dirty="0"/>
              <a:t> DM for supply and delivery of water to schools. </a:t>
            </a:r>
          </a:p>
          <a:p>
            <a:pPr algn="just"/>
            <a:r>
              <a:rPr lang="en-GB" sz="1700" dirty="0" smtClean="0"/>
              <a:t>The </a:t>
            </a:r>
            <a:r>
              <a:rPr lang="en-GB" sz="1700" dirty="0"/>
              <a:t>schools in Harry </a:t>
            </a:r>
            <a:r>
              <a:rPr lang="en-GB" sz="1700" dirty="0" err="1"/>
              <a:t>Gwala</a:t>
            </a:r>
            <a:r>
              <a:rPr lang="en-GB" sz="1700" dirty="0"/>
              <a:t> that have unreliable water supply are benefiting from supply of water through water tankers from the Harry </a:t>
            </a:r>
            <a:r>
              <a:rPr lang="en-GB" sz="1700" dirty="0" err="1"/>
              <a:t>Gwala</a:t>
            </a:r>
            <a:r>
              <a:rPr lang="en-GB" sz="1700" dirty="0"/>
              <a:t> DM. </a:t>
            </a:r>
          </a:p>
          <a:p>
            <a:pPr algn="just"/>
            <a:r>
              <a:rPr lang="en-GB" sz="1700" dirty="0" smtClean="0"/>
              <a:t>The </a:t>
            </a:r>
            <a:r>
              <a:rPr lang="en-GB" sz="1700" dirty="0"/>
              <a:t>Department is also rolling out the installation of boreholes as a permanent intervention for water supply in schools and schools currently receiving water through municipalities have been prioritised under borehole installation programme.</a:t>
            </a:r>
          </a:p>
          <a:p>
            <a:pPr algn="just"/>
            <a:endParaRPr lang="en-GB" sz="1700" dirty="0"/>
          </a:p>
        </p:txBody>
      </p:sp>
    </p:spTree>
    <p:extLst>
      <p:ext uri="{BB962C8B-B14F-4D97-AF65-F5344CB8AC3E}">
        <p14:creationId xmlns:p14="http://schemas.microsoft.com/office/powerpoint/2010/main" xmlns="" val="6776361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VULEKANI SPECIAL </a:t>
            </a:r>
            <a:r>
              <a:rPr lang="en-ZA" b="1" dirty="0" smtClean="0"/>
              <a:t>SCHOOL CONT…..</a:t>
            </a:r>
            <a:endParaRPr lang="en-ZA" dirty="0"/>
          </a:p>
        </p:txBody>
      </p:sp>
      <p:sp>
        <p:nvSpPr>
          <p:cNvPr id="3" name="Content Placeholder 2"/>
          <p:cNvSpPr>
            <a:spLocks noGrp="1"/>
          </p:cNvSpPr>
          <p:nvPr>
            <p:ph sz="half" idx="1"/>
          </p:nvPr>
        </p:nvSpPr>
        <p:spPr>
          <a:xfrm>
            <a:off x="1449217" y="2916135"/>
            <a:ext cx="4645152" cy="1198666"/>
          </a:xfrm>
          <a:ln>
            <a:solidFill>
              <a:srgbClr val="00B050"/>
            </a:solidFill>
          </a:ln>
        </p:spPr>
        <p:txBody>
          <a:bodyPr/>
          <a:lstStyle/>
          <a:p>
            <a:pPr marL="0" indent="0" algn="just">
              <a:buNone/>
            </a:pPr>
            <a:r>
              <a:rPr lang="en-ZA" dirty="0"/>
              <a:t>The Provincial Department consider reviving the policing forums to curb vandalism of school property. </a:t>
            </a:r>
          </a:p>
        </p:txBody>
      </p:sp>
      <p:sp>
        <p:nvSpPr>
          <p:cNvPr id="4" name="Content Placeholder 3"/>
          <p:cNvSpPr>
            <a:spLocks noGrp="1"/>
          </p:cNvSpPr>
          <p:nvPr>
            <p:ph sz="half" idx="2"/>
          </p:nvPr>
        </p:nvSpPr>
        <p:spPr>
          <a:xfrm>
            <a:off x="6413771" y="2468879"/>
            <a:ext cx="4645152" cy="2039113"/>
          </a:xfrm>
          <a:ln>
            <a:solidFill>
              <a:srgbClr val="00B050"/>
            </a:solidFill>
          </a:ln>
        </p:spPr>
        <p:txBody>
          <a:bodyPr/>
          <a:lstStyle/>
          <a:p>
            <a:pPr algn="just"/>
            <a:r>
              <a:rPr lang="en-ZA" dirty="0"/>
              <a:t>The school has a functioning safety and security committee. The  Principal and SGB as when required has engagements with the local police to do random searches of learners.</a:t>
            </a:r>
          </a:p>
        </p:txBody>
      </p:sp>
    </p:spTree>
    <p:extLst>
      <p:ext uri="{BB962C8B-B14F-4D97-AF65-F5344CB8AC3E}">
        <p14:creationId xmlns:p14="http://schemas.microsoft.com/office/powerpoint/2010/main" xmlns="" val="527652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VULEKANI SPECIAL SCHOOL CONT…..</a:t>
            </a:r>
            <a:endParaRPr lang="en-ZA" dirty="0"/>
          </a:p>
        </p:txBody>
      </p:sp>
      <p:sp>
        <p:nvSpPr>
          <p:cNvPr id="3" name="Content Placeholder 2"/>
          <p:cNvSpPr>
            <a:spLocks noGrp="1"/>
          </p:cNvSpPr>
          <p:nvPr>
            <p:ph sz="half" idx="1"/>
          </p:nvPr>
        </p:nvSpPr>
        <p:spPr>
          <a:xfrm>
            <a:off x="1447331" y="2010879"/>
            <a:ext cx="4645152" cy="1280962"/>
          </a:xfrm>
          <a:ln>
            <a:solidFill>
              <a:srgbClr val="00B050"/>
            </a:solidFill>
          </a:ln>
        </p:spPr>
        <p:txBody>
          <a:bodyPr/>
          <a:lstStyle/>
          <a:p>
            <a:pPr marL="0" indent="0" algn="just">
              <a:buNone/>
            </a:pPr>
            <a:r>
              <a:rPr lang="en-ZA" dirty="0"/>
              <a:t>The Provincial Department investigates the weighting of the school and report back to the school on the PPN for the school.</a:t>
            </a:r>
          </a:p>
        </p:txBody>
      </p:sp>
      <p:sp>
        <p:nvSpPr>
          <p:cNvPr id="4" name="Content Placeholder 3"/>
          <p:cNvSpPr>
            <a:spLocks noGrp="1"/>
          </p:cNvSpPr>
          <p:nvPr>
            <p:ph sz="half" idx="2"/>
          </p:nvPr>
        </p:nvSpPr>
        <p:spPr>
          <a:xfrm>
            <a:off x="6413771" y="2017343"/>
            <a:ext cx="4645152" cy="1274498"/>
          </a:xfrm>
          <a:ln>
            <a:solidFill>
              <a:srgbClr val="00B050"/>
            </a:solidFill>
          </a:ln>
        </p:spPr>
        <p:txBody>
          <a:bodyPr/>
          <a:lstStyle/>
          <a:p>
            <a:r>
              <a:rPr lang="en-ZA" dirty="0"/>
              <a:t>2022 PPN has been issued to all schools.</a:t>
            </a:r>
          </a:p>
        </p:txBody>
      </p:sp>
    </p:spTree>
    <p:extLst>
      <p:ext uri="{BB962C8B-B14F-4D97-AF65-F5344CB8AC3E}">
        <p14:creationId xmlns:p14="http://schemas.microsoft.com/office/powerpoint/2010/main" xmlns="" val="755437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KROMHOEK PRIMARY SCHOOL</a:t>
            </a:r>
            <a:r>
              <a:rPr lang="en-ZA" dirty="0"/>
              <a:t/>
            </a:r>
            <a:br>
              <a:rPr lang="en-ZA" dirty="0"/>
            </a:br>
            <a:endParaRPr lang="en-ZA" dirty="0"/>
          </a:p>
        </p:txBody>
      </p:sp>
      <p:sp>
        <p:nvSpPr>
          <p:cNvPr id="3" name="Content Placeholder 2"/>
          <p:cNvSpPr>
            <a:spLocks noGrp="1"/>
          </p:cNvSpPr>
          <p:nvPr>
            <p:ph sz="half" idx="1"/>
          </p:nvPr>
        </p:nvSpPr>
        <p:spPr>
          <a:xfrm>
            <a:off x="1447331" y="2010878"/>
            <a:ext cx="3270973" cy="1884465"/>
          </a:xfrm>
          <a:ln>
            <a:solidFill>
              <a:srgbClr val="00B050"/>
            </a:solidFill>
          </a:ln>
        </p:spPr>
        <p:txBody>
          <a:bodyPr>
            <a:normAutofit lnSpcReduction="10000"/>
          </a:bodyPr>
          <a:lstStyle/>
          <a:p>
            <a:pPr marL="0" indent="0" algn="just">
              <a:buNone/>
            </a:pPr>
            <a:r>
              <a:rPr lang="en-ZA" dirty="0"/>
              <a:t>The Provincial Department ensure that the SAFE program (pit toilet eradication) is given attention at this school. </a:t>
            </a:r>
          </a:p>
        </p:txBody>
      </p:sp>
      <p:sp>
        <p:nvSpPr>
          <p:cNvPr id="4" name="Content Placeholder 3"/>
          <p:cNvSpPr>
            <a:spLocks noGrp="1"/>
          </p:cNvSpPr>
          <p:nvPr>
            <p:ph sz="half" idx="2"/>
          </p:nvPr>
        </p:nvSpPr>
        <p:spPr>
          <a:xfrm>
            <a:off x="5221224" y="2017343"/>
            <a:ext cx="5837699" cy="1786561"/>
          </a:xfrm>
          <a:ln>
            <a:solidFill>
              <a:srgbClr val="00B050"/>
            </a:solidFill>
          </a:ln>
        </p:spPr>
        <p:txBody>
          <a:bodyPr>
            <a:normAutofit lnSpcReduction="10000"/>
          </a:bodyPr>
          <a:lstStyle/>
          <a:p>
            <a:r>
              <a:rPr lang="en-ZA" dirty="0"/>
              <a:t>The school is part of the SAFE programme and is currently at design stage.</a:t>
            </a:r>
          </a:p>
        </p:txBody>
      </p:sp>
    </p:spTree>
    <p:extLst>
      <p:ext uri="{BB962C8B-B14F-4D97-AF65-F5344CB8AC3E}">
        <p14:creationId xmlns:p14="http://schemas.microsoft.com/office/powerpoint/2010/main" xmlns="" val="15778548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200" b="1" dirty="0" smtClean="0">
                <a:effectLst>
                  <a:outerShdw blurRad="38100" dist="38100" dir="2700000" algn="tl">
                    <a:srgbClr val="000000">
                      <a:alpha val="43137"/>
                    </a:srgbClr>
                  </a:outerShdw>
                </a:effectLst>
              </a:rPr>
              <a:t>CORPORATE MANAGEMENT (hr ISSUES)</a:t>
            </a:r>
            <a:endParaRPr lang="en-ZA" sz="3200"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ZA"/>
          </a:p>
        </p:txBody>
      </p:sp>
    </p:spTree>
    <p:extLst>
      <p:ext uri="{BB962C8B-B14F-4D97-AF65-F5344CB8AC3E}">
        <p14:creationId xmlns:p14="http://schemas.microsoft.com/office/powerpoint/2010/main" xmlns="" val="327883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823469"/>
          </a:xfrm>
          <a:ln>
            <a:solidFill>
              <a:srgbClr val="00B050"/>
            </a:solidFill>
          </a:ln>
        </p:spPr>
        <p:txBody>
          <a:bodyPr/>
          <a:lstStyle/>
          <a:p>
            <a:r>
              <a:rPr lang="en-GB" b="1" dirty="0" smtClean="0">
                <a:effectLst>
                  <a:outerShdw blurRad="38100" dist="38100" dir="2700000" algn="tl">
                    <a:srgbClr val="000000">
                      <a:alpha val="43137"/>
                    </a:srgbClr>
                  </a:outerShdw>
                </a:effectLst>
              </a:rPr>
              <a:t>Guide on READING the </a:t>
            </a:r>
            <a:r>
              <a:rPr lang="en-GB" b="1" dirty="0">
                <a:effectLst>
                  <a:outerShdw blurRad="38100" dist="38100" dir="2700000" algn="tl">
                    <a:srgbClr val="000000">
                      <a:alpha val="43137"/>
                    </a:srgbClr>
                  </a:outerShdw>
                </a:effectLst>
              </a:rPr>
              <a:t>presentation</a:t>
            </a:r>
            <a:endParaRPr lang="en-ZA"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1143001" y="3169356"/>
            <a:ext cx="3410712" cy="1585523"/>
          </a:xfrm>
          <a:ln>
            <a:solidFill>
              <a:srgbClr val="00B050"/>
            </a:solidFill>
          </a:ln>
        </p:spPr>
        <p:txBody>
          <a:bodyPr>
            <a:noAutofit/>
          </a:bodyPr>
          <a:lstStyle/>
          <a:p>
            <a:pPr algn="just"/>
            <a:r>
              <a:rPr lang="en-ZA" sz="2300" b="1" dirty="0">
                <a:solidFill>
                  <a:schemeClr val="tx1"/>
                </a:solidFill>
              </a:rPr>
              <a:t>(left)</a:t>
            </a:r>
            <a:endParaRPr lang="en-ZA" sz="2300" dirty="0">
              <a:solidFill>
                <a:schemeClr val="tx1"/>
              </a:solidFill>
            </a:endParaRPr>
          </a:p>
          <a:p>
            <a:pPr algn="just"/>
            <a:r>
              <a:rPr lang="en-ZA" sz="2300" b="1" dirty="0" smtClean="0"/>
              <a:t>RECOMMENDATION by the portfolio committee</a:t>
            </a:r>
            <a:endParaRPr lang="en-ZA" sz="2300" dirty="0">
              <a:solidFill>
                <a:schemeClr val="tx1"/>
              </a:solidFill>
            </a:endParaRPr>
          </a:p>
        </p:txBody>
      </p:sp>
      <p:sp>
        <p:nvSpPr>
          <p:cNvPr id="5" name="Text Placeholder 4"/>
          <p:cNvSpPr>
            <a:spLocks noGrp="1"/>
          </p:cNvSpPr>
          <p:nvPr>
            <p:ph type="body" sz="quarter" idx="3"/>
          </p:nvPr>
        </p:nvSpPr>
        <p:spPr>
          <a:xfrm>
            <a:off x="5879592" y="3169358"/>
            <a:ext cx="5177922" cy="1311202"/>
          </a:xfrm>
          <a:ln>
            <a:solidFill>
              <a:srgbClr val="00B050"/>
            </a:solidFill>
          </a:ln>
        </p:spPr>
        <p:txBody>
          <a:bodyPr>
            <a:noAutofit/>
          </a:bodyPr>
          <a:lstStyle/>
          <a:p>
            <a:pPr algn="just"/>
            <a:r>
              <a:rPr lang="en-GB" sz="2300" b="1" dirty="0">
                <a:solidFill>
                  <a:schemeClr val="tx1"/>
                </a:solidFill>
              </a:rPr>
              <a:t>(right)</a:t>
            </a:r>
            <a:endParaRPr lang="en-ZA" sz="2300" b="1" dirty="0">
              <a:solidFill>
                <a:schemeClr val="tx1"/>
              </a:solidFill>
            </a:endParaRPr>
          </a:p>
          <a:p>
            <a:pPr algn="just"/>
            <a:r>
              <a:rPr lang="en-GB" sz="2300" b="1" dirty="0" smtClean="0"/>
              <a:t>Response by the </a:t>
            </a:r>
            <a:r>
              <a:rPr lang="en-GB" sz="2300" b="1" dirty="0" err="1" smtClean="0"/>
              <a:t>kzn</a:t>
            </a:r>
            <a:r>
              <a:rPr lang="en-GB" sz="2300" b="1" dirty="0" smtClean="0"/>
              <a:t> department of education</a:t>
            </a:r>
            <a:endParaRPr lang="en-ZA" sz="2300" b="1" dirty="0">
              <a:solidFill>
                <a:schemeClr val="tx1"/>
              </a:solidFill>
            </a:endParaRPr>
          </a:p>
        </p:txBody>
      </p:sp>
      <p:sp>
        <p:nvSpPr>
          <p:cNvPr id="4" name="Right Arrow 3"/>
          <p:cNvSpPr/>
          <p:nvPr/>
        </p:nvSpPr>
        <p:spPr>
          <a:xfrm>
            <a:off x="4672584" y="3639312"/>
            <a:ext cx="1133856" cy="4023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41614777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ZA" b="1" dirty="0" smtClean="0">
                <a:effectLst>
                  <a:outerShdw blurRad="38100" dist="38100" dir="2700000" algn="tl">
                    <a:srgbClr val="000000">
                      <a:alpha val="43137"/>
                    </a:srgbClr>
                  </a:outerShdw>
                </a:effectLst>
              </a:rPr>
              <a:t>General hr issues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ln>
            <a:solidFill>
              <a:srgbClr val="00B050"/>
            </a:solidFill>
          </a:ln>
        </p:spPr>
        <p:txBody>
          <a:bodyPr/>
          <a:lstStyle/>
          <a:p>
            <a:pPr marL="0" indent="0" algn="just">
              <a:buNone/>
            </a:pPr>
            <a:r>
              <a:rPr lang="en-ZA" dirty="0"/>
              <a:t>The Provincial Department committed to </a:t>
            </a:r>
            <a:r>
              <a:rPr lang="en-ZA" dirty="0" smtClean="0"/>
              <a:t>ensure </a:t>
            </a:r>
            <a:r>
              <a:rPr lang="en-ZA" dirty="0"/>
              <a:t>that all EEIs received their </a:t>
            </a:r>
            <a:r>
              <a:rPr lang="en-ZA" dirty="0" smtClean="0"/>
              <a:t>payments.</a:t>
            </a:r>
          </a:p>
          <a:p>
            <a:pPr marL="0" indent="0" algn="just">
              <a:buNone/>
            </a:pPr>
            <a:endParaRPr lang="en-ZA" dirty="0"/>
          </a:p>
          <a:p>
            <a:pPr marL="0" indent="0" algn="just">
              <a:buNone/>
            </a:pPr>
            <a:r>
              <a:rPr lang="en-ZA" dirty="0"/>
              <a:t>The Provincial Department ensured that posts of educators lost to the pandemic were filled as a matter of urgency.</a:t>
            </a:r>
          </a:p>
        </p:txBody>
      </p:sp>
      <p:sp>
        <p:nvSpPr>
          <p:cNvPr id="4" name="Content Placeholder 3"/>
          <p:cNvSpPr>
            <a:spLocks noGrp="1"/>
          </p:cNvSpPr>
          <p:nvPr>
            <p:ph sz="half" idx="2"/>
          </p:nvPr>
        </p:nvSpPr>
        <p:spPr>
          <a:ln>
            <a:solidFill>
              <a:srgbClr val="00B050"/>
            </a:solidFill>
          </a:ln>
        </p:spPr>
        <p:txBody>
          <a:bodyPr/>
          <a:lstStyle/>
          <a:p>
            <a:pPr algn="just"/>
            <a:r>
              <a:rPr lang="en-ZA" dirty="0"/>
              <a:t>The department encountered a number of glitches in 2021, however, all EEIs have been captured and paid their stipends</a:t>
            </a:r>
            <a:r>
              <a:rPr lang="en-ZA" dirty="0" smtClean="0"/>
              <a:t>.</a:t>
            </a:r>
          </a:p>
          <a:p>
            <a:pPr algn="just"/>
            <a:endParaRPr lang="en-ZA" dirty="0"/>
          </a:p>
          <a:p>
            <a:pPr algn="just"/>
            <a:r>
              <a:rPr lang="en-ZA" dirty="0"/>
              <a:t>All critical educator posts in the department have been filled.</a:t>
            </a:r>
          </a:p>
        </p:txBody>
      </p:sp>
    </p:spTree>
    <p:extLst>
      <p:ext uri="{BB962C8B-B14F-4D97-AF65-F5344CB8AC3E}">
        <p14:creationId xmlns:p14="http://schemas.microsoft.com/office/powerpoint/2010/main" xmlns="" val="115764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IXOPO HIGH SCHOOL</a:t>
            </a:r>
            <a:r>
              <a:rPr lang="en-ZA" dirty="0"/>
              <a:t/>
            </a:r>
            <a:br>
              <a:rPr lang="en-ZA" dirty="0"/>
            </a:br>
            <a:endParaRPr lang="en-ZA" dirty="0"/>
          </a:p>
        </p:txBody>
      </p:sp>
      <p:sp>
        <p:nvSpPr>
          <p:cNvPr id="3" name="Content Placeholder 2"/>
          <p:cNvSpPr>
            <a:spLocks noGrp="1"/>
          </p:cNvSpPr>
          <p:nvPr>
            <p:ph sz="half" idx="1"/>
          </p:nvPr>
        </p:nvSpPr>
        <p:spPr>
          <a:ln>
            <a:solidFill>
              <a:srgbClr val="00B050"/>
            </a:solidFill>
          </a:ln>
        </p:spPr>
        <p:txBody>
          <a:bodyPr/>
          <a:lstStyle/>
          <a:p>
            <a:r>
              <a:rPr lang="en-ZA" dirty="0"/>
              <a:t>The Provincial Department urgently fill any outstanding vacancies prior to the re-opening of schools</a:t>
            </a:r>
            <a:r>
              <a:rPr lang="en-ZA" dirty="0" smtClean="0"/>
              <a:t>.</a:t>
            </a:r>
          </a:p>
          <a:p>
            <a:endParaRPr lang="en-ZA" dirty="0" smtClean="0"/>
          </a:p>
          <a:p>
            <a:r>
              <a:rPr lang="en-ZA" dirty="0" smtClean="0"/>
              <a:t>The </a:t>
            </a:r>
            <a:r>
              <a:rPr lang="en-ZA" dirty="0"/>
              <a:t>Provincial Department also ensures that outstanding payments of EEIs is fast-tracked.</a:t>
            </a:r>
          </a:p>
        </p:txBody>
      </p:sp>
      <p:sp>
        <p:nvSpPr>
          <p:cNvPr id="4" name="Content Placeholder 3"/>
          <p:cNvSpPr>
            <a:spLocks noGrp="1"/>
          </p:cNvSpPr>
          <p:nvPr>
            <p:ph sz="half" idx="2"/>
          </p:nvPr>
        </p:nvSpPr>
        <p:spPr>
          <a:ln>
            <a:solidFill>
              <a:srgbClr val="00B050"/>
            </a:solidFill>
          </a:ln>
        </p:spPr>
        <p:txBody>
          <a:bodyPr/>
          <a:lstStyle/>
          <a:p>
            <a:r>
              <a:rPr lang="en-ZA" dirty="0"/>
              <a:t>All PPN issues have been resolved</a:t>
            </a:r>
            <a:r>
              <a:rPr lang="en-ZA" dirty="0" smtClean="0"/>
              <a:t>.</a:t>
            </a:r>
          </a:p>
          <a:p>
            <a:endParaRPr lang="en-ZA" dirty="0" smtClean="0"/>
          </a:p>
          <a:p>
            <a:endParaRPr lang="en-ZA" dirty="0" smtClean="0"/>
          </a:p>
          <a:p>
            <a:endParaRPr lang="en-ZA" dirty="0"/>
          </a:p>
          <a:p>
            <a:r>
              <a:rPr lang="en-ZA" dirty="0" smtClean="0"/>
              <a:t>All </a:t>
            </a:r>
            <a:r>
              <a:rPr lang="en-ZA" dirty="0"/>
              <a:t>EEIs have been paid their stipends.</a:t>
            </a:r>
          </a:p>
        </p:txBody>
      </p:sp>
    </p:spTree>
    <p:extLst>
      <p:ext uri="{BB962C8B-B14F-4D97-AF65-F5344CB8AC3E}">
        <p14:creationId xmlns:p14="http://schemas.microsoft.com/office/powerpoint/2010/main" xmlns="" val="2676762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IMPUNGA FULL SERVICE SCHOOL</a:t>
            </a:r>
            <a:r>
              <a:rPr lang="en-ZA" dirty="0"/>
              <a:t/>
            </a:r>
            <a:br>
              <a:rPr lang="en-ZA" dirty="0"/>
            </a:br>
            <a:endParaRPr lang="en-ZA" dirty="0"/>
          </a:p>
        </p:txBody>
      </p:sp>
      <p:sp>
        <p:nvSpPr>
          <p:cNvPr id="3" name="Content Placeholder 2"/>
          <p:cNvSpPr>
            <a:spLocks noGrp="1"/>
          </p:cNvSpPr>
          <p:nvPr>
            <p:ph sz="half" idx="1"/>
          </p:nvPr>
        </p:nvSpPr>
        <p:spPr>
          <a:ln>
            <a:solidFill>
              <a:srgbClr val="00B050"/>
            </a:solidFill>
          </a:ln>
        </p:spPr>
        <p:txBody>
          <a:bodyPr/>
          <a:lstStyle/>
          <a:p>
            <a:pPr marL="0" indent="0" algn="just">
              <a:buNone/>
            </a:pPr>
            <a:r>
              <a:rPr lang="en-ZA" dirty="0"/>
              <a:t>The Provincial Department ensures that vacant posts are filled and water challenges addressed prior to the reopening of schools.</a:t>
            </a:r>
          </a:p>
        </p:txBody>
      </p:sp>
      <p:sp>
        <p:nvSpPr>
          <p:cNvPr id="4" name="Content Placeholder 3"/>
          <p:cNvSpPr>
            <a:spLocks noGrp="1"/>
          </p:cNvSpPr>
          <p:nvPr>
            <p:ph sz="half" idx="2"/>
          </p:nvPr>
        </p:nvSpPr>
        <p:spPr>
          <a:ln>
            <a:solidFill>
              <a:srgbClr val="00B050"/>
            </a:solidFill>
          </a:ln>
        </p:spPr>
        <p:txBody>
          <a:bodyPr/>
          <a:lstStyle/>
          <a:p>
            <a:r>
              <a:rPr lang="en-ZA" dirty="0"/>
              <a:t>Posts have been filled.</a:t>
            </a:r>
          </a:p>
        </p:txBody>
      </p:sp>
    </p:spTree>
    <p:extLst>
      <p:ext uri="{BB962C8B-B14F-4D97-AF65-F5344CB8AC3E}">
        <p14:creationId xmlns:p14="http://schemas.microsoft.com/office/powerpoint/2010/main" xmlns="" val="39631368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a:t>NOMBEWU FULL SERVICE </a:t>
            </a:r>
            <a:r>
              <a:rPr lang="en-ZA" b="1" dirty="0" smtClean="0"/>
              <a:t>School</a:t>
            </a:r>
            <a:br>
              <a:rPr lang="en-ZA" b="1" dirty="0" smtClean="0"/>
            </a:br>
            <a:r>
              <a:rPr lang="en-ZA" b="1" dirty="0" smtClean="0"/>
              <a:t>MHLABA </a:t>
            </a:r>
            <a:r>
              <a:rPr lang="en-ZA" b="1" dirty="0"/>
              <a:t>COMBINED SCHOOL</a:t>
            </a:r>
            <a:r>
              <a:rPr lang="en-ZA" dirty="0"/>
              <a:t/>
            </a:r>
            <a:br>
              <a:rPr lang="en-ZA" dirty="0"/>
            </a:br>
            <a:r>
              <a:rPr lang="en-ZA" dirty="0"/>
              <a:t/>
            </a:r>
            <a:br>
              <a:rPr lang="en-ZA" dirty="0"/>
            </a:br>
            <a:endParaRPr lang="en-ZA" dirty="0"/>
          </a:p>
        </p:txBody>
      </p:sp>
      <p:sp>
        <p:nvSpPr>
          <p:cNvPr id="3" name="Content Placeholder 2"/>
          <p:cNvSpPr>
            <a:spLocks noGrp="1"/>
          </p:cNvSpPr>
          <p:nvPr>
            <p:ph sz="half" idx="1"/>
          </p:nvPr>
        </p:nvSpPr>
        <p:spPr>
          <a:ln>
            <a:solidFill>
              <a:srgbClr val="00B050"/>
            </a:solidFill>
          </a:ln>
        </p:spPr>
        <p:txBody>
          <a:bodyPr>
            <a:normAutofit fontScale="92500"/>
          </a:bodyPr>
          <a:lstStyle/>
          <a:p>
            <a:pPr algn="just"/>
            <a:r>
              <a:rPr lang="en-ZA" dirty="0"/>
              <a:t>The Provincial Department address the issue of the non-payment of EEI’s as a matter of urgency</a:t>
            </a:r>
            <a:r>
              <a:rPr lang="en-ZA" dirty="0" smtClean="0"/>
              <a:t>.</a:t>
            </a:r>
          </a:p>
          <a:p>
            <a:pPr algn="just"/>
            <a:r>
              <a:rPr lang="en-ZA" dirty="0" smtClean="0"/>
              <a:t>The </a:t>
            </a:r>
            <a:r>
              <a:rPr lang="en-ZA" dirty="0"/>
              <a:t>Provincial Department fast-track the appointment of the vacant educator post</a:t>
            </a:r>
            <a:r>
              <a:rPr lang="en-ZA" dirty="0" smtClean="0"/>
              <a:t>.</a:t>
            </a:r>
          </a:p>
          <a:p>
            <a:pPr algn="just"/>
            <a:r>
              <a:rPr lang="en-ZA" dirty="0"/>
              <a:t>The Provincial Department investigates the weighting of the school and report back to the school on the PPN for the school.</a:t>
            </a:r>
          </a:p>
        </p:txBody>
      </p:sp>
      <p:sp>
        <p:nvSpPr>
          <p:cNvPr id="4" name="Content Placeholder 3"/>
          <p:cNvSpPr>
            <a:spLocks noGrp="1"/>
          </p:cNvSpPr>
          <p:nvPr>
            <p:ph sz="half" idx="2"/>
          </p:nvPr>
        </p:nvSpPr>
        <p:spPr>
          <a:ln>
            <a:solidFill>
              <a:srgbClr val="00B050"/>
            </a:solidFill>
          </a:ln>
        </p:spPr>
        <p:txBody>
          <a:bodyPr>
            <a:normAutofit fontScale="92500"/>
          </a:bodyPr>
          <a:lstStyle/>
          <a:p>
            <a:pPr algn="just"/>
            <a:r>
              <a:rPr lang="en-ZA" dirty="0"/>
              <a:t>All EEIs have been </a:t>
            </a:r>
            <a:r>
              <a:rPr lang="en-ZA" dirty="0" smtClean="0"/>
              <a:t>paid </a:t>
            </a:r>
            <a:r>
              <a:rPr lang="en-ZA" dirty="0"/>
              <a:t>their </a:t>
            </a:r>
            <a:r>
              <a:rPr lang="en-ZA" dirty="0" smtClean="0"/>
              <a:t>stipends</a:t>
            </a:r>
          </a:p>
          <a:p>
            <a:pPr algn="just"/>
            <a:endParaRPr lang="en-ZA" dirty="0"/>
          </a:p>
          <a:p>
            <a:pPr algn="just"/>
            <a:endParaRPr lang="en-ZA" dirty="0" smtClean="0"/>
          </a:p>
          <a:p>
            <a:pPr algn="just"/>
            <a:r>
              <a:rPr lang="en-ZA" dirty="0" smtClean="0"/>
              <a:t>The </a:t>
            </a:r>
            <a:r>
              <a:rPr lang="en-ZA" dirty="0"/>
              <a:t>appointment process has been finalized</a:t>
            </a:r>
            <a:r>
              <a:rPr lang="en-ZA" dirty="0" smtClean="0"/>
              <a:t>.</a:t>
            </a:r>
          </a:p>
          <a:p>
            <a:pPr algn="just"/>
            <a:r>
              <a:rPr lang="en-ZA" dirty="0"/>
              <a:t>The school PPN is correct</a:t>
            </a:r>
            <a:r>
              <a:rPr lang="en-ZA" dirty="0" smtClean="0"/>
              <a:t>.</a:t>
            </a:r>
          </a:p>
          <a:p>
            <a:pPr algn="just"/>
            <a:r>
              <a:rPr lang="en-ZA" dirty="0"/>
              <a:t>All EEIs have been paid their stipends.</a:t>
            </a:r>
          </a:p>
        </p:txBody>
      </p:sp>
    </p:spTree>
    <p:extLst>
      <p:ext uri="{BB962C8B-B14F-4D97-AF65-F5344CB8AC3E}">
        <p14:creationId xmlns:p14="http://schemas.microsoft.com/office/powerpoint/2010/main" xmlns="" val="237223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KROMHOEK PRIMARY SCHOOL</a:t>
            </a:r>
            <a:r>
              <a:rPr lang="en-ZA" dirty="0"/>
              <a:t/>
            </a:r>
            <a:br>
              <a:rPr lang="en-ZA" dirty="0"/>
            </a:b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72730537"/>
              </p:ext>
            </p:extLst>
          </p:nvPr>
        </p:nvGraphicFramePr>
        <p:xfrm>
          <a:off x="1536192" y="2095024"/>
          <a:ext cx="9518661" cy="3614904"/>
        </p:xfrm>
        <a:graphic>
          <a:graphicData uri="http://schemas.openxmlformats.org/drawingml/2006/table">
            <a:tbl>
              <a:tblPr firstRow="1" firstCol="1" bandRow="1">
                <a:tableStyleId>{5C22544A-7EE6-4342-B048-85BDC9FD1C3A}</a:tableStyleId>
              </a:tblPr>
              <a:tblGrid>
                <a:gridCol w="5230368">
                  <a:extLst>
                    <a:ext uri="{9D8B030D-6E8A-4147-A177-3AD203B41FA5}">
                      <a16:colId xmlns:a16="http://schemas.microsoft.com/office/drawing/2014/main" xmlns="" val="3923183096"/>
                    </a:ext>
                  </a:extLst>
                </a:gridCol>
                <a:gridCol w="4288293">
                  <a:extLst>
                    <a:ext uri="{9D8B030D-6E8A-4147-A177-3AD203B41FA5}">
                      <a16:colId xmlns:a16="http://schemas.microsoft.com/office/drawing/2014/main" xmlns="" val="3542575356"/>
                    </a:ext>
                  </a:extLst>
                </a:gridCol>
              </a:tblGrid>
              <a:tr h="439924">
                <a:tc>
                  <a:txBody>
                    <a:bodyPr/>
                    <a:lstStyle/>
                    <a:p>
                      <a:pPr marL="900430" algn="just">
                        <a:lnSpc>
                          <a:spcPct val="100000"/>
                        </a:lnSpc>
                        <a:spcAft>
                          <a:spcPts val="0"/>
                        </a:spcAft>
                      </a:pPr>
                      <a:r>
                        <a:rPr lang="en-ZA" sz="1600">
                          <a:effectLst/>
                        </a:rPr>
                        <a:t>RECOMMENDATION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900430" algn="just">
                        <a:lnSpc>
                          <a:spcPct val="100000"/>
                        </a:lnSpc>
                        <a:spcAft>
                          <a:spcPts val="0"/>
                        </a:spcAft>
                      </a:pPr>
                      <a:r>
                        <a:rPr lang="en-ZA" sz="1600">
                          <a:effectLst/>
                        </a:rPr>
                        <a:t>UPDATE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13331545"/>
                  </a:ext>
                </a:extLst>
              </a:tr>
              <a:tr h="879848">
                <a:tc>
                  <a:txBody>
                    <a:bodyPr/>
                    <a:lstStyle/>
                    <a:p>
                      <a:pPr marL="457200">
                        <a:lnSpc>
                          <a:spcPct val="100000"/>
                        </a:lnSpc>
                        <a:spcAft>
                          <a:spcPts val="0"/>
                        </a:spcAft>
                      </a:pPr>
                      <a:r>
                        <a:rPr lang="en-ZA" sz="1600">
                          <a:effectLst/>
                        </a:rPr>
                        <a:t>The Provincial Department reviewed the workload of the principals, who have to offer tuition for Matric learners as well as deal with multiple other demands.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0000"/>
                        </a:lnSpc>
                        <a:spcAft>
                          <a:spcPts val="0"/>
                        </a:spcAft>
                      </a:pPr>
                      <a:r>
                        <a:rPr lang="en-ZA" sz="1600">
                          <a:effectLst/>
                        </a:rPr>
                        <a:t>This responsibility falls outside the scope of corporate management.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82417895"/>
                  </a:ext>
                </a:extLst>
              </a:tr>
              <a:tr h="1319772">
                <a:tc>
                  <a:txBody>
                    <a:bodyPr/>
                    <a:lstStyle/>
                    <a:p>
                      <a:pPr marL="457200">
                        <a:lnSpc>
                          <a:spcPct val="100000"/>
                        </a:lnSpc>
                        <a:spcAft>
                          <a:spcPts val="0"/>
                        </a:spcAft>
                      </a:pPr>
                      <a:r>
                        <a:rPr lang="en-ZA" sz="1600">
                          <a:effectLst/>
                        </a:rPr>
                        <a:t>On the aspect of Security for protection of the school, safeguarding at night needs a balancing of human resources.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0000"/>
                        </a:lnSpc>
                        <a:spcAft>
                          <a:spcPts val="0"/>
                        </a:spcAft>
                      </a:pPr>
                      <a:r>
                        <a:rPr lang="en-ZA" sz="1600">
                          <a:effectLst/>
                        </a:rPr>
                        <a:t>Due to financial constraints, the department is unable to provide overnight security.</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50350420"/>
                  </a:ext>
                </a:extLst>
              </a:tr>
              <a:tr h="879848">
                <a:tc>
                  <a:txBody>
                    <a:bodyPr/>
                    <a:lstStyle/>
                    <a:p>
                      <a:pPr marL="457200">
                        <a:lnSpc>
                          <a:spcPct val="100000"/>
                        </a:lnSpc>
                        <a:spcAft>
                          <a:spcPts val="0"/>
                        </a:spcAft>
                      </a:pPr>
                      <a:r>
                        <a:rPr lang="en-ZA" sz="1600">
                          <a:effectLst/>
                        </a:rPr>
                        <a:t>The Provincial Department ensure that the SAFE program (pit toilet eradication) is given attention at this school.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00000"/>
                        </a:lnSpc>
                        <a:spcAft>
                          <a:spcPts val="0"/>
                        </a:spcAft>
                      </a:pPr>
                      <a:r>
                        <a:rPr lang="en-ZA" sz="1600" dirty="0">
                          <a:effectLst/>
                        </a:rPr>
                        <a:t>All EEIs have been paid their stipends.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34868527"/>
                  </a:ext>
                </a:extLst>
              </a:tr>
            </a:tbl>
          </a:graphicData>
        </a:graphic>
      </p:graphicFrame>
    </p:spTree>
    <p:extLst>
      <p:ext uri="{BB962C8B-B14F-4D97-AF65-F5344CB8AC3E}">
        <p14:creationId xmlns:p14="http://schemas.microsoft.com/office/powerpoint/2010/main" xmlns="" val="3092693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r>
              <a:rPr lang="en-ZA" sz="2800" dirty="0"/>
              <a:t>End…………………</a:t>
            </a:r>
          </a:p>
          <a:p>
            <a:endParaRPr lang="en-ZA" sz="2800" dirty="0"/>
          </a:p>
        </p:txBody>
      </p:sp>
    </p:spTree>
    <p:extLst>
      <p:ext uri="{BB962C8B-B14F-4D97-AF65-F5344CB8AC3E}">
        <p14:creationId xmlns:p14="http://schemas.microsoft.com/office/powerpoint/2010/main" xmlns="" val="32307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ZA" b="1" dirty="0" smtClean="0">
                <a:effectLst>
                  <a:outerShdw blurRad="38100" dist="38100" dir="2700000" algn="tl">
                    <a:srgbClr val="000000">
                      <a:alpha val="43137"/>
                    </a:srgbClr>
                  </a:outerShdw>
                </a:effectLst>
              </a:rPr>
              <a:t>Finance issues (procurement of covid-19 essentials)</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1449217" y="2431503"/>
            <a:ext cx="3298405" cy="2030770"/>
          </a:xfrm>
          <a:ln>
            <a:solidFill>
              <a:srgbClr val="00B050"/>
            </a:solidFill>
          </a:ln>
        </p:spPr>
        <p:txBody>
          <a:bodyPr>
            <a:normAutofit/>
          </a:bodyPr>
          <a:lstStyle/>
          <a:p>
            <a:pPr marL="0" indent="0" algn="just">
              <a:buNone/>
            </a:pPr>
            <a:r>
              <a:rPr lang="en-ZA" dirty="0"/>
              <a:t>The Provincial Department needed to ensure that there was adequate accountability in respect of the payments made for COVID-19 essentials.</a:t>
            </a:r>
          </a:p>
        </p:txBody>
      </p:sp>
      <p:sp>
        <p:nvSpPr>
          <p:cNvPr id="4" name="Content Placeholder 3"/>
          <p:cNvSpPr>
            <a:spLocks noGrp="1"/>
          </p:cNvSpPr>
          <p:nvPr>
            <p:ph sz="half" idx="2"/>
          </p:nvPr>
        </p:nvSpPr>
        <p:spPr>
          <a:xfrm>
            <a:off x="4882896" y="2386583"/>
            <a:ext cx="6176027" cy="3072385"/>
          </a:xfrm>
          <a:ln>
            <a:solidFill>
              <a:srgbClr val="00B050"/>
            </a:solidFill>
          </a:ln>
        </p:spPr>
        <p:txBody>
          <a:bodyPr>
            <a:normAutofit/>
          </a:bodyPr>
          <a:lstStyle/>
          <a:p>
            <a:pPr algn="just"/>
            <a:r>
              <a:rPr lang="en-GB" dirty="0"/>
              <a:t>All PPEs </a:t>
            </a:r>
            <a:r>
              <a:rPr lang="en-GB" dirty="0" smtClean="0"/>
              <a:t>were </a:t>
            </a:r>
            <a:r>
              <a:rPr lang="en-GB" dirty="0"/>
              <a:t>procured through a </a:t>
            </a:r>
            <a:r>
              <a:rPr lang="en-GB" dirty="0" smtClean="0"/>
              <a:t>tender process </a:t>
            </a:r>
            <a:r>
              <a:rPr lang="en-GB" dirty="0"/>
              <a:t>and vetting was done by Department of Health and Treasury. </a:t>
            </a:r>
            <a:endParaRPr lang="en-GB" dirty="0" smtClean="0"/>
          </a:p>
          <a:p>
            <a:pPr algn="just"/>
            <a:r>
              <a:rPr lang="en-GB" dirty="0" smtClean="0"/>
              <a:t>The </a:t>
            </a:r>
            <a:r>
              <a:rPr lang="en-GB" dirty="0"/>
              <a:t>PPEs were acquired via competitive prices . </a:t>
            </a:r>
            <a:endParaRPr lang="en-GB" dirty="0" smtClean="0"/>
          </a:p>
          <a:p>
            <a:pPr algn="just"/>
            <a:r>
              <a:rPr lang="en-GB" dirty="0" smtClean="0"/>
              <a:t>Payments </a:t>
            </a:r>
            <a:r>
              <a:rPr lang="en-GB" dirty="0"/>
              <a:t>were done to suppliers after all SCM requirements </a:t>
            </a:r>
            <a:r>
              <a:rPr lang="en-GB" dirty="0" smtClean="0"/>
              <a:t>were </a:t>
            </a:r>
            <a:r>
              <a:rPr lang="en-GB" dirty="0"/>
              <a:t>met and value  for money was received </a:t>
            </a:r>
            <a:endParaRPr lang="en-ZA" dirty="0"/>
          </a:p>
        </p:txBody>
      </p:sp>
    </p:spTree>
    <p:extLst>
      <p:ext uri="{BB962C8B-B14F-4D97-AF65-F5344CB8AC3E}">
        <p14:creationId xmlns:p14="http://schemas.microsoft.com/office/powerpoint/2010/main" xmlns="" val="245479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54239" y="2404872"/>
            <a:ext cx="8643154" cy="1193488"/>
          </a:xfrm>
          <a:ln>
            <a:solidFill>
              <a:srgbClr val="00B050"/>
            </a:solidFill>
          </a:ln>
        </p:spPr>
        <p:txBody>
          <a:bodyPr/>
          <a:lstStyle/>
          <a:p>
            <a:pPr algn="ctr"/>
            <a:r>
              <a:rPr lang="en-GB" b="1" dirty="0" smtClean="0">
                <a:effectLst>
                  <a:outerShdw blurRad="38100" dist="38100" dir="2700000" algn="tl">
                    <a:srgbClr val="000000">
                      <a:alpha val="43137"/>
                    </a:srgbClr>
                  </a:outerShdw>
                </a:effectLst>
              </a:rPr>
              <a:t>Curriculum management related issues</a:t>
            </a:r>
            <a:endParaRPr lang="en-ZA" b="1" dirty="0">
              <a:effectLst>
                <a:outerShdw blurRad="38100" dist="38100" dir="2700000" algn="tl">
                  <a:srgbClr val="000000">
                    <a:alpha val="43137"/>
                  </a:srgbClr>
                </a:outerShdw>
              </a:effectLst>
            </a:endParaRPr>
          </a:p>
        </p:txBody>
      </p:sp>
      <p:sp>
        <p:nvSpPr>
          <p:cNvPr id="8" name="Text Placeholder 7"/>
          <p:cNvSpPr>
            <a:spLocks noGrp="1"/>
          </p:cNvSpPr>
          <p:nvPr>
            <p:ph type="body" idx="1"/>
          </p:nvPr>
        </p:nvSpPr>
        <p:spPr/>
        <p:txBody>
          <a:bodyPr/>
          <a:lstStyle/>
          <a:p>
            <a:endParaRPr lang="en-ZA"/>
          </a:p>
        </p:txBody>
      </p:sp>
    </p:spTree>
    <p:extLst>
      <p:ext uri="{BB962C8B-B14F-4D97-AF65-F5344CB8AC3E}">
        <p14:creationId xmlns:p14="http://schemas.microsoft.com/office/powerpoint/2010/main" xmlns="" val="2054339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KROMHOEK PRIMARY NSCHOOL</a:t>
            </a:r>
            <a:endParaRPr lang="en-ZA" dirty="0"/>
          </a:p>
        </p:txBody>
      </p:sp>
      <p:sp>
        <p:nvSpPr>
          <p:cNvPr id="3" name="Content Placeholder 2"/>
          <p:cNvSpPr>
            <a:spLocks noGrp="1"/>
          </p:cNvSpPr>
          <p:nvPr>
            <p:ph sz="half" idx="1"/>
          </p:nvPr>
        </p:nvSpPr>
        <p:spPr>
          <a:xfrm>
            <a:off x="1447331" y="2010878"/>
            <a:ext cx="2310853" cy="3448595"/>
          </a:xfrm>
          <a:ln>
            <a:solidFill>
              <a:srgbClr val="00B050"/>
            </a:solidFill>
          </a:ln>
        </p:spPr>
        <p:txBody>
          <a:bodyPr>
            <a:normAutofit/>
          </a:bodyPr>
          <a:lstStyle/>
          <a:p>
            <a:pPr marL="0" indent="0" algn="just">
              <a:buNone/>
            </a:pPr>
            <a:r>
              <a:rPr lang="en-ZA" dirty="0"/>
              <a:t>The Provincial Department assisted and supported, through interventions, the improvement of learner performance in Physical Science and Maths.</a:t>
            </a:r>
          </a:p>
        </p:txBody>
      </p:sp>
      <p:sp>
        <p:nvSpPr>
          <p:cNvPr id="4" name="Content Placeholder 3"/>
          <p:cNvSpPr>
            <a:spLocks noGrp="1"/>
          </p:cNvSpPr>
          <p:nvPr>
            <p:ph sz="half" idx="2"/>
          </p:nvPr>
        </p:nvSpPr>
        <p:spPr>
          <a:xfrm>
            <a:off x="3922776" y="2017342"/>
            <a:ext cx="7136147" cy="3789097"/>
          </a:xfrm>
          <a:ln>
            <a:solidFill>
              <a:srgbClr val="00B050"/>
            </a:solidFill>
          </a:ln>
        </p:spPr>
        <p:txBody>
          <a:bodyPr>
            <a:noAutofit/>
          </a:bodyPr>
          <a:lstStyle/>
          <a:p>
            <a:pPr algn="just"/>
            <a:r>
              <a:rPr lang="en-US" sz="1600" dirty="0"/>
              <a:t>In 2021 the province started to implement Academic Improvement Plan focusing on all grades including </a:t>
            </a:r>
            <a:r>
              <a:rPr lang="en-US" sz="1600" dirty="0" smtClean="0"/>
              <a:t>Grade 12.  </a:t>
            </a:r>
          </a:p>
          <a:p>
            <a:pPr algn="just"/>
            <a:r>
              <a:rPr lang="en-ZA" sz="1600" dirty="0" smtClean="0"/>
              <a:t>Through </a:t>
            </a:r>
            <a:r>
              <a:rPr lang="en-ZA" sz="1600" dirty="0"/>
              <a:t>the 2021 Academic Improvement plan the province was able to assist schools to improve their performance in Physical Sciences and Mathematics.</a:t>
            </a:r>
            <a:r>
              <a:rPr lang="en-ZA" sz="1600" b="1" dirty="0"/>
              <a:t> </a:t>
            </a:r>
            <a:endParaRPr lang="en-ZA" sz="1600" b="1" dirty="0" smtClean="0"/>
          </a:p>
          <a:p>
            <a:pPr algn="just"/>
            <a:r>
              <a:rPr lang="en-US" sz="1600" dirty="0" smtClean="0"/>
              <a:t>The </a:t>
            </a:r>
            <a:r>
              <a:rPr lang="en-US" sz="1600" dirty="0"/>
              <a:t>province completed the intervention workshop for Content Coverage and Revision focusing on high enrolment subjects including Mathematics and Physical Science. </a:t>
            </a:r>
            <a:endParaRPr lang="en-US" sz="1600" dirty="0" smtClean="0"/>
          </a:p>
          <a:p>
            <a:pPr algn="just"/>
            <a:r>
              <a:rPr lang="en-US" sz="1600" dirty="0" smtClean="0"/>
              <a:t>A </a:t>
            </a:r>
            <a:r>
              <a:rPr lang="en-US" sz="1600" dirty="0"/>
              <a:t>learner revision </a:t>
            </a:r>
            <a:r>
              <a:rPr lang="en-US" sz="1600" dirty="0" err="1"/>
              <a:t>programme</a:t>
            </a:r>
            <a:r>
              <a:rPr lang="en-US" sz="1600" dirty="0"/>
              <a:t> was made available to schools. </a:t>
            </a:r>
            <a:endParaRPr lang="en-US" sz="1600" dirty="0" smtClean="0"/>
          </a:p>
          <a:p>
            <a:pPr algn="just"/>
            <a:r>
              <a:rPr lang="en-US" sz="1600" dirty="0" smtClean="0"/>
              <a:t>Mathematics </a:t>
            </a:r>
            <a:r>
              <a:rPr lang="en-US" sz="1600" dirty="0"/>
              <a:t>improved from 51.2% to 54.2% (3% increases). Physical Sciences improved from 69.7% to 71.2%. </a:t>
            </a:r>
            <a:endParaRPr lang="en-US" sz="1600" dirty="0" smtClean="0"/>
          </a:p>
        </p:txBody>
      </p:sp>
    </p:spTree>
    <p:extLst>
      <p:ext uri="{BB962C8B-B14F-4D97-AF65-F5344CB8AC3E}">
        <p14:creationId xmlns:p14="http://schemas.microsoft.com/office/powerpoint/2010/main" xmlns="" val="2265814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896265"/>
          </a:xfrm>
          <a:ln>
            <a:solidFill>
              <a:srgbClr val="00B050"/>
            </a:solidFill>
          </a:ln>
        </p:spPr>
        <p:txBody>
          <a:bodyPr>
            <a:noAutofit/>
          </a:bodyPr>
          <a:lstStyle/>
          <a:p>
            <a:pPr algn="just"/>
            <a:r>
              <a:rPr lang="en-US" sz="1800" dirty="0"/>
              <a:t>Although the question is </a:t>
            </a:r>
            <a:r>
              <a:rPr lang="en-US" sz="1800" dirty="0" smtClean="0"/>
              <a:t>ON </a:t>
            </a:r>
            <a:r>
              <a:rPr lang="en-US" sz="1800" dirty="0"/>
              <a:t>Mathematics and Sciences, the province </a:t>
            </a:r>
            <a:r>
              <a:rPr lang="en-US" sz="1800" dirty="0" smtClean="0"/>
              <a:t>also </a:t>
            </a:r>
            <a:r>
              <a:rPr lang="en-US" sz="1800" dirty="0"/>
              <a:t>improved other critical Natural Sciences, Business Sciences and Social Sciences as shown </a:t>
            </a:r>
            <a:r>
              <a:rPr lang="en-US" sz="1800" dirty="0" smtClean="0"/>
              <a:t>below</a:t>
            </a:r>
            <a:r>
              <a:rPr lang="en-ZA" sz="1800" dirty="0"/>
              <a:t/>
            </a:r>
            <a:br>
              <a:rPr lang="en-ZA" sz="1800" dirty="0"/>
            </a:br>
            <a:endParaRPr lang="en-ZA"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5265107"/>
              </p:ext>
            </p:extLst>
          </p:nvPr>
        </p:nvGraphicFramePr>
        <p:xfrm>
          <a:off x="1517904" y="2084832"/>
          <a:ext cx="9536949" cy="3429002"/>
        </p:xfrm>
        <a:graphic>
          <a:graphicData uri="http://schemas.openxmlformats.org/drawingml/2006/table">
            <a:tbl>
              <a:tblPr firstRow="1" firstCol="1" bandRow="1">
                <a:tableStyleId>{5C22544A-7EE6-4342-B048-85BDC9FD1C3A}</a:tableStyleId>
              </a:tblPr>
              <a:tblGrid>
                <a:gridCol w="2628476">
                  <a:extLst>
                    <a:ext uri="{9D8B030D-6E8A-4147-A177-3AD203B41FA5}">
                      <a16:colId xmlns:a16="http://schemas.microsoft.com/office/drawing/2014/main" xmlns="" val="2795924348"/>
                    </a:ext>
                  </a:extLst>
                </a:gridCol>
                <a:gridCol w="1581738">
                  <a:extLst>
                    <a:ext uri="{9D8B030D-6E8A-4147-A177-3AD203B41FA5}">
                      <a16:colId xmlns:a16="http://schemas.microsoft.com/office/drawing/2014/main" xmlns="" val="3291485522"/>
                    </a:ext>
                  </a:extLst>
                </a:gridCol>
                <a:gridCol w="1372390">
                  <a:extLst>
                    <a:ext uri="{9D8B030D-6E8A-4147-A177-3AD203B41FA5}">
                      <a16:colId xmlns:a16="http://schemas.microsoft.com/office/drawing/2014/main" xmlns="" val="1363545927"/>
                    </a:ext>
                  </a:extLst>
                </a:gridCol>
                <a:gridCol w="1116521">
                  <a:extLst>
                    <a:ext uri="{9D8B030D-6E8A-4147-A177-3AD203B41FA5}">
                      <a16:colId xmlns:a16="http://schemas.microsoft.com/office/drawing/2014/main" xmlns="" val="440691324"/>
                    </a:ext>
                  </a:extLst>
                </a:gridCol>
                <a:gridCol w="1116521">
                  <a:extLst>
                    <a:ext uri="{9D8B030D-6E8A-4147-A177-3AD203B41FA5}">
                      <a16:colId xmlns:a16="http://schemas.microsoft.com/office/drawing/2014/main" xmlns="" val="3355079877"/>
                    </a:ext>
                  </a:extLst>
                </a:gridCol>
                <a:gridCol w="1721303">
                  <a:extLst>
                    <a:ext uri="{9D8B030D-6E8A-4147-A177-3AD203B41FA5}">
                      <a16:colId xmlns:a16="http://schemas.microsoft.com/office/drawing/2014/main" xmlns="" val="1236996513"/>
                    </a:ext>
                  </a:extLst>
                </a:gridCol>
              </a:tblGrid>
              <a:tr h="672715">
                <a:tc>
                  <a:txBody>
                    <a:bodyPr/>
                    <a:lstStyle/>
                    <a:p>
                      <a:pPr algn="ctr">
                        <a:lnSpc>
                          <a:spcPct val="107000"/>
                        </a:lnSpc>
                        <a:spcAft>
                          <a:spcPts val="0"/>
                        </a:spcAft>
                      </a:pPr>
                      <a:r>
                        <a:rPr lang="en-US" sz="1600">
                          <a:effectLst/>
                        </a:rPr>
                        <a:t>SUBJECT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2018</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2019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2020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2021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INCREASE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692684955"/>
                  </a:ext>
                </a:extLst>
              </a:tr>
              <a:tr h="672715">
                <a:tc>
                  <a:txBody>
                    <a:bodyPr/>
                    <a:lstStyle/>
                    <a:p>
                      <a:pPr>
                        <a:lnSpc>
                          <a:spcPct val="107000"/>
                        </a:lnSpc>
                        <a:spcAft>
                          <a:spcPts val="0"/>
                        </a:spcAft>
                      </a:pPr>
                      <a:r>
                        <a:rPr lang="en-US" sz="1600" dirty="0">
                          <a:effectLst/>
                        </a:rPr>
                        <a:t>AGRIC. SCIENCES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73.9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76.90%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77.70%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81.00%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3.30%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69829596"/>
                  </a:ext>
                </a:extLst>
              </a:tr>
              <a:tr h="369071">
                <a:tc>
                  <a:txBody>
                    <a:bodyPr/>
                    <a:lstStyle/>
                    <a:p>
                      <a:pPr>
                        <a:lnSpc>
                          <a:spcPct val="107000"/>
                        </a:lnSpc>
                        <a:spcAft>
                          <a:spcPts val="0"/>
                        </a:spcAft>
                      </a:pPr>
                      <a:r>
                        <a:rPr lang="en-US" sz="1600">
                          <a:effectLst/>
                        </a:rPr>
                        <a:t>MATHEMATICS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65.6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48.50%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51.20%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54.20%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3.00%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45801824"/>
                  </a:ext>
                </a:extLst>
              </a:tr>
              <a:tr h="672715">
                <a:tc>
                  <a:txBody>
                    <a:bodyPr/>
                    <a:lstStyle/>
                    <a:p>
                      <a:pPr>
                        <a:lnSpc>
                          <a:spcPct val="107000"/>
                        </a:lnSpc>
                        <a:spcAft>
                          <a:spcPts val="0"/>
                        </a:spcAft>
                      </a:pPr>
                      <a:r>
                        <a:rPr lang="en-US" sz="1600">
                          <a:effectLst/>
                        </a:rPr>
                        <a:t>BUSINESS STUDIES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59.5</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69.90%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75.90%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78.10%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2.20%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20563878"/>
                  </a:ext>
                </a:extLst>
              </a:tr>
              <a:tr h="672715">
                <a:tc>
                  <a:txBody>
                    <a:bodyPr/>
                    <a:lstStyle/>
                    <a:p>
                      <a:pPr>
                        <a:lnSpc>
                          <a:spcPct val="107000"/>
                        </a:lnSpc>
                        <a:spcAft>
                          <a:spcPts val="0"/>
                        </a:spcAft>
                      </a:pPr>
                      <a:r>
                        <a:rPr lang="en-US" sz="1600">
                          <a:effectLst/>
                        </a:rPr>
                        <a:t>PHYSICAL SCIENCES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73.6</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74.80%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69.70%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71.20%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1.50%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47742268"/>
                  </a:ext>
                </a:extLst>
              </a:tr>
              <a:tr h="369071">
                <a:tc>
                  <a:txBody>
                    <a:bodyPr/>
                    <a:lstStyle/>
                    <a:p>
                      <a:pPr>
                        <a:lnSpc>
                          <a:spcPct val="107000"/>
                        </a:lnSpc>
                        <a:spcAft>
                          <a:spcPts val="0"/>
                        </a:spcAft>
                      </a:pPr>
                      <a:r>
                        <a:rPr lang="en-US" sz="1600">
                          <a:effectLst/>
                        </a:rPr>
                        <a:t>GEOGRAPHY</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68.9</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78.80%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71.80%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73.20%</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a:effectLst/>
                        </a:rPr>
                        <a:t>1.40%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52017842"/>
                  </a:ext>
                </a:extLst>
              </a:tr>
            </a:tbl>
          </a:graphicData>
        </a:graphic>
      </p:graphicFrame>
    </p:spTree>
    <p:extLst>
      <p:ext uri="{BB962C8B-B14F-4D97-AF65-F5344CB8AC3E}">
        <p14:creationId xmlns:p14="http://schemas.microsoft.com/office/powerpoint/2010/main" xmlns="" val="549895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IXOPO HIGH SCHOOL</a:t>
            </a:r>
            <a:endParaRPr lang="en-ZA" dirty="0"/>
          </a:p>
        </p:txBody>
      </p:sp>
      <p:sp>
        <p:nvSpPr>
          <p:cNvPr id="3" name="Content Placeholder 2"/>
          <p:cNvSpPr>
            <a:spLocks noGrp="1"/>
          </p:cNvSpPr>
          <p:nvPr>
            <p:ph sz="half" idx="1"/>
          </p:nvPr>
        </p:nvSpPr>
        <p:spPr>
          <a:xfrm>
            <a:off x="1447331" y="2834641"/>
            <a:ext cx="2932645" cy="1088136"/>
          </a:xfrm>
          <a:ln>
            <a:solidFill>
              <a:srgbClr val="00B050"/>
            </a:solidFill>
          </a:ln>
        </p:spPr>
        <p:txBody>
          <a:bodyPr>
            <a:normAutofit fontScale="70000" lnSpcReduction="20000"/>
          </a:bodyPr>
          <a:lstStyle/>
          <a:p>
            <a:pPr marL="0" indent="0" algn="just">
              <a:buNone/>
            </a:pPr>
            <a:r>
              <a:rPr lang="en-ZA" dirty="0"/>
              <a:t>The Provincial Department ensures that schools who had not received LTSM received delivery prior to the reopening of schools</a:t>
            </a:r>
          </a:p>
        </p:txBody>
      </p:sp>
      <p:sp>
        <p:nvSpPr>
          <p:cNvPr id="4" name="Content Placeholder 3"/>
          <p:cNvSpPr>
            <a:spLocks noGrp="1"/>
          </p:cNvSpPr>
          <p:nvPr>
            <p:ph sz="half" idx="2"/>
          </p:nvPr>
        </p:nvSpPr>
        <p:spPr>
          <a:xfrm>
            <a:off x="4379976" y="2017343"/>
            <a:ext cx="6678947" cy="3441520"/>
          </a:xfrm>
          <a:ln>
            <a:solidFill>
              <a:srgbClr val="00B050"/>
            </a:solidFill>
          </a:ln>
        </p:spPr>
        <p:txBody>
          <a:bodyPr>
            <a:normAutofit fontScale="70000" lnSpcReduction="20000"/>
          </a:bodyPr>
          <a:lstStyle/>
          <a:p>
            <a:pPr algn="just"/>
            <a:r>
              <a:rPr lang="en-US" dirty="0"/>
              <a:t>Ixopo High School is a section 21 school. It means that they buy LTSM on their own. They made a quotation for LTSM which was followed by the procurement and delivery of LTSM. </a:t>
            </a:r>
            <a:endParaRPr lang="en-ZA" dirty="0"/>
          </a:p>
          <a:p>
            <a:pPr algn="just"/>
            <a:r>
              <a:rPr lang="en-US" dirty="0"/>
              <a:t>The delivery of stationary was done at 100% before schools re-opened in 2022. The stationery packs delivered for Foundation Phase were 388981and for Intermediate Phase, Senior Phase and FET phase were 380807, 416082 and 399181 respectively. The Accounting packs delivered were 75481 and classroom stationery packs were 9674. Paper boxes delivered were 89503. </a:t>
            </a:r>
            <a:endParaRPr lang="en-ZA" dirty="0"/>
          </a:p>
          <a:p>
            <a:pPr algn="just"/>
            <a:r>
              <a:rPr lang="en-US" dirty="0"/>
              <a:t>The delivery of LTSM included 816989 textbooks for grade 1, 1098877 for grade 2, 816034 for grade 3, 306380 for grade 4, 299918 for grade 5, 300533 for grade 6, 434922 for grade 7, 26659 for grade 8, 219045 for grade 9, 2700840 for grade 10, 245805 for grade 11 and 253550 for grade 12. </a:t>
            </a:r>
            <a:endParaRPr lang="en-ZA" dirty="0"/>
          </a:p>
        </p:txBody>
      </p:sp>
    </p:spTree>
    <p:extLst>
      <p:ext uri="{BB962C8B-B14F-4D97-AF65-F5344CB8AC3E}">
        <p14:creationId xmlns:p14="http://schemas.microsoft.com/office/powerpoint/2010/main" xmlns="" val="531227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IXOPO HIGH </a:t>
            </a:r>
            <a:r>
              <a:rPr lang="en-US" b="1" dirty="0" smtClean="0"/>
              <a:t>SCHOOL CONT……</a:t>
            </a:r>
            <a:endParaRPr lang="en-ZA" dirty="0"/>
          </a:p>
        </p:txBody>
      </p:sp>
      <p:sp>
        <p:nvSpPr>
          <p:cNvPr id="3" name="Content Placeholder 2"/>
          <p:cNvSpPr>
            <a:spLocks noGrp="1"/>
          </p:cNvSpPr>
          <p:nvPr>
            <p:ph sz="half" idx="1"/>
          </p:nvPr>
        </p:nvSpPr>
        <p:spPr>
          <a:xfrm>
            <a:off x="1118148" y="2727742"/>
            <a:ext cx="3024085" cy="1280160"/>
          </a:xfrm>
          <a:ln>
            <a:solidFill>
              <a:srgbClr val="00B050"/>
            </a:solidFill>
          </a:ln>
        </p:spPr>
        <p:txBody>
          <a:bodyPr>
            <a:normAutofit fontScale="92500" lnSpcReduction="20000"/>
          </a:bodyPr>
          <a:lstStyle/>
          <a:p>
            <a:pPr marL="0" indent="0" algn="just">
              <a:buNone/>
            </a:pPr>
            <a:r>
              <a:rPr lang="en-ZA" dirty="0"/>
              <a:t>The Provincial Department looks to have Coding and Robotics adequately resourced and supported.</a:t>
            </a:r>
          </a:p>
        </p:txBody>
      </p:sp>
      <p:sp>
        <p:nvSpPr>
          <p:cNvPr id="4" name="Content Placeholder 3"/>
          <p:cNvSpPr>
            <a:spLocks noGrp="1"/>
          </p:cNvSpPr>
          <p:nvPr>
            <p:ph sz="half" idx="2"/>
          </p:nvPr>
        </p:nvSpPr>
        <p:spPr>
          <a:xfrm>
            <a:off x="4261103" y="1971622"/>
            <a:ext cx="6793749" cy="4072561"/>
          </a:xfrm>
          <a:ln>
            <a:solidFill>
              <a:srgbClr val="00B050"/>
            </a:solidFill>
          </a:ln>
        </p:spPr>
        <p:txBody>
          <a:bodyPr>
            <a:noAutofit/>
          </a:bodyPr>
          <a:lstStyle/>
          <a:p>
            <a:pPr algn="just">
              <a:lnSpc>
                <a:spcPct val="100000"/>
              </a:lnSpc>
            </a:pPr>
            <a:r>
              <a:rPr lang="en-US" sz="1600" dirty="0"/>
              <a:t>The province started providing coding and robotics resources in 2020 after training the Foundation Phase. </a:t>
            </a:r>
            <a:endParaRPr lang="en-US" sz="1600" dirty="0" smtClean="0"/>
          </a:p>
          <a:p>
            <a:pPr algn="just">
              <a:lnSpc>
                <a:spcPct val="100000"/>
              </a:lnSpc>
            </a:pPr>
            <a:r>
              <a:rPr lang="en-US" sz="1600" dirty="0" smtClean="0"/>
              <a:t>The </a:t>
            </a:r>
            <a:r>
              <a:rPr lang="en-US" sz="1600" dirty="0"/>
              <a:t>Coding and Robotics kits were procured for Foundation Phase for each targeted school.  </a:t>
            </a:r>
            <a:endParaRPr lang="en-US" sz="1600" dirty="0" smtClean="0"/>
          </a:p>
          <a:p>
            <a:pPr algn="just">
              <a:lnSpc>
                <a:spcPct val="100000"/>
              </a:lnSpc>
            </a:pPr>
            <a:r>
              <a:rPr lang="en-US" sz="1600" dirty="0" smtClean="0"/>
              <a:t>The </a:t>
            </a:r>
            <a:r>
              <a:rPr lang="en-US" sz="1600" dirty="0"/>
              <a:t>Coding and Robotics </a:t>
            </a:r>
            <a:r>
              <a:rPr lang="en-US" sz="1600" dirty="0" err="1"/>
              <a:t>Programme</a:t>
            </a:r>
            <a:r>
              <a:rPr lang="en-US" sz="1600" dirty="0"/>
              <a:t> will now continue because the 1.5m social distancing has been relaxed in schools. </a:t>
            </a:r>
            <a:endParaRPr lang="en-US" sz="1600" dirty="0" smtClean="0"/>
          </a:p>
          <a:p>
            <a:pPr algn="just">
              <a:lnSpc>
                <a:spcPct val="100000"/>
              </a:lnSpc>
            </a:pPr>
            <a:r>
              <a:rPr lang="en-US" sz="1600" dirty="0" smtClean="0"/>
              <a:t>According </a:t>
            </a:r>
            <a:r>
              <a:rPr lang="en-US" sz="1600" dirty="0"/>
              <a:t>to plan the Mathematics, Science AND Technology Grant in the 2022/2023 budget will be used to purchase Coding and Robotics laboratories.  </a:t>
            </a:r>
            <a:endParaRPr lang="en-US" sz="1600" dirty="0" smtClean="0"/>
          </a:p>
          <a:p>
            <a:pPr algn="just">
              <a:lnSpc>
                <a:spcPct val="100000"/>
              </a:lnSpc>
            </a:pPr>
            <a:r>
              <a:rPr lang="en-US" sz="1600" dirty="0" smtClean="0"/>
              <a:t>The </a:t>
            </a:r>
            <a:r>
              <a:rPr lang="en-US" sz="1600" dirty="0"/>
              <a:t>provision of resources for this 4IR subject will continue. It must be mentioned in this progress report that the is a global challenge on the purchase of gadgets as a result of the COVID-19 stoppages in production IN 2020. </a:t>
            </a:r>
            <a:endParaRPr lang="en-ZA" sz="1600" dirty="0"/>
          </a:p>
        </p:txBody>
      </p:sp>
    </p:spTree>
    <p:extLst>
      <p:ext uri="{BB962C8B-B14F-4D97-AF65-F5344CB8AC3E}">
        <p14:creationId xmlns:p14="http://schemas.microsoft.com/office/powerpoint/2010/main" xmlns="" val="4195079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160</TotalTime>
  <Words>2913</Words>
  <Application>Microsoft Office PowerPoint</Application>
  <PresentationFormat>Custom</PresentationFormat>
  <Paragraphs>211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Gallery</vt:lpstr>
      <vt:lpstr>Report-back TO the national Portfolio Committee on Basic Education - oversight visit to the KwaZulu-Natal Province </vt:lpstr>
      <vt:lpstr>Structure of the presentation</vt:lpstr>
      <vt:lpstr>Guide on READING the presentation</vt:lpstr>
      <vt:lpstr>Finance issues (procurement of covid-19 essentials)</vt:lpstr>
      <vt:lpstr>Curriculum management related issues</vt:lpstr>
      <vt:lpstr>KROMHOEK PRIMARY NSCHOOL</vt:lpstr>
      <vt:lpstr>Although the question is ON Mathematics and Sciences, the province also improved other critical Natural Sciences, Business Sciences and Social Sciences as shown below </vt:lpstr>
      <vt:lpstr>IXOPO HIGH SCHOOL</vt:lpstr>
      <vt:lpstr>IXOPO HIGH SCHOOL CONT……</vt:lpstr>
      <vt:lpstr>IXOPO HIGH SCHOOL CONT……</vt:lpstr>
      <vt:lpstr>IMPUNGA SECONDARY SCHOOL</vt:lpstr>
      <vt:lpstr>NOMBEWU FULL SERVICE SCHOOL</vt:lpstr>
      <vt:lpstr>Learner transport issues across all schools</vt:lpstr>
      <vt:lpstr>GENERAL Psychosocial support</vt:lpstr>
      <vt:lpstr>Water provisioning FOR SCHOOLS</vt:lpstr>
      <vt:lpstr>SPECIFIC Infrastructure delivery matters</vt:lpstr>
      <vt:lpstr>IMPUNGA FULL SERVICE SCHOOL</vt:lpstr>
      <vt:lpstr>IMPUNGA FULL SERVICE SCHOOL CONT……</vt:lpstr>
      <vt:lpstr>DANIEL MZAMO SPECIAL SCHOOL</vt:lpstr>
      <vt:lpstr>DANIEL MZAMO SPECIAL SCHOOL CONT…</vt:lpstr>
      <vt:lpstr>NOMBEWU FULL SERVICE SCHOOL </vt:lpstr>
      <vt:lpstr>NOMBEWU FULL SERVICE SCHOOL CONT…</vt:lpstr>
      <vt:lpstr>MHLABA COMBINED SCHOOL </vt:lpstr>
      <vt:lpstr>MHLABA COMBINED SCHOOL CONT….</vt:lpstr>
      <vt:lpstr>VULEKANI SPECIAL SCHOOL </vt:lpstr>
      <vt:lpstr>VULEKANI SPECIAL SCHOOL CONT…..</vt:lpstr>
      <vt:lpstr>VULEKANI SPECIAL SCHOOL CONT…..</vt:lpstr>
      <vt:lpstr>KROMHOEK PRIMARY SCHOOL </vt:lpstr>
      <vt:lpstr>CORPORATE MANAGEMENT (hr ISSUES)</vt:lpstr>
      <vt:lpstr>General hr issues</vt:lpstr>
      <vt:lpstr>IXOPO HIGH SCHOOL </vt:lpstr>
      <vt:lpstr>IMPUNGA FULL SERVICE SCHOOL </vt:lpstr>
      <vt:lpstr>NOMBEWU FULL SERVICE School MHLABA COMBINED SCHOOL  </vt:lpstr>
      <vt:lpstr>KROMHOEK PRIMARY SCHOOL </vt:lpstr>
      <vt:lpstr>Slide 35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Mthetho</dc:creator>
  <cp:lastModifiedBy>USER</cp:lastModifiedBy>
  <cp:revision>17</cp:revision>
  <dcterms:created xsi:type="dcterms:W3CDTF">2022-03-03T07:36:00Z</dcterms:created>
  <dcterms:modified xsi:type="dcterms:W3CDTF">2022-03-10T08:21:20Z</dcterms:modified>
</cp:coreProperties>
</file>