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30" r:id="rId4"/>
    <p:sldMasterId id="2147483743" r:id="rId5"/>
  </p:sldMasterIdLst>
  <p:notesMasterIdLst>
    <p:notesMasterId r:id="rId37"/>
  </p:notesMasterIdLst>
  <p:sldIdLst>
    <p:sldId id="256" r:id="rId6"/>
    <p:sldId id="260" r:id="rId7"/>
    <p:sldId id="711" r:id="rId8"/>
    <p:sldId id="743" r:id="rId9"/>
    <p:sldId id="713" r:id="rId10"/>
    <p:sldId id="698" r:id="rId11"/>
    <p:sldId id="765" r:id="rId12"/>
    <p:sldId id="729" r:id="rId13"/>
    <p:sldId id="764" r:id="rId14"/>
    <p:sldId id="767" r:id="rId15"/>
    <p:sldId id="770" r:id="rId16"/>
    <p:sldId id="768" r:id="rId17"/>
    <p:sldId id="769" r:id="rId18"/>
    <p:sldId id="739" r:id="rId19"/>
    <p:sldId id="740" r:id="rId20"/>
    <p:sldId id="806" r:id="rId21"/>
    <p:sldId id="807" r:id="rId22"/>
    <p:sldId id="763" r:id="rId23"/>
    <p:sldId id="771" r:id="rId24"/>
    <p:sldId id="761" r:id="rId25"/>
    <p:sldId id="772" r:id="rId26"/>
    <p:sldId id="804" r:id="rId27"/>
    <p:sldId id="750" r:id="rId28"/>
    <p:sldId id="754" r:id="rId29"/>
    <p:sldId id="755" r:id="rId30"/>
    <p:sldId id="808" r:id="rId31"/>
    <p:sldId id="809" r:id="rId32"/>
    <p:sldId id="810" r:id="rId33"/>
    <p:sldId id="811" r:id="rId34"/>
    <p:sldId id="812" r:id="rId35"/>
    <p:sldId id="710"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er Grootes" initials="PG" lastIdx="2" clrIdx="0">
    <p:extLst>
      <p:ext uri="{19B8F6BF-5375-455C-9EA6-DF929625EA0E}">
        <p15:presenceInfo xmlns:p15="http://schemas.microsoft.com/office/powerpoint/2012/main" xmlns="" userId="S-1-5-21-188486461-827351273-3233655898-3028" providerId="AD"/>
      </p:ext>
    </p:extLst>
  </p:cmAuthor>
  <p:cmAuthor id="2" name="Willington Ngwepe" initials="WN" lastIdx="9" clrIdx="1">
    <p:extLst>
      <p:ext uri="{19B8F6BF-5375-455C-9EA6-DF929625EA0E}">
        <p15:presenceInfo xmlns:p15="http://schemas.microsoft.com/office/powerpoint/2012/main" xmlns="" userId="S-1-5-21-188486461-827351273-3233655898-8183" providerId="AD"/>
      </p:ext>
    </p:extLst>
  </p:cmAuthor>
  <p:cmAuthor id="3" name="Josephine Meyer" initials="JM" lastIdx="5" clrIdx="2">
    <p:extLst>
      <p:ext uri="{19B8F6BF-5375-455C-9EA6-DF929625EA0E}">
        <p15:presenceInfo xmlns:p15="http://schemas.microsoft.com/office/powerpoint/2012/main" xmlns="" userId="S::JMeyer@icasa.org.za::e20a641f-38ce-472b-b7d2-f3d81d5a1ca2" providerId="AD"/>
      </p:ext>
    </p:extLst>
  </p:cmAuthor>
  <p:cmAuthor id="4" name="Molly Mokoena" initials="MM" lastIdx="2" clrIdx="3">
    <p:extLst>
      <p:ext uri="{19B8F6BF-5375-455C-9EA6-DF929625EA0E}">
        <p15:presenceInfo xmlns:p15="http://schemas.microsoft.com/office/powerpoint/2012/main" xmlns="" userId="S::MMokoena@icasa.org.za::a3c83228-ca07-4312-bc95-cd71e2e96a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99"/>
    <a:srgbClr val="FFFFFF"/>
    <a:srgbClr val="5686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6881" autoAdjust="0"/>
  </p:normalViewPr>
  <p:slideViewPr>
    <p:cSldViewPr snapToGrid="0">
      <p:cViewPr varScale="1">
        <p:scale>
          <a:sx n="73" d="100"/>
          <a:sy n="73" d="100"/>
        </p:scale>
        <p:origin x="-66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Verdana" panose="020B0604030504040204" pitchFamily="34" charset="0"/>
                <a:ea typeface="Verdana" panose="020B0604030504040204" pitchFamily="34" charset="0"/>
                <a:cs typeface="+mn-cs"/>
              </a:defRPr>
            </a:pPr>
            <a:r>
              <a:rPr lang="en-US" sz="1600">
                <a:solidFill>
                  <a:schemeClr val="tx1"/>
                </a:solidFill>
                <a:latin typeface="Verdana" panose="020B0604030504040204" pitchFamily="34" charset="0"/>
                <a:ea typeface="Verdana" panose="020B0604030504040204" pitchFamily="34" charset="0"/>
              </a:rPr>
              <a:t>Quarterly Performance Trend between </a:t>
            </a:r>
          </a:p>
          <a:p>
            <a:pPr>
              <a:defRPr sz="1600" b="1" i="0" u="none" strike="noStrike" kern="1200" baseline="0">
                <a:solidFill>
                  <a:schemeClr val="tx2"/>
                </a:solidFill>
                <a:latin typeface="Verdana" panose="020B0604030504040204" pitchFamily="34" charset="0"/>
                <a:ea typeface="Verdana" panose="020B0604030504040204" pitchFamily="34" charset="0"/>
                <a:cs typeface="+mn-cs"/>
              </a:defRPr>
            </a:pPr>
            <a:r>
              <a:rPr lang="en-US" sz="1600">
                <a:solidFill>
                  <a:schemeClr val="tx1"/>
                </a:solidFill>
                <a:latin typeface="Verdana" panose="020B0604030504040204" pitchFamily="34" charset="0"/>
                <a:ea typeface="Verdana" panose="020B0604030504040204" pitchFamily="34" charset="0"/>
              </a:rPr>
              <a:t>Q1 </a:t>
            </a:r>
            <a:r>
              <a:rPr lang="en-US" sz="1600" baseline="0">
                <a:solidFill>
                  <a:schemeClr val="tx1"/>
                </a:solidFill>
                <a:latin typeface="Verdana" panose="020B0604030504040204" pitchFamily="34" charset="0"/>
                <a:ea typeface="Verdana" panose="020B0604030504040204" pitchFamily="34" charset="0"/>
              </a:rPr>
              <a:t>and Q2 2021/22 </a:t>
            </a:r>
            <a:endParaRPr lang="en-US" sz="1600">
              <a:solidFill>
                <a:schemeClr val="tx1"/>
              </a:solidFill>
              <a:latin typeface="Verdana" panose="020B0604030504040204" pitchFamily="34" charset="0"/>
              <a:ea typeface="Verdana" panose="020B0604030504040204" pitchFamily="34" charset="0"/>
            </a:endParaRPr>
          </a:p>
        </c:rich>
      </c:tx>
      <c:layout/>
      <c:spPr>
        <a:noFill/>
        <a:ln>
          <a:noFill/>
        </a:ln>
        <a:effectLst/>
      </c:spPr>
    </c:title>
    <c:plotArea>
      <c:layout/>
      <c:barChart>
        <c:barDir val="col"/>
        <c:grouping val="clustered"/>
        <c:ser>
          <c:idx val="0"/>
          <c:order val="0"/>
          <c:tx>
            <c:strRef>
              <c:f>Sheet1!$B$22</c:f>
              <c:strCache>
                <c:ptCount val="1"/>
                <c:pt idx="0">
                  <c:v>Percentage</c:v>
                </c:pt>
              </c:strCache>
            </c:strRef>
          </c:tx>
          <c:spPr>
            <a:solidFill>
              <a:srgbClr val="0070C0"/>
            </a:solidFill>
            <a:ln>
              <a:noFill/>
            </a:ln>
            <a:effectLst/>
          </c:spPr>
          <c:dPt>
            <c:idx val="0"/>
            <c:spPr>
              <a:solidFill>
                <a:schemeClr val="accent2"/>
              </a:solidFill>
              <a:ln>
                <a:noFill/>
              </a:ln>
              <a:effectLst/>
            </c:spPr>
            <c:extLst xmlns:c16r2="http://schemas.microsoft.com/office/drawing/2015/06/chart">
              <c:ext xmlns:c16="http://schemas.microsoft.com/office/drawing/2014/chart" uri="{C3380CC4-5D6E-409C-BE32-E72D297353CC}">
                <c16:uniqueId val="{00000001-3C8F-4432-ACAF-F516B4151895}"/>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3C8F-4432-ACAF-F516B4151895}"/>
              </c:ext>
            </c:extLst>
          </c:dPt>
          <c:dPt>
            <c:idx val="2"/>
            <c:spPr>
              <a:solidFill>
                <a:schemeClr val="accent2"/>
              </a:solidFill>
              <a:ln>
                <a:noFill/>
              </a:ln>
              <a:effectLst/>
            </c:spPr>
            <c:extLst xmlns:c16r2="http://schemas.microsoft.com/office/drawing/2015/06/chart">
              <c:ext xmlns:c16="http://schemas.microsoft.com/office/drawing/2014/chart" uri="{C3380CC4-5D6E-409C-BE32-E72D297353CC}">
                <c16:uniqueId val="{00000005-3C8F-4432-ACAF-F516B415189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Sheet1!$A$23:$A$25</c:f>
              <c:strCache>
                <c:ptCount val="3"/>
                <c:pt idx="0">
                  <c:v>Q 1 2021/22FY</c:v>
                </c:pt>
                <c:pt idx="1">
                  <c:v>Q 2 2021/22FY</c:v>
                </c:pt>
                <c:pt idx="2">
                  <c:v>Difference</c:v>
                </c:pt>
              </c:strCache>
            </c:strRef>
          </c:cat>
          <c:val>
            <c:numRef>
              <c:f>Sheet1!$B$23:$B$25</c:f>
              <c:numCache>
                <c:formatCode>0%</c:formatCode>
                <c:ptCount val="3"/>
                <c:pt idx="0">
                  <c:v>0.64000000000000012</c:v>
                </c:pt>
                <c:pt idx="1">
                  <c:v>0.76000000000000012</c:v>
                </c:pt>
                <c:pt idx="2">
                  <c:v>0.12000000000000001</c:v>
                </c:pt>
              </c:numCache>
            </c:numRef>
          </c:val>
          <c:extLst xmlns:c16r2="http://schemas.microsoft.com/office/drawing/2015/06/chart">
            <c:ext xmlns:c16="http://schemas.microsoft.com/office/drawing/2014/chart" uri="{C3380CC4-5D6E-409C-BE32-E72D297353CC}">
              <c16:uniqueId val="{00000006-3C8F-4432-ACAF-F516B4151895}"/>
            </c:ext>
          </c:extLst>
        </c:ser>
        <c:dLbls/>
        <c:gapWidth val="100"/>
        <c:overlap val="-24"/>
        <c:axId val="143537664"/>
        <c:axId val="143539200"/>
      </c:barChart>
      <c:catAx>
        <c:axId val="143537664"/>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143539200"/>
        <c:crosses val="autoZero"/>
        <c:auto val="1"/>
        <c:lblAlgn val="ctr"/>
        <c:lblOffset val="100"/>
      </c:catAx>
      <c:valAx>
        <c:axId val="143539200"/>
        <c:scaling>
          <c:orientation val="minMax"/>
          <c:max val="1"/>
        </c:scaling>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Verdana" panose="020B0604030504040204" pitchFamily="34" charset="0"/>
                    <a:ea typeface="Verdana" panose="020B0604030504040204" pitchFamily="34" charset="0"/>
                    <a:cs typeface="+mn-cs"/>
                  </a:defRPr>
                </a:pPr>
                <a:r>
                  <a:rPr lang="en-US" sz="1600">
                    <a:solidFill>
                      <a:schemeClr val="tx1"/>
                    </a:solidFill>
                    <a:latin typeface="Verdana" panose="020B0604030504040204" pitchFamily="34" charset="0"/>
                    <a:ea typeface="Verdana" panose="020B0604030504040204" pitchFamily="34" charset="0"/>
                  </a:rPr>
                  <a:t>Percentage</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14353766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07A434-ECA6-4D34-A32B-FB8DFA4700BE}" type="datetimeFigureOut">
              <a:rPr lang="en-US" smtClean="0"/>
              <a:pPr/>
              <a:t>3/9/2022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E18015-2F97-4C51-A736-2B694DB11A1E}" type="slidenum">
              <a:rPr lang="en-US" smtClean="0"/>
              <a:pPr/>
              <a:t>‹#›</a:t>
            </a:fld>
            <a:endParaRPr lang="en-US" dirty="0"/>
          </a:p>
        </p:txBody>
      </p:sp>
    </p:spTree>
    <p:extLst>
      <p:ext uri="{BB962C8B-B14F-4D97-AF65-F5344CB8AC3E}">
        <p14:creationId xmlns:p14="http://schemas.microsoft.com/office/powerpoint/2010/main" xmlns="" val="52152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1807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pPr/>
              <a:t>11</a:t>
            </a:fld>
            <a:endParaRPr lang="en-US" dirty="0"/>
          </a:p>
        </p:txBody>
      </p:sp>
    </p:spTree>
    <p:extLst>
      <p:ext uri="{BB962C8B-B14F-4D97-AF65-F5344CB8AC3E}">
        <p14:creationId xmlns:p14="http://schemas.microsoft.com/office/powerpoint/2010/main" xmlns="" val="79907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71675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3233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9334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75608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16</a:t>
            </a:fld>
            <a:endParaRPr lang="en-US" dirty="0"/>
          </a:p>
        </p:txBody>
      </p:sp>
    </p:spTree>
    <p:extLst>
      <p:ext uri="{BB962C8B-B14F-4D97-AF65-F5344CB8AC3E}">
        <p14:creationId xmlns:p14="http://schemas.microsoft.com/office/powerpoint/2010/main" xmlns="" val="2284257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17</a:t>
            </a:fld>
            <a:endParaRPr lang="en-US" dirty="0"/>
          </a:p>
        </p:txBody>
      </p:sp>
    </p:spTree>
    <p:extLst>
      <p:ext uri="{BB962C8B-B14F-4D97-AF65-F5344CB8AC3E}">
        <p14:creationId xmlns:p14="http://schemas.microsoft.com/office/powerpoint/2010/main" xmlns="" val="387463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42526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pPr/>
              <a:t>19</a:t>
            </a:fld>
            <a:endParaRPr lang="en-US" dirty="0"/>
          </a:p>
        </p:txBody>
      </p:sp>
    </p:spTree>
    <p:extLst>
      <p:ext uri="{BB962C8B-B14F-4D97-AF65-F5344CB8AC3E}">
        <p14:creationId xmlns:p14="http://schemas.microsoft.com/office/powerpoint/2010/main" xmlns="" val="2121713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20</a:t>
            </a:fld>
            <a:endParaRPr lang="en-US" dirty="0"/>
          </a:p>
        </p:txBody>
      </p:sp>
    </p:spTree>
    <p:extLst>
      <p:ext uri="{BB962C8B-B14F-4D97-AF65-F5344CB8AC3E}">
        <p14:creationId xmlns:p14="http://schemas.microsoft.com/office/powerpoint/2010/main" xmlns="" val="331754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13027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pPr/>
              <a:t>21</a:t>
            </a:fld>
            <a:endParaRPr lang="en-US" dirty="0"/>
          </a:p>
        </p:txBody>
      </p:sp>
    </p:spTree>
    <p:extLst>
      <p:ext uri="{BB962C8B-B14F-4D97-AF65-F5344CB8AC3E}">
        <p14:creationId xmlns:p14="http://schemas.microsoft.com/office/powerpoint/2010/main" xmlns="" val="3118607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4431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23</a:t>
            </a:fld>
            <a:endParaRPr lang="en-US" dirty="0"/>
          </a:p>
        </p:txBody>
      </p:sp>
    </p:spTree>
    <p:extLst>
      <p:ext uri="{BB962C8B-B14F-4D97-AF65-F5344CB8AC3E}">
        <p14:creationId xmlns:p14="http://schemas.microsoft.com/office/powerpoint/2010/main" xmlns="" val="2911087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24</a:t>
            </a:fld>
            <a:endParaRPr lang="en-US" dirty="0"/>
          </a:p>
        </p:txBody>
      </p:sp>
    </p:spTree>
    <p:extLst>
      <p:ext uri="{BB962C8B-B14F-4D97-AF65-F5344CB8AC3E}">
        <p14:creationId xmlns:p14="http://schemas.microsoft.com/office/powerpoint/2010/main" xmlns="" val="23410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25</a:t>
            </a:fld>
            <a:endParaRPr lang="en-US" dirty="0"/>
          </a:p>
        </p:txBody>
      </p:sp>
    </p:spTree>
    <p:extLst>
      <p:ext uri="{BB962C8B-B14F-4D97-AF65-F5344CB8AC3E}">
        <p14:creationId xmlns:p14="http://schemas.microsoft.com/office/powerpoint/2010/main" xmlns="" val="2918627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26</a:t>
            </a:fld>
            <a:endParaRPr lang="en-US" dirty="0"/>
          </a:p>
        </p:txBody>
      </p:sp>
    </p:spTree>
    <p:extLst>
      <p:ext uri="{BB962C8B-B14F-4D97-AF65-F5344CB8AC3E}">
        <p14:creationId xmlns:p14="http://schemas.microsoft.com/office/powerpoint/2010/main" xmlns="" val="859146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27</a:t>
            </a:fld>
            <a:endParaRPr lang="en-US" dirty="0"/>
          </a:p>
        </p:txBody>
      </p:sp>
    </p:spTree>
    <p:extLst>
      <p:ext uri="{BB962C8B-B14F-4D97-AF65-F5344CB8AC3E}">
        <p14:creationId xmlns:p14="http://schemas.microsoft.com/office/powerpoint/2010/main" xmlns="" val="145441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28</a:t>
            </a:fld>
            <a:endParaRPr lang="en-US" dirty="0"/>
          </a:p>
        </p:txBody>
      </p:sp>
    </p:spTree>
    <p:extLst>
      <p:ext uri="{BB962C8B-B14F-4D97-AF65-F5344CB8AC3E}">
        <p14:creationId xmlns:p14="http://schemas.microsoft.com/office/powerpoint/2010/main" xmlns="" val="4045525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29</a:t>
            </a:fld>
            <a:endParaRPr lang="en-US" dirty="0"/>
          </a:p>
        </p:txBody>
      </p:sp>
    </p:spTree>
    <p:extLst>
      <p:ext uri="{BB962C8B-B14F-4D97-AF65-F5344CB8AC3E}">
        <p14:creationId xmlns:p14="http://schemas.microsoft.com/office/powerpoint/2010/main" xmlns="" val="2962209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30</a:t>
            </a:fld>
            <a:endParaRPr lang="en-US" dirty="0"/>
          </a:p>
        </p:txBody>
      </p:sp>
    </p:spTree>
    <p:extLst>
      <p:ext uri="{BB962C8B-B14F-4D97-AF65-F5344CB8AC3E}">
        <p14:creationId xmlns:p14="http://schemas.microsoft.com/office/powerpoint/2010/main" xmlns="" val="240533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3</a:t>
            </a:fld>
            <a:endParaRPr lang="en-US" dirty="0"/>
          </a:p>
        </p:txBody>
      </p:sp>
    </p:spTree>
    <p:extLst>
      <p:ext uri="{BB962C8B-B14F-4D97-AF65-F5344CB8AC3E}">
        <p14:creationId xmlns:p14="http://schemas.microsoft.com/office/powerpoint/2010/main" xmlns="" val="1134533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6007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9908B8-1B61-45DB-B514-B2A8B12CFFEA}" type="slidenum">
              <a:rPr lang="en-US" smtClean="0"/>
              <a:pPr/>
              <a:t>4</a:t>
            </a:fld>
            <a:endParaRPr lang="en-US"/>
          </a:p>
        </p:txBody>
      </p:sp>
    </p:spTree>
    <p:extLst>
      <p:ext uri="{BB962C8B-B14F-4D97-AF65-F5344CB8AC3E}">
        <p14:creationId xmlns:p14="http://schemas.microsoft.com/office/powerpoint/2010/main" xmlns="" val="279972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E18015-2F97-4C51-A736-2B694DB11A1E}" type="slidenum">
              <a:rPr lang="en-US" smtClean="0"/>
              <a:pPr/>
              <a:t>5</a:t>
            </a:fld>
            <a:endParaRPr lang="en-US" dirty="0"/>
          </a:p>
        </p:txBody>
      </p:sp>
    </p:spTree>
    <p:extLst>
      <p:ext uri="{BB962C8B-B14F-4D97-AF65-F5344CB8AC3E}">
        <p14:creationId xmlns:p14="http://schemas.microsoft.com/office/powerpoint/2010/main" xmlns="" val="103021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pPr/>
              <a:t>6</a:t>
            </a:fld>
            <a:endParaRPr lang="en-US" dirty="0"/>
          </a:p>
        </p:txBody>
      </p:sp>
    </p:spTree>
    <p:extLst>
      <p:ext uri="{BB962C8B-B14F-4D97-AF65-F5344CB8AC3E}">
        <p14:creationId xmlns:p14="http://schemas.microsoft.com/office/powerpoint/2010/main" xmlns="" val="13843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14468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4852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4320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AB36B-9C01-4C9D-9DF0-3910EDA54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B153AA8D-6374-42A2-AC2B-3987E99B5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E30B74A9-2B35-46FC-BE13-AAA293681484}"/>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xmlns="" id="{34157346-692B-44A7-A647-191876FA478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FA800EE-6599-4BA8-AEB7-3E37B3054E29}"/>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149346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9442A-6C25-4D25-AE4E-74FF6A00B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1ABD023D-CDCE-4546-B53D-E61330738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FF40B405-480F-4AA6-9223-26E2A979F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BB64C65-828C-4342-9864-636CD4CADB14}"/>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xmlns="" id="{E97FBF39-04B8-4444-9C1E-E320D50FCF8F}"/>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B1355517-CD97-452A-B41B-F107FA5BFC6D}"/>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38327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A5F58-C406-4986-9E37-9A162FD3A67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F428BF24-C0CD-4247-A7E5-C5F1503C99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53770A5-26BB-4F71-A9A8-42CC6651F4AF}"/>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xmlns="" id="{7AED38A2-C17B-430E-9457-0CA9E60882B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EE5A3E7-93A4-49FF-9EBC-1269B62AD9FE}"/>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76750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416D9CE-B3C5-4A57-AB43-56EB2C436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E26632AD-BA5F-48EE-AFD0-52C284149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23F81B99-22C5-43F4-9DEF-FE07A6E22552}"/>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xmlns="" id="{1807171A-01A6-4763-8772-179C608E99F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2A0C043E-1C43-4ED1-918B-DE197D198A4C}"/>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394516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AB36B-9C01-4C9D-9DF0-3910EDA54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B153AA8D-6374-42A2-AC2B-3987E99B5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E30B74A9-2B35-46FC-BE13-AAA293681484}"/>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a16="http://schemas.microsoft.com/office/drawing/2014/main" xmlns="" id="{34157346-692B-44A7-A647-191876FA478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CFA800EE-6599-4BA8-AEB7-3E37B3054E29}"/>
              </a:ext>
            </a:extLst>
          </p:cNvPr>
          <p:cNvSpPr>
            <a:spLocks noGrp="1"/>
          </p:cNvSpPr>
          <p:nvPr>
            <p:ph type="sldNum" sz="quarter" idx="12"/>
          </p:nvPr>
        </p:nvSpPr>
        <p:spPr/>
        <p:txBody>
          <a:bodyPr/>
          <a:lstStyle/>
          <a:p>
            <a:fld id="{09252AF0-6E0E-40C9-82B5-35EB68119C9C}" type="slidenum">
              <a:rPr lang="en-ZA" smtClean="0"/>
              <a:pPr/>
              <a:t>‹#›</a:t>
            </a:fld>
            <a:endParaRPr lang="en-ZA"/>
          </a:p>
        </p:txBody>
      </p:sp>
    </p:spTree>
    <p:extLst>
      <p:ext uri="{BB962C8B-B14F-4D97-AF65-F5344CB8AC3E}">
        <p14:creationId xmlns:p14="http://schemas.microsoft.com/office/powerpoint/2010/main" xmlns="" val="24227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24014F6-2BCC-44D7-B0AC-6D7D7805B9A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6244" t="1067" r="40252"/>
          <a:stretch/>
        </p:blipFill>
        <p:spPr>
          <a:xfrm>
            <a:off x="0" y="0"/>
            <a:ext cx="4465674" cy="6858000"/>
          </a:xfrm>
          <a:prstGeom prst="rect">
            <a:avLst/>
          </a:prstGeom>
        </p:spPr>
      </p:pic>
      <p:sp>
        <p:nvSpPr>
          <p:cNvPr id="2" name="Title 1">
            <a:extLst>
              <a:ext uri="{FF2B5EF4-FFF2-40B4-BE49-F238E27FC236}">
                <a16:creationId xmlns:a16="http://schemas.microsoft.com/office/drawing/2014/main" xmlns="" id="{DBDA2824-6302-4010-8891-756078294B96}"/>
              </a:ext>
            </a:extLst>
          </p:cNvPr>
          <p:cNvSpPr>
            <a:spLocks noGrp="1"/>
          </p:cNvSpPr>
          <p:nvPr>
            <p:ph type="title" hasCustomPrompt="1"/>
          </p:nvPr>
        </p:nvSpPr>
        <p:spPr>
          <a:xfrm>
            <a:off x="4465675" y="2698481"/>
            <a:ext cx="7373562" cy="1595320"/>
          </a:xfrm>
        </p:spPr>
        <p:txBody>
          <a:bodyPr/>
          <a:lstStyle>
            <a:lvl1pPr algn="r">
              <a:defRPr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xmlns="" id="{E74BE9B8-2BDF-48BD-909F-FC7BB34D39E9}"/>
              </a:ext>
            </a:extLst>
          </p:cNvPr>
          <p:cNvPicPr>
            <a:picLocks noChangeAspect="1"/>
          </p:cNvPicPr>
          <p:nvPr userDrawn="1"/>
        </p:nvPicPr>
        <p:blipFill>
          <a:blip r:embed="rId3" cstate="print">
            <a:alphaModFix amt="20000"/>
            <a:extLst>
              <a:ext uri="{96DAC541-7B7A-43D3-8B79-37D633B846F1}">
                <asvg:svgBlip xmlns:asvg="http://schemas.microsoft.com/office/drawing/2016/SVG/main" xmlns="" r:embed="rId4"/>
              </a:ext>
            </a:extLst>
          </a:blip>
          <a:stretch>
            <a:fillRect/>
          </a:stretch>
        </p:blipFill>
        <p:spPr>
          <a:xfrm flipH="1">
            <a:off x="9179325" y="0"/>
            <a:ext cx="2796702" cy="6858000"/>
          </a:xfrm>
          <a:prstGeom prst="rect">
            <a:avLst/>
          </a:prstGeom>
        </p:spPr>
      </p:pic>
      <p:pic>
        <p:nvPicPr>
          <p:cNvPr id="11" name="Graphic 10">
            <a:extLst>
              <a:ext uri="{FF2B5EF4-FFF2-40B4-BE49-F238E27FC236}">
                <a16:creationId xmlns:a16="http://schemas.microsoft.com/office/drawing/2014/main" xmlns="" id="{6C34CBC2-0938-4F41-8053-8134556E6790}"/>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8176437" y="347753"/>
            <a:ext cx="3662800" cy="1326446"/>
          </a:xfrm>
          <a:prstGeom prst="rect">
            <a:avLst/>
          </a:prstGeom>
        </p:spPr>
      </p:pic>
      <p:cxnSp>
        <p:nvCxnSpPr>
          <p:cNvPr id="13" name="Straight Connector 12">
            <a:extLst>
              <a:ext uri="{FF2B5EF4-FFF2-40B4-BE49-F238E27FC236}">
                <a16:creationId xmlns:a16="http://schemas.microsoft.com/office/drawing/2014/main" xmlns="" id="{4C2B5B3C-6511-4E69-B225-E6C380242534}"/>
              </a:ext>
            </a:extLst>
          </p:cNvPr>
          <p:cNvCxnSpPr>
            <a:cxnSpLocks/>
          </p:cNvCxnSpPr>
          <p:nvPr userDrawn="1"/>
        </p:nvCxnSpPr>
        <p:spPr>
          <a:xfrm>
            <a:off x="4465674" y="2128270"/>
            <a:ext cx="7373562"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59D80D-57F3-441C-B28D-D6C900B53FEC}"/>
              </a:ext>
            </a:extLst>
          </p:cNvPr>
          <p:cNvCxnSpPr>
            <a:cxnSpLocks/>
          </p:cNvCxnSpPr>
          <p:nvPr userDrawn="1"/>
        </p:nvCxnSpPr>
        <p:spPr>
          <a:xfrm>
            <a:off x="4465674" y="5443869"/>
            <a:ext cx="7373562"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0422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24014F6-2BCC-44D7-B0AC-6D7D7805B9A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46158" r="15896"/>
          <a:stretch/>
        </p:blipFill>
        <p:spPr>
          <a:xfrm>
            <a:off x="-1" y="0"/>
            <a:ext cx="4626429" cy="6858000"/>
          </a:xfrm>
          <a:prstGeom prst="rect">
            <a:avLst/>
          </a:prstGeom>
        </p:spPr>
      </p:pic>
      <p:sp>
        <p:nvSpPr>
          <p:cNvPr id="2" name="Title 1">
            <a:extLst>
              <a:ext uri="{FF2B5EF4-FFF2-40B4-BE49-F238E27FC236}">
                <a16:creationId xmlns:a16="http://schemas.microsoft.com/office/drawing/2014/main" xmlns="" id="{DBDA2824-6302-4010-8891-756078294B96}"/>
              </a:ext>
            </a:extLst>
          </p:cNvPr>
          <p:cNvSpPr>
            <a:spLocks noGrp="1"/>
          </p:cNvSpPr>
          <p:nvPr>
            <p:ph type="title" hasCustomPrompt="1"/>
          </p:nvPr>
        </p:nvSpPr>
        <p:spPr>
          <a:xfrm>
            <a:off x="4465675" y="2698481"/>
            <a:ext cx="7373562" cy="1595320"/>
          </a:xfrm>
        </p:spPr>
        <p:txBody>
          <a:bodyPr/>
          <a:lstStyle>
            <a:lvl1pPr algn="r">
              <a:defRPr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xmlns="" id="{E74BE9B8-2BDF-48BD-909F-FC7BB34D39E9}"/>
              </a:ext>
            </a:extLst>
          </p:cNvPr>
          <p:cNvPicPr>
            <a:picLocks noChangeAspect="1"/>
          </p:cNvPicPr>
          <p:nvPr userDrawn="1"/>
        </p:nvPicPr>
        <p:blipFill>
          <a:blip r:embed="rId3" cstate="print">
            <a:alphaModFix amt="20000"/>
            <a:extLst>
              <a:ext uri="{96DAC541-7B7A-43D3-8B79-37D633B846F1}">
                <asvg:svgBlip xmlns:asvg="http://schemas.microsoft.com/office/drawing/2016/SVG/main" xmlns="" r:embed="rId4"/>
              </a:ext>
            </a:extLst>
          </a:blip>
          <a:stretch>
            <a:fillRect/>
          </a:stretch>
        </p:blipFill>
        <p:spPr>
          <a:xfrm flipH="1">
            <a:off x="9179325" y="0"/>
            <a:ext cx="2796702" cy="6858000"/>
          </a:xfrm>
          <a:prstGeom prst="rect">
            <a:avLst/>
          </a:prstGeom>
        </p:spPr>
      </p:pic>
      <p:pic>
        <p:nvPicPr>
          <p:cNvPr id="11" name="Graphic 10">
            <a:extLst>
              <a:ext uri="{FF2B5EF4-FFF2-40B4-BE49-F238E27FC236}">
                <a16:creationId xmlns:a16="http://schemas.microsoft.com/office/drawing/2014/main" xmlns="" id="{6C34CBC2-0938-4F41-8053-8134556E6790}"/>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8176437" y="347753"/>
            <a:ext cx="3662800" cy="1326446"/>
          </a:xfrm>
          <a:prstGeom prst="rect">
            <a:avLst/>
          </a:prstGeom>
        </p:spPr>
      </p:pic>
      <p:cxnSp>
        <p:nvCxnSpPr>
          <p:cNvPr id="13" name="Straight Connector 12">
            <a:extLst>
              <a:ext uri="{FF2B5EF4-FFF2-40B4-BE49-F238E27FC236}">
                <a16:creationId xmlns:a16="http://schemas.microsoft.com/office/drawing/2014/main" xmlns="" id="{4C2B5B3C-6511-4E69-B225-E6C380242534}"/>
              </a:ext>
            </a:extLst>
          </p:cNvPr>
          <p:cNvCxnSpPr>
            <a:cxnSpLocks/>
          </p:cNvCxnSpPr>
          <p:nvPr userDrawn="1"/>
        </p:nvCxnSpPr>
        <p:spPr>
          <a:xfrm>
            <a:off x="4465674" y="2128270"/>
            <a:ext cx="7373562"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59D80D-57F3-441C-B28D-D6C900B53FEC}"/>
              </a:ext>
            </a:extLst>
          </p:cNvPr>
          <p:cNvCxnSpPr>
            <a:cxnSpLocks/>
          </p:cNvCxnSpPr>
          <p:nvPr userDrawn="1"/>
        </p:nvCxnSpPr>
        <p:spPr>
          <a:xfrm>
            <a:off x="4465674" y="5443869"/>
            <a:ext cx="7373562"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21031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283AC12E-FAF9-448C-B223-E9AFD2FA4C77}"/>
              </a:ext>
            </a:extLst>
          </p:cNvPr>
          <p:cNvPicPr>
            <a:picLocks noChangeAspect="1"/>
          </p:cNvPicPr>
          <p:nvPr userDrawn="1"/>
        </p:nvPicPr>
        <p:blipFill>
          <a:blip r:embed="rId2" cstate="print">
            <a:alphaModFix amt="20000"/>
            <a:extLst>
              <a:ext uri="{96DAC541-7B7A-43D3-8B79-37D633B846F1}">
                <asvg:svgBlip xmlns:asvg="http://schemas.microsoft.com/office/drawing/2016/SVG/main" xmlns="" r:embed="rId3"/>
              </a:ext>
            </a:extLst>
          </a:blip>
          <a:stretch>
            <a:fillRect/>
          </a:stretch>
        </p:blipFill>
        <p:spPr>
          <a:xfrm flipH="1">
            <a:off x="9179325" y="0"/>
            <a:ext cx="2796702" cy="6858000"/>
          </a:xfrm>
          <a:prstGeom prst="rect">
            <a:avLst/>
          </a:prstGeom>
        </p:spPr>
      </p:pic>
      <p:sp>
        <p:nvSpPr>
          <p:cNvPr id="10" name="Content Placeholder 2">
            <a:extLst>
              <a:ext uri="{FF2B5EF4-FFF2-40B4-BE49-F238E27FC236}">
                <a16:creationId xmlns:a16="http://schemas.microsoft.com/office/drawing/2014/main" xmlns="" id="{5F40EAA3-0607-4193-8BB2-8F098F313F5B}"/>
              </a:ext>
            </a:extLst>
          </p:cNvPr>
          <p:cNvSpPr>
            <a:spLocks noGrp="1"/>
          </p:cNvSpPr>
          <p:nvPr>
            <p:ph idx="1"/>
          </p:nvPr>
        </p:nvSpPr>
        <p:spPr>
          <a:xfrm>
            <a:off x="451764" y="1222744"/>
            <a:ext cx="10297752" cy="5031761"/>
          </a:xfrm>
        </p:spPr>
        <p:txBody>
          <a:bodyPr/>
          <a:lstStyle>
            <a:lvl1pPr algn="l">
              <a:defRPr sz="2400">
                <a:solidFill>
                  <a:srgbClr val="629080"/>
                </a:solidFill>
                <a:latin typeface="Verdana" panose="020B0604030504040204" pitchFamily="34" charset="0"/>
                <a:ea typeface="Verdana" panose="020B0604030504040204" pitchFamily="34" charset="0"/>
              </a:defRPr>
            </a:lvl1pPr>
            <a:lvl2pPr algn="l">
              <a:defRPr sz="1800">
                <a:solidFill>
                  <a:srgbClr val="FDB945"/>
                </a:solidFill>
                <a:latin typeface="Verdana" panose="020B0604030504040204" pitchFamily="34" charset="0"/>
                <a:ea typeface="Verdana" panose="020B0604030504040204" pitchFamily="34" charset="0"/>
              </a:defRPr>
            </a:lvl2pPr>
            <a:lvl3pPr algn="l">
              <a:defRPr sz="1600">
                <a:solidFill>
                  <a:schemeClr val="bg2">
                    <a:lumMod val="50000"/>
                  </a:schemeClr>
                </a:solidFill>
                <a:latin typeface="Verdana" panose="020B0604030504040204" pitchFamily="34" charset="0"/>
                <a:ea typeface="Verdana" panose="020B0604030504040204" pitchFamily="34" charset="0"/>
              </a:defRPr>
            </a:lvl3pPr>
            <a:lvl4pPr algn="l">
              <a:defRPr sz="1400">
                <a:solidFill>
                  <a:schemeClr val="bg2">
                    <a:lumMod val="50000"/>
                  </a:schemeClr>
                </a:solidFill>
                <a:latin typeface="Verdana" panose="020B0604030504040204" pitchFamily="34" charset="0"/>
                <a:ea typeface="Verdana" panose="020B0604030504040204" pitchFamily="34" charset="0"/>
              </a:defRPr>
            </a:lvl4pPr>
            <a:lvl5pPr algn="l">
              <a:defRPr sz="1200">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itle 1">
            <a:extLst>
              <a:ext uri="{FF2B5EF4-FFF2-40B4-BE49-F238E27FC236}">
                <a16:creationId xmlns:a16="http://schemas.microsoft.com/office/drawing/2014/main" xmlns="" id="{6BC0F4CE-B6BB-4033-B64F-68F0FB5A5CE8}"/>
              </a:ext>
            </a:extLst>
          </p:cNvPr>
          <p:cNvSpPr>
            <a:spLocks noGrp="1"/>
          </p:cNvSpPr>
          <p:nvPr>
            <p:ph type="title"/>
          </p:nvPr>
        </p:nvSpPr>
        <p:spPr>
          <a:xfrm>
            <a:off x="451764" y="290698"/>
            <a:ext cx="10515600" cy="581172"/>
          </a:xfrm>
        </p:spPr>
        <p:txBody>
          <a:bodyPr/>
          <a:lstStyle>
            <a:lvl1pPr>
              <a:defRPr sz="3200" b="1">
                <a:solidFill>
                  <a:srgbClr val="629080"/>
                </a:solidFill>
                <a:latin typeface="Verdana" panose="020B0604030504040204" pitchFamily="34" charset="0"/>
                <a:ea typeface="Verdana" panose="020B0604030504040204" pitchFamily="34" charset="0"/>
              </a:defRPr>
            </a:lvl1pPr>
          </a:lstStyle>
          <a:p>
            <a:r>
              <a:rPr lang="en-US" dirty="0"/>
              <a:t>Click to edit Master title style</a:t>
            </a:r>
            <a:endParaRPr lang="en-ZA" dirty="0"/>
          </a:p>
        </p:txBody>
      </p:sp>
      <p:cxnSp>
        <p:nvCxnSpPr>
          <p:cNvPr id="13" name="Straight Connector 12">
            <a:extLst>
              <a:ext uri="{FF2B5EF4-FFF2-40B4-BE49-F238E27FC236}">
                <a16:creationId xmlns:a16="http://schemas.microsoft.com/office/drawing/2014/main" xmlns="" id="{4399E9AE-F56A-4945-A3CC-02FEFB05C594}"/>
              </a:ext>
            </a:extLst>
          </p:cNvPr>
          <p:cNvCxnSpPr/>
          <p:nvPr userDrawn="1"/>
        </p:nvCxnSpPr>
        <p:spPr>
          <a:xfrm>
            <a:off x="451764" y="1052623"/>
            <a:ext cx="10829380"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35E5D94-8235-4418-B1DB-DBBD9BB37943}"/>
              </a:ext>
            </a:extLst>
          </p:cNvPr>
          <p:cNvCxnSpPr>
            <a:cxnSpLocks/>
          </p:cNvCxnSpPr>
          <p:nvPr userDrawn="1"/>
        </p:nvCxnSpPr>
        <p:spPr>
          <a:xfrm>
            <a:off x="451764" y="6435259"/>
            <a:ext cx="9957509"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xmlns="" id="{7AAE22C9-9949-49AA-A765-7F9D946E437D}"/>
              </a:ext>
            </a:extLst>
          </p:cNvPr>
          <p:cNvPicPr>
            <a:picLocks noChangeAspect="1"/>
          </p:cNvPicPr>
          <p:nvPr userDrawn="1"/>
        </p:nvPicPr>
        <p:blipFill>
          <a:blip r:embed="rId4" cstate="print">
            <a:extLst>
              <a:ext uri="{96DAC541-7B7A-43D3-8B79-37D633B846F1}">
                <asvg:svgBlip xmlns:asvg="http://schemas.microsoft.com/office/drawing/2016/SVG/main" xmlns="" r:embed="rId5"/>
              </a:ext>
            </a:extLst>
          </a:blip>
          <a:stretch>
            <a:fillRect/>
          </a:stretch>
        </p:blipFill>
        <p:spPr>
          <a:xfrm>
            <a:off x="10967364" y="5467532"/>
            <a:ext cx="1027569" cy="967727"/>
          </a:xfrm>
          <a:prstGeom prst="rect">
            <a:avLst/>
          </a:prstGeom>
        </p:spPr>
      </p:pic>
    </p:spTree>
    <p:extLst>
      <p:ext uri="{BB962C8B-B14F-4D97-AF65-F5344CB8AC3E}">
        <p14:creationId xmlns:p14="http://schemas.microsoft.com/office/powerpoint/2010/main" xmlns="" val="2427152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519B27C1-41F8-4E67-93EB-94BA7E3858DA}"/>
              </a:ext>
            </a:extLst>
          </p:cNvPr>
          <p:cNvPicPr>
            <a:picLocks noChangeAspect="1"/>
          </p:cNvPicPr>
          <p:nvPr userDrawn="1"/>
        </p:nvPicPr>
        <p:blipFill>
          <a:blip r:embed="rId2" cstate="print">
            <a:alphaModFix amt="20000"/>
            <a:extLst>
              <a:ext uri="{96DAC541-7B7A-43D3-8B79-37D633B846F1}">
                <asvg:svgBlip xmlns:asvg="http://schemas.microsoft.com/office/drawing/2016/SVG/main" xmlns="" r:embed="rId3"/>
              </a:ext>
            </a:extLst>
          </a:blip>
          <a:stretch>
            <a:fillRect/>
          </a:stretch>
        </p:blipFill>
        <p:spPr>
          <a:xfrm flipH="1">
            <a:off x="9179325" y="0"/>
            <a:ext cx="2796702" cy="6858000"/>
          </a:xfrm>
          <a:prstGeom prst="rect">
            <a:avLst/>
          </a:prstGeom>
        </p:spPr>
      </p:pic>
      <p:pic>
        <p:nvPicPr>
          <p:cNvPr id="9" name="Graphic 8">
            <a:extLst>
              <a:ext uri="{FF2B5EF4-FFF2-40B4-BE49-F238E27FC236}">
                <a16:creationId xmlns:a16="http://schemas.microsoft.com/office/drawing/2014/main" xmlns="" id="{2D86C8E0-E1F0-4114-BBD5-22E06796A3C1}"/>
              </a:ext>
            </a:extLst>
          </p:cNvPr>
          <p:cNvPicPr>
            <a:picLocks noChangeAspect="1"/>
          </p:cNvPicPr>
          <p:nvPr userDrawn="1"/>
        </p:nvPicPr>
        <p:blipFill>
          <a:blip r:embed="rId4" cstate="print">
            <a:extLst>
              <a:ext uri="{96DAC541-7B7A-43D3-8B79-37D633B846F1}">
                <asvg:svgBlip xmlns:asvg="http://schemas.microsoft.com/office/drawing/2016/SVG/main" xmlns="" r:embed="rId5"/>
              </a:ext>
            </a:extLst>
          </a:blip>
          <a:stretch>
            <a:fillRect/>
          </a:stretch>
        </p:blipFill>
        <p:spPr>
          <a:xfrm>
            <a:off x="10967364" y="5467532"/>
            <a:ext cx="1027569" cy="967727"/>
          </a:xfrm>
          <a:prstGeom prst="rect">
            <a:avLst/>
          </a:prstGeom>
        </p:spPr>
      </p:pic>
      <p:sp>
        <p:nvSpPr>
          <p:cNvPr id="10" name="Content Placeholder 2">
            <a:extLst>
              <a:ext uri="{FF2B5EF4-FFF2-40B4-BE49-F238E27FC236}">
                <a16:creationId xmlns:a16="http://schemas.microsoft.com/office/drawing/2014/main" xmlns="" id="{1D6FF012-1C3E-4DB6-A66A-E1FA6EFDD0CC}"/>
              </a:ext>
            </a:extLst>
          </p:cNvPr>
          <p:cNvSpPr>
            <a:spLocks noGrp="1"/>
          </p:cNvSpPr>
          <p:nvPr>
            <p:ph idx="1"/>
          </p:nvPr>
        </p:nvSpPr>
        <p:spPr>
          <a:xfrm>
            <a:off x="451764" y="1222744"/>
            <a:ext cx="9957509" cy="5212514"/>
          </a:xfrm>
        </p:spPr>
        <p:txBody>
          <a:bodyPr/>
          <a:lstStyle>
            <a:lvl1pPr algn="l">
              <a:defRPr sz="2400">
                <a:solidFill>
                  <a:srgbClr val="629080"/>
                </a:solidFill>
                <a:latin typeface="Verdana" panose="020B0604030504040204" pitchFamily="34" charset="0"/>
                <a:ea typeface="Verdana" panose="020B0604030504040204" pitchFamily="34" charset="0"/>
              </a:defRPr>
            </a:lvl1pPr>
            <a:lvl2pPr algn="l">
              <a:defRPr sz="1800">
                <a:solidFill>
                  <a:srgbClr val="FDB945"/>
                </a:solidFill>
                <a:latin typeface="Verdana" panose="020B0604030504040204" pitchFamily="34" charset="0"/>
                <a:ea typeface="Verdana" panose="020B0604030504040204" pitchFamily="34" charset="0"/>
              </a:defRPr>
            </a:lvl2pPr>
            <a:lvl3pPr algn="l">
              <a:defRPr sz="1600">
                <a:solidFill>
                  <a:schemeClr val="bg2">
                    <a:lumMod val="50000"/>
                  </a:schemeClr>
                </a:solidFill>
                <a:latin typeface="Verdana" panose="020B0604030504040204" pitchFamily="34" charset="0"/>
                <a:ea typeface="Verdana" panose="020B0604030504040204" pitchFamily="34" charset="0"/>
              </a:defRPr>
            </a:lvl3pPr>
            <a:lvl4pPr algn="l">
              <a:defRPr sz="1400">
                <a:solidFill>
                  <a:schemeClr val="bg2">
                    <a:lumMod val="50000"/>
                  </a:schemeClr>
                </a:solidFill>
                <a:latin typeface="Verdana" panose="020B0604030504040204" pitchFamily="34" charset="0"/>
                <a:ea typeface="Verdana" panose="020B0604030504040204" pitchFamily="34" charset="0"/>
              </a:defRPr>
            </a:lvl4pPr>
            <a:lvl5pPr algn="l">
              <a:defRPr sz="1200">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itle 1">
            <a:extLst>
              <a:ext uri="{FF2B5EF4-FFF2-40B4-BE49-F238E27FC236}">
                <a16:creationId xmlns:a16="http://schemas.microsoft.com/office/drawing/2014/main" xmlns="" id="{86422E9C-90F8-4604-A9A7-B6E1C4F54197}"/>
              </a:ext>
            </a:extLst>
          </p:cNvPr>
          <p:cNvSpPr>
            <a:spLocks noGrp="1"/>
          </p:cNvSpPr>
          <p:nvPr>
            <p:ph type="title"/>
          </p:nvPr>
        </p:nvSpPr>
        <p:spPr>
          <a:xfrm>
            <a:off x="451764" y="290698"/>
            <a:ext cx="10515600" cy="581172"/>
          </a:xfrm>
        </p:spPr>
        <p:txBody>
          <a:bodyPr/>
          <a:lstStyle>
            <a:lvl1pPr>
              <a:defRPr sz="3200" b="1">
                <a:solidFill>
                  <a:srgbClr val="FDB945"/>
                </a:solidFill>
                <a:latin typeface="Verdana" panose="020B0604030504040204" pitchFamily="34" charset="0"/>
                <a:ea typeface="Verdana" panose="020B0604030504040204" pitchFamily="34" charset="0"/>
              </a:defRPr>
            </a:lvl1pPr>
          </a:lstStyle>
          <a:p>
            <a:r>
              <a:rPr lang="en-US" dirty="0"/>
              <a:t>Click to edit Master title style</a:t>
            </a:r>
            <a:endParaRPr lang="en-ZA" dirty="0"/>
          </a:p>
        </p:txBody>
      </p:sp>
      <p:cxnSp>
        <p:nvCxnSpPr>
          <p:cNvPr id="12" name="Straight Connector 11">
            <a:extLst>
              <a:ext uri="{FF2B5EF4-FFF2-40B4-BE49-F238E27FC236}">
                <a16:creationId xmlns:a16="http://schemas.microsoft.com/office/drawing/2014/main" xmlns="" id="{EEF2DAEE-1031-4781-886E-9E4FC21EFF67}"/>
              </a:ext>
            </a:extLst>
          </p:cNvPr>
          <p:cNvCxnSpPr/>
          <p:nvPr userDrawn="1"/>
        </p:nvCxnSpPr>
        <p:spPr>
          <a:xfrm>
            <a:off x="451764" y="1052623"/>
            <a:ext cx="10829380"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891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61613-2AC5-482A-A6C4-EA2837DDC54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A5544BA8-2843-4812-BF3D-4A67E2DDD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5FC080B-8162-42F2-B493-B45E343AA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4FA3634B-5E58-4A78-89D7-16FEB8E69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EF1CEE4-0818-436F-8E66-73DBA604F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839F2246-FD84-4B2B-9D63-E7737536B674}"/>
              </a:ext>
            </a:extLst>
          </p:cNvPr>
          <p:cNvSpPr>
            <a:spLocks noGrp="1"/>
          </p:cNvSpPr>
          <p:nvPr>
            <p:ph type="dt" sz="half" idx="10"/>
          </p:nvPr>
        </p:nvSpPr>
        <p:spPr/>
        <p:txBody>
          <a:bodyPr/>
          <a:lstStyle/>
          <a:p>
            <a:endParaRPr lang="en-ZA"/>
          </a:p>
        </p:txBody>
      </p:sp>
      <p:sp>
        <p:nvSpPr>
          <p:cNvPr id="8" name="Footer Placeholder 7">
            <a:extLst>
              <a:ext uri="{FF2B5EF4-FFF2-40B4-BE49-F238E27FC236}">
                <a16:creationId xmlns:a16="http://schemas.microsoft.com/office/drawing/2014/main" xmlns="" id="{ED991521-6CAC-4611-8699-C1B17C493F8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A30CD08E-2AB2-4721-8BFA-0B148994AAF8}"/>
              </a:ext>
            </a:extLst>
          </p:cNvPr>
          <p:cNvSpPr>
            <a:spLocks noGrp="1"/>
          </p:cNvSpPr>
          <p:nvPr>
            <p:ph type="sldNum" sz="quarter" idx="12"/>
          </p:nvPr>
        </p:nvSpPr>
        <p:spPr/>
        <p:txBody>
          <a:bodyPr/>
          <a:lstStyle/>
          <a:p>
            <a:fld id="{09252AF0-6E0E-40C9-82B5-35EB68119C9C}" type="slidenum">
              <a:rPr lang="en-ZA" smtClean="0"/>
              <a:pPr/>
              <a:t>‹#›</a:t>
            </a:fld>
            <a:endParaRPr lang="en-ZA"/>
          </a:p>
        </p:txBody>
      </p:sp>
    </p:spTree>
    <p:extLst>
      <p:ext uri="{BB962C8B-B14F-4D97-AF65-F5344CB8AC3E}">
        <p14:creationId xmlns:p14="http://schemas.microsoft.com/office/powerpoint/2010/main" xmlns="" val="2372763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D972F-05EE-4122-905E-5BE320EB20C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43CF8A18-1717-4765-BCCA-C2CA7EC83F6D}"/>
              </a:ext>
            </a:extLst>
          </p:cNvPr>
          <p:cNvSpPr>
            <a:spLocks noGrp="1"/>
          </p:cNvSpPr>
          <p:nvPr>
            <p:ph type="dt" sz="half" idx="10"/>
          </p:nvPr>
        </p:nvSpPr>
        <p:spPr/>
        <p:txBody>
          <a:bodyPr/>
          <a:lstStyle/>
          <a:p>
            <a:endParaRPr lang="en-ZA"/>
          </a:p>
        </p:txBody>
      </p:sp>
      <p:sp>
        <p:nvSpPr>
          <p:cNvPr id="4" name="Footer Placeholder 3">
            <a:extLst>
              <a:ext uri="{FF2B5EF4-FFF2-40B4-BE49-F238E27FC236}">
                <a16:creationId xmlns:a16="http://schemas.microsoft.com/office/drawing/2014/main" xmlns="" id="{2DE98AE8-088A-4C8B-86DC-D39CA296BDC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56A91545-9FF9-4EB1-823A-C7787F99F047}"/>
              </a:ext>
            </a:extLst>
          </p:cNvPr>
          <p:cNvSpPr>
            <a:spLocks noGrp="1"/>
          </p:cNvSpPr>
          <p:nvPr>
            <p:ph type="sldNum" sz="quarter" idx="12"/>
          </p:nvPr>
        </p:nvSpPr>
        <p:spPr/>
        <p:txBody>
          <a:bodyPr/>
          <a:lstStyle/>
          <a:p>
            <a:fld id="{09252AF0-6E0E-40C9-82B5-35EB68119C9C}" type="slidenum">
              <a:rPr lang="en-ZA" smtClean="0"/>
              <a:pPr/>
              <a:t>‹#›</a:t>
            </a:fld>
            <a:endParaRPr lang="en-ZA"/>
          </a:p>
        </p:txBody>
      </p:sp>
    </p:spTree>
    <p:extLst>
      <p:ext uri="{BB962C8B-B14F-4D97-AF65-F5344CB8AC3E}">
        <p14:creationId xmlns:p14="http://schemas.microsoft.com/office/powerpoint/2010/main" xmlns="" val="7260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24014F6-2BCC-44D7-B0AC-6D7D7805B9A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6244" t="1067" r="40252"/>
          <a:stretch/>
        </p:blipFill>
        <p:spPr>
          <a:xfrm>
            <a:off x="0" y="0"/>
            <a:ext cx="4465674" cy="6858000"/>
          </a:xfrm>
          <a:prstGeom prst="rect">
            <a:avLst/>
          </a:prstGeom>
        </p:spPr>
      </p:pic>
      <p:sp>
        <p:nvSpPr>
          <p:cNvPr id="2" name="Title 1">
            <a:extLst>
              <a:ext uri="{FF2B5EF4-FFF2-40B4-BE49-F238E27FC236}">
                <a16:creationId xmlns:a16="http://schemas.microsoft.com/office/drawing/2014/main" xmlns="" id="{DBDA2824-6302-4010-8891-756078294B96}"/>
              </a:ext>
            </a:extLst>
          </p:cNvPr>
          <p:cNvSpPr>
            <a:spLocks noGrp="1"/>
          </p:cNvSpPr>
          <p:nvPr>
            <p:ph type="title" hasCustomPrompt="1"/>
          </p:nvPr>
        </p:nvSpPr>
        <p:spPr>
          <a:xfrm>
            <a:off x="4465675" y="2698481"/>
            <a:ext cx="7373562" cy="1595320"/>
          </a:xfrm>
        </p:spPr>
        <p:txBody>
          <a:bodyPr/>
          <a:lstStyle>
            <a:lvl1pPr algn="r">
              <a:defRPr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xmlns="" id="{E74BE9B8-2BDF-48BD-909F-FC7BB34D39E9}"/>
              </a:ext>
            </a:extLst>
          </p:cNvPr>
          <p:cNvPicPr>
            <a:picLocks noChangeAspect="1"/>
          </p:cNvPicPr>
          <p:nvPr userDrawn="1"/>
        </p:nvPicPr>
        <p:blipFill>
          <a:blip r:embed="rId3" cstate="print">
            <a:alphaModFix amt="20000"/>
            <a:extLst>
              <a:ext uri="{96DAC541-7B7A-43D3-8B79-37D633B846F1}">
                <asvg:svgBlip xmlns:asvg="http://schemas.microsoft.com/office/drawing/2016/SVG/main" xmlns="" r:embed="rId4"/>
              </a:ext>
            </a:extLst>
          </a:blip>
          <a:stretch>
            <a:fillRect/>
          </a:stretch>
        </p:blipFill>
        <p:spPr>
          <a:xfrm flipH="1">
            <a:off x="9179325" y="0"/>
            <a:ext cx="2796702" cy="6858000"/>
          </a:xfrm>
          <a:prstGeom prst="rect">
            <a:avLst/>
          </a:prstGeom>
        </p:spPr>
      </p:pic>
      <p:pic>
        <p:nvPicPr>
          <p:cNvPr id="11" name="Graphic 10">
            <a:extLst>
              <a:ext uri="{FF2B5EF4-FFF2-40B4-BE49-F238E27FC236}">
                <a16:creationId xmlns:a16="http://schemas.microsoft.com/office/drawing/2014/main" xmlns="" id="{6C34CBC2-0938-4F41-8053-8134556E6790}"/>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8176437" y="347753"/>
            <a:ext cx="3662800" cy="1326446"/>
          </a:xfrm>
          <a:prstGeom prst="rect">
            <a:avLst/>
          </a:prstGeom>
        </p:spPr>
      </p:pic>
      <p:cxnSp>
        <p:nvCxnSpPr>
          <p:cNvPr id="13" name="Straight Connector 12">
            <a:extLst>
              <a:ext uri="{FF2B5EF4-FFF2-40B4-BE49-F238E27FC236}">
                <a16:creationId xmlns:a16="http://schemas.microsoft.com/office/drawing/2014/main" xmlns="" id="{4C2B5B3C-6511-4E69-B225-E6C380242534}"/>
              </a:ext>
            </a:extLst>
          </p:cNvPr>
          <p:cNvCxnSpPr>
            <a:cxnSpLocks/>
          </p:cNvCxnSpPr>
          <p:nvPr userDrawn="1"/>
        </p:nvCxnSpPr>
        <p:spPr>
          <a:xfrm>
            <a:off x="4465674" y="2128270"/>
            <a:ext cx="7373562"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59D80D-57F3-441C-B28D-D6C900B53FEC}"/>
              </a:ext>
            </a:extLst>
          </p:cNvPr>
          <p:cNvCxnSpPr>
            <a:cxnSpLocks/>
          </p:cNvCxnSpPr>
          <p:nvPr userDrawn="1"/>
        </p:nvCxnSpPr>
        <p:spPr>
          <a:xfrm>
            <a:off x="4465674" y="5443869"/>
            <a:ext cx="7373562"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26458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B436F1B-BC86-43FB-A471-A17DDD71725A}"/>
              </a:ext>
            </a:extLst>
          </p:cNvPr>
          <p:cNvSpPr>
            <a:spLocks noGrp="1"/>
          </p:cNvSpPr>
          <p:nvPr>
            <p:ph type="dt" sz="half" idx="10"/>
          </p:nvPr>
        </p:nvSpPr>
        <p:spPr/>
        <p:txBody>
          <a:bodyPr/>
          <a:lstStyle/>
          <a:p>
            <a:endParaRPr lang="en-ZA"/>
          </a:p>
        </p:txBody>
      </p:sp>
      <p:sp>
        <p:nvSpPr>
          <p:cNvPr id="3" name="Footer Placeholder 2">
            <a:extLst>
              <a:ext uri="{FF2B5EF4-FFF2-40B4-BE49-F238E27FC236}">
                <a16:creationId xmlns:a16="http://schemas.microsoft.com/office/drawing/2014/main" xmlns="" id="{6994DFD9-888E-4757-8003-8F0521737C5E}"/>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D68261ED-5BCC-496A-A54D-106A498A9CAE}"/>
              </a:ext>
            </a:extLst>
          </p:cNvPr>
          <p:cNvSpPr>
            <a:spLocks noGrp="1"/>
          </p:cNvSpPr>
          <p:nvPr>
            <p:ph type="sldNum" sz="quarter" idx="12"/>
          </p:nvPr>
        </p:nvSpPr>
        <p:spPr/>
        <p:txBody>
          <a:bodyPr/>
          <a:lstStyle/>
          <a:p>
            <a:fld id="{09252AF0-6E0E-40C9-82B5-35EB68119C9C}" type="slidenum">
              <a:rPr lang="en-ZA" smtClean="0"/>
              <a:pPr/>
              <a:t>‹#›</a:t>
            </a:fld>
            <a:endParaRPr lang="en-ZA"/>
          </a:p>
        </p:txBody>
      </p:sp>
    </p:spTree>
    <p:extLst>
      <p:ext uri="{BB962C8B-B14F-4D97-AF65-F5344CB8AC3E}">
        <p14:creationId xmlns:p14="http://schemas.microsoft.com/office/powerpoint/2010/main" xmlns="" val="4019430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D7A24-38BC-4563-BB31-DD2C3A961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90627DF-D5D9-4070-A580-B1A83B6CD0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3C003135-70B2-403C-99B5-A4D181585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247283-BDE5-4297-B941-2922704BF2B0}"/>
              </a:ext>
            </a:extLst>
          </p:cNvPr>
          <p:cNvSpPr>
            <a:spLocks noGrp="1"/>
          </p:cNvSpPr>
          <p:nvPr>
            <p:ph type="dt" sz="half" idx="10"/>
          </p:nvPr>
        </p:nvSpPr>
        <p:spPr/>
        <p:txBody>
          <a:bodyPr/>
          <a:lstStyle/>
          <a:p>
            <a:endParaRPr lang="en-ZA"/>
          </a:p>
        </p:txBody>
      </p:sp>
      <p:sp>
        <p:nvSpPr>
          <p:cNvPr id="6" name="Footer Placeholder 5">
            <a:extLst>
              <a:ext uri="{FF2B5EF4-FFF2-40B4-BE49-F238E27FC236}">
                <a16:creationId xmlns:a16="http://schemas.microsoft.com/office/drawing/2014/main" xmlns="" id="{91DCC158-6FF5-4636-8B25-E58913F1962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2DFFA64C-EE39-4F03-B46E-E9F828530A38}"/>
              </a:ext>
            </a:extLst>
          </p:cNvPr>
          <p:cNvSpPr>
            <a:spLocks noGrp="1"/>
          </p:cNvSpPr>
          <p:nvPr>
            <p:ph type="sldNum" sz="quarter" idx="12"/>
          </p:nvPr>
        </p:nvSpPr>
        <p:spPr/>
        <p:txBody>
          <a:bodyPr/>
          <a:lstStyle/>
          <a:p>
            <a:fld id="{09252AF0-6E0E-40C9-82B5-35EB68119C9C}" type="slidenum">
              <a:rPr lang="en-ZA" smtClean="0"/>
              <a:pPr/>
              <a:t>‹#›</a:t>
            </a:fld>
            <a:endParaRPr lang="en-ZA"/>
          </a:p>
        </p:txBody>
      </p:sp>
    </p:spTree>
    <p:extLst>
      <p:ext uri="{BB962C8B-B14F-4D97-AF65-F5344CB8AC3E}">
        <p14:creationId xmlns:p14="http://schemas.microsoft.com/office/powerpoint/2010/main" xmlns="" val="1679780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9442A-6C25-4D25-AE4E-74FF6A00B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1ABD023D-CDCE-4546-B53D-E61330738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FF40B405-480F-4AA6-9223-26E2A979F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BB64C65-828C-4342-9864-636CD4CADB14}"/>
              </a:ext>
            </a:extLst>
          </p:cNvPr>
          <p:cNvSpPr>
            <a:spLocks noGrp="1"/>
          </p:cNvSpPr>
          <p:nvPr>
            <p:ph type="dt" sz="half" idx="10"/>
          </p:nvPr>
        </p:nvSpPr>
        <p:spPr/>
        <p:txBody>
          <a:bodyPr/>
          <a:lstStyle/>
          <a:p>
            <a:endParaRPr lang="en-ZA"/>
          </a:p>
        </p:txBody>
      </p:sp>
      <p:sp>
        <p:nvSpPr>
          <p:cNvPr id="6" name="Footer Placeholder 5">
            <a:extLst>
              <a:ext uri="{FF2B5EF4-FFF2-40B4-BE49-F238E27FC236}">
                <a16:creationId xmlns:a16="http://schemas.microsoft.com/office/drawing/2014/main" xmlns="" id="{E97FBF39-04B8-4444-9C1E-E320D50FCF8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B1355517-CD97-452A-B41B-F107FA5BFC6D}"/>
              </a:ext>
            </a:extLst>
          </p:cNvPr>
          <p:cNvSpPr>
            <a:spLocks noGrp="1"/>
          </p:cNvSpPr>
          <p:nvPr>
            <p:ph type="sldNum" sz="quarter" idx="12"/>
          </p:nvPr>
        </p:nvSpPr>
        <p:spPr/>
        <p:txBody>
          <a:bodyPr/>
          <a:lstStyle/>
          <a:p>
            <a:fld id="{09252AF0-6E0E-40C9-82B5-35EB68119C9C}" type="slidenum">
              <a:rPr lang="en-ZA" smtClean="0"/>
              <a:pPr/>
              <a:t>‹#›</a:t>
            </a:fld>
            <a:endParaRPr lang="en-ZA"/>
          </a:p>
        </p:txBody>
      </p:sp>
    </p:spTree>
    <p:extLst>
      <p:ext uri="{BB962C8B-B14F-4D97-AF65-F5344CB8AC3E}">
        <p14:creationId xmlns:p14="http://schemas.microsoft.com/office/powerpoint/2010/main" xmlns="" val="1079177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A5F58-C406-4986-9E37-9A162FD3A67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F428BF24-C0CD-4247-A7E5-C5F1503C99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53770A5-26BB-4F71-A9A8-42CC6651F4AF}"/>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a16="http://schemas.microsoft.com/office/drawing/2014/main" xmlns="" id="{7AED38A2-C17B-430E-9457-0CA9E60882B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CEE5A3E7-93A4-49FF-9EBC-1269B62AD9FE}"/>
              </a:ext>
            </a:extLst>
          </p:cNvPr>
          <p:cNvSpPr>
            <a:spLocks noGrp="1"/>
          </p:cNvSpPr>
          <p:nvPr>
            <p:ph type="sldNum" sz="quarter" idx="12"/>
          </p:nvPr>
        </p:nvSpPr>
        <p:spPr/>
        <p:txBody>
          <a:bodyPr/>
          <a:lstStyle/>
          <a:p>
            <a:fld id="{09252AF0-6E0E-40C9-82B5-35EB68119C9C}" type="slidenum">
              <a:rPr lang="en-ZA" smtClean="0"/>
              <a:pPr/>
              <a:t>‹#›</a:t>
            </a:fld>
            <a:endParaRPr lang="en-ZA"/>
          </a:p>
        </p:txBody>
      </p:sp>
    </p:spTree>
    <p:extLst>
      <p:ext uri="{BB962C8B-B14F-4D97-AF65-F5344CB8AC3E}">
        <p14:creationId xmlns:p14="http://schemas.microsoft.com/office/powerpoint/2010/main" xmlns="" val="1889931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416D9CE-B3C5-4A57-AB43-56EB2C436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E26632AD-BA5F-48EE-AFD0-52C284149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23F81B99-22C5-43F4-9DEF-FE07A6E22552}"/>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a16="http://schemas.microsoft.com/office/drawing/2014/main" xmlns="" id="{1807171A-01A6-4763-8772-179C608E99F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2A0C043E-1C43-4ED1-918B-DE197D198A4C}"/>
              </a:ext>
            </a:extLst>
          </p:cNvPr>
          <p:cNvSpPr>
            <a:spLocks noGrp="1"/>
          </p:cNvSpPr>
          <p:nvPr>
            <p:ph type="sldNum" sz="quarter" idx="12"/>
          </p:nvPr>
        </p:nvSpPr>
        <p:spPr/>
        <p:txBody>
          <a:bodyPr/>
          <a:lstStyle/>
          <a:p>
            <a:fld id="{09252AF0-6E0E-40C9-82B5-35EB68119C9C}" type="slidenum">
              <a:rPr lang="en-ZA" smtClean="0"/>
              <a:pPr/>
              <a:t>‹#›</a:t>
            </a:fld>
            <a:endParaRPr lang="en-ZA"/>
          </a:p>
        </p:txBody>
      </p:sp>
    </p:spTree>
    <p:extLst>
      <p:ext uri="{BB962C8B-B14F-4D97-AF65-F5344CB8AC3E}">
        <p14:creationId xmlns:p14="http://schemas.microsoft.com/office/powerpoint/2010/main" xmlns="" val="294062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24014F6-2BCC-44D7-B0AC-6D7D7805B9A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46158" r="15896"/>
          <a:stretch/>
        </p:blipFill>
        <p:spPr>
          <a:xfrm>
            <a:off x="-1" y="0"/>
            <a:ext cx="4626429" cy="6858000"/>
          </a:xfrm>
          <a:prstGeom prst="rect">
            <a:avLst/>
          </a:prstGeom>
        </p:spPr>
      </p:pic>
      <p:sp>
        <p:nvSpPr>
          <p:cNvPr id="2" name="Title 1">
            <a:extLst>
              <a:ext uri="{FF2B5EF4-FFF2-40B4-BE49-F238E27FC236}">
                <a16:creationId xmlns:a16="http://schemas.microsoft.com/office/drawing/2014/main" xmlns="" id="{DBDA2824-6302-4010-8891-756078294B96}"/>
              </a:ext>
            </a:extLst>
          </p:cNvPr>
          <p:cNvSpPr>
            <a:spLocks noGrp="1"/>
          </p:cNvSpPr>
          <p:nvPr>
            <p:ph type="title" hasCustomPrompt="1"/>
          </p:nvPr>
        </p:nvSpPr>
        <p:spPr>
          <a:xfrm>
            <a:off x="4465675" y="2698481"/>
            <a:ext cx="7373562" cy="1595320"/>
          </a:xfrm>
        </p:spPr>
        <p:txBody>
          <a:bodyPr/>
          <a:lstStyle>
            <a:lvl1pPr algn="r">
              <a:defRPr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xmlns="" id="{E74BE9B8-2BDF-48BD-909F-FC7BB34D39E9}"/>
              </a:ext>
            </a:extLst>
          </p:cNvPr>
          <p:cNvPicPr>
            <a:picLocks noChangeAspect="1"/>
          </p:cNvPicPr>
          <p:nvPr userDrawn="1"/>
        </p:nvPicPr>
        <p:blipFill>
          <a:blip r:embed="rId3" cstate="print">
            <a:alphaModFix amt="20000"/>
            <a:extLst>
              <a:ext uri="{96DAC541-7B7A-43D3-8B79-37D633B846F1}">
                <asvg:svgBlip xmlns:asvg="http://schemas.microsoft.com/office/drawing/2016/SVG/main" xmlns="" r:embed="rId4"/>
              </a:ext>
            </a:extLst>
          </a:blip>
          <a:stretch>
            <a:fillRect/>
          </a:stretch>
        </p:blipFill>
        <p:spPr>
          <a:xfrm flipH="1">
            <a:off x="9179325" y="0"/>
            <a:ext cx="2796702" cy="6858000"/>
          </a:xfrm>
          <a:prstGeom prst="rect">
            <a:avLst/>
          </a:prstGeom>
        </p:spPr>
      </p:pic>
      <p:pic>
        <p:nvPicPr>
          <p:cNvPr id="11" name="Graphic 10">
            <a:extLst>
              <a:ext uri="{FF2B5EF4-FFF2-40B4-BE49-F238E27FC236}">
                <a16:creationId xmlns:a16="http://schemas.microsoft.com/office/drawing/2014/main" xmlns="" id="{6C34CBC2-0938-4F41-8053-8134556E6790}"/>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8176437" y="347753"/>
            <a:ext cx="3662800" cy="1326446"/>
          </a:xfrm>
          <a:prstGeom prst="rect">
            <a:avLst/>
          </a:prstGeom>
        </p:spPr>
      </p:pic>
      <p:cxnSp>
        <p:nvCxnSpPr>
          <p:cNvPr id="13" name="Straight Connector 12">
            <a:extLst>
              <a:ext uri="{FF2B5EF4-FFF2-40B4-BE49-F238E27FC236}">
                <a16:creationId xmlns:a16="http://schemas.microsoft.com/office/drawing/2014/main" xmlns="" id="{4C2B5B3C-6511-4E69-B225-E6C380242534}"/>
              </a:ext>
            </a:extLst>
          </p:cNvPr>
          <p:cNvCxnSpPr>
            <a:cxnSpLocks/>
          </p:cNvCxnSpPr>
          <p:nvPr userDrawn="1"/>
        </p:nvCxnSpPr>
        <p:spPr>
          <a:xfrm>
            <a:off x="4465674" y="2128270"/>
            <a:ext cx="7373562"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59D80D-57F3-441C-B28D-D6C900B53FEC}"/>
              </a:ext>
            </a:extLst>
          </p:cNvPr>
          <p:cNvCxnSpPr>
            <a:cxnSpLocks/>
          </p:cNvCxnSpPr>
          <p:nvPr userDrawn="1"/>
        </p:nvCxnSpPr>
        <p:spPr>
          <a:xfrm>
            <a:off x="4465674" y="5443869"/>
            <a:ext cx="7373562"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7164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283AC12E-FAF9-448C-B223-E9AFD2FA4C77}"/>
              </a:ext>
            </a:extLst>
          </p:cNvPr>
          <p:cNvPicPr>
            <a:picLocks noChangeAspect="1"/>
          </p:cNvPicPr>
          <p:nvPr userDrawn="1"/>
        </p:nvPicPr>
        <p:blipFill>
          <a:blip r:embed="rId2" cstate="print">
            <a:alphaModFix amt="20000"/>
            <a:extLst>
              <a:ext uri="{96DAC541-7B7A-43D3-8B79-37D633B846F1}">
                <asvg:svgBlip xmlns:asvg="http://schemas.microsoft.com/office/drawing/2016/SVG/main" xmlns="" r:embed="rId3"/>
              </a:ext>
            </a:extLst>
          </a:blip>
          <a:stretch>
            <a:fillRect/>
          </a:stretch>
        </p:blipFill>
        <p:spPr>
          <a:xfrm flipH="1">
            <a:off x="9179325" y="0"/>
            <a:ext cx="2796702" cy="6858000"/>
          </a:xfrm>
          <a:prstGeom prst="rect">
            <a:avLst/>
          </a:prstGeom>
        </p:spPr>
      </p:pic>
      <p:sp>
        <p:nvSpPr>
          <p:cNvPr id="10" name="Content Placeholder 2">
            <a:extLst>
              <a:ext uri="{FF2B5EF4-FFF2-40B4-BE49-F238E27FC236}">
                <a16:creationId xmlns:a16="http://schemas.microsoft.com/office/drawing/2014/main" xmlns="" id="{5F40EAA3-0607-4193-8BB2-8F098F313F5B}"/>
              </a:ext>
            </a:extLst>
          </p:cNvPr>
          <p:cNvSpPr>
            <a:spLocks noGrp="1"/>
          </p:cNvSpPr>
          <p:nvPr>
            <p:ph idx="1"/>
          </p:nvPr>
        </p:nvSpPr>
        <p:spPr>
          <a:xfrm>
            <a:off x="451764" y="1222744"/>
            <a:ext cx="10297752" cy="5031761"/>
          </a:xfrm>
        </p:spPr>
        <p:txBody>
          <a:bodyPr/>
          <a:lstStyle>
            <a:lvl1pPr algn="l">
              <a:defRPr sz="2400">
                <a:solidFill>
                  <a:srgbClr val="629080"/>
                </a:solidFill>
                <a:latin typeface="Verdana" panose="020B0604030504040204" pitchFamily="34" charset="0"/>
                <a:ea typeface="Verdana" panose="020B0604030504040204" pitchFamily="34" charset="0"/>
              </a:defRPr>
            </a:lvl1pPr>
            <a:lvl2pPr algn="l">
              <a:defRPr sz="1800">
                <a:solidFill>
                  <a:srgbClr val="FDB945"/>
                </a:solidFill>
                <a:latin typeface="Verdana" panose="020B0604030504040204" pitchFamily="34" charset="0"/>
                <a:ea typeface="Verdana" panose="020B0604030504040204" pitchFamily="34" charset="0"/>
              </a:defRPr>
            </a:lvl2pPr>
            <a:lvl3pPr algn="l">
              <a:defRPr sz="1600">
                <a:solidFill>
                  <a:schemeClr val="bg2">
                    <a:lumMod val="50000"/>
                  </a:schemeClr>
                </a:solidFill>
                <a:latin typeface="Verdana" panose="020B0604030504040204" pitchFamily="34" charset="0"/>
                <a:ea typeface="Verdana" panose="020B0604030504040204" pitchFamily="34" charset="0"/>
              </a:defRPr>
            </a:lvl3pPr>
            <a:lvl4pPr algn="l">
              <a:defRPr sz="1400">
                <a:solidFill>
                  <a:schemeClr val="bg2">
                    <a:lumMod val="50000"/>
                  </a:schemeClr>
                </a:solidFill>
                <a:latin typeface="Verdana" panose="020B0604030504040204" pitchFamily="34" charset="0"/>
                <a:ea typeface="Verdana" panose="020B0604030504040204" pitchFamily="34" charset="0"/>
              </a:defRPr>
            </a:lvl4pPr>
            <a:lvl5pPr algn="l">
              <a:defRPr sz="1200">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itle 1">
            <a:extLst>
              <a:ext uri="{FF2B5EF4-FFF2-40B4-BE49-F238E27FC236}">
                <a16:creationId xmlns:a16="http://schemas.microsoft.com/office/drawing/2014/main" xmlns="" id="{6BC0F4CE-B6BB-4033-B64F-68F0FB5A5CE8}"/>
              </a:ext>
            </a:extLst>
          </p:cNvPr>
          <p:cNvSpPr>
            <a:spLocks noGrp="1"/>
          </p:cNvSpPr>
          <p:nvPr>
            <p:ph type="title"/>
          </p:nvPr>
        </p:nvSpPr>
        <p:spPr>
          <a:xfrm>
            <a:off x="451764" y="290698"/>
            <a:ext cx="10515600" cy="581172"/>
          </a:xfrm>
        </p:spPr>
        <p:txBody>
          <a:bodyPr/>
          <a:lstStyle>
            <a:lvl1pPr>
              <a:defRPr sz="3200" b="1">
                <a:solidFill>
                  <a:srgbClr val="629080"/>
                </a:solidFill>
                <a:latin typeface="Verdana" panose="020B0604030504040204" pitchFamily="34" charset="0"/>
                <a:ea typeface="Verdana" panose="020B0604030504040204" pitchFamily="34" charset="0"/>
              </a:defRPr>
            </a:lvl1pPr>
          </a:lstStyle>
          <a:p>
            <a:r>
              <a:rPr lang="en-US" dirty="0"/>
              <a:t>Click to edit Master title style</a:t>
            </a:r>
            <a:endParaRPr lang="en-ZA" dirty="0"/>
          </a:p>
        </p:txBody>
      </p:sp>
      <p:cxnSp>
        <p:nvCxnSpPr>
          <p:cNvPr id="13" name="Straight Connector 12">
            <a:extLst>
              <a:ext uri="{FF2B5EF4-FFF2-40B4-BE49-F238E27FC236}">
                <a16:creationId xmlns:a16="http://schemas.microsoft.com/office/drawing/2014/main" xmlns="" id="{4399E9AE-F56A-4945-A3CC-02FEFB05C594}"/>
              </a:ext>
            </a:extLst>
          </p:cNvPr>
          <p:cNvCxnSpPr/>
          <p:nvPr userDrawn="1"/>
        </p:nvCxnSpPr>
        <p:spPr>
          <a:xfrm>
            <a:off x="451764" y="1052623"/>
            <a:ext cx="10829380"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35E5D94-8235-4418-B1DB-DBBD9BB37943}"/>
              </a:ext>
            </a:extLst>
          </p:cNvPr>
          <p:cNvCxnSpPr>
            <a:cxnSpLocks/>
          </p:cNvCxnSpPr>
          <p:nvPr userDrawn="1"/>
        </p:nvCxnSpPr>
        <p:spPr>
          <a:xfrm>
            <a:off x="451764" y="6435259"/>
            <a:ext cx="9957509"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xmlns="" id="{7AAE22C9-9949-49AA-A765-7F9D946E437D}"/>
              </a:ext>
            </a:extLst>
          </p:cNvPr>
          <p:cNvPicPr>
            <a:picLocks noChangeAspect="1"/>
          </p:cNvPicPr>
          <p:nvPr userDrawn="1"/>
        </p:nvPicPr>
        <p:blipFill>
          <a:blip r:embed="rId4" cstate="print">
            <a:extLst>
              <a:ext uri="{96DAC541-7B7A-43D3-8B79-37D633B846F1}">
                <asvg:svgBlip xmlns:asvg="http://schemas.microsoft.com/office/drawing/2016/SVG/main" xmlns="" r:embed="rId5"/>
              </a:ext>
            </a:extLst>
          </a:blip>
          <a:stretch>
            <a:fillRect/>
          </a:stretch>
        </p:blipFill>
        <p:spPr>
          <a:xfrm>
            <a:off x="10967364" y="5467532"/>
            <a:ext cx="1027569" cy="967727"/>
          </a:xfrm>
          <a:prstGeom prst="rect">
            <a:avLst/>
          </a:prstGeom>
        </p:spPr>
      </p:pic>
    </p:spTree>
    <p:extLst>
      <p:ext uri="{BB962C8B-B14F-4D97-AF65-F5344CB8AC3E}">
        <p14:creationId xmlns:p14="http://schemas.microsoft.com/office/powerpoint/2010/main" xmlns="" val="63022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519B27C1-41F8-4E67-93EB-94BA7E3858DA}"/>
              </a:ext>
            </a:extLst>
          </p:cNvPr>
          <p:cNvPicPr>
            <a:picLocks noChangeAspect="1"/>
          </p:cNvPicPr>
          <p:nvPr userDrawn="1"/>
        </p:nvPicPr>
        <p:blipFill>
          <a:blip r:embed="rId2" cstate="print">
            <a:alphaModFix amt="20000"/>
            <a:extLst>
              <a:ext uri="{96DAC541-7B7A-43D3-8B79-37D633B846F1}">
                <asvg:svgBlip xmlns:asvg="http://schemas.microsoft.com/office/drawing/2016/SVG/main" xmlns="" r:embed="rId3"/>
              </a:ext>
            </a:extLst>
          </a:blip>
          <a:stretch>
            <a:fillRect/>
          </a:stretch>
        </p:blipFill>
        <p:spPr>
          <a:xfrm flipH="1">
            <a:off x="9179325" y="0"/>
            <a:ext cx="2796702" cy="6858000"/>
          </a:xfrm>
          <a:prstGeom prst="rect">
            <a:avLst/>
          </a:prstGeom>
        </p:spPr>
      </p:pic>
      <p:pic>
        <p:nvPicPr>
          <p:cNvPr id="9" name="Graphic 8">
            <a:extLst>
              <a:ext uri="{FF2B5EF4-FFF2-40B4-BE49-F238E27FC236}">
                <a16:creationId xmlns:a16="http://schemas.microsoft.com/office/drawing/2014/main" xmlns="" id="{2D86C8E0-E1F0-4114-BBD5-22E06796A3C1}"/>
              </a:ext>
            </a:extLst>
          </p:cNvPr>
          <p:cNvPicPr>
            <a:picLocks noChangeAspect="1"/>
          </p:cNvPicPr>
          <p:nvPr userDrawn="1"/>
        </p:nvPicPr>
        <p:blipFill>
          <a:blip r:embed="rId4" cstate="print">
            <a:extLst>
              <a:ext uri="{96DAC541-7B7A-43D3-8B79-37D633B846F1}">
                <asvg:svgBlip xmlns:asvg="http://schemas.microsoft.com/office/drawing/2016/SVG/main" xmlns="" r:embed="rId5"/>
              </a:ext>
            </a:extLst>
          </a:blip>
          <a:stretch>
            <a:fillRect/>
          </a:stretch>
        </p:blipFill>
        <p:spPr>
          <a:xfrm>
            <a:off x="10967364" y="5467532"/>
            <a:ext cx="1027569" cy="967727"/>
          </a:xfrm>
          <a:prstGeom prst="rect">
            <a:avLst/>
          </a:prstGeom>
        </p:spPr>
      </p:pic>
      <p:sp>
        <p:nvSpPr>
          <p:cNvPr id="10" name="Content Placeholder 2">
            <a:extLst>
              <a:ext uri="{FF2B5EF4-FFF2-40B4-BE49-F238E27FC236}">
                <a16:creationId xmlns:a16="http://schemas.microsoft.com/office/drawing/2014/main" xmlns="" id="{1D6FF012-1C3E-4DB6-A66A-E1FA6EFDD0CC}"/>
              </a:ext>
            </a:extLst>
          </p:cNvPr>
          <p:cNvSpPr>
            <a:spLocks noGrp="1"/>
          </p:cNvSpPr>
          <p:nvPr>
            <p:ph idx="1"/>
          </p:nvPr>
        </p:nvSpPr>
        <p:spPr>
          <a:xfrm>
            <a:off x="451764" y="1222744"/>
            <a:ext cx="9957509" cy="5212514"/>
          </a:xfrm>
        </p:spPr>
        <p:txBody>
          <a:bodyPr/>
          <a:lstStyle>
            <a:lvl1pPr algn="l">
              <a:defRPr sz="2400">
                <a:solidFill>
                  <a:srgbClr val="629080"/>
                </a:solidFill>
                <a:latin typeface="Verdana" panose="020B0604030504040204" pitchFamily="34" charset="0"/>
                <a:ea typeface="Verdana" panose="020B0604030504040204" pitchFamily="34" charset="0"/>
              </a:defRPr>
            </a:lvl1pPr>
            <a:lvl2pPr algn="l">
              <a:defRPr sz="1800">
                <a:solidFill>
                  <a:srgbClr val="FDB945"/>
                </a:solidFill>
                <a:latin typeface="Verdana" panose="020B0604030504040204" pitchFamily="34" charset="0"/>
                <a:ea typeface="Verdana" panose="020B0604030504040204" pitchFamily="34" charset="0"/>
              </a:defRPr>
            </a:lvl2pPr>
            <a:lvl3pPr algn="l">
              <a:defRPr sz="1600">
                <a:solidFill>
                  <a:schemeClr val="bg2">
                    <a:lumMod val="50000"/>
                  </a:schemeClr>
                </a:solidFill>
                <a:latin typeface="Verdana" panose="020B0604030504040204" pitchFamily="34" charset="0"/>
                <a:ea typeface="Verdana" panose="020B0604030504040204" pitchFamily="34" charset="0"/>
              </a:defRPr>
            </a:lvl3pPr>
            <a:lvl4pPr algn="l">
              <a:defRPr sz="1400">
                <a:solidFill>
                  <a:schemeClr val="bg2">
                    <a:lumMod val="50000"/>
                  </a:schemeClr>
                </a:solidFill>
                <a:latin typeface="Verdana" panose="020B0604030504040204" pitchFamily="34" charset="0"/>
                <a:ea typeface="Verdana" panose="020B0604030504040204" pitchFamily="34" charset="0"/>
              </a:defRPr>
            </a:lvl4pPr>
            <a:lvl5pPr algn="l">
              <a:defRPr sz="1200">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itle 1">
            <a:extLst>
              <a:ext uri="{FF2B5EF4-FFF2-40B4-BE49-F238E27FC236}">
                <a16:creationId xmlns:a16="http://schemas.microsoft.com/office/drawing/2014/main" xmlns="" id="{86422E9C-90F8-4604-A9A7-B6E1C4F54197}"/>
              </a:ext>
            </a:extLst>
          </p:cNvPr>
          <p:cNvSpPr>
            <a:spLocks noGrp="1"/>
          </p:cNvSpPr>
          <p:nvPr>
            <p:ph type="title"/>
          </p:nvPr>
        </p:nvSpPr>
        <p:spPr>
          <a:xfrm>
            <a:off x="451764" y="290698"/>
            <a:ext cx="10515600" cy="581172"/>
          </a:xfrm>
        </p:spPr>
        <p:txBody>
          <a:bodyPr/>
          <a:lstStyle>
            <a:lvl1pPr>
              <a:defRPr sz="3200" b="1">
                <a:solidFill>
                  <a:srgbClr val="FDB945"/>
                </a:solidFill>
                <a:latin typeface="Verdana" panose="020B0604030504040204" pitchFamily="34" charset="0"/>
                <a:ea typeface="Verdana" panose="020B0604030504040204" pitchFamily="34" charset="0"/>
              </a:defRPr>
            </a:lvl1pPr>
          </a:lstStyle>
          <a:p>
            <a:r>
              <a:rPr lang="en-US" dirty="0"/>
              <a:t>Click to edit Master title style</a:t>
            </a:r>
            <a:endParaRPr lang="en-ZA" dirty="0"/>
          </a:p>
        </p:txBody>
      </p:sp>
      <p:cxnSp>
        <p:nvCxnSpPr>
          <p:cNvPr id="12" name="Straight Connector 11">
            <a:extLst>
              <a:ext uri="{FF2B5EF4-FFF2-40B4-BE49-F238E27FC236}">
                <a16:creationId xmlns:a16="http://schemas.microsoft.com/office/drawing/2014/main" xmlns="" id="{EEF2DAEE-1031-4781-886E-9E4FC21EFF67}"/>
              </a:ext>
            </a:extLst>
          </p:cNvPr>
          <p:cNvCxnSpPr/>
          <p:nvPr userDrawn="1"/>
        </p:nvCxnSpPr>
        <p:spPr>
          <a:xfrm>
            <a:off x="451764" y="1052623"/>
            <a:ext cx="10829380"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8763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61613-2AC5-482A-A6C4-EA2837DDC54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A5544BA8-2843-4812-BF3D-4A67E2DDD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5FC080B-8162-42F2-B493-B45E343AA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4FA3634B-5E58-4A78-89D7-16FEB8E69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EF1CEE4-0818-436F-8E66-73DBA604F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839F2246-FD84-4B2B-9D63-E7737536B674}"/>
              </a:ext>
            </a:extLst>
          </p:cNvPr>
          <p:cNvSpPr>
            <a:spLocks noGrp="1"/>
          </p:cNvSpPr>
          <p:nvPr>
            <p:ph type="dt" sz="half" idx="10"/>
          </p:nvPr>
        </p:nvSpPr>
        <p:spPr/>
        <p:txBody>
          <a:bodyPr/>
          <a:lstStyle/>
          <a:p>
            <a:endParaRPr lang="en-ZA" dirty="0"/>
          </a:p>
        </p:txBody>
      </p:sp>
      <p:sp>
        <p:nvSpPr>
          <p:cNvPr id="8" name="Footer Placeholder 7">
            <a:extLst>
              <a:ext uri="{FF2B5EF4-FFF2-40B4-BE49-F238E27FC236}">
                <a16:creationId xmlns:a16="http://schemas.microsoft.com/office/drawing/2014/main" xmlns="" id="{ED991521-6CAC-4611-8699-C1B17C493F8B}"/>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A30CD08E-2AB2-4721-8BFA-0B148994AAF8}"/>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389422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D972F-05EE-4122-905E-5BE320EB20C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43CF8A18-1717-4765-BCCA-C2CA7EC83F6D}"/>
              </a:ext>
            </a:extLst>
          </p:cNvPr>
          <p:cNvSpPr>
            <a:spLocks noGrp="1"/>
          </p:cNvSpPr>
          <p:nvPr>
            <p:ph type="dt" sz="half" idx="10"/>
          </p:nvPr>
        </p:nvSpPr>
        <p:spPr/>
        <p:txBody>
          <a:bodyPr/>
          <a:lstStyle/>
          <a:p>
            <a:endParaRPr lang="en-ZA" dirty="0"/>
          </a:p>
        </p:txBody>
      </p:sp>
      <p:sp>
        <p:nvSpPr>
          <p:cNvPr id="4" name="Footer Placeholder 3">
            <a:extLst>
              <a:ext uri="{FF2B5EF4-FFF2-40B4-BE49-F238E27FC236}">
                <a16:creationId xmlns:a16="http://schemas.microsoft.com/office/drawing/2014/main" xmlns="" id="{2DE98AE8-088A-4C8B-86DC-D39CA296BDCA}"/>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56A91545-9FF9-4EB1-823A-C7787F99F047}"/>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202730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B436F1B-BC86-43FB-A471-A17DDD71725A}"/>
              </a:ext>
            </a:extLst>
          </p:cNvPr>
          <p:cNvSpPr>
            <a:spLocks noGrp="1"/>
          </p:cNvSpPr>
          <p:nvPr>
            <p:ph type="dt" sz="half" idx="10"/>
          </p:nvPr>
        </p:nvSpPr>
        <p:spPr/>
        <p:txBody>
          <a:bodyPr/>
          <a:lstStyle/>
          <a:p>
            <a:endParaRPr lang="en-ZA" dirty="0"/>
          </a:p>
        </p:txBody>
      </p:sp>
      <p:sp>
        <p:nvSpPr>
          <p:cNvPr id="3" name="Footer Placeholder 2">
            <a:extLst>
              <a:ext uri="{FF2B5EF4-FFF2-40B4-BE49-F238E27FC236}">
                <a16:creationId xmlns:a16="http://schemas.microsoft.com/office/drawing/2014/main" xmlns="" id="{6994DFD9-888E-4757-8003-8F0521737C5E}"/>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D68261ED-5BCC-496A-A54D-106A498A9CAE}"/>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151578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D7A24-38BC-4563-BB31-DD2C3A961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90627DF-D5D9-4070-A580-B1A83B6CD0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3C003135-70B2-403C-99B5-A4D181585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247283-BDE5-4297-B941-2922704BF2B0}"/>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xmlns="" id="{91DCC158-6FF5-4636-8B25-E58913F1962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2DFFA64C-EE39-4F03-B46E-E9F828530A38}"/>
              </a:ext>
            </a:extLst>
          </p:cNvPr>
          <p:cNvSpPr>
            <a:spLocks noGrp="1"/>
          </p:cNvSpPr>
          <p:nvPr>
            <p:ph type="sldNum" sz="quarter" idx="12"/>
          </p:nvPr>
        </p:nvSpPr>
        <p:spPr/>
        <p:txBody>
          <a:body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26520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ACE6929-11F8-4701-9F34-958318B11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CA2394C-CFB1-4B7F-BADE-A907F1E40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1774927-916F-43B2-B53F-14ED5407C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a:extLst>
              <a:ext uri="{FF2B5EF4-FFF2-40B4-BE49-F238E27FC236}">
                <a16:creationId xmlns:a16="http://schemas.microsoft.com/office/drawing/2014/main" xmlns="" id="{816BBC26-EE92-4D56-91AA-73C599B5F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C753F76F-F348-44FC-AC96-D43E5F5C4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52AF0-6E0E-40C9-82B5-35EB68119C9C}" type="slidenum">
              <a:rPr lang="en-ZA" smtClean="0"/>
              <a:pPr/>
              <a:t>‹#›</a:t>
            </a:fld>
            <a:endParaRPr lang="en-ZA" dirty="0"/>
          </a:p>
        </p:txBody>
      </p:sp>
    </p:spTree>
    <p:extLst>
      <p:ext uri="{BB962C8B-B14F-4D97-AF65-F5344CB8AC3E}">
        <p14:creationId xmlns:p14="http://schemas.microsoft.com/office/powerpoint/2010/main" xmlns="" val="94724812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ACE6929-11F8-4701-9F34-958318B11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CA2394C-CFB1-4B7F-BADE-A907F1E40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1774927-916F-43B2-B53F-14ED5407C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a:extLst>
              <a:ext uri="{FF2B5EF4-FFF2-40B4-BE49-F238E27FC236}">
                <a16:creationId xmlns:a16="http://schemas.microsoft.com/office/drawing/2014/main" xmlns="" id="{816BBC26-EE92-4D56-91AA-73C599B5F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C753F76F-F348-44FC-AC96-D43E5F5C4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52AF0-6E0E-40C9-82B5-35EB68119C9C}" type="slidenum">
              <a:rPr lang="en-ZA" smtClean="0"/>
              <a:pPr/>
              <a:t>‹#›</a:t>
            </a:fld>
            <a:endParaRPr lang="en-ZA"/>
          </a:p>
        </p:txBody>
      </p:sp>
    </p:spTree>
    <p:extLst>
      <p:ext uri="{BB962C8B-B14F-4D97-AF65-F5344CB8AC3E}">
        <p14:creationId xmlns:p14="http://schemas.microsoft.com/office/powerpoint/2010/main" xmlns="" val="333009593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xmlns="" id="{D304437F-BA7B-41A2-B832-AAD5715B66AD}"/>
              </a:ext>
            </a:extLst>
          </p:cNvPr>
          <p:cNvSpPr>
            <a:spLocks noGrp="1"/>
          </p:cNvSpPr>
          <p:nvPr>
            <p:ph type="title"/>
          </p:nvPr>
        </p:nvSpPr>
        <p:spPr>
          <a:xfrm>
            <a:off x="3856382" y="2162908"/>
            <a:ext cx="7991062" cy="3235569"/>
          </a:xfrm>
          <a:solidFill>
            <a:schemeClr val="bg1"/>
          </a:solidFill>
        </p:spPr>
        <p:txBody>
          <a:bodyPr>
            <a:noAutofit/>
          </a:bodyPr>
          <a:lstStyle/>
          <a:p>
            <a:pPr marL="985838" indent="-985838" algn="ctr"/>
            <a:r>
              <a:rPr lang="en-ZA" sz="2400" dirty="0">
                <a:cs typeface="Aharoni" panose="02010803020104030203" pitchFamily="2" charset="-79"/>
              </a:rPr>
              <a:t/>
            </a:r>
            <a:br>
              <a:rPr lang="en-ZA" sz="2400" dirty="0">
                <a:cs typeface="Aharoni" panose="02010803020104030203" pitchFamily="2" charset="-79"/>
              </a:rPr>
            </a:br>
            <a:r>
              <a:rPr lang="en-ZA" sz="2400" dirty="0">
                <a:cs typeface="Aharoni" panose="02010803020104030203" pitchFamily="2" charset="-79"/>
              </a:rPr>
              <a:t/>
            </a:r>
            <a:br>
              <a:rPr lang="en-ZA" sz="2400" dirty="0">
                <a:cs typeface="Aharoni" panose="02010803020104030203" pitchFamily="2" charset="-79"/>
              </a:rPr>
            </a:br>
            <a:r>
              <a:rPr lang="en-ZA" sz="3200" dirty="0">
                <a:cs typeface="Aharoni" panose="02010803020104030203" pitchFamily="2" charset="-79"/>
              </a:rPr>
              <a:t/>
            </a:r>
            <a:br>
              <a:rPr lang="en-ZA" sz="3200" dirty="0">
                <a:cs typeface="Aharoni" panose="02010803020104030203" pitchFamily="2" charset="-79"/>
              </a:rPr>
            </a:br>
            <a:r>
              <a:rPr lang="en-ZA" sz="3200" dirty="0">
                <a:cs typeface="Aharoni" panose="02010803020104030203" pitchFamily="2" charset="-79"/>
              </a:rPr>
              <a:t>2</a:t>
            </a:r>
            <a:r>
              <a:rPr lang="en-ZA" sz="3200" baseline="30000" dirty="0">
                <a:cs typeface="Aharoni" panose="02010803020104030203" pitchFamily="2" charset="-79"/>
              </a:rPr>
              <a:t>nd</a:t>
            </a:r>
            <a:r>
              <a:rPr lang="en-ZA" sz="3200" dirty="0">
                <a:cs typeface="Aharoni" panose="02010803020104030203" pitchFamily="2" charset="-79"/>
              </a:rPr>
              <a:t> Quarter Report </a:t>
            </a:r>
            <a:br>
              <a:rPr lang="en-ZA" sz="3200" dirty="0">
                <a:cs typeface="Aharoni" panose="02010803020104030203" pitchFamily="2" charset="-79"/>
              </a:rPr>
            </a:br>
            <a:r>
              <a:rPr lang="en-ZA" sz="3200" dirty="0">
                <a:cs typeface="Aharoni" panose="02010803020104030203" pitchFamily="2" charset="-79"/>
              </a:rPr>
              <a:t>2021-22FY</a:t>
            </a:r>
            <a:r>
              <a:rPr lang="en-ZA" sz="2000" dirty="0">
                <a:cs typeface="Aharoni" panose="02010803020104030203" pitchFamily="2" charset="-79"/>
              </a:rPr>
              <a:t/>
            </a:r>
            <a:br>
              <a:rPr lang="en-ZA" sz="2000" dirty="0">
                <a:cs typeface="Aharoni" panose="02010803020104030203" pitchFamily="2" charset="-79"/>
              </a:rPr>
            </a:br>
            <a:r>
              <a:rPr lang="en-ZA" sz="2000" dirty="0">
                <a:cs typeface="Aharoni" panose="02010803020104030203" pitchFamily="2" charset="-79"/>
              </a:rPr>
              <a:t/>
            </a:r>
            <a:br>
              <a:rPr lang="en-ZA" sz="2000" dirty="0">
                <a:cs typeface="Aharoni" panose="02010803020104030203" pitchFamily="2" charset="-79"/>
              </a:rPr>
            </a:br>
            <a:r>
              <a:rPr lang="en-ZA" sz="2000" b="0" dirty="0">
                <a:cs typeface="Aharoni" panose="02010803020104030203" pitchFamily="2" charset="-79"/>
              </a:rPr>
              <a:t/>
            </a:r>
            <a:br>
              <a:rPr lang="en-ZA" sz="2000" b="0" dirty="0">
                <a:cs typeface="Aharoni" panose="02010803020104030203" pitchFamily="2" charset="-79"/>
              </a:rPr>
            </a:br>
            <a:r>
              <a:rPr lang="en-ZA" sz="2000" b="0" dirty="0">
                <a:cs typeface="Aharoni" panose="02010803020104030203" pitchFamily="2" charset="-79"/>
              </a:rPr>
              <a:t>Dr Keabetswe Modimoeng – Council Chairperson</a:t>
            </a:r>
            <a:br>
              <a:rPr lang="en-ZA" sz="2000" b="0" dirty="0">
                <a:cs typeface="Aharoni" panose="02010803020104030203" pitchFamily="2" charset="-79"/>
              </a:rPr>
            </a:br>
            <a:r>
              <a:rPr lang="en-ZA" sz="1800" dirty="0">
                <a:cs typeface="Aharoni" panose="02010803020104030203" pitchFamily="2" charset="-79"/>
              </a:rPr>
              <a:t/>
            </a:r>
            <a:br>
              <a:rPr lang="en-ZA" sz="1800" dirty="0">
                <a:cs typeface="Aharoni" panose="02010803020104030203" pitchFamily="2" charset="-79"/>
              </a:rPr>
            </a:br>
            <a:r>
              <a:rPr lang="en-ZA" sz="1800" dirty="0">
                <a:cs typeface="Aharoni" panose="02010803020104030203" pitchFamily="2" charset="-79"/>
              </a:rPr>
              <a:t/>
            </a:r>
            <a:br>
              <a:rPr lang="en-ZA" sz="1800" dirty="0">
                <a:cs typeface="Aharoni" panose="02010803020104030203" pitchFamily="2" charset="-79"/>
              </a:rPr>
            </a:br>
            <a:r>
              <a:rPr lang="en-ZA" sz="1800" dirty="0">
                <a:cs typeface="Aharoni" panose="02010803020104030203" pitchFamily="2" charset="-79"/>
              </a:rPr>
              <a:t/>
            </a:r>
            <a:br>
              <a:rPr lang="en-ZA" sz="1800" dirty="0">
                <a:cs typeface="Aharoni" panose="02010803020104030203" pitchFamily="2" charset="-79"/>
              </a:rPr>
            </a:br>
            <a:endParaRPr lang="en-ZA" sz="2800" dirty="0"/>
          </a:p>
        </p:txBody>
      </p:sp>
    </p:spTree>
    <p:extLst>
      <p:ext uri="{BB962C8B-B14F-4D97-AF65-F5344CB8AC3E}">
        <p14:creationId xmlns:p14="http://schemas.microsoft.com/office/powerpoint/2010/main" xmlns="" val="180653432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Q1 2021-22FY versus Q2 2021-22FY</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xmlns="" id="{00000000-0008-0000-0000-000006000000}"/>
              </a:ext>
            </a:extLst>
          </p:cNvPr>
          <p:cNvGraphicFramePr/>
          <p:nvPr>
            <p:extLst>
              <p:ext uri="{D42A27DB-BD31-4B8C-83A1-F6EECF244321}">
                <p14:modId xmlns:p14="http://schemas.microsoft.com/office/powerpoint/2010/main" xmlns="" val="4221160878"/>
              </p:ext>
            </p:extLst>
          </p:nvPr>
        </p:nvGraphicFramePr>
        <p:xfrm>
          <a:off x="556590" y="1205949"/>
          <a:ext cx="10410773" cy="4943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062623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CEA6C6F-5C0A-4244-BBAB-431F370F6B5B}"/>
              </a:ext>
            </a:extLst>
          </p:cNvPr>
          <p:cNvSpPr>
            <a:spLocks noGrp="1"/>
          </p:cNvSpPr>
          <p:nvPr>
            <p:ph type="title"/>
          </p:nvPr>
        </p:nvSpPr>
        <p:spPr>
          <a:xfrm>
            <a:off x="4378569" y="2922356"/>
            <a:ext cx="7460668" cy="1892521"/>
          </a:xfrm>
        </p:spPr>
        <p:txBody>
          <a:bodyPr>
            <a:normAutofit/>
          </a:bodyPr>
          <a:lstStyle/>
          <a:p>
            <a:pPr algn="ctr">
              <a:tabLst>
                <a:tab pos="342900" algn="l"/>
              </a:tabLst>
            </a:pPr>
            <a:r>
              <a:rPr lang="en-GB" altLang="en-US" sz="3200" dirty="0"/>
              <a:t>Q2 Financial Performance Overview</a:t>
            </a:r>
          </a:p>
        </p:txBody>
      </p:sp>
      <p:sp>
        <p:nvSpPr>
          <p:cNvPr id="3" name="Slide Number Placeholder 2">
            <a:extLst>
              <a:ext uri="{FF2B5EF4-FFF2-40B4-BE49-F238E27FC236}">
                <a16:creationId xmlns:a16="http://schemas.microsoft.com/office/drawing/2014/main" xmlns="" id="{499B401B-ADA0-4AD5-A45C-B4098CF91D4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11</a:t>
            </a:fld>
            <a:endParaRPr lang="en-ZA" dirty="0">
              <a:solidFill>
                <a:prstClr val="black">
                  <a:tint val="75000"/>
                </a:prstClr>
              </a:solidFill>
            </a:endParaRPr>
          </a:p>
        </p:txBody>
      </p:sp>
    </p:spTree>
    <p:extLst>
      <p:ext uri="{BB962C8B-B14F-4D97-AF65-F5344CB8AC3E}">
        <p14:creationId xmlns:p14="http://schemas.microsoft.com/office/powerpoint/2010/main" xmlns="" val="65765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BDA7036-5276-41BD-84AB-05A608486506}"/>
              </a:ext>
            </a:extLst>
          </p:cNvPr>
          <p:cNvSpPr>
            <a:spLocks noGrp="1"/>
          </p:cNvSpPr>
          <p:nvPr>
            <p:ph idx="1"/>
          </p:nvPr>
        </p:nvSpPr>
        <p:spPr>
          <a:xfrm>
            <a:off x="451764" y="1050306"/>
            <a:ext cx="10839088" cy="5395727"/>
          </a:xfrm>
        </p:spPr>
        <p:txBody>
          <a:bodyPr numCol="1">
            <a:normAutofit/>
          </a:bodyPr>
          <a:lstStyle/>
          <a:p>
            <a:pPr marL="0" indent="0">
              <a:buNone/>
            </a:pPr>
            <a:r>
              <a:rPr lang="en-ZA" sz="2000" dirty="0">
                <a:solidFill>
                  <a:schemeClr val="tx1"/>
                </a:solidFill>
              </a:rPr>
              <a:t>The table below outlines the various regulatory fees collected, which constitutes revenue for the national fiscus, as at end of September 2021 </a:t>
            </a:r>
          </a:p>
        </p:txBody>
      </p:sp>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Revenue Collection</a:t>
            </a:r>
            <a:r>
              <a:rPr lang="en-US" sz="2900" dirty="0"/>
              <a:t> </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xmlns="" id="{D9010478-D45A-4ACA-A2DD-399AD0B9861C}"/>
              </a:ext>
            </a:extLst>
          </p:cNvPr>
          <p:cNvGraphicFramePr>
            <a:graphicFrameLocks noGrp="1"/>
          </p:cNvGraphicFramePr>
          <p:nvPr>
            <p:extLst>
              <p:ext uri="{D42A27DB-BD31-4B8C-83A1-F6EECF244321}">
                <p14:modId xmlns:p14="http://schemas.microsoft.com/office/powerpoint/2010/main" xmlns="" val="3419429806"/>
              </p:ext>
            </p:extLst>
          </p:nvPr>
        </p:nvGraphicFramePr>
        <p:xfrm>
          <a:off x="451764" y="1985948"/>
          <a:ext cx="9740345" cy="2316480"/>
        </p:xfrm>
        <a:graphic>
          <a:graphicData uri="http://schemas.openxmlformats.org/drawingml/2006/table">
            <a:tbl>
              <a:tblPr firstRow="1" firstCol="1" bandRow="1">
                <a:tableStyleId>{5C22544A-7EE6-4342-B048-85BDC9FD1C3A}</a:tableStyleId>
              </a:tblPr>
              <a:tblGrid>
                <a:gridCol w="1948069">
                  <a:extLst>
                    <a:ext uri="{9D8B030D-6E8A-4147-A177-3AD203B41FA5}">
                      <a16:colId xmlns:a16="http://schemas.microsoft.com/office/drawing/2014/main" xmlns="" val="134253236"/>
                    </a:ext>
                  </a:extLst>
                </a:gridCol>
                <a:gridCol w="2160105">
                  <a:extLst>
                    <a:ext uri="{9D8B030D-6E8A-4147-A177-3AD203B41FA5}">
                      <a16:colId xmlns:a16="http://schemas.microsoft.com/office/drawing/2014/main" xmlns="" val="2112142779"/>
                    </a:ext>
                  </a:extLst>
                </a:gridCol>
                <a:gridCol w="2146852">
                  <a:extLst>
                    <a:ext uri="{9D8B030D-6E8A-4147-A177-3AD203B41FA5}">
                      <a16:colId xmlns:a16="http://schemas.microsoft.com/office/drawing/2014/main" xmlns="" val="964828826"/>
                    </a:ext>
                  </a:extLst>
                </a:gridCol>
                <a:gridCol w="1934817">
                  <a:extLst>
                    <a:ext uri="{9D8B030D-6E8A-4147-A177-3AD203B41FA5}">
                      <a16:colId xmlns:a16="http://schemas.microsoft.com/office/drawing/2014/main" xmlns="" val="3603824305"/>
                    </a:ext>
                  </a:extLst>
                </a:gridCol>
                <a:gridCol w="1550502">
                  <a:extLst>
                    <a:ext uri="{9D8B030D-6E8A-4147-A177-3AD203B41FA5}">
                      <a16:colId xmlns:a16="http://schemas.microsoft.com/office/drawing/2014/main" xmlns="" val="1946220297"/>
                    </a:ext>
                  </a:extLst>
                </a:gridCol>
              </a:tblGrid>
              <a:tr h="0">
                <a:tc>
                  <a:txBody>
                    <a:bodyPr/>
                    <a:lstStyle/>
                    <a:p>
                      <a:r>
                        <a:rPr lang="en-GB" sz="1600" dirty="0">
                          <a:effectLst/>
                          <a:latin typeface="Verdana" panose="020B0604030504040204" pitchFamily="34" charset="0"/>
                          <a:ea typeface="Verdana" panose="020B0604030504040204" pitchFamily="34" charset="0"/>
                        </a:rPr>
                        <a:t>Revenue Stream</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r>
                        <a:rPr lang="en-GB" sz="1600" dirty="0">
                          <a:effectLst/>
                          <a:latin typeface="Verdana" panose="020B0604030504040204" pitchFamily="34" charset="0"/>
                          <a:ea typeface="Verdana" panose="020B0604030504040204" pitchFamily="34" charset="0"/>
                        </a:rPr>
                        <a:t>Billing Revenue</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r>
                        <a:rPr lang="en-GB" sz="1600" dirty="0">
                          <a:effectLst/>
                          <a:latin typeface="Verdana" panose="020B0604030504040204" pitchFamily="34" charset="0"/>
                          <a:ea typeface="Verdana" panose="020B0604030504040204" pitchFamily="34" charset="0"/>
                        </a:rPr>
                        <a:t>Q1 Collected</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r>
                        <a:rPr lang="en-GB" sz="1600">
                          <a:effectLst/>
                          <a:latin typeface="Verdana" panose="020B0604030504040204" pitchFamily="34" charset="0"/>
                          <a:ea typeface="Verdana" panose="020B0604030504040204" pitchFamily="34" charset="0"/>
                        </a:rPr>
                        <a:t>Q2 Collected</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r>
                        <a:rPr lang="en-GB" sz="1600" dirty="0">
                          <a:effectLst/>
                          <a:latin typeface="Verdana" panose="020B0604030504040204" pitchFamily="34" charset="0"/>
                          <a:ea typeface="Verdana" panose="020B0604030504040204" pitchFamily="34" charset="0"/>
                        </a:rPr>
                        <a:t>Percentage</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3823032771"/>
                  </a:ext>
                </a:extLst>
              </a:tr>
              <a:tr h="0">
                <a:tc>
                  <a:txBody>
                    <a:bodyPr/>
                    <a:lstStyle/>
                    <a:p>
                      <a:pPr algn="just">
                        <a:lnSpc>
                          <a:spcPct val="150000"/>
                        </a:lnSpc>
                        <a:spcBef>
                          <a:spcPts val="50"/>
                        </a:spcBef>
                      </a:pPr>
                      <a:r>
                        <a:rPr lang="en-GB" sz="1600" dirty="0">
                          <a:effectLst/>
                          <a:latin typeface="Verdana" panose="020B0604030504040204" pitchFamily="34" charset="0"/>
                          <a:ea typeface="Verdana" panose="020B0604030504040204" pitchFamily="34" charset="0"/>
                        </a:rPr>
                        <a:t>Spectrum</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875,137,874.33</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760,790,229.00</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43,749,486.49</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92%</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268489177"/>
                  </a:ext>
                </a:extLst>
              </a:tr>
              <a:tr h="0">
                <a:tc>
                  <a:txBody>
                    <a:bodyPr/>
                    <a:lstStyle/>
                    <a:p>
                      <a:pPr algn="just">
                        <a:lnSpc>
                          <a:spcPct val="150000"/>
                        </a:lnSpc>
                        <a:spcBef>
                          <a:spcPts val="50"/>
                        </a:spcBef>
                      </a:pPr>
                      <a:r>
                        <a:rPr lang="en-GB" sz="1600">
                          <a:effectLst/>
                          <a:latin typeface="Verdana" panose="020B0604030504040204" pitchFamily="34" charset="0"/>
                          <a:ea typeface="Verdana" panose="020B0604030504040204" pitchFamily="34" charset="0"/>
                        </a:rPr>
                        <a:t>ECS/ECNS</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827,180,376.28</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197,953,418.02</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a:effectLst/>
                          <a:latin typeface="Verdana" panose="020B0604030504040204" pitchFamily="34" charset="0"/>
                          <a:ea typeface="Verdana" panose="020B0604030504040204" pitchFamily="34" charset="0"/>
                        </a:rPr>
                        <a:t>611,588,131.70</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a:effectLst/>
                          <a:latin typeface="Verdana" panose="020B0604030504040204" pitchFamily="34" charset="0"/>
                          <a:ea typeface="Verdana" panose="020B0604030504040204" pitchFamily="34" charset="0"/>
                        </a:rPr>
                        <a:t>98%</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3886953849"/>
                  </a:ext>
                </a:extLst>
              </a:tr>
              <a:tr h="0">
                <a:tc>
                  <a:txBody>
                    <a:bodyPr/>
                    <a:lstStyle/>
                    <a:p>
                      <a:pPr algn="just">
                        <a:lnSpc>
                          <a:spcPct val="150000"/>
                        </a:lnSpc>
                        <a:spcBef>
                          <a:spcPts val="50"/>
                        </a:spcBef>
                      </a:pPr>
                      <a:r>
                        <a:rPr lang="en-GB" sz="1600">
                          <a:effectLst/>
                          <a:latin typeface="Verdana" panose="020B0604030504040204" pitchFamily="34" charset="0"/>
                          <a:ea typeface="Verdana" panose="020B0604030504040204" pitchFamily="34" charset="0"/>
                        </a:rPr>
                        <a:t>Broadcasting</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a:effectLst/>
                          <a:latin typeface="Verdana" panose="020B0604030504040204" pitchFamily="34" charset="0"/>
                          <a:ea typeface="Verdana" panose="020B0604030504040204" pitchFamily="34" charset="0"/>
                        </a:rPr>
                        <a:t>119.766,051.25</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590,609.45</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111,010,596.32</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a:effectLst/>
                          <a:latin typeface="Verdana" panose="020B0604030504040204" pitchFamily="34" charset="0"/>
                          <a:ea typeface="Verdana" panose="020B0604030504040204" pitchFamily="34" charset="0"/>
                        </a:rPr>
                        <a:t>93%</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411506593"/>
                  </a:ext>
                </a:extLst>
              </a:tr>
              <a:tr h="0">
                <a:tc>
                  <a:txBody>
                    <a:bodyPr/>
                    <a:lstStyle/>
                    <a:p>
                      <a:pPr algn="just">
                        <a:lnSpc>
                          <a:spcPct val="150000"/>
                        </a:lnSpc>
                        <a:spcBef>
                          <a:spcPts val="50"/>
                        </a:spcBef>
                      </a:pPr>
                      <a:r>
                        <a:rPr lang="en-GB" sz="1600" dirty="0">
                          <a:effectLst/>
                          <a:latin typeface="Verdana" panose="020B0604030504040204" pitchFamily="34" charset="0"/>
                          <a:ea typeface="Verdana" panose="020B0604030504040204" pitchFamily="34" charset="0"/>
                        </a:rPr>
                        <a:t>Postal</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a:effectLst/>
                          <a:latin typeface="Verdana" panose="020B0604030504040204" pitchFamily="34" charset="0"/>
                          <a:ea typeface="Verdana" panose="020B0604030504040204" pitchFamily="34" charset="0"/>
                        </a:rPr>
                        <a:t>7,133.926.48</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a:effectLst/>
                          <a:latin typeface="Verdana" panose="020B0604030504040204" pitchFamily="34" charset="0"/>
                          <a:ea typeface="Verdana" panose="020B0604030504040204" pitchFamily="34" charset="0"/>
                        </a:rPr>
                        <a:t>-</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0%</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561353263"/>
                  </a:ext>
                </a:extLst>
              </a:tr>
              <a:tr h="0">
                <a:tc>
                  <a:txBody>
                    <a:bodyPr/>
                    <a:lstStyle/>
                    <a:p>
                      <a:pPr algn="just">
                        <a:lnSpc>
                          <a:spcPct val="150000"/>
                        </a:lnSpc>
                        <a:spcBef>
                          <a:spcPts val="50"/>
                        </a:spcBef>
                      </a:pPr>
                      <a:r>
                        <a:rPr lang="en-GB" sz="1600">
                          <a:effectLst/>
                          <a:latin typeface="Verdana" panose="020B0604030504040204" pitchFamily="34" charset="0"/>
                          <a:ea typeface="Verdana" panose="020B0604030504040204" pitchFamily="34" charset="0"/>
                        </a:rPr>
                        <a:t>Totals</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1.829,218,228.34</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a:effectLst/>
                          <a:latin typeface="Verdana" panose="020B0604030504040204" pitchFamily="34" charset="0"/>
                          <a:ea typeface="Verdana" panose="020B0604030504040204" pitchFamily="34" charset="0"/>
                        </a:rPr>
                        <a:t>959,334,256.47</a:t>
                      </a:r>
                      <a:endParaRPr lang="en-ZA"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766,348,214.51</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lnSpc>
                          <a:spcPct val="150000"/>
                        </a:lnSpc>
                        <a:spcBef>
                          <a:spcPts val="50"/>
                        </a:spcBef>
                      </a:pPr>
                      <a:r>
                        <a:rPr lang="en-GB" sz="1600" dirty="0">
                          <a:effectLst/>
                          <a:latin typeface="Verdana" panose="020B0604030504040204" pitchFamily="34" charset="0"/>
                          <a:ea typeface="Verdana" panose="020B0604030504040204" pitchFamily="34" charset="0"/>
                        </a:rPr>
                        <a:t>94%</a:t>
                      </a:r>
                      <a:endParaRPr lang="en-ZA"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791823030"/>
                  </a:ext>
                </a:extLst>
              </a:tr>
            </a:tbl>
          </a:graphicData>
        </a:graphic>
      </p:graphicFrame>
    </p:spTree>
    <p:extLst>
      <p:ext uri="{BB962C8B-B14F-4D97-AF65-F5344CB8AC3E}">
        <p14:creationId xmlns:p14="http://schemas.microsoft.com/office/powerpoint/2010/main" xmlns="" val="308189715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491057DB-69A3-4693-9FE9-8CD8885A9EF7}"/>
              </a:ext>
            </a:extLst>
          </p:cNvPr>
          <p:cNvPicPr>
            <a:picLocks noGrp="1" noChangeAspect="1"/>
          </p:cNvPicPr>
          <p:nvPr>
            <p:ph idx="1"/>
          </p:nvPr>
        </p:nvPicPr>
        <p:blipFill>
          <a:blip r:embed="rId3" cstate="print"/>
          <a:stretch>
            <a:fillRect/>
          </a:stretch>
        </p:blipFill>
        <p:spPr>
          <a:xfrm>
            <a:off x="451764" y="1078173"/>
            <a:ext cx="10839088" cy="5367860"/>
          </a:xfrm>
          <a:prstGeom prst="rect">
            <a:avLst/>
          </a:prstGeom>
        </p:spPr>
      </p:pic>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Income Statement (Allocation vs Expenditure)</a:t>
            </a:r>
            <a:r>
              <a:rPr lang="en-US" sz="2900" dirty="0"/>
              <a:t> </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xmlns="" id="{421BB6D7-D493-4743-B1EB-858513BE8110}"/>
              </a:ext>
            </a:extLst>
          </p:cNvPr>
          <p:cNvSpPr>
            <a:spLocks noChangeArrowheads="1"/>
          </p:cNvSpPr>
          <p:nvPr/>
        </p:nvSpPr>
        <p:spPr bwMode="auto">
          <a:xfrm>
            <a:off x="901148" y="871870"/>
            <a:ext cx="1194020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80487400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BDA7036-5276-41BD-84AB-05A608486506}"/>
              </a:ext>
            </a:extLst>
          </p:cNvPr>
          <p:cNvSpPr>
            <a:spLocks noGrp="1"/>
          </p:cNvSpPr>
          <p:nvPr>
            <p:ph idx="1"/>
          </p:nvPr>
        </p:nvSpPr>
        <p:spPr>
          <a:xfrm>
            <a:off x="451764" y="1050306"/>
            <a:ext cx="10839088" cy="5395727"/>
          </a:xfrm>
        </p:spPr>
        <p:txBody>
          <a:bodyPr numCol="1">
            <a:normAutofit/>
          </a:bodyPr>
          <a:lstStyle/>
          <a:p>
            <a:pPr marL="0" indent="0">
              <a:buNone/>
            </a:pPr>
            <a:r>
              <a:rPr lang="en-ZA" sz="2000" b="1" dirty="0"/>
              <a:t>Performance </a:t>
            </a:r>
          </a:p>
          <a:p>
            <a:pPr lvl="1">
              <a:buFont typeface="Wingdings" panose="05000000000000000000" pitchFamily="2" charset="2"/>
              <a:buChar char="§"/>
            </a:pPr>
            <a:r>
              <a:rPr lang="en-ZA" dirty="0">
                <a:solidFill>
                  <a:schemeClr val="tx1"/>
                </a:solidFill>
              </a:rPr>
              <a:t>The Authority indicates a solvent position</a:t>
            </a:r>
          </a:p>
          <a:p>
            <a:pPr lvl="1">
              <a:buFont typeface="Wingdings" panose="05000000000000000000" pitchFamily="2" charset="2"/>
              <a:buChar char="§"/>
            </a:pPr>
            <a:r>
              <a:rPr lang="en-ZA" dirty="0">
                <a:solidFill>
                  <a:schemeClr val="tx1"/>
                </a:solidFill>
              </a:rPr>
              <a:t>The liabilities/assets ratio is at 0.7</a:t>
            </a:r>
          </a:p>
          <a:p>
            <a:pPr marL="0" indent="0" algn="just">
              <a:buNone/>
            </a:pPr>
            <a:endParaRPr lang="en-ZA" sz="2600" dirty="0">
              <a:solidFill>
                <a:schemeClr val="tx1"/>
              </a:solidFill>
            </a:endParaRPr>
          </a:p>
        </p:txBody>
      </p:sp>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Balance Sheet (Assets vs Liabilities)</a:t>
            </a:r>
            <a:r>
              <a:rPr lang="en-US" sz="2900" dirty="0"/>
              <a:t> </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xmlns="" id="{1CB331D2-3E5D-4BAD-A80C-1C34F2CE1D0C}"/>
              </a:ext>
            </a:extLst>
          </p:cNvPr>
          <p:cNvGraphicFramePr>
            <a:graphicFrameLocks noGrp="1"/>
          </p:cNvGraphicFramePr>
          <p:nvPr>
            <p:extLst>
              <p:ext uri="{D42A27DB-BD31-4B8C-83A1-F6EECF244321}">
                <p14:modId xmlns:p14="http://schemas.microsoft.com/office/powerpoint/2010/main" xmlns="" val="2579380114"/>
              </p:ext>
            </p:extLst>
          </p:nvPr>
        </p:nvGraphicFramePr>
        <p:xfrm>
          <a:off x="765313" y="2311192"/>
          <a:ext cx="9342783" cy="2992367"/>
        </p:xfrm>
        <a:graphic>
          <a:graphicData uri="http://schemas.openxmlformats.org/drawingml/2006/table">
            <a:tbl>
              <a:tblPr firstRow="1" bandRow="1">
                <a:tableStyleId>{93296810-A885-4BE3-A3E7-6D5BEEA58F35}</a:tableStyleId>
              </a:tblPr>
              <a:tblGrid>
                <a:gridCol w="6621504">
                  <a:extLst>
                    <a:ext uri="{9D8B030D-6E8A-4147-A177-3AD203B41FA5}">
                      <a16:colId xmlns:a16="http://schemas.microsoft.com/office/drawing/2014/main" xmlns="" val="1942632357"/>
                    </a:ext>
                  </a:extLst>
                </a:gridCol>
                <a:gridCol w="2721279">
                  <a:extLst>
                    <a:ext uri="{9D8B030D-6E8A-4147-A177-3AD203B41FA5}">
                      <a16:colId xmlns:a16="http://schemas.microsoft.com/office/drawing/2014/main" xmlns="" val="2009555036"/>
                    </a:ext>
                  </a:extLst>
                </a:gridCol>
              </a:tblGrid>
              <a:tr h="468103">
                <a:tc gridSpan="2">
                  <a:txBody>
                    <a:bodyPr/>
                    <a:lstStyle/>
                    <a:p>
                      <a:pPr algn="ctr"/>
                      <a:r>
                        <a:rPr lang="en-US" sz="1600" dirty="0">
                          <a:latin typeface="Verdana" panose="020B0604030504040204" pitchFamily="34" charset="0"/>
                          <a:ea typeface="Verdana" panose="020B0604030504040204" pitchFamily="34" charset="0"/>
                        </a:rPr>
                        <a:t>Balance Sheet as at 30</a:t>
                      </a:r>
                      <a:r>
                        <a:rPr lang="en-US" sz="1600" baseline="30000" dirty="0">
                          <a:latin typeface="Verdana" panose="020B0604030504040204" pitchFamily="34" charset="0"/>
                          <a:ea typeface="Verdana" panose="020B0604030504040204" pitchFamily="34" charset="0"/>
                        </a:rPr>
                        <a:t>th</a:t>
                      </a:r>
                      <a:r>
                        <a:rPr lang="en-US" sz="1600" dirty="0">
                          <a:latin typeface="Verdana" panose="020B0604030504040204" pitchFamily="34" charset="0"/>
                          <a:ea typeface="Verdana" panose="020B0604030504040204" pitchFamily="34" charset="0"/>
                        </a:rPr>
                        <a:t> September 2021</a:t>
                      </a:r>
                    </a:p>
                  </a:txBody>
                  <a:tcPr/>
                </a:tc>
                <a:tc hMerge="1">
                  <a:txBody>
                    <a:bodyPr/>
                    <a:lstStyle/>
                    <a:p>
                      <a:endParaRPr lang="en-US" dirty="0"/>
                    </a:p>
                  </a:txBody>
                  <a:tcPr/>
                </a:tc>
                <a:extLst>
                  <a:ext uri="{0D108BD9-81ED-4DB2-BD59-A6C34878D82A}">
                    <a16:rowId xmlns:a16="http://schemas.microsoft.com/office/drawing/2014/main" xmlns="" val="3644712578"/>
                  </a:ext>
                </a:extLst>
              </a:tr>
              <a:tr h="631066">
                <a:tc>
                  <a:txBody>
                    <a:bodyPr/>
                    <a:lstStyle/>
                    <a:p>
                      <a:r>
                        <a:rPr lang="en-US" sz="1600" dirty="0">
                          <a:latin typeface="Verdana" panose="020B0604030504040204" pitchFamily="34" charset="0"/>
                          <a:ea typeface="Verdana" panose="020B0604030504040204" pitchFamily="34" charset="0"/>
                        </a:rPr>
                        <a:t>Assets</a:t>
                      </a:r>
                    </a:p>
                  </a:txBody>
                  <a:tcPr/>
                </a:tc>
                <a:tc>
                  <a:txBody>
                    <a:bodyPr/>
                    <a:lstStyle/>
                    <a:p>
                      <a:r>
                        <a:rPr lang="en-GB" sz="1600" kern="1200" dirty="0">
                          <a:solidFill>
                            <a:schemeClr val="dk1"/>
                          </a:solidFill>
                          <a:effectLst/>
                          <a:latin typeface="Verdana" panose="020B0604030504040204" pitchFamily="34" charset="0"/>
                          <a:ea typeface="Verdana" panose="020B0604030504040204" pitchFamily="34" charset="0"/>
                        </a:rPr>
                        <a:t>R618 792 091</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419275970"/>
                  </a:ext>
                </a:extLst>
              </a:tr>
              <a:tr h="631066">
                <a:tc>
                  <a:txBody>
                    <a:bodyPr/>
                    <a:lstStyle/>
                    <a:p>
                      <a:r>
                        <a:rPr lang="en-US" sz="1600" dirty="0">
                          <a:latin typeface="Verdana" panose="020B0604030504040204" pitchFamily="34" charset="0"/>
                          <a:ea typeface="Verdana" panose="020B0604030504040204" pitchFamily="34" charset="0"/>
                        </a:rPr>
                        <a:t>Liabilities</a:t>
                      </a:r>
                    </a:p>
                  </a:txBody>
                  <a:tcPr/>
                </a:tc>
                <a:tc>
                  <a:txBody>
                    <a:bodyPr/>
                    <a:lstStyle/>
                    <a:p>
                      <a:r>
                        <a:rPr lang="en-GB" sz="1600" kern="1200" dirty="0">
                          <a:solidFill>
                            <a:schemeClr val="dk1"/>
                          </a:solidFill>
                          <a:effectLst/>
                          <a:latin typeface="Verdana" panose="020B0604030504040204" pitchFamily="34" charset="0"/>
                          <a:ea typeface="Verdana" panose="020B0604030504040204" pitchFamily="34" charset="0"/>
                        </a:rPr>
                        <a:t>R419 037 924 </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1383327354"/>
                  </a:ext>
                </a:extLst>
              </a:tr>
              <a:tr h="631066">
                <a:tc>
                  <a:txBody>
                    <a:bodyPr/>
                    <a:lstStyle/>
                    <a:p>
                      <a:r>
                        <a:rPr lang="en-US" sz="1600" dirty="0">
                          <a:latin typeface="Verdana" panose="020B0604030504040204" pitchFamily="34" charset="0"/>
                          <a:ea typeface="Verdana" panose="020B0604030504040204" pitchFamily="34" charset="0"/>
                        </a:rPr>
                        <a:t>Net Worth (Authority’s Equity)</a:t>
                      </a:r>
                    </a:p>
                  </a:txBody>
                  <a:tcPr/>
                </a:tc>
                <a:tc>
                  <a:txBody>
                    <a:bodyPr/>
                    <a:lstStyle/>
                    <a:p>
                      <a:r>
                        <a:rPr lang="en-GB" sz="1600" kern="1200" dirty="0">
                          <a:solidFill>
                            <a:schemeClr val="dk1"/>
                          </a:solidFill>
                          <a:effectLst/>
                          <a:latin typeface="Verdana" panose="020B0604030504040204" pitchFamily="34" charset="0"/>
                          <a:ea typeface="Verdana" panose="020B0604030504040204" pitchFamily="34" charset="0"/>
                        </a:rPr>
                        <a:t>R199 759 166</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3503826250"/>
                  </a:ext>
                </a:extLst>
              </a:tr>
              <a:tr h="631066">
                <a:tc>
                  <a:txBody>
                    <a:bodyPr/>
                    <a:lstStyle/>
                    <a:p>
                      <a:r>
                        <a:rPr lang="en-US" sz="1600" dirty="0">
                          <a:latin typeface="Verdana" panose="020B0604030504040204" pitchFamily="34" charset="0"/>
                          <a:ea typeface="Verdana" panose="020B0604030504040204" pitchFamily="34" charset="0"/>
                        </a:rPr>
                        <a:t>Liabilities/Assets Ratio</a:t>
                      </a:r>
                    </a:p>
                  </a:txBody>
                  <a:tcPr/>
                </a:tc>
                <a:tc>
                  <a:txBody>
                    <a:bodyPr/>
                    <a:lstStyle/>
                    <a:p>
                      <a:r>
                        <a:rPr lang="en-US" sz="1600" dirty="0">
                          <a:latin typeface="Verdana" panose="020B0604030504040204" pitchFamily="34" charset="0"/>
                          <a:ea typeface="Verdana" panose="020B0604030504040204" pitchFamily="34" charset="0"/>
                        </a:rPr>
                        <a:t>0.7</a:t>
                      </a:r>
                    </a:p>
                  </a:txBody>
                  <a:tcPr/>
                </a:tc>
                <a:extLst>
                  <a:ext uri="{0D108BD9-81ED-4DB2-BD59-A6C34878D82A}">
                    <a16:rowId xmlns:a16="http://schemas.microsoft.com/office/drawing/2014/main" xmlns="" val="636823484"/>
                  </a:ext>
                </a:extLst>
              </a:tr>
            </a:tbl>
          </a:graphicData>
        </a:graphic>
      </p:graphicFrame>
    </p:spTree>
    <p:extLst>
      <p:ext uri="{BB962C8B-B14F-4D97-AF65-F5344CB8AC3E}">
        <p14:creationId xmlns:p14="http://schemas.microsoft.com/office/powerpoint/2010/main" xmlns="" val="92326229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BDA7036-5276-41BD-84AB-05A608486506}"/>
              </a:ext>
            </a:extLst>
          </p:cNvPr>
          <p:cNvSpPr>
            <a:spLocks noGrp="1"/>
          </p:cNvSpPr>
          <p:nvPr>
            <p:ph idx="1"/>
          </p:nvPr>
        </p:nvSpPr>
        <p:spPr>
          <a:xfrm>
            <a:off x="451764" y="1050306"/>
            <a:ext cx="10839088" cy="5395727"/>
          </a:xfrm>
        </p:spPr>
        <p:txBody>
          <a:bodyPr numCol="1">
            <a:normAutofit/>
          </a:bodyPr>
          <a:lstStyle/>
          <a:p>
            <a:pPr marL="0" indent="0">
              <a:buNone/>
            </a:pPr>
            <a:r>
              <a:rPr lang="en-ZA" sz="2000" b="1" dirty="0"/>
              <a:t>Performance </a:t>
            </a:r>
          </a:p>
          <a:p>
            <a:pPr lvl="1">
              <a:buFont typeface="Wingdings" panose="05000000000000000000" pitchFamily="2" charset="2"/>
              <a:buChar char="§"/>
            </a:pPr>
            <a:r>
              <a:rPr lang="en-ZA" dirty="0">
                <a:solidFill>
                  <a:schemeClr val="tx1"/>
                </a:solidFill>
              </a:rPr>
              <a:t>As at end of Q2, the Authority was in a positive cashflow position </a:t>
            </a:r>
          </a:p>
        </p:txBody>
      </p:sp>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Cashflow Statement</a:t>
            </a:r>
            <a:r>
              <a:rPr lang="en-US" sz="2900" dirty="0"/>
              <a:t> </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xmlns="" id="{1CB331D2-3E5D-4BAD-A80C-1C34F2CE1D0C}"/>
              </a:ext>
            </a:extLst>
          </p:cNvPr>
          <p:cNvGraphicFramePr>
            <a:graphicFrameLocks noGrp="1"/>
          </p:cNvGraphicFramePr>
          <p:nvPr>
            <p:extLst>
              <p:ext uri="{D42A27DB-BD31-4B8C-83A1-F6EECF244321}">
                <p14:modId xmlns:p14="http://schemas.microsoft.com/office/powerpoint/2010/main" xmlns="" val="4292845843"/>
              </p:ext>
            </p:extLst>
          </p:nvPr>
        </p:nvGraphicFramePr>
        <p:xfrm>
          <a:off x="702365" y="2094380"/>
          <a:ext cx="9422296" cy="2810776"/>
        </p:xfrm>
        <a:graphic>
          <a:graphicData uri="http://schemas.openxmlformats.org/drawingml/2006/table">
            <a:tbl>
              <a:tblPr firstRow="1" bandRow="1">
                <a:tableStyleId>{93296810-A885-4BE3-A3E7-6D5BEEA58F35}</a:tableStyleId>
              </a:tblPr>
              <a:tblGrid>
                <a:gridCol w="7612812">
                  <a:extLst>
                    <a:ext uri="{9D8B030D-6E8A-4147-A177-3AD203B41FA5}">
                      <a16:colId xmlns:a16="http://schemas.microsoft.com/office/drawing/2014/main" xmlns="" val="1942632357"/>
                    </a:ext>
                  </a:extLst>
                </a:gridCol>
                <a:gridCol w="1809484">
                  <a:extLst>
                    <a:ext uri="{9D8B030D-6E8A-4147-A177-3AD203B41FA5}">
                      <a16:colId xmlns:a16="http://schemas.microsoft.com/office/drawing/2014/main" xmlns="" val="2009555036"/>
                    </a:ext>
                  </a:extLst>
                </a:gridCol>
              </a:tblGrid>
              <a:tr h="702694">
                <a:tc gridSpan="2">
                  <a:txBody>
                    <a:bodyPr/>
                    <a:lstStyle/>
                    <a:p>
                      <a:pPr algn="ctr"/>
                      <a:r>
                        <a:rPr lang="en-US" sz="1600" dirty="0">
                          <a:latin typeface="Verdana" panose="020B0604030504040204" pitchFamily="34" charset="0"/>
                          <a:ea typeface="Verdana" panose="020B0604030504040204" pitchFamily="34" charset="0"/>
                        </a:rPr>
                        <a:t>Cashflow Statement as of 30</a:t>
                      </a:r>
                      <a:r>
                        <a:rPr lang="en-US" sz="1600" baseline="30000" dirty="0">
                          <a:latin typeface="Verdana" panose="020B0604030504040204" pitchFamily="34" charset="0"/>
                          <a:ea typeface="Verdana" panose="020B0604030504040204" pitchFamily="34" charset="0"/>
                        </a:rPr>
                        <a:t>th</a:t>
                      </a:r>
                      <a:r>
                        <a:rPr lang="en-US" sz="1600" dirty="0">
                          <a:latin typeface="Verdana" panose="020B0604030504040204" pitchFamily="34" charset="0"/>
                          <a:ea typeface="Verdana" panose="020B0604030504040204" pitchFamily="34" charset="0"/>
                        </a:rPr>
                        <a:t> September 2021</a:t>
                      </a:r>
                    </a:p>
                  </a:txBody>
                  <a:tcPr/>
                </a:tc>
                <a:tc hMerge="1">
                  <a:txBody>
                    <a:bodyPr/>
                    <a:lstStyle/>
                    <a:p>
                      <a:endParaRPr lang="en-US" dirty="0"/>
                    </a:p>
                  </a:txBody>
                  <a:tcPr/>
                </a:tc>
                <a:extLst>
                  <a:ext uri="{0D108BD9-81ED-4DB2-BD59-A6C34878D82A}">
                    <a16:rowId xmlns:a16="http://schemas.microsoft.com/office/drawing/2014/main" xmlns="" val="3644712578"/>
                  </a:ext>
                </a:extLst>
              </a:tr>
              <a:tr h="702694">
                <a:tc>
                  <a:txBody>
                    <a:bodyPr/>
                    <a:lstStyle/>
                    <a:p>
                      <a:r>
                        <a:rPr lang="en-US" sz="1600" dirty="0">
                          <a:latin typeface="Verdana" panose="020B0604030504040204" pitchFamily="34" charset="0"/>
                          <a:ea typeface="Verdana" panose="020B0604030504040204" pitchFamily="34" charset="0"/>
                        </a:rPr>
                        <a:t>Cash at Bank</a:t>
                      </a:r>
                    </a:p>
                  </a:txBody>
                  <a:tcPr/>
                </a:tc>
                <a:tc>
                  <a:txBody>
                    <a:bodyPr/>
                    <a:lstStyle/>
                    <a:p>
                      <a:r>
                        <a:rPr lang="en-GB" sz="1600" kern="1200" dirty="0">
                          <a:solidFill>
                            <a:schemeClr val="dk1"/>
                          </a:solidFill>
                          <a:effectLst/>
                          <a:latin typeface="Verdana" panose="020B0604030504040204" pitchFamily="34" charset="0"/>
                          <a:ea typeface="Verdana" panose="020B0604030504040204" pitchFamily="34" charset="0"/>
                          <a:cs typeface="+mn-cs"/>
                        </a:rPr>
                        <a:t>R476 313 364 </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419275970"/>
                  </a:ext>
                </a:extLst>
              </a:tr>
              <a:tr h="702694">
                <a:tc>
                  <a:txBody>
                    <a:bodyPr/>
                    <a:lstStyle/>
                    <a:p>
                      <a:r>
                        <a:rPr lang="en-GB" sz="1600" kern="1200" dirty="0">
                          <a:solidFill>
                            <a:schemeClr val="dk1"/>
                          </a:solidFill>
                          <a:effectLst/>
                          <a:latin typeface="Verdana" panose="020B0604030504040204" pitchFamily="34" charset="0"/>
                          <a:ea typeface="Verdana" panose="020B0604030504040204" pitchFamily="34" charset="0"/>
                          <a:cs typeface="+mn-cs"/>
                        </a:rPr>
                        <a:t>NRF short-term investment (30 days account)</a:t>
                      </a:r>
                      <a:endParaRPr lang="en-US" sz="1600" dirty="0">
                        <a:latin typeface="Verdana" panose="020B0604030504040204" pitchFamily="34" charset="0"/>
                        <a:ea typeface="Verdana" panose="020B0604030504040204" pitchFamily="34" charset="0"/>
                      </a:endParaRPr>
                    </a:p>
                  </a:txBody>
                  <a:tcPr/>
                </a:tc>
                <a:tc>
                  <a:txBody>
                    <a:bodyPr/>
                    <a:lstStyle/>
                    <a:p>
                      <a:r>
                        <a:rPr lang="en-GB" sz="1600" kern="1200" dirty="0">
                          <a:solidFill>
                            <a:schemeClr val="dk1"/>
                          </a:solidFill>
                          <a:effectLst/>
                          <a:latin typeface="Verdana" panose="020B0604030504040204" pitchFamily="34" charset="0"/>
                          <a:ea typeface="Verdana" panose="020B0604030504040204" pitchFamily="34" charset="0"/>
                          <a:cs typeface="+mn-cs"/>
                        </a:rPr>
                        <a:t>R104 595 144</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1383327354"/>
                  </a:ext>
                </a:extLst>
              </a:tr>
              <a:tr h="702694">
                <a:tc>
                  <a:txBody>
                    <a:bodyPr/>
                    <a:lstStyle/>
                    <a:p>
                      <a:r>
                        <a:rPr lang="en-US" sz="1600" dirty="0">
                          <a:latin typeface="Verdana" panose="020B0604030504040204" pitchFamily="34" charset="0"/>
                          <a:ea typeface="Verdana" panose="020B0604030504040204" pitchFamily="34" charset="0"/>
                        </a:rPr>
                        <a:t>Petty Cash</a:t>
                      </a:r>
                    </a:p>
                  </a:txBody>
                  <a:tcPr/>
                </a:tc>
                <a:tc>
                  <a:txBody>
                    <a:bodyPr/>
                    <a:lstStyle/>
                    <a:p>
                      <a:r>
                        <a:rPr lang="en-GB" sz="1600" kern="1200" dirty="0">
                          <a:solidFill>
                            <a:schemeClr val="dk1"/>
                          </a:solidFill>
                          <a:effectLst/>
                          <a:latin typeface="Verdana" panose="020B0604030504040204" pitchFamily="34" charset="0"/>
                          <a:ea typeface="Verdana" panose="020B0604030504040204" pitchFamily="34" charset="0"/>
                          <a:cs typeface="+mn-cs"/>
                        </a:rPr>
                        <a:t>R92 970.89 </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3503826250"/>
                  </a:ext>
                </a:extLst>
              </a:tr>
            </a:tbl>
          </a:graphicData>
        </a:graphic>
      </p:graphicFrame>
    </p:spTree>
    <p:extLst>
      <p:ext uri="{BB962C8B-B14F-4D97-AF65-F5344CB8AC3E}">
        <p14:creationId xmlns:p14="http://schemas.microsoft.com/office/powerpoint/2010/main" xmlns="" val="317939506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48E4B897-2788-428E-A8A6-C4F2851A26CB}"/>
              </a:ext>
            </a:extLst>
          </p:cNvPr>
          <p:cNvGraphicFramePr>
            <a:graphicFrameLocks noGrp="1"/>
          </p:cNvGraphicFramePr>
          <p:nvPr>
            <p:ph idx="1"/>
            <p:extLst>
              <p:ext uri="{D42A27DB-BD31-4B8C-83A1-F6EECF244321}">
                <p14:modId xmlns:p14="http://schemas.microsoft.com/office/powerpoint/2010/main" xmlns="" val="4242798634"/>
              </p:ext>
            </p:extLst>
          </p:nvPr>
        </p:nvGraphicFramePr>
        <p:xfrm>
          <a:off x="452438" y="1222375"/>
          <a:ext cx="10296525" cy="1010920"/>
        </p:xfrm>
        <a:graphic>
          <a:graphicData uri="http://schemas.openxmlformats.org/drawingml/2006/table">
            <a:tbl>
              <a:tblPr firstRow="1" bandRow="1">
                <a:tableStyleId>{93296810-A885-4BE3-A3E7-6D5BEEA58F35}</a:tableStyleId>
              </a:tblPr>
              <a:tblGrid>
                <a:gridCol w="2873858">
                  <a:extLst>
                    <a:ext uri="{9D8B030D-6E8A-4147-A177-3AD203B41FA5}">
                      <a16:colId xmlns:a16="http://schemas.microsoft.com/office/drawing/2014/main" xmlns="" val="3148407388"/>
                    </a:ext>
                  </a:extLst>
                </a:gridCol>
                <a:gridCol w="3990492">
                  <a:extLst>
                    <a:ext uri="{9D8B030D-6E8A-4147-A177-3AD203B41FA5}">
                      <a16:colId xmlns:a16="http://schemas.microsoft.com/office/drawing/2014/main" xmlns="" val="1482380662"/>
                    </a:ext>
                  </a:extLst>
                </a:gridCol>
                <a:gridCol w="3432175">
                  <a:extLst>
                    <a:ext uri="{9D8B030D-6E8A-4147-A177-3AD203B41FA5}">
                      <a16:colId xmlns:a16="http://schemas.microsoft.com/office/drawing/2014/main" xmlns="" val="3189551434"/>
                    </a:ext>
                  </a:extLst>
                </a:gridCol>
              </a:tblGrid>
              <a:tr h="370840">
                <a:tc>
                  <a:txBody>
                    <a:bodyPr/>
                    <a:lstStyle/>
                    <a:p>
                      <a:r>
                        <a:rPr lang="en-US" dirty="0">
                          <a:latin typeface="Verdana" panose="020B0604030504040204" pitchFamily="34" charset="0"/>
                          <a:ea typeface="Verdana" panose="020B0604030504040204" pitchFamily="34" charset="0"/>
                        </a:rPr>
                        <a:t>No of payments made</a:t>
                      </a:r>
                      <a:endParaRPr lang="en-ZA" dirty="0">
                        <a:latin typeface="Verdana" panose="020B0604030504040204" pitchFamily="34" charset="0"/>
                        <a:ea typeface="Verdana" panose="020B0604030504040204" pitchFamily="34" charset="0"/>
                      </a:endParaRPr>
                    </a:p>
                  </a:txBody>
                  <a:tcPr/>
                </a:tc>
                <a:tc>
                  <a:txBody>
                    <a:bodyPr/>
                    <a:lstStyle/>
                    <a:p>
                      <a:r>
                        <a:rPr lang="en-US" dirty="0">
                          <a:latin typeface="Verdana" panose="020B0604030504040204" pitchFamily="34" charset="0"/>
                          <a:ea typeface="Verdana" panose="020B0604030504040204" pitchFamily="34" charset="0"/>
                        </a:rPr>
                        <a:t>Amount paid</a:t>
                      </a:r>
                      <a:endParaRPr lang="en-ZA" dirty="0">
                        <a:latin typeface="Verdana" panose="020B0604030504040204" pitchFamily="34" charset="0"/>
                        <a:ea typeface="Verdana" panose="020B0604030504040204" pitchFamily="34" charset="0"/>
                      </a:endParaRPr>
                    </a:p>
                  </a:txBody>
                  <a:tcPr/>
                </a:tc>
                <a:tc>
                  <a:txBody>
                    <a:bodyPr/>
                    <a:lstStyle/>
                    <a:p>
                      <a:r>
                        <a:rPr lang="en-US" dirty="0">
                          <a:latin typeface="Verdana" panose="020B0604030504040204" pitchFamily="34" charset="0"/>
                          <a:ea typeface="Verdana" panose="020B0604030504040204" pitchFamily="34" charset="0"/>
                        </a:rPr>
                        <a:t>% Paid within 30 days</a:t>
                      </a:r>
                      <a:endParaRPr lang="en-ZA"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4133204098"/>
                  </a:ext>
                </a:extLst>
              </a:tr>
              <a:tr h="370840">
                <a:tc>
                  <a:txBody>
                    <a:bodyPr/>
                    <a:lstStyle/>
                    <a:p>
                      <a:r>
                        <a:rPr lang="en-US" dirty="0">
                          <a:latin typeface="Verdana" panose="020B0604030504040204" pitchFamily="34" charset="0"/>
                          <a:ea typeface="Verdana" panose="020B0604030504040204" pitchFamily="34" charset="0"/>
                        </a:rPr>
                        <a:t>429</a:t>
                      </a:r>
                      <a:endParaRPr lang="en-ZA" dirty="0">
                        <a:latin typeface="Verdana" panose="020B0604030504040204" pitchFamily="34" charset="0"/>
                        <a:ea typeface="Verdana" panose="020B0604030504040204" pitchFamily="34" charset="0"/>
                      </a:endParaRPr>
                    </a:p>
                  </a:txBody>
                  <a:tcPr/>
                </a:tc>
                <a:tc>
                  <a:txBody>
                    <a:bodyPr/>
                    <a:lstStyle/>
                    <a:p>
                      <a:r>
                        <a:rPr lang="en-US" dirty="0">
                          <a:latin typeface="Verdana" panose="020B0604030504040204" pitchFamily="34" charset="0"/>
                          <a:ea typeface="Verdana" panose="020B0604030504040204" pitchFamily="34" charset="0"/>
                        </a:rPr>
                        <a:t>R 58 200 991</a:t>
                      </a:r>
                      <a:endParaRPr lang="en-ZA" dirty="0">
                        <a:latin typeface="Verdana" panose="020B0604030504040204" pitchFamily="34" charset="0"/>
                        <a:ea typeface="Verdana" panose="020B0604030504040204" pitchFamily="34" charset="0"/>
                      </a:endParaRPr>
                    </a:p>
                  </a:txBody>
                  <a:tcPr/>
                </a:tc>
                <a:tc>
                  <a:txBody>
                    <a:bodyPr/>
                    <a:lstStyle/>
                    <a:p>
                      <a:r>
                        <a:rPr lang="en-US" dirty="0">
                          <a:latin typeface="Verdana" panose="020B0604030504040204" pitchFamily="34" charset="0"/>
                          <a:ea typeface="Verdana" panose="020B0604030504040204" pitchFamily="34" charset="0"/>
                        </a:rPr>
                        <a:t>88%</a:t>
                      </a:r>
                      <a:endParaRPr lang="en-ZA"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3144454490"/>
                  </a:ext>
                </a:extLst>
              </a:tr>
            </a:tbl>
          </a:graphicData>
        </a:graphic>
      </p:graphicFrame>
      <p:sp>
        <p:nvSpPr>
          <p:cNvPr id="3" name="Title 2">
            <a:extLst>
              <a:ext uri="{FF2B5EF4-FFF2-40B4-BE49-F238E27FC236}">
                <a16:creationId xmlns:a16="http://schemas.microsoft.com/office/drawing/2014/main" xmlns="" id="{28C63BD0-A77A-48B3-ACD1-70F523173E19}"/>
              </a:ext>
            </a:extLst>
          </p:cNvPr>
          <p:cNvSpPr>
            <a:spLocks noGrp="1"/>
          </p:cNvSpPr>
          <p:nvPr>
            <p:ph type="title"/>
          </p:nvPr>
        </p:nvSpPr>
        <p:spPr/>
        <p:txBody>
          <a:bodyPr/>
          <a:lstStyle/>
          <a:p>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Payment of Suppliers within 30 days</a:t>
            </a:r>
            <a:endParaRPr lang="en-ZA" dirty="0"/>
          </a:p>
        </p:txBody>
      </p:sp>
      <p:sp>
        <p:nvSpPr>
          <p:cNvPr id="6" name="TextBox 5">
            <a:extLst>
              <a:ext uri="{FF2B5EF4-FFF2-40B4-BE49-F238E27FC236}">
                <a16:creationId xmlns:a16="http://schemas.microsoft.com/office/drawing/2014/main" xmlns="" id="{701451C1-C7A8-4A93-BD22-A963F920BCBE}"/>
              </a:ext>
            </a:extLst>
          </p:cNvPr>
          <p:cNvSpPr txBox="1"/>
          <p:nvPr/>
        </p:nvSpPr>
        <p:spPr>
          <a:xfrm>
            <a:off x="609600" y="2583800"/>
            <a:ext cx="10139363" cy="2585323"/>
          </a:xfrm>
          <a:prstGeom prst="rect">
            <a:avLst/>
          </a:prstGeom>
          <a:noFill/>
        </p:spPr>
        <p:txBody>
          <a:bodyPr wrap="square">
            <a:spAutoFit/>
          </a:bodyPr>
          <a:lstStyle/>
          <a:p>
            <a:r>
              <a:rPr lang="en-US" b="1" dirty="0">
                <a:latin typeface="Verdana" panose="020B0604030504040204" pitchFamily="34" charset="0"/>
                <a:ea typeface="Verdana" panose="020B0604030504040204" pitchFamily="34" charset="0"/>
              </a:rPr>
              <a:t>The following initiatives have been introduced to improve compliance with the PFMA legislative prescript to pay suppliers within 30 days:</a:t>
            </a:r>
          </a:p>
          <a:p>
            <a:endParaRPr lang="en-US"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US" dirty="0">
                <a:latin typeface="Verdana" panose="020B0604030504040204" pitchFamily="34" charset="0"/>
                <a:ea typeface="Verdana" panose="020B0604030504040204" pitchFamily="34" charset="0"/>
              </a:rPr>
              <a:t>Suppliers have been informed to submit invoices to a designated centralized invoice email address to facilitate speedy processing by Finance.</a:t>
            </a:r>
          </a:p>
          <a:p>
            <a:pPr marL="285750" indent="-285750">
              <a:buFont typeface="Wingdings" panose="05000000000000000000" pitchFamily="2" charset="2"/>
              <a:buChar char="§"/>
            </a:pP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US" dirty="0">
                <a:latin typeface="Verdana" panose="020B0604030504040204" pitchFamily="34" charset="0"/>
                <a:ea typeface="Verdana" panose="020B0604030504040204" pitchFamily="34" charset="0"/>
              </a:rPr>
              <a:t>User departments have been encouraged to sign-off invoices within stipulated timeframes and to use the designated email address for any queries which may arise.</a:t>
            </a:r>
          </a:p>
        </p:txBody>
      </p:sp>
    </p:spTree>
    <p:extLst>
      <p:ext uri="{BB962C8B-B14F-4D97-AF65-F5344CB8AC3E}">
        <p14:creationId xmlns:p14="http://schemas.microsoft.com/office/powerpoint/2010/main" xmlns="" val="231006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C63BD0-A77A-48B3-ACD1-70F523173E19}"/>
              </a:ext>
            </a:extLst>
          </p:cNvPr>
          <p:cNvSpPr>
            <a:spLocks noGrp="1"/>
          </p:cNvSpPr>
          <p:nvPr>
            <p:ph type="title"/>
          </p:nvPr>
        </p:nvSpPr>
        <p:spPr/>
        <p:txBody>
          <a:bodyPr/>
          <a:lstStyle/>
          <a:p>
            <a:r>
              <a:rPr lang="en-US" dirty="0"/>
              <a:t>Procurement</a:t>
            </a:r>
            <a:endParaRPr lang="en-ZA" dirty="0"/>
          </a:p>
        </p:txBody>
      </p:sp>
      <p:sp>
        <p:nvSpPr>
          <p:cNvPr id="5" name="Content Placeholder 4">
            <a:extLst>
              <a:ext uri="{FF2B5EF4-FFF2-40B4-BE49-F238E27FC236}">
                <a16:creationId xmlns:a16="http://schemas.microsoft.com/office/drawing/2014/main" xmlns="" id="{9617623E-925B-48DE-8664-32CB27B75D46}"/>
              </a:ext>
            </a:extLst>
          </p:cNvPr>
          <p:cNvSpPr>
            <a:spLocks noGrp="1"/>
          </p:cNvSpPr>
          <p:nvPr>
            <p:ph idx="1"/>
          </p:nvPr>
        </p:nvSpPr>
        <p:spPr/>
        <p:txBody>
          <a:bodyPr>
            <a:normAutofit/>
          </a:bodyPr>
          <a:lstStyle/>
          <a:p>
            <a:pPr>
              <a:buFont typeface="Wingdings" panose="05000000000000000000" pitchFamily="2" charset="2"/>
              <a:buChar char="§"/>
            </a:pPr>
            <a:r>
              <a:rPr lang="en-US" sz="1800" dirty="0">
                <a:solidFill>
                  <a:schemeClr val="tx1"/>
                </a:solidFill>
              </a:rPr>
              <a:t>The procurement plan/report for all transactions exceeding R500 000 was submitted to the National Treasury at the beginning of the financial year</a:t>
            </a:r>
          </a:p>
          <a:p>
            <a:pPr>
              <a:buFont typeface="Wingdings" panose="05000000000000000000" pitchFamily="2" charset="2"/>
              <a:buChar char="§"/>
            </a:pPr>
            <a:endParaRPr lang="en-US" sz="1800" dirty="0">
              <a:solidFill>
                <a:schemeClr val="tx1"/>
              </a:solidFill>
            </a:endParaRPr>
          </a:p>
          <a:p>
            <a:pPr>
              <a:buFont typeface="Wingdings" panose="05000000000000000000" pitchFamily="2" charset="2"/>
              <a:buChar char="§"/>
            </a:pPr>
            <a:r>
              <a:rPr lang="en-US" sz="1800" dirty="0">
                <a:solidFill>
                  <a:schemeClr val="tx1"/>
                </a:solidFill>
              </a:rPr>
              <a:t>The Authority adheres to all applicable supply chain management prescripts in executing the procurement plan.  As of end of Q2 a total of 10 bids were awarded to the value of R32 771 672,72  </a:t>
            </a:r>
          </a:p>
          <a:p>
            <a:pPr>
              <a:buFont typeface="Wingdings" panose="05000000000000000000" pitchFamily="2" charset="2"/>
              <a:buChar char="§"/>
            </a:pPr>
            <a:endParaRPr lang="en-US" sz="1800" dirty="0">
              <a:solidFill>
                <a:schemeClr val="tx1"/>
              </a:solidFill>
            </a:endParaRPr>
          </a:p>
          <a:p>
            <a:pPr>
              <a:buFont typeface="Wingdings" panose="05000000000000000000" pitchFamily="2" charset="2"/>
              <a:buChar char="§"/>
            </a:pPr>
            <a:r>
              <a:rPr lang="en-US" sz="1800" dirty="0">
                <a:solidFill>
                  <a:schemeClr val="tx1"/>
                </a:solidFill>
              </a:rPr>
              <a:t>Five bids were cancelled as they were found to have been non-responsive.  The procurement plan is tracked to ensure adherence to timeframes</a:t>
            </a:r>
            <a:endParaRPr lang="en-ZA" sz="1800" dirty="0">
              <a:solidFill>
                <a:schemeClr val="tx1"/>
              </a:solidFill>
            </a:endParaRPr>
          </a:p>
        </p:txBody>
      </p:sp>
    </p:spTree>
    <p:extLst>
      <p:ext uri="{BB962C8B-B14F-4D97-AF65-F5344CB8AC3E}">
        <p14:creationId xmlns:p14="http://schemas.microsoft.com/office/powerpoint/2010/main" xmlns="" val="231795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DA14D19E-14D7-4CC3-B0C4-837807EE8B6F}"/>
              </a:ext>
            </a:extLst>
          </p:cNvPr>
          <p:cNvGraphicFramePr>
            <a:graphicFrameLocks noGrp="1"/>
          </p:cNvGraphicFramePr>
          <p:nvPr>
            <p:ph idx="1"/>
            <p:extLst>
              <p:ext uri="{D42A27DB-BD31-4B8C-83A1-F6EECF244321}">
                <p14:modId xmlns:p14="http://schemas.microsoft.com/office/powerpoint/2010/main" xmlns="" val="726659096"/>
              </p:ext>
            </p:extLst>
          </p:nvPr>
        </p:nvGraphicFramePr>
        <p:xfrm>
          <a:off x="452438" y="1222375"/>
          <a:ext cx="10296524" cy="1137920"/>
        </p:xfrm>
        <a:graphic>
          <a:graphicData uri="http://schemas.openxmlformats.org/drawingml/2006/table">
            <a:tbl>
              <a:tblPr firstRow="1" bandRow="1">
                <a:tableStyleId>{93296810-A885-4BE3-A3E7-6D5BEEA58F35}</a:tableStyleId>
              </a:tblPr>
              <a:tblGrid>
                <a:gridCol w="5076165">
                  <a:extLst>
                    <a:ext uri="{9D8B030D-6E8A-4147-A177-3AD203B41FA5}">
                      <a16:colId xmlns:a16="http://schemas.microsoft.com/office/drawing/2014/main" xmlns="" val="3753866230"/>
                    </a:ext>
                  </a:extLst>
                </a:gridCol>
                <a:gridCol w="5220359">
                  <a:extLst>
                    <a:ext uri="{9D8B030D-6E8A-4147-A177-3AD203B41FA5}">
                      <a16:colId xmlns:a16="http://schemas.microsoft.com/office/drawing/2014/main" xmlns="" val="3186937583"/>
                    </a:ext>
                  </a:extLst>
                </a:gridCol>
              </a:tblGrid>
              <a:tr h="395410">
                <a:tc>
                  <a:txBody>
                    <a:bodyPr/>
                    <a:lstStyle/>
                    <a:p>
                      <a:r>
                        <a:rPr lang="en-ZA" sz="2000" dirty="0">
                          <a:latin typeface="Verdana" panose="020B0604030504040204" pitchFamily="34" charset="0"/>
                          <a:ea typeface="Verdana" panose="020B0604030504040204" pitchFamily="34" charset="0"/>
                        </a:rPr>
                        <a:t>Financial Indicator</a:t>
                      </a:r>
                    </a:p>
                  </a:txBody>
                  <a:tcPr/>
                </a:tc>
                <a:tc>
                  <a:txBody>
                    <a:bodyPr/>
                    <a:lstStyle/>
                    <a:p>
                      <a:r>
                        <a:rPr lang="en-ZA" sz="2000" dirty="0">
                          <a:latin typeface="Verdana" panose="020B0604030504040204" pitchFamily="34" charset="0"/>
                          <a:ea typeface="Verdana" panose="020B0604030504040204" pitchFamily="34" charset="0"/>
                        </a:rPr>
                        <a:t>Performance</a:t>
                      </a:r>
                    </a:p>
                  </a:txBody>
                  <a:tcPr/>
                </a:tc>
                <a:extLst>
                  <a:ext uri="{0D108BD9-81ED-4DB2-BD59-A6C34878D82A}">
                    <a16:rowId xmlns:a16="http://schemas.microsoft.com/office/drawing/2014/main" xmlns="" val="3923385717"/>
                  </a:ext>
                </a:extLst>
              </a:tr>
              <a:tr h="370840">
                <a:tc>
                  <a:txBody>
                    <a:bodyPr/>
                    <a:lstStyle/>
                    <a:p>
                      <a:r>
                        <a:rPr lang="en-ZA" dirty="0">
                          <a:latin typeface="Verdana" panose="020B0604030504040204" pitchFamily="34" charset="0"/>
                          <a:ea typeface="Verdana" panose="020B0604030504040204" pitchFamily="34" charset="0"/>
                        </a:rPr>
                        <a:t>Irregular Expenditure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effectLst/>
                          <a:latin typeface="Verdana" panose="020B0604030504040204" pitchFamily="34" charset="0"/>
                          <a:ea typeface="Verdana" panose="020B0604030504040204" pitchFamily="34" charset="0"/>
                        </a:rPr>
                        <a:t>R16 323 548</a:t>
                      </a:r>
                      <a:endParaRPr lang="en-GB"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7354079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solidFill>
                            <a:schemeClr val="tx1"/>
                          </a:solidFill>
                          <a:latin typeface="Verdana" panose="020B0604030504040204" pitchFamily="34" charset="0"/>
                          <a:ea typeface="Verdana" panose="020B0604030504040204" pitchFamily="34" charset="0"/>
                        </a:rPr>
                        <a:t>Fruitless and Wasteful Expenditure</a:t>
                      </a:r>
                    </a:p>
                  </a:txBody>
                  <a:tcPr/>
                </a:tc>
                <a:tc>
                  <a:txBody>
                    <a:bodyPr/>
                    <a:lstStyle/>
                    <a:p>
                      <a:r>
                        <a:rPr lang="en-US" b="0" dirty="0">
                          <a:latin typeface="Verdana" panose="020B0604030504040204" pitchFamily="34" charset="0"/>
                          <a:ea typeface="Verdana" panose="020B0604030504040204" pitchFamily="34" charset="0"/>
                        </a:rPr>
                        <a:t>R</a:t>
                      </a:r>
                      <a:r>
                        <a:rPr lang="en-ZA" b="0" dirty="0">
                          <a:latin typeface="Verdana" panose="020B0604030504040204" pitchFamily="34" charset="0"/>
                          <a:ea typeface="Verdana" panose="020B0604030504040204" pitchFamily="34" charset="0"/>
                        </a:rPr>
                        <a:t>461 837</a:t>
                      </a:r>
                    </a:p>
                  </a:txBody>
                  <a:tcPr/>
                </a:tc>
                <a:extLst>
                  <a:ext uri="{0D108BD9-81ED-4DB2-BD59-A6C34878D82A}">
                    <a16:rowId xmlns:a16="http://schemas.microsoft.com/office/drawing/2014/main" xmlns="" val="3650924745"/>
                  </a:ext>
                </a:extLst>
              </a:tr>
            </a:tbl>
          </a:graphicData>
        </a:graphic>
      </p:graphicFrame>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Other Financial Indicators in Q2 </a:t>
            </a:r>
            <a:r>
              <a:rPr lang="en-US" sz="2900" dirty="0"/>
              <a:t> </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CD048E0F-06F0-4683-9E42-5EF52AEEE3CD}"/>
              </a:ext>
            </a:extLst>
          </p:cNvPr>
          <p:cNvSpPr txBox="1"/>
          <p:nvPr/>
        </p:nvSpPr>
        <p:spPr>
          <a:xfrm>
            <a:off x="451764" y="2702257"/>
            <a:ext cx="10296524" cy="1754326"/>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The irregular expenditure is made of as follows:</a:t>
            </a:r>
          </a:p>
          <a:p>
            <a:r>
              <a:rPr lang="en-US" dirty="0">
                <a:latin typeface="Verdana" panose="020B0604030504040204" pitchFamily="34" charset="0"/>
                <a:ea typeface="Verdana" panose="020B0604030504040204" pitchFamily="34" charset="0"/>
              </a:rPr>
              <a:t>- Recurring contract declared irregular in the prior years = R15 728 161 (96%)</a:t>
            </a:r>
          </a:p>
          <a:p>
            <a:r>
              <a:rPr lang="en-US" dirty="0">
                <a:latin typeface="Verdana" panose="020B0604030504040204" pitchFamily="34" charset="0"/>
                <a:ea typeface="Verdana" panose="020B0604030504040204" pitchFamily="34" charset="0"/>
              </a:rPr>
              <a:t>- New cases identified in the current period = 595 387 (04%)</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The fruitless and wasteful expenditure was identified in the current period and an investigation is underway to determine the consequence management steps</a:t>
            </a:r>
            <a:endParaRPr lang="en-ZA"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18593624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CEA6C6F-5C0A-4244-BBAB-431F370F6B5B}"/>
              </a:ext>
            </a:extLst>
          </p:cNvPr>
          <p:cNvSpPr>
            <a:spLocks noGrp="1"/>
          </p:cNvSpPr>
          <p:nvPr>
            <p:ph type="title"/>
          </p:nvPr>
        </p:nvSpPr>
        <p:spPr>
          <a:xfrm>
            <a:off x="4378569" y="2922356"/>
            <a:ext cx="7460668" cy="1892521"/>
          </a:xfrm>
        </p:spPr>
        <p:txBody>
          <a:bodyPr>
            <a:normAutofit/>
          </a:bodyPr>
          <a:lstStyle/>
          <a:p>
            <a:pPr algn="ctr">
              <a:tabLst>
                <a:tab pos="342900" algn="l"/>
              </a:tabLst>
            </a:pPr>
            <a:r>
              <a:rPr lang="en-GB" altLang="en-US" sz="3200" dirty="0"/>
              <a:t>AG AUDIT OUTCOMES / FINDINGS </a:t>
            </a:r>
          </a:p>
        </p:txBody>
      </p:sp>
      <p:sp>
        <p:nvSpPr>
          <p:cNvPr id="3" name="Slide Number Placeholder 2">
            <a:extLst>
              <a:ext uri="{FF2B5EF4-FFF2-40B4-BE49-F238E27FC236}">
                <a16:creationId xmlns:a16="http://schemas.microsoft.com/office/drawing/2014/main" xmlns="" id="{499B401B-ADA0-4AD5-A45C-B4098CF91D4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19</a:t>
            </a:fld>
            <a:endParaRPr lang="en-ZA" dirty="0">
              <a:solidFill>
                <a:prstClr val="black">
                  <a:tint val="75000"/>
                </a:prstClr>
              </a:solidFill>
            </a:endParaRPr>
          </a:p>
        </p:txBody>
      </p:sp>
    </p:spTree>
    <p:extLst>
      <p:ext uri="{BB962C8B-B14F-4D97-AF65-F5344CB8AC3E}">
        <p14:creationId xmlns:p14="http://schemas.microsoft.com/office/powerpoint/2010/main" xmlns="" val="3653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BDA7036-5276-41BD-84AB-05A608486506}"/>
              </a:ext>
            </a:extLst>
          </p:cNvPr>
          <p:cNvSpPr>
            <a:spLocks noGrp="1"/>
          </p:cNvSpPr>
          <p:nvPr>
            <p:ph idx="1"/>
          </p:nvPr>
        </p:nvSpPr>
        <p:spPr>
          <a:xfrm>
            <a:off x="451764" y="1329818"/>
            <a:ext cx="10863936" cy="4372482"/>
          </a:xfrm>
        </p:spPr>
        <p:txBody>
          <a:bodyPr numCol="1">
            <a:normAutofit/>
          </a:bodyPr>
          <a:lstStyle/>
          <a:p>
            <a:pPr marL="342900" indent="-342900">
              <a:buFont typeface="+mj-lt"/>
              <a:buAutoNum type="arabicPeriod"/>
            </a:pPr>
            <a:r>
              <a:rPr lang="en-ZA" sz="1800" dirty="0">
                <a:solidFill>
                  <a:schemeClr val="accent6">
                    <a:lumMod val="50000"/>
                  </a:schemeClr>
                </a:solidFill>
              </a:rPr>
              <a:t>LEGISLATIVE AND POLICY MANDATES</a:t>
            </a:r>
          </a:p>
          <a:p>
            <a:pPr marL="342900" indent="-342900">
              <a:buFont typeface="+mj-lt"/>
              <a:buAutoNum type="arabicPeriod"/>
            </a:pPr>
            <a:r>
              <a:rPr lang="en-ZA" sz="1800" dirty="0">
                <a:solidFill>
                  <a:schemeClr val="accent6">
                    <a:lumMod val="50000"/>
                  </a:schemeClr>
                </a:solidFill>
              </a:rPr>
              <a:t>IMPACT STATEMENT</a:t>
            </a:r>
          </a:p>
          <a:p>
            <a:pPr marL="342900" indent="-342900">
              <a:buFont typeface="+mj-lt"/>
              <a:buAutoNum type="arabicPeriod"/>
            </a:pPr>
            <a:r>
              <a:rPr lang="en-ZA" sz="1800" dirty="0">
                <a:solidFill>
                  <a:schemeClr val="accent6">
                    <a:lumMod val="50000"/>
                  </a:schemeClr>
                </a:solidFill>
              </a:rPr>
              <a:t>OUTCOMES</a:t>
            </a:r>
          </a:p>
          <a:p>
            <a:pPr marL="342900" indent="-342900">
              <a:buFont typeface="+mj-lt"/>
              <a:buAutoNum type="arabicPeriod"/>
            </a:pPr>
            <a:r>
              <a:rPr lang="en-ZA" sz="1800" dirty="0">
                <a:solidFill>
                  <a:schemeClr val="accent6">
                    <a:lumMod val="50000"/>
                  </a:schemeClr>
                </a:solidFill>
              </a:rPr>
              <a:t>OVERVIEW OF Q2 PERFORMANCE</a:t>
            </a:r>
          </a:p>
          <a:p>
            <a:pPr marL="342900" indent="-342900">
              <a:buFont typeface="+mj-lt"/>
              <a:buAutoNum type="arabicPeriod"/>
            </a:pPr>
            <a:r>
              <a:rPr lang="en-ZA" sz="1800" dirty="0">
                <a:solidFill>
                  <a:schemeClr val="accent6">
                    <a:lumMod val="50000"/>
                  </a:schemeClr>
                </a:solidFill>
              </a:rPr>
              <a:t>Q2 FINANCIAL PERFORMANCE OVERVIEW </a:t>
            </a:r>
          </a:p>
          <a:p>
            <a:pPr marL="342900" indent="-342900">
              <a:buFont typeface="+mj-lt"/>
              <a:buAutoNum type="arabicPeriod"/>
            </a:pPr>
            <a:r>
              <a:rPr lang="en-ZA" sz="1800" dirty="0">
                <a:solidFill>
                  <a:schemeClr val="accent6">
                    <a:lumMod val="50000"/>
                  </a:schemeClr>
                </a:solidFill>
              </a:rPr>
              <a:t>AG AUDIT OUTCOMES / FINDINGS</a:t>
            </a:r>
          </a:p>
          <a:p>
            <a:pPr marL="342900" indent="-342900">
              <a:buFont typeface="+mj-lt"/>
              <a:buAutoNum type="arabicPeriod"/>
            </a:pPr>
            <a:r>
              <a:rPr lang="en-ZA" sz="1800" dirty="0">
                <a:solidFill>
                  <a:schemeClr val="accent6">
                    <a:lumMod val="50000"/>
                  </a:schemeClr>
                </a:solidFill>
              </a:rPr>
              <a:t>LITIGATION STATUS REPORT </a:t>
            </a:r>
          </a:p>
          <a:p>
            <a:pPr marL="342900" indent="-342900">
              <a:buFont typeface="+mj-lt"/>
              <a:buAutoNum type="arabicPeriod"/>
            </a:pPr>
            <a:r>
              <a:rPr lang="en-ZA" sz="1800" dirty="0">
                <a:solidFill>
                  <a:schemeClr val="accent6">
                    <a:lumMod val="50000"/>
                  </a:schemeClr>
                </a:solidFill>
              </a:rPr>
              <a:t>ANNEXURE A: </a:t>
            </a:r>
          </a:p>
          <a:p>
            <a:pPr marL="0" indent="0">
              <a:buNone/>
            </a:pPr>
            <a:r>
              <a:rPr lang="en-ZA" sz="1800" dirty="0">
                <a:solidFill>
                  <a:schemeClr val="accent6">
                    <a:lumMod val="50000"/>
                  </a:schemeClr>
                </a:solidFill>
              </a:rPr>
              <a:t>    </a:t>
            </a:r>
            <a:r>
              <a:rPr lang="en-US" sz="1800" dirty="0">
                <a:solidFill>
                  <a:schemeClr val="accent6">
                    <a:lumMod val="50000"/>
                  </a:schemeClr>
                </a:solidFill>
              </a:rPr>
              <a:t>Q2 NON-ACHIEVEMENTS, REASONS FOR VARIANCE &amp; MITIGATION MEASURES</a:t>
            </a:r>
            <a:endParaRPr lang="en-ZA" sz="1800" dirty="0">
              <a:solidFill>
                <a:schemeClr val="accent6">
                  <a:lumMod val="50000"/>
                </a:schemeClr>
              </a:solidFill>
            </a:endParaRPr>
          </a:p>
          <a:p>
            <a:pPr marL="0" indent="0">
              <a:buNone/>
            </a:pPr>
            <a:endParaRPr lang="en-ZA" sz="1800" b="1" dirty="0">
              <a:solidFill>
                <a:schemeClr val="accent6">
                  <a:lumMod val="50000"/>
                </a:schemeClr>
              </a:solidFill>
            </a:endParaRPr>
          </a:p>
          <a:p>
            <a:pPr marL="0" indent="0">
              <a:buNone/>
            </a:pPr>
            <a:endParaRPr lang="en-ZA" sz="1800" dirty="0"/>
          </a:p>
        </p:txBody>
      </p:sp>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ZA" sz="2900" dirty="0"/>
              <a:t>Presentation Outline</a:t>
            </a:r>
          </a:p>
        </p:txBody>
      </p:sp>
      <p:sp>
        <p:nvSpPr>
          <p:cNvPr id="2" name="TextBox 1">
            <a:extLst>
              <a:ext uri="{FF2B5EF4-FFF2-40B4-BE49-F238E27FC236}">
                <a16:creationId xmlns:a16="http://schemas.microsoft.com/office/drawing/2014/main" xmlns="" id="{86342381-2057-4B88-830E-EA1D5448367B}"/>
              </a:ext>
            </a:extLst>
          </p:cNvPr>
          <p:cNvSpPr txBox="1"/>
          <p:nvPr/>
        </p:nvSpPr>
        <p:spPr>
          <a:xfrm>
            <a:off x="1515649" y="6576164"/>
            <a:ext cx="184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2">
            <a:extLst>
              <a:ext uri="{FF2B5EF4-FFF2-40B4-BE49-F238E27FC236}">
                <a16:creationId xmlns:a16="http://schemas.microsoft.com/office/drawing/2014/main" xmlns="" id="{F2F7F6D8-200F-4C92-98B7-582BD0D7A9AD}"/>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06739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BF4B8B2-1537-474C-A473-B34A08B3D5E8}"/>
              </a:ext>
            </a:extLst>
          </p:cNvPr>
          <p:cNvSpPr>
            <a:spLocks noGrp="1"/>
          </p:cNvSpPr>
          <p:nvPr>
            <p:ph type="title"/>
          </p:nvPr>
        </p:nvSpPr>
        <p:spPr/>
        <p:txBody>
          <a:bodyPr/>
          <a:lstStyle/>
          <a:p>
            <a:pPr lvl="0"/>
            <a:r>
              <a:rPr lang="en-GB" sz="3200" b="1" kern="0" dirty="0">
                <a:effectLst/>
                <a:latin typeface="Verdana" panose="020B0604030504040204" pitchFamily="34" charset="0"/>
                <a:ea typeface="Verdana" panose="020B0604030504040204" pitchFamily="34" charset="0"/>
                <a:cs typeface="Verdana" panose="020B0604030504040204" pitchFamily="34" charset="0"/>
              </a:rPr>
              <a:t>Auditor General Findings Audit Plan</a:t>
            </a:r>
            <a:endParaRPr lang="en-ZA" sz="3200" b="1" kern="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a:extLst>
              <a:ext uri="{FF2B5EF4-FFF2-40B4-BE49-F238E27FC236}">
                <a16:creationId xmlns:a16="http://schemas.microsoft.com/office/drawing/2014/main" xmlns="" id="{78E862DE-02D2-48A2-AA89-29847E9B691C}"/>
              </a:ext>
            </a:extLst>
          </p:cNvPr>
          <p:cNvSpPr>
            <a:spLocks noGrp="1"/>
          </p:cNvSpPr>
          <p:nvPr>
            <p:ph idx="1"/>
          </p:nvPr>
        </p:nvSpPr>
        <p:spPr/>
        <p:txBody>
          <a:bodyPr/>
          <a:lstStyle/>
          <a:p>
            <a:pPr marR="82550" algn="just">
              <a:lnSpc>
                <a:spcPct val="150000"/>
              </a:lnSpc>
              <a:buFont typeface="Wingdings" panose="05000000000000000000" pitchFamily="2" charset="2"/>
              <a:buChar char="§"/>
            </a:pPr>
            <a:r>
              <a:rPr lang="en-GB" sz="200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Auditor General identified two (2) material findings i.e. findings relating to non-compliance, affecting the audit report</a:t>
            </a:r>
          </a:p>
          <a:p>
            <a:pPr marR="82550" algn="just">
              <a:lnSpc>
                <a:spcPct val="150000"/>
              </a:lnSpc>
              <a:buFont typeface="Wingdings" panose="05000000000000000000" pitchFamily="2" charset="2"/>
              <a:buChar char="§"/>
            </a:pPr>
            <a:r>
              <a:rPr lang="en-GB" sz="200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 September 2021 management prepared an audit action plan to address findings raised and to ensure that the internal control environment is enhanced to avoid repetitive findings </a:t>
            </a:r>
          </a:p>
          <a:p>
            <a:pPr marR="82550" algn="just">
              <a:lnSpc>
                <a:spcPct val="150000"/>
              </a:lnSpc>
              <a:buFont typeface="Wingdings" panose="05000000000000000000" pitchFamily="2" charset="2"/>
              <a:buChar char="§"/>
            </a:pPr>
            <a:r>
              <a:rPr lang="en-GB" sz="200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Monitoring of progress against the action plan is done monthly by EXCO and quarterly by AREDC and Council</a:t>
            </a:r>
            <a:endParaRPr lang="en-ZA" sz="2000" i="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ZA" dirty="0"/>
          </a:p>
        </p:txBody>
      </p:sp>
    </p:spTree>
    <p:extLst>
      <p:ext uri="{BB962C8B-B14F-4D97-AF65-F5344CB8AC3E}">
        <p14:creationId xmlns:p14="http://schemas.microsoft.com/office/powerpoint/2010/main" xmlns="" val="168700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CEA6C6F-5C0A-4244-BBAB-431F370F6B5B}"/>
              </a:ext>
            </a:extLst>
          </p:cNvPr>
          <p:cNvSpPr>
            <a:spLocks noGrp="1"/>
          </p:cNvSpPr>
          <p:nvPr>
            <p:ph type="title"/>
          </p:nvPr>
        </p:nvSpPr>
        <p:spPr>
          <a:xfrm>
            <a:off x="4378569" y="2922356"/>
            <a:ext cx="7460668" cy="1892521"/>
          </a:xfrm>
        </p:spPr>
        <p:txBody>
          <a:bodyPr>
            <a:normAutofit/>
          </a:bodyPr>
          <a:lstStyle/>
          <a:p>
            <a:pPr algn="ctr">
              <a:tabLst>
                <a:tab pos="342900" algn="l"/>
              </a:tabLst>
            </a:pPr>
            <a:r>
              <a:rPr lang="en-GB" altLang="en-US" sz="3200" dirty="0"/>
              <a:t>Q2 LITIGATION REPORT STATUS UPDATE </a:t>
            </a:r>
          </a:p>
        </p:txBody>
      </p:sp>
      <p:sp>
        <p:nvSpPr>
          <p:cNvPr id="3" name="Slide Number Placeholder 2">
            <a:extLst>
              <a:ext uri="{FF2B5EF4-FFF2-40B4-BE49-F238E27FC236}">
                <a16:creationId xmlns:a16="http://schemas.microsoft.com/office/drawing/2014/main" xmlns="" id="{499B401B-ADA0-4AD5-A45C-B4098CF91D4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21</a:t>
            </a:fld>
            <a:endParaRPr lang="en-ZA" dirty="0">
              <a:solidFill>
                <a:prstClr val="black">
                  <a:tint val="75000"/>
                </a:prstClr>
              </a:solidFill>
            </a:endParaRPr>
          </a:p>
        </p:txBody>
      </p:sp>
    </p:spTree>
    <p:extLst>
      <p:ext uri="{BB962C8B-B14F-4D97-AF65-F5344CB8AC3E}">
        <p14:creationId xmlns:p14="http://schemas.microsoft.com/office/powerpoint/2010/main" xmlns="" val="284053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BDA7036-5276-41BD-84AB-05A608486506}"/>
              </a:ext>
            </a:extLst>
          </p:cNvPr>
          <p:cNvSpPr>
            <a:spLocks noGrp="1"/>
          </p:cNvSpPr>
          <p:nvPr>
            <p:ph idx="1"/>
          </p:nvPr>
        </p:nvSpPr>
        <p:spPr>
          <a:xfrm>
            <a:off x="451764" y="1050307"/>
            <a:ext cx="10839088" cy="4040918"/>
          </a:xfrm>
        </p:spPr>
        <p:txBody>
          <a:bodyPr numCol="1">
            <a:normAutofit/>
          </a:bodyPr>
          <a:lstStyle/>
          <a:p>
            <a:pPr marL="0" indent="0">
              <a:buNone/>
            </a:pPr>
            <a:endParaRPr lang="en-ZA" sz="1000" b="1" dirty="0">
              <a:solidFill>
                <a:schemeClr val="tx1"/>
              </a:solidFill>
              <a:highlight>
                <a:srgbClr val="FFFF00"/>
              </a:highlight>
            </a:endParaRPr>
          </a:p>
        </p:txBody>
      </p:sp>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kern="0" dirty="0"/>
              <a:t>Overview of key litigation matters</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Table 7">
            <a:extLst>
              <a:ext uri="{FF2B5EF4-FFF2-40B4-BE49-F238E27FC236}">
                <a16:creationId xmlns:a16="http://schemas.microsoft.com/office/drawing/2014/main" xmlns="" id="{AC1BFACF-7822-4A5A-8486-0EA02D18B351}"/>
              </a:ext>
            </a:extLst>
          </p:cNvPr>
          <p:cNvGraphicFramePr>
            <a:graphicFrameLocks noGrp="1"/>
          </p:cNvGraphicFramePr>
          <p:nvPr>
            <p:extLst>
              <p:ext uri="{D42A27DB-BD31-4B8C-83A1-F6EECF244321}">
                <p14:modId xmlns:p14="http://schemas.microsoft.com/office/powerpoint/2010/main" xmlns="" val="3275908728"/>
              </p:ext>
            </p:extLst>
          </p:nvPr>
        </p:nvGraphicFramePr>
        <p:xfrm>
          <a:off x="451764" y="1050306"/>
          <a:ext cx="10839088" cy="4283187"/>
        </p:xfrm>
        <a:graphic>
          <a:graphicData uri="http://schemas.openxmlformats.org/drawingml/2006/table">
            <a:tbl>
              <a:tblPr firstRow="1" bandRow="1">
                <a:tableStyleId>{5C22544A-7EE6-4342-B048-85BDC9FD1C3A}</a:tableStyleId>
              </a:tblPr>
              <a:tblGrid>
                <a:gridCol w="7497991">
                  <a:extLst>
                    <a:ext uri="{9D8B030D-6E8A-4147-A177-3AD203B41FA5}">
                      <a16:colId xmlns:a16="http://schemas.microsoft.com/office/drawing/2014/main" xmlns="" val="440758943"/>
                    </a:ext>
                  </a:extLst>
                </a:gridCol>
                <a:gridCol w="3341097">
                  <a:extLst>
                    <a:ext uri="{9D8B030D-6E8A-4147-A177-3AD203B41FA5}">
                      <a16:colId xmlns:a16="http://schemas.microsoft.com/office/drawing/2014/main" xmlns="" val="1590530863"/>
                    </a:ext>
                  </a:extLst>
                </a:gridCol>
              </a:tblGrid>
              <a:tr h="652923">
                <a:tc>
                  <a:txBody>
                    <a:bodyPr/>
                    <a:lstStyle/>
                    <a:p>
                      <a:r>
                        <a:rPr lang="en-US" sz="1600" dirty="0">
                          <a:latin typeface="Verdana" panose="020B0604030504040204" pitchFamily="34" charset="0"/>
                          <a:ea typeface="Verdana" panose="020B0604030504040204" pitchFamily="34" charset="0"/>
                        </a:rPr>
                        <a:t>Case</a:t>
                      </a:r>
                    </a:p>
                  </a:txBody>
                  <a:tcPr/>
                </a:tc>
                <a:tc>
                  <a:txBody>
                    <a:bodyPr/>
                    <a:lstStyle/>
                    <a:p>
                      <a:r>
                        <a:rPr lang="en-US" sz="1600" dirty="0">
                          <a:latin typeface="Verdana" panose="020B0604030504040204" pitchFamily="34" charset="0"/>
                          <a:ea typeface="Verdana" panose="020B0604030504040204" pitchFamily="34" charset="0"/>
                        </a:rPr>
                        <a:t>Status</a:t>
                      </a:r>
                    </a:p>
                  </a:txBody>
                  <a:tcPr/>
                </a:tc>
                <a:extLst>
                  <a:ext uri="{0D108BD9-81ED-4DB2-BD59-A6C34878D82A}">
                    <a16:rowId xmlns:a16="http://schemas.microsoft.com/office/drawing/2014/main" xmlns="" val="1724970151"/>
                  </a:ext>
                </a:extLst>
              </a:tr>
              <a:tr h="580692">
                <a:tc>
                  <a:txBody>
                    <a:bodyPr/>
                    <a:lstStyle/>
                    <a:p>
                      <a:r>
                        <a:rPr lang="en-US" sz="1600" dirty="0">
                          <a:latin typeface="Verdana" panose="020B0604030504040204" pitchFamily="34" charset="0"/>
                          <a:ea typeface="Verdana" panose="020B0604030504040204" pitchFamily="34" charset="0"/>
                        </a:rPr>
                        <a:t>1. </a:t>
                      </a:r>
                      <a:r>
                        <a:rPr lang="en-GB" sz="1600" dirty="0">
                          <a:effectLst/>
                          <a:latin typeface="Verdana" panose="020B0604030504040204" pitchFamily="34" charset="0"/>
                          <a:ea typeface="Verdana" panose="020B0604030504040204" pitchFamily="34" charset="0"/>
                          <a:cs typeface="Verdana" panose="020B0604030504040204" pitchFamily="34" charset="0"/>
                        </a:rPr>
                        <a:t>Walking on Water Television (Pty) Ltd - review application </a:t>
                      </a:r>
                      <a:endParaRPr lang="en-US" sz="1600" dirty="0">
                        <a:latin typeface="Verdana" panose="020B0604030504040204" pitchFamily="34" charset="0"/>
                        <a:ea typeface="Verdana" panose="020B0604030504040204" pitchFamily="34" charset="0"/>
                      </a:endParaRPr>
                    </a:p>
                  </a:txBody>
                  <a:tcPr/>
                </a:tc>
                <a:tc>
                  <a:txBody>
                    <a:bodyPr/>
                    <a:lstStyle/>
                    <a:p>
                      <a:r>
                        <a:rPr lang="en-US" sz="1600" dirty="0">
                          <a:latin typeface="Verdana" panose="020B0604030504040204" pitchFamily="34" charset="0"/>
                          <a:ea typeface="Verdana" panose="020B0604030504040204" pitchFamily="34" charset="0"/>
                        </a:rPr>
                        <a:t>Ongoing</a:t>
                      </a:r>
                    </a:p>
                  </a:txBody>
                  <a:tcPr/>
                </a:tc>
                <a:extLst>
                  <a:ext uri="{0D108BD9-81ED-4DB2-BD59-A6C34878D82A}">
                    <a16:rowId xmlns:a16="http://schemas.microsoft.com/office/drawing/2014/main" xmlns="" val="1950164996"/>
                  </a:ext>
                </a:extLst>
              </a:tr>
              <a:tr h="580692">
                <a:tc>
                  <a:txBody>
                    <a:bodyPr/>
                    <a:lstStyle/>
                    <a:p>
                      <a:r>
                        <a:rPr lang="en-US" sz="1600" dirty="0">
                          <a:latin typeface="Verdana" panose="020B0604030504040204" pitchFamily="34" charset="0"/>
                          <a:ea typeface="Verdana" panose="020B0604030504040204" pitchFamily="34" charset="0"/>
                        </a:rPr>
                        <a:t>2. </a:t>
                      </a:r>
                      <a:r>
                        <a:rPr lang="en-GB" sz="1600" dirty="0">
                          <a:effectLst/>
                          <a:latin typeface="Verdana" panose="020B0604030504040204" pitchFamily="34" charset="0"/>
                          <a:ea typeface="Verdana" panose="020B0604030504040204" pitchFamily="34" charset="0"/>
                          <a:cs typeface="Verdana" panose="020B0604030504040204" pitchFamily="34" charset="0"/>
                        </a:rPr>
                        <a:t>The Exhibitionist CC </a:t>
                      </a:r>
                      <a:r>
                        <a:rPr lang="en-US" sz="1600" dirty="0">
                          <a:latin typeface="Verdana" panose="020B0604030504040204" pitchFamily="34" charset="0"/>
                          <a:ea typeface="Verdana" panose="020B0604030504040204" pitchFamily="34" charset="0"/>
                        </a:rPr>
                        <a:t>– </a:t>
                      </a:r>
                      <a:r>
                        <a:rPr lang="en-GB" sz="1600" dirty="0">
                          <a:effectLst/>
                          <a:latin typeface="Verdana" panose="020B0604030504040204" pitchFamily="34" charset="0"/>
                          <a:ea typeface="Verdana" panose="020B0604030504040204" pitchFamily="34" charset="0"/>
                          <a:cs typeface="Verdana" panose="020B0604030504040204" pitchFamily="34" charset="0"/>
                        </a:rPr>
                        <a:t>funds owed by the Authority for services which were rendered by The Exhibitionist</a:t>
                      </a:r>
                      <a:endParaRPr lang="en-US" sz="1600" dirty="0">
                        <a:latin typeface="Verdana" panose="020B0604030504040204" pitchFamily="34" charset="0"/>
                        <a:ea typeface="Verdana" panose="020B0604030504040204" pitchFamily="34" charset="0"/>
                      </a:endParaRPr>
                    </a:p>
                  </a:txBody>
                  <a:tcPr/>
                </a:tc>
                <a:tc>
                  <a:txBody>
                    <a:bodyPr/>
                    <a:lstStyle/>
                    <a:p>
                      <a:r>
                        <a:rPr lang="en-US" sz="1600" dirty="0">
                          <a:latin typeface="Verdana" panose="020B0604030504040204" pitchFamily="34" charset="0"/>
                          <a:ea typeface="Verdana" panose="020B0604030504040204" pitchFamily="34" charset="0"/>
                        </a:rPr>
                        <a:t>Ongoing</a:t>
                      </a:r>
                    </a:p>
                  </a:txBody>
                  <a:tcPr/>
                </a:tc>
                <a:extLst>
                  <a:ext uri="{0D108BD9-81ED-4DB2-BD59-A6C34878D82A}">
                    <a16:rowId xmlns:a16="http://schemas.microsoft.com/office/drawing/2014/main" xmlns="" val="2198131744"/>
                  </a:ext>
                </a:extLst>
              </a:tr>
              <a:tr h="580692">
                <a:tc>
                  <a:txBody>
                    <a:bodyPr/>
                    <a:lstStyle/>
                    <a:p>
                      <a:r>
                        <a:rPr lang="en-GB" sz="1600" kern="1200" dirty="0">
                          <a:solidFill>
                            <a:schemeClr val="dk1"/>
                          </a:solidFill>
                          <a:effectLst/>
                          <a:latin typeface="Verdana" panose="020B0604030504040204" pitchFamily="34" charset="0"/>
                          <a:ea typeface="Verdana" panose="020B0604030504040204" pitchFamily="34" charset="0"/>
                          <a:cs typeface="+mn-cs"/>
                        </a:rPr>
                        <a:t>3. </a:t>
                      </a:r>
                      <a:r>
                        <a:rPr lang="en-GB" sz="1600" dirty="0">
                          <a:effectLst/>
                          <a:latin typeface="Verdana" panose="020B0604030504040204" pitchFamily="34" charset="0"/>
                          <a:ea typeface="Verdana" panose="020B0604030504040204" pitchFamily="34" charset="0"/>
                          <a:cs typeface="Verdana" panose="020B0604030504040204" pitchFamily="34" charset="0"/>
                        </a:rPr>
                        <a:t>Telkom SA SOC Ltd &amp; Others </a:t>
                      </a:r>
                      <a:r>
                        <a:rPr lang="en-GB" sz="1600" kern="1200" dirty="0">
                          <a:solidFill>
                            <a:schemeClr val="dk1"/>
                          </a:solidFill>
                          <a:effectLst/>
                          <a:latin typeface="Verdana" panose="020B0604030504040204" pitchFamily="34" charset="0"/>
                          <a:ea typeface="Verdana" panose="020B0604030504040204" pitchFamily="34" charset="0"/>
                          <a:cs typeface="+mn-cs"/>
                        </a:rPr>
                        <a:t>– </a:t>
                      </a:r>
                      <a:r>
                        <a:rPr lang="en-GB" sz="1600" dirty="0">
                          <a:effectLst/>
                          <a:latin typeface="Verdana" panose="020B0604030504040204" pitchFamily="34" charset="0"/>
                          <a:ea typeface="Verdana" panose="020B0604030504040204" pitchFamily="34" charset="0"/>
                          <a:cs typeface="Verdana" panose="020B0604030504040204" pitchFamily="34" charset="0"/>
                        </a:rPr>
                        <a:t>review application relating to the licensing of IMT spectrum and the wireless open access network operator</a:t>
                      </a:r>
                      <a:endParaRPr lang="en-US" sz="1600" dirty="0">
                        <a:latin typeface="Verdana" panose="020B0604030504040204" pitchFamily="34" charset="0"/>
                        <a:ea typeface="Verdana" panose="020B0604030504040204" pitchFamily="34" charset="0"/>
                      </a:endParaRPr>
                    </a:p>
                  </a:txBody>
                  <a:tcPr/>
                </a:tc>
                <a:tc>
                  <a:txBody>
                    <a:bodyPr/>
                    <a:lstStyle/>
                    <a:p>
                      <a:r>
                        <a:rPr lang="en-US" sz="1600" dirty="0">
                          <a:latin typeface="Verdana" panose="020B0604030504040204" pitchFamily="34" charset="0"/>
                          <a:ea typeface="Verdana" panose="020B0604030504040204" pitchFamily="34" charset="0"/>
                        </a:rPr>
                        <a:t>Settled</a:t>
                      </a:r>
                    </a:p>
                  </a:txBody>
                  <a:tcPr/>
                </a:tc>
                <a:extLst>
                  <a:ext uri="{0D108BD9-81ED-4DB2-BD59-A6C34878D82A}">
                    <a16:rowId xmlns:a16="http://schemas.microsoft.com/office/drawing/2014/main" xmlns="" val="766815578"/>
                  </a:ext>
                </a:extLst>
              </a:tr>
              <a:tr h="580692">
                <a:tc>
                  <a:txBody>
                    <a:bodyPr/>
                    <a:lstStyle/>
                    <a:p>
                      <a:r>
                        <a:rPr lang="en-US" sz="1600" dirty="0">
                          <a:latin typeface="Verdana" panose="020B0604030504040204" pitchFamily="34" charset="0"/>
                          <a:ea typeface="Verdana" panose="020B0604030504040204" pitchFamily="34" charset="0"/>
                        </a:rPr>
                        <a:t>4. </a:t>
                      </a:r>
                      <a:r>
                        <a:rPr lang="en-GB" sz="1600" dirty="0">
                          <a:effectLst/>
                          <a:latin typeface="Verdana" panose="020B0604030504040204" pitchFamily="34" charset="0"/>
                          <a:ea typeface="Verdana" panose="020B0604030504040204" pitchFamily="34" charset="0"/>
                          <a:cs typeface="Verdana" panose="020B0604030504040204" pitchFamily="34" charset="0"/>
                        </a:rPr>
                        <a:t>MTN (Pty) Ltd and Vodacom (Pty) Ltd </a:t>
                      </a:r>
                      <a:r>
                        <a:rPr lang="en-US" sz="1600" dirty="0">
                          <a:latin typeface="Verdana" panose="020B0604030504040204" pitchFamily="34" charset="0"/>
                          <a:ea typeface="Verdana" panose="020B0604030504040204" pitchFamily="34" charset="0"/>
                        </a:rPr>
                        <a:t>– withdrew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application relating to the licensing of IMT spectrum and the wireless open access network operator</a:t>
                      </a:r>
                      <a:endParaRPr lang="en-US" sz="1600" dirty="0">
                        <a:latin typeface="Verdana" panose="020B0604030504040204" pitchFamily="34" charset="0"/>
                        <a:ea typeface="Verdana" panose="020B0604030504040204" pitchFamily="34" charset="0"/>
                      </a:endParaRPr>
                    </a:p>
                  </a:txBody>
                  <a:tcPr/>
                </a:tc>
                <a:tc>
                  <a:txBody>
                    <a:bodyPr/>
                    <a:lstStyle/>
                    <a:p>
                      <a:r>
                        <a:rPr lang="en-US" sz="1600" dirty="0">
                          <a:latin typeface="Verdana" panose="020B0604030504040204" pitchFamily="34" charset="0"/>
                          <a:ea typeface="Verdana" panose="020B0604030504040204" pitchFamily="34" charset="0"/>
                        </a:rPr>
                        <a:t>Settled</a:t>
                      </a:r>
                    </a:p>
                  </a:txBody>
                  <a:tcPr/>
                </a:tc>
                <a:extLst>
                  <a:ext uri="{0D108BD9-81ED-4DB2-BD59-A6C34878D82A}">
                    <a16:rowId xmlns:a16="http://schemas.microsoft.com/office/drawing/2014/main" xmlns="" val="3241229585"/>
                  </a:ext>
                </a:extLst>
              </a:tr>
              <a:tr h="580692">
                <a:tc>
                  <a:txBody>
                    <a:bodyPr/>
                    <a:lstStyle/>
                    <a:p>
                      <a:r>
                        <a:rPr lang="en-GB" sz="1600" kern="1200" dirty="0">
                          <a:solidFill>
                            <a:schemeClr val="dk1"/>
                          </a:solidFill>
                          <a:effectLst/>
                          <a:latin typeface="Verdana" panose="020B0604030504040204" pitchFamily="34" charset="0"/>
                          <a:ea typeface="Verdana" panose="020B0604030504040204" pitchFamily="34" charset="0"/>
                          <a:cs typeface="+mn-cs"/>
                        </a:rPr>
                        <a:t>5. </a:t>
                      </a:r>
                      <a:r>
                        <a:rPr lang="en-GB" sz="1600" dirty="0">
                          <a:effectLst/>
                          <a:latin typeface="Verdana" panose="020B0604030504040204" pitchFamily="34" charset="0"/>
                          <a:ea typeface="Verdana" panose="020B0604030504040204" pitchFamily="34" charset="0"/>
                          <a:cs typeface="Verdana" panose="020B0604030504040204" pitchFamily="34" charset="0"/>
                        </a:rPr>
                        <a:t>Primedia (Pty) Ltd </a:t>
                      </a:r>
                      <a:r>
                        <a:rPr lang="en-US" sz="1600" kern="1200" dirty="0">
                          <a:solidFill>
                            <a:schemeClr val="dk1"/>
                          </a:solidFill>
                          <a:effectLst/>
                          <a:latin typeface="Verdana" panose="020B0604030504040204" pitchFamily="34" charset="0"/>
                          <a:ea typeface="Verdana" panose="020B0604030504040204" pitchFamily="34" charset="0"/>
                          <a:cs typeface="+mn-cs"/>
                        </a:rPr>
                        <a:t>– the </a:t>
                      </a:r>
                      <a:r>
                        <a:rPr lang="en-ZA" sz="1600" dirty="0">
                          <a:effectLst/>
                          <a:latin typeface="Verdana" panose="020B0604030504040204" pitchFamily="34" charset="0"/>
                          <a:ea typeface="Verdana" panose="020B0604030504040204" pitchFamily="34" charset="0"/>
                          <a:cs typeface="Verdana" panose="020B0604030504040204" pitchFamily="34" charset="0"/>
                        </a:rPr>
                        <a:t>Authority filed an application for leave to appeal with the Supreme Court of Appeals </a:t>
                      </a:r>
                      <a:r>
                        <a:rPr lang="en-GB" sz="1600" dirty="0">
                          <a:effectLst/>
                          <a:latin typeface="Verdana" panose="020B0604030504040204" pitchFamily="34" charset="0"/>
                          <a:ea typeface="Verdana" panose="020B0604030504040204" pitchFamily="34" charset="0"/>
                          <a:cs typeface="Verdana" panose="020B0604030504040204" pitchFamily="34" charset="0"/>
                        </a:rPr>
                        <a:t>in respect of the judgment in the Primedia (Pty) Ltd matter</a:t>
                      </a:r>
                      <a:endParaRPr lang="en-US" sz="1600"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Ongoing (Leave to appeal granted on 3 November 2021) </a:t>
                      </a:r>
                    </a:p>
                  </a:txBody>
                  <a:tcPr/>
                </a:tc>
                <a:extLst>
                  <a:ext uri="{0D108BD9-81ED-4DB2-BD59-A6C34878D82A}">
                    <a16:rowId xmlns:a16="http://schemas.microsoft.com/office/drawing/2014/main" xmlns="" val="4280515407"/>
                  </a:ext>
                </a:extLst>
              </a:tr>
            </a:tbl>
          </a:graphicData>
        </a:graphic>
      </p:graphicFrame>
    </p:spTree>
    <p:extLst>
      <p:ext uri="{BB962C8B-B14F-4D97-AF65-F5344CB8AC3E}">
        <p14:creationId xmlns:p14="http://schemas.microsoft.com/office/powerpoint/2010/main" xmlns="" val="163646832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2E483B1-FC77-4086-87FC-71A7420CCB33}"/>
              </a:ext>
            </a:extLst>
          </p:cNvPr>
          <p:cNvSpPr>
            <a:spLocks noGrp="1"/>
          </p:cNvSpPr>
          <p:nvPr>
            <p:ph idx="1"/>
          </p:nvPr>
        </p:nvSpPr>
        <p:spPr>
          <a:xfrm>
            <a:off x="3764212" y="2110640"/>
            <a:ext cx="4663575" cy="2368595"/>
          </a:xfrm>
        </p:spPr>
        <p:txBody>
          <a:bodyPr/>
          <a:lstStyle/>
          <a:p>
            <a:pPr marL="0" indent="0" algn="ctr">
              <a:lnSpc>
                <a:spcPct val="100000"/>
              </a:lnSpc>
              <a:buNone/>
            </a:pPr>
            <a:r>
              <a:rPr lang="en-US" b="1" dirty="0"/>
              <a:t>ANNEXURE A</a:t>
            </a:r>
          </a:p>
          <a:p>
            <a:pPr marL="0" indent="0" algn="ctr">
              <a:lnSpc>
                <a:spcPct val="100000"/>
              </a:lnSpc>
              <a:buNone/>
            </a:pPr>
            <a:r>
              <a:rPr lang="en-US" b="1" dirty="0"/>
              <a:t>Q2 Non-achievements Reasons for Deviation Mitigation Measures</a:t>
            </a:r>
            <a:endParaRPr lang="en-ZA" b="1" dirty="0"/>
          </a:p>
        </p:txBody>
      </p:sp>
    </p:spTree>
    <p:extLst>
      <p:ext uri="{BB962C8B-B14F-4D97-AF65-F5344CB8AC3E}">
        <p14:creationId xmlns:p14="http://schemas.microsoft.com/office/powerpoint/2010/main" xmlns="" val="2145231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452438" y="1063985"/>
            <a:ext cx="11032979"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Q2 Output Targets</a:t>
            </a:r>
          </a:p>
        </p:txBody>
      </p:sp>
      <p:graphicFrame>
        <p:nvGraphicFramePr>
          <p:cNvPr id="6" name="Table 5">
            <a:extLst>
              <a:ext uri="{FF2B5EF4-FFF2-40B4-BE49-F238E27FC236}">
                <a16:creationId xmlns:a16="http://schemas.microsoft.com/office/drawing/2014/main" xmlns="" id="{C701C623-D7F1-4766-9AF9-89EB85E82C81}"/>
              </a:ext>
            </a:extLst>
          </p:cNvPr>
          <p:cNvGraphicFramePr>
            <a:graphicFrameLocks noGrp="1"/>
          </p:cNvGraphicFramePr>
          <p:nvPr>
            <p:extLst>
              <p:ext uri="{D42A27DB-BD31-4B8C-83A1-F6EECF244321}">
                <p14:modId xmlns:p14="http://schemas.microsoft.com/office/powerpoint/2010/main" xmlns="" val="405219101"/>
              </p:ext>
            </p:extLst>
          </p:nvPr>
        </p:nvGraphicFramePr>
        <p:xfrm>
          <a:off x="482599" y="1896803"/>
          <a:ext cx="10834758" cy="4729284"/>
        </p:xfrm>
        <a:graphic>
          <a:graphicData uri="http://schemas.openxmlformats.org/drawingml/2006/table">
            <a:tbl>
              <a:tblPr firstRow="1" firstCol="1" bandRow="1"/>
              <a:tblGrid>
                <a:gridCol w="1369211">
                  <a:extLst>
                    <a:ext uri="{9D8B030D-6E8A-4147-A177-3AD203B41FA5}">
                      <a16:colId xmlns:a16="http://schemas.microsoft.com/office/drawing/2014/main" xmlns="" val="2447122066"/>
                    </a:ext>
                  </a:extLst>
                </a:gridCol>
                <a:gridCol w="1560478">
                  <a:extLst>
                    <a:ext uri="{9D8B030D-6E8A-4147-A177-3AD203B41FA5}">
                      <a16:colId xmlns:a16="http://schemas.microsoft.com/office/drawing/2014/main" xmlns="" val="1230767487"/>
                    </a:ext>
                  </a:extLst>
                </a:gridCol>
                <a:gridCol w="1248381">
                  <a:extLst>
                    <a:ext uri="{9D8B030D-6E8A-4147-A177-3AD203B41FA5}">
                      <a16:colId xmlns:a16="http://schemas.microsoft.com/office/drawing/2014/main" xmlns="" val="3003012551"/>
                    </a:ext>
                  </a:extLst>
                </a:gridCol>
                <a:gridCol w="1232777">
                  <a:extLst>
                    <a:ext uri="{9D8B030D-6E8A-4147-A177-3AD203B41FA5}">
                      <a16:colId xmlns:a16="http://schemas.microsoft.com/office/drawing/2014/main" xmlns="" val="3151490312"/>
                    </a:ext>
                  </a:extLst>
                </a:gridCol>
                <a:gridCol w="2336154">
                  <a:extLst>
                    <a:ext uri="{9D8B030D-6E8A-4147-A177-3AD203B41FA5}">
                      <a16:colId xmlns:a16="http://schemas.microsoft.com/office/drawing/2014/main" xmlns="" val="3867870525"/>
                    </a:ext>
                  </a:extLst>
                </a:gridCol>
                <a:gridCol w="3087757">
                  <a:extLst>
                    <a:ext uri="{9D8B030D-6E8A-4147-A177-3AD203B41FA5}">
                      <a16:colId xmlns:a16="http://schemas.microsoft.com/office/drawing/2014/main" xmlns="" val="3285110736"/>
                    </a:ext>
                  </a:extLst>
                </a:gridCol>
              </a:tblGrid>
              <a:tr h="340164">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GB" sz="1400" dirty="0">
                          <a:effectLst/>
                          <a:latin typeface="Verdana" panose="020B0604030504040204" pitchFamily="34" charset="0"/>
                          <a:ea typeface="Verdana" panose="020B0604030504040204" pitchFamily="34" charset="0"/>
                        </a:rPr>
                        <a:t>Programme 2: </a:t>
                      </a:r>
                      <a:r>
                        <a:rPr lang="en-US" sz="1400" b="1" dirty="0">
                          <a:effectLst/>
                          <a:latin typeface="Verdana" panose="020B0604030504040204" pitchFamily="34" charset="0"/>
                          <a:ea typeface="Verdana" panose="020B0604030504040204" pitchFamily="34" charset="0"/>
                          <a:cs typeface="Arial" panose="020B0604020202020204" pitchFamily="34" charset="0"/>
                        </a:rPr>
                        <a:t>Licensing and Compliance</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017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Indicator</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Mitigation</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13824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Percentage of the process to assign broadband spectrum 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Calibri" panose="020F0502020204030204" pitchFamily="34" charset="0"/>
                          <a:cs typeface="Times New Roman" panose="02020603050405020304" pitchFamily="18" charset="0"/>
                        </a:rPr>
                        <a:t>1</a:t>
                      </a:r>
                      <a:r>
                        <a:rPr lang="en-ZA" sz="1200" dirty="0">
                          <a:effectLst/>
                          <a:latin typeface="Verdana" panose="020B0604030504040204" pitchFamily="34" charset="0"/>
                          <a:ea typeface="Calibri" panose="020F0502020204030204" pitchFamily="34" charset="0"/>
                          <a:cs typeface="Times New Roman" panose="02020603050405020304" pitchFamily="18" charset="0"/>
                        </a:rPr>
                        <a:t>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Calibri" panose="020F0502020204030204" pitchFamily="34" charset="0"/>
                          <a:cs typeface="Arial" panose="020B0604020202020204" pitchFamily="34" charset="0"/>
                        </a:rPr>
                        <a:t>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200" dirty="0">
                          <a:effectLst/>
                          <a:latin typeface="Verdana" panose="020B0604030504040204" pitchFamily="34" charset="0"/>
                          <a:ea typeface="Calibri" panose="020F0502020204030204" pitchFamily="34" charset="0"/>
                          <a:cs typeface="Arial" panose="020B0604020202020204" pitchFamily="34"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dirty="0">
                          <a:effectLst/>
                          <a:latin typeface="Verdana" panose="020B0604030504040204" pitchFamily="34" charset="0"/>
                          <a:ea typeface="Verdana" panose="020B0604030504040204" pitchFamily="34" charset="0"/>
                          <a:cs typeface="Verdana" panose="020B0604030504040204" pitchFamily="34" charset="0"/>
                        </a:rPr>
                        <a:t>The licensing process was litigated, and court granted an interim order which prohibited the Authority from processing the applications and conducting the auction.</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r>
                        <a:rPr lang="en-GB" sz="1200" dirty="0">
                          <a:effectLst/>
                          <a:latin typeface="Verdana" panose="020B0604030504040204" pitchFamily="34" charset="0"/>
                          <a:ea typeface="Verdana" panose="020B0604030504040204" pitchFamily="34" charset="0"/>
                          <a:cs typeface="Verdana" panose="020B0604030504040204" pitchFamily="34" charset="0"/>
                        </a:rPr>
                        <a:t>On 15 September 2021, the Court granted an order against the licensing process, amongst others, setting aside the ITA and referring the matter back to ICASA for consideration. On 01 October 2021, the Committee published the Information Memorandum for consultation to kick-start the licensing process again.</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r h="1382459">
                <a:tc>
                  <a:txBody>
                    <a:bodyPr/>
                    <a:lstStyle/>
                    <a:p>
                      <a:pPr marL="0" marR="0">
                        <a:spcBef>
                          <a:spcPts val="0"/>
                        </a:spcBef>
                        <a:spcAft>
                          <a:spcPts val="0"/>
                        </a:spcAft>
                      </a:pPr>
                      <a:r>
                        <a:rPr lang="en-GB"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Percentage of the process to develop the Regulations on Equipment Authorisations completed</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100%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80%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pPr marL="0" marR="0" algn="ctr">
                        <a:lnSpc>
                          <a:spcPct val="150000"/>
                        </a:lnSpc>
                        <a:spcBef>
                          <a:spcPts val="0"/>
                        </a:spcBef>
                        <a:spcAft>
                          <a:spcPts val="0"/>
                        </a:spcAft>
                      </a:pPr>
                      <a:r>
                        <a:rPr lang="en-US" sz="1200">
                          <a:effectLst/>
                          <a:latin typeface="Verdana" panose="020B0604030504040204" pitchFamily="34" charset="0"/>
                          <a:ea typeface="Verdana" panose="020B0604030504040204" pitchFamily="34" charset="0"/>
                          <a:cs typeface="Times New Roman" panose="02020603050405020304" pitchFamily="18" charset="0"/>
                        </a:rPr>
                        <a:t>0%</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200" dirty="0">
                          <a:effectLst/>
                          <a:latin typeface="Verdana" panose="020B0604030504040204" pitchFamily="34" charset="0"/>
                          <a:ea typeface="Verdana" panose="020B0604030504040204" pitchFamily="34" charset="0"/>
                          <a:cs typeface="Arial" panose="020B0604020202020204" pitchFamily="34" charset="0"/>
                        </a:rPr>
                        <a:t>The substantive nature of inputs from external stakeholders reshaped various sections of the regulations. As a result, the Committee working group needed more time to deliberate on major changes and the impact thereof.</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r>
                        <a:rPr lang="en-US" sz="1200" dirty="0">
                          <a:effectLst/>
                          <a:latin typeface="Verdana" panose="020B0604030504040204" pitchFamily="34" charset="0"/>
                          <a:ea typeface="Verdana" panose="020B0604030504040204" pitchFamily="34" charset="0"/>
                          <a:cs typeface="Arial" panose="020B0604020202020204" pitchFamily="34" charset="0"/>
                        </a:rPr>
                        <a:t>The Council Committee will ensure timeous scheduling of meetings to oversee the activities of the working group.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effectLst/>
                          <a:latin typeface="Verdana" panose="020B0604030504040204" pitchFamily="34" charset="0"/>
                          <a:ea typeface="Verdana" panose="020B0604030504040204" pitchFamily="34" charset="0"/>
                          <a:cs typeface="Arial" panose="020B0604020202020204" pitchFamily="34" charset="0"/>
                        </a:rPr>
                        <a:t>The Committee working group has </a:t>
                      </a:r>
                      <a:r>
                        <a:rPr lang="en-US" sz="1200" dirty="0" err="1">
                          <a:effectLst/>
                          <a:latin typeface="Verdana" panose="020B0604030504040204" pitchFamily="34" charset="0"/>
                          <a:ea typeface="Verdana" panose="020B0604030504040204" pitchFamily="34" charset="0"/>
                          <a:cs typeface="Arial" panose="020B0604020202020204" pitchFamily="34" charset="0"/>
                        </a:rPr>
                        <a:t>finalised</a:t>
                      </a:r>
                      <a:r>
                        <a:rPr lang="en-US" sz="1200" dirty="0">
                          <a:effectLst/>
                          <a:latin typeface="Verdana" panose="020B0604030504040204" pitchFamily="34" charset="0"/>
                          <a:ea typeface="Verdana" panose="020B0604030504040204" pitchFamily="34" charset="0"/>
                          <a:cs typeface="Arial" panose="020B0604020202020204" pitchFamily="34" charset="0"/>
                        </a:rPr>
                        <a:t> the regulations and is currently working on the reasons document. The regulations and reasons document will be submitted for Council approval by end of Q3.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727938856"/>
                  </a:ext>
                </a:extLst>
              </a:tr>
            </a:tbl>
          </a:graphicData>
        </a:graphic>
      </p:graphicFrame>
    </p:spTree>
    <p:extLst>
      <p:ext uri="{BB962C8B-B14F-4D97-AF65-F5344CB8AC3E}">
        <p14:creationId xmlns:p14="http://schemas.microsoft.com/office/powerpoint/2010/main" xmlns="" val="98378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452438" y="1063985"/>
            <a:ext cx="11032979"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Q2 Output Targets</a:t>
            </a:r>
          </a:p>
        </p:txBody>
      </p:sp>
      <p:graphicFrame>
        <p:nvGraphicFramePr>
          <p:cNvPr id="6" name="Table 5">
            <a:extLst>
              <a:ext uri="{FF2B5EF4-FFF2-40B4-BE49-F238E27FC236}">
                <a16:creationId xmlns:a16="http://schemas.microsoft.com/office/drawing/2014/main" xmlns="" id="{B46949D8-B0D4-459D-B15D-A994F031FC31}"/>
              </a:ext>
            </a:extLst>
          </p:cNvPr>
          <p:cNvGraphicFramePr>
            <a:graphicFrameLocks noGrp="1"/>
          </p:cNvGraphicFramePr>
          <p:nvPr>
            <p:extLst>
              <p:ext uri="{D42A27DB-BD31-4B8C-83A1-F6EECF244321}">
                <p14:modId xmlns:p14="http://schemas.microsoft.com/office/powerpoint/2010/main" xmlns="" val="805016065"/>
              </p:ext>
            </p:extLst>
          </p:nvPr>
        </p:nvGraphicFramePr>
        <p:xfrm>
          <a:off x="482599" y="1896802"/>
          <a:ext cx="10848008" cy="3986204"/>
        </p:xfrm>
        <a:graphic>
          <a:graphicData uri="http://schemas.openxmlformats.org/drawingml/2006/table">
            <a:tbl>
              <a:tblPr firstRow="1" firstCol="1" bandRow="1"/>
              <a:tblGrid>
                <a:gridCol w="1370885">
                  <a:extLst>
                    <a:ext uri="{9D8B030D-6E8A-4147-A177-3AD203B41FA5}">
                      <a16:colId xmlns:a16="http://schemas.microsoft.com/office/drawing/2014/main" xmlns="" val="2447122066"/>
                    </a:ext>
                  </a:extLst>
                </a:gridCol>
                <a:gridCol w="1562386">
                  <a:extLst>
                    <a:ext uri="{9D8B030D-6E8A-4147-A177-3AD203B41FA5}">
                      <a16:colId xmlns:a16="http://schemas.microsoft.com/office/drawing/2014/main" xmlns="" val="1230767487"/>
                    </a:ext>
                  </a:extLst>
                </a:gridCol>
                <a:gridCol w="1249908">
                  <a:extLst>
                    <a:ext uri="{9D8B030D-6E8A-4147-A177-3AD203B41FA5}">
                      <a16:colId xmlns:a16="http://schemas.microsoft.com/office/drawing/2014/main" xmlns="" val="3003012551"/>
                    </a:ext>
                  </a:extLst>
                </a:gridCol>
                <a:gridCol w="1234284">
                  <a:extLst>
                    <a:ext uri="{9D8B030D-6E8A-4147-A177-3AD203B41FA5}">
                      <a16:colId xmlns:a16="http://schemas.microsoft.com/office/drawing/2014/main" xmlns="" val="3151490312"/>
                    </a:ext>
                  </a:extLst>
                </a:gridCol>
                <a:gridCol w="2741754">
                  <a:extLst>
                    <a:ext uri="{9D8B030D-6E8A-4147-A177-3AD203B41FA5}">
                      <a16:colId xmlns:a16="http://schemas.microsoft.com/office/drawing/2014/main" xmlns="" val="3867870525"/>
                    </a:ext>
                  </a:extLst>
                </a:gridCol>
                <a:gridCol w="2688791">
                  <a:extLst>
                    <a:ext uri="{9D8B030D-6E8A-4147-A177-3AD203B41FA5}">
                      <a16:colId xmlns:a16="http://schemas.microsoft.com/office/drawing/2014/main" xmlns="" val="3285110736"/>
                    </a:ext>
                  </a:extLst>
                </a:gridCol>
              </a:tblGrid>
              <a:tr h="359992">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GB" sz="1400" dirty="0">
                          <a:effectLst/>
                          <a:latin typeface="Verdana" panose="020B0604030504040204" pitchFamily="34" charset="0"/>
                          <a:ea typeface="Verdana" panose="020B0604030504040204" pitchFamily="34" charset="0"/>
                        </a:rPr>
                        <a:t>Programme 2: Licensing and Compliance</a:t>
                      </a: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542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a:effectLst/>
                          <a:latin typeface="Verdana" panose="020B0604030504040204" pitchFamily="34" charset="0"/>
                          <a:ea typeface="Verdana" panose="020B0604030504040204" pitchFamily="34" charset="0"/>
                        </a:rPr>
                        <a:t>Indicator</a:t>
                      </a:r>
                      <a:endParaRPr lang="en-US" sz="1200" b="1">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Mitigation</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26719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Percentage of the process for licensing of digital community television broadcasting services on MUX 1 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Calibri" panose="020F0502020204030204" pitchFamily="34" charset="0"/>
                          <a:cs typeface="Times New Roman" panose="02020603050405020304" pitchFamily="18" charset="0"/>
                        </a:rPr>
                        <a:t>100</a:t>
                      </a:r>
                      <a:r>
                        <a:rPr lang="en-ZA" sz="1200" dirty="0">
                          <a:effectLst/>
                          <a:latin typeface="Verdana" panose="020B060403050404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Calibri" panose="020F0502020204030204" pitchFamily="34" charset="0"/>
                          <a:cs typeface="Arial" panose="020B0604020202020204" pitchFamily="34" charset="0"/>
                        </a:rPr>
                        <a:t>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200" dirty="0">
                          <a:effectLst/>
                          <a:latin typeface="Verdana" panose="020B0604030504040204" pitchFamily="34" charset="0"/>
                          <a:ea typeface="Calibri" panose="020F0502020204030204" pitchFamily="34" charset="0"/>
                          <a:cs typeface="Arial" panose="020B0604020202020204" pitchFamily="34"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GB" sz="1200" dirty="0">
                          <a:effectLst/>
                          <a:latin typeface="Verdana" panose="020B0604030504040204" pitchFamily="34" charset="0"/>
                          <a:ea typeface="Verdana" panose="020B0604030504040204" pitchFamily="34" charset="0"/>
                          <a:cs typeface="Verdana" panose="020B0604030504040204" pitchFamily="34" charset="0"/>
                        </a:rPr>
                        <a:t>The Committee considered all received applications and found that there were no competent applications resulting in the disqualification of all applicants. Consequently, the Committee was unable to hold public hearings in respect of this process.</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r>
                        <a:rPr lang="en-GB" sz="1200" dirty="0">
                          <a:effectLst/>
                          <a:latin typeface="Verdana" panose="020B0604030504040204" pitchFamily="34" charset="0"/>
                          <a:ea typeface="Verdana" panose="020B0604030504040204" pitchFamily="34" charset="0"/>
                          <a:cs typeface="Verdana" panose="020B0604030504040204" pitchFamily="34" charset="0"/>
                        </a:rPr>
                        <a:t>The annual target / deliverable for the output indicator is a report regarding the processing of applications received for digital community broadcasting services on MUX 1. As no qualifying / competent applications were received, the Committee will make a submission to Council to make a decision on the licensing process. The Annual Target will however be achieved.</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bl>
          </a:graphicData>
        </a:graphic>
      </p:graphicFrame>
    </p:spTree>
    <p:extLst>
      <p:ext uri="{BB962C8B-B14F-4D97-AF65-F5344CB8AC3E}">
        <p14:creationId xmlns:p14="http://schemas.microsoft.com/office/powerpoint/2010/main" xmlns="" val="4242787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452438" y="1063985"/>
            <a:ext cx="11032979"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Q2 Output Targets</a:t>
            </a:r>
          </a:p>
        </p:txBody>
      </p:sp>
      <p:graphicFrame>
        <p:nvGraphicFramePr>
          <p:cNvPr id="6" name="Table 5">
            <a:extLst>
              <a:ext uri="{FF2B5EF4-FFF2-40B4-BE49-F238E27FC236}">
                <a16:creationId xmlns:a16="http://schemas.microsoft.com/office/drawing/2014/main" xmlns="" id="{B46949D8-B0D4-459D-B15D-A994F031FC31}"/>
              </a:ext>
            </a:extLst>
          </p:cNvPr>
          <p:cNvGraphicFramePr>
            <a:graphicFrameLocks noGrp="1"/>
          </p:cNvGraphicFramePr>
          <p:nvPr>
            <p:extLst>
              <p:ext uri="{D42A27DB-BD31-4B8C-83A1-F6EECF244321}">
                <p14:modId xmlns:p14="http://schemas.microsoft.com/office/powerpoint/2010/main" xmlns="" val="3698986221"/>
              </p:ext>
            </p:extLst>
          </p:nvPr>
        </p:nvGraphicFramePr>
        <p:xfrm>
          <a:off x="482599" y="1896802"/>
          <a:ext cx="10848008" cy="4423218"/>
        </p:xfrm>
        <a:graphic>
          <a:graphicData uri="http://schemas.openxmlformats.org/drawingml/2006/table">
            <a:tbl>
              <a:tblPr firstRow="1" firstCol="1" bandRow="1"/>
              <a:tblGrid>
                <a:gridCol w="1370885">
                  <a:extLst>
                    <a:ext uri="{9D8B030D-6E8A-4147-A177-3AD203B41FA5}">
                      <a16:colId xmlns:a16="http://schemas.microsoft.com/office/drawing/2014/main" xmlns="" val="2447122066"/>
                    </a:ext>
                  </a:extLst>
                </a:gridCol>
                <a:gridCol w="1562386">
                  <a:extLst>
                    <a:ext uri="{9D8B030D-6E8A-4147-A177-3AD203B41FA5}">
                      <a16:colId xmlns:a16="http://schemas.microsoft.com/office/drawing/2014/main" xmlns="" val="1230767487"/>
                    </a:ext>
                  </a:extLst>
                </a:gridCol>
                <a:gridCol w="1249908">
                  <a:extLst>
                    <a:ext uri="{9D8B030D-6E8A-4147-A177-3AD203B41FA5}">
                      <a16:colId xmlns:a16="http://schemas.microsoft.com/office/drawing/2014/main" xmlns="" val="3003012551"/>
                    </a:ext>
                  </a:extLst>
                </a:gridCol>
                <a:gridCol w="1234284">
                  <a:extLst>
                    <a:ext uri="{9D8B030D-6E8A-4147-A177-3AD203B41FA5}">
                      <a16:colId xmlns:a16="http://schemas.microsoft.com/office/drawing/2014/main" xmlns="" val="3151490312"/>
                    </a:ext>
                  </a:extLst>
                </a:gridCol>
                <a:gridCol w="2741754">
                  <a:extLst>
                    <a:ext uri="{9D8B030D-6E8A-4147-A177-3AD203B41FA5}">
                      <a16:colId xmlns:a16="http://schemas.microsoft.com/office/drawing/2014/main" xmlns="" val="3867870525"/>
                    </a:ext>
                  </a:extLst>
                </a:gridCol>
                <a:gridCol w="2688791">
                  <a:extLst>
                    <a:ext uri="{9D8B030D-6E8A-4147-A177-3AD203B41FA5}">
                      <a16:colId xmlns:a16="http://schemas.microsoft.com/office/drawing/2014/main" xmlns="" val="3285110736"/>
                    </a:ext>
                  </a:extLst>
                </a:gridCol>
              </a:tblGrid>
              <a:tr h="359992">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GB" sz="1400" dirty="0">
                          <a:effectLst/>
                          <a:latin typeface="Verdana" panose="020B0604030504040204" pitchFamily="34" charset="0"/>
                          <a:ea typeface="Verdana" panose="020B0604030504040204" pitchFamily="34" charset="0"/>
                        </a:rPr>
                        <a:t>Programme 2: Licensing and Compliance</a:t>
                      </a: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542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a:effectLst/>
                          <a:latin typeface="Verdana" panose="020B0604030504040204" pitchFamily="34" charset="0"/>
                          <a:ea typeface="Verdana" panose="020B0604030504040204" pitchFamily="34" charset="0"/>
                        </a:rPr>
                        <a:t>Indicator</a:t>
                      </a:r>
                      <a:endParaRPr lang="en-US" sz="1200" b="1">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Mitigation</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1779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Percentage of the process for licensing of an Individual Electronic Communications Network Service Licence 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100%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50%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200" dirty="0">
                          <a:effectLst/>
                          <a:latin typeface="Verdana" panose="020B0604030504040204" pitchFamily="34" charset="0"/>
                          <a:ea typeface="Verdana" panose="020B0604030504040204" pitchFamily="34" charset="0"/>
                          <a:cs typeface="Arial" panose="020B0604020202020204" pitchFamily="34" charset="0"/>
                        </a:rPr>
                        <a:t>The public hearings could not take place due the licensing process being litigated, and the interim order granted by the court prohibited the Authority from receiving applications.</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effectLst/>
                          <a:latin typeface="Verdana" panose="020B0604030504040204" pitchFamily="34" charset="0"/>
                          <a:ea typeface="Verdana" panose="020B0604030504040204" pitchFamily="34" charset="0"/>
                          <a:cs typeface="Arial" panose="020B060402020202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effectLst/>
                          <a:latin typeface="Verdana" panose="020B0604030504040204" pitchFamily="34" charset="0"/>
                          <a:ea typeface="Verdana" panose="020B0604030504040204" pitchFamily="34" charset="0"/>
                          <a:cs typeface="Arial" panose="020B060402020202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effectLst/>
                          <a:latin typeface="Verdana" panose="020B0604030504040204" pitchFamily="34" charset="0"/>
                          <a:ea typeface="Verdana" panose="020B0604030504040204" pitchFamily="34" charset="0"/>
                          <a:cs typeface="Arial" panose="020B060402020202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effectLst/>
                          <a:latin typeface="Verdana" panose="020B0604030504040204" pitchFamily="34" charset="0"/>
                          <a:ea typeface="Verdana" panose="020B0604030504040204" pitchFamily="34" charset="0"/>
                          <a:cs typeface="Arial" panose="020B060402020202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r>
                        <a:rPr lang="en-US" sz="1200" dirty="0">
                          <a:effectLst/>
                          <a:latin typeface="Verdana" panose="020B0604030504040204" pitchFamily="34" charset="0"/>
                          <a:ea typeface="Verdana" panose="020B0604030504040204" pitchFamily="34" charset="0"/>
                          <a:cs typeface="Arial" panose="020B0604020202020204" pitchFamily="34" charset="0"/>
                        </a:rPr>
                        <a:t>On 15 September 2021, the Court granted an order, amongst others, setting aside the ITA and referring the matter back to ICASA for consideration. On 01 October 2021, the Committee published the Information Memorandum for consultation to kick-start the licensing process again.</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r h="177936">
                <a:tc>
                  <a:txBody>
                    <a:bodyPr/>
                    <a:lstStyle/>
                    <a:p>
                      <a:pPr marL="0" marR="0">
                        <a:spcBef>
                          <a:spcPts val="0"/>
                        </a:spcBef>
                        <a:spcAft>
                          <a:spcPts val="0"/>
                        </a:spcAft>
                      </a:pPr>
                      <a:r>
                        <a:rPr lang="en-GB"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Percentage of Elections monitoring plan implemented</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50%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25%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pPr marL="0" marR="0" algn="ctr">
                        <a:lnSpc>
                          <a:spcPct val="150000"/>
                        </a:lnSpc>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GB" sz="1200" dirty="0">
                          <a:effectLst/>
                          <a:latin typeface="Verdana" panose="020B0604030504040204" pitchFamily="34" charset="0"/>
                          <a:ea typeface="Verdana" panose="020B0604030504040204" pitchFamily="34" charset="0"/>
                          <a:cs typeface="Verdana" panose="020B0604030504040204" pitchFamily="34" charset="0"/>
                        </a:rPr>
                        <a:t>The proclamation of elections date and the receipt of the list of candidates from the IEC was delayed. As a result the allocation of PEB slots, only happened in Q3.</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r>
                        <a:rPr lang="en-GB" sz="1200" dirty="0">
                          <a:effectLst/>
                          <a:latin typeface="Verdana" panose="020B0604030504040204" pitchFamily="34" charset="0"/>
                          <a:ea typeface="Verdana" panose="020B0604030504040204" pitchFamily="34" charset="0"/>
                          <a:cs typeface="Verdana" panose="020B0604030504040204" pitchFamily="34" charset="0"/>
                        </a:rPr>
                        <a:t>The project plan and all resultant activities have been aligned to the new elections date as proclaimed.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92520866"/>
                  </a:ext>
                </a:extLst>
              </a:tr>
            </a:tbl>
          </a:graphicData>
        </a:graphic>
      </p:graphicFrame>
    </p:spTree>
    <p:extLst>
      <p:ext uri="{BB962C8B-B14F-4D97-AF65-F5344CB8AC3E}">
        <p14:creationId xmlns:p14="http://schemas.microsoft.com/office/powerpoint/2010/main" xmlns="" val="551438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452438" y="1063985"/>
            <a:ext cx="11032979"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Q2 Output Targets</a:t>
            </a:r>
          </a:p>
        </p:txBody>
      </p:sp>
      <p:graphicFrame>
        <p:nvGraphicFramePr>
          <p:cNvPr id="6" name="Table 5">
            <a:extLst>
              <a:ext uri="{FF2B5EF4-FFF2-40B4-BE49-F238E27FC236}">
                <a16:creationId xmlns:a16="http://schemas.microsoft.com/office/drawing/2014/main" xmlns="" id="{B46949D8-B0D4-459D-B15D-A994F031FC31}"/>
              </a:ext>
            </a:extLst>
          </p:cNvPr>
          <p:cNvGraphicFramePr>
            <a:graphicFrameLocks noGrp="1"/>
          </p:cNvGraphicFramePr>
          <p:nvPr>
            <p:extLst>
              <p:ext uri="{D42A27DB-BD31-4B8C-83A1-F6EECF244321}">
                <p14:modId xmlns:p14="http://schemas.microsoft.com/office/powerpoint/2010/main" xmlns="" val="2540577459"/>
              </p:ext>
            </p:extLst>
          </p:nvPr>
        </p:nvGraphicFramePr>
        <p:xfrm>
          <a:off x="482599" y="1896802"/>
          <a:ext cx="10848008" cy="3986204"/>
        </p:xfrm>
        <a:graphic>
          <a:graphicData uri="http://schemas.openxmlformats.org/drawingml/2006/table">
            <a:tbl>
              <a:tblPr firstRow="1" firstCol="1" bandRow="1"/>
              <a:tblGrid>
                <a:gridCol w="1370885">
                  <a:extLst>
                    <a:ext uri="{9D8B030D-6E8A-4147-A177-3AD203B41FA5}">
                      <a16:colId xmlns:a16="http://schemas.microsoft.com/office/drawing/2014/main" xmlns="" val="2447122066"/>
                    </a:ext>
                  </a:extLst>
                </a:gridCol>
                <a:gridCol w="1562386">
                  <a:extLst>
                    <a:ext uri="{9D8B030D-6E8A-4147-A177-3AD203B41FA5}">
                      <a16:colId xmlns:a16="http://schemas.microsoft.com/office/drawing/2014/main" xmlns="" val="1230767487"/>
                    </a:ext>
                  </a:extLst>
                </a:gridCol>
                <a:gridCol w="1249908">
                  <a:extLst>
                    <a:ext uri="{9D8B030D-6E8A-4147-A177-3AD203B41FA5}">
                      <a16:colId xmlns:a16="http://schemas.microsoft.com/office/drawing/2014/main" xmlns="" val="3003012551"/>
                    </a:ext>
                  </a:extLst>
                </a:gridCol>
                <a:gridCol w="1234284">
                  <a:extLst>
                    <a:ext uri="{9D8B030D-6E8A-4147-A177-3AD203B41FA5}">
                      <a16:colId xmlns:a16="http://schemas.microsoft.com/office/drawing/2014/main" xmlns="" val="3151490312"/>
                    </a:ext>
                  </a:extLst>
                </a:gridCol>
                <a:gridCol w="2741754">
                  <a:extLst>
                    <a:ext uri="{9D8B030D-6E8A-4147-A177-3AD203B41FA5}">
                      <a16:colId xmlns:a16="http://schemas.microsoft.com/office/drawing/2014/main" xmlns="" val="3867870525"/>
                    </a:ext>
                  </a:extLst>
                </a:gridCol>
                <a:gridCol w="2688791">
                  <a:extLst>
                    <a:ext uri="{9D8B030D-6E8A-4147-A177-3AD203B41FA5}">
                      <a16:colId xmlns:a16="http://schemas.microsoft.com/office/drawing/2014/main" xmlns="" val="3285110736"/>
                    </a:ext>
                  </a:extLst>
                </a:gridCol>
              </a:tblGrid>
              <a:tr h="359992">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GB" sz="1400" dirty="0">
                          <a:effectLst/>
                          <a:latin typeface="Verdana" panose="020B0604030504040204" pitchFamily="34" charset="0"/>
                          <a:ea typeface="Verdana" panose="020B0604030504040204" pitchFamily="34" charset="0"/>
                        </a:rPr>
                        <a:t>Sub-Programme 2: Licensing and Compliance</a:t>
                      </a: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542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a:effectLst/>
                          <a:latin typeface="Verdana" panose="020B0604030504040204" pitchFamily="34" charset="0"/>
                          <a:ea typeface="Verdana" panose="020B0604030504040204" pitchFamily="34" charset="0"/>
                        </a:rPr>
                        <a:t>Indicator</a:t>
                      </a:r>
                      <a:endParaRPr lang="en-US" sz="1200" b="1">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Mitigation</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26719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Percentage of the Process to develop final specifications for connectivity of TVET campuses and Community Education and Training sites 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100%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100%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GB" sz="1200" dirty="0">
                          <a:effectLst/>
                          <a:latin typeface="Verdana" panose="020B0604030504040204" pitchFamily="34" charset="0"/>
                          <a:ea typeface="Verdana" panose="020B0604030504040204" pitchFamily="34" charset="0"/>
                          <a:cs typeface="Verdana" panose="020B0604030504040204" pitchFamily="34" charset="0"/>
                        </a:rPr>
                        <a:t>The specifications were timeously prepared and consulted on with all relevant stakeholders. However, prior to finalisation, the Department of Higher Education and Training requested amendments to the specifications that had been agreed upon, which amendments needed to be considered prior to publication of the final specifications.</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GB" sz="1200" dirty="0">
                          <a:effectLst/>
                          <a:latin typeface="Verdana" panose="020B0604030504040204" pitchFamily="34" charset="0"/>
                          <a:ea typeface="Verdana" panose="020B0604030504040204" pitchFamily="34" charset="0"/>
                          <a:cs typeface="Verdana" panose="020B060403050404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r>
                        <a:rPr lang="en-ZA" sz="1200" dirty="0">
                          <a:effectLst/>
                          <a:latin typeface="Verdana" panose="020B0604030504040204" pitchFamily="34" charset="0"/>
                          <a:ea typeface="Times New Roman" panose="02020603050405020304" pitchFamily="18" charset="0"/>
                          <a:cs typeface="Calibri" panose="020F0502020204030204" pitchFamily="34" charset="0"/>
                        </a:rPr>
                        <a:t>The Final Specifications taking into account DHET’s input will be published by no later than 15 November 2021.</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ZA" sz="1200" dirty="0">
                          <a:effectLst/>
                          <a:latin typeface="Verdana" panose="020B0604030504040204" pitchFamily="34" charset="0"/>
                          <a:ea typeface="Calibri" panose="020F0502020204030204" pitchFamily="34"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ZA" sz="1200" dirty="0">
                          <a:effectLst/>
                          <a:latin typeface="Verdana" panose="020B0604030504040204" pitchFamily="34" charset="0"/>
                          <a:ea typeface="Times New Roman" panose="02020603050405020304" pitchFamily="18"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ZA" sz="1200" dirty="0">
                          <a:effectLst/>
                          <a:latin typeface="Verdana" panose="020B0604030504040204" pitchFamily="34" charset="0"/>
                          <a:ea typeface="Times New Roman" panose="02020603050405020304" pitchFamily="18"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ZA" sz="1200" dirty="0">
                          <a:effectLst/>
                          <a:latin typeface="Verdana" panose="020B0604030504040204" pitchFamily="34" charset="0"/>
                          <a:ea typeface="Times New Roman" panose="02020603050405020304" pitchFamily="18"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bl>
          </a:graphicData>
        </a:graphic>
      </p:graphicFrame>
    </p:spTree>
    <p:extLst>
      <p:ext uri="{BB962C8B-B14F-4D97-AF65-F5344CB8AC3E}">
        <p14:creationId xmlns:p14="http://schemas.microsoft.com/office/powerpoint/2010/main" xmlns="" val="267654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452438" y="1063985"/>
            <a:ext cx="11032979"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Q2 Output Targets</a:t>
            </a:r>
          </a:p>
        </p:txBody>
      </p:sp>
      <p:graphicFrame>
        <p:nvGraphicFramePr>
          <p:cNvPr id="6" name="Table 5">
            <a:extLst>
              <a:ext uri="{FF2B5EF4-FFF2-40B4-BE49-F238E27FC236}">
                <a16:creationId xmlns:a16="http://schemas.microsoft.com/office/drawing/2014/main" xmlns="" id="{B46949D8-B0D4-459D-B15D-A994F031FC31}"/>
              </a:ext>
            </a:extLst>
          </p:cNvPr>
          <p:cNvGraphicFramePr>
            <a:graphicFrameLocks noGrp="1"/>
          </p:cNvGraphicFramePr>
          <p:nvPr>
            <p:extLst>
              <p:ext uri="{D42A27DB-BD31-4B8C-83A1-F6EECF244321}">
                <p14:modId xmlns:p14="http://schemas.microsoft.com/office/powerpoint/2010/main" xmlns="" val="1132056036"/>
              </p:ext>
            </p:extLst>
          </p:nvPr>
        </p:nvGraphicFramePr>
        <p:xfrm>
          <a:off x="482599" y="1896802"/>
          <a:ext cx="10848008" cy="4788978"/>
        </p:xfrm>
        <a:graphic>
          <a:graphicData uri="http://schemas.openxmlformats.org/drawingml/2006/table">
            <a:tbl>
              <a:tblPr firstRow="1" firstCol="1" bandRow="1"/>
              <a:tblGrid>
                <a:gridCol w="1370885">
                  <a:extLst>
                    <a:ext uri="{9D8B030D-6E8A-4147-A177-3AD203B41FA5}">
                      <a16:colId xmlns:a16="http://schemas.microsoft.com/office/drawing/2014/main" xmlns="" val="2447122066"/>
                    </a:ext>
                  </a:extLst>
                </a:gridCol>
                <a:gridCol w="1562386">
                  <a:extLst>
                    <a:ext uri="{9D8B030D-6E8A-4147-A177-3AD203B41FA5}">
                      <a16:colId xmlns:a16="http://schemas.microsoft.com/office/drawing/2014/main" xmlns="" val="1230767487"/>
                    </a:ext>
                  </a:extLst>
                </a:gridCol>
                <a:gridCol w="1249908">
                  <a:extLst>
                    <a:ext uri="{9D8B030D-6E8A-4147-A177-3AD203B41FA5}">
                      <a16:colId xmlns:a16="http://schemas.microsoft.com/office/drawing/2014/main" xmlns="" val="3003012551"/>
                    </a:ext>
                  </a:extLst>
                </a:gridCol>
                <a:gridCol w="1234284">
                  <a:extLst>
                    <a:ext uri="{9D8B030D-6E8A-4147-A177-3AD203B41FA5}">
                      <a16:colId xmlns:a16="http://schemas.microsoft.com/office/drawing/2014/main" xmlns="" val="3151490312"/>
                    </a:ext>
                  </a:extLst>
                </a:gridCol>
                <a:gridCol w="2882991">
                  <a:extLst>
                    <a:ext uri="{9D8B030D-6E8A-4147-A177-3AD203B41FA5}">
                      <a16:colId xmlns:a16="http://schemas.microsoft.com/office/drawing/2014/main" xmlns="" val="3867870525"/>
                    </a:ext>
                  </a:extLst>
                </a:gridCol>
                <a:gridCol w="2547554">
                  <a:extLst>
                    <a:ext uri="{9D8B030D-6E8A-4147-A177-3AD203B41FA5}">
                      <a16:colId xmlns:a16="http://schemas.microsoft.com/office/drawing/2014/main" xmlns="" val="3285110736"/>
                    </a:ext>
                  </a:extLst>
                </a:gridCol>
              </a:tblGrid>
              <a:tr h="359992">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GB" sz="1400" dirty="0">
                          <a:effectLst/>
                          <a:latin typeface="Verdana" panose="020B0604030504040204" pitchFamily="34" charset="0"/>
                          <a:ea typeface="Verdana" panose="020B0604030504040204" pitchFamily="34" charset="0"/>
                        </a:rPr>
                        <a:t>Programme 3: </a:t>
                      </a:r>
                      <a:r>
                        <a:rPr lang="en-US" sz="1400" b="1" dirty="0">
                          <a:effectLst/>
                          <a:latin typeface="Verdana" panose="020B0604030504040204" pitchFamily="34" charset="0"/>
                          <a:ea typeface="Verdana" panose="020B0604030504040204" pitchFamily="34" charset="0"/>
                          <a:cs typeface="Arial" panose="020B0604020202020204" pitchFamily="34" charset="0"/>
                        </a:rPr>
                        <a:t>Policy Research and Analysis</a:t>
                      </a:r>
                      <a:endParaRPr lang="en-GB" sz="1400" dirty="0">
                        <a:effectLst/>
                        <a:latin typeface="Verdana" panose="020B0604030504040204" pitchFamily="34" charset="0"/>
                        <a:ea typeface="Verdana" panose="020B0604030504040204" pitchFamily="34" charset="0"/>
                      </a:endParaRP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542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a:effectLst/>
                          <a:latin typeface="Verdana" panose="020B0604030504040204" pitchFamily="34" charset="0"/>
                          <a:ea typeface="Verdana" panose="020B0604030504040204" pitchFamily="34" charset="0"/>
                        </a:rPr>
                        <a:t>Indicator</a:t>
                      </a:r>
                      <a:endParaRPr lang="en-US" sz="1200" b="1">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Mitigation</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11505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GB" sz="1200" dirty="0">
                          <a:solidFill>
                            <a:schemeClr val="bg1"/>
                          </a:solidFill>
                          <a:effectLst/>
                          <a:latin typeface="Verdana" panose="020B0604030504040204" pitchFamily="34" charset="0"/>
                          <a:ea typeface="Calibri" panose="020F0502020204030204" pitchFamily="34" charset="0"/>
                          <a:cs typeface="Calibri" panose="020F0502020204030204" pitchFamily="34" charset="0"/>
                        </a:rPr>
                        <a:t>Number of final regulations on the Must Carry Obligations developed</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0,5</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Draft Regulations were published in Q4 of the 2020/21 FY.</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None</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r h="1921612">
                <a:tc>
                  <a:txBody>
                    <a:bodyPr/>
                    <a:lstStyle/>
                    <a:p>
                      <a:pPr marL="0" marR="0">
                        <a:spcBef>
                          <a:spcPts val="0"/>
                        </a:spcBef>
                        <a:spcAft>
                          <a:spcPts val="0"/>
                        </a:spcAft>
                      </a:pPr>
                      <a:r>
                        <a:rPr lang="en-GB" sz="1200" b="1" dirty="0">
                          <a:solidFill>
                            <a:schemeClr val="bg1"/>
                          </a:solidFill>
                          <a:effectLst/>
                          <a:latin typeface="Verdana" panose="020B0604030504040204" pitchFamily="34" charset="0"/>
                          <a:ea typeface="Calibri" panose="020F0502020204030204" pitchFamily="34" charset="0"/>
                          <a:cs typeface="Calibri" panose="020F0502020204030204" pitchFamily="34" charset="0"/>
                        </a:rPr>
                        <a:t>Number of draft regulations on subscription television broadcasting market developed</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pPr marL="0" marR="0" algn="ctr">
                        <a:lnSpc>
                          <a:spcPct val="150000"/>
                        </a:lnSpc>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GB" sz="120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Due to delays in the project, the research data on which the Findings Document was based had become outdated. The Council Committee (assisted by an external Service Provider) is to review the work done thus far in light of latest market dynamics and research data and update its Findings. </a:t>
                      </a:r>
                      <a:r>
                        <a:rPr lang="en-US" sz="120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An approval from National Treasury was required before enlisting the services of the service provider.</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r>
                        <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 September 2021, the National Treasury approved the variation of the contract between ICASA and the Service Provider. The findings document will be </a:t>
                      </a:r>
                      <a:r>
                        <a:rPr lang="en-US" sz="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finalised</a:t>
                      </a:r>
                      <a:r>
                        <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in quarter 4 of the 2021/22 FY.</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4168702902"/>
                  </a:ext>
                </a:extLst>
              </a:tr>
            </a:tbl>
          </a:graphicData>
        </a:graphic>
      </p:graphicFrame>
    </p:spTree>
    <p:extLst>
      <p:ext uri="{BB962C8B-B14F-4D97-AF65-F5344CB8AC3E}">
        <p14:creationId xmlns:p14="http://schemas.microsoft.com/office/powerpoint/2010/main" xmlns="" val="1107382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452438" y="1063985"/>
            <a:ext cx="11032979"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Q2 Output Targets</a:t>
            </a:r>
          </a:p>
        </p:txBody>
      </p:sp>
      <p:graphicFrame>
        <p:nvGraphicFramePr>
          <p:cNvPr id="6" name="Table 5">
            <a:extLst>
              <a:ext uri="{FF2B5EF4-FFF2-40B4-BE49-F238E27FC236}">
                <a16:creationId xmlns:a16="http://schemas.microsoft.com/office/drawing/2014/main" xmlns="" id="{B46949D8-B0D4-459D-B15D-A994F031FC31}"/>
              </a:ext>
            </a:extLst>
          </p:cNvPr>
          <p:cNvGraphicFramePr>
            <a:graphicFrameLocks noGrp="1"/>
          </p:cNvGraphicFramePr>
          <p:nvPr>
            <p:extLst>
              <p:ext uri="{D42A27DB-BD31-4B8C-83A1-F6EECF244321}">
                <p14:modId xmlns:p14="http://schemas.microsoft.com/office/powerpoint/2010/main" xmlns="" val="3214737518"/>
              </p:ext>
            </p:extLst>
          </p:nvPr>
        </p:nvGraphicFramePr>
        <p:xfrm>
          <a:off x="482599" y="1896802"/>
          <a:ext cx="10848008" cy="3986204"/>
        </p:xfrm>
        <a:graphic>
          <a:graphicData uri="http://schemas.openxmlformats.org/drawingml/2006/table">
            <a:tbl>
              <a:tblPr firstRow="1" firstCol="1" bandRow="1"/>
              <a:tblGrid>
                <a:gridCol w="1370885">
                  <a:extLst>
                    <a:ext uri="{9D8B030D-6E8A-4147-A177-3AD203B41FA5}">
                      <a16:colId xmlns:a16="http://schemas.microsoft.com/office/drawing/2014/main" xmlns="" val="2447122066"/>
                    </a:ext>
                  </a:extLst>
                </a:gridCol>
                <a:gridCol w="1562386">
                  <a:extLst>
                    <a:ext uri="{9D8B030D-6E8A-4147-A177-3AD203B41FA5}">
                      <a16:colId xmlns:a16="http://schemas.microsoft.com/office/drawing/2014/main" xmlns="" val="1230767487"/>
                    </a:ext>
                  </a:extLst>
                </a:gridCol>
                <a:gridCol w="1249908">
                  <a:extLst>
                    <a:ext uri="{9D8B030D-6E8A-4147-A177-3AD203B41FA5}">
                      <a16:colId xmlns:a16="http://schemas.microsoft.com/office/drawing/2014/main" xmlns="" val="3003012551"/>
                    </a:ext>
                  </a:extLst>
                </a:gridCol>
                <a:gridCol w="1234284">
                  <a:extLst>
                    <a:ext uri="{9D8B030D-6E8A-4147-A177-3AD203B41FA5}">
                      <a16:colId xmlns:a16="http://schemas.microsoft.com/office/drawing/2014/main" xmlns="" val="3151490312"/>
                    </a:ext>
                  </a:extLst>
                </a:gridCol>
                <a:gridCol w="2741754">
                  <a:extLst>
                    <a:ext uri="{9D8B030D-6E8A-4147-A177-3AD203B41FA5}">
                      <a16:colId xmlns:a16="http://schemas.microsoft.com/office/drawing/2014/main" xmlns="" val="3867870525"/>
                    </a:ext>
                  </a:extLst>
                </a:gridCol>
                <a:gridCol w="2688791">
                  <a:extLst>
                    <a:ext uri="{9D8B030D-6E8A-4147-A177-3AD203B41FA5}">
                      <a16:colId xmlns:a16="http://schemas.microsoft.com/office/drawing/2014/main" xmlns="" val="3285110736"/>
                    </a:ext>
                  </a:extLst>
                </a:gridCol>
              </a:tblGrid>
              <a:tr h="359992">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effectLst/>
                          <a:latin typeface="Verdana" panose="020B0604030504040204" pitchFamily="34" charset="0"/>
                          <a:ea typeface="Verdana" panose="020B0604030504040204" pitchFamily="34" charset="0"/>
                        </a:rPr>
                        <a:t>Programme: Programme 3: </a:t>
                      </a:r>
                      <a:r>
                        <a:rPr lang="en-US" sz="1400" b="1" dirty="0">
                          <a:effectLst/>
                          <a:latin typeface="Verdana" panose="020B0604030504040204" pitchFamily="34" charset="0"/>
                          <a:ea typeface="Verdana" panose="020B0604030504040204" pitchFamily="34" charset="0"/>
                          <a:cs typeface="Arial" panose="020B0604020202020204" pitchFamily="34" charset="0"/>
                        </a:rPr>
                        <a:t>Policy Research and Analysis</a:t>
                      </a:r>
                      <a:endParaRPr lang="en-GB" sz="1400" dirty="0">
                        <a:effectLst/>
                        <a:latin typeface="Verdana" panose="020B0604030504040204" pitchFamily="34" charset="0"/>
                        <a:ea typeface="Verdana" panose="020B0604030504040204" pitchFamily="34" charset="0"/>
                      </a:endParaRP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542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a:effectLst/>
                          <a:latin typeface="Verdana" panose="020B0604030504040204" pitchFamily="34" charset="0"/>
                          <a:ea typeface="Verdana" panose="020B0604030504040204" pitchFamily="34" charset="0"/>
                        </a:rPr>
                        <a:t>Indicator</a:t>
                      </a:r>
                      <a:endParaRPr lang="en-US" sz="1200" b="1">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Mitigation</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26719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GB" sz="1200" dirty="0">
                          <a:solidFill>
                            <a:schemeClr val="bg1"/>
                          </a:solidFill>
                          <a:effectLst/>
                          <a:latin typeface="Verdana" panose="020B0604030504040204" pitchFamily="34" charset="0"/>
                          <a:ea typeface="Calibri" panose="020F0502020204030204" pitchFamily="34" charset="0"/>
                          <a:cs typeface="Calibri" panose="020F0502020204030204" pitchFamily="34" charset="0"/>
                        </a:rPr>
                        <a:t>Number of 2018 Call Termination Regulations reviewed</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1</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0,5</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The Authority conducted a workshop on the published questionnaire to provide stakeholders with more clarity. However, the inclusion of the industry workshop was not envisaged and was not in the initial project plan.                                                                               Furthermore, to mitigate against the risk of legal challenge, stakeholders were given 45 working days (as opposed to 30 days as per the initial plan) to respond to the questionnaire.</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In light of the extended timelines, the Discussion Document was </a:t>
                      </a:r>
                      <a:r>
                        <a:rPr lang="en-US" sz="1200" dirty="0" err="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finalised</a:t>
                      </a:r>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by the Council Committee and processed for Council approval, with the anticipation that it will be published by the end of November 2021. The annual target (being the Findings Document on the review) will still be met.</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bl>
          </a:graphicData>
        </a:graphic>
      </p:graphicFrame>
    </p:spTree>
    <p:extLst>
      <p:ext uri="{BB962C8B-B14F-4D97-AF65-F5344CB8AC3E}">
        <p14:creationId xmlns:p14="http://schemas.microsoft.com/office/powerpoint/2010/main" xmlns="" val="243471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xmlns="" id="{C36B9812-4A89-422C-81F6-D49F12E58E31}"/>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p:nvPr>
        </p:nvSpPr>
        <p:spPr>
          <a:xfrm>
            <a:off x="412008" y="475226"/>
            <a:ext cx="10515600" cy="581172"/>
          </a:xfrm>
        </p:spPr>
        <p:txBody>
          <a:bodyPr>
            <a:normAutofit/>
          </a:bodyPr>
          <a:lstStyle/>
          <a:p>
            <a:r>
              <a:rPr lang="en-US" sz="2900" dirty="0"/>
              <a:t>Legislative and Policy Mandates</a:t>
            </a:r>
          </a:p>
        </p:txBody>
      </p:sp>
      <p:sp>
        <p:nvSpPr>
          <p:cNvPr id="3" name="Rectangle 2"/>
          <p:cNvSpPr/>
          <p:nvPr/>
        </p:nvSpPr>
        <p:spPr>
          <a:xfrm>
            <a:off x="412008" y="1119657"/>
            <a:ext cx="10418691" cy="424732"/>
          </a:xfrm>
          <a:prstGeom prst="rect">
            <a:avLst/>
          </a:prstGeom>
        </p:spPr>
        <p:txBody>
          <a:bodyPr wrap="square">
            <a:spAutoFit/>
          </a:bodyPr>
          <a:lstStyle/>
          <a:p>
            <a:pPr marL="0" marR="0" lvl="0" indent="0" defTabSz="889000" rtl="0" eaLnBrk="1" fontAlgn="auto" latinLnBrk="0" hangingPunct="1">
              <a:lnSpc>
                <a:spcPct val="90000"/>
              </a:lnSpc>
              <a:spcBef>
                <a:spcPct val="0"/>
              </a:spcBef>
              <a:spcAft>
                <a:spcPct val="35000"/>
              </a:spcAft>
              <a:buClrTx/>
              <a:buSzTx/>
              <a:buFontTx/>
              <a:buNone/>
              <a:tabLst/>
              <a:defRPr/>
            </a:pPr>
            <a:r>
              <a:rPr kumimoji="0" lang="en-ZA" sz="2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quarterly activities were carried out in line with:</a:t>
            </a:r>
          </a:p>
        </p:txBody>
      </p:sp>
      <p:sp>
        <p:nvSpPr>
          <p:cNvPr id="8" name="Rectangle 7"/>
          <p:cNvSpPr/>
          <p:nvPr/>
        </p:nvSpPr>
        <p:spPr>
          <a:xfrm>
            <a:off x="948438" y="1889236"/>
            <a:ext cx="9793160" cy="449353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ICASA’s Legislative Mandates (Sustained Agenda)</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Constitution of the Republic of South Africa, 1996</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Independent Communications Authority of South Africa Act No. 13 of 2000</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Broadcasting Act No. 4 of 1999</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Promotion of Administrative Justice Act No. 3 of 2000</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Postal Services Act No. 124 of 1998</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ICASA’s Policy Mandates (Change Agenda)</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National Development Plan 2030</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Broadband Policy (SA-Connect) 2013</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MTSF 2021 - 2025</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7 Government Priorities (Priority 2)</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Policy on High Demand Spectrum and Policy Direction on Licensing of the WOAN, 2019</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80121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E83A487-1C2D-4765-AE0C-2C6F3864D3B5}"/>
              </a:ext>
            </a:extLst>
          </p:cNvPr>
          <p:cNvPicPr>
            <a:picLocks noGrp="1" noChangeAspect="1"/>
          </p:cNvPicPr>
          <p:nvPr>
            <p:ph idx="1"/>
          </p:nvPr>
        </p:nvPicPr>
        <p:blipFill>
          <a:blip r:embed="rId3" cstate="print"/>
          <a:stretch>
            <a:fillRect/>
          </a:stretch>
        </p:blipFill>
        <p:spPr>
          <a:xfrm>
            <a:off x="452438" y="1063985"/>
            <a:ext cx="11032979" cy="804865"/>
          </a:xfrm>
          <a:prstGeom prst="rect">
            <a:avLst/>
          </a:prstGeom>
        </p:spPr>
      </p:pic>
      <p:sp>
        <p:nvSpPr>
          <p:cNvPr id="4" name="Title 1">
            <a:extLst>
              <a:ext uri="{FF2B5EF4-FFF2-40B4-BE49-F238E27FC236}">
                <a16:creationId xmlns:a16="http://schemas.microsoft.com/office/drawing/2014/main" xmlns="" id="{45D72A36-9983-4525-AE07-8A599552F1E6}"/>
              </a:ext>
            </a:extLst>
          </p:cNvPr>
          <p:cNvSpPr>
            <a:spLocks noGrp="1"/>
          </p:cNvSpPr>
          <p:nvPr>
            <p:ph type="title"/>
          </p:nvPr>
        </p:nvSpPr>
        <p:spPr>
          <a:xfrm>
            <a:off x="452438" y="290513"/>
            <a:ext cx="10515600" cy="581025"/>
          </a:xfrm>
        </p:spPr>
        <p:txBody>
          <a:bodyPr/>
          <a:lstStyle/>
          <a:p>
            <a:r>
              <a:rPr lang="en-US" dirty="0"/>
              <a:t>Q2 Output Targets</a:t>
            </a:r>
          </a:p>
        </p:txBody>
      </p:sp>
      <p:graphicFrame>
        <p:nvGraphicFramePr>
          <p:cNvPr id="6" name="Table 5">
            <a:extLst>
              <a:ext uri="{FF2B5EF4-FFF2-40B4-BE49-F238E27FC236}">
                <a16:creationId xmlns:a16="http://schemas.microsoft.com/office/drawing/2014/main" xmlns="" id="{B46949D8-B0D4-459D-B15D-A994F031FC31}"/>
              </a:ext>
            </a:extLst>
          </p:cNvPr>
          <p:cNvGraphicFramePr>
            <a:graphicFrameLocks noGrp="1"/>
          </p:cNvGraphicFramePr>
          <p:nvPr>
            <p:extLst>
              <p:ext uri="{D42A27DB-BD31-4B8C-83A1-F6EECF244321}">
                <p14:modId xmlns:p14="http://schemas.microsoft.com/office/powerpoint/2010/main" xmlns="" val="3389010151"/>
              </p:ext>
            </p:extLst>
          </p:nvPr>
        </p:nvGraphicFramePr>
        <p:xfrm>
          <a:off x="482599" y="1896802"/>
          <a:ext cx="10848008" cy="4423218"/>
        </p:xfrm>
        <a:graphic>
          <a:graphicData uri="http://schemas.openxmlformats.org/drawingml/2006/table">
            <a:tbl>
              <a:tblPr firstRow="1" firstCol="1" bandRow="1"/>
              <a:tblGrid>
                <a:gridCol w="1370885">
                  <a:extLst>
                    <a:ext uri="{9D8B030D-6E8A-4147-A177-3AD203B41FA5}">
                      <a16:colId xmlns:a16="http://schemas.microsoft.com/office/drawing/2014/main" xmlns="" val="2447122066"/>
                    </a:ext>
                  </a:extLst>
                </a:gridCol>
                <a:gridCol w="1562386">
                  <a:extLst>
                    <a:ext uri="{9D8B030D-6E8A-4147-A177-3AD203B41FA5}">
                      <a16:colId xmlns:a16="http://schemas.microsoft.com/office/drawing/2014/main" xmlns="" val="1230767487"/>
                    </a:ext>
                  </a:extLst>
                </a:gridCol>
                <a:gridCol w="1249908">
                  <a:extLst>
                    <a:ext uri="{9D8B030D-6E8A-4147-A177-3AD203B41FA5}">
                      <a16:colId xmlns:a16="http://schemas.microsoft.com/office/drawing/2014/main" xmlns="" val="3003012551"/>
                    </a:ext>
                  </a:extLst>
                </a:gridCol>
                <a:gridCol w="1234284">
                  <a:extLst>
                    <a:ext uri="{9D8B030D-6E8A-4147-A177-3AD203B41FA5}">
                      <a16:colId xmlns:a16="http://schemas.microsoft.com/office/drawing/2014/main" xmlns="" val="3151490312"/>
                    </a:ext>
                  </a:extLst>
                </a:gridCol>
                <a:gridCol w="2741754">
                  <a:extLst>
                    <a:ext uri="{9D8B030D-6E8A-4147-A177-3AD203B41FA5}">
                      <a16:colId xmlns:a16="http://schemas.microsoft.com/office/drawing/2014/main" xmlns="" val="3867870525"/>
                    </a:ext>
                  </a:extLst>
                </a:gridCol>
                <a:gridCol w="2688791">
                  <a:extLst>
                    <a:ext uri="{9D8B030D-6E8A-4147-A177-3AD203B41FA5}">
                      <a16:colId xmlns:a16="http://schemas.microsoft.com/office/drawing/2014/main" xmlns="" val="3285110736"/>
                    </a:ext>
                  </a:extLst>
                </a:gridCol>
              </a:tblGrid>
              <a:tr h="359992">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en-GB" sz="1400" dirty="0">
                          <a:effectLst/>
                          <a:latin typeface="Verdana" panose="020B0604030504040204" pitchFamily="34" charset="0"/>
                          <a:ea typeface="Verdana" panose="020B0604030504040204" pitchFamily="34" charset="0"/>
                        </a:rPr>
                        <a:t>Programme 4: </a:t>
                      </a:r>
                      <a:r>
                        <a:rPr lang="en-US" sz="1400" b="1" dirty="0">
                          <a:effectLst/>
                          <a:latin typeface="Verdana" panose="020B0604030504040204" pitchFamily="34" charset="0"/>
                          <a:ea typeface="Verdana" panose="020B0604030504040204" pitchFamily="34" charset="0"/>
                          <a:cs typeface="Arial" panose="020B0604020202020204" pitchFamily="34" charset="0"/>
                        </a:rPr>
                        <a:t>Engineering &amp; Technology</a:t>
                      </a:r>
                      <a:endParaRPr lang="en-GB" sz="1400" dirty="0">
                        <a:effectLst/>
                        <a:latin typeface="Verdana" panose="020B0604030504040204" pitchFamily="34" charset="0"/>
                        <a:ea typeface="Verdana" panose="020B0604030504040204" pitchFamily="34" charset="0"/>
                      </a:endParaRPr>
                    </a:p>
                  </a:txBody>
                  <a:tcPr marL="18447" marR="1844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tc hMerge="1">
                  <a:txBody>
                    <a:bodyPr/>
                    <a:lstStyle/>
                    <a:p>
                      <a:pPr algn="just">
                        <a:lnSpc>
                          <a:spcPct val="150000"/>
                        </a:lnSpc>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8447" marR="18447" marT="0" marB="0"/>
                </a:tc>
                <a:extLst>
                  <a:ext uri="{0D108BD9-81ED-4DB2-BD59-A6C34878D82A}">
                    <a16:rowId xmlns:a16="http://schemas.microsoft.com/office/drawing/2014/main" xmlns="" val="2566253618"/>
                  </a:ext>
                </a:extLst>
              </a:tr>
              <a:tr h="9542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en-US" sz="1200" b="1">
                          <a:effectLst/>
                          <a:latin typeface="Verdana" panose="020B0604030504040204" pitchFamily="34" charset="0"/>
                          <a:ea typeface="Verdana" panose="020B0604030504040204" pitchFamily="34" charset="0"/>
                        </a:rPr>
                        <a:t>Output</a:t>
                      </a:r>
                    </a:p>
                    <a:p>
                      <a:pPr algn="just">
                        <a:lnSpc>
                          <a:spcPct val="100000"/>
                        </a:lnSpc>
                        <a:spcAft>
                          <a:spcPts val="0"/>
                        </a:spcAft>
                      </a:pPr>
                      <a:r>
                        <a:rPr lang="en-US" sz="1200" b="1">
                          <a:effectLst/>
                          <a:latin typeface="Verdana" panose="020B0604030504040204" pitchFamily="34" charset="0"/>
                          <a:ea typeface="Verdana" panose="020B0604030504040204" pitchFamily="34" charset="0"/>
                        </a:rPr>
                        <a:t>Indicator</a:t>
                      </a:r>
                      <a:endParaRPr lang="en-US" sz="1200" b="1">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Target for</a:t>
                      </a:r>
                    </a:p>
                    <a:p>
                      <a:pPr>
                        <a:lnSpc>
                          <a:spcPct val="100000"/>
                        </a:lnSpc>
                        <a:spcAft>
                          <a:spcPts val="0"/>
                        </a:spcAft>
                      </a:pPr>
                      <a:r>
                        <a:rPr lang="en-US" sz="1200" b="1" dirty="0">
                          <a:effectLst/>
                          <a:latin typeface="Verdana" panose="020B0604030504040204" pitchFamily="34" charset="0"/>
                          <a:ea typeface="Verdana" panose="020B0604030504040204" pitchFamily="34" charset="0"/>
                        </a:rPr>
                        <a:t>2021/22 as per</a:t>
                      </a:r>
                    </a:p>
                    <a:p>
                      <a:pPr>
                        <a:lnSpc>
                          <a:spcPct val="100000"/>
                        </a:lnSpc>
                        <a:spcAft>
                          <a:spcPts val="0"/>
                        </a:spcAft>
                      </a:pPr>
                      <a:r>
                        <a:rPr lang="en-US" sz="1200" b="1" dirty="0">
                          <a:effectLst/>
                          <a:latin typeface="Verdana" panose="020B0604030504040204" pitchFamily="34" charset="0"/>
                          <a:ea typeface="Verdana" panose="020B0604030504040204" pitchFamily="34" charset="0"/>
                        </a:rPr>
                        <a:t>Annual</a:t>
                      </a:r>
                    </a:p>
                    <a:p>
                      <a:pPr>
                        <a:lnSpc>
                          <a:spcPct val="100000"/>
                        </a:lnSpc>
                        <a:spcAft>
                          <a:spcPts val="0"/>
                        </a:spcAft>
                      </a:pPr>
                      <a:r>
                        <a:rPr lang="en-US" sz="1200" b="1" dirty="0">
                          <a:effectLst/>
                          <a:latin typeface="Verdana" panose="020B0604030504040204" pitchFamily="34" charset="0"/>
                          <a:ea typeface="Verdana" panose="020B0604030504040204" pitchFamily="34" charset="0"/>
                        </a:rPr>
                        <a:t>Performance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Plan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nSpc>
                          <a:spcPct val="100000"/>
                        </a:lnSpc>
                        <a:spcAft>
                          <a:spcPts val="0"/>
                        </a:spcAft>
                      </a:pPr>
                      <a:r>
                        <a:rPr lang="en-US" sz="1200" b="1" dirty="0">
                          <a:effectLst/>
                          <a:latin typeface="Verdana" panose="020B0604030504040204" pitchFamily="34" charset="0"/>
                          <a:ea typeface="Verdana" panose="020B0604030504040204" pitchFamily="34" charset="0"/>
                        </a:rPr>
                        <a:t>Target</a:t>
                      </a:r>
                    </a:p>
                    <a:p>
                      <a:pPr>
                        <a:lnSpc>
                          <a:spcPct val="100000"/>
                        </a:lnSpc>
                        <a:spcAft>
                          <a:spcPts val="0"/>
                        </a:spcAft>
                      </a:pPr>
                      <a:r>
                        <a:rPr lang="en-US" sz="1200" b="1" dirty="0">
                          <a:effectLst/>
                          <a:latin typeface="Verdana" panose="020B0604030504040204" pitchFamily="34" charset="0"/>
                          <a:ea typeface="Verdana" panose="020B0604030504040204" pitchFamily="34" charset="0"/>
                        </a:rPr>
                        <a:t>as per APP</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Quarter 2</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Actual output</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Reason for</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Deviation</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200" b="1" dirty="0">
                          <a:effectLst/>
                          <a:latin typeface="Verdana" panose="020B0604030504040204" pitchFamily="34" charset="0"/>
                          <a:ea typeface="Verdana" panose="020B0604030504040204" pitchFamily="34" charset="0"/>
                        </a:rPr>
                        <a:t>Corrective</a:t>
                      </a:r>
                    </a:p>
                    <a:p>
                      <a:pPr algn="just">
                        <a:lnSpc>
                          <a:spcPct val="100000"/>
                        </a:lnSpc>
                        <a:spcAft>
                          <a:spcPts val="0"/>
                        </a:spcAft>
                      </a:pPr>
                      <a:r>
                        <a:rPr lang="en-US" sz="1200" b="1" dirty="0">
                          <a:effectLst/>
                          <a:latin typeface="Verdana" panose="020B0604030504040204" pitchFamily="34" charset="0"/>
                          <a:ea typeface="Verdana" panose="020B0604030504040204" pitchFamily="34" charset="0"/>
                        </a:rPr>
                        <a:t>Measures</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447" marR="18447"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390140122"/>
                  </a:ext>
                </a:extLst>
              </a:tr>
              <a:tr h="26719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Percentage of Network Performance Management System developed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40%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30%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r>
                        <a:rPr lang="en-GB" sz="1200">
                          <a:solidFill>
                            <a:srgbClr val="000000"/>
                          </a:solidFill>
                          <a:effectLst/>
                          <a:latin typeface="Verdana" panose="020B0604030504040204" pitchFamily="34" charset="0"/>
                          <a:ea typeface="Verdana" panose="020B0604030504040204" pitchFamily="34" charset="0"/>
                          <a:cs typeface="Calibri" panose="020F0502020204030204" pitchFamily="34" charset="0"/>
                        </a:rPr>
                        <a:t>Due to the NPMS being procured as part of the comprehensive multi-modular compliance system, the responses received from prospective service providers were in excess of allocated budget. This necessitated engagements with National Treasury for guidance on how to proceed given the impact of lack of appropriate systems on ICASA’s ability to effectively  execute its mandate. Notwithstnding numerous follow-ups the response from National treasury was delayed (by over 2 months)</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p>
                      <a:r>
                        <a:rPr lang="en-GB"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The Authority finally received a response from National Treasury providing guidance on the matter, which response will be processed for final decision by end of Q3.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8787816"/>
                  </a:ext>
                </a:extLst>
              </a:tr>
            </a:tbl>
          </a:graphicData>
        </a:graphic>
      </p:graphicFrame>
    </p:spTree>
    <p:extLst>
      <p:ext uri="{BB962C8B-B14F-4D97-AF65-F5344CB8AC3E}">
        <p14:creationId xmlns:p14="http://schemas.microsoft.com/office/powerpoint/2010/main" xmlns="" val="3416148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EFA765C-94EC-4D6B-B7CB-4AF05166FDD1}"/>
              </a:ext>
            </a:extLst>
          </p:cNvPr>
          <p:cNvSpPr>
            <a:spLocks noGrp="1"/>
          </p:cNvSpPr>
          <p:nvPr>
            <p:ph type="title"/>
          </p:nvPr>
        </p:nvSpPr>
        <p:spPr>
          <a:xfrm>
            <a:off x="3223845" y="3044629"/>
            <a:ext cx="5486401" cy="1046724"/>
          </a:xfrm>
        </p:spPr>
        <p:txBody>
          <a:bodyPr>
            <a:normAutofit/>
          </a:bodyPr>
          <a:lstStyle/>
          <a:p>
            <a:pPr algn="ctr"/>
            <a:r>
              <a:rPr lang="en-US" sz="4800" dirty="0"/>
              <a:t>Thank You </a:t>
            </a:r>
          </a:p>
        </p:txBody>
      </p:sp>
    </p:spTree>
    <p:extLst>
      <p:ext uri="{BB962C8B-B14F-4D97-AF65-F5344CB8AC3E}">
        <p14:creationId xmlns:p14="http://schemas.microsoft.com/office/powerpoint/2010/main" xmlns="" val="332726588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a:xfrm>
            <a:off x="339124" y="413667"/>
            <a:ext cx="8692235" cy="581172"/>
          </a:xfrm>
        </p:spPr>
        <p:txBody>
          <a:bodyPr>
            <a:normAutofit/>
          </a:bodyPr>
          <a:lstStyle/>
          <a:p>
            <a:r>
              <a:rPr lang="en-ZA" sz="2900" dirty="0"/>
              <a:t>Impact Statement</a:t>
            </a:r>
          </a:p>
        </p:txBody>
      </p:sp>
      <p:sp>
        <p:nvSpPr>
          <p:cNvPr id="7" name="Slide Number Placeholder 2">
            <a:extLst>
              <a:ext uri="{FF2B5EF4-FFF2-40B4-BE49-F238E27FC236}">
                <a16:creationId xmlns:a16="http://schemas.microsoft.com/office/drawing/2014/main" xmlns="" id="{0FF354FF-87C5-41FC-893D-143F5487D4C2}"/>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4</a:t>
            </a:fld>
            <a:endParaRPr lang="en-ZA" dirty="0">
              <a:solidFill>
                <a:prstClr val="black">
                  <a:tint val="75000"/>
                </a:prstClr>
              </a:solidFill>
            </a:endParaRPr>
          </a:p>
        </p:txBody>
      </p:sp>
      <p:sp>
        <p:nvSpPr>
          <p:cNvPr id="5" name="Freeform 4">
            <a:extLst>
              <a:ext uri="{FF2B5EF4-FFF2-40B4-BE49-F238E27FC236}">
                <a16:creationId xmlns:a16="http://schemas.microsoft.com/office/drawing/2014/main" xmlns="" id="{3DC87F5E-B8AD-40CF-9506-D410B7696271}"/>
              </a:ext>
            </a:extLst>
          </p:cNvPr>
          <p:cNvSpPr/>
          <p:nvPr/>
        </p:nvSpPr>
        <p:spPr>
          <a:xfrm>
            <a:off x="922140" y="1516838"/>
            <a:ext cx="9851878" cy="1010093"/>
          </a:xfrm>
          <a:custGeom>
            <a:avLst/>
            <a:gdLst>
              <a:gd name="connsiteX0" fmla="*/ 0 w 6275141"/>
              <a:gd name="connsiteY0" fmla="*/ 98402 h 590400"/>
              <a:gd name="connsiteX1" fmla="*/ 98402 w 6275141"/>
              <a:gd name="connsiteY1" fmla="*/ 0 h 590400"/>
              <a:gd name="connsiteX2" fmla="*/ 6176739 w 6275141"/>
              <a:gd name="connsiteY2" fmla="*/ 0 h 590400"/>
              <a:gd name="connsiteX3" fmla="*/ 6275141 w 6275141"/>
              <a:gd name="connsiteY3" fmla="*/ 98402 h 590400"/>
              <a:gd name="connsiteX4" fmla="*/ 6275141 w 6275141"/>
              <a:gd name="connsiteY4" fmla="*/ 491998 h 590400"/>
              <a:gd name="connsiteX5" fmla="*/ 6176739 w 6275141"/>
              <a:gd name="connsiteY5" fmla="*/ 590400 h 590400"/>
              <a:gd name="connsiteX6" fmla="*/ 98402 w 6275141"/>
              <a:gd name="connsiteY6" fmla="*/ 590400 h 590400"/>
              <a:gd name="connsiteX7" fmla="*/ 0 w 6275141"/>
              <a:gd name="connsiteY7" fmla="*/ 491998 h 590400"/>
              <a:gd name="connsiteX8" fmla="*/ 0 w 627514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141" h="590400">
                <a:moveTo>
                  <a:pt x="0" y="98402"/>
                </a:moveTo>
                <a:cubicBezTo>
                  <a:pt x="0" y="44056"/>
                  <a:pt x="44056" y="0"/>
                  <a:pt x="98402" y="0"/>
                </a:cubicBezTo>
                <a:lnTo>
                  <a:pt x="6176739" y="0"/>
                </a:lnTo>
                <a:cubicBezTo>
                  <a:pt x="6231085" y="0"/>
                  <a:pt x="6275141" y="44056"/>
                  <a:pt x="6275141" y="98402"/>
                </a:cubicBezTo>
                <a:lnTo>
                  <a:pt x="6275141" y="491998"/>
                </a:lnTo>
                <a:cubicBezTo>
                  <a:pt x="6275141" y="546344"/>
                  <a:pt x="6231085" y="590400"/>
                  <a:pt x="6176739" y="590400"/>
                </a:cubicBezTo>
                <a:lnTo>
                  <a:pt x="98402" y="590400"/>
                </a:lnTo>
                <a:cubicBezTo>
                  <a:pt x="44056" y="590400"/>
                  <a:pt x="0" y="546344"/>
                  <a:pt x="0" y="491998"/>
                </a:cubicBezTo>
                <a:lnTo>
                  <a:pt x="0" y="98402"/>
                </a:lnTo>
                <a:close/>
              </a:path>
            </a:pathLst>
          </a:custGeom>
          <a:solidFill>
            <a:schemeClr val="tx2">
              <a:lumMod val="40000"/>
              <a:lumOff val="60000"/>
            </a:schemeClr>
          </a:solidFill>
          <a:ln w="12700" cap="flat" cmpd="sng" algn="ctr">
            <a:solidFill>
              <a:srgbClr val="FFFF00"/>
            </a:solidFill>
            <a:prstDash val="solid"/>
            <a:miter lim="800000"/>
          </a:ln>
          <a:effectLst/>
        </p:spPr>
        <p:txBody>
          <a:bodyPr spcFirstLastPara="0" vert="horz" wrap="square" lIns="266006" tIns="28821" rIns="266006" bIns="28821"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en-ZA" sz="2800" i="1" kern="0" dirty="0">
                <a:solidFill>
                  <a:prstClr val="black"/>
                </a:solidFill>
                <a:latin typeface="Tunga" panose="020B0502040204020203" pitchFamily="34" charset="0"/>
                <a:ea typeface="Verdana" panose="020B0604030504040204" pitchFamily="34" charset="0"/>
                <a:cs typeface="Tunga" panose="020B0502040204020203" pitchFamily="34" charset="0"/>
              </a:rPr>
              <a:t>The l</a:t>
            </a:r>
            <a:r>
              <a:rPr kumimoji="0" lang="en-ZA" sz="2800" i="1" u="none" strike="noStrike" kern="0" cap="none" spc="0" normalizeH="0" baseline="0" noProof="0" dirty="0" err="1">
                <a:ln>
                  <a:noFill/>
                </a:ln>
                <a:solidFill>
                  <a:prstClr val="black"/>
                </a:solidFill>
                <a:effectLst/>
                <a:uLnTx/>
                <a:uFillTx/>
                <a:latin typeface="Tunga" panose="020B0502040204020203" pitchFamily="34" charset="0"/>
                <a:ea typeface="Verdana" panose="020B0604030504040204" pitchFamily="34" charset="0"/>
                <a:cs typeface="Tunga" panose="020B0502040204020203" pitchFamily="34" charset="0"/>
              </a:rPr>
              <a:t>ong</a:t>
            </a:r>
            <a:r>
              <a:rPr kumimoji="0" lang="en-ZA" sz="2800" i="1" u="none" strike="noStrike" kern="0" cap="none" spc="0" normalizeH="0" baseline="0" noProof="0" dirty="0">
                <a:ln>
                  <a:noFill/>
                </a:ln>
                <a:solidFill>
                  <a:prstClr val="black"/>
                </a:solidFill>
                <a:effectLst/>
                <a:uLnTx/>
                <a:uFillTx/>
                <a:latin typeface="Tunga" panose="020B0502040204020203" pitchFamily="34" charset="0"/>
                <a:ea typeface="Verdana" panose="020B0604030504040204" pitchFamily="34" charset="0"/>
                <a:cs typeface="Tunga" panose="020B0502040204020203" pitchFamily="34" charset="0"/>
              </a:rPr>
              <a:t>-term impact envisioned to be realised with the outcomes to which the quarterly </a:t>
            </a:r>
            <a:r>
              <a:rPr lang="en-ZA" sz="2800" i="1" kern="0" dirty="0">
                <a:solidFill>
                  <a:prstClr val="black"/>
                </a:solidFill>
                <a:latin typeface="Tunga" panose="020B0502040204020203" pitchFamily="34" charset="0"/>
                <a:ea typeface="Verdana" panose="020B0604030504040204" pitchFamily="34" charset="0"/>
                <a:cs typeface="Tunga" panose="020B0502040204020203" pitchFamily="34" charset="0"/>
              </a:rPr>
              <a:t>o</a:t>
            </a:r>
            <a:r>
              <a:rPr kumimoji="0" lang="en-ZA" sz="2800" i="1" u="none" strike="noStrike" kern="0" cap="none" spc="0" normalizeH="0" baseline="0" noProof="0" dirty="0" err="1">
                <a:ln>
                  <a:noFill/>
                </a:ln>
                <a:solidFill>
                  <a:prstClr val="black"/>
                </a:solidFill>
                <a:effectLst/>
                <a:uLnTx/>
                <a:uFillTx/>
                <a:latin typeface="Tunga" panose="020B0502040204020203" pitchFamily="34" charset="0"/>
                <a:ea typeface="Verdana" panose="020B0604030504040204" pitchFamily="34" charset="0"/>
                <a:cs typeface="Tunga" panose="020B0502040204020203" pitchFamily="34" charset="0"/>
              </a:rPr>
              <a:t>utputs</a:t>
            </a:r>
            <a:r>
              <a:rPr kumimoji="0" lang="en-ZA" sz="2800" i="1" u="none" strike="noStrike" kern="0" cap="none" spc="0" normalizeH="0" baseline="0" noProof="0" dirty="0">
                <a:ln>
                  <a:noFill/>
                </a:ln>
                <a:solidFill>
                  <a:prstClr val="black"/>
                </a:solidFill>
                <a:effectLst/>
                <a:uLnTx/>
                <a:uFillTx/>
                <a:latin typeface="Tunga" panose="020B0502040204020203" pitchFamily="34" charset="0"/>
                <a:ea typeface="Verdana" panose="020B0604030504040204" pitchFamily="34" charset="0"/>
                <a:cs typeface="Tunga" panose="020B0502040204020203" pitchFamily="34" charset="0"/>
              </a:rPr>
              <a:t> contribute</a:t>
            </a:r>
          </a:p>
        </p:txBody>
      </p:sp>
      <p:graphicFrame>
        <p:nvGraphicFramePr>
          <p:cNvPr id="8" name="Table 7">
            <a:extLst>
              <a:ext uri="{FF2B5EF4-FFF2-40B4-BE49-F238E27FC236}">
                <a16:creationId xmlns:a16="http://schemas.microsoft.com/office/drawing/2014/main" xmlns="" id="{70A3533A-9EE4-4273-BDFB-7FA28859F9D4}"/>
              </a:ext>
            </a:extLst>
          </p:cNvPr>
          <p:cNvGraphicFramePr>
            <a:graphicFrameLocks noGrp="1"/>
          </p:cNvGraphicFramePr>
          <p:nvPr>
            <p:extLst>
              <p:ext uri="{D42A27DB-BD31-4B8C-83A1-F6EECF244321}">
                <p14:modId xmlns:p14="http://schemas.microsoft.com/office/powerpoint/2010/main" xmlns="" val="838685875"/>
              </p:ext>
            </p:extLst>
          </p:nvPr>
        </p:nvGraphicFramePr>
        <p:xfrm>
          <a:off x="922140" y="3048930"/>
          <a:ext cx="9851878" cy="2042160"/>
        </p:xfrm>
        <a:graphic>
          <a:graphicData uri="http://schemas.openxmlformats.org/drawingml/2006/table">
            <a:tbl>
              <a:tblPr firstRow="1" bandRow="1">
                <a:tableStyleId>{93296810-A885-4BE3-A3E7-6D5BEEA58F35}</a:tableStyleId>
              </a:tblPr>
              <a:tblGrid>
                <a:gridCol w="3149064">
                  <a:extLst>
                    <a:ext uri="{9D8B030D-6E8A-4147-A177-3AD203B41FA5}">
                      <a16:colId xmlns:a16="http://schemas.microsoft.com/office/drawing/2014/main" xmlns="" val="1350891629"/>
                    </a:ext>
                  </a:extLst>
                </a:gridCol>
                <a:gridCol w="6702814">
                  <a:extLst>
                    <a:ext uri="{9D8B030D-6E8A-4147-A177-3AD203B41FA5}">
                      <a16:colId xmlns:a16="http://schemas.microsoft.com/office/drawing/2014/main" xmlns="" val="1746166136"/>
                    </a:ext>
                  </a:extLst>
                </a:gridCol>
              </a:tblGrid>
              <a:tr h="315931">
                <a:tc>
                  <a:txBody>
                    <a:bodyPr/>
                    <a:lstStyle/>
                    <a:p>
                      <a:pPr algn="ctr"/>
                      <a:endParaRPr lang="en-GB" sz="3200" dirty="0"/>
                    </a:p>
                    <a:p>
                      <a:pPr algn="ctr"/>
                      <a:r>
                        <a:rPr lang="en-GB" sz="3200" dirty="0"/>
                        <a:t>Impact Statement</a:t>
                      </a:r>
                    </a:p>
                  </a:txBody>
                  <a:tcPr>
                    <a:lnR w="127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u="none" strike="noStrike" kern="1200" baseline="0" dirty="0">
                          <a:solidFill>
                            <a:schemeClr val="tx1"/>
                          </a:solidFill>
                        </a:rPr>
                        <a:t>access for all South Africans to a variety of safe, affordable &amp; reliable communication services for inclusive economic growth </a:t>
                      </a:r>
                      <a:endParaRPr lang="en-US" sz="32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49640703"/>
                  </a:ext>
                </a:extLst>
              </a:tr>
            </a:tbl>
          </a:graphicData>
        </a:graphic>
      </p:graphicFrame>
    </p:spTree>
    <p:extLst>
      <p:ext uri="{BB962C8B-B14F-4D97-AF65-F5344CB8AC3E}">
        <p14:creationId xmlns:p14="http://schemas.microsoft.com/office/powerpoint/2010/main" xmlns="" val="23721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xmlns="" id="{C36B9812-4A89-422C-81F6-D49F12E58E31}"/>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US" sz="2900" dirty="0"/>
              <a:t>Outcomes</a:t>
            </a:r>
          </a:p>
        </p:txBody>
      </p:sp>
      <p:graphicFrame>
        <p:nvGraphicFramePr>
          <p:cNvPr id="5" name="Table 4">
            <a:extLst>
              <a:ext uri="{FF2B5EF4-FFF2-40B4-BE49-F238E27FC236}">
                <a16:creationId xmlns:a16="http://schemas.microsoft.com/office/drawing/2014/main" xmlns="" id="{1CA5F0BB-FE0A-46C8-AF0A-FD09B17BEE94}"/>
              </a:ext>
            </a:extLst>
          </p:cNvPr>
          <p:cNvGraphicFramePr>
            <a:graphicFrameLocks noGrp="1"/>
          </p:cNvGraphicFramePr>
          <p:nvPr/>
        </p:nvGraphicFramePr>
        <p:xfrm>
          <a:off x="471729" y="2228595"/>
          <a:ext cx="10515599" cy="3816605"/>
        </p:xfrm>
        <a:graphic>
          <a:graphicData uri="http://schemas.openxmlformats.org/drawingml/2006/table">
            <a:tbl>
              <a:tblPr firstRow="1" firstCol="1" bandRow="1"/>
              <a:tblGrid>
                <a:gridCol w="3502200">
                  <a:extLst>
                    <a:ext uri="{9D8B030D-6E8A-4147-A177-3AD203B41FA5}">
                      <a16:colId xmlns:a16="http://schemas.microsoft.com/office/drawing/2014/main" xmlns="" val="2314952739"/>
                    </a:ext>
                  </a:extLst>
                </a:gridCol>
                <a:gridCol w="3506699">
                  <a:extLst>
                    <a:ext uri="{9D8B030D-6E8A-4147-A177-3AD203B41FA5}">
                      <a16:colId xmlns:a16="http://schemas.microsoft.com/office/drawing/2014/main" xmlns="" val="2570501204"/>
                    </a:ext>
                  </a:extLst>
                </a:gridCol>
                <a:gridCol w="1594772">
                  <a:extLst>
                    <a:ext uri="{9D8B030D-6E8A-4147-A177-3AD203B41FA5}">
                      <a16:colId xmlns:a16="http://schemas.microsoft.com/office/drawing/2014/main" xmlns="" val="3979506020"/>
                    </a:ext>
                  </a:extLst>
                </a:gridCol>
                <a:gridCol w="1911928">
                  <a:extLst>
                    <a:ext uri="{9D8B030D-6E8A-4147-A177-3AD203B41FA5}">
                      <a16:colId xmlns:a16="http://schemas.microsoft.com/office/drawing/2014/main" xmlns="" val="390349358"/>
                    </a:ext>
                  </a:extLst>
                </a:gridCol>
              </a:tblGrid>
              <a:tr h="4307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ZA" sz="2000">
                          <a:effectLst/>
                        </a:rPr>
                        <a:t>Outcome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ZA" sz="2000">
                          <a:effectLst/>
                        </a:rPr>
                        <a:t>Outcome Indicator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ZA" sz="2000">
                          <a:effectLst/>
                        </a:rPr>
                        <a:t>Baseline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ZA" sz="2000">
                          <a:effectLst/>
                        </a:rPr>
                        <a:t>Target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xmlns="" val="2624545794"/>
                  </a:ext>
                </a:extLst>
              </a:tr>
              <a:tr h="9728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n-ZA" sz="2000" dirty="0">
                          <a:effectLst/>
                        </a:rPr>
                        <a:t>Access to quality broadband Services</a:t>
                      </a:r>
                      <a:endParaRPr lang="en-US" sz="2000" dirty="0">
                        <a:effectLst/>
                      </a:endParaRPr>
                    </a:p>
                    <a:p>
                      <a:pPr>
                        <a:spcAft>
                          <a:spcPts val="0"/>
                        </a:spcAft>
                      </a:pPr>
                      <a:r>
                        <a:rPr lang="en-ZA" sz="2000" dirty="0">
                          <a:effectLst/>
                        </a:rPr>
                        <a:t>Increased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0"/>
                        </a:spcAft>
                      </a:pPr>
                      <a:r>
                        <a:rPr lang="en-ZA" sz="2000">
                          <a:effectLst/>
                        </a:rPr>
                        <a:t>Average</a:t>
                      </a:r>
                      <a:endParaRPr lang="en-US" sz="2000">
                        <a:effectLst/>
                      </a:endParaRPr>
                    </a:p>
                    <a:p>
                      <a:pPr>
                        <a:spcAft>
                          <a:spcPts val="0"/>
                        </a:spcAft>
                      </a:pPr>
                      <a:r>
                        <a:rPr lang="en-ZA" sz="2000">
                          <a:effectLst/>
                        </a:rPr>
                        <a:t>download speed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a:effectLst/>
                        </a:rPr>
                        <a:t>15Mbps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50Mbps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2947297535"/>
                  </a:ext>
                </a:extLst>
              </a:tr>
              <a:tr h="10414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n-ZA" sz="2000" dirty="0">
                          <a:effectLst/>
                        </a:rPr>
                        <a:t>Status of Social Cohesion</a:t>
                      </a:r>
                      <a:endParaRPr lang="en-US" sz="2000" dirty="0">
                        <a:effectLst/>
                      </a:endParaRPr>
                    </a:p>
                    <a:p>
                      <a:pPr>
                        <a:spcAft>
                          <a:spcPts val="0"/>
                        </a:spcAft>
                      </a:pPr>
                      <a:r>
                        <a:rPr lang="en-ZA" sz="2000" dirty="0">
                          <a:effectLst/>
                        </a:rPr>
                        <a:t>(inclusive of Diversity of</a:t>
                      </a:r>
                      <a:endParaRPr lang="en-US" sz="2000" dirty="0">
                        <a:effectLst/>
                      </a:endParaRPr>
                    </a:p>
                    <a:p>
                      <a:pPr>
                        <a:spcAft>
                          <a:spcPts val="0"/>
                        </a:spcAft>
                      </a:pPr>
                      <a:r>
                        <a:rPr lang="en-ZA" sz="2000" dirty="0">
                          <a:effectLst/>
                        </a:rPr>
                        <a:t>Views) enhanced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0"/>
                        </a:spcAft>
                      </a:pPr>
                      <a:r>
                        <a:rPr lang="en-ZA" sz="2000">
                          <a:effectLst/>
                        </a:rPr>
                        <a:t>Percentage of status of Social Cohesion (inclusive of Diversity Views) enhanced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a:effectLst/>
                        </a:rPr>
                        <a:t> </a:t>
                      </a:r>
                      <a:endParaRPr lang="en-US" sz="2000">
                        <a:effectLst/>
                      </a:endParaRPr>
                    </a:p>
                    <a:p>
                      <a:pPr algn="ctr">
                        <a:spcAft>
                          <a:spcPts val="0"/>
                        </a:spcAft>
                      </a:pPr>
                      <a:r>
                        <a:rPr lang="en-ZA" sz="20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 </a:t>
                      </a:r>
                      <a:endParaRPr lang="en-US" sz="2000" dirty="0">
                        <a:effectLst/>
                      </a:endParaRPr>
                    </a:p>
                    <a:p>
                      <a:pPr algn="ctr">
                        <a:spcAft>
                          <a:spcPts val="0"/>
                        </a:spcAft>
                      </a:pPr>
                      <a:r>
                        <a:rPr lang="en-ZA" sz="2000" dirty="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2532910850"/>
                  </a:ext>
                </a:extLst>
              </a:tr>
              <a:tr h="6731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n-ZA" sz="2000">
                          <a:effectLst/>
                        </a:rPr>
                        <a:t>Rights of Consumers</a:t>
                      </a:r>
                      <a:endParaRPr lang="en-US" sz="2000">
                        <a:effectLst/>
                      </a:endParaRPr>
                    </a:p>
                    <a:p>
                      <a:pPr>
                        <a:spcAft>
                          <a:spcPts val="0"/>
                        </a:spcAft>
                      </a:pPr>
                      <a:r>
                        <a:rPr lang="en-ZA" sz="2000">
                          <a:effectLst/>
                        </a:rPr>
                        <a:t>Protected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0"/>
                        </a:spcAft>
                      </a:pPr>
                      <a:r>
                        <a:rPr lang="en-ZA" sz="2000">
                          <a:effectLst/>
                        </a:rPr>
                        <a:t>Level of Consumer Rights</a:t>
                      </a:r>
                      <a:endParaRPr lang="en-US" sz="2000">
                        <a:effectLst/>
                      </a:endParaRPr>
                    </a:p>
                    <a:p>
                      <a:pPr>
                        <a:spcAft>
                          <a:spcPts val="0"/>
                        </a:spcAft>
                      </a:pPr>
                      <a:r>
                        <a:rPr lang="en-ZA" sz="2000">
                          <a:effectLst/>
                        </a:rPr>
                        <a:t>Protection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881314562"/>
                  </a:ext>
                </a:extLst>
              </a:tr>
              <a:tr h="6985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n-ZA" sz="2000">
                          <a:effectLst/>
                        </a:rPr>
                        <a:t>Competition in</a:t>
                      </a:r>
                      <a:endParaRPr lang="en-US" sz="2000">
                        <a:effectLst/>
                      </a:endParaRPr>
                    </a:p>
                    <a:p>
                      <a:pPr>
                        <a:spcAft>
                          <a:spcPts val="0"/>
                        </a:spcAft>
                      </a:pPr>
                      <a:r>
                        <a:rPr lang="en-ZA" sz="2000">
                          <a:effectLst/>
                        </a:rPr>
                        <a:t>the ICT Sector Promoted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0"/>
                        </a:spcAft>
                      </a:pPr>
                      <a:r>
                        <a:rPr lang="en-ZA" sz="2000">
                          <a:effectLst/>
                        </a:rPr>
                        <a:t>Number of procompetitive</a:t>
                      </a:r>
                      <a:endParaRPr lang="en-US" sz="2000">
                        <a:effectLst/>
                      </a:endParaRPr>
                    </a:p>
                    <a:p>
                      <a:pPr>
                        <a:spcAft>
                          <a:spcPts val="0"/>
                        </a:spcAft>
                      </a:pPr>
                      <a:r>
                        <a:rPr lang="en-ZA" sz="2000">
                          <a:effectLst/>
                        </a:rPr>
                        <a:t>Regulatory interventions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2000" dirty="0">
                          <a:effectLst/>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4240602946"/>
                  </a:ext>
                </a:extLst>
              </a:tr>
            </a:tbl>
          </a:graphicData>
        </a:graphic>
      </p:graphicFrame>
      <p:sp>
        <p:nvSpPr>
          <p:cNvPr id="6" name="Freeform 4">
            <a:extLst>
              <a:ext uri="{FF2B5EF4-FFF2-40B4-BE49-F238E27FC236}">
                <a16:creationId xmlns:a16="http://schemas.microsoft.com/office/drawing/2014/main" xmlns="" id="{CFFA16E6-8061-44EE-B530-8A6382C8CB5A}"/>
              </a:ext>
            </a:extLst>
          </p:cNvPr>
          <p:cNvSpPr/>
          <p:nvPr/>
        </p:nvSpPr>
        <p:spPr>
          <a:xfrm>
            <a:off x="471730" y="1155118"/>
            <a:ext cx="10515598" cy="836610"/>
          </a:xfrm>
          <a:custGeom>
            <a:avLst/>
            <a:gdLst>
              <a:gd name="connsiteX0" fmla="*/ 0 w 6275141"/>
              <a:gd name="connsiteY0" fmla="*/ 98402 h 590400"/>
              <a:gd name="connsiteX1" fmla="*/ 98402 w 6275141"/>
              <a:gd name="connsiteY1" fmla="*/ 0 h 590400"/>
              <a:gd name="connsiteX2" fmla="*/ 6176739 w 6275141"/>
              <a:gd name="connsiteY2" fmla="*/ 0 h 590400"/>
              <a:gd name="connsiteX3" fmla="*/ 6275141 w 6275141"/>
              <a:gd name="connsiteY3" fmla="*/ 98402 h 590400"/>
              <a:gd name="connsiteX4" fmla="*/ 6275141 w 6275141"/>
              <a:gd name="connsiteY4" fmla="*/ 491998 h 590400"/>
              <a:gd name="connsiteX5" fmla="*/ 6176739 w 6275141"/>
              <a:gd name="connsiteY5" fmla="*/ 590400 h 590400"/>
              <a:gd name="connsiteX6" fmla="*/ 98402 w 6275141"/>
              <a:gd name="connsiteY6" fmla="*/ 590400 h 590400"/>
              <a:gd name="connsiteX7" fmla="*/ 0 w 6275141"/>
              <a:gd name="connsiteY7" fmla="*/ 491998 h 590400"/>
              <a:gd name="connsiteX8" fmla="*/ 0 w 627514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141" h="590400">
                <a:moveTo>
                  <a:pt x="0" y="98402"/>
                </a:moveTo>
                <a:cubicBezTo>
                  <a:pt x="0" y="44056"/>
                  <a:pt x="44056" y="0"/>
                  <a:pt x="98402" y="0"/>
                </a:cubicBezTo>
                <a:lnTo>
                  <a:pt x="6176739" y="0"/>
                </a:lnTo>
                <a:cubicBezTo>
                  <a:pt x="6231085" y="0"/>
                  <a:pt x="6275141" y="44056"/>
                  <a:pt x="6275141" y="98402"/>
                </a:cubicBezTo>
                <a:lnTo>
                  <a:pt x="6275141" y="491998"/>
                </a:lnTo>
                <a:cubicBezTo>
                  <a:pt x="6275141" y="546344"/>
                  <a:pt x="6231085" y="590400"/>
                  <a:pt x="6176739" y="590400"/>
                </a:cubicBezTo>
                <a:lnTo>
                  <a:pt x="98402" y="590400"/>
                </a:lnTo>
                <a:cubicBezTo>
                  <a:pt x="44056" y="590400"/>
                  <a:pt x="0" y="546344"/>
                  <a:pt x="0" y="491998"/>
                </a:cubicBezTo>
                <a:lnTo>
                  <a:pt x="0" y="98402"/>
                </a:lnTo>
                <a:close/>
              </a:path>
            </a:pathLst>
          </a:custGeom>
          <a:solidFill>
            <a:srgbClr val="FFC000"/>
          </a:solidFill>
          <a:ln w="12700" cap="flat" cmpd="sng" algn="ctr">
            <a:solidFill>
              <a:srgbClr val="A5A5A5"/>
            </a:solidFill>
            <a:prstDash val="solid"/>
            <a:miter lim="800000"/>
          </a:ln>
          <a:effectLst/>
        </p:spPr>
        <p:txBody>
          <a:bodyPr spcFirstLastPara="0" vert="horz" wrap="square" lIns="266006" tIns="28821" rIns="266006" bIns="2882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ZA" sz="24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envisioned medium-term outcomes of the outputs planned for the reporting period are: </a:t>
            </a:r>
          </a:p>
        </p:txBody>
      </p:sp>
    </p:spTree>
    <p:extLst>
      <p:ext uri="{BB962C8B-B14F-4D97-AF65-F5344CB8AC3E}">
        <p14:creationId xmlns:p14="http://schemas.microsoft.com/office/powerpoint/2010/main" xmlns="" val="68534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CEA6C6F-5C0A-4244-BBAB-431F370F6B5B}"/>
              </a:ext>
            </a:extLst>
          </p:cNvPr>
          <p:cNvSpPr>
            <a:spLocks noGrp="1"/>
          </p:cNvSpPr>
          <p:nvPr>
            <p:ph type="title"/>
          </p:nvPr>
        </p:nvSpPr>
        <p:spPr>
          <a:xfrm>
            <a:off x="4378569" y="2922356"/>
            <a:ext cx="7460668" cy="1892521"/>
          </a:xfrm>
        </p:spPr>
        <p:txBody>
          <a:bodyPr>
            <a:normAutofit/>
          </a:bodyPr>
          <a:lstStyle/>
          <a:p>
            <a:pPr algn="ctr">
              <a:tabLst>
                <a:tab pos="342900" algn="l"/>
              </a:tabLst>
            </a:pPr>
            <a:r>
              <a:rPr lang="en-GB" altLang="en-US" sz="3200" dirty="0"/>
              <a:t>Overview of Q2 Performance against Predetermined Objectives</a:t>
            </a:r>
          </a:p>
        </p:txBody>
      </p:sp>
      <p:sp>
        <p:nvSpPr>
          <p:cNvPr id="3" name="Slide Number Placeholder 2">
            <a:extLst>
              <a:ext uri="{FF2B5EF4-FFF2-40B4-BE49-F238E27FC236}">
                <a16:creationId xmlns:a16="http://schemas.microsoft.com/office/drawing/2014/main" xmlns="" id="{499B401B-ADA0-4AD5-A45C-B4098CF91D4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6</a:t>
            </a:fld>
            <a:endParaRPr lang="en-ZA" dirty="0">
              <a:solidFill>
                <a:prstClr val="black">
                  <a:tint val="75000"/>
                </a:prstClr>
              </a:solidFill>
            </a:endParaRPr>
          </a:p>
        </p:txBody>
      </p:sp>
    </p:spTree>
    <p:extLst>
      <p:ext uri="{BB962C8B-B14F-4D97-AF65-F5344CB8AC3E}">
        <p14:creationId xmlns:p14="http://schemas.microsoft.com/office/powerpoint/2010/main" xmlns="" val="106117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9252AF0-6E0E-40C9-82B5-35EB68119C9C}" type="slidenum">
              <a:rPr lang="en-ZA" smtClean="0"/>
              <a:pPr/>
              <a:t>‹#›</a:t>
            </a:fld>
            <a:endParaRPr lang="en-Z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Q2 Performance in absolute numbers</a:t>
            </a:r>
            <a:endParaRPr lang="en-ZA" sz="2900" dirty="0">
              <a:solidFill>
                <a:schemeClr val="accent6">
                  <a:lumMod val="60000"/>
                  <a:lumOff val="40000"/>
                </a:schemeClr>
              </a:solidFill>
            </a:endParaRPr>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xmlns="" id="{163BF927-E8C9-4088-B3A0-FF9891709492}"/>
              </a:ext>
            </a:extLst>
          </p:cNvPr>
          <p:cNvGraphicFramePr>
            <a:graphicFrameLocks noGrp="1"/>
          </p:cNvGraphicFramePr>
          <p:nvPr>
            <p:extLst>
              <p:ext uri="{D42A27DB-BD31-4B8C-83A1-F6EECF244321}">
                <p14:modId xmlns:p14="http://schemas.microsoft.com/office/powerpoint/2010/main" xmlns="" val="1617060006"/>
              </p:ext>
            </p:extLst>
          </p:nvPr>
        </p:nvGraphicFramePr>
        <p:xfrm>
          <a:off x="451764" y="1126434"/>
          <a:ext cx="10902035" cy="5128584"/>
        </p:xfrm>
        <a:graphic>
          <a:graphicData uri="http://schemas.openxmlformats.org/drawingml/2006/table">
            <a:tbl>
              <a:tblPr firstRow="1" firstCol="1" bandRow="1">
                <a:tableStyleId>{5C22544A-7EE6-4342-B048-85BDC9FD1C3A}</a:tableStyleId>
              </a:tblPr>
              <a:tblGrid>
                <a:gridCol w="6294835">
                  <a:extLst>
                    <a:ext uri="{9D8B030D-6E8A-4147-A177-3AD203B41FA5}">
                      <a16:colId xmlns:a16="http://schemas.microsoft.com/office/drawing/2014/main" xmlns="" val="1766491451"/>
                    </a:ext>
                  </a:extLst>
                </a:gridCol>
                <a:gridCol w="1641846">
                  <a:extLst>
                    <a:ext uri="{9D8B030D-6E8A-4147-A177-3AD203B41FA5}">
                      <a16:colId xmlns:a16="http://schemas.microsoft.com/office/drawing/2014/main" xmlns="" val="542856399"/>
                    </a:ext>
                  </a:extLst>
                </a:gridCol>
                <a:gridCol w="1644027">
                  <a:extLst>
                    <a:ext uri="{9D8B030D-6E8A-4147-A177-3AD203B41FA5}">
                      <a16:colId xmlns:a16="http://schemas.microsoft.com/office/drawing/2014/main" xmlns="" val="2795416776"/>
                    </a:ext>
                  </a:extLst>
                </a:gridCol>
                <a:gridCol w="1321327">
                  <a:extLst>
                    <a:ext uri="{9D8B030D-6E8A-4147-A177-3AD203B41FA5}">
                      <a16:colId xmlns:a16="http://schemas.microsoft.com/office/drawing/2014/main" xmlns="" val="2284576709"/>
                    </a:ext>
                  </a:extLst>
                </a:gridCol>
              </a:tblGrid>
              <a:tr h="289517">
                <a:tc gridSpan="4">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Quarterly Performance in Numbers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31498522"/>
                  </a:ext>
                </a:extLst>
              </a:tr>
              <a:tr h="275730">
                <a:tc gridSpan="4">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Q2 Targets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80902262"/>
                  </a:ext>
                </a:extLst>
              </a:tr>
              <a:tr h="289517">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Programme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Achieved</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Not Achieved</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Planned</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38225420"/>
                  </a:ext>
                </a:extLst>
              </a:tr>
              <a:tr h="289517">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Programme 1: Administration</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132694298"/>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Corporate Services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7</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7</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502760037"/>
                  </a:ext>
                </a:extLst>
              </a:tr>
              <a:tr h="289517">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Finance</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2</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2</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141054966"/>
                  </a:ext>
                </a:extLst>
              </a:tr>
              <a:tr h="275730">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Human Resources</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2</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2</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110417196"/>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Internal Audit</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2</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2</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337486437"/>
                  </a:ext>
                </a:extLst>
              </a:tr>
              <a:tr h="275730">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Legal, Risk &amp; CCC</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3</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3</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07039865"/>
                  </a:ext>
                </a:extLst>
              </a:tr>
              <a:tr h="289517">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Programme 2: Licensing </a:t>
                      </a:r>
                      <a:r>
                        <a:rPr lang="en-US" sz="1600" dirty="0">
                          <a:effectLst/>
                          <a:latin typeface="Verdana" panose="020B0604030504040204" pitchFamily="34" charset="0"/>
                          <a:ea typeface="Verdana" panose="020B0604030504040204" pitchFamily="34" charset="0"/>
                        </a:rPr>
                        <a:t>and Compliance</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 </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97047371"/>
                  </a:ext>
                </a:extLst>
              </a:tr>
              <a:tr h="275730">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Licensing and Compliance</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3</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6</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9</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112512836"/>
                  </a:ext>
                </a:extLst>
              </a:tr>
              <a:tr h="289517">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Programme 3: Policy Research and Analysis</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 </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50109211"/>
                  </a:ext>
                </a:extLst>
              </a:tr>
              <a:tr h="289517">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Policy Research and Analysis</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5</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3</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8</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494209971"/>
                  </a:ext>
                </a:extLst>
              </a:tr>
              <a:tr h="275730">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Programme 4: Engineering &amp; Technology</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 </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214944171"/>
                  </a:ext>
                </a:extLst>
              </a:tr>
              <a:tr h="289517">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Engineering &amp; Technology</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5</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1</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6</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53251313"/>
                  </a:ext>
                </a:extLst>
              </a:tr>
              <a:tr h="289517">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Programme 5: Regions and Consumer Affairs</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 </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 </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52040135"/>
                  </a:ext>
                </a:extLst>
              </a:tr>
              <a:tr h="289517">
                <a:tc>
                  <a:txBody>
                    <a:bodyPr/>
                    <a:lstStyle/>
                    <a:p>
                      <a:pPr>
                        <a:lnSpc>
                          <a:spcPct val="107000"/>
                        </a:lnSpc>
                        <a:spcAft>
                          <a:spcPts val="800"/>
                        </a:spcAft>
                      </a:pPr>
                      <a:r>
                        <a:rPr lang="en-GB" sz="1600">
                          <a:effectLst/>
                          <a:latin typeface="Verdana" panose="020B0604030504040204" pitchFamily="34" charset="0"/>
                          <a:ea typeface="Verdana" panose="020B0604030504040204" pitchFamily="34" charset="0"/>
                        </a:rPr>
                        <a:t>Regions and Consumer Affairs</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3</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dirty="0">
                          <a:effectLst/>
                          <a:latin typeface="Verdana" panose="020B0604030504040204" pitchFamily="34" charset="0"/>
                          <a:ea typeface="Verdana" panose="020B0604030504040204" pitchFamily="34" charset="0"/>
                        </a:rPr>
                        <a:t>3</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361105416"/>
                  </a:ext>
                </a:extLst>
              </a:tr>
              <a:tr h="275730">
                <a:tc>
                  <a:txBody>
                    <a:bodyPr/>
                    <a:lstStyle/>
                    <a:p>
                      <a:pPr>
                        <a:lnSpc>
                          <a:spcPct val="107000"/>
                        </a:lnSpc>
                        <a:spcAft>
                          <a:spcPts val="800"/>
                        </a:spcAft>
                      </a:pPr>
                      <a:r>
                        <a:rPr lang="en-GB" sz="1600" dirty="0">
                          <a:effectLst/>
                          <a:latin typeface="Verdana" panose="020B0604030504040204" pitchFamily="34" charset="0"/>
                          <a:ea typeface="Verdana" panose="020B0604030504040204" pitchFamily="34" charset="0"/>
                        </a:rPr>
                        <a:t>Total</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b="1" dirty="0">
                          <a:effectLst/>
                          <a:latin typeface="Verdana" panose="020B0604030504040204" pitchFamily="34" charset="0"/>
                          <a:ea typeface="Verdana" panose="020B0604030504040204" pitchFamily="34" charset="0"/>
                        </a:rPr>
                        <a:t>32</a:t>
                      </a:r>
                      <a:endParaRPr lang="en-ZA"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b="1" dirty="0">
                          <a:effectLst/>
                          <a:latin typeface="Verdana" panose="020B0604030504040204" pitchFamily="34" charset="0"/>
                          <a:ea typeface="Verdana" panose="020B0604030504040204" pitchFamily="34" charset="0"/>
                        </a:rPr>
                        <a:t>10</a:t>
                      </a:r>
                      <a:endParaRPr lang="en-ZA"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600" b="1" dirty="0">
                          <a:effectLst/>
                          <a:latin typeface="Verdana" panose="020B0604030504040204" pitchFamily="34" charset="0"/>
                          <a:ea typeface="Verdana" panose="020B0604030504040204" pitchFamily="34" charset="0"/>
                        </a:rPr>
                        <a:t>42</a:t>
                      </a:r>
                      <a:endParaRPr lang="en-ZA"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393506701"/>
                  </a:ext>
                </a:extLst>
              </a:tr>
            </a:tbl>
          </a:graphicData>
        </a:graphic>
      </p:graphicFrame>
    </p:spTree>
    <p:extLst>
      <p:ext uri="{BB962C8B-B14F-4D97-AF65-F5344CB8AC3E}">
        <p14:creationId xmlns:p14="http://schemas.microsoft.com/office/powerpoint/2010/main" xmlns="" val="78047509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080C7B8-C066-4A5D-93DC-C3F2C02E0D6F}"/>
              </a:ext>
            </a:extLst>
          </p:cNvPr>
          <p:cNvSpPr>
            <a:spLocks noGrp="1"/>
          </p:cNvSpPr>
          <p:nvPr>
            <p:ph type="title"/>
          </p:nvPr>
        </p:nvSpPr>
        <p:spPr/>
        <p:txBody>
          <a:bodyPr>
            <a:normAutofit/>
          </a:bodyPr>
          <a:lstStyle/>
          <a:p>
            <a:r>
              <a:rPr lang="en-GB" sz="2900" dirty="0"/>
              <a:t>Q2 Performance in percentages</a:t>
            </a:r>
            <a:endParaRPr lang="en-ZA" sz="2900" dirty="0"/>
          </a:p>
        </p:txBody>
      </p:sp>
      <p:sp>
        <p:nvSpPr>
          <p:cNvPr id="4" name="Slide Number Placeholder 2">
            <a:extLst>
              <a:ext uri="{FF2B5EF4-FFF2-40B4-BE49-F238E27FC236}">
                <a16:creationId xmlns:a16="http://schemas.microsoft.com/office/drawing/2014/main" xmlns="" id="{FA408CC3-5399-47BA-9D17-737AD2ADC37E}"/>
              </a:ext>
            </a:extLst>
          </p:cNvPr>
          <p:cNvSpPr txBox="1">
            <a:spLocks/>
          </p:cNvSpPr>
          <p:nvPr/>
        </p:nvSpPr>
        <p:spPr>
          <a:xfrm>
            <a:off x="339124" y="64460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xmlns="" id="{0DF0D8C6-F170-483C-8F48-B432126C3E2A}"/>
              </a:ext>
            </a:extLst>
          </p:cNvPr>
          <p:cNvGraphicFramePr>
            <a:graphicFrameLocks noGrp="1"/>
          </p:cNvGraphicFramePr>
          <p:nvPr>
            <p:extLst>
              <p:ext uri="{D42A27DB-BD31-4B8C-83A1-F6EECF244321}">
                <p14:modId xmlns:p14="http://schemas.microsoft.com/office/powerpoint/2010/main" xmlns="" val="3157776709"/>
              </p:ext>
            </p:extLst>
          </p:nvPr>
        </p:nvGraphicFramePr>
        <p:xfrm>
          <a:off x="451764" y="1113184"/>
          <a:ext cx="10902036" cy="5319976"/>
        </p:xfrm>
        <a:graphic>
          <a:graphicData uri="http://schemas.openxmlformats.org/drawingml/2006/table">
            <a:tbl>
              <a:tblPr firstRow="1" firstCol="1" bandRow="1">
                <a:tableStyleId>{5C22544A-7EE6-4342-B048-85BDC9FD1C3A}</a:tableStyleId>
              </a:tblPr>
              <a:tblGrid>
                <a:gridCol w="8592985">
                  <a:extLst>
                    <a:ext uri="{9D8B030D-6E8A-4147-A177-3AD203B41FA5}">
                      <a16:colId xmlns:a16="http://schemas.microsoft.com/office/drawing/2014/main" xmlns="" val="652704789"/>
                    </a:ext>
                  </a:extLst>
                </a:gridCol>
                <a:gridCol w="2309051">
                  <a:extLst>
                    <a:ext uri="{9D8B030D-6E8A-4147-A177-3AD203B41FA5}">
                      <a16:colId xmlns:a16="http://schemas.microsoft.com/office/drawing/2014/main" xmlns="" val="1289426724"/>
                    </a:ext>
                  </a:extLst>
                </a:gridCol>
              </a:tblGrid>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Programme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a:effectLst/>
                          <a:latin typeface="Verdana" panose="020B0604030504040204" pitchFamily="34" charset="0"/>
                          <a:ea typeface="Verdana" panose="020B0604030504040204" pitchFamily="34" charset="0"/>
                        </a:rPr>
                        <a:t>Percentage</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28817888"/>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Programme 1: Administration</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83395106"/>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Corporate Services</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a:effectLst/>
                          <a:latin typeface="Verdana" panose="020B0604030504040204" pitchFamily="34" charset="0"/>
                          <a:ea typeface="Verdana" panose="020B0604030504040204" pitchFamily="34" charset="0"/>
                        </a:rPr>
                        <a:t>100%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49033518"/>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Finance</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100%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0582079"/>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Human Resources</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Verdana" panose="020B0604030504040204" pitchFamily="34" charset="0"/>
                          <a:ea typeface="Verdana" panose="020B0604030504040204" pitchFamily="34" charset="0"/>
                        </a:rPr>
                        <a:t>100%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23362740"/>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Internal Audit</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a:effectLst/>
                          <a:latin typeface="Verdana" panose="020B0604030504040204" pitchFamily="34" charset="0"/>
                          <a:ea typeface="Verdana" panose="020B0604030504040204" pitchFamily="34" charset="0"/>
                        </a:rPr>
                        <a:t>100%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2737423"/>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Legal, Risk &amp; CCC</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a:effectLst/>
                          <a:latin typeface="Verdana" panose="020B0604030504040204" pitchFamily="34" charset="0"/>
                          <a:ea typeface="Verdana" panose="020B0604030504040204" pitchFamily="34" charset="0"/>
                        </a:rPr>
                        <a:t>100%</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23267572"/>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Programme 2: Licensing and Compliance</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29821022"/>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Licensing and Compliance</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a:effectLst/>
                          <a:latin typeface="Verdana" panose="020B0604030504040204" pitchFamily="34" charset="0"/>
                          <a:ea typeface="Verdana" panose="020B0604030504040204" pitchFamily="34" charset="0"/>
                        </a:rPr>
                        <a:t>33%</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76177907"/>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Programme 3: Policy Research and Analysis</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7353765"/>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Policy Research and Analysis</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a:effectLst/>
                          <a:latin typeface="Verdana" panose="020B0604030504040204" pitchFamily="34" charset="0"/>
                          <a:ea typeface="Verdana" panose="020B0604030504040204" pitchFamily="34" charset="0"/>
                        </a:rPr>
                        <a:t>63%</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4457765"/>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Programme 4: Engineering &amp; Technology</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a:effectLst/>
                          <a:latin typeface="Verdana" panose="020B0604030504040204" pitchFamily="34" charset="0"/>
                          <a:ea typeface="Verdana" panose="020B0604030504040204" pitchFamily="34" charset="0"/>
                        </a:rPr>
                        <a:t> </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65354283"/>
                  </a:ext>
                </a:extLst>
              </a:tr>
              <a:tr h="361361">
                <a:tc>
                  <a:txBody>
                    <a:bodyPr/>
                    <a:lstStyle/>
                    <a:p>
                      <a:pPr algn="just">
                        <a:lnSpc>
                          <a:spcPct val="107000"/>
                        </a:lnSpc>
                        <a:spcAft>
                          <a:spcPts val="800"/>
                        </a:spcAft>
                      </a:pPr>
                      <a:r>
                        <a:rPr lang="en-US" sz="1600">
                          <a:effectLst/>
                          <a:latin typeface="Verdana" panose="020B0604030504040204" pitchFamily="34" charset="0"/>
                          <a:ea typeface="Verdana" panose="020B0604030504040204" pitchFamily="34" charset="0"/>
                        </a:rPr>
                        <a:t>Engineering &amp; Technology</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a:effectLst/>
                          <a:latin typeface="Verdana" panose="020B0604030504040204" pitchFamily="34" charset="0"/>
                          <a:ea typeface="Verdana" panose="020B0604030504040204" pitchFamily="34" charset="0"/>
                        </a:rPr>
                        <a:t>83%</a:t>
                      </a:r>
                      <a:endParaRPr lang="en-ZA" sz="16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27142439"/>
                  </a:ext>
                </a:extLst>
              </a:tr>
              <a:tr h="361361">
                <a:tc>
                  <a:txBody>
                    <a:bodyPr/>
                    <a:lstStyle/>
                    <a:p>
                      <a:pPr algn="just">
                        <a:lnSpc>
                          <a:spcPct val="107000"/>
                        </a:lnSpc>
                        <a:spcAft>
                          <a:spcPts val="800"/>
                        </a:spcAft>
                      </a:pPr>
                      <a:r>
                        <a:rPr lang="en-US" sz="1600" dirty="0" err="1">
                          <a:effectLst/>
                          <a:latin typeface="Verdana" panose="020B0604030504040204" pitchFamily="34" charset="0"/>
                          <a:ea typeface="Verdana" panose="020B0604030504040204" pitchFamily="34" charset="0"/>
                        </a:rPr>
                        <a:t>Programme</a:t>
                      </a:r>
                      <a:r>
                        <a:rPr lang="en-US" sz="1600" dirty="0">
                          <a:effectLst/>
                          <a:latin typeface="Verdana" panose="020B0604030504040204" pitchFamily="34" charset="0"/>
                          <a:ea typeface="Verdana" panose="020B0604030504040204" pitchFamily="34" charset="0"/>
                        </a:rPr>
                        <a:t> 5: Regions and Consumer Affairs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dirty="0">
                          <a:effectLst/>
                          <a:latin typeface="Verdana" panose="020B0604030504040204" pitchFamily="34" charset="0"/>
                          <a:ea typeface="Verdana" panose="020B0604030504040204" pitchFamily="34" charset="0"/>
                        </a:rPr>
                        <a:t> </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95425973"/>
                  </a:ext>
                </a:extLst>
              </a:tr>
              <a:tr h="247861">
                <a:tc>
                  <a:txBody>
                    <a:bodyPr/>
                    <a:lstStyle/>
                    <a:p>
                      <a:pPr algn="just">
                        <a:lnSpc>
                          <a:spcPct val="107000"/>
                        </a:lnSpc>
                        <a:spcAft>
                          <a:spcPts val="800"/>
                        </a:spcAft>
                      </a:pPr>
                      <a:r>
                        <a:rPr lang="en-US" sz="1600" dirty="0">
                          <a:effectLst/>
                          <a:latin typeface="Verdana" panose="020B0604030504040204" pitchFamily="34" charset="0"/>
                          <a:ea typeface="Verdana" panose="020B0604030504040204" pitchFamily="34" charset="0"/>
                        </a:rPr>
                        <a:t>Regions and Consumer Affairs</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dirty="0">
                          <a:effectLst/>
                          <a:latin typeface="Verdana" panose="020B0604030504040204" pitchFamily="34" charset="0"/>
                          <a:ea typeface="Verdana" panose="020B0604030504040204" pitchFamily="34" charset="0"/>
                        </a:rPr>
                        <a:t>100%</a:t>
                      </a:r>
                      <a:endParaRPr lang="en-ZA"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30005424"/>
                  </a:ext>
                </a:extLst>
              </a:tr>
            </a:tbl>
          </a:graphicData>
        </a:graphic>
      </p:graphicFrame>
    </p:spTree>
    <p:extLst>
      <p:ext uri="{BB962C8B-B14F-4D97-AF65-F5344CB8AC3E}">
        <p14:creationId xmlns:p14="http://schemas.microsoft.com/office/powerpoint/2010/main" xmlns="" val="416578388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88C95620A01D4CAB22808B8CD0C190" ma:contentTypeVersion="10" ma:contentTypeDescription="Create a new document." ma:contentTypeScope="" ma:versionID="ca3ea5b5a67e2ca771a7fd12a664e884">
  <xsd:schema xmlns:xsd="http://www.w3.org/2001/XMLSchema" xmlns:xs="http://www.w3.org/2001/XMLSchema" xmlns:p="http://schemas.microsoft.com/office/2006/metadata/properties" xmlns:ns3="4b981022-3fd6-4e1c-8b41-ff7b05d58ba3" targetNamespace="http://schemas.microsoft.com/office/2006/metadata/properties" ma:root="true" ma:fieldsID="cad0cead2a61b7e63d3d679e8817bc7c" ns3:_="">
    <xsd:import namespace="4b981022-3fd6-4e1c-8b41-ff7b05d58b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81022-3fd6-4e1c-8b41-ff7b05d58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CDD1A-4FCC-4F76-B255-CFF6AD267835}">
  <ds:schemaRefs>
    <ds:schemaRef ds:uri="http://schemas.microsoft.com/sharepoint/v3/contenttype/forms"/>
  </ds:schemaRefs>
</ds:datastoreItem>
</file>

<file path=customXml/itemProps2.xml><?xml version="1.0" encoding="utf-8"?>
<ds:datastoreItem xmlns:ds="http://schemas.openxmlformats.org/officeDocument/2006/customXml" ds:itemID="{F695EB0B-D396-48B8-A24F-532AAE98FB08}">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678C3FAF-9D8A-4B79-860A-CA51B53BF1E1}">
  <ds:schemaRefs>
    <ds:schemaRef ds:uri="http://schemas.microsoft.com/office/2006/metadata/contentType"/>
    <ds:schemaRef ds:uri="http://schemas.microsoft.com/office/2006/metadata/properties/metaAttributes"/>
    <ds:schemaRef ds:uri="http://www.w3.org/2000/xmlns/"/>
    <ds:schemaRef ds:uri="http://www.w3.org/2001/XMLSchema"/>
    <ds:schemaRef ds:uri="4b981022-3fd6-4e1c-8b41-ff7b05d58ba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18804</TotalTime>
  <Words>2381</Words>
  <Application>Microsoft Office PowerPoint</Application>
  <PresentationFormat>Custom</PresentationFormat>
  <Paragraphs>526</Paragraphs>
  <Slides>31</Slides>
  <Notes>30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4_Office Theme</vt:lpstr>
      <vt:lpstr>Office Theme</vt:lpstr>
      <vt:lpstr>   2nd Quarter Report  2021-22FY   Dr Keabetswe Modimoeng – Council Chairperson    </vt:lpstr>
      <vt:lpstr>Presentation Outline</vt:lpstr>
      <vt:lpstr>Legislative and Policy Mandates</vt:lpstr>
      <vt:lpstr>Impact Statement</vt:lpstr>
      <vt:lpstr>Outcomes</vt:lpstr>
      <vt:lpstr>Overview of Q2 Performance against Predetermined Objectives</vt:lpstr>
      <vt:lpstr>Slide 7</vt:lpstr>
      <vt:lpstr>Q2 Performance in absolute numbers</vt:lpstr>
      <vt:lpstr>Q2 Performance in percentages</vt:lpstr>
      <vt:lpstr>Q1 2021-22FY versus Q2 2021-22FY</vt:lpstr>
      <vt:lpstr>Q2 Financial Performance Overview</vt:lpstr>
      <vt:lpstr>Revenue Collection </vt:lpstr>
      <vt:lpstr>Income Statement (Allocation vs Expenditure) </vt:lpstr>
      <vt:lpstr>Balance Sheet (Assets vs Liabilities) </vt:lpstr>
      <vt:lpstr>Cashflow Statement </vt:lpstr>
      <vt:lpstr>Payment of Suppliers within 30 days</vt:lpstr>
      <vt:lpstr>Procurement</vt:lpstr>
      <vt:lpstr>Other Financial Indicators in Q2  </vt:lpstr>
      <vt:lpstr>AG AUDIT OUTCOMES / FINDINGS </vt:lpstr>
      <vt:lpstr>Auditor General Findings Audit Plan</vt:lpstr>
      <vt:lpstr>Q2 LITIGATION REPORT STATUS UPDATE </vt:lpstr>
      <vt:lpstr>Overview of key litigation matters</vt:lpstr>
      <vt:lpstr>Slide 23</vt:lpstr>
      <vt:lpstr>Q2 Output Targets</vt:lpstr>
      <vt:lpstr>Q2 Output Targets</vt:lpstr>
      <vt:lpstr>Q2 Output Targets</vt:lpstr>
      <vt:lpstr>Q2 Output Targets</vt:lpstr>
      <vt:lpstr>Q2 Output Targets</vt:lpstr>
      <vt:lpstr>Q2 Output Targets</vt:lpstr>
      <vt:lpstr>Q2 Output Targets</vt:lpstr>
      <vt:lpstr>Thank You </vt:lpstr>
    </vt:vector>
  </TitlesOfParts>
  <Company>ICASA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Busisiwe W. Mtsweni</dc:creator>
  <cp:lastModifiedBy>USER</cp:lastModifiedBy>
  <cp:revision>535</cp:revision>
  <cp:lastPrinted>2014-10-09T05:41:02Z</cp:lastPrinted>
  <dcterms:created xsi:type="dcterms:W3CDTF">2014-06-20T17:15:48Z</dcterms:created>
  <dcterms:modified xsi:type="dcterms:W3CDTF">2022-03-09T12:03:34Z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d8dc4c-d546-4246-a6d7-53ea0bd0654f_Enabled">
    <vt:lpwstr>True</vt:lpwstr>
  </property>
  <property fmtid="{D5CDD505-2E9C-101B-9397-08002B2CF9AE}" pid="3" name="MSIP_Label_ecd8dc4c-d546-4246-a6d7-53ea0bd0654f_SiteId">
    <vt:lpwstr>37986e4a-2fc4-4a4c-809d-c0811b0231da</vt:lpwstr>
  </property>
  <property fmtid="{D5CDD505-2E9C-101B-9397-08002B2CF9AE}" pid="4" name="MSIP_Label_ecd8dc4c-d546-4246-a6d7-53ea0bd0654f_Ref">
    <vt:lpwstr>https://api.informationprotection.azure.com/api/37986e4a-2fc4-4a4c-809d-c0811b0231da</vt:lpwstr>
  </property>
  <property fmtid="{D5CDD505-2E9C-101B-9397-08002B2CF9AE}" pid="5" name="MSIP_Label_ecd8dc4c-d546-4246-a6d7-53ea0bd0654f_SetDate">
    <vt:lpwstr>2017-10-03T11:50:23.4833916+02:00</vt:lpwstr>
  </property>
  <property fmtid="{D5CDD505-2E9C-101B-9397-08002B2CF9AE}" pid="6" name="MSIP_Label_ecd8dc4c-d546-4246-a6d7-53ea0bd0654f_Name">
    <vt:lpwstr>Public</vt:lpwstr>
  </property>
  <property fmtid="{D5CDD505-2E9C-101B-9397-08002B2CF9AE}" pid="7" name="MSIP_Label_ecd8dc4c-d546-4246-a6d7-53ea0bd0654f_Extended_MSFT_Method">
    <vt:lpwstr>Automatic</vt:lpwstr>
  </property>
  <property fmtid="{D5CDD505-2E9C-101B-9397-08002B2CF9AE}" pid="8" name="Sensitivity">
    <vt:lpwstr>Public</vt:lpwstr>
  </property>
  <property fmtid="{D5CDD505-2E9C-101B-9397-08002B2CF9AE}" pid="9" name="ContentTypeId">
    <vt:lpwstr>0x0101001D88C95620A01D4CAB22808B8CD0C190</vt:lpwstr>
  </property>
</Properties>
</file>