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4" r:id="rId4"/>
    <p:sldId id="266" r:id="rId5"/>
    <p:sldId id="287" r:id="rId6"/>
    <p:sldId id="257" r:id="rId7"/>
    <p:sldId id="567" r:id="rId8"/>
    <p:sldId id="344" r:id="rId9"/>
    <p:sldId id="568" r:id="rId10"/>
    <p:sldId id="569" r:id="rId11"/>
    <p:sldId id="570" r:id="rId12"/>
    <p:sldId id="276" r:id="rId13"/>
    <p:sldId id="543" r:id="rId14"/>
    <p:sldId id="343" r:id="rId15"/>
    <p:sldId id="342" r:id="rId16"/>
    <p:sldId id="274" r:id="rId17"/>
    <p:sldId id="275" r:id="rId18"/>
    <p:sldId id="277" r:id="rId19"/>
    <p:sldId id="298" r:id="rId20"/>
    <p:sldId id="299" r:id="rId21"/>
    <p:sldId id="321" r:id="rId22"/>
    <p:sldId id="338" r:id="rId23"/>
    <p:sldId id="580" r:id="rId24"/>
    <p:sldId id="340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med Chowan" initials="MC" lastIdx="8" clrIdx="0">
    <p:extLst>
      <p:ext uri="{19B8F6BF-5375-455C-9EA6-DF929625EA0E}">
        <p15:presenceInfo xmlns:p15="http://schemas.microsoft.com/office/powerpoint/2012/main" xmlns="" userId="S::Mahomed.Chowan@fpb.org.za::f847d127-7d55-4a71-8725-de699fa6e13f" providerId="AD"/>
      </p:ext>
    </p:extLst>
  </p:cmAuthor>
  <p:cmAuthor id="2" name="Vuledzani Matidza" initials="VM" lastIdx="8" clrIdx="1">
    <p:extLst>
      <p:ext uri="{19B8F6BF-5375-455C-9EA6-DF929625EA0E}">
        <p15:presenceInfo xmlns:p15="http://schemas.microsoft.com/office/powerpoint/2012/main" xmlns="" userId="S-1-5-21-3050765789-3164795089-1514226314-44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3F6E7-6925-4D1A-BEA0-95590AD79AE4}" v="4" dt="2022-02-01T10:48:17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omed Chowan" userId="f847d127-7d55-4a71-8725-de699fa6e13f" providerId="ADAL" clId="{D073F6E7-6925-4D1A-BEA0-95590AD79AE4}"/>
    <pc:docChg chg="undo custSel addSld delSld modSld sldOrd">
      <pc:chgData name="Mahomed Chowan" userId="f847d127-7d55-4a71-8725-de699fa6e13f" providerId="ADAL" clId="{D073F6E7-6925-4D1A-BEA0-95590AD79AE4}" dt="2022-02-07T11:01:41.843" v="316" actId="20577"/>
      <pc:docMkLst>
        <pc:docMk/>
      </pc:docMkLst>
      <pc:sldChg chg="add">
        <pc:chgData name="Mahomed Chowan" userId="f847d127-7d55-4a71-8725-de699fa6e13f" providerId="ADAL" clId="{D073F6E7-6925-4D1A-BEA0-95590AD79AE4}" dt="2022-02-01T10:48:17.705" v="161"/>
        <pc:sldMkLst>
          <pc:docMk/>
          <pc:sldMk cId="2333979024" sldId="265"/>
        </pc:sldMkLst>
      </pc:sldChg>
      <pc:sldChg chg="modSp mod">
        <pc:chgData name="Mahomed Chowan" userId="f847d127-7d55-4a71-8725-de699fa6e13f" providerId="ADAL" clId="{D073F6E7-6925-4D1A-BEA0-95590AD79AE4}" dt="2022-02-01T09:58:48.020" v="60" actId="20577"/>
        <pc:sldMkLst>
          <pc:docMk/>
          <pc:sldMk cId="850239047" sldId="266"/>
        </pc:sldMkLst>
        <pc:spChg chg="mod">
          <ac:chgData name="Mahomed Chowan" userId="f847d127-7d55-4a71-8725-de699fa6e13f" providerId="ADAL" clId="{D073F6E7-6925-4D1A-BEA0-95590AD79AE4}" dt="2022-02-01T09:58:48.020" v="60" actId="20577"/>
          <ac:spMkLst>
            <pc:docMk/>
            <pc:sldMk cId="850239047" sldId="266"/>
            <ac:spMk id="3" creationId="{1DD221CE-02F7-4852-908A-2C6D24C3C94B}"/>
          </ac:spMkLst>
        </pc:spChg>
      </pc:sldChg>
      <pc:sldChg chg="del">
        <pc:chgData name="Mahomed Chowan" userId="f847d127-7d55-4a71-8725-de699fa6e13f" providerId="ADAL" clId="{D073F6E7-6925-4D1A-BEA0-95590AD79AE4}" dt="2022-02-01T10:48:21.163" v="162" actId="47"/>
        <pc:sldMkLst>
          <pc:docMk/>
          <pc:sldMk cId="2684611532" sldId="297"/>
        </pc:sldMkLst>
      </pc:sldChg>
      <pc:sldChg chg="add ord">
        <pc:chgData name="Mahomed Chowan" userId="f847d127-7d55-4a71-8725-de699fa6e13f" providerId="ADAL" clId="{D073F6E7-6925-4D1A-BEA0-95590AD79AE4}" dt="2022-02-01T10:08:33.880" v="125"/>
        <pc:sldMkLst>
          <pc:docMk/>
          <pc:sldMk cId="173917623" sldId="338"/>
        </pc:sldMkLst>
      </pc:sldChg>
      <pc:sldChg chg="add ord">
        <pc:chgData name="Mahomed Chowan" userId="f847d127-7d55-4a71-8725-de699fa6e13f" providerId="ADAL" clId="{D073F6E7-6925-4D1A-BEA0-95590AD79AE4}" dt="2022-02-01T10:19:12.464" v="135"/>
        <pc:sldMkLst>
          <pc:docMk/>
          <pc:sldMk cId="909920922" sldId="340"/>
        </pc:sldMkLst>
      </pc:sldChg>
      <pc:sldChg chg="add del">
        <pc:chgData name="Mahomed Chowan" userId="f847d127-7d55-4a71-8725-de699fa6e13f" providerId="ADAL" clId="{D073F6E7-6925-4D1A-BEA0-95590AD79AE4}" dt="2022-02-01T10:03:47.141" v="120" actId="2696"/>
        <pc:sldMkLst>
          <pc:docMk/>
          <pc:sldMk cId="4277763565" sldId="341"/>
        </pc:sldMkLst>
      </pc:sldChg>
      <pc:sldChg chg="del">
        <pc:chgData name="Mahomed Chowan" userId="f847d127-7d55-4a71-8725-de699fa6e13f" providerId="ADAL" clId="{D073F6E7-6925-4D1A-BEA0-95590AD79AE4}" dt="2022-02-01T10:01:17.307" v="110" actId="2696"/>
        <pc:sldMkLst>
          <pc:docMk/>
          <pc:sldMk cId="379231785" sldId="558"/>
        </pc:sldMkLst>
      </pc:sldChg>
      <pc:sldChg chg="del">
        <pc:chgData name="Mahomed Chowan" userId="f847d127-7d55-4a71-8725-de699fa6e13f" providerId="ADAL" clId="{D073F6E7-6925-4D1A-BEA0-95590AD79AE4}" dt="2022-02-01T10:01:21.693" v="111" actId="2696"/>
        <pc:sldMkLst>
          <pc:docMk/>
          <pc:sldMk cId="2024504998" sldId="559"/>
        </pc:sldMkLst>
      </pc:sldChg>
      <pc:sldChg chg="modSp mod">
        <pc:chgData name="Mahomed Chowan" userId="f847d127-7d55-4a71-8725-de699fa6e13f" providerId="ADAL" clId="{D073F6E7-6925-4D1A-BEA0-95590AD79AE4}" dt="2022-02-07T11:01:41.843" v="316" actId="20577"/>
        <pc:sldMkLst>
          <pc:docMk/>
          <pc:sldMk cId="3123379160" sldId="569"/>
        </pc:sldMkLst>
        <pc:spChg chg="mod">
          <ac:chgData name="Mahomed Chowan" userId="f847d127-7d55-4a71-8725-de699fa6e13f" providerId="ADAL" clId="{D073F6E7-6925-4D1A-BEA0-95590AD79AE4}" dt="2022-02-07T11:01:41.843" v="316" actId="20577"/>
          <ac:spMkLst>
            <pc:docMk/>
            <pc:sldMk cId="3123379160" sldId="569"/>
            <ac:spMk id="3" creationId="{E09B5A10-8405-47A1-81AD-B0733CAB1097}"/>
          </ac:spMkLst>
        </pc:spChg>
      </pc:sldChg>
      <pc:sldChg chg="modSp add mod ord">
        <pc:chgData name="Mahomed Chowan" userId="f847d127-7d55-4a71-8725-de699fa6e13f" providerId="ADAL" clId="{D073F6E7-6925-4D1A-BEA0-95590AD79AE4}" dt="2022-02-01T10:20:54.576" v="160" actId="20577"/>
        <pc:sldMkLst>
          <pc:docMk/>
          <pc:sldMk cId="2303480659" sldId="580"/>
        </pc:sldMkLst>
        <pc:graphicFrameChg chg="modGraphic">
          <ac:chgData name="Mahomed Chowan" userId="f847d127-7d55-4a71-8725-de699fa6e13f" providerId="ADAL" clId="{D073F6E7-6925-4D1A-BEA0-95590AD79AE4}" dt="2022-02-01T10:20:54.576" v="160" actId="20577"/>
          <ac:graphicFrameMkLst>
            <pc:docMk/>
            <pc:sldMk cId="2303480659" sldId="580"/>
            <ac:graphicFrameMk id="4" creationId="{00000000-0000-0000-0000-000000000000}"/>
          </ac:graphicFrameMkLst>
        </pc:graphicFrameChg>
      </pc:sldChg>
      <pc:sldChg chg="add del">
        <pc:chgData name="Mahomed Chowan" userId="f847d127-7d55-4a71-8725-de699fa6e13f" providerId="ADAL" clId="{D073F6E7-6925-4D1A-BEA0-95590AD79AE4}" dt="2022-02-01T10:03:15.962" v="118" actId="2696"/>
        <pc:sldMkLst>
          <pc:docMk/>
          <pc:sldMk cId="663948180" sldId="594"/>
        </pc:sldMkLst>
      </pc:sldChg>
      <pc:sldChg chg="add del">
        <pc:chgData name="Mahomed Chowan" userId="f847d127-7d55-4a71-8725-de699fa6e13f" providerId="ADAL" clId="{D073F6E7-6925-4D1A-BEA0-95590AD79AE4}" dt="2022-02-01T10:03:20.548" v="119" actId="2696"/>
        <pc:sldMkLst>
          <pc:docMk/>
          <pc:sldMk cId="1826765886" sldId="59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of revenue collected</a:t>
            </a:r>
          </a:p>
        </c:rich>
      </c:tx>
      <c:layout>
        <c:manualLayout>
          <c:xMode val="edge"/>
          <c:yMode val="edge"/>
          <c:x val="0.36040249782097117"/>
          <c:y val="5.5416118323448629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Working!$E$13:$E$22</c:f>
              <c:strCache>
                <c:ptCount val="7"/>
                <c:pt idx="0">
                  <c:v>Grant Received</c:v>
                </c:pt>
                <c:pt idx="1">
                  <c:v>Interest Received</c:v>
                </c:pt>
                <c:pt idx="2">
                  <c:v>Classification Fees</c:v>
                </c:pt>
                <c:pt idx="3">
                  <c:v>Registration Fees</c:v>
                </c:pt>
                <c:pt idx="4">
                  <c:v>Annual Renewal Fees</c:v>
                </c:pt>
                <c:pt idx="5">
                  <c:v>Internet SP Registration</c:v>
                </c:pt>
                <c:pt idx="6">
                  <c:v>On-line License Fees</c:v>
                </c:pt>
              </c:strCache>
            </c:strRef>
          </c:cat>
          <c:val>
            <c:numRef>
              <c:f>Working!$F$13:$F$22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57-44E1-BBF0-45141663E82D}"/>
            </c:ext>
          </c:extLst>
        </c:ser>
        <c:ser>
          <c:idx val="1"/>
          <c:order val="1"/>
          <c:cat>
            <c:strRef>
              <c:f>Working!$E$13:$E$22</c:f>
              <c:strCache>
                <c:ptCount val="7"/>
                <c:pt idx="0">
                  <c:v>Grant Received</c:v>
                </c:pt>
                <c:pt idx="1">
                  <c:v>Interest Received</c:v>
                </c:pt>
                <c:pt idx="2">
                  <c:v>Classification Fees</c:v>
                </c:pt>
                <c:pt idx="3">
                  <c:v>Registration Fees</c:v>
                </c:pt>
                <c:pt idx="4">
                  <c:v>Annual Renewal Fees</c:v>
                </c:pt>
                <c:pt idx="5">
                  <c:v>Internet SP Registration</c:v>
                </c:pt>
                <c:pt idx="6">
                  <c:v>On-line License Fees</c:v>
                </c:pt>
              </c:strCache>
            </c:strRef>
          </c:cat>
          <c:val>
            <c:numRef>
              <c:f>Working!$G$13:$G$22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57-44E1-BBF0-45141663E82D}"/>
            </c:ext>
          </c:extLst>
        </c:ser>
        <c:ser>
          <c:idx val="2"/>
          <c:order val="2"/>
          <c:cat>
            <c:strRef>
              <c:f>Working!$E$13:$E$22</c:f>
              <c:strCache>
                <c:ptCount val="7"/>
                <c:pt idx="0">
                  <c:v>Grant Received</c:v>
                </c:pt>
                <c:pt idx="1">
                  <c:v>Interest Received</c:v>
                </c:pt>
                <c:pt idx="2">
                  <c:v>Classification Fees</c:v>
                </c:pt>
                <c:pt idx="3">
                  <c:v>Registration Fees</c:v>
                </c:pt>
                <c:pt idx="4">
                  <c:v>Annual Renewal Fees</c:v>
                </c:pt>
                <c:pt idx="5">
                  <c:v>Internet SP Registration</c:v>
                </c:pt>
                <c:pt idx="6">
                  <c:v>On-line License Fees</c:v>
                </c:pt>
              </c:strCache>
            </c:strRef>
          </c:cat>
          <c:val>
            <c:numRef>
              <c:f>Working!$H$13:$H$22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57-44E1-BBF0-45141663E82D}"/>
            </c:ext>
          </c:extLst>
        </c:ser>
        <c:ser>
          <c:idx val="3"/>
          <c:order val="3"/>
          <c:cat>
            <c:strRef>
              <c:f>Working!$E$13:$E$22</c:f>
              <c:strCache>
                <c:ptCount val="7"/>
                <c:pt idx="0">
                  <c:v>Grant Received</c:v>
                </c:pt>
                <c:pt idx="1">
                  <c:v>Interest Received</c:v>
                </c:pt>
                <c:pt idx="2">
                  <c:v>Classification Fees</c:v>
                </c:pt>
                <c:pt idx="3">
                  <c:v>Registration Fees</c:v>
                </c:pt>
                <c:pt idx="4">
                  <c:v>Annual Renewal Fees</c:v>
                </c:pt>
                <c:pt idx="5">
                  <c:v>Internet SP Registration</c:v>
                </c:pt>
                <c:pt idx="6">
                  <c:v>On-line License Fees</c:v>
                </c:pt>
              </c:strCache>
            </c:strRef>
          </c:cat>
          <c:val>
            <c:numRef>
              <c:f>Working!$I$13:$I$22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957-44E1-BBF0-45141663E82D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029818491728094E-4"/>
          <c:y val="0.83761541388422489"/>
          <c:w val="0.9862003832246572"/>
          <c:h val="0.1490847177181475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E9598-5619-4186-8212-E716C9BDB54C}" type="datetimeFigureOut">
              <a:rPr lang="en-ZA" smtClean="0"/>
              <a:pPr/>
              <a:t>2022/03/09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AEE5-1985-423D-98B8-BD2DA79138F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2079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9314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1065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222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579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015" y="2767818"/>
            <a:ext cx="7318717" cy="2190143"/>
          </a:xfrm>
        </p:spPr>
        <p:txBody>
          <a:bodyPr>
            <a:normAutofit/>
          </a:bodyPr>
          <a:lstStyle/>
          <a:p>
            <a:r>
              <a:rPr lang="en-ZA" sz="3000" dirty="0">
                <a:latin typeface="Helvetica"/>
                <a:cs typeface="Helvetica"/>
              </a:rPr>
              <a:t>Finance Presentation </a:t>
            </a:r>
            <a:br>
              <a:rPr lang="en-ZA" sz="3000" dirty="0">
                <a:latin typeface="Helvetica"/>
                <a:cs typeface="Helvetica"/>
              </a:rPr>
            </a:br>
            <a:r>
              <a:rPr lang="en-ZA" sz="3000" dirty="0">
                <a:latin typeface="Helvetica"/>
                <a:cs typeface="Helvetica"/>
              </a:rPr>
              <a:t>for the Second Quarter ended </a:t>
            </a:r>
            <a:br>
              <a:rPr lang="en-ZA" sz="3000" dirty="0">
                <a:latin typeface="Helvetica"/>
                <a:cs typeface="Helvetica"/>
              </a:rPr>
            </a:br>
            <a:r>
              <a:rPr lang="en-ZA" sz="3000" dirty="0">
                <a:latin typeface="Helvetica"/>
                <a:cs typeface="Helvetica"/>
              </a:rPr>
              <a:t>30 September 2021</a:t>
            </a:r>
            <a:endParaRPr lang="en-US" sz="3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2627F-16FD-4874-8067-F05F672F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474"/>
            <a:ext cx="8229600" cy="13191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Revenue Collection Report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B5A10-8405-47A1-81AD-B0733CAB1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ZA" sz="3600" b="1" dirty="0"/>
              <a:t>Online regulation fees  - </a:t>
            </a:r>
            <a:r>
              <a:rPr lang="en-ZA" dirty="0"/>
              <a:t>FPB collected R4.3m (42%) against the annual projected revenue of R10.3m. In </a:t>
            </a:r>
            <a:r>
              <a:rPr lang="en-ZA"/>
              <a:t>FY2021 for the full 12 months R4.4m </a:t>
            </a:r>
            <a:r>
              <a:rPr lang="en-ZA" dirty="0"/>
              <a:t>was collected so on an actual basis the performance is pleasing</a:t>
            </a:r>
            <a:r>
              <a:rPr lang="en-ZA"/>
              <a:t>. </a:t>
            </a:r>
            <a:endParaRPr lang="en-ZA" dirty="0"/>
          </a:p>
          <a:p>
            <a:pPr lvl="0" algn="just"/>
            <a:endParaRPr lang="en-ZA" dirty="0"/>
          </a:p>
          <a:p>
            <a:pPr lvl="0" algn="just"/>
            <a:r>
              <a:rPr lang="en-ZA" sz="3600" b="1" dirty="0"/>
              <a:t>Registration</a:t>
            </a:r>
            <a:r>
              <a:rPr lang="en-ZA" sz="3600" dirty="0"/>
              <a:t> </a:t>
            </a:r>
            <a:r>
              <a:rPr lang="en-ZA" sz="3600" b="1" dirty="0"/>
              <a:t>fees</a:t>
            </a:r>
            <a:r>
              <a:rPr lang="en-ZA" sz="3600" dirty="0"/>
              <a:t> </a:t>
            </a:r>
            <a:r>
              <a:rPr lang="en-ZA" dirty="0"/>
              <a:t>of R153k (49%) of the projected fees of R315k were collected</a:t>
            </a:r>
            <a:r>
              <a:rPr lang="en-ZA" sz="3600" dirty="0"/>
              <a:t>. </a:t>
            </a:r>
            <a:r>
              <a:rPr lang="en-ZA" dirty="0"/>
              <a:t>There was a variance against budget of R4k and the variance is not material. </a:t>
            </a:r>
          </a:p>
        </p:txBody>
      </p:sp>
    </p:spTree>
    <p:extLst>
      <p:ext uri="{BB962C8B-B14F-4D97-AF65-F5344CB8AC3E}">
        <p14:creationId xmlns:p14="http://schemas.microsoft.com/office/powerpoint/2010/main" xmlns="" val="312337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b="1" dirty="0">
                <a:solidFill>
                  <a:prstClr val="black"/>
                </a:solidFill>
                <a:ea typeface="+mn-ea"/>
                <a:cs typeface="+mn-cs"/>
              </a:rPr>
              <a:t>Revenue Collection Report</a:t>
            </a:r>
            <a:r>
              <a:rPr lang="en-ZA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ZA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117348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ZA" b="1" dirty="0"/>
              <a:t>Annual</a:t>
            </a:r>
            <a:r>
              <a:rPr lang="en-ZA" dirty="0"/>
              <a:t> </a:t>
            </a:r>
            <a:r>
              <a:rPr lang="en-ZA" b="1" dirty="0"/>
              <a:t>renewal</a:t>
            </a:r>
            <a:r>
              <a:rPr lang="en-ZA" dirty="0"/>
              <a:t> </a:t>
            </a:r>
            <a:r>
              <a:rPr lang="en-ZA" b="1" dirty="0"/>
              <a:t>fees</a:t>
            </a:r>
            <a:r>
              <a:rPr lang="en-ZA" dirty="0"/>
              <a:t> of R123k (38%) against the annual budget of R324k has been collected. There is R39k under collection as a result of a timing difference on the projection. </a:t>
            </a:r>
          </a:p>
          <a:p>
            <a:pPr marL="0" lvl="0" indent="0" algn="just">
              <a:buNone/>
            </a:pPr>
            <a:endParaRPr lang="en-ZA" b="1" dirty="0"/>
          </a:p>
          <a:p>
            <a:pPr lvl="0" algn="just"/>
            <a:r>
              <a:rPr lang="en-ZA" b="1" dirty="0"/>
              <a:t>Interest</a:t>
            </a:r>
            <a:r>
              <a:rPr lang="en-ZA" dirty="0"/>
              <a:t> </a:t>
            </a:r>
            <a:r>
              <a:rPr lang="en-ZA" b="1" dirty="0"/>
              <a:t>Income</a:t>
            </a:r>
            <a:r>
              <a:rPr lang="en-ZA" dirty="0"/>
              <a:t> amounting to R343k (25%) against the annual budget of R1.3m was received to date from short-term investments made to date. The interest was under collected by R687k on a year to date and this is attributable to the prevailing lower interest rate environment. </a:t>
            </a:r>
          </a:p>
          <a:p>
            <a:pPr algn="just"/>
            <a:endParaRPr lang="en-ZA" dirty="0"/>
          </a:p>
          <a:p>
            <a:pPr algn="just"/>
            <a:r>
              <a:rPr lang="en-ZA" b="1" u="sng" dirty="0"/>
              <a:t>48% of the annual revenue budget were collected of which the operational grant represents the highest proportion.</a:t>
            </a:r>
            <a:endParaRPr lang="en-ZA" u="sng" dirty="0"/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37944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169"/>
            <a:ext cx="8229600" cy="2405576"/>
          </a:xfrm>
        </p:spPr>
        <p:txBody>
          <a:bodyPr>
            <a:normAutofit/>
          </a:bodyPr>
          <a:lstStyle/>
          <a:p>
            <a:r>
              <a:rPr lang="en-US" b="1" dirty="0">
                <a:cs typeface="Helvetica" pitchFamily="34" charset="0"/>
              </a:rPr>
              <a:t>Actual Expenditure and Budget</a:t>
            </a:r>
            <a:br>
              <a:rPr lang="en-US" b="1" dirty="0">
                <a:cs typeface="Helvetica" pitchFamily="34" charset="0"/>
              </a:rPr>
            </a:br>
            <a:r>
              <a:rPr lang="en-US" b="1" dirty="0">
                <a:cs typeface="Helvetica" pitchFamily="34" charset="0"/>
              </a:rPr>
              <a:t>per strategic objective</a:t>
            </a:r>
            <a:br>
              <a:rPr lang="en-US" b="1" dirty="0">
                <a:cs typeface="Helvetica" pitchFamily="34" charset="0"/>
              </a:rPr>
            </a:br>
            <a:r>
              <a:rPr lang="en-US" b="1" dirty="0">
                <a:cs typeface="Helvetica" pitchFamily="34" charset="0"/>
              </a:rPr>
              <a:t>30 September 2021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08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4998" y="136162"/>
            <a:ext cx="4721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Expenditure per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E867CFF-5FBB-434A-BB68-79988C151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00" y="893852"/>
            <a:ext cx="8044665" cy="554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67367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9257"/>
            <a:ext cx="8229600" cy="1143000"/>
          </a:xfrm>
        </p:spPr>
        <p:txBody>
          <a:bodyPr/>
          <a:lstStyle/>
          <a:p>
            <a:r>
              <a:rPr lang="en-ZA" b="1" dirty="0"/>
              <a:t>Strategic Objective Expenditure</a:t>
            </a:r>
            <a:endParaRPr lang="en-ZA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307C4899-7ECC-4A3A-BD34-2DF5FC22A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9526304"/>
              </p:ext>
            </p:extLst>
          </p:nvPr>
        </p:nvGraphicFramePr>
        <p:xfrm>
          <a:off x="436098" y="886265"/>
          <a:ext cx="8454684" cy="5119500"/>
        </p:xfrm>
        <a:graphic>
          <a:graphicData uri="http://schemas.openxmlformats.org/drawingml/2006/table">
            <a:tbl>
              <a:tblPr firstRow="1" lastCol="1">
                <a:tableStyleId>{5C22544A-7EE6-4342-B048-85BDC9FD1C3A}</a:tableStyleId>
              </a:tblPr>
              <a:tblGrid>
                <a:gridCol w="1924474">
                  <a:extLst>
                    <a:ext uri="{9D8B030D-6E8A-4147-A177-3AD203B41FA5}">
                      <a16:colId xmlns:a16="http://schemas.microsoft.com/office/drawing/2014/main" xmlns="" val="2127184134"/>
                    </a:ext>
                  </a:extLst>
                </a:gridCol>
                <a:gridCol w="928389">
                  <a:extLst>
                    <a:ext uri="{9D8B030D-6E8A-4147-A177-3AD203B41FA5}">
                      <a16:colId xmlns:a16="http://schemas.microsoft.com/office/drawing/2014/main" xmlns="" val="3066828985"/>
                    </a:ext>
                  </a:extLst>
                </a:gridCol>
                <a:gridCol w="1118621">
                  <a:extLst>
                    <a:ext uri="{9D8B030D-6E8A-4147-A177-3AD203B41FA5}">
                      <a16:colId xmlns:a16="http://schemas.microsoft.com/office/drawing/2014/main" xmlns="" val="2359394814"/>
                    </a:ext>
                  </a:extLst>
                </a:gridCol>
                <a:gridCol w="1118621">
                  <a:extLst>
                    <a:ext uri="{9D8B030D-6E8A-4147-A177-3AD203B41FA5}">
                      <a16:colId xmlns:a16="http://schemas.microsoft.com/office/drawing/2014/main" xmlns="" val="3303854263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xmlns="" val="2277019612"/>
                    </a:ext>
                  </a:extLst>
                </a:gridCol>
                <a:gridCol w="732896">
                  <a:extLst>
                    <a:ext uri="{9D8B030D-6E8A-4147-A177-3AD203B41FA5}">
                      <a16:colId xmlns:a16="http://schemas.microsoft.com/office/drawing/2014/main" xmlns="" val="1801127107"/>
                    </a:ext>
                  </a:extLst>
                </a:gridCol>
                <a:gridCol w="771746">
                  <a:extLst>
                    <a:ext uri="{9D8B030D-6E8A-4147-A177-3AD203B41FA5}">
                      <a16:colId xmlns:a16="http://schemas.microsoft.com/office/drawing/2014/main" xmlns="" val="2795702318"/>
                    </a:ext>
                  </a:extLst>
                </a:gridCol>
                <a:gridCol w="842244">
                  <a:extLst>
                    <a:ext uri="{9D8B030D-6E8A-4147-A177-3AD203B41FA5}">
                      <a16:colId xmlns:a16="http://schemas.microsoft.com/office/drawing/2014/main" xmlns="" val="2096689477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Project Category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Actual</a:t>
                      </a:r>
                      <a:r>
                        <a:rPr lang="en-ZA" sz="16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YTD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Commitment</a:t>
                      </a:r>
                      <a:endParaRPr lang="en-ZA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</a:t>
                      </a:r>
                      <a:r>
                        <a:rPr lang="en-ZA" sz="16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Available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Q2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YTD% </a:t>
                      </a:r>
                      <a:r>
                        <a:rPr lang="en-ZA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Curr</a:t>
                      </a:r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Q2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YTD </a:t>
                      </a:r>
                      <a:r>
                        <a:rPr lang="en-ZA" sz="16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inc</a:t>
                      </a:r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commitment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Q2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YTD%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 Year ex commit</a:t>
                      </a:r>
                    </a:p>
                    <a:p>
                      <a:pPr algn="ctr" fontAlgn="b"/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344872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SO1: Effective Content Regulation aligned to the Constitution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4 521 585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113 863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11 084 188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6 448 741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256137"/>
                  </a:ext>
                </a:extLst>
              </a:tr>
              <a:tr h="51169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SO2: Public Education and Stakeholder Partnering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2 033 247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515 976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5 677 362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3 128 139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7038094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SO3: Research &amp; Development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236 522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835 589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599 067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1902718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SO4: Efficient and high performing organization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40 244 219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2 391 479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99 178 035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56 542 337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4434234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47 035 573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3 021 318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116 775 174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66 718 283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61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113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1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967153"/>
            <a:ext cx="8496886" cy="5616209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en-ZA" sz="2400" b="1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SO1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Effective content regulation aligned to constitution.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R4.5m (42%) of the annual budget of R11.0m has been spent. We recorded an under expenditure of R1.1m (19%) against annual budget of R11.1m and this is attributable to the less material submitted by the distributor as a result of Covid 19 pandemic.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Reason for under expenditure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The reason for variance is largely due to covid 19 lockdown that resulted in lower classification fees paid, low costs on travel for compliance monitoring, catering and accommodation for workshops.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BC5268D-EBAD-4929-9E3A-813605327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095853"/>
              </p:ext>
            </p:extLst>
          </p:nvPr>
        </p:nvGraphicFramePr>
        <p:xfrm>
          <a:off x="337626" y="3067077"/>
          <a:ext cx="8496885" cy="143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7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3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63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8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6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6585">
                  <a:extLst>
                    <a:ext uri="{9D8B030D-6E8A-4147-A177-3AD203B41FA5}">
                      <a16:colId xmlns:a16="http://schemas.microsoft.com/office/drawing/2014/main" xmlns="" val="3237761034"/>
                    </a:ext>
                  </a:extLst>
                </a:gridCol>
              </a:tblGrid>
              <a:tr h="817418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4 521 585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5 583 761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1 062 176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11 084 188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960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1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4" y="998806"/>
            <a:ext cx="8475786" cy="5127357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SO2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Public education and stakeholder partnering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1800" dirty="0">
                <a:solidFill>
                  <a:prstClr val="black"/>
                </a:solidFill>
              </a:rPr>
              <a:t> </a:t>
            </a:r>
            <a:r>
              <a:rPr lang="en-ZA" sz="2000" dirty="0">
                <a:solidFill>
                  <a:prstClr val="black"/>
                </a:solidFill>
              </a:rPr>
              <a:t>R2.0m (28%) of the annual budget of R5.7m has been spent to date. The public education and stakeholder </a:t>
            </a:r>
            <a:r>
              <a:rPr lang="en-US" sz="2000" dirty="0">
                <a:solidFill>
                  <a:prstClr val="black"/>
                </a:solidFill>
              </a:rPr>
              <a:t>was underspent on a year to date budget by R805k (28%)</a:t>
            </a:r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54679BC-BC0A-49D2-9EAC-DA565C4CA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2267209"/>
              </p:ext>
            </p:extLst>
          </p:nvPr>
        </p:nvGraphicFramePr>
        <p:xfrm>
          <a:off x="291902" y="2712027"/>
          <a:ext cx="8475785" cy="143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88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49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3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9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39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986">
                  <a:extLst>
                    <a:ext uri="{9D8B030D-6E8A-4147-A177-3AD203B41FA5}">
                      <a16:colId xmlns:a16="http://schemas.microsoft.com/office/drawing/2014/main" xmlns="" val="3237761034"/>
                    </a:ext>
                  </a:extLst>
                </a:gridCol>
              </a:tblGrid>
              <a:tr h="817418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2 033 247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2 838 681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805 435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5 677 362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BCAA1EB-F4A4-4774-AED5-F548FD07A590}"/>
              </a:ext>
            </a:extLst>
          </p:cNvPr>
          <p:cNvSpPr/>
          <p:nvPr/>
        </p:nvSpPr>
        <p:spPr>
          <a:xfrm>
            <a:off x="277838" y="4499262"/>
            <a:ext cx="8655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Reason for variance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reason for variance is largely due to zero expenditure on international travel as a result of pandemic and delay in the invoices for domestic travel as a result of timing.</a:t>
            </a:r>
            <a:endParaRPr lang="en-US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other reason relates to non appointment of a digital agency service provider as quotations received have been above threshold.</a:t>
            </a:r>
          </a:p>
        </p:txBody>
      </p:sp>
    </p:spTree>
    <p:extLst>
      <p:ext uri="{BB962C8B-B14F-4D97-AF65-F5344CB8AC3E}">
        <p14:creationId xmlns:p14="http://schemas.microsoft.com/office/powerpoint/2010/main" xmlns="" val="1140771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8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2536"/>
            <a:ext cx="8229600" cy="591546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SO3 – Research and Development</a:t>
            </a:r>
            <a:endParaRPr lang="en-ZA" sz="24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 R236k (43%) of the annual budget of R835k has been spent.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 The variance on a year to date expenditure amounted to R181 (43%) of R418k year to date budget.</a:t>
            </a:r>
          </a:p>
          <a:p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F842972-3E14-4D5A-983A-41E13665E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39231"/>
              </p:ext>
            </p:extLst>
          </p:nvPr>
        </p:nvGraphicFramePr>
        <p:xfrm>
          <a:off x="329063" y="3084342"/>
          <a:ext cx="8357737" cy="1631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23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36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03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31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1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5017">
                  <a:extLst>
                    <a:ext uri="{9D8B030D-6E8A-4147-A177-3AD203B41FA5}">
                      <a16:colId xmlns:a16="http://schemas.microsoft.com/office/drawing/2014/main" xmlns="" val="3318682167"/>
                    </a:ext>
                  </a:extLst>
                </a:gridCol>
              </a:tblGrid>
              <a:tr h="989202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236 522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417 794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181 272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835 589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0AA8E5F-3FD2-4657-B484-9544131CD044}"/>
              </a:ext>
            </a:extLst>
          </p:cNvPr>
          <p:cNvSpPr/>
          <p:nvPr/>
        </p:nvSpPr>
        <p:spPr>
          <a:xfrm>
            <a:off x="453682" y="5188783"/>
            <a:ext cx="80974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Reason for variance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variance is mainly because of the delay on the research papers to be conducted as per the target. </a:t>
            </a:r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5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145137"/>
            <a:ext cx="8229600" cy="6678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4739"/>
            <a:ext cx="8229600" cy="591546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SO4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Efficient and high performing organisation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1800" dirty="0">
                <a:solidFill>
                  <a:prstClr val="black"/>
                </a:solidFill>
              </a:rPr>
              <a:t>  </a:t>
            </a:r>
            <a:r>
              <a:rPr lang="en-ZA" sz="2000" dirty="0">
                <a:solidFill>
                  <a:prstClr val="black"/>
                </a:solidFill>
              </a:rPr>
              <a:t>R40.2m (43%) excluding commitment against the annual budget of R99.2m has been recorded.  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  There was an under expenditure on a year to date budget of R9.3m (19% )  against the year to date budget of R49.5m 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F842972-3E14-4D5A-983A-41E13665E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0586659"/>
              </p:ext>
            </p:extLst>
          </p:nvPr>
        </p:nvGraphicFramePr>
        <p:xfrm>
          <a:off x="323557" y="2944346"/>
          <a:ext cx="8357737" cy="169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4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01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6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1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5017">
                  <a:extLst>
                    <a:ext uri="{9D8B030D-6E8A-4147-A177-3AD203B41FA5}">
                      <a16:colId xmlns:a16="http://schemas.microsoft.com/office/drawing/2014/main" xmlns="" val="3318682167"/>
                    </a:ext>
                  </a:extLst>
                </a:gridCol>
              </a:tblGrid>
              <a:tr h="1013927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79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40 244 219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49 589 017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9 344 797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99 178 035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18378F0-36DC-406D-83DF-0D72E3355051}"/>
              </a:ext>
            </a:extLst>
          </p:cNvPr>
          <p:cNvSpPr/>
          <p:nvPr/>
        </p:nvSpPr>
        <p:spPr>
          <a:xfrm>
            <a:off x="323557" y="4868651"/>
            <a:ext cx="8357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Reason for variance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reason for variance relates to vacancies and the continued non implementation of budgeted salary increases as of end Q2.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875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169"/>
            <a:ext cx="8229600" cy="2405576"/>
          </a:xfrm>
        </p:spPr>
        <p:txBody>
          <a:bodyPr>
            <a:normAutofit/>
          </a:bodyPr>
          <a:lstStyle/>
          <a:p>
            <a:r>
              <a:rPr lang="en-US" b="1" dirty="0">
                <a:cs typeface="Helvetica" pitchFamily="34" charset="0"/>
              </a:rPr>
              <a:t>Going Concern and sustainability 30 September 2021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3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267"/>
            <a:ext cx="8229600" cy="1178487"/>
          </a:xfrm>
        </p:spPr>
        <p:txBody>
          <a:bodyPr/>
          <a:lstStyle/>
          <a:p>
            <a:r>
              <a:rPr lang="en-US" b="1" dirty="0"/>
              <a:t>Table of Contents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2536"/>
            <a:ext cx="8229600" cy="576775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1. Introduction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2. Objective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3. Executive Summary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4. Revenue Collection 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5. Actual Expenditure and Budget per project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6. Going Concern and Sustainability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7.Irregular Expenditure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8.Fruitless &amp; Wasteful Expenditure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9.% of BBBEE spend </a:t>
            </a:r>
          </a:p>
          <a:p>
            <a:pPr marL="195263" lvl="0" indent="-195263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10.Recommendation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6409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91" y="264472"/>
            <a:ext cx="8183880" cy="70104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FINANCIAL POSITION &amp;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319784"/>
            <a:ext cx="8183880" cy="4727448"/>
          </a:xfrm>
        </p:spPr>
        <p:txBody>
          <a:bodyPr>
            <a:normAutofit/>
          </a:bodyPr>
          <a:lstStyle/>
          <a:p>
            <a:r>
              <a:rPr lang="en-ZA" sz="2000" dirty="0"/>
              <a:t>Liquidity ratio (current assets to current liabilities)= </a:t>
            </a:r>
            <a:r>
              <a:rPr lang="en-ZA" sz="2000" b="1" u="sng" dirty="0"/>
              <a:t>2.4 : 1 reflects that FPB can sustain its operation over the short-term (12 months);</a:t>
            </a:r>
          </a:p>
          <a:p>
            <a:pPr marL="0" indent="0">
              <a:buNone/>
            </a:pPr>
            <a:endParaRPr lang="en-ZA" sz="2000" b="1" u="sng" dirty="0"/>
          </a:p>
          <a:p>
            <a:r>
              <a:rPr lang="en-ZA" sz="2000" dirty="0"/>
              <a:t>Solvency ratio (total assets to total liabilities) = </a:t>
            </a:r>
            <a:r>
              <a:rPr lang="en-ZA" sz="2000" b="1" dirty="0"/>
              <a:t>3</a:t>
            </a:r>
            <a:r>
              <a:rPr lang="en-ZA" sz="2000" b="1" u="sng" dirty="0"/>
              <a:t>.1 : 1 reflects that FPB </a:t>
            </a:r>
            <a:r>
              <a:rPr lang="en-ZA" sz="2000" b="1" u="sng" dirty="0">
                <a:solidFill>
                  <a:srgbClr val="FF0000"/>
                </a:solidFill>
              </a:rPr>
              <a:t> </a:t>
            </a:r>
            <a:r>
              <a:rPr lang="en-ZA" sz="2000" b="1" u="sng" dirty="0"/>
              <a:t>can sustain its operation over the long-term (more than 12 months);</a:t>
            </a:r>
          </a:p>
          <a:p>
            <a:endParaRPr lang="en-ZA" sz="2000" b="1" u="sng" dirty="0"/>
          </a:p>
          <a:p>
            <a:pPr marL="0" indent="0">
              <a:buNone/>
            </a:pPr>
            <a:r>
              <a:rPr lang="en-ZA" sz="2400" b="1" dirty="0"/>
              <a:t>     </a:t>
            </a:r>
            <a:r>
              <a:rPr lang="en-ZA" sz="2400" b="1" u="sng" dirty="0"/>
              <a:t>Bank balance – 30 September 2021 </a:t>
            </a:r>
          </a:p>
          <a:p>
            <a:r>
              <a:rPr lang="en-ZA" sz="2000" dirty="0"/>
              <a:t>Cash available					 –	</a:t>
            </a:r>
            <a:r>
              <a:rPr lang="en-ZA" dirty="0"/>
              <a:t> </a:t>
            </a:r>
            <a:r>
              <a:rPr lang="en-ZA" sz="2000" dirty="0"/>
              <a:t>37.5m</a:t>
            </a:r>
          </a:p>
          <a:p>
            <a:r>
              <a:rPr lang="en-ZA" sz="2000" dirty="0"/>
              <a:t>Current liabilities				 – 	(R27.1m)</a:t>
            </a:r>
          </a:p>
          <a:p>
            <a:r>
              <a:rPr lang="en-ZA" sz="2000" b="1" dirty="0"/>
              <a:t>Net cash    </a:t>
            </a:r>
            <a:r>
              <a:rPr lang="en-ZA" sz="2000" dirty="0"/>
              <a:t>					  -     </a:t>
            </a:r>
            <a:r>
              <a:rPr lang="en-ZA" sz="2000" b="1" u="sng" dirty="0"/>
              <a:t>R10.4m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71205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2156" y="154207"/>
            <a:ext cx="8229600" cy="637309"/>
          </a:xfrm>
        </p:spPr>
        <p:txBody>
          <a:bodyPr>
            <a:noAutofit/>
          </a:bodyPr>
          <a:lstStyle/>
          <a:p>
            <a:r>
              <a:rPr lang="en-ZA" sz="3600" b="1" dirty="0"/>
              <a:t>Payment of service providers</a:t>
            </a:r>
            <a:endParaRPr lang="en-ZA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92E2F61-FBEA-496E-98CB-FA14D206C704}"/>
              </a:ext>
            </a:extLst>
          </p:cNvPr>
          <p:cNvSpPr txBox="1"/>
          <p:nvPr/>
        </p:nvSpPr>
        <p:spPr>
          <a:xfrm>
            <a:off x="354495" y="1175692"/>
            <a:ext cx="843501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ZA" sz="2000" dirty="0"/>
          </a:p>
          <a:p>
            <a:pPr>
              <a:lnSpc>
                <a:spcPct val="150000"/>
              </a:lnSpc>
            </a:pPr>
            <a:endParaRPr lang="en-ZA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92745AB-4ABA-4224-9FFE-1B81FC6E0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1387010"/>
            <a:ext cx="7937500" cy="48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991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ZA" sz="3600" b="1" dirty="0"/>
              <a:t>Irregular Expenditure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009" y="1295400"/>
          <a:ext cx="8540885" cy="3399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2110">
                <a:tc>
                  <a:txBody>
                    <a:bodyPr/>
                    <a:lstStyle/>
                    <a:p>
                      <a:endParaRPr lang="en-ZA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700" dirty="0"/>
                        <a:t>           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18">
                <a:tc>
                  <a:txBody>
                    <a:bodyPr/>
                    <a:lstStyle/>
                    <a:p>
                      <a:r>
                        <a:rPr lang="en-ZA" sz="2500" dirty="0"/>
                        <a:t>Opening</a:t>
                      </a:r>
                      <a:r>
                        <a:rPr lang="en-ZA" sz="2500" baseline="0" dirty="0"/>
                        <a:t> Balance: 01 April 2021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</a:t>
                      </a:r>
                      <a:r>
                        <a:rPr lang="en-ZA" sz="2500" dirty="0"/>
                        <a:t>  127 626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036">
                <a:tc>
                  <a:txBody>
                    <a:bodyPr/>
                    <a:lstStyle/>
                    <a:p>
                      <a:r>
                        <a:rPr lang="en-ZA" sz="2500" dirty="0"/>
                        <a:t>Add:</a:t>
                      </a:r>
                      <a:r>
                        <a:rPr lang="en-ZA" sz="2500" baseline="0" dirty="0"/>
                        <a:t>  New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0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ZA" sz="2500" dirty="0"/>
                        <a:t>Less: Condoned / 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5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b="1" dirty="0"/>
                        <a:t>Closing Balance as at 30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/>
                        <a:t>2</a:t>
                      </a:r>
                      <a:r>
                        <a:rPr lang="en-ZA" sz="2500" b="1" dirty="0"/>
                        <a:t>  127 626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917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ZA" sz="3600" b="1" dirty="0"/>
              <a:t>Fruitless and Wasteful Expenditure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188506"/>
              </p:ext>
            </p:extLst>
          </p:nvPr>
        </p:nvGraphicFramePr>
        <p:xfrm>
          <a:off x="214009" y="1295400"/>
          <a:ext cx="8540885" cy="3399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2110">
                <a:tc>
                  <a:txBody>
                    <a:bodyPr/>
                    <a:lstStyle/>
                    <a:p>
                      <a:endParaRPr lang="en-ZA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700" dirty="0"/>
                        <a:t>           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18">
                <a:tc>
                  <a:txBody>
                    <a:bodyPr/>
                    <a:lstStyle/>
                    <a:p>
                      <a:r>
                        <a:rPr lang="en-ZA" sz="2500" dirty="0"/>
                        <a:t>Opening</a:t>
                      </a:r>
                      <a:r>
                        <a:rPr lang="en-ZA" sz="2500" baseline="0" dirty="0"/>
                        <a:t> Balance: 01 April 2021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3 553 167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036">
                <a:tc>
                  <a:txBody>
                    <a:bodyPr/>
                    <a:lstStyle/>
                    <a:p>
                      <a:r>
                        <a:rPr lang="en-ZA" sz="2500" dirty="0"/>
                        <a:t>Add:</a:t>
                      </a:r>
                      <a:r>
                        <a:rPr lang="en-ZA" sz="2500" baseline="0" dirty="0"/>
                        <a:t>  New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0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ZA" sz="2500"/>
                        <a:t>Less: </a:t>
                      </a:r>
                      <a:r>
                        <a:rPr lang="en-ZA" sz="2500" dirty="0"/>
                        <a:t>R</a:t>
                      </a:r>
                      <a:r>
                        <a:rPr lang="en-ZA" sz="2500"/>
                        <a:t>ecovered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        3</a:t>
                      </a:r>
                      <a:r>
                        <a:rPr lang="en-ZA" sz="2500" dirty="0"/>
                        <a:t> 726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b="1" dirty="0"/>
                        <a:t>Closing Balance as at 30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/>
                        <a:t>3 549 441</a:t>
                      </a:r>
                      <a:endParaRPr lang="en-ZA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480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9" y="307910"/>
            <a:ext cx="8388221" cy="466531"/>
          </a:xfrm>
        </p:spPr>
        <p:txBody>
          <a:bodyPr>
            <a:noAutofit/>
          </a:bodyPr>
          <a:lstStyle/>
          <a:p>
            <a:r>
              <a:rPr lang="en-ZA" sz="4000" b="1" dirty="0"/>
              <a:t>% BBBEE spend for Q2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B346D9-95B3-4498-A280-93A89EC4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2351"/>
            <a:ext cx="8229600" cy="5281127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n-US" dirty="0"/>
              <a:t> Target - 75% of all transactions are awarded to companies with a BBBEE contribution level of 3 or lower and 35% of all transactions assigned to priority groups</a:t>
            </a:r>
          </a:p>
          <a:p>
            <a:pPr marL="0" indent="0">
              <a:buFont typeface="Wingdings" pitchFamily="2" charset="2"/>
              <a:buChar char="q"/>
            </a:pPr>
            <a:endParaRPr lang="en-ZA" dirty="0"/>
          </a:p>
          <a:p>
            <a:r>
              <a:rPr lang="en-ZA" dirty="0"/>
              <a:t>All transactions = 93% achieved; target of 75% </a:t>
            </a:r>
          </a:p>
          <a:p>
            <a:r>
              <a:rPr lang="en-ZA" dirty="0"/>
              <a:t>Transaction assigned to priority groups= 48% achieved; target of 35%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Font typeface="Wingdings" pitchFamily="2" charset="2"/>
              <a:buChar char="q"/>
            </a:pPr>
            <a:r>
              <a:rPr lang="en-ZA" dirty="0"/>
              <a:t> Total of 9 Transactions (out of a total 20) were awarded to priority groups as follows: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Female					= 3</a:t>
            </a:r>
          </a:p>
          <a:p>
            <a:r>
              <a:rPr lang="en-ZA" dirty="0"/>
              <a:t>Military veteran            		= 0            </a:t>
            </a:r>
          </a:p>
          <a:p>
            <a:r>
              <a:rPr lang="en-ZA" dirty="0"/>
              <a:t>Youth 					= 6</a:t>
            </a:r>
          </a:p>
          <a:p>
            <a:r>
              <a:rPr lang="en-ZA" dirty="0"/>
              <a:t>Persons with disabilities    	= 0</a:t>
            </a:r>
            <a:r>
              <a:rPr lang="en-ZA" u="sng" dirty="0"/>
              <a:t> </a:t>
            </a:r>
          </a:p>
          <a:p>
            <a:pPr marL="3200400" lvl="7" indent="0">
              <a:buNone/>
            </a:pPr>
            <a:r>
              <a:rPr lang="en-ZA" sz="3200" b="1" dirty="0"/>
              <a:t>= 9</a:t>
            </a:r>
          </a:p>
          <a:p>
            <a:r>
              <a:rPr lang="en-ZA" dirty="0"/>
              <a:t>Black males                          	= 11</a:t>
            </a:r>
          </a:p>
          <a:p>
            <a:r>
              <a:rPr lang="en-ZA" dirty="0"/>
              <a:t>Other                                     	=  0</a:t>
            </a:r>
          </a:p>
          <a:p>
            <a:r>
              <a:rPr lang="en-ZA" b="1" dirty="0"/>
              <a:t>Total 				                 </a:t>
            </a:r>
            <a:r>
              <a:rPr lang="en-ZA" b="1" u="sng" dirty="0"/>
              <a:t>=  20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09920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Helvetica"/>
                <a:cs typeface="Helvetic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33397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Introduction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FPB aims to have an integrated approach of its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finance and performance outcomes ensuring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compliance to all laws and regulations 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CORPORATE GOVERNANCE.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FPB presents its second quarter financial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performance report for 2020/21</a:t>
            </a:r>
          </a:p>
          <a:p>
            <a:pPr marL="195263" lvl="0" indent="-195263">
              <a:spcBef>
                <a:spcPts val="0"/>
              </a:spcBef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1412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Objective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The aim of this report is to update the Portfolio Committee on FPB Q2 2021_22: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Revenue collection against budget;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Actual expenditure against budget;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Going concern and sustainability status; and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Percentage spent by FPB on BBBEE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procurement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85023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Executive Summary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 fontScale="70000" lnSpcReduction="20000"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GB" sz="3400" dirty="0"/>
              <a:t>The Statement of Financial Performance (Income Statement) is a positive reflection of FPB’s ability to adequately plan and execute its operational deliverables. </a:t>
            </a: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As at Q2 </a:t>
            </a:r>
            <a:r>
              <a:rPr lang="en-US" sz="3400" b="1" dirty="0">
                <a:latin typeface="Calibri" pitchFamily="34" charset="0"/>
                <a:cs typeface="Helvetica"/>
              </a:rPr>
              <a:t>ended 30 September 2021</a:t>
            </a: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en-GB" sz="3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Revenue: 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Revenue of R55.9m (48%) has been collected against the annual budget of R116.7m.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The year to date revenue collection for the second quarter was under collected by R2.5m mainly as a result of online distribution fees and classification fees being under budget 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en-GB" sz="3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Expenditure: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 Total expenditure excluding commitment is R47.0m (40%) and including commitment is R50.1m (43%) of the annual budget of R116.7m. The amount was spent on enabler and flagship  projects.</a:t>
            </a:r>
          </a:p>
          <a:p>
            <a:pPr marL="195263" lvl="0" indent="-195263">
              <a:spcBef>
                <a:spcPts val="0"/>
              </a:spcBef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2229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>
                <a:solidFill>
                  <a:prstClr val="black"/>
                </a:solidFill>
                <a:cs typeface="Helvetica" pitchFamily="34" charset="0"/>
              </a:rPr>
              <a:t>Revenue Collection Report </a:t>
            </a:r>
            <a:br>
              <a:rPr lang="en-ZA" b="1" dirty="0">
                <a:solidFill>
                  <a:prstClr val="black"/>
                </a:solidFill>
                <a:cs typeface="Helvetica" pitchFamily="34" charset="0"/>
              </a:rPr>
            </a:br>
            <a:r>
              <a:rPr lang="en-ZA" b="1" dirty="0">
                <a:solidFill>
                  <a:prstClr val="black"/>
                </a:solidFill>
                <a:cs typeface="Helvetica" pitchFamily="34" charset="0"/>
              </a:rPr>
              <a:t>30 September 2021</a:t>
            </a:r>
            <a:endParaRPr lang="en-US" sz="3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4119" y="155602"/>
            <a:ext cx="1843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Revenue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AF3ECDE-E1BF-4A36-BCDD-FA1A0A09D8B2}"/>
              </a:ext>
            </a:extLst>
          </p:cNvPr>
          <p:cNvGraphicFramePr>
            <a:graphicFrameLocks/>
          </p:cNvGraphicFramePr>
          <p:nvPr/>
        </p:nvGraphicFramePr>
        <p:xfrm>
          <a:off x="646772" y="836341"/>
          <a:ext cx="7817004" cy="572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C854F56-D82C-4C00-8C3A-A63C94CF8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51" y="1109609"/>
            <a:ext cx="8276420" cy="54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732963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08" y="19042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cs typeface="Calibri" pitchFamily="34" charset="0"/>
              </a:rPr>
              <a:t>REVENUE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EF8269C-4159-43EB-890E-5CCBFF6B8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2583427"/>
              </p:ext>
            </p:extLst>
          </p:nvPr>
        </p:nvGraphicFramePr>
        <p:xfrm>
          <a:off x="413195" y="1065593"/>
          <a:ext cx="8317609" cy="477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539">
                  <a:extLst>
                    <a:ext uri="{9D8B030D-6E8A-4147-A177-3AD203B41FA5}">
                      <a16:colId xmlns:a16="http://schemas.microsoft.com/office/drawing/2014/main" xmlns="" val="780582672"/>
                    </a:ext>
                  </a:extLst>
                </a:gridCol>
                <a:gridCol w="1157933">
                  <a:extLst>
                    <a:ext uri="{9D8B030D-6E8A-4147-A177-3AD203B41FA5}">
                      <a16:colId xmlns:a16="http://schemas.microsoft.com/office/drawing/2014/main" xmlns="" val="1811923058"/>
                    </a:ext>
                  </a:extLst>
                </a:gridCol>
                <a:gridCol w="1286851">
                  <a:extLst>
                    <a:ext uri="{9D8B030D-6E8A-4147-A177-3AD203B41FA5}">
                      <a16:colId xmlns:a16="http://schemas.microsoft.com/office/drawing/2014/main" xmlns="" val="1279204699"/>
                    </a:ext>
                  </a:extLst>
                </a:gridCol>
                <a:gridCol w="1605206">
                  <a:extLst>
                    <a:ext uri="{9D8B030D-6E8A-4147-A177-3AD203B41FA5}">
                      <a16:colId xmlns:a16="http://schemas.microsoft.com/office/drawing/2014/main" xmlns="" val="2845335441"/>
                    </a:ext>
                  </a:extLst>
                </a:gridCol>
                <a:gridCol w="1444317">
                  <a:extLst>
                    <a:ext uri="{9D8B030D-6E8A-4147-A177-3AD203B41FA5}">
                      <a16:colId xmlns:a16="http://schemas.microsoft.com/office/drawing/2014/main" xmlns="" val="722208941"/>
                    </a:ext>
                  </a:extLst>
                </a:gridCol>
                <a:gridCol w="1283763">
                  <a:extLst>
                    <a:ext uri="{9D8B030D-6E8A-4147-A177-3AD203B41FA5}">
                      <a16:colId xmlns:a16="http://schemas.microsoft.com/office/drawing/2014/main" xmlns="" val="3856387915"/>
                    </a:ext>
                  </a:extLst>
                </a:gridCol>
              </a:tblGrid>
              <a:tr h="451278">
                <a:tc>
                  <a:txBody>
                    <a:bodyPr/>
                    <a:lstStyle/>
                    <a:p>
                      <a:r>
                        <a:rPr lang="en-ZA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Actual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Budget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Var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Annual Budget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collected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78194436"/>
                  </a:ext>
                </a:extLst>
              </a:tr>
              <a:tr h="35950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Received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50 468 000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50 468 500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100 937 000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28382619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Received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343 456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687 342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-343 886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1 374 684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70388240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Classification Fees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450 638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1 695 728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-1 245 091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3 391 456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36509613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 Fees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153 225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157 751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-4 526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315 502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83124068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Renewal Fees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123 034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161 919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-38 885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323 837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998265648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 SP Registration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48 846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-30 520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97 692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00167266"/>
                  </a:ext>
                </a:extLst>
              </a:tr>
              <a:tr h="5045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On-line License Fees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4 293 970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5 167 500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-873 530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10 335 000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07469873"/>
                  </a:ext>
                </a:extLst>
              </a:tr>
              <a:tr h="35950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11427637"/>
                  </a:ext>
                </a:extLst>
              </a:tr>
              <a:tr h="216264">
                <a:tc>
                  <a:txBody>
                    <a:bodyPr/>
                    <a:lstStyle/>
                    <a:p>
                      <a:endParaRPr lang="en-ZA" sz="1600" b="1" dirty="0">
                        <a:latin typeface="+mj-lt"/>
                      </a:endParaRPr>
                    </a:p>
                    <a:p>
                      <a:r>
                        <a:rPr lang="en-ZA" sz="1600" b="1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55 897 214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58 387 586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-2 490 372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116 775 172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6251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187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38078-F888-4CEE-A9F3-5483ABBE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Revenue Collection Report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1F78F-E51D-4622-BFCF-E9B94CE9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87" y="1167301"/>
            <a:ext cx="8229600" cy="5416061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ZA" sz="3600" b="1" dirty="0"/>
              <a:t>Grant</a:t>
            </a:r>
            <a:r>
              <a:rPr lang="en-ZA" sz="3600" dirty="0"/>
              <a:t> </a:t>
            </a:r>
            <a:r>
              <a:rPr lang="en-ZA" sz="3600" b="1" dirty="0"/>
              <a:t>subsidy</a:t>
            </a:r>
            <a:r>
              <a:rPr lang="en-ZA" sz="3600" dirty="0"/>
              <a:t> </a:t>
            </a:r>
            <a:r>
              <a:rPr lang="en-ZA" dirty="0"/>
              <a:t>of R50.5m (50%) of annual budget of R100.9m was received to date from the Department of Communications and Digital Technologies. This represents 50% of the grant billed. The grant subsidy contributes to the sustainability of FPB as it accounts for 92% of the total revenue.</a:t>
            </a:r>
          </a:p>
          <a:p>
            <a:pPr lvl="0" algn="just"/>
            <a:endParaRPr lang="en-ZA" sz="3600" dirty="0"/>
          </a:p>
          <a:p>
            <a:pPr lvl="0" algn="just"/>
            <a:r>
              <a:rPr lang="en-ZA" sz="3600" b="1" dirty="0"/>
              <a:t>Classification</a:t>
            </a:r>
            <a:r>
              <a:rPr lang="en-ZA" sz="3600" dirty="0"/>
              <a:t> </a:t>
            </a:r>
            <a:r>
              <a:rPr lang="en-ZA" sz="3600" b="1" dirty="0"/>
              <a:t>fees</a:t>
            </a:r>
            <a:r>
              <a:rPr lang="en-ZA" sz="3600" dirty="0"/>
              <a:t> </a:t>
            </a:r>
            <a:r>
              <a:rPr lang="en-ZA" dirty="0"/>
              <a:t>of R451k (13%) of annual projected fees of R3.4m was billed and collected. The classification fees was under collected by R1.2m on a year to date budget and this is attributable to continued impact of covid 19 lockdown and less material submitted for classification in the second quarter. A downward adjustment will be considered in the mid term review.</a:t>
            </a:r>
          </a:p>
        </p:txBody>
      </p:sp>
    </p:spTree>
    <p:extLst>
      <p:ext uri="{BB962C8B-B14F-4D97-AF65-F5344CB8AC3E}">
        <p14:creationId xmlns:p14="http://schemas.microsoft.com/office/powerpoint/2010/main" xmlns="" val="200419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1581</Words>
  <Application>Microsoft Office PowerPoint</Application>
  <PresentationFormat>On-screen Show (4:3)</PresentationFormat>
  <Paragraphs>328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Finance Presentation  for the Second Quarter ended  30 September 2021</vt:lpstr>
      <vt:lpstr>Table of Contents</vt:lpstr>
      <vt:lpstr>Introduction</vt:lpstr>
      <vt:lpstr>Objective</vt:lpstr>
      <vt:lpstr>Executive Summary</vt:lpstr>
      <vt:lpstr>Revenue Collection Report  30 September 2021</vt:lpstr>
      <vt:lpstr>Slide 7</vt:lpstr>
      <vt:lpstr>REVENUE </vt:lpstr>
      <vt:lpstr>Revenue Collection Report </vt:lpstr>
      <vt:lpstr>Revenue Collection Report </vt:lpstr>
      <vt:lpstr>Revenue Collection Report </vt:lpstr>
      <vt:lpstr>Actual Expenditure and Budget per strategic objective 30 September 2021</vt:lpstr>
      <vt:lpstr>Slide 13</vt:lpstr>
      <vt:lpstr>Strategic Objective Expenditure</vt:lpstr>
      <vt:lpstr>Expenditure Report</vt:lpstr>
      <vt:lpstr>Expenditure Report</vt:lpstr>
      <vt:lpstr>Expenditure Report</vt:lpstr>
      <vt:lpstr>Expenditure Report</vt:lpstr>
      <vt:lpstr>Going Concern and sustainability 30 September 2021</vt:lpstr>
      <vt:lpstr>FINANCIAL POSITION &amp; CASH</vt:lpstr>
      <vt:lpstr>Payment of service providers</vt:lpstr>
      <vt:lpstr>Irregular Expenditure </vt:lpstr>
      <vt:lpstr>Fruitless and Wasteful Expenditure </vt:lpstr>
      <vt:lpstr>% BBBEE spend for Q2</vt:lpstr>
      <vt:lpstr>Thank You</vt:lpstr>
    </vt:vector>
  </TitlesOfParts>
  <Company>FoculPoint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 Sub headline</dc:title>
  <dc:creator>Mlamuli Marafana</dc:creator>
  <cp:lastModifiedBy>USER</cp:lastModifiedBy>
  <cp:revision>394</cp:revision>
  <dcterms:created xsi:type="dcterms:W3CDTF">2013-03-05T08:17:52Z</dcterms:created>
  <dcterms:modified xsi:type="dcterms:W3CDTF">2022-03-09T12:05:14Z</dcterms:modified>
</cp:coreProperties>
</file>