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516" r:id="rId2"/>
    <p:sldId id="636" r:id="rId3"/>
    <p:sldId id="302" r:id="rId4"/>
    <p:sldId id="518" r:id="rId5"/>
    <p:sldId id="629" r:id="rId6"/>
    <p:sldId id="708" r:id="rId7"/>
    <p:sldId id="707" r:id="rId8"/>
    <p:sldId id="542" r:id="rId9"/>
    <p:sldId id="714" r:id="rId10"/>
    <p:sldId id="709" r:id="rId11"/>
    <p:sldId id="510" r:id="rId12"/>
    <p:sldId id="710" r:id="rId13"/>
    <p:sldId id="537" r:id="rId14"/>
    <p:sldId id="699" r:id="rId15"/>
    <p:sldId id="528" r:id="rId16"/>
    <p:sldId id="700" r:id="rId17"/>
    <p:sldId id="711" r:id="rId18"/>
    <p:sldId id="660" r:id="rId19"/>
    <p:sldId id="701" r:id="rId20"/>
    <p:sldId id="535" r:id="rId21"/>
    <p:sldId id="702" r:id="rId22"/>
    <p:sldId id="712" r:id="rId23"/>
    <p:sldId id="703" r:id="rId24"/>
    <p:sldId id="704" r:id="rId25"/>
    <p:sldId id="713" r:id="rId26"/>
    <p:sldId id="306" r:id="rId27"/>
    <p:sldId id="394" r:id="rId28"/>
    <p:sldId id="490" r:id="rId29"/>
    <p:sldId id="493" r:id="rId30"/>
    <p:sldId id="494" r:id="rId31"/>
    <p:sldId id="340" r:id="rId32"/>
  </p:sldIdLst>
  <p:sldSz cx="9144000" cy="6858000" type="screen4x3"/>
  <p:notesSz cx="6797675" cy="9926638"/>
  <p:defaultTextStyle>
    <a:defPPr>
      <a:defRPr lang="en-US"/>
    </a:defPPr>
    <a:lvl1pPr algn="l" rtl="0" fontAlgn="base">
      <a:spcBef>
        <a:spcPct val="0"/>
      </a:spcBef>
      <a:spcAft>
        <a:spcPct val="0"/>
      </a:spcAft>
      <a:defRPr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tx1"/>
        </a:solidFill>
        <a:latin typeface="Arial" pitchFamily="34" charset="0"/>
        <a:ea typeface="+mn-ea"/>
        <a:cs typeface="Arial" pitchFamily="34" charset="0"/>
      </a:defRPr>
    </a:lvl5pPr>
    <a:lvl6pPr marL="2286000" algn="l" defTabSz="914400" rtl="0" eaLnBrk="1" latinLnBrk="0" hangingPunct="1">
      <a:defRPr b="1" kern="1200">
        <a:solidFill>
          <a:schemeClr val="tx1"/>
        </a:solidFill>
        <a:latin typeface="Arial" pitchFamily="34" charset="0"/>
        <a:ea typeface="+mn-ea"/>
        <a:cs typeface="Arial" pitchFamily="34" charset="0"/>
      </a:defRPr>
    </a:lvl6pPr>
    <a:lvl7pPr marL="2743200" algn="l" defTabSz="914400" rtl="0" eaLnBrk="1" latinLnBrk="0" hangingPunct="1">
      <a:defRPr b="1" kern="1200">
        <a:solidFill>
          <a:schemeClr val="tx1"/>
        </a:solidFill>
        <a:latin typeface="Arial" pitchFamily="34" charset="0"/>
        <a:ea typeface="+mn-ea"/>
        <a:cs typeface="Arial" pitchFamily="34" charset="0"/>
      </a:defRPr>
    </a:lvl7pPr>
    <a:lvl8pPr marL="3200400" algn="l" defTabSz="914400" rtl="0" eaLnBrk="1" latinLnBrk="0" hangingPunct="1">
      <a:defRPr b="1" kern="1200">
        <a:solidFill>
          <a:schemeClr val="tx1"/>
        </a:solidFill>
        <a:latin typeface="Arial" pitchFamily="34" charset="0"/>
        <a:ea typeface="+mn-ea"/>
        <a:cs typeface="Arial" pitchFamily="34" charset="0"/>
      </a:defRPr>
    </a:lvl8pPr>
    <a:lvl9pPr marL="3657600" algn="l" defTabSz="914400" rtl="0" eaLnBrk="1" latinLnBrk="0" hangingPunct="1">
      <a:defRPr b="1"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had Osman" initials="FO" lastIdx="0" clrIdx="0">
    <p:extLst>
      <p:ext uri="{19B8F6BF-5375-455C-9EA6-DF929625EA0E}">
        <p15:presenceInfo xmlns:p15="http://schemas.microsoft.com/office/powerpoint/2012/main" xmlns="" userId="S-1-5-21-2380184862-309048139-2695422336-32338" providerId="AD"/>
      </p:ext>
    </p:extLst>
  </p:cmAuthor>
  <p:cmAuthor id="2" name="Farhad Osman" initials="FO [2]" lastIdx="2" clrIdx="1">
    <p:extLst>
      <p:ext uri="{19B8F6BF-5375-455C-9EA6-DF929625EA0E}">
        <p15:presenceInfo xmlns:p15="http://schemas.microsoft.com/office/powerpoint/2012/main" xmlns="" userId="S::farhad@DTPS.GOV.ZA::acf32928-66e4-4dac-89a1-03c8aff05457" providerId="AD"/>
      </p:ext>
    </p:extLst>
  </p:cmAuthor>
  <p:cmAuthor id="3" name="Justice Libago" initials="JL" lastIdx="1" clrIdx="2">
    <p:extLst>
      <p:ext uri="{19B8F6BF-5375-455C-9EA6-DF929625EA0E}">
        <p15:presenceInfo xmlns:p15="http://schemas.microsoft.com/office/powerpoint/2012/main" xmlns="" userId="S::Justice@DTPS.GOV.ZA::06388348-d58f-4c98-927d-dbdfa979bf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FF00"/>
    <a:srgbClr val="FF3300"/>
    <a:srgbClr val="FFCC00"/>
    <a:srgbClr val="ECFCFE"/>
    <a:srgbClr val="E6FBFE"/>
    <a:srgbClr val="FFCCCC"/>
    <a:srgbClr val="FF9900"/>
    <a:srgbClr val="EF4718"/>
    <a:srgbClr val="2CA04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544" autoAdjust="0"/>
    <p:restoredTop sz="93011" autoAdjust="0"/>
  </p:normalViewPr>
  <p:slideViewPr>
    <p:cSldViewPr>
      <p:cViewPr varScale="1">
        <p:scale>
          <a:sx n="73" d="100"/>
          <a:sy n="73" d="100"/>
        </p:scale>
        <p:origin x="-1062" y="-10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cs typeface="+mn-cs"/>
              </a:defRPr>
            </a:lvl1pPr>
          </a:lstStyle>
          <a:p>
            <a:pPr>
              <a:defRPr/>
            </a:pPr>
            <a:endParaRPr lang="en-ZA"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atin typeface="Arial" charset="0"/>
                <a:cs typeface="+mn-cs"/>
              </a:defRPr>
            </a:lvl1pPr>
          </a:lstStyle>
          <a:p>
            <a:pPr>
              <a:defRPr/>
            </a:pPr>
            <a:fld id="{DC86797C-0EAA-4835-9CA3-6B5CFEFCD302}" type="datetimeFigureOut">
              <a:rPr lang="en-US"/>
              <a:pPr>
                <a:defRPr/>
              </a:pPr>
              <a:t>3/9/2022</a:t>
            </a:fld>
            <a:endParaRPr lang="en-ZA"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ZA"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atin typeface="Arial" charset="0"/>
                <a:cs typeface="+mn-cs"/>
              </a:defRPr>
            </a:lvl1pPr>
          </a:lstStyle>
          <a:p>
            <a:pPr>
              <a:defRPr/>
            </a:pPr>
            <a:fld id="{3A035F56-8059-484F-84EF-27E4F3861C6B}" type="slidenum">
              <a:rPr lang="en-ZA"/>
              <a:pPr>
                <a:defRPr/>
              </a:pPr>
              <a:t>‹#›</a:t>
            </a:fld>
            <a:endParaRPr lang="en-ZA" dirty="0"/>
          </a:p>
        </p:txBody>
      </p:sp>
    </p:spTree>
    <p:extLst>
      <p:ext uri="{BB962C8B-B14F-4D97-AF65-F5344CB8AC3E}">
        <p14:creationId xmlns:p14="http://schemas.microsoft.com/office/powerpoint/2010/main" xmlns="" val="2300680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cs typeface="+mn-cs"/>
              </a:defRPr>
            </a:lvl1pPr>
          </a:lstStyle>
          <a:p>
            <a:pPr>
              <a:defRPr/>
            </a:pPr>
            <a:endParaRPr lang="en-ZA"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atin typeface="Arial" charset="0"/>
                <a:cs typeface="+mn-cs"/>
              </a:defRPr>
            </a:lvl1pPr>
          </a:lstStyle>
          <a:p>
            <a:pPr>
              <a:defRPr/>
            </a:pPr>
            <a:fld id="{7FDCE99A-3146-4BA1-BCB2-19B27B05AC6D}" type="datetimeFigureOut">
              <a:rPr lang="en-US"/>
              <a:pPr>
                <a:defRPr/>
              </a:pPr>
              <a:t>3/9/2022</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ZA" noProof="0" dirty="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ZA" dirty="0"/>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atin typeface="Arial" charset="0"/>
                <a:cs typeface="+mn-cs"/>
              </a:defRPr>
            </a:lvl1pPr>
          </a:lstStyle>
          <a:p>
            <a:pPr>
              <a:defRPr/>
            </a:pPr>
            <a:fld id="{2ACEF963-89FD-494C-9260-DDF89D775176}" type="slidenum">
              <a:rPr lang="en-ZA"/>
              <a:pPr>
                <a:defRPr/>
              </a:pPr>
              <a:t>‹#›</a:t>
            </a:fld>
            <a:endParaRPr lang="en-ZA" dirty="0"/>
          </a:p>
        </p:txBody>
      </p:sp>
    </p:spTree>
    <p:extLst>
      <p:ext uri="{BB962C8B-B14F-4D97-AF65-F5344CB8AC3E}">
        <p14:creationId xmlns:p14="http://schemas.microsoft.com/office/powerpoint/2010/main" xmlns="" val="6899570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f-ZA"/>
          </a:p>
        </p:txBody>
      </p:sp>
      <p:sp>
        <p:nvSpPr>
          <p:cNvPr id="4" name="Slide Number Placeholder 3"/>
          <p:cNvSpPr>
            <a:spLocks noGrp="1"/>
          </p:cNvSpPr>
          <p:nvPr>
            <p:ph type="sldNum" sz="quarter" idx="5"/>
          </p:nvPr>
        </p:nvSpPr>
        <p:spPr/>
        <p:txBody>
          <a:bodyPr/>
          <a:lstStyle/>
          <a:p>
            <a:pPr>
              <a:defRPr/>
            </a:pPr>
            <a:fld id="{25BA5889-994E-41FB-AE9E-5A35EB2BBB48}" type="slidenum">
              <a:rPr lang="en-ZA" smtClean="0"/>
              <a:pPr>
                <a:defRPr/>
              </a:pPr>
              <a:t>1</a:t>
            </a:fld>
            <a:endParaRPr lang="en-ZA" dirty="0"/>
          </a:p>
        </p:txBody>
      </p:sp>
    </p:spTree>
    <p:extLst>
      <p:ext uri="{BB962C8B-B14F-4D97-AF65-F5344CB8AC3E}">
        <p14:creationId xmlns:p14="http://schemas.microsoft.com/office/powerpoint/2010/main" xmlns="" val="412945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5A497AE-4649-49E7-B440-548FA4D529C1}" type="slidenum">
              <a:rPr lang="en-ZA" smtClean="0"/>
              <a:pPr/>
              <a:t>3</a:t>
            </a:fld>
            <a:endParaRPr lang="en-ZA" dirty="0"/>
          </a:p>
        </p:txBody>
      </p:sp>
    </p:spTree>
    <p:extLst>
      <p:ext uri="{BB962C8B-B14F-4D97-AF65-F5344CB8AC3E}">
        <p14:creationId xmlns:p14="http://schemas.microsoft.com/office/powerpoint/2010/main" xmlns="" val="2159126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5A497AE-4649-49E7-B440-548FA4D529C1}" type="slidenum">
              <a:rPr lang="en-ZA" smtClean="0"/>
              <a:pPr/>
              <a:t>26</a:t>
            </a:fld>
            <a:endParaRPr lang="en-ZA" dirty="0"/>
          </a:p>
        </p:txBody>
      </p:sp>
    </p:spTree>
    <p:extLst>
      <p:ext uri="{BB962C8B-B14F-4D97-AF65-F5344CB8AC3E}">
        <p14:creationId xmlns:p14="http://schemas.microsoft.com/office/powerpoint/2010/main" xmlns="" val="3849261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5A497AE-4649-49E7-B440-548FA4D529C1}" type="slidenum">
              <a:rPr lang="en-ZA" smtClean="0"/>
              <a:pPr/>
              <a:t>27</a:t>
            </a:fld>
            <a:endParaRPr lang="en-ZA" dirty="0"/>
          </a:p>
        </p:txBody>
      </p:sp>
    </p:spTree>
    <p:extLst>
      <p:ext uri="{BB962C8B-B14F-4D97-AF65-F5344CB8AC3E}">
        <p14:creationId xmlns:p14="http://schemas.microsoft.com/office/powerpoint/2010/main" xmlns="" val="2136618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5A497AE-4649-49E7-B440-548FA4D529C1}" type="slidenum">
              <a:rPr lang="en-ZA" smtClean="0"/>
              <a:pPr/>
              <a:t>28</a:t>
            </a:fld>
            <a:endParaRPr lang="en-ZA" dirty="0"/>
          </a:p>
        </p:txBody>
      </p:sp>
    </p:spTree>
    <p:extLst>
      <p:ext uri="{BB962C8B-B14F-4D97-AF65-F5344CB8AC3E}">
        <p14:creationId xmlns:p14="http://schemas.microsoft.com/office/powerpoint/2010/main" xmlns="" val="4159309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5A497AE-4649-49E7-B440-548FA4D529C1}" type="slidenum">
              <a:rPr lang="en-ZA" smtClean="0"/>
              <a:pPr/>
              <a:t>29</a:t>
            </a:fld>
            <a:endParaRPr lang="en-ZA" dirty="0"/>
          </a:p>
        </p:txBody>
      </p:sp>
    </p:spTree>
    <p:extLst>
      <p:ext uri="{BB962C8B-B14F-4D97-AF65-F5344CB8AC3E}">
        <p14:creationId xmlns:p14="http://schemas.microsoft.com/office/powerpoint/2010/main" xmlns="" val="3485809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5A497AE-4649-49E7-B440-548FA4D529C1}" type="slidenum">
              <a:rPr lang="en-ZA" smtClean="0"/>
              <a:pPr/>
              <a:t>30</a:t>
            </a:fld>
            <a:endParaRPr lang="en-ZA" dirty="0"/>
          </a:p>
        </p:txBody>
      </p:sp>
    </p:spTree>
    <p:extLst>
      <p:ext uri="{BB962C8B-B14F-4D97-AF65-F5344CB8AC3E}">
        <p14:creationId xmlns:p14="http://schemas.microsoft.com/office/powerpoint/2010/main" xmlns="" val="3696485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5A497AE-4649-49E7-B440-548FA4D529C1}" type="slidenum">
              <a:rPr lang="en-ZA" smtClean="0"/>
              <a:pPr/>
              <a:t>31</a:t>
            </a:fld>
            <a:endParaRPr lang="en-ZA" dirty="0"/>
          </a:p>
        </p:txBody>
      </p:sp>
    </p:spTree>
    <p:extLst>
      <p:ext uri="{BB962C8B-B14F-4D97-AF65-F5344CB8AC3E}">
        <p14:creationId xmlns:p14="http://schemas.microsoft.com/office/powerpoint/2010/main" xmlns="" val="1195557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6D7854F-BB25-4EBF-AC24-38D00AAFAF4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559761D-B61F-4481-B4A1-07F1D6F7B42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46750"/>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74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0A1D51D-AA7E-43DD-855A-A4617F4375F0}"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75163" cy="1143000"/>
          </a:xfrm>
        </p:spPr>
        <p:txBody>
          <a:bodyPr/>
          <a:lstStyle/>
          <a:p>
            <a:r>
              <a:rPr lang="en-US"/>
              <a:t>Click to edit Master title style</a:t>
            </a:r>
            <a:endParaRPr lang="en-ZA"/>
          </a:p>
        </p:txBody>
      </p:sp>
      <p:sp>
        <p:nvSpPr>
          <p:cNvPr id="3" name="Text Placeholder 2"/>
          <p:cNvSpPr>
            <a:spLocks noGrp="1"/>
          </p:cNvSpPr>
          <p:nvPr>
            <p:ph type="body" sz="half" idx="1"/>
          </p:nvPr>
        </p:nvSpPr>
        <p:spPr>
          <a:xfrm>
            <a:off x="457200" y="1600200"/>
            <a:ext cx="4038600" cy="4421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lipArt Placeholder 3"/>
          <p:cNvSpPr>
            <a:spLocks noGrp="1"/>
          </p:cNvSpPr>
          <p:nvPr>
            <p:ph type="clipArt" sz="half" idx="2"/>
          </p:nvPr>
        </p:nvSpPr>
        <p:spPr>
          <a:xfrm>
            <a:off x="4648200" y="1600200"/>
            <a:ext cx="4038600" cy="4421188"/>
          </a:xfrm>
        </p:spPr>
        <p:txBody>
          <a:bodyPr/>
          <a:lstStyle/>
          <a:p>
            <a:pPr lvl="0"/>
            <a:endParaRPr lang="en-ZA" noProof="0" dirty="0"/>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7" name="Slide Number Placeholder 6"/>
          <p:cNvSpPr>
            <a:spLocks noGrp="1"/>
          </p:cNvSpPr>
          <p:nvPr>
            <p:ph type="sldNum" sz="quarter" idx="12"/>
          </p:nvPr>
        </p:nvSpPr>
        <p:spPr>
          <a:xfrm>
            <a:off x="7226622" y="6245225"/>
            <a:ext cx="1593850" cy="476250"/>
          </a:xfrm>
        </p:spPr>
        <p:txBody>
          <a:bodyPr/>
          <a:lstStyle>
            <a:lvl1pPr>
              <a:defRPr/>
            </a:lvl1pPr>
          </a:lstStyle>
          <a:p>
            <a:pPr>
              <a:defRPr/>
            </a:pPr>
            <a:fld id="{5F104B22-8847-4421-A6B2-15511A0D707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2A525F6-AA27-4C0C-9780-FABF772D3FB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B941FF1-1831-4115-95E2-37176DA718F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421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421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A72A1F5D-8F71-48D7-8FB7-AD8F773A142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US" dirty="0"/>
          </a:p>
        </p:txBody>
      </p:sp>
      <p:sp>
        <p:nvSpPr>
          <p:cNvPr id="8" name="Footer Placeholder 7"/>
          <p:cNvSpPr>
            <a:spLocks noGrp="1"/>
          </p:cNvSpPr>
          <p:nvPr>
            <p:ph type="ftr" sz="quarter" idx="11"/>
          </p:nvPr>
        </p:nvSpPr>
        <p:spPr/>
        <p:txBody>
          <a:bodyPr/>
          <a:lstStyle>
            <a:lvl1pPr>
              <a:defRPr>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69F013F5-858A-469D-A2E9-42C3871D9DC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US" dirty="0"/>
          </a:p>
        </p:txBody>
      </p:sp>
      <p:sp>
        <p:nvSpPr>
          <p:cNvPr id="4" name="Footer Placeholder 3"/>
          <p:cNvSpPr>
            <a:spLocks noGrp="1"/>
          </p:cNvSpPr>
          <p:nvPr>
            <p:ph type="ftr" sz="quarter" idx="11"/>
          </p:nvPr>
        </p:nvSpPr>
        <p:spPr/>
        <p:txBody>
          <a:bodyPr/>
          <a:lstStyle>
            <a:lvl1pPr>
              <a:defRPr>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E0F97061-FD04-4B12-96C1-6B37E956F7E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dirty="0"/>
          </a:p>
        </p:txBody>
      </p:sp>
      <p:sp>
        <p:nvSpPr>
          <p:cNvPr id="3" name="Footer Placeholder 2"/>
          <p:cNvSpPr>
            <a:spLocks noGrp="1"/>
          </p:cNvSpPr>
          <p:nvPr>
            <p:ph type="ftr" sz="quarter" idx="11"/>
          </p:nvPr>
        </p:nvSpPr>
        <p:spPr/>
        <p:txBody>
          <a:bodyPr/>
          <a:lstStyle>
            <a:lvl1pPr>
              <a:defRPr>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E8305AC6-5B65-4BF6-976A-1909E30F547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41FDEF-A3C4-47E6-9B56-B356F55E6CF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ABCA85EA-5CE5-457D-B8E3-C0C09F0CB70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44751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421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 Third level</a:t>
            </a:r>
          </a:p>
          <a:p>
            <a:pPr lvl="3"/>
            <a:endParaRPr lang="en-US"/>
          </a:p>
        </p:txBody>
      </p:sp>
      <p:sp>
        <p:nvSpPr>
          <p:cNvPr id="1028" name="Rectangle 4"/>
          <p:cNvSpPr>
            <a:spLocks noGrp="1" noChangeArrowheads="1"/>
          </p:cNvSpPr>
          <p:nvPr>
            <p:ph type="dt" sz="half" idx="2"/>
          </p:nvPr>
        </p:nvSpPr>
        <p:spPr bwMode="auto">
          <a:xfrm>
            <a:off x="457200" y="6245225"/>
            <a:ext cx="101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2254250" y="6426200"/>
            <a:ext cx="4679950"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0">
                <a:solidFill>
                  <a:srgbClr val="E15415"/>
                </a:solidFill>
                <a:latin typeface="+mn-lt"/>
                <a:cs typeface="+mn-cs"/>
              </a:defRPr>
            </a:lvl1pPr>
          </a:lstStyle>
          <a:p>
            <a:pPr>
              <a:defRPr/>
            </a:pPr>
            <a:r>
              <a:rPr lang="en-ZA" dirty="0"/>
              <a:t>Building a better life for all through an enabling and sustainable world class information and communication technologies environment.</a:t>
            </a:r>
            <a:endParaRPr lang="en-US" dirty="0"/>
          </a:p>
        </p:txBody>
      </p:sp>
      <p:sp>
        <p:nvSpPr>
          <p:cNvPr id="1030" name="Rectangle 6"/>
          <p:cNvSpPr>
            <a:spLocks noGrp="1" noChangeArrowheads="1"/>
          </p:cNvSpPr>
          <p:nvPr>
            <p:ph type="sldNum" sz="quarter" idx="4"/>
          </p:nvPr>
        </p:nvSpPr>
        <p:spPr bwMode="auto">
          <a:xfrm>
            <a:off x="7092950" y="6245225"/>
            <a:ext cx="15938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a:defRPr/>
            </a:pPr>
            <a:fld id="{13DAF0D4-8F83-44C5-8484-415C99B2E3B5}" type="slidenum">
              <a:rPr lang="en-US"/>
              <a:pPr>
                <a:defRPr/>
              </a:pPr>
              <a:t>‹#›</a:t>
            </a:fld>
            <a:endParaRPr lang="en-US" dirty="0"/>
          </a:p>
        </p:txBody>
      </p:sp>
      <p:pic>
        <p:nvPicPr>
          <p:cNvPr id="1031" name="Picture 7" descr="DoC Corporate ID"/>
          <p:cNvPicPr>
            <a:picLocks noChangeAspect="1" noChangeArrowheads="1"/>
          </p:cNvPicPr>
          <p:nvPr userDrawn="1"/>
        </p:nvPicPr>
        <p:blipFill>
          <a:blip r:embed="rId14" cstate="print"/>
          <a:srcRect/>
          <a:stretch>
            <a:fillRect/>
          </a:stretch>
        </p:blipFill>
        <p:spPr bwMode="auto">
          <a:xfrm>
            <a:off x="5943600" y="0"/>
            <a:ext cx="3149600" cy="10255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hf hdr="0" dt="0"/>
  <p:txStyles>
    <p:titleStyle>
      <a:lvl1pPr algn="ctr" rtl="0" eaLnBrk="0" fontAlgn="base" hangingPunct="0">
        <a:spcBef>
          <a:spcPct val="0"/>
        </a:spcBef>
        <a:spcAft>
          <a:spcPct val="0"/>
        </a:spcAft>
        <a:defRPr sz="2800" b="1">
          <a:solidFill>
            <a:srgbClr val="996633"/>
          </a:solidFill>
          <a:latin typeface="+mj-lt"/>
          <a:ea typeface="+mj-ea"/>
          <a:cs typeface="+mj-cs"/>
        </a:defRPr>
      </a:lvl1pPr>
      <a:lvl2pPr algn="ctr" rtl="0" eaLnBrk="0" fontAlgn="base" hangingPunct="0">
        <a:spcBef>
          <a:spcPct val="0"/>
        </a:spcBef>
        <a:spcAft>
          <a:spcPct val="0"/>
        </a:spcAft>
        <a:defRPr sz="2800" b="1">
          <a:solidFill>
            <a:srgbClr val="996633"/>
          </a:solidFill>
          <a:latin typeface="Bookman Old Style" pitchFamily="18" charset="0"/>
        </a:defRPr>
      </a:lvl2pPr>
      <a:lvl3pPr algn="ctr" rtl="0" eaLnBrk="0" fontAlgn="base" hangingPunct="0">
        <a:spcBef>
          <a:spcPct val="0"/>
        </a:spcBef>
        <a:spcAft>
          <a:spcPct val="0"/>
        </a:spcAft>
        <a:defRPr sz="2800" b="1">
          <a:solidFill>
            <a:srgbClr val="996633"/>
          </a:solidFill>
          <a:latin typeface="Bookman Old Style" pitchFamily="18" charset="0"/>
        </a:defRPr>
      </a:lvl3pPr>
      <a:lvl4pPr algn="ctr" rtl="0" eaLnBrk="0" fontAlgn="base" hangingPunct="0">
        <a:spcBef>
          <a:spcPct val="0"/>
        </a:spcBef>
        <a:spcAft>
          <a:spcPct val="0"/>
        </a:spcAft>
        <a:defRPr sz="2800" b="1">
          <a:solidFill>
            <a:srgbClr val="996633"/>
          </a:solidFill>
          <a:latin typeface="Bookman Old Style" pitchFamily="18" charset="0"/>
        </a:defRPr>
      </a:lvl4pPr>
      <a:lvl5pPr algn="ctr" rtl="0" eaLnBrk="0" fontAlgn="base" hangingPunct="0">
        <a:spcBef>
          <a:spcPct val="0"/>
        </a:spcBef>
        <a:spcAft>
          <a:spcPct val="0"/>
        </a:spcAft>
        <a:defRPr sz="2800" b="1">
          <a:solidFill>
            <a:srgbClr val="996633"/>
          </a:solidFill>
          <a:latin typeface="Bookman Old Style" pitchFamily="18" charset="0"/>
        </a:defRPr>
      </a:lvl5pPr>
      <a:lvl6pPr marL="457200" algn="ctr" rtl="0" fontAlgn="base">
        <a:spcBef>
          <a:spcPct val="0"/>
        </a:spcBef>
        <a:spcAft>
          <a:spcPct val="0"/>
        </a:spcAft>
        <a:defRPr sz="2800" b="1">
          <a:solidFill>
            <a:srgbClr val="996633"/>
          </a:solidFill>
          <a:latin typeface="Bookman Old Style" pitchFamily="18" charset="0"/>
        </a:defRPr>
      </a:lvl6pPr>
      <a:lvl7pPr marL="914400" algn="ctr" rtl="0" fontAlgn="base">
        <a:spcBef>
          <a:spcPct val="0"/>
        </a:spcBef>
        <a:spcAft>
          <a:spcPct val="0"/>
        </a:spcAft>
        <a:defRPr sz="2800" b="1">
          <a:solidFill>
            <a:srgbClr val="996633"/>
          </a:solidFill>
          <a:latin typeface="Bookman Old Style" pitchFamily="18" charset="0"/>
        </a:defRPr>
      </a:lvl7pPr>
      <a:lvl8pPr marL="1371600" algn="ctr" rtl="0" fontAlgn="base">
        <a:spcBef>
          <a:spcPct val="0"/>
        </a:spcBef>
        <a:spcAft>
          <a:spcPct val="0"/>
        </a:spcAft>
        <a:defRPr sz="2800" b="1">
          <a:solidFill>
            <a:srgbClr val="996633"/>
          </a:solidFill>
          <a:latin typeface="Bookman Old Style" pitchFamily="18" charset="0"/>
        </a:defRPr>
      </a:lvl8pPr>
      <a:lvl9pPr marL="1828800" algn="ctr" rtl="0" fontAlgn="base">
        <a:spcBef>
          <a:spcPct val="0"/>
        </a:spcBef>
        <a:spcAft>
          <a:spcPct val="0"/>
        </a:spcAft>
        <a:defRPr sz="2800" b="1">
          <a:solidFill>
            <a:srgbClr val="996633"/>
          </a:solidFill>
          <a:latin typeface="Bookman Old Style" pitchFamily="18" charset="0"/>
        </a:defRPr>
      </a:lvl9pPr>
    </p:titleStyle>
    <p:bodyStyle>
      <a:lvl1pPr marL="342900" indent="-342900" algn="l" rtl="0" eaLnBrk="0" fontAlgn="base" hangingPunct="0">
        <a:spcBef>
          <a:spcPct val="20000"/>
        </a:spcBef>
        <a:spcAft>
          <a:spcPct val="0"/>
        </a:spcAft>
        <a:buFont typeface="Wingdings" pitchFamily="2" charset="2"/>
        <a:buChar char=")"/>
        <a:defRPr sz="2400">
          <a:solidFill>
            <a:srgbClr val="006600"/>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400">
          <a:solidFill>
            <a:srgbClr val="006600"/>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rgbClr val="006600"/>
          </a:solidFill>
          <a:latin typeface="+mn-lt"/>
        </a:defRPr>
      </a:lvl3pPr>
      <a:lvl4pPr marL="1600200" indent="-228600" algn="l" rtl="0" eaLnBrk="0" fontAlgn="base" hangingPunct="0">
        <a:spcBef>
          <a:spcPct val="20000"/>
        </a:spcBef>
        <a:spcAft>
          <a:spcPct val="0"/>
        </a:spcAft>
        <a:buChar char="–"/>
        <a:defRPr sz="2000">
          <a:solidFill>
            <a:srgbClr val="006600"/>
          </a:solidFill>
          <a:latin typeface="+mn-lt"/>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2.jpeg"/><Relationship Id="rId4" Type="http://schemas.openxmlformats.org/officeDocument/2006/relationships/image" Target="../media/image6.emf"/></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3568" y="1190079"/>
            <a:ext cx="7775575" cy="4896543"/>
          </a:xfrm>
        </p:spPr>
        <p:txBody>
          <a:bodyPr/>
          <a:lstStyle/>
          <a:p>
            <a:pPr eaLnBrk="1" hangingPunct="1">
              <a:lnSpc>
                <a:spcPct val="150000"/>
              </a:lnSpc>
            </a:pPr>
            <a:r>
              <a:rPr lang="en-US" sz="2400" dirty="0">
                <a:solidFill>
                  <a:srgbClr val="FF0000"/>
                </a:solidFill>
                <a:latin typeface="Arial" pitchFamily="34" charset="0"/>
                <a:ea typeface="ＭＳ Ｐゴシック" pitchFamily="34" charset="-128"/>
              </a:rPr>
              <a:t/>
            </a:r>
            <a:br>
              <a:rPr lang="en-US" sz="2400" dirty="0">
                <a:solidFill>
                  <a:srgbClr val="FF0000"/>
                </a:solidFill>
                <a:latin typeface="Arial" pitchFamily="34" charset="0"/>
                <a:ea typeface="ＭＳ Ｐゴシック" pitchFamily="34" charset="-128"/>
              </a:rPr>
            </a:br>
            <a:r>
              <a:rPr lang="en-US" sz="2400" dirty="0">
                <a:solidFill>
                  <a:srgbClr val="006600"/>
                </a:solidFill>
                <a:latin typeface="Arial" pitchFamily="34" charset="0"/>
                <a:ea typeface="ＭＳ Ｐゴシック" pitchFamily="34" charset="-128"/>
              </a:rPr>
              <a:t>PRESENTATION TO THE PORTFOLIO COMMITTEE ON COMMUNICATIONS</a:t>
            </a:r>
            <a:br>
              <a:rPr lang="en-US" sz="2400" dirty="0">
                <a:solidFill>
                  <a:srgbClr val="006600"/>
                </a:solidFill>
                <a:latin typeface="Arial" pitchFamily="34" charset="0"/>
                <a:ea typeface="ＭＳ Ｐゴシック" pitchFamily="34" charset="-128"/>
              </a:rPr>
            </a:br>
            <a:r>
              <a:rPr lang="en-US" sz="2400" dirty="0">
                <a:solidFill>
                  <a:srgbClr val="006600"/>
                </a:solidFill>
                <a:latin typeface="Arial" pitchFamily="34" charset="0"/>
                <a:ea typeface="ＭＳ Ｐゴシック" pitchFamily="34" charset="-128"/>
              </a:rPr>
              <a:t/>
            </a:r>
            <a:br>
              <a:rPr lang="en-US" sz="2400" dirty="0">
                <a:solidFill>
                  <a:srgbClr val="006600"/>
                </a:solidFill>
                <a:latin typeface="Arial" pitchFamily="34" charset="0"/>
                <a:ea typeface="ＭＳ Ｐゴシック" pitchFamily="34" charset="-128"/>
              </a:rPr>
            </a:br>
            <a:r>
              <a:rPr lang="en-US" sz="2400" dirty="0">
                <a:solidFill>
                  <a:srgbClr val="006600"/>
                </a:solidFill>
                <a:latin typeface="Arial" pitchFamily="34" charset="0"/>
                <a:ea typeface="ＭＳ Ｐゴシック" pitchFamily="34" charset="-128"/>
              </a:rPr>
              <a:t>ORGANISATIONAL PERFORMANCE FOR</a:t>
            </a:r>
            <a:br>
              <a:rPr lang="en-US" sz="2400" dirty="0">
                <a:solidFill>
                  <a:srgbClr val="006600"/>
                </a:solidFill>
                <a:latin typeface="Arial" pitchFamily="34" charset="0"/>
                <a:ea typeface="ＭＳ Ｐゴシック" pitchFamily="34" charset="-128"/>
              </a:rPr>
            </a:br>
            <a:r>
              <a:rPr lang="en-US" sz="2400" dirty="0">
                <a:solidFill>
                  <a:srgbClr val="006600"/>
                </a:solidFill>
                <a:latin typeface="Arial" pitchFamily="34" charset="0"/>
                <a:ea typeface="ＭＳ Ｐゴシック" pitchFamily="34" charset="-128"/>
              </a:rPr>
              <a:t>QUARTER 1 OF THE 2021/22 FINANCIAL YEAR</a:t>
            </a:r>
            <a:br>
              <a:rPr lang="en-US" sz="2400" dirty="0">
                <a:solidFill>
                  <a:srgbClr val="006600"/>
                </a:solidFill>
                <a:latin typeface="Arial" pitchFamily="34" charset="0"/>
                <a:ea typeface="ＭＳ Ｐゴシック" pitchFamily="34" charset="-128"/>
              </a:rPr>
            </a:br>
            <a:r>
              <a:rPr lang="en-US" sz="2400" i="1" dirty="0">
                <a:solidFill>
                  <a:srgbClr val="006600"/>
                </a:solidFill>
                <a:latin typeface="Arial" pitchFamily="34" charset="0"/>
                <a:ea typeface="ＭＳ Ｐゴシック" pitchFamily="34" charset="-128"/>
              </a:rPr>
              <a:t/>
            </a:r>
            <a:br>
              <a:rPr lang="en-US" sz="2400" i="1" dirty="0">
                <a:solidFill>
                  <a:srgbClr val="006600"/>
                </a:solidFill>
                <a:latin typeface="Arial" pitchFamily="34" charset="0"/>
                <a:ea typeface="ＭＳ Ｐゴシック" pitchFamily="34" charset="-128"/>
              </a:rPr>
            </a:br>
            <a:r>
              <a:rPr lang="en-US" sz="2400" i="1" dirty="0">
                <a:solidFill>
                  <a:srgbClr val="006600"/>
                </a:solidFill>
                <a:latin typeface="Arial" pitchFamily="34" charset="0"/>
                <a:ea typeface="ＭＳ Ｐゴシック" pitchFamily="34" charset="-128"/>
              </a:rPr>
              <a:t>					</a:t>
            </a:r>
            <a:br>
              <a:rPr lang="en-US" sz="2400" i="1" dirty="0">
                <a:solidFill>
                  <a:srgbClr val="006600"/>
                </a:solidFill>
                <a:latin typeface="Arial" pitchFamily="34" charset="0"/>
                <a:ea typeface="ＭＳ Ｐゴシック" pitchFamily="34" charset="-128"/>
              </a:rPr>
            </a:br>
            <a:r>
              <a:rPr lang="en-US" sz="2400" i="1" dirty="0">
                <a:solidFill>
                  <a:srgbClr val="006600"/>
                </a:solidFill>
                <a:latin typeface="Arial" pitchFamily="34" charset="0"/>
                <a:ea typeface="ＭＳ Ｐゴシック" pitchFamily="34" charset="-128"/>
              </a:rPr>
              <a:t>					</a:t>
            </a:r>
            <a:r>
              <a:rPr lang="en-US" sz="2000" dirty="0">
                <a:solidFill>
                  <a:srgbClr val="006600"/>
                </a:solidFill>
                <a:latin typeface="Arial" pitchFamily="34" charset="0"/>
                <a:ea typeface="ＭＳ Ｐゴシック" pitchFamily="34" charset="-128"/>
              </a:rPr>
              <a:t>01 September 2021</a:t>
            </a:r>
            <a:r>
              <a:rPr lang="en-US" sz="2400" dirty="0">
                <a:solidFill>
                  <a:srgbClr val="006600"/>
                </a:solidFill>
                <a:latin typeface="Arial" pitchFamily="34" charset="0"/>
                <a:ea typeface="ＭＳ Ｐゴシック" pitchFamily="34" charset="-128"/>
              </a:rPr>
              <a:t/>
            </a:r>
            <a:br>
              <a:rPr lang="en-US" sz="2400" dirty="0">
                <a:solidFill>
                  <a:srgbClr val="006600"/>
                </a:solidFill>
                <a:latin typeface="Arial" pitchFamily="34" charset="0"/>
                <a:ea typeface="ＭＳ Ｐゴシック" pitchFamily="34" charset="-128"/>
              </a:rPr>
            </a:br>
            <a:endParaRPr lang="en-US" sz="2400" dirty="0">
              <a:solidFill>
                <a:srgbClr val="006600"/>
              </a:solidFill>
            </a:endParaRPr>
          </a:p>
        </p:txBody>
      </p:sp>
      <p:pic>
        <p:nvPicPr>
          <p:cNvPr id="10" name="Picture 9">
            <a:extLst>
              <a:ext uri="{FF2B5EF4-FFF2-40B4-BE49-F238E27FC236}">
                <a16:creationId xmlns:a16="http://schemas.microsoft.com/office/drawing/2014/main" xmlns="" id="{6DD60B79-2D08-4EF0-8EBD-F02B7F159CE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23225" y="146350"/>
            <a:ext cx="901700" cy="901700"/>
          </a:xfrm>
          <a:prstGeom prst="rect">
            <a:avLst/>
          </a:prstGeom>
        </p:spPr>
      </p:pic>
      <p:cxnSp>
        <p:nvCxnSpPr>
          <p:cNvPr id="11" name="Straight Connector 10">
            <a:extLst>
              <a:ext uri="{FF2B5EF4-FFF2-40B4-BE49-F238E27FC236}">
                <a16:creationId xmlns:a16="http://schemas.microsoft.com/office/drawing/2014/main" xmlns="" id="{9D83D50A-4894-4240-9BEA-31015E0FAE0F}"/>
              </a:ext>
            </a:extLst>
          </p:cNvPr>
          <p:cNvCxnSpPr/>
          <p:nvPr/>
        </p:nvCxnSpPr>
        <p:spPr bwMode="auto">
          <a:xfrm>
            <a:off x="0" y="105273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2" name="Picture 11">
            <a:extLst>
              <a:ext uri="{FF2B5EF4-FFF2-40B4-BE49-F238E27FC236}">
                <a16:creationId xmlns:a16="http://schemas.microsoft.com/office/drawing/2014/main" xmlns="" id="{9A26F8E7-F996-493C-B40F-29897776ABC5}"/>
              </a:ext>
            </a:extLst>
          </p:cNvPr>
          <p:cNvPicPr/>
          <p:nvPr/>
        </p:nvPicPr>
        <p:blipFill>
          <a:blip r:embed="rId4"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
        <p:nvSpPr>
          <p:cNvPr id="7" name="Footer Placeholder 5">
            <a:extLst>
              <a:ext uri="{FF2B5EF4-FFF2-40B4-BE49-F238E27FC236}">
                <a16:creationId xmlns:a16="http://schemas.microsoft.com/office/drawing/2014/main" xmlns="" id="{F917980D-7184-4A99-B84E-F41492D223D4}"/>
              </a:ext>
            </a:extLst>
          </p:cNvPr>
          <p:cNvSpPr>
            <a:spLocks noGrp="1"/>
          </p:cNvSpPr>
          <p:nvPr>
            <p:ph type="ftr" sz="quarter" idx="11"/>
          </p:nvPr>
        </p:nvSpPr>
        <p:spPr>
          <a:xfrm>
            <a:off x="10344" y="6550423"/>
            <a:ext cx="9144000" cy="285728"/>
          </a:xfrm>
          <a:solidFill>
            <a:srgbClr val="006600"/>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854434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5">
            <a:extLst>
              <a:ext uri="{FF2B5EF4-FFF2-40B4-BE49-F238E27FC236}">
                <a16:creationId xmlns:a16="http://schemas.microsoft.com/office/drawing/2014/main" xmlns="" id="{BF47594F-0FA6-4DA9-A2BE-6CBBF64FA68B}"/>
              </a:ext>
            </a:extLst>
          </p:cNvPr>
          <p:cNvSpPr>
            <a:spLocks noGrp="1"/>
          </p:cNvSpPr>
          <p:nvPr>
            <p:ph type="ftr" sz="quarter" idx="11"/>
          </p:nvPr>
        </p:nvSpPr>
        <p:spPr>
          <a:xfrm>
            <a:off x="10344" y="6550423"/>
            <a:ext cx="9144000" cy="285728"/>
          </a:xfrm>
          <a:solidFill>
            <a:srgbClr val="006600"/>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b="1" smtClean="0">
                <a:solidFill>
                  <a:schemeClr val="bg1"/>
                </a:solidFill>
              </a:rPr>
              <a:pPr>
                <a:defRPr/>
              </a:pPr>
              <a:t>10</a:t>
            </a:fld>
            <a:endParaRPr lang="en-US" b="1" dirty="0">
              <a:solidFill>
                <a:schemeClr val="bg1"/>
              </a:solidFill>
            </a:endParaRPr>
          </a:p>
        </p:txBody>
      </p:sp>
      <p:sp>
        <p:nvSpPr>
          <p:cNvPr id="9" name="Rectangle 8"/>
          <p:cNvSpPr/>
          <p:nvPr/>
        </p:nvSpPr>
        <p:spPr>
          <a:xfrm>
            <a:off x="2627784" y="118954"/>
            <a:ext cx="5544615" cy="861774"/>
          </a:xfrm>
          <a:prstGeom prst="rect">
            <a:avLst/>
          </a:prstGeom>
        </p:spPr>
        <p:txBody>
          <a:bodyPr wrap="square">
            <a:spAutoFit/>
          </a:bodyPr>
          <a:lstStyle/>
          <a:p>
            <a:pPr algn="ctr" eaLnBrk="0" hangingPunct="0">
              <a:spcBef>
                <a:spcPts val="600"/>
              </a:spcBef>
              <a:spcAft>
                <a:spcPts val="600"/>
              </a:spcAft>
              <a:defRPr/>
            </a:pPr>
            <a:r>
              <a:rPr lang="en-US" sz="2000" dirty="0">
                <a:solidFill>
                  <a:srgbClr val="006600"/>
                </a:solidFill>
              </a:rPr>
              <a:t>QUARTER 2</a:t>
            </a:r>
          </a:p>
          <a:p>
            <a:pPr algn="ctr" eaLnBrk="0" hangingPunct="0">
              <a:spcBef>
                <a:spcPts val="600"/>
              </a:spcBef>
              <a:spcAft>
                <a:spcPts val="600"/>
              </a:spcAft>
              <a:defRPr/>
            </a:pPr>
            <a:r>
              <a:rPr lang="en-US" sz="2000" dirty="0">
                <a:solidFill>
                  <a:srgbClr val="006600"/>
                </a:solidFill>
              </a:rPr>
              <a:t>AREARS OF UNDER-ACHIEVEMENT (3)</a:t>
            </a:r>
          </a:p>
        </p:txBody>
      </p:sp>
      <p:pic>
        <p:nvPicPr>
          <p:cNvPr id="15" name="Picture 14">
            <a:extLst>
              <a:ext uri="{FF2B5EF4-FFF2-40B4-BE49-F238E27FC236}">
                <a16:creationId xmlns:a16="http://schemas.microsoft.com/office/drawing/2014/main" xmlns="" id="{CB030672-F4E6-41A6-BE7B-19FB3044269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146350"/>
            <a:ext cx="901700" cy="901700"/>
          </a:xfrm>
          <a:prstGeom prst="rect">
            <a:avLst/>
          </a:prstGeom>
        </p:spPr>
      </p:pic>
      <p:cxnSp>
        <p:nvCxnSpPr>
          <p:cNvPr id="16" name="Straight Connector 15">
            <a:extLst>
              <a:ext uri="{FF2B5EF4-FFF2-40B4-BE49-F238E27FC236}">
                <a16:creationId xmlns:a16="http://schemas.microsoft.com/office/drawing/2014/main" xmlns="" id="{2032623D-8670-4F4F-A889-20B73912269B}"/>
              </a:ext>
            </a:extLst>
          </p:cNvPr>
          <p:cNvCxnSpPr/>
          <p:nvPr/>
        </p:nvCxnSpPr>
        <p:spPr bwMode="auto">
          <a:xfrm>
            <a:off x="0" y="105273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7" name="Picture 16">
            <a:extLst>
              <a:ext uri="{FF2B5EF4-FFF2-40B4-BE49-F238E27FC236}">
                <a16:creationId xmlns:a16="http://schemas.microsoft.com/office/drawing/2014/main" xmlns="" id="{F8BDEEC8-4D77-4450-A251-B04DE952E0CD}"/>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
        <p:nvSpPr>
          <p:cNvPr id="10" name="Rectangle 9">
            <a:extLst>
              <a:ext uri="{FF2B5EF4-FFF2-40B4-BE49-F238E27FC236}">
                <a16:creationId xmlns:a16="http://schemas.microsoft.com/office/drawing/2014/main" xmlns="" id="{1B3389FD-EA3C-42F5-B354-4D3AB7D23C9E}"/>
              </a:ext>
            </a:extLst>
          </p:cNvPr>
          <p:cNvSpPr/>
          <p:nvPr/>
        </p:nvSpPr>
        <p:spPr>
          <a:xfrm>
            <a:off x="219075" y="974913"/>
            <a:ext cx="8817421" cy="5478423"/>
          </a:xfrm>
          <a:prstGeom prst="rect">
            <a:avLst/>
          </a:prstGeom>
        </p:spPr>
        <p:txBody>
          <a:bodyPr wrap="square">
            <a:spAutoFit/>
          </a:bodyPr>
          <a:lstStyle/>
          <a:p>
            <a:endParaRPr lang="en-ZA" sz="1400" b="0" dirty="0"/>
          </a:p>
          <a:p>
            <a:pPr marL="285750" indent="-285750">
              <a:buFont typeface="Wingdings" panose="05000000000000000000" pitchFamily="2" charset="2"/>
              <a:buChar char="q"/>
            </a:pPr>
            <a:r>
              <a:rPr lang="en-ZA" sz="1400" dirty="0"/>
              <a:t>120 000 subsidized digital television installations </a:t>
            </a:r>
          </a:p>
          <a:p>
            <a:pPr marL="534988" lvl="1" indent="-265113">
              <a:buFont typeface="Wingdings" panose="05000000000000000000" pitchFamily="2" charset="2"/>
              <a:buChar char="§"/>
            </a:pPr>
            <a:r>
              <a:rPr lang="en-ZA" sz="1400" b="0" dirty="0"/>
              <a:t>Only 14 239 decoders have been installed in FS (13 131), NC (10 33) and NW (75) Free State, North West and Northern Cape. </a:t>
            </a:r>
            <a:r>
              <a:rPr lang="en-ZA" sz="1400" b="0" dirty="0">
                <a:effectLst/>
                <a:ea typeface="Calibri" panose="020F0502020204030204" pitchFamily="34" charset="0"/>
              </a:rPr>
              <a:t>Delays in the installation process by Sentech as well as delays with the finalisation of Stakeholder Engagement with local municipalities.</a:t>
            </a:r>
          </a:p>
          <a:p>
            <a:pPr marL="534988" lvl="1" indent="-265113">
              <a:buFont typeface="Wingdings" panose="05000000000000000000" pitchFamily="2" charset="2"/>
              <a:buChar char="§"/>
            </a:pPr>
            <a:endParaRPr lang="en-ZA" sz="1400" b="0" dirty="0"/>
          </a:p>
          <a:p>
            <a:pPr marL="285750" indent="-285750">
              <a:buFont typeface="Wingdings" panose="05000000000000000000" pitchFamily="2" charset="2"/>
              <a:buChar char="q"/>
            </a:pPr>
            <a:r>
              <a:rPr lang="en-ZA" sz="1400" dirty="0"/>
              <a:t>Distribution of 400 000 vouchers </a:t>
            </a:r>
          </a:p>
          <a:p>
            <a:pPr marL="534988" lvl="1" indent="-265113">
              <a:buFont typeface="Wingdings" panose="05000000000000000000" pitchFamily="2" charset="2"/>
              <a:buChar char="§"/>
            </a:pPr>
            <a:r>
              <a:rPr lang="en-ZA" sz="1400" b="0" dirty="0"/>
              <a:t>Delays in the finalisation of the development and launch of the voucher subsidy distribution system negatively impacted the target. However </a:t>
            </a:r>
            <a:r>
              <a:rPr lang="en-GB" sz="1400" b="0" dirty="0"/>
              <a:t>USAASA tender closed end of June 2021 and they are targeting to finalise the appointment by end August 2021.</a:t>
            </a:r>
            <a:endParaRPr lang="en-ZA" sz="1400" b="0" dirty="0"/>
          </a:p>
          <a:p>
            <a:endParaRPr lang="en-ZA" sz="1400" b="0" dirty="0"/>
          </a:p>
          <a:p>
            <a:pPr marL="285750" indent="-285750">
              <a:buFont typeface="Wingdings" panose="05000000000000000000" pitchFamily="2" charset="2"/>
              <a:buChar char="q"/>
            </a:pPr>
            <a:r>
              <a:rPr lang="en-ZA" sz="1400" dirty="0"/>
              <a:t>National e-Government Strategy and Roadmap</a:t>
            </a:r>
          </a:p>
          <a:p>
            <a:pPr marL="534988" lvl="1" indent="-265113">
              <a:buFont typeface="Wingdings" panose="05000000000000000000" pitchFamily="2" charset="2"/>
              <a:buChar char="§"/>
            </a:pPr>
            <a:r>
              <a:rPr lang="en-GB" sz="1400" b="0" dirty="0"/>
              <a:t>Although the establishment of National e-Government Programme Governance Structure was approved and letters sent to government departments for nominations, there was a poor response from nominated officials within Government Departments. Further engagement in this regard are underway to secure nominations.</a:t>
            </a:r>
          </a:p>
          <a:p>
            <a:pPr marL="285750" indent="-285750">
              <a:buFont typeface="Wingdings" panose="05000000000000000000" pitchFamily="2" charset="2"/>
              <a:buChar char="q"/>
            </a:pPr>
            <a:endParaRPr lang="en-ZA" sz="1400" b="0" dirty="0"/>
          </a:p>
          <a:p>
            <a:pPr marL="285750" indent="-285750">
              <a:buFont typeface="Wingdings" panose="05000000000000000000" pitchFamily="2" charset="2"/>
              <a:buChar char="q"/>
            </a:pPr>
            <a:r>
              <a:rPr lang="en-ZA" sz="1400" dirty="0"/>
              <a:t>Departmental and SOCs Gender, Disability, Youth and Children (GDYC) Responsiveness</a:t>
            </a:r>
          </a:p>
          <a:p>
            <a:pPr marL="534988" lvl="1" indent="-265113">
              <a:buFont typeface="Wingdings" panose="05000000000000000000" pitchFamily="2" charset="2"/>
              <a:buChar char="§"/>
            </a:pPr>
            <a:r>
              <a:rPr lang="en-GB" sz="1400" b="0" dirty="0"/>
              <a:t>Although the draft </a:t>
            </a:r>
            <a:r>
              <a:rPr lang="en-GB" sz="1400" b="0" dirty="0" err="1"/>
              <a:t>ToR</a:t>
            </a:r>
            <a:r>
              <a:rPr lang="en-GB" sz="1400" b="0" dirty="0"/>
              <a:t> was developed for the </a:t>
            </a:r>
            <a:r>
              <a:rPr lang="en-ZA" sz="1400" b="0" dirty="0"/>
              <a:t>Departmental </a:t>
            </a:r>
            <a:r>
              <a:rPr lang="en-ZA" sz="1400" b="0" dirty="0" err="1"/>
              <a:t>GDYC</a:t>
            </a:r>
            <a:r>
              <a:rPr lang="en-ZA" sz="1400" b="0" dirty="0"/>
              <a:t> Responsiveness Monitoring Forum, </a:t>
            </a:r>
            <a:r>
              <a:rPr lang="en-GB" sz="1400" b="0" dirty="0"/>
              <a:t>no input was received on the TOR from the stakeholders targeted to be part of the forum. Such stakeholders are being further engaged towards the establishment of the Forum.</a:t>
            </a:r>
            <a:endParaRPr lang="en-ZA" sz="1400" b="0" dirty="0"/>
          </a:p>
          <a:p>
            <a:pPr marL="285750" indent="-285750">
              <a:buFont typeface="Wingdings" panose="05000000000000000000" pitchFamily="2" charset="2"/>
              <a:buChar char="q"/>
            </a:pPr>
            <a:endParaRPr lang="en-ZA" sz="1400" b="0" dirty="0"/>
          </a:p>
          <a:p>
            <a:pPr marL="285750" indent="-285750">
              <a:buFont typeface="Wingdings" panose="05000000000000000000" pitchFamily="2" charset="2"/>
              <a:buChar char="q"/>
            </a:pPr>
            <a:r>
              <a:rPr lang="en-ZA" sz="1400" dirty="0"/>
              <a:t>Stakeholder Relations Strategy</a:t>
            </a:r>
          </a:p>
          <a:p>
            <a:pPr marL="534988" lvl="1" indent="-265113">
              <a:buFont typeface="Wingdings" panose="05000000000000000000" pitchFamily="2" charset="2"/>
              <a:buChar char="§"/>
            </a:pPr>
            <a:r>
              <a:rPr lang="en-GB" sz="1400" b="0" dirty="0"/>
              <a:t>The finalisation of the strategy requires further input from stakeholders before implementation can commence</a:t>
            </a:r>
            <a:r>
              <a:rPr lang="en-ZA" sz="1400" b="0" dirty="0"/>
              <a:t>. Stakeholder consultation and subsequent approval of the Strategy is being expedited.</a:t>
            </a:r>
          </a:p>
        </p:txBody>
      </p:sp>
    </p:spTree>
    <p:extLst>
      <p:ext uri="{BB962C8B-B14F-4D97-AF65-F5344CB8AC3E}">
        <p14:creationId xmlns:p14="http://schemas.microsoft.com/office/powerpoint/2010/main" xmlns="" val="3722583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a:extLst>
              <a:ext uri="{FF2B5EF4-FFF2-40B4-BE49-F238E27FC236}">
                <a16:creationId xmlns:a16="http://schemas.microsoft.com/office/drawing/2014/main" xmlns="" id="{9A9C9AC8-AC97-4E61-88A9-FBA30D3B888B}"/>
              </a:ext>
            </a:extLst>
          </p:cNvPr>
          <p:cNvSpPr>
            <a:spLocks noGrp="1"/>
          </p:cNvSpPr>
          <p:nvPr>
            <p:ph type="ftr" sz="quarter" idx="11"/>
          </p:nvPr>
        </p:nvSpPr>
        <p:spPr>
          <a:xfrm>
            <a:off x="10344" y="6550423"/>
            <a:ext cx="9144000" cy="285728"/>
          </a:xfrm>
          <a:solidFill>
            <a:srgbClr val="006600"/>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b="1" smtClean="0">
                <a:solidFill>
                  <a:schemeClr val="bg1"/>
                </a:solidFill>
              </a:rPr>
              <a:pPr>
                <a:defRPr/>
              </a:pPr>
              <a:t>11</a:t>
            </a:fld>
            <a:endParaRPr lang="en-US" b="1" dirty="0">
              <a:solidFill>
                <a:schemeClr val="bg1"/>
              </a:solidFill>
            </a:endParaRPr>
          </a:p>
        </p:txBody>
      </p:sp>
      <p:sp>
        <p:nvSpPr>
          <p:cNvPr id="12" name="Rectangle 11"/>
          <p:cNvSpPr/>
          <p:nvPr/>
        </p:nvSpPr>
        <p:spPr>
          <a:xfrm>
            <a:off x="2843808" y="260648"/>
            <a:ext cx="4896544" cy="430887"/>
          </a:xfrm>
          <a:prstGeom prst="rect">
            <a:avLst/>
          </a:prstGeom>
        </p:spPr>
        <p:txBody>
          <a:bodyPr wrap="square">
            <a:spAutoFit/>
          </a:bodyPr>
          <a:lstStyle/>
          <a:p>
            <a:pPr lvl="0" algn="ctr" eaLnBrk="0" hangingPunct="0">
              <a:defRPr/>
            </a:pPr>
            <a:r>
              <a:rPr lang="en-US" sz="2200" b="1" dirty="0">
                <a:solidFill>
                  <a:srgbClr val="006600"/>
                </a:solidFill>
              </a:rPr>
              <a:t>ADMINISTRATION </a:t>
            </a:r>
            <a:r>
              <a:rPr lang="en-US" sz="2200" dirty="0">
                <a:solidFill>
                  <a:srgbClr val="006600"/>
                </a:solidFill>
              </a:rPr>
              <a:t>(1)</a:t>
            </a:r>
            <a:endParaRPr lang="en-US" sz="2200" b="1" dirty="0">
              <a:solidFill>
                <a:srgbClr val="006600"/>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xmlns="" val="826929549"/>
              </p:ext>
            </p:extLst>
          </p:nvPr>
        </p:nvGraphicFramePr>
        <p:xfrm>
          <a:off x="148904" y="1096773"/>
          <a:ext cx="8776021" cy="5167797"/>
        </p:xfrm>
        <a:graphic>
          <a:graphicData uri="http://schemas.openxmlformats.org/drawingml/2006/table">
            <a:tbl>
              <a:tblPr firstRow="1" bandRow="1">
                <a:tableStyleId>{5C22544A-7EE6-4342-B048-85BDC9FD1C3A}</a:tableStyleId>
              </a:tblPr>
              <a:tblGrid>
                <a:gridCol w="1497677">
                  <a:extLst>
                    <a:ext uri="{9D8B030D-6E8A-4147-A177-3AD203B41FA5}">
                      <a16:colId xmlns:a16="http://schemas.microsoft.com/office/drawing/2014/main" xmlns="" val="20000"/>
                    </a:ext>
                  </a:extLst>
                </a:gridCol>
                <a:gridCol w="1506598">
                  <a:extLst>
                    <a:ext uri="{9D8B030D-6E8A-4147-A177-3AD203B41FA5}">
                      <a16:colId xmlns:a16="http://schemas.microsoft.com/office/drawing/2014/main" xmlns="" val="20001"/>
                    </a:ext>
                  </a:extLst>
                </a:gridCol>
                <a:gridCol w="2941453">
                  <a:extLst>
                    <a:ext uri="{9D8B030D-6E8A-4147-A177-3AD203B41FA5}">
                      <a16:colId xmlns:a16="http://schemas.microsoft.com/office/drawing/2014/main" xmlns="" val="20002"/>
                    </a:ext>
                  </a:extLst>
                </a:gridCol>
                <a:gridCol w="1005153">
                  <a:extLst>
                    <a:ext uri="{9D8B030D-6E8A-4147-A177-3AD203B41FA5}">
                      <a16:colId xmlns:a16="http://schemas.microsoft.com/office/drawing/2014/main" xmlns="" val="20003"/>
                    </a:ext>
                  </a:extLst>
                </a:gridCol>
                <a:gridCol w="1825140">
                  <a:extLst>
                    <a:ext uri="{9D8B030D-6E8A-4147-A177-3AD203B41FA5}">
                      <a16:colId xmlns:a16="http://schemas.microsoft.com/office/drawing/2014/main" xmlns="" val="20004"/>
                    </a:ext>
                  </a:extLst>
                </a:gridCol>
              </a:tblGrid>
              <a:tr h="307243">
                <a:tc gridSpan="5">
                  <a:txBody>
                    <a:bodyPr/>
                    <a:lstStyle/>
                    <a:p>
                      <a:pPr algn="l"/>
                      <a:r>
                        <a:rPr lang="en-ZA" sz="1100" dirty="0">
                          <a:solidFill>
                            <a:schemeClr val="tx1"/>
                          </a:solidFill>
                          <a:latin typeface="Arial" panose="020B0604020202020204" pitchFamily="34" charset="0"/>
                          <a:cs typeface="Arial" panose="020B0604020202020204" pitchFamily="34" charset="0"/>
                        </a:rPr>
                        <a:t>PROGRAMME PURPOSE: </a:t>
                      </a:r>
                      <a:r>
                        <a:rPr lang="en-GB" sz="1100" b="1" i="0" u="none" strike="noStrike" kern="1200" baseline="0" dirty="0">
                          <a:solidFill>
                            <a:schemeClr val="tx1"/>
                          </a:solidFill>
                          <a:latin typeface="Arial" panose="020B0604020202020204" pitchFamily="34" charset="0"/>
                          <a:ea typeface="+mn-ea"/>
                          <a:cs typeface="Arial" panose="020B0604020202020204" pitchFamily="34" charset="0"/>
                        </a:rPr>
                        <a:t>Provide strategic leadership, management and support services to the department. </a:t>
                      </a:r>
                      <a:endParaRPr lang="en-ZA" sz="1100" b="1"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469726625"/>
                  </a:ext>
                </a:extLst>
              </a:tr>
              <a:tr h="378105">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100" b="1" i="0" u="none" strike="noStrike" kern="1200" baseline="0" dirty="0">
                          <a:solidFill>
                            <a:schemeClr val="tx1"/>
                          </a:solidFill>
                          <a:latin typeface="Arial" panose="020B0604020202020204" pitchFamily="34" charset="0"/>
                          <a:ea typeface="+mn-ea"/>
                          <a:cs typeface="Arial" panose="020B0604020202020204" pitchFamily="34" charset="0"/>
                        </a:rPr>
                        <a:t>IMPACT STATEMENT: </a:t>
                      </a:r>
                      <a:r>
                        <a:rPr lang="en-GB" sz="1100" b="1" i="0" u="none" strike="noStrike" kern="1200" baseline="0" dirty="0">
                          <a:solidFill>
                            <a:schemeClr val="tx1"/>
                          </a:solidFill>
                          <a:latin typeface="Arial" panose="020B0604020202020204" pitchFamily="34" charset="0"/>
                          <a:ea typeface="+mn-ea"/>
                          <a:cs typeface="Arial" panose="020B0604020202020204" pitchFamily="34" charset="0"/>
                        </a:rPr>
                        <a:t>Digitally enabled citizens with secure and affordable universal access</a:t>
                      </a: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339166685"/>
                  </a:ext>
                </a:extLst>
              </a:tr>
              <a:tr h="252403">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100" b="1" i="0" u="none" strike="noStrike" kern="1200" baseline="0" dirty="0">
                          <a:solidFill>
                            <a:schemeClr val="tx1"/>
                          </a:solidFill>
                          <a:latin typeface="Arial" panose="020B0604020202020204" pitchFamily="34" charset="0"/>
                          <a:ea typeface="+mn-ea"/>
                          <a:cs typeface="Arial" panose="020B0604020202020204" pitchFamily="34" charset="0"/>
                        </a:rPr>
                        <a:t>OUTCOME: </a:t>
                      </a:r>
                      <a:r>
                        <a:rPr lang="en-GB" sz="1100" b="1" dirty="0">
                          <a:latin typeface="Arial" panose="020B0604020202020204" pitchFamily="34" charset="0"/>
                          <a:cs typeface="Arial" panose="020B0604020202020204" pitchFamily="34" charset="0"/>
                        </a:rPr>
                        <a:t>High performing Portfolio to enable achievement of their respective mandates </a:t>
                      </a:r>
                      <a:endParaRPr lang="en-ZA" sz="1100" b="1"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2340254700"/>
                  </a:ext>
                </a:extLst>
              </a:tr>
              <a:tr h="420671">
                <a:tc>
                  <a:txBody>
                    <a:bodyPr/>
                    <a:lstStyle/>
                    <a:p>
                      <a:pPr algn="l"/>
                      <a:r>
                        <a:rPr lang="en-ZA" sz="1100" b="1" dirty="0">
                          <a:solidFill>
                            <a:schemeClr val="tx1"/>
                          </a:solidFill>
                          <a:latin typeface="Arial" panose="020B0604020202020204" pitchFamily="34" charset="0"/>
                          <a:cs typeface="Arial" panose="020B0604020202020204" pitchFamily="34" charset="0"/>
                        </a:rPr>
                        <a:t>Annual</a:t>
                      </a:r>
                      <a:r>
                        <a:rPr lang="en-ZA" sz="1100" b="1" baseline="0" dirty="0">
                          <a:solidFill>
                            <a:schemeClr val="tx1"/>
                          </a:solidFill>
                          <a:latin typeface="Arial" panose="020B0604020202020204" pitchFamily="34" charset="0"/>
                          <a:cs typeface="Arial" panose="020B0604020202020204" pitchFamily="34" charset="0"/>
                        </a:rPr>
                        <a:t> </a:t>
                      </a:r>
                      <a:r>
                        <a:rPr lang="en-ZA" sz="1100" b="1" dirty="0">
                          <a:solidFill>
                            <a:schemeClr val="tx1"/>
                          </a:solidFill>
                          <a:latin typeface="Arial" panose="020B0604020202020204" pitchFamily="34" charset="0"/>
                          <a:cs typeface="Arial" panose="020B0604020202020204" pitchFamily="34" charset="0"/>
                        </a:rPr>
                        <a:t>Target </a:t>
                      </a:r>
                    </a:p>
                  </a:txBody>
                  <a:tcPr/>
                </a:tc>
                <a:tc>
                  <a:txBody>
                    <a:bodyPr/>
                    <a:lstStyle/>
                    <a:p>
                      <a:pPr algn="l"/>
                      <a:r>
                        <a:rPr lang="en-ZA" sz="1100" b="1" dirty="0">
                          <a:solidFill>
                            <a:schemeClr val="tx1"/>
                          </a:solidFill>
                          <a:latin typeface="Arial" panose="020B0604020202020204" pitchFamily="34" charset="0"/>
                          <a:cs typeface="Arial" panose="020B0604020202020204" pitchFamily="34" charset="0"/>
                        </a:rPr>
                        <a:t>Quarterly Target</a:t>
                      </a:r>
                    </a:p>
                  </a:txBody>
                  <a:tcPr/>
                </a:tc>
                <a:tc>
                  <a:txBody>
                    <a:bodyPr/>
                    <a:lstStyle/>
                    <a:p>
                      <a:pPr algn="l"/>
                      <a:r>
                        <a:rPr lang="en-ZA" sz="1100" b="1" dirty="0">
                          <a:solidFill>
                            <a:schemeClr val="tx1"/>
                          </a:solidFill>
                          <a:latin typeface="Arial" panose="020B0604020202020204" pitchFamily="34" charset="0"/>
                          <a:cs typeface="Arial" panose="020B0604020202020204" pitchFamily="34" charset="0"/>
                        </a:rPr>
                        <a:t>Actual Performance</a:t>
                      </a:r>
                    </a:p>
                  </a:txBody>
                  <a:tcPr/>
                </a:tc>
                <a:tc>
                  <a:txBody>
                    <a:bodyPr/>
                    <a:lstStyle/>
                    <a:p>
                      <a:pPr algn="l"/>
                      <a:r>
                        <a:rPr lang="en-ZA" sz="1100" b="1" dirty="0">
                          <a:solidFill>
                            <a:schemeClr val="tx1"/>
                          </a:solidFill>
                          <a:latin typeface="Arial" panose="020B0604020202020204" pitchFamily="34" charset="0"/>
                          <a:cs typeface="Arial" panose="020B0604020202020204" pitchFamily="34" charset="0"/>
                        </a:rPr>
                        <a:t>Status</a:t>
                      </a:r>
                    </a:p>
                  </a:txBody>
                  <a:tcPr>
                    <a:solidFill>
                      <a:srgbClr val="ECFCFE"/>
                    </a:solidFill>
                  </a:tcPr>
                </a:tc>
                <a:tc>
                  <a:txBody>
                    <a:bodyPr/>
                    <a:lstStyle/>
                    <a:p>
                      <a:pPr algn="l"/>
                      <a:r>
                        <a:rPr lang="en-ZA" sz="1100" b="1" dirty="0">
                          <a:solidFill>
                            <a:schemeClr val="tx1"/>
                          </a:solidFill>
                          <a:latin typeface="Arial" panose="020B0604020202020204" pitchFamily="34" charset="0"/>
                          <a:cs typeface="Arial" panose="020B0604020202020204" pitchFamily="34" charset="0"/>
                        </a:rPr>
                        <a:t>Explanation of Variance</a:t>
                      </a:r>
                    </a:p>
                  </a:txBody>
                  <a:tcPr/>
                </a:tc>
                <a:extLst>
                  <a:ext uri="{0D108BD9-81ED-4DB2-BD59-A6C34878D82A}">
                    <a16:rowId xmlns:a16="http://schemas.microsoft.com/office/drawing/2014/main" xmlns="" val="1271961993"/>
                  </a:ext>
                </a:extLst>
              </a:tr>
              <a:tr h="639303">
                <a:tc>
                  <a:txBody>
                    <a:bodyPr/>
                    <a:lstStyle/>
                    <a:p>
                      <a:pPr algn="l">
                        <a:lnSpc>
                          <a:spcPct val="107000"/>
                        </a:lnSpc>
                        <a:spcAft>
                          <a:spcPts val="800"/>
                        </a:spcAft>
                      </a:pPr>
                      <a:r>
                        <a:rPr lang="en-ZA" sz="1100" dirty="0">
                          <a:effectLst/>
                          <a:latin typeface="Arial" panose="020B0604020202020204" pitchFamily="34" charset="0"/>
                          <a:ea typeface="Calibri" panose="020F0502020204030204" pitchFamily="34" charset="0"/>
                          <a:cs typeface="Arial" panose="020B0604020202020204" pitchFamily="34" charset="0"/>
                        </a:rPr>
                        <a:t>Workplace Skills Plan (WSP), aligned to DCDT mandate, implemented and monitored</a:t>
                      </a:r>
                    </a:p>
                  </a:txBody>
                  <a:tcPr marL="25400" marR="25400" marT="25400" marB="25400"/>
                </a:tc>
                <a:tc>
                  <a:txBody>
                    <a:bodyPr/>
                    <a:lstStyle/>
                    <a:p>
                      <a:pPr algn="l">
                        <a:lnSpc>
                          <a:spcPct val="107000"/>
                        </a:lnSpc>
                        <a:spcAft>
                          <a:spcPts val="800"/>
                        </a:spcAft>
                      </a:pPr>
                      <a:r>
                        <a:rPr lang="en-ZA" sz="1100" dirty="0">
                          <a:effectLst/>
                          <a:latin typeface="Arial" panose="020B0604020202020204" pitchFamily="34" charset="0"/>
                          <a:ea typeface="Calibri" panose="020F0502020204030204" pitchFamily="34" charset="0"/>
                          <a:cs typeface="Arial" panose="020B0604020202020204" pitchFamily="34" charset="0"/>
                        </a:rPr>
                        <a:t>Workplace Skills Plan (</a:t>
                      </a:r>
                      <a:r>
                        <a:rPr lang="en-ZA" sz="1100" dirty="0" err="1">
                          <a:effectLst/>
                          <a:latin typeface="Arial" panose="020B0604020202020204" pitchFamily="34" charset="0"/>
                          <a:ea typeface="Calibri" panose="020F0502020204030204" pitchFamily="34" charset="0"/>
                          <a:cs typeface="Arial" panose="020B0604020202020204" pitchFamily="34" charset="0"/>
                        </a:rPr>
                        <a:t>WSP</a:t>
                      </a:r>
                      <a:r>
                        <a:rPr lang="en-ZA" sz="1100" dirty="0">
                          <a:effectLst/>
                          <a:latin typeface="Arial" panose="020B0604020202020204" pitchFamily="34" charset="0"/>
                          <a:ea typeface="Calibri" panose="020F0502020204030204" pitchFamily="34" charset="0"/>
                          <a:cs typeface="Arial" panose="020B0604020202020204" pitchFamily="34" charset="0"/>
                        </a:rPr>
                        <a:t>), aligned to DCDT mandate, developed, and approved</a:t>
                      </a:r>
                    </a:p>
                  </a:txBody>
                  <a:tcPr marL="25400" marR="25400" marT="25400" marB="25400"/>
                </a:tc>
                <a:tc>
                  <a:txBody>
                    <a:bodyPr/>
                    <a:lstStyle/>
                    <a:p>
                      <a:pPr algn="l">
                        <a:lnSpc>
                          <a:spcPct val="107000"/>
                        </a:lnSpc>
                        <a:spcAft>
                          <a:spcPts val="800"/>
                        </a:spcAft>
                      </a:pPr>
                      <a:r>
                        <a:rPr lang="en-ZA" sz="1100" dirty="0">
                          <a:effectLst/>
                          <a:latin typeface="Arial" panose="020B0604020202020204" pitchFamily="34" charset="0"/>
                          <a:ea typeface="Calibri" panose="020F0502020204030204" pitchFamily="34" charset="0"/>
                          <a:cs typeface="Arial" panose="020B0604020202020204" pitchFamily="34" charset="0"/>
                        </a:rPr>
                        <a:t>WSP developed, endorsed by Departmental Training Committee, approved by ADG and submitted to MICT SETA and PSETA.</a:t>
                      </a:r>
                    </a:p>
                  </a:txBody>
                  <a:tcPr marL="25400" marR="25400" marT="25400" marB="25400"/>
                </a:tc>
                <a:tc>
                  <a:txBody>
                    <a:bodyPr/>
                    <a:lstStyle/>
                    <a:p>
                      <a:pPr algn="l">
                        <a:lnSpc>
                          <a:spcPct val="107000"/>
                        </a:lnSpc>
                        <a:spcAft>
                          <a:spcPts val="800"/>
                        </a:spcAft>
                      </a:pPr>
                      <a:r>
                        <a:rPr lang="en-ZA" sz="1100">
                          <a:effectLst/>
                          <a:latin typeface="Arial" panose="020B0604020202020204" pitchFamily="34" charset="0"/>
                          <a:ea typeface="Calibri" panose="020F0502020204030204" pitchFamily="34" charset="0"/>
                          <a:cs typeface="Arial" panose="020B0604020202020204" pitchFamily="34" charset="0"/>
                        </a:rPr>
                        <a:t>Achieved</a:t>
                      </a:r>
                    </a:p>
                  </a:txBody>
                  <a:tcPr marL="25400" marR="25400" marT="25400" marB="25400">
                    <a:solidFill>
                      <a:srgbClr val="00FF00"/>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1100" kern="1200" dirty="0">
                          <a:solidFill>
                            <a:schemeClr val="dk1"/>
                          </a:solidFill>
                          <a:effectLst/>
                          <a:latin typeface="Arial" panose="020B0604020202020204" pitchFamily="34" charset="0"/>
                          <a:cs typeface="Arial" panose="020B0604020202020204" pitchFamily="34" charset="0"/>
                        </a:rPr>
                        <a:t>N/A</a:t>
                      </a:r>
                      <a:endParaRPr lang="en-ZA" sz="1100" kern="1200" dirty="0">
                        <a:solidFill>
                          <a:schemeClr val="dk1"/>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695006">
                <a:tc>
                  <a:txBody>
                    <a:bodyPr/>
                    <a:lstStyle/>
                    <a:p>
                      <a:pPr algn="l">
                        <a:lnSpc>
                          <a:spcPct val="107000"/>
                        </a:lnSpc>
                        <a:spcAft>
                          <a:spcPts val="800"/>
                        </a:spcAft>
                      </a:pPr>
                      <a:r>
                        <a:rPr lang="en-ZA" sz="1100" dirty="0">
                          <a:effectLst/>
                          <a:latin typeface="Arial" panose="020B0604020202020204" pitchFamily="34" charset="0"/>
                          <a:ea typeface="Calibri" panose="020F0502020204030204" pitchFamily="34" charset="0"/>
                          <a:cs typeface="Arial" panose="020B0604020202020204" pitchFamily="34" charset="0"/>
                        </a:rPr>
                        <a:t>1 Digital Transformation priority intervention implemented (Collaboration Platform)</a:t>
                      </a:r>
                    </a:p>
                  </a:txBody>
                  <a:tcPr marL="25400" marR="25400" marT="25400" marB="25400"/>
                </a:tc>
                <a:tc>
                  <a:txBody>
                    <a:bodyPr/>
                    <a:lstStyle/>
                    <a:p>
                      <a:pPr algn="l">
                        <a:lnSpc>
                          <a:spcPct val="107000"/>
                        </a:lnSpc>
                        <a:spcAft>
                          <a:spcPts val="800"/>
                        </a:spcAft>
                      </a:pPr>
                      <a:r>
                        <a:rPr lang="en-ZA" sz="1100" dirty="0">
                          <a:effectLst/>
                          <a:latin typeface="Arial" panose="020B0604020202020204" pitchFamily="34" charset="0"/>
                          <a:ea typeface="Calibri" panose="020F0502020204030204" pitchFamily="34" charset="0"/>
                          <a:cs typeface="Arial" panose="020B0604020202020204" pitchFamily="34" charset="0"/>
                        </a:rPr>
                        <a:t>Collaboration platform rollout plan developed and submitted for approval</a:t>
                      </a:r>
                    </a:p>
                  </a:txBody>
                  <a:tcPr marL="25400" marR="25400" marT="25400" marB="25400"/>
                </a:tc>
                <a:tc>
                  <a:txBody>
                    <a:bodyPr/>
                    <a:lstStyle/>
                    <a:p>
                      <a:pPr algn="l">
                        <a:lnSpc>
                          <a:spcPct val="107000"/>
                        </a:lnSpc>
                        <a:spcAft>
                          <a:spcPts val="800"/>
                        </a:spcAft>
                      </a:pPr>
                      <a:r>
                        <a:rPr lang="en-ZA" sz="1100">
                          <a:effectLst/>
                          <a:latin typeface="Arial" panose="020B0604020202020204" pitchFamily="34" charset="0"/>
                          <a:ea typeface="Calibri" panose="020F0502020204030204" pitchFamily="34" charset="0"/>
                          <a:cs typeface="Arial" panose="020B0604020202020204" pitchFamily="34" charset="0"/>
                        </a:rPr>
                        <a:t>Collaboration platform rollout plan was developed and approved.</a:t>
                      </a:r>
                    </a:p>
                  </a:txBody>
                  <a:tcPr marL="25400" marR="25400" marT="25400" marB="25400"/>
                </a:tc>
                <a:tc>
                  <a:txBody>
                    <a:bodyPr/>
                    <a:lstStyle/>
                    <a:p>
                      <a:pPr algn="l">
                        <a:lnSpc>
                          <a:spcPct val="107000"/>
                        </a:lnSpc>
                        <a:spcAft>
                          <a:spcPts val="800"/>
                        </a:spcAft>
                      </a:pPr>
                      <a:r>
                        <a:rPr lang="en-ZA" sz="1100">
                          <a:solidFill>
                            <a:srgbClr val="000000"/>
                          </a:solidFill>
                          <a:effectLst/>
                          <a:latin typeface="Arial" panose="020B0604020202020204" pitchFamily="34" charset="0"/>
                          <a:ea typeface="Calibri" panose="020F0502020204030204" pitchFamily="34" charset="0"/>
                          <a:cs typeface="Arial" panose="020B0604020202020204" pitchFamily="34" charset="0"/>
                        </a:rPr>
                        <a:t>Achieved</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solidFill>
                      <a:srgbClr val="00FF00"/>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a:t>
                      </a:r>
                      <a:endPar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757423980"/>
                  </a:ext>
                </a:extLst>
              </a:tr>
              <a:tr h="939382">
                <a:tc>
                  <a:txBody>
                    <a:bodyPr/>
                    <a:lstStyle/>
                    <a:p>
                      <a:pPr algn="l">
                        <a:lnSpc>
                          <a:spcPct val="107000"/>
                        </a:lnSpc>
                        <a:spcAft>
                          <a:spcPts val="800"/>
                        </a:spcAft>
                      </a:pPr>
                      <a:r>
                        <a:rPr lang="en-ZA" sz="1100" dirty="0">
                          <a:effectLst/>
                          <a:latin typeface="Arial" panose="020B0604020202020204" pitchFamily="34" charset="0"/>
                          <a:ea typeface="Calibri" panose="020F0502020204030204" pitchFamily="34" charset="0"/>
                          <a:cs typeface="Arial" panose="020B0604020202020204" pitchFamily="34" charset="0"/>
                        </a:rPr>
                        <a:t>100% of valid invoices paid within 30 days from date of receipt</a:t>
                      </a:r>
                    </a:p>
                  </a:txBody>
                  <a:tcPr marL="25400" marR="25400" marT="25400" marB="25400"/>
                </a:tc>
                <a:tc>
                  <a:txBody>
                    <a:bodyPr/>
                    <a:lstStyle/>
                    <a:p>
                      <a:pPr algn="l">
                        <a:lnSpc>
                          <a:spcPct val="107000"/>
                        </a:lnSpc>
                        <a:spcAft>
                          <a:spcPts val="800"/>
                        </a:spcAft>
                      </a:pPr>
                      <a:r>
                        <a:rPr lang="en-ZA" sz="1100" dirty="0">
                          <a:effectLst/>
                          <a:latin typeface="Arial" panose="020B0604020202020204" pitchFamily="34" charset="0"/>
                          <a:ea typeface="Calibri" panose="020F0502020204030204" pitchFamily="34" charset="0"/>
                          <a:cs typeface="Arial" panose="020B0604020202020204" pitchFamily="34" charset="0"/>
                        </a:rPr>
                        <a:t>100% of valid invoices paid within 30 days from date of receipts</a:t>
                      </a:r>
                    </a:p>
                  </a:txBody>
                  <a:tcPr marL="25400" marR="25400" marT="25400" marB="25400"/>
                </a:tc>
                <a:tc>
                  <a:txBody>
                    <a:bodyPr/>
                    <a:lstStyle/>
                    <a:p>
                      <a:pPr marL="171450" indent="-171450" algn="l">
                        <a:lnSpc>
                          <a:spcPct val="107000"/>
                        </a:lnSpc>
                        <a:spcAft>
                          <a:spcPts val="800"/>
                        </a:spcAft>
                        <a:buFont typeface="Arial" panose="020B0604020202020204" pitchFamily="34" charset="0"/>
                        <a:buChar char="•"/>
                      </a:pPr>
                      <a:r>
                        <a:rPr lang="en-ZA" sz="1100" dirty="0">
                          <a:effectLst/>
                          <a:latin typeface="Arial" panose="020B0604020202020204" pitchFamily="34" charset="0"/>
                          <a:ea typeface="Calibri" panose="020F0502020204030204" pitchFamily="34" charset="0"/>
                          <a:cs typeface="Arial" panose="020B0604020202020204" pitchFamily="34" charset="0"/>
                        </a:rPr>
                        <a:t>The exception reports on 30 day payments for April, May and June 2021 were prepared and submitted for signatures on the last day of each month. The reports were submitted on 6 May, 7 June and 5 July 2021 to National Treasury before the deadline. </a:t>
                      </a:r>
                    </a:p>
                    <a:p>
                      <a:pPr marL="171450" indent="-171450" algn="l">
                        <a:lnSpc>
                          <a:spcPct val="107000"/>
                        </a:lnSpc>
                        <a:spcAft>
                          <a:spcPts val="800"/>
                        </a:spcAft>
                        <a:buFont typeface="Arial" panose="020B0604020202020204" pitchFamily="34" charset="0"/>
                        <a:buChar char="•"/>
                      </a:pPr>
                      <a:r>
                        <a:rPr lang="en-ZA" sz="1100" dirty="0">
                          <a:effectLst/>
                          <a:latin typeface="Arial" panose="020B0604020202020204" pitchFamily="34" charset="0"/>
                          <a:ea typeface="Calibri" panose="020F0502020204030204" pitchFamily="34" charset="0"/>
                          <a:cs typeface="Arial" panose="020B0604020202020204" pitchFamily="34" charset="0"/>
                        </a:rPr>
                        <a:t>All invoices received from suppliers during this period were paid within 30 days.</a:t>
                      </a:r>
                    </a:p>
                  </a:txBody>
                  <a:tcPr marL="25400" marR="25400" marT="25400" marB="25400"/>
                </a:tc>
                <a:tc>
                  <a:txBody>
                    <a:bodyPr/>
                    <a:lstStyle/>
                    <a:p>
                      <a:pPr algn="l">
                        <a:lnSpc>
                          <a:spcPct val="107000"/>
                        </a:lnSpc>
                        <a:spcAft>
                          <a:spcPts val="800"/>
                        </a:spcAft>
                      </a:pPr>
                      <a:r>
                        <a:rPr lang="en-ZA"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Achieved</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solidFill>
                      <a:srgbClr val="00FF00"/>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endPar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2696209174"/>
                  </a:ext>
                </a:extLst>
              </a:tr>
            </a:tbl>
          </a:graphicData>
        </a:graphic>
      </p:graphicFrame>
      <p:pic>
        <p:nvPicPr>
          <p:cNvPr id="14" name="Picture 13">
            <a:extLst>
              <a:ext uri="{FF2B5EF4-FFF2-40B4-BE49-F238E27FC236}">
                <a16:creationId xmlns:a16="http://schemas.microsoft.com/office/drawing/2014/main" xmlns="" id="{07C6B09B-2471-44F2-8129-36F3C7A4FA4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146350"/>
            <a:ext cx="901700" cy="901700"/>
          </a:xfrm>
          <a:prstGeom prst="rect">
            <a:avLst/>
          </a:prstGeom>
        </p:spPr>
      </p:pic>
      <p:cxnSp>
        <p:nvCxnSpPr>
          <p:cNvPr id="16" name="Straight Connector 15">
            <a:extLst>
              <a:ext uri="{FF2B5EF4-FFF2-40B4-BE49-F238E27FC236}">
                <a16:creationId xmlns:a16="http://schemas.microsoft.com/office/drawing/2014/main" xmlns="" id="{4C32E8BF-BB13-4C7B-8DCA-D35BB6EA559F}"/>
              </a:ext>
            </a:extLst>
          </p:cNvPr>
          <p:cNvCxnSpPr/>
          <p:nvPr/>
        </p:nvCxnSpPr>
        <p:spPr bwMode="auto">
          <a:xfrm>
            <a:off x="0" y="105273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7" name="Picture 16">
            <a:extLst>
              <a:ext uri="{FF2B5EF4-FFF2-40B4-BE49-F238E27FC236}">
                <a16:creationId xmlns:a16="http://schemas.microsoft.com/office/drawing/2014/main" xmlns="" id="{49CD6337-6B03-45E9-8852-5FCCDAE66399}"/>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Tree>
    <p:extLst>
      <p:ext uri="{BB962C8B-B14F-4D97-AF65-F5344CB8AC3E}">
        <p14:creationId xmlns:p14="http://schemas.microsoft.com/office/powerpoint/2010/main" xmlns="" val="2543156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a:extLst>
              <a:ext uri="{FF2B5EF4-FFF2-40B4-BE49-F238E27FC236}">
                <a16:creationId xmlns:a16="http://schemas.microsoft.com/office/drawing/2014/main" xmlns="" id="{EA402C94-11D0-4908-9087-ED982A0CE6ED}"/>
              </a:ext>
            </a:extLst>
          </p:cNvPr>
          <p:cNvSpPr>
            <a:spLocks noGrp="1"/>
          </p:cNvSpPr>
          <p:nvPr>
            <p:ph type="ftr" sz="quarter" idx="11"/>
          </p:nvPr>
        </p:nvSpPr>
        <p:spPr>
          <a:xfrm>
            <a:off x="10344" y="6550423"/>
            <a:ext cx="9144000" cy="285728"/>
          </a:xfrm>
          <a:solidFill>
            <a:srgbClr val="006600"/>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z="1100" b="1" smtClean="0">
                <a:solidFill>
                  <a:schemeClr val="bg1"/>
                </a:solidFill>
              </a:rPr>
              <a:pPr>
                <a:defRPr/>
              </a:pPr>
              <a:t>12</a:t>
            </a:fld>
            <a:endParaRPr lang="en-US" b="1" dirty="0">
              <a:solidFill>
                <a:schemeClr val="bg1"/>
              </a:solidFill>
            </a:endParaRPr>
          </a:p>
        </p:txBody>
      </p:sp>
      <p:sp>
        <p:nvSpPr>
          <p:cNvPr id="12" name="Rectangle 11"/>
          <p:cNvSpPr/>
          <p:nvPr/>
        </p:nvSpPr>
        <p:spPr>
          <a:xfrm>
            <a:off x="2843808" y="292586"/>
            <a:ext cx="4896544" cy="430887"/>
          </a:xfrm>
          <a:prstGeom prst="rect">
            <a:avLst/>
          </a:prstGeom>
        </p:spPr>
        <p:txBody>
          <a:bodyPr wrap="square">
            <a:spAutoFit/>
          </a:bodyPr>
          <a:lstStyle/>
          <a:p>
            <a:pPr lvl="0" algn="ctr" eaLnBrk="0" hangingPunct="0">
              <a:defRPr/>
            </a:pPr>
            <a:r>
              <a:rPr lang="en-US" sz="2200" b="1" dirty="0">
                <a:solidFill>
                  <a:srgbClr val="006600"/>
                </a:solidFill>
              </a:rPr>
              <a:t>ADMINISTRATION </a:t>
            </a:r>
            <a:r>
              <a:rPr lang="en-US" sz="2200" dirty="0">
                <a:solidFill>
                  <a:srgbClr val="006600"/>
                </a:solidFill>
              </a:rPr>
              <a:t>(2)</a:t>
            </a:r>
            <a:endParaRPr lang="en-US" sz="2200" b="1" dirty="0">
              <a:solidFill>
                <a:srgbClr val="006600"/>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xmlns="" val="3890435986"/>
              </p:ext>
            </p:extLst>
          </p:nvPr>
        </p:nvGraphicFramePr>
        <p:xfrm>
          <a:off x="148904" y="1096773"/>
          <a:ext cx="8776021" cy="4002890"/>
        </p:xfrm>
        <a:graphic>
          <a:graphicData uri="http://schemas.openxmlformats.org/drawingml/2006/table">
            <a:tbl>
              <a:tblPr firstRow="1" bandRow="1">
                <a:tableStyleId>{5C22544A-7EE6-4342-B048-85BDC9FD1C3A}</a:tableStyleId>
              </a:tblPr>
              <a:tblGrid>
                <a:gridCol w="1497677">
                  <a:extLst>
                    <a:ext uri="{9D8B030D-6E8A-4147-A177-3AD203B41FA5}">
                      <a16:colId xmlns:a16="http://schemas.microsoft.com/office/drawing/2014/main" xmlns="" val="20000"/>
                    </a:ext>
                  </a:extLst>
                </a:gridCol>
                <a:gridCol w="1506598">
                  <a:extLst>
                    <a:ext uri="{9D8B030D-6E8A-4147-A177-3AD203B41FA5}">
                      <a16:colId xmlns:a16="http://schemas.microsoft.com/office/drawing/2014/main" xmlns="" val="20001"/>
                    </a:ext>
                  </a:extLst>
                </a:gridCol>
                <a:gridCol w="2941453">
                  <a:extLst>
                    <a:ext uri="{9D8B030D-6E8A-4147-A177-3AD203B41FA5}">
                      <a16:colId xmlns:a16="http://schemas.microsoft.com/office/drawing/2014/main" xmlns="" val="20002"/>
                    </a:ext>
                  </a:extLst>
                </a:gridCol>
                <a:gridCol w="1005153">
                  <a:extLst>
                    <a:ext uri="{9D8B030D-6E8A-4147-A177-3AD203B41FA5}">
                      <a16:colId xmlns:a16="http://schemas.microsoft.com/office/drawing/2014/main" xmlns="" val="20003"/>
                    </a:ext>
                  </a:extLst>
                </a:gridCol>
                <a:gridCol w="1825140">
                  <a:extLst>
                    <a:ext uri="{9D8B030D-6E8A-4147-A177-3AD203B41FA5}">
                      <a16:colId xmlns:a16="http://schemas.microsoft.com/office/drawing/2014/main" xmlns="" val="20004"/>
                    </a:ext>
                  </a:extLst>
                </a:gridCol>
              </a:tblGrid>
              <a:tr h="307243">
                <a:tc gridSpan="5">
                  <a:txBody>
                    <a:bodyPr/>
                    <a:lstStyle/>
                    <a:p>
                      <a:pPr algn="l"/>
                      <a:r>
                        <a:rPr lang="en-ZA" sz="1100" dirty="0">
                          <a:solidFill>
                            <a:schemeClr val="tx1"/>
                          </a:solidFill>
                          <a:latin typeface="Arial" panose="020B0604020202020204" pitchFamily="34" charset="0"/>
                          <a:cs typeface="Arial" panose="020B0604020202020204" pitchFamily="34" charset="0"/>
                        </a:rPr>
                        <a:t>PROGRAMME PURPOSE: </a:t>
                      </a:r>
                      <a:r>
                        <a:rPr lang="en-GB" sz="1100" b="1" i="0" u="none" strike="noStrike" kern="1200" baseline="0" dirty="0">
                          <a:solidFill>
                            <a:schemeClr val="tx1"/>
                          </a:solidFill>
                          <a:latin typeface="Arial" panose="020B0604020202020204" pitchFamily="34" charset="0"/>
                          <a:ea typeface="+mn-ea"/>
                          <a:cs typeface="Arial" panose="020B0604020202020204" pitchFamily="34" charset="0"/>
                        </a:rPr>
                        <a:t>Provide strategic leadership, management and support services to the department. </a:t>
                      </a:r>
                      <a:endParaRPr lang="en-ZA" sz="1100" b="1"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469726625"/>
                  </a:ext>
                </a:extLst>
              </a:tr>
              <a:tr h="378105">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100" b="1" i="0" u="none" strike="noStrike" kern="1200" baseline="0" dirty="0">
                          <a:solidFill>
                            <a:schemeClr val="tx1"/>
                          </a:solidFill>
                          <a:latin typeface="Arial" panose="020B0604020202020204" pitchFamily="34" charset="0"/>
                          <a:ea typeface="+mn-ea"/>
                          <a:cs typeface="Arial" panose="020B0604020202020204" pitchFamily="34" charset="0"/>
                        </a:rPr>
                        <a:t>IMPACT STATEMENT: </a:t>
                      </a:r>
                      <a:r>
                        <a:rPr lang="en-GB" sz="1100" b="1" i="0" u="none" strike="noStrike" kern="1200" baseline="0" dirty="0">
                          <a:solidFill>
                            <a:schemeClr val="tx1"/>
                          </a:solidFill>
                          <a:latin typeface="Arial" panose="020B0604020202020204" pitchFamily="34" charset="0"/>
                          <a:ea typeface="+mn-ea"/>
                          <a:cs typeface="Arial" panose="020B0604020202020204" pitchFamily="34" charset="0"/>
                        </a:rPr>
                        <a:t>Digitally enabled citizens with secure and affordable universal access</a:t>
                      </a: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339166685"/>
                  </a:ext>
                </a:extLst>
              </a:tr>
              <a:tr h="252403">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100" b="1" i="0" u="none" strike="noStrike" kern="1200" baseline="0" dirty="0">
                          <a:solidFill>
                            <a:schemeClr val="tx1"/>
                          </a:solidFill>
                          <a:latin typeface="Arial" panose="020B0604020202020204" pitchFamily="34" charset="0"/>
                          <a:ea typeface="+mn-ea"/>
                          <a:cs typeface="Arial" panose="020B0604020202020204" pitchFamily="34" charset="0"/>
                        </a:rPr>
                        <a:t>OUTCOME: </a:t>
                      </a:r>
                      <a:r>
                        <a:rPr lang="en-GB" sz="1100" b="1" dirty="0">
                          <a:latin typeface="Arial" panose="020B0604020202020204" pitchFamily="34" charset="0"/>
                          <a:cs typeface="Arial" panose="020B0604020202020204" pitchFamily="34" charset="0"/>
                        </a:rPr>
                        <a:t>High performing Portfolio to enable achievement of their respective mandates </a:t>
                      </a:r>
                      <a:endParaRPr lang="en-ZA" sz="1100" b="1"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2340254700"/>
                  </a:ext>
                </a:extLst>
              </a:tr>
              <a:tr h="420671">
                <a:tc>
                  <a:txBody>
                    <a:bodyPr/>
                    <a:lstStyle/>
                    <a:p>
                      <a:pPr algn="l"/>
                      <a:r>
                        <a:rPr lang="en-ZA" sz="1100" b="1" dirty="0">
                          <a:solidFill>
                            <a:schemeClr val="tx1"/>
                          </a:solidFill>
                          <a:latin typeface="Arial" panose="020B0604020202020204" pitchFamily="34" charset="0"/>
                          <a:cs typeface="Arial" panose="020B0604020202020204" pitchFamily="34" charset="0"/>
                        </a:rPr>
                        <a:t>Annual</a:t>
                      </a:r>
                      <a:r>
                        <a:rPr lang="en-ZA" sz="1100" b="1" baseline="0" dirty="0">
                          <a:solidFill>
                            <a:schemeClr val="tx1"/>
                          </a:solidFill>
                          <a:latin typeface="Arial" panose="020B0604020202020204" pitchFamily="34" charset="0"/>
                          <a:cs typeface="Arial" panose="020B0604020202020204" pitchFamily="34" charset="0"/>
                        </a:rPr>
                        <a:t> </a:t>
                      </a:r>
                      <a:r>
                        <a:rPr lang="en-ZA" sz="1100" b="1" dirty="0">
                          <a:solidFill>
                            <a:schemeClr val="tx1"/>
                          </a:solidFill>
                          <a:latin typeface="Arial" panose="020B0604020202020204" pitchFamily="34" charset="0"/>
                          <a:cs typeface="Arial" panose="020B0604020202020204" pitchFamily="34" charset="0"/>
                        </a:rPr>
                        <a:t>Target </a:t>
                      </a:r>
                    </a:p>
                  </a:txBody>
                  <a:tcPr/>
                </a:tc>
                <a:tc>
                  <a:txBody>
                    <a:bodyPr/>
                    <a:lstStyle/>
                    <a:p>
                      <a:pPr algn="l"/>
                      <a:r>
                        <a:rPr lang="en-ZA" sz="1100" b="1" dirty="0">
                          <a:solidFill>
                            <a:schemeClr val="tx1"/>
                          </a:solidFill>
                          <a:latin typeface="Arial" panose="020B0604020202020204" pitchFamily="34" charset="0"/>
                          <a:cs typeface="Arial" panose="020B0604020202020204" pitchFamily="34" charset="0"/>
                        </a:rPr>
                        <a:t>Quarterly Target</a:t>
                      </a:r>
                    </a:p>
                  </a:txBody>
                  <a:tcPr/>
                </a:tc>
                <a:tc>
                  <a:txBody>
                    <a:bodyPr/>
                    <a:lstStyle/>
                    <a:p>
                      <a:pPr algn="l"/>
                      <a:r>
                        <a:rPr lang="en-ZA" sz="1100" b="1" dirty="0">
                          <a:solidFill>
                            <a:schemeClr val="tx1"/>
                          </a:solidFill>
                          <a:latin typeface="Arial" panose="020B0604020202020204" pitchFamily="34" charset="0"/>
                          <a:cs typeface="Arial" panose="020B0604020202020204" pitchFamily="34" charset="0"/>
                        </a:rPr>
                        <a:t>Actual Performance</a:t>
                      </a:r>
                    </a:p>
                  </a:txBody>
                  <a:tcPr/>
                </a:tc>
                <a:tc>
                  <a:txBody>
                    <a:bodyPr/>
                    <a:lstStyle/>
                    <a:p>
                      <a:pPr algn="l"/>
                      <a:r>
                        <a:rPr lang="en-ZA" sz="1100" b="1" dirty="0">
                          <a:solidFill>
                            <a:schemeClr val="tx1"/>
                          </a:solidFill>
                          <a:latin typeface="Arial" panose="020B0604020202020204" pitchFamily="34" charset="0"/>
                          <a:cs typeface="Arial" panose="020B0604020202020204" pitchFamily="34" charset="0"/>
                        </a:rPr>
                        <a:t>Status</a:t>
                      </a:r>
                    </a:p>
                  </a:txBody>
                  <a:tcPr>
                    <a:solidFill>
                      <a:srgbClr val="ECFCFE"/>
                    </a:solidFill>
                  </a:tcPr>
                </a:tc>
                <a:tc>
                  <a:txBody>
                    <a:bodyPr/>
                    <a:lstStyle/>
                    <a:p>
                      <a:pPr algn="l"/>
                      <a:r>
                        <a:rPr lang="en-ZA" sz="1100" b="1" dirty="0">
                          <a:solidFill>
                            <a:schemeClr val="tx1"/>
                          </a:solidFill>
                          <a:latin typeface="Arial" panose="020B0604020202020204" pitchFamily="34" charset="0"/>
                          <a:cs typeface="Arial" panose="020B0604020202020204" pitchFamily="34" charset="0"/>
                        </a:rPr>
                        <a:t>Explanation of Variance</a:t>
                      </a:r>
                    </a:p>
                  </a:txBody>
                  <a:tcPr/>
                </a:tc>
                <a:extLst>
                  <a:ext uri="{0D108BD9-81ED-4DB2-BD59-A6C34878D82A}">
                    <a16:rowId xmlns:a16="http://schemas.microsoft.com/office/drawing/2014/main" xmlns="" val="1271961993"/>
                  </a:ext>
                </a:extLst>
              </a:tr>
              <a:tr h="639303">
                <a:tc rowSpan="2">
                  <a:txBody>
                    <a:bodyPr/>
                    <a:lstStyle/>
                    <a:p>
                      <a:pPr algn="l">
                        <a:lnSpc>
                          <a:spcPct val="107000"/>
                        </a:lnSpc>
                        <a:spcAft>
                          <a:spcPts val="800"/>
                        </a:spcAft>
                      </a:pPr>
                      <a:r>
                        <a:rPr lang="en-ZA" sz="1100" dirty="0">
                          <a:effectLst/>
                          <a:latin typeface="Arial" panose="020B0604020202020204" pitchFamily="34" charset="0"/>
                          <a:ea typeface="Calibri" panose="020F0502020204030204" pitchFamily="34" charset="0"/>
                          <a:cs typeface="Arial" panose="020B0604020202020204" pitchFamily="34" charset="0"/>
                        </a:rPr>
                        <a:t>Implementation of the Annual 2021/22 Communications Plan</a:t>
                      </a:r>
                    </a:p>
                  </a:txBody>
                  <a:tcPr marL="114300" marR="114300" marT="0" marB="0"/>
                </a:tc>
                <a:tc>
                  <a:txBody>
                    <a:bodyPr/>
                    <a:lstStyle/>
                    <a:p>
                      <a:pPr algn="l">
                        <a:lnSpc>
                          <a:spcPct val="107000"/>
                        </a:lnSpc>
                        <a:spcAft>
                          <a:spcPts val="800"/>
                        </a:spcAft>
                      </a:pPr>
                      <a:r>
                        <a:rPr lang="en-ZA" sz="1100" dirty="0">
                          <a:effectLst/>
                          <a:latin typeface="Arial" panose="020B0604020202020204" pitchFamily="34" charset="0"/>
                          <a:ea typeface="Calibri" panose="020F0502020204030204" pitchFamily="34" charset="0"/>
                          <a:cs typeface="Arial" panose="020B0604020202020204" pitchFamily="34" charset="0"/>
                        </a:rPr>
                        <a:t>2021/22 Annual Communications Plan developed and approved</a:t>
                      </a:r>
                    </a:p>
                  </a:txBody>
                  <a:tcPr marL="25400" marR="25400" marT="25400" marB="25400"/>
                </a:tc>
                <a:tc>
                  <a:txBody>
                    <a:bodyPr/>
                    <a:lstStyle/>
                    <a:p>
                      <a:pPr algn="l">
                        <a:lnSpc>
                          <a:spcPct val="107000"/>
                        </a:lnSpc>
                        <a:spcAft>
                          <a:spcPts val="800"/>
                        </a:spcAft>
                      </a:pPr>
                      <a:r>
                        <a:rPr lang="en-ZA" sz="1100">
                          <a:effectLst/>
                          <a:latin typeface="Arial" panose="020B0604020202020204" pitchFamily="34" charset="0"/>
                          <a:ea typeface="Calibri" panose="020F0502020204030204" pitchFamily="34" charset="0"/>
                          <a:cs typeface="Arial" panose="020B0604020202020204" pitchFamily="34" charset="0"/>
                        </a:rPr>
                        <a:t>2021/22 Annual Communications Plan presented and approved by EXCO</a:t>
                      </a:r>
                    </a:p>
                  </a:txBody>
                  <a:tcPr marL="25400" marR="25400" marT="25400" marB="25400"/>
                </a:tc>
                <a:tc>
                  <a:txBody>
                    <a:bodyPr/>
                    <a:lstStyle/>
                    <a:p>
                      <a:pPr algn="l">
                        <a:lnSpc>
                          <a:spcPct val="107000"/>
                        </a:lnSpc>
                        <a:spcAft>
                          <a:spcPts val="800"/>
                        </a:spcAft>
                      </a:pPr>
                      <a:r>
                        <a:rPr lang="en-GB" sz="1100" dirty="0">
                          <a:effectLst/>
                          <a:latin typeface="Arial" panose="020B0604020202020204" pitchFamily="34" charset="0"/>
                          <a:ea typeface="Calibri" panose="020F0502020204030204" pitchFamily="34" charset="0"/>
                          <a:cs typeface="Arial" panose="020B0604020202020204" pitchFamily="34" charset="0"/>
                        </a:rPr>
                        <a:t>Achieved</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solidFill>
                      <a:srgbClr val="00FF00"/>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1100" kern="1200" dirty="0">
                          <a:solidFill>
                            <a:schemeClr val="dk1"/>
                          </a:solidFill>
                          <a:effectLst/>
                          <a:latin typeface="Arial" panose="020B0604020202020204" pitchFamily="34" charset="0"/>
                          <a:cs typeface="Arial" panose="020B0604020202020204" pitchFamily="34" charset="0"/>
                        </a:rPr>
                        <a:t>N/A</a:t>
                      </a:r>
                      <a:endParaRPr lang="en-ZA" sz="1100" kern="1200" dirty="0">
                        <a:solidFill>
                          <a:schemeClr val="dk1"/>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695006">
                <a:tc v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gn="l">
                        <a:lnSpc>
                          <a:spcPct val="107000"/>
                        </a:lnSpc>
                        <a:spcAft>
                          <a:spcPts val="800"/>
                        </a:spcAft>
                      </a:pPr>
                      <a:r>
                        <a:rPr lang="en-ZA" sz="1100" dirty="0">
                          <a:effectLst/>
                          <a:latin typeface="Arial" panose="020B0604020202020204" pitchFamily="34" charset="0"/>
                          <a:ea typeface="Calibri" panose="020F0502020204030204" pitchFamily="34" charset="0"/>
                          <a:cs typeface="Arial" panose="020B0604020202020204" pitchFamily="34" charset="0"/>
                        </a:rPr>
                        <a:t>Implementation of the Annual 2021/22 Communications Plan coordinated and monitored</a:t>
                      </a:r>
                    </a:p>
                  </a:txBody>
                  <a:tcPr marL="25400" marR="25400" marT="25400" marB="25400"/>
                </a:tc>
                <a:tc>
                  <a:txBody>
                    <a:bodyPr/>
                    <a:lstStyle/>
                    <a:p>
                      <a:pPr algn="l">
                        <a:lnSpc>
                          <a:spcPct val="107000"/>
                        </a:lnSpc>
                        <a:spcAft>
                          <a:spcPts val="800"/>
                        </a:spcAft>
                      </a:pPr>
                      <a:r>
                        <a:rPr lang="en-ZA" sz="1100" dirty="0">
                          <a:effectLst/>
                          <a:latin typeface="Arial" panose="020B0604020202020204" pitchFamily="34" charset="0"/>
                          <a:ea typeface="Calibri" panose="020F0502020204030204" pitchFamily="34" charset="0"/>
                          <a:cs typeface="Arial" panose="020B0604020202020204" pitchFamily="34" charset="0"/>
                        </a:rPr>
                        <a:t>1. Internal Communications work done in April, May and June. </a:t>
                      </a:r>
                    </a:p>
                    <a:p>
                      <a:pPr algn="l">
                        <a:lnSpc>
                          <a:spcPct val="107000"/>
                        </a:lnSpc>
                        <a:spcAft>
                          <a:spcPts val="800"/>
                        </a:spcAft>
                      </a:pPr>
                      <a:r>
                        <a:rPr lang="en-ZA" sz="1100" dirty="0">
                          <a:effectLst/>
                          <a:latin typeface="Arial" panose="020B0604020202020204" pitchFamily="34" charset="0"/>
                          <a:ea typeface="Calibri" panose="020F0502020204030204" pitchFamily="34" charset="0"/>
                          <a:cs typeface="Arial" panose="020B0604020202020204" pitchFamily="34" charset="0"/>
                        </a:rPr>
                        <a:t>2. Supported Minister Stella Ndabeni-Abrahams keynote address at WTIS/Africa Day High Level round Table Discussion. Date: 25 May 2021 2. May work in support of the Minister and Deputy Minister. </a:t>
                      </a:r>
                    </a:p>
                  </a:txBody>
                  <a:tcPr marL="25400" marR="25400" marT="25400" marB="25400"/>
                </a:tc>
                <a:tc>
                  <a:txBody>
                    <a:bodyPr/>
                    <a:lstStyle/>
                    <a:p>
                      <a:pPr algn="l">
                        <a:lnSpc>
                          <a:spcPct val="107000"/>
                        </a:lnSpc>
                        <a:spcAft>
                          <a:spcPts val="800"/>
                        </a:spcAft>
                      </a:pPr>
                      <a:r>
                        <a:rPr lang="en-GB" sz="1100" dirty="0">
                          <a:effectLst/>
                          <a:latin typeface="Arial" panose="020B0604020202020204" pitchFamily="34" charset="0"/>
                          <a:ea typeface="Calibri" panose="020F0502020204030204" pitchFamily="34" charset="0"/>
                          <a:cs typeface="Arial" panose="020B0604020202020204" pitchFamily="34" charset="0"/>
                        </a:rPr>
                        <a:t>Not Achieved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solidFill>
                      <a:srgbClr val="FF0000"/>
                    </a:solidFill>
                  </a:tcPr>
                </a:tc>
                <a:tc>
                  <a:txBody>
                    <a:bodyPr/>
                    <a:lstStyle/>
                    <a:p>
                      <a:pPr algn="l">
                        <a:lnSpc>
                          <a:spcPct val="107000"/>
                        </a:lnSpc>
                        <a:spcAft>
                          <a:spcPts val="800"/>
                        </a:spcAft>
                      </a:pPr>
                      <a:r>
                        <a:rPr lang="en-GB" sz="11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Delays in finalisation of the Communications Plan impacted on its implementation.</a:t>
                      </a:r>
                    </a:p>
                    <a:p>
                      <a:pPr algn="l">
                        <a:lnSpc>
                          <a:spcPct val="107000"/>
                        </a:lnSpc>
                        <a:spcAft>
                          <a:spcPts val="800"/>
                        </a:spcAft>
                      </a:pPr>
                      <a:r>
                        <a:rPr lang="en-GB" sz="11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Now that the  Annual 2021/22 Communications Plan is approved, implementation will be expedited and monitored from Q2 onwards</a:t>
                      </a:r>
                      <a:endParaRPr lang="en-ZA" sz="11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extLst>
                  <a:ext uri="{0D108BD9-81ED-4DB2-BD59-A6C34878D82A}">
                    <a16:rowId xmlns:a16="http://schemas.microsoft.com/office/drawing/2014/main" xmlns="" val="1757423980"/>
                  </a:ext>
                </a:extLst>
              </a:tr>
            </a:tbl>
          </a:graphicData>
        </a:graphic>
      </p:graphicFrame>
      <p:pic>
        <p:nvPicPr>
          <p:cNvPr id="14" name="Picture 13">
            <a:extLst>
              <a:ext uri="{FF2B5EF4-FFF2-40B4-BE49-F238E27FC236}">
                <a16:creationId xmlns:a16="http://schemas.microsoft.com/office/drawing/2014/main" xmlns="" id="{07C6B09B-2471-44F2-8129-36F3C7A4FA4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146350"/>
            <a:ext cx="901700" cy="901700"/>
          </a:xfrm>
          <a:prstGeom prst="rect">
            <a:avLst/>
          </a:prstGeom>
        </p:spPr>
      </p:pic>
      <p:cxnSp>
        <p:nvCxnSpPr>
          <p:cNvPr id="16" name="Straight Connector 15">
            <a:extLst>
              <a:ext uri="{FF2B5EF4-FFF2-40B4-BE49-F238E27FC236}">
                <a16:creationId xmlns:a16="http://schemas.microsoft.com/office/drawing/2014/main" xmlns="" id="{4C32E8BF-BB13-4C7B-8DCA-D35BB6EA559F}"/>
              </a:ext>
            </a:extLst>
          </p:cNvPr>
          <p:cNvCxnSpPr/>
          <p:nvPr/>
        </p:nvCxnSpPr>
        <p:spPr bwMode="auto">
          <a:xfrm>
            <a:off x="0" y="105273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7" name="Picture 16">
            <a:extLst>
              <a:ext uri="{FF2B5EF4-FFF2-40B4-BE49-F238E27FC236}">
                <a16:creationId xmlns:a16="http://schemas.microsoft.com/office/drawing/2014/main" xmlns="" id="{49CD6337-6B03-45E9-8852-5FCCDAE66399}"/>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Tree>
    <p:extLst>
      <p:ext uri="{BB962C8B-B14F-4D97-AF65-F5344CB8AC3E}">
        <p14:creationId xmlns:p14="http://schemas.microsoft.com/office/powerpoint/2010/main" xmlns="" val="1317857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a:extLst>
              <a:ext uri="{FF2B5EF4-FFF2-40B4-BE49-F238E27FC236}">
                <a16:creationId xmlns:a16="http://schemas.microsoft.com/office/drawing/2014/main" xmlns="" id="{58E00895-A393-4108-9E11-7D5ECE87AE84}"/>
              </a:ext>
            </a:extLst>
          </p:cNvPr>
          <p:cNvSpPr>
            <a:spLocks noGrp="1"/>
          </p:cNvSpPr>
          <p:nvPr>
            <p:ph type="ftr" sz="quarter" idx="11"/>
          </p:nvPr>
        </p:nvSpPr>
        <p:spPr>
          <a:xfrm>
            <a:off x="10344" y="6550423"/>
            <a:ext cx="9144000" cy="285728"/>
          </a:xfrm>
          <a:solidFill>
            <a:srgbClr val="006600"/>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z="1100" b="1" smtClean="0">
                <a:solidFill>
                  <a:schemeClr val="bg1"/>
                </a:solidFill>
              </a:rPr>
              <a:pPr>
                <a:defRPr/>
              </a:pPr>
              <a:t>13</a:t>
            </a:fld>
            <a:endParaRPr lang="en-US" b="1" dirty="0">
              <a:solidFill>
                <a:schemeClr val="bg1"/>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xmlns="" val="1673521696"/>
              </p:ext>
            </p:extLst>
          </p:nvPr>
        </p:nvGraphicFramePr>
        <p:xfrm>
          <a:off x="107504" y="1268760"/>
          <a:ext cx="8856986" cy="5054191"/>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xmlns="" val="20000"/>
                    </a:ext>
                  </a:extLst>
                </a:gridCol>
                <a:gridCol w="1814603">
                  <a:extLst>
                    <a:ext uri="{9D8B030D-6E8A-4147-A177-3AD203B41FA5}">
                      <a16:colId xmlns:a16="http://schemas.microsoft.com/office/drawing/2014/main" xmlns="" val="20001"/>
                    </a:ext>
                  </a:extLst>
                </a:gridCol>
                <a:gridCol w="2649893">
                  <a:extLst>
                    <a:ext uri="{9D8B030D-6E8A-4147-A177-3AD203B41FA5}">
                      <a16:colId xmlns:a16="http://schemas.microsoft.com/office/drawing/2014/main" xmlns="" val="20002"/>
                    </a:ext>
                  </a:extLst>
                </a:gridCol>
                <a:gridCol w="864096">
                  <a:extLst>
                    <a:ext uri="{9D8B030D-6E8A-4147-A177-3AD203B41FA5}">
                      <a16:colId xmlns:a16="http://schemas.microsoft.com/office/drawing/2014/main" xmlns="" val="20003"/>
                    </a:ext>
                  </a:extLst>
                </a:gridCol>
                <a:gridCol w="1800202">
                  <a:extLst>
                    <a:ext uri="{9D8B030D-6E8A-4147-A177-3AD203B41FA5}">
                      <a16:colId xmlns:a16="http://schemas.microsoft.com/office/drawing/2014/main" xmlns="" val="20004"/>
                    </a:ext>
                  </a:extLst>
                </a:gridCol>
              </a:tblGrid>
              <a:tr h="433700">
                <a:tc gridSpan="5">
                  <a:txBody>
                    <a:bodyPr/>
                    <a:lstStyle/>
                    <a:p>
                      <a:pPr algn="l"/>
                      <a:r>
                        <a:rPr lang="en-ZA" sz="1100" dirty="0">
                          <a:solidFill>
                            <a:schemeClr val="tx1"/>
                          </a:solidFill>
                          <a:latin typeface="Arial" panose="020B0604020202020204" pitchFamily="34" charset="0"/>
                          <a:cs typeface="Arial" panose="020B0604020202020204" pitchFamily="34" charset="0"/>
                        </a:rPr>
                        <a:t>PROGRAMME PURPOSE: </a:t>
                      </a:r>
                      <a:r>
                        <a:rPr lang="en-GB" sz="1100" dirty="0">
                          <a:solidFill>
                            <a:schemeClr val="tx1"/>
                          </a:solidFill>
                          <a:latin typeface="Arial" panose="020B0604020202020204" pitchFamily="34" charset="0"/>
                          <a:cs typeface="Arial" panose="020B0604020202020204" pitchFamily="34" charset="0"/>
                        </a:rPr>
                        <a:t>Ensure alignment between South Africa’s foreign policy and international activities in the field of ICT. </a:t>
                      </a:r>
                      <a:endParaRPr lang="en-ZA" sz="11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952125807"/>
                  </a:ext>
                </a:extLst>
              </a:tr>
              <a:tr h="405653">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100" b="1" i="0" u="none" strike="noStrike" kern="1200" baseline="0" dirty="0">
                          <a:solidFill>
                            <a:schemeClr val="tx1"/>
                          </a:solidFill>
                          <a:latin typeface="Arial" panose="020B0604020202020204" pitchFamily="34" charset="0"/>
                          <a:ea typeface="+mn-ea"/>
                          <a:cs typeface="Arial" panose="020B0604020202020204" pitchFamily="34" charset="0"/>
                        </a:rPr>
                        <a:t>IMPACT STATEMENT: </a:t>
                      </a:r>
                      <a:r>
                        <a:rPr lang="en-GB" sz="1100" b="1" i="0" u="none" strike="noStrike" kern="1200" baseline="0" dirty="0">
                          <a:solidFill>
                            <a:schemeClr val="tx1"/>
                          </a:solidFill>
                          <a:latin typeface="Arial" panose="020B0604020202020204" pitchFamily="34" charset="0"/>
                          <a:ea typeface="+mn-ea"/>
                          <a:cs typeface="Arial" panose="020B0604020202020204" pitchFamily="34" charset="0"/>
                        </a:rPr>
                        <a:t>Digitally enabled citizens with secure and affordable universal access</a:t>
                      </a: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250481519"/>
                  </a:ext>
                </a:extLst>
              </a:tr>
              <a:tr h="780661">
                <a:tc gridSpan="5">
                  <a:txBody>
                    <a:bodyPr/>
                    <a:lstStyle/>
                    <a:p>
                      <a:pPr algn="l"/>
                      <a:r>
                        <a:rPr lang="en-GB" sz="1100" b="1" i="0" u="none" strike="noStrike" kern="1200" baseline="0" dirty="0">
                          <a:solidFill>
                            <a:schemeClr val="dk1"/>
                          </a:solidFill>
                          <a:latin typeface="Arial" panose="020B0604020202020204" pitchFamily="34" charset="0"/>
                          <a:ea typeface="+mn-ea"/>
                          <a:cs typeface="Arial" panose="020B0604020202020204" pitchFamily="34" charset="0"/>
                        </a:rPr>
                        <a:t>OUTCOMES:</a:t>
                      </a:r>
                    </a:p>
                    <a:p>
                      <a:pPr marL="171450" indent="-171450" algn="l">
                        <a:buFont typeface="Arial" panose="020B0604020202020204" pitchFamily="34" charset="0"/>
                        <a:buChar char="•"/>
                      </a:pPr>
                      <a:r>
                        <a:rPr lang="en-GB" sz="1100" b="1" i="0" u="none" strike="noStrike" kern="1200" baseline="0" dirty="0">
                          <a:solidFill>
                            <a:schemeClr val="dk1"/>
                          </a:solidFill>
                          <a:latin typeface="Arial" panose="020B0604020202020204" pitchFamily="34" charset="0"/>
                          <a:ea typeface="+mn-ea"/>
                          <a:cs typeface="Arial" panose="020B0604020202020204" pitchFamily="34" charset="0"/>
                        </a:rPr>
                        <a:t>Enabling Digital Transformation Policies and Strategies </a:t>
                      </a:r>
                    </a:p>
                    <a:p>
                      <a:pPr marL="171450" indent="-171450" algn="l">
                        <a:buFont typeface="Arial" panose="020B0604020202020204" pitchFamily="34" charset="0"/>
                        <a:buChar char="•"/>
                      </a:pPr>
                      <a:r>
                        <a:rPr lang="en-GB" sz="1100" b="1" i="0" u="none" strike="noStrike" kern="1200" baseline="0" dirty="0">
                          <a:solidFill>
                            <a:schemeClr val="dk1"/>
                          </a:solidFill>
                          <a:latin typeface="Arial" panose="020B0604020202020204" pitchFamily="34" charset="0"/>
                          <a:ea typeface="+mn-ea"/>
                          <a:cs typeface="Arial" panose="020B0604020202020204" pitchFamily="34" charset="0"/>
                        </a:rPr>
                        <a:t>Increased Access to Secure Digital Infrastructure </a:t>
                      </a:r>
                    </a:p>
                    <a:p>
                      <a:pPr marL="171450" indent="-171450" algn="l">
                        <a:buFont typeface="Arial" panose="020B0604020202020204" pitchFamily="34" charset="0"/>
                        <a:buChar char="•"/>
                      </a:pPr>
                      <a:r>
                        <a:rPr lang="en-ZA" sz="1100" b="1" i="0" u="none" strike="noStrike" kern="1200" baseline="0" dirty="0">
                          <a:solidFill>
                            <a:schemeClr val="dk1"/>
                          </a:solidFill>
                          <a:latin typeface="Arial" panose="020B0604020202020204" pitchFamily="34" charset="0"/>
                          <a:ea typeface="+mn-ea"/>
                          <a:cs typeface="Arial" panose="020B0604020202020204" pitchFamily="34" charset="0"/>
                        </a:rPr>
                        <a:t>Transformed Digital Society </a:t>
                      </a:r>
                      <a:endParaRPr lang="en-ZA" sz="1100" b="1"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2401480036"/>
                  </a:ext>
                </a:extLst>
              </a:tr>
              <a:tr h="433700">
                <a:tc>
                  <a:txBody>
                    <a:bodyPr/>
                    <a:lstStyle/>
                    <a:p>
                      <a:pPr algn="ctr"/>
                      <a:r>
                        <a:rPr lang="en-ZA" sz="1100" b="1">
                          <a:solidFill>
                            <a:schemeClr val="tx1"/>
                          </a:solidFill>
                          <a:latin typeface="Arial" panose="020B0604020202020204" pitchFamily="34" charset="0"/>
                          <a:cs typeface="Arial" panose="020B0604020202020204" pitchFamily="34" charset="0"/>
                        </a:rPr>
                        <a:t>Annual</a:t>
                      </a:r>
                      <a:r>
                        <a:rPr lang="en-ZA" sz="1100" b="1" baseline="0">
                          <a:solidFill>
                            <a:schemeClr val="tx1"/>
                          </a:solidFill>
                          <a:latin typeface="Arial" panose="020B0604020202020204" pitchFamily="34" charset="0"/>
                          <a:cs typeface="Arial" panose="020B0604020202020204" pitchFamily="34" charset="0"/>
                        </a:rPr>
                        <a:t> </a:t>
                      </a:r>
                      <a:r>
                        <a:rPr lang="en-ZA" sz="1100" b="1">
                          <a:solidFill>
                            <a:schemeClr val="tx1"/>
                          </a:solidFill>
                          <a:latin typeface="Arial" panose="020B0604020202020204" pitchFamily="34" charset="0"/>
                          <a:cs typeface="Arial" panose="020B0604020202020204" pitchFamily="34" charset="0"/>
                        </a:rPr>
                        <a:t>Target </a:t>
                      </a:r>
                      <a:endParaRPr lang="en-ZA" sz="11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100" b="1">
                          <a:solidFill>
                            <a:schemeClr val="tx1"/>
                          </a:solidFill>
                          <a:latin typeface="Arial" panose="020B0604020202020204" pitchFamily="34" charset="0"/>
                          <a:cs typeface="Arial" panose="020B0604020202020204" pitchFamily="34" charset="0"/>
                        </a:rPr>
                        <a:t>Quarterly Target</a:t>
                      </a:r>
                      <a:endParaRPr lang="en-ZA" sz="1100" b="1"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100" b="1" dirty="0">
                          <a:solidFill>
                            <a:schemeClr val="tx1"/>
                          </a:solidFill>
                          <a:latin typeface="Arial" panose="020B0604020202020204" pitchFamily="34" charset="0"/>
                          <a:cs typeface="Arial" panose="020B0604020202020204" pitchFamily="34" charset="0"/>
                        </a:rPr>
                        <a:t>Actual Performance</a:t>
                      </a:r>
                    </a:p>
                    <a:p>
                      <a:pPr algn="ctr"/>
                      <a:endParaRPr lang="en-ZA" sz="11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100" b="1">
                          <a:solidFill>
                            <a:schemeClr val="tx1"/>
                          </a:solidFill>
                          <a:latin typeface="Arial" panose="020B0604020202020204" pitchFamily="34" charset="0"/>
                          <a:cs typeface="Arial" panose="020B0604020202020204" pitchFamily="34" charset="0"/>
                        </a:rPr>
                        <a:t>Status</a:t>
                      </a:r>
                      <a:endParaRPr lang="en-ZA" sz="11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100" b="1" dirty="0">
                          <a:solidFill>
                            <a:schemeClr val="tx1"/>
                          </a:solidFill>
                          <a:latin typeface="Arial" panose="020B0604020202020204" pitchFamily="34" charset="0"/>
                          <a:cs typeface="Arial" panose="020B0604020202020204" pitchFamily="34" charset="0"/>
                        </a:rPr>
                        <a:t>Explanation of Variance</a:t>
                      </a:r>
                    </a:p>
                  </a:txBody>
                  <a:tcPr/>
                </a:tc>
                <a:extLst>
                  <a:ext uri="{0D108BD9-81ED-4DB2-BD59-A6C34878D82A}">
                    <a16:rowId xmlns:a16="http://schemas.microsoft.com/office/drawing/2014/main" xmlns="" val="10000"/>
                  </a:ext>
                </a:extLst>
              </a:tr>
              <a:tr h="659104">
                <a:tc>
                  <a:txBody>
                    <a:bodyPr/>
                    <a:lstStyle/>
                    <a:p>
                      <a:pPr>
                        <a:lnSpc>
                          <a:spcPct val="107000"/>
                        </a:lnSpc>
                        <a:spcAft>
                          <a:spcPts val="800"/>
                        </a:spcAft>
                      </a:pPr>
                      <a:r>
                        <a:rPr lang="en-ZA" sz="11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2 Country Positions developed to support the National ICT priorities focused on BRICS and </a:t>
                      </a:r>
                      <a:r>
                        <a:rPr lang="en-ZA" sz="1100" dirty="0" err="1">
                          <a:solidFill>
                            <a:srgbClr val="000000"/>
                          </a:solidFill>
                          <a:effectLst/>
                          <a:latin typeface="Arial" panose="020B0604020202020204" pitchFamily="34" charset="0"/>
                          <a:ea typeface="Arial Narrow" panose="020B0606020202030204" pitchFamily="34" charset="0"/>
                          <a:cs typeface="Arial" panose="020B0604020202020204" pitchFamily="34" charset="0"/>
                        </a:rPr>
                        <a:t>WTDC</a:t>
                      </a:r>
                      <a:r>
                        <a:rPr lang="en-ZA" sz="11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-21</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nSpc>
                          <a:spcPct val="107000"/>
                        </a:lnSpc>
                        <a:spcAft>
                          <a:spcPts val="800"/>
                        </a:spcAft>
                      </a:pPr>
                      <a:r>
                        <a:rPr lang="en-ZA" sz="11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Draft BRICS Position developed and consulted with relevant stakeholders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nSpc>
                          <a:spcPct val="107000"/>
                        </a:lnSpc>
                        <a:spcAft>
                          <a:spcPts val="800"/>
                        </a:spcAft>
                      </a:pPr>
                      <a:r>
                        <a:rPr lang="en-ZA" sz="1100">
                          <a:solidFill>
                            <a:srgbClr val="000000"/>
                          </a:solidFill>
                          <a:effectLst/>
                          <a:latin typeface="Arial" panose="020B0604020202020204" pitchFamily="34" charset="0"/>
                          <a:ea typeface="Arial Narrow" panose="020B0606020202030204" pitchFamily="34" charset="0"/>
                          <a:cs typeface="Arial" panose="020B0604020202020204" pitchFamily="34" charset="0"/>
                        </a:rPr>
                        <a:t>Engagement with DIRCO through the Sherpa process continuing,</a:t>
                      </a:r>
                      <a:br>
                        <a:rPr lang="en-ZA" sz="1100">
                          <a:solidFill>
                            <a:srgbClr val="000000"/>
                          </a:solidFill>
                          <a:effectLst/>
                          <a:latin typeface="Arial" panose="020B0604020202020204" pitchFamily="34" charset="0"/>
                          <a:ea typeface="Arial Narrow" panose="020B0606020202030204" pitchFamily="34" charset="0"/>
                          <a:cs typeface="Arial" panose="020B0604020202020204" pitchFamily="34" charset="0"/>
                        </a:rPr>
                      </a:br>
                      <a:r>
                        <a:rPr lang="en-ZA" sz="1100">
                          <a:solidFill>
                            <a:srgbClr val="000000"/>
                          </a:solidFill>
                          <a:effectLst/>
                          <a:latin typeface="Arial" panose="020B0604020202020204" pitchFamily="34" charset="0"/>
                          <a:ea typeface="Arial Narrow" panose="020B0606020202030204" pitchFamily="34" charset="0"/>
                          <a:cs typeface="Arial" panose="020B0604020202020204" pitchFamily="34" charset="0"/>
                        </a:rPr>
                        <a:t>Date for meetings tentatively confirmed for October 2021.</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nSpc>
                          <a:spcPct val="107000"/>
                        </a:lnSpc>
                        <a:spcAft>
                          <a:spcPts val="800"/>
                        </a:spcAft>
                      </a:pPr>
                      <a:r>
                        <a:rPr lang="en-ZA" sz="11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Not Achieved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engagements took place in Quarter 4 of 2020/21 FY and were subsequently postponed.</a:t>
                      </a:r>
                      <a:endPar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380482910"/>
                  </a:ext>
                </a:extLst>
              </a:tr>
              <a:tr h="968477">
                <a:tc>
                  <a:txBody>
                    <a:bodyPr/>
                    <a:lstStyle/>
                    <a:p>
                      <a:pPr>
                        <a:lnSpc>
                          <a:spcPct val="107000"/>
                        </a:lnSpc>
                        <a:spcAft>
                          <a:spcPts val="800"/>
                        </a:spcAft>
                      </a:pPr>
                      <a:r>
                        <a:rPr lang="en-ZA" sz="1100">
                          <a:solidFill>
                            <a:srgbClr val="000000"/>
                          </a:solidFill>
                          <a:effectLst/>
                          <a:latin typeface="Arial" panose="020B0604020202020204" pitchFamily="34" charset="0"/>
                          <a:ea typeface="Arial Narrow" panose="020B0606020202030204" pitchFamily="34" charset="0"/>
                          <a:cs typeface="Arial" panose="020B0604020202020204" pitchFamily="34" charset="0"/>
                        </a:rPr>
                        <a:t>2 Country Positions developed to support the National ICT priorities focused on BRICS and WTDC-21</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nSpc>
                          <a:spcPct val="107000"/>
                        </a:lnSpc>
                        <a:spcAft>
                          <a:spcPts val="800"/>
                        </a:spcAft>
                      </a:pPr>
                      <a:r>
                        <a:rPr lang="en-ZA" sz="1100">
                          <a:solidFill>
                            <a:srgbClr val="000000"/>
                          </a:solidFill>
                          <a:effectLst/>
                          <a:latin typeface="Arial" panose="020B0604020202020204" pitchFamily="34" charset="0"/>
                          <a:ea typeface="Arial Narrow" panose="020B0606020202030204" pitchFamily="34" charset="0"/>
                          <a:cs typeface="Arial" panose="020B0604020202020204" pitchFamily="34" charset="0"/>
                        </a:rPr>
                        <a:t>WTDC-21 stakeholder consultation paper developed</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nSpc>
                          <a:spcPct val="107000"/>
                        </a:lnSpc>
                        <a:spcAft>
                          <a:spcPts val="800"/>
                        </a:spcAft>
                      </a:pPr>
                      <a:r>
                        <a:rPr lang="en-ZA"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WTDC Consultation paper developed, Africa position on role of WTDC in developing Strategic plan through African Working Group.</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nSpc>
                          <a:spcPct val="107000"/>
                        </a:lnSpc>
                        <a:spcAft>
                          <a:spcPts val="800"/>
                        </a:spcAft>
                      </a:pPr>
                      <a:r>
                        <a:rPr lang="en-ZA" sz="11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Achieved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solidFill>
                      <a:srgbClr val="00FF0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endPar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2386143864"/>
                  </a:ext>
                </a:extLst>
              </a:tr>
              <a:tr h="968477">
                <a:tc>
                  <a:txBody>
                    <a:bodyPr/>
                    <a:lstStyle/>
                    <a:p>
                      <a:pPr>
                        <a:lnSpc>
                          <a:spcPct val="107000"/>
                        </a:lnSpc>
                        <a:spcAft>
                          <a:spcPts val="800"/>
                        </a:spcAft>
                      </a:pPr>
                      <a:r>
                        <a:rPr lang="en-ZA" sz="1100">
                          <a:solidFill>
                            <a:srgbClr val="000000"/>
                          </a:solidFill>
                          <a:effectLst/>
                          <a:latin typeface="Arial" panose="020B0604020202020204" pitchFamily="34" charset="0"/>
                          <a:ea typeface="Arial Narrow" panose="020B0606020202030204" pitchFamily="34" charset="0"/>
                          <a:cs typeface="Arial" panose="020B0604020202020204" pitchFamily="34" charset="0"/>
                        </a:rPr>
                        <a:t>Implementation of the International Relations and Engagement Strategy coordinated</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nSpc>
                          <a:spcPct val="107000"/>
                        </a:lnSpc>
                        <a:spcAft>
                          <a:spcPts val="800"/>
                        </a:spcAft>
                      </a:pPr>
                      <a:r>
                        <a:rPr lang="en-ZA" sz="11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Implementation of the International Relations and Engagement Strategy internally coordinated</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nSpc>
                          <a:spcPct val="107000"/>
                        </a:lnSpc>
                        <a:spcAft>
                          <a:spcPts val="800"/>
                        </a:spcAft>
                      </a:pPr>
                      <a:r>
                        <a:rPr lang="en-ZA" sz="11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Draft Implementation Plan developed</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nSpc>
                          <a:spcPct val="107000"/>
                        </a:lnSpc>
                        <a:spcAft>
                          <a:spcPts val="800"/>
                        </a:spcAft>
                      </a:pPr>
                      <a:r>
                        <a:rPr lang="en-ZA" sz="11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Not Achieved </a:t>
                      </a:r>
                      <a:endParaRPr lang="en-ZA"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ZA" sz="1100" dirty="0">
                          <a:effectLst/>
                          <a:latin typeface="Arial" panose="020B0604020202020204" pitchFamily="34" charset="0"/>
                          <a:ea typeface="Calibri" panose="020F0502020204030204" pitchFamily="34" charset="0"/>
                          <a:cs typeface="Arial" panose="020B0604020202020204" pitchFamily="34" charset="0"/>
                        </a:rPr>
                        <a:t> </a:t>
                      </a:r>
                    </a:p>
                  </a:txBody>
                  <a:tcPr marL="25400" marR="25400" marT="25400" marB="25400">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draft implementation plan was not consulted internally due to competing priorities.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However it has since been consulted. </a:t>
                      </a:r>
                    </a:p>
                  </a:txBody>
                  <a:tcPr/>
                </a:tc>
                <a:extLst>
                  <a:ext uri="{0D108BD9-81ED-4DB2-BD59-A6C34878D82A}">
                    <a16:rowId xmlns:a16="http://schemas.microsoft.com/office/drawing/2014/main" xmlns="" val="1494161846"/>
                  </a:ext>
                </a:extLst>
              </a:tr>
            </a:tbl>
          </a:graphicData>
        </a:graphic>
      </p:graphicFrame>
      <p:sp>
        <p:nvSpPr>
          <p:cNvPr id="9" name="Rectangle 8"/>
          <p:cNvSpPr/>
          <p:nvPr/>
        </p:nvSpPr>
        <p:spPr>
          <a:xfrm>
            <a:off x="2843808" y="260648"/>
            <a:ext cx="4896544" cy="769441"/>
          </a:xfrm>
          <a:prstGeom prst="rect">
            <a:avLst/>
          </a:prstGeom>
        </p:spPr>
        <p:txBody>
          <a:bodyPr wrap="square">
            <a:spAutoFit/>
          </a:bodyPr>
          <a:lstStyle/>
          <a:p>
            <a:pPr lvl="0" algn="ctr" eaLnBrk="0" hangingPunct="0">
              <a:defRPr/>
            </a:pPr>
            <a:r>
              <a:rPr lang="en-US" sz="2200" b="1" dirty="0">
                <a:solidFill>
                  <a:srgbClr val="006600"/>
                </a:solidFill>
                <a:latin typeface="Arial" panose="020B0604020202020204" pitchFamily="34" charset="0"/>
                <a:cs typeface="Arial" panose="020B0604020202020204" pitchFamily="34" charset="0"/>
              </a:rPr>
              <a:t>ICT INTERNATIONAL RELATIONS &amp; AFFAIRS (1)</a:t>
            </a:r>
          </a:p>
        </p:txBody>
      </p:sp>
      <p:pic>
        <p:nvPicPr>
          <p:cNvPr id="14" name="Picture 13">
            <a:extLst>
              <a:ext uri="{FF2B5EF4-FFF2-40B4-BE49-F238E27FC236}">
                <a16:creationId xmlns:a16="http://schemas.microsoft.com/office/drawing/2014/main" xmlns="" id="{849B8D93-137C-4AE6-88F3-7DE5123D5EE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146350"/>
            <a:ext cx="901700" cy="901700"/>
          </a:xfrm>
          <a:prstGeom prst="rect">
            <a:avLst/>
          </a:prstGeom>
        </p:spPr>
      </p:pic>
      <p:cxnSp>
        <p:nvCxnSpPr>
          <p:cNvPr id="16" name="Straight Connector 15">
            <a:extLst>
              <a:ext uri="{FF2B5EF4-FFF2-40B4-BE49-F238E27FC236}">
                <a16:creationId xmlns:a16="http://schemas.microsoft.com/office/drawing/2014/main" xmlns="" id="{01A345E5-084B-4FA9-8334-222D13954C18}"/>
              </a:ext>
            </a:extLst>
          </p:cNvPr>
          <p:cNvCxnSpPr/>
          <p:nvPr/>
        </p:nvCxnSpPr>
        <p:spPr bwMode="auto">
          <a:xfrm>
            <a:off x="0" y="105273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7" name="Picture 16">
            <a:extLst>
              <a:ext uri="{FF2B5EF4-FFF2-40B4-BE49-F238E27FC236}">
                <a16:creationId xmlns:a16="http://schemas.microsoft.com/office/drawing/2014/main" xmlns="" id="{CFDFF90C-3152-4C56-93AB-491ADBFFF80F}"/>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Tree>
    <p:extLst>
      <p:ext uri="{BB962C8B-B14F-4D97-AF65-F5344CB8AC3E}">
        <p14:creationId xmlns:p14="http://schemas.microsoft.com/office/powerpoint/2010/main" xmlns="" val="4021402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a:extLst>
              <a:ext uri="{FF2B5EF4-FFF2-40B4-BE49-F238E27FC236}">
                <a16:creationId xmlns:a16="http://schemas.microsoft.com/office/drawing/2014/main" xmlns="" id="{EFA896FF-E568-43A1-9545-47C28A642438}"/>
              </a:ext>
            </a:extLst>
          </p:cNvPr>
          <p:cNvSpPr>
            <a:spLocks noGrp="1"/>
          </p:cNvSpPr>
          <p:nvPr>
            <p:ph type="ftr" sz="quarter" idx="11"/>
          </p:nvPr>
        </p:nvSpPr>
        <p:spPr>
          <a:xfrm>
            <a:off x="10344" y="6550423"/>
            <a:ext cx="9144000" cy="285728"/>
          </a:xfrm>
          <a:solidFill>
            <a:srgbClr val="006600"/>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cxnSp>
        <p:nvCxnSpPr>
          <p:cNvPr id="7" name="Straight Connector 6"/>
          <p:cNvCxnSpPr/>
          <p:nvPr/>
        </p:nvCxnSpPr>
        <p:spPr bwMode="auto">
          <a:xfrm>
            <a:off x="413" y="112474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26300" y="6543275"/>
            <a:ext cx="1593850" cy="476250"/>
          </a:xfrm>
        </p:spPr>
        <p:txBody>
          <a:bodyPr/>
          <a:lstStyle/>
          <a:p>
            <a:pPr>
              <a:defRPr/>
            </a:pPr>
            <a:fld id="{D0FB1A35-26F3-4129-92ED-E891618A16E1}" type="slidenum">
              <a:rPr lang="en-US" smtClean="0">
                <a:solidFill>
                  <a:schemeClr val="bg1"/>
                </a:solidFill>
              </a:rPr>
              <a:pPr>
                <a:defRPr/>
              </a:pPr>
              <a:t>14</a:t>
            </a:fld>
            <a:endParaRPr lang="en-US" dirty="0">
              <a:solidFill>
                <a:schemeClr val="bg1"/>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xmlns="" val="3328052505"/>
              </p:ext>
            </p:extLst>
          </p:nvPr>
        </p:nvGraphicFramePr>
        <p:xfrm>
          <a:off x="179513" y="1285355"/>
          <a:ext cx="8784976" cy="5214908"/>
        </p:xfrm>
        <a:graphic>
          <a:graphicData uri="http://schemas.openxmlformats.org/drawingml/2006/table">
            <a:tbl>
              <a:tblPr firstRow="1" bandRow="1">
                <a:tableStyleId>{5C22544A-7EE6-4342-B048-85BDC9FD1C3A}</a:tableStyleId>
              </a:tblPr>
              <a:tblGrid>
                <a:gridCol w="1390955">
                  <a:extLst>
                    <a:ext uri="{9D8B030D-6E8A-4147-A177-3AD203B41FA5}">
                      <a16:colId xmlns:a16="http://schemas.microsoft.com/office/drawing/2014/main" xmlns="" val="20000"/>
                    </a:ext>
                  </a:extLst>
                </a:gridCol>
                <a:gridCol w="2123036">
                  <a:extLst>
                    <a:ext uri="{9D8B030D-6E8A-4147-A177-3AD203B41FA5}">
                      <a16:colId xmlns:a16="http://schemas.microsoft.com/office/drawing/2014/main" xmlns="" val="20001"/>
                    </a:ext>
                  </a:extLst>
                </a:gridCol>
                <a:gridCol w="2855117">
                  <a:extLst>
                    <a:ext uri="{9D8B030D-6E8A-4147-A177-3AD203B41FA5}">
                      <a16:colId xmlns:a16="http://schemas.microsoft.com/office/drawing/2014/main" xmlns="" val="20002"/>
                    </a:ext>
                  </a:extLst>
                </a:gridCol>
                <a:gridCol w="1024914">
                  <a:extLst>
                    <a:ext uri="{9D8B030D-6E8A-4147-A177-3AD203B41FA5}">
                      <a16:colId xmlns:a16="http://schemas.microsoft.com/office/drawing/2014/main" xmlns="" val="20003"/>
                    </a:ext>
                  </a:extLst>
                </a:gridCol>
                <a:gridCol w="1390954">
                  <a:extLst>
                    <a:ext uri="{9D8B030D-6E8A-4147-A177-3AD203B41FA5}">
                      <a16:colId xmlns:a16="http://schemas.microsoft.com/office/drawing/2014/main" xmlns="" val="20004"/>
                    </a:ext>
                  </a:extLst>
                </a:gridCol>
              </a:tblGrid>
              <a:tr h="459928">
                <a:tc gridSpan="5">
                  <a:txBody>
                    <a:bodyPr/>
                    <a:lstStyle/>
                    <a:p>
                      <a:pPr algn="l"/>
                      <a:r>
                        <a:rPr lang="en-ZA" sz="1100" dirty="0">
                          <a:solidFill>
                            <a:schemeClr val="tx1"/>
                          </a:solidFill>
                          <a:latin typeface="Arial" panose="020B0604020202020204" pitchFamily="34" charset="0"/>
                          <a:cs typeface="Arial" panose="020B0604020202020204" pitchFamily="34" charset="0"/>
                        </a:rPr>
                        <a:t>PROGRAMME PURPOSE: </a:t>
                      </a:r>
                      <a:r>
                        <a:rPr lang="en-GB" sz="1100" dirty="0">
                          <a:solidFill>
                            <a:schemeClr val="tx1"/>
                          </a:solidFill>
                          <a:latin typeface="Arial" panose="020B0604020202020204" pitchFamily="34" charset="0"/>
                          <a:cs typeface="Arial" panose="020B0604020202020204" pitchFamily="34" charset="0"/>
                        </a:rPr>
                        <a:t>Ensure alignment between South Africa’s foreign policy and international activities in the field of ICT. </a:t>
                      </a:r>
                      <a:endParaRPr lang="en-ZA" sz="11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952125807"/>
                  </a:ext>
                </a:extLst>
              </a:tr>
              <a:tr h="459928">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100" b="1" i="0" u="none" strike="noStrike" kern="1200" baseline="0" dirty="0">
                          <a:solidFill>
                            <a:schemeClr val="tx1"/>
                          </a:solidFill>
                          <a:latin typeface="Arial" panose="020B0604020202020204" pitchFamily="34" charset="0"/>
                          <a:ea typeface="+mn-ea"/>
                          <a:cs typeface="Arial" panose="020B0604020202020204" pitchFamily="34" charset="0"/>
                        </a:rPr>
                        <a:t>IMPACT STATEMENT: </a:t>
                      </a:r>
                      <a:r>
                        <a:rPr lang="en-GB" sz="1100" b="1" i="0" u="none" strike="noStrike" kern="1200" baseline="0" dirty="0">
                          <a:solidFill>
                            <a:schemeClr val="tx1"/>
                          </a:solidFill>
                          <a:latin typeface="Arial" panose="020B0604020202020204" pitchFamily="34" charset="0"/>
                          <a:ea typeface="+mn-ea"/>
                          <a:cs typeface="Arial" panose="020B0604020202020204" pitchFamily="34" charset="0"/>
                        </a:rPr>
                        <a:t>Digitally enabled citizens with secure and affordable universal access</a:t>
                      </a: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250481519"/>
                  </a:ext>
                </a:extLst>
              </a:tr>
              <a:tr h="777731">
                <a:tc gridSpan="5">
                  <a:txBody>
                    <a:bodyPr/>
                    <a:lstStyle/>
                    <a:p>
                      <a:pPr algn="l"/>
                      <a:r>
                        <a:rPr lang="en-GB" sz="1100" b="1" i="0" u="none" strike="noStrike" kern="1200" baseline="0" dirty="0">
                          <a:solidFill>
                            <a:schemeClr val="dk1"/>
                          </a:solidFill>
                          <a:latin typeface="Arial" panose="020B0604020202020204" pitchFamily="34" charset="0"/>
                          <a:ea typeface="+mn-ea"/>
                          <a:cs typeface="Arial" panose="020B0604020202020204" pitchFamily="34" charset="0"/>
                        </a:rPr>
                        <a:t>OUTCOMES:</a:t>
                      </a:r>
                    </a:p>
                    <a:p>
                      <a:pPr marL="171450" indent="-171450" algn="l">
                        <a:buFont typeface="Arial" panose="020B0604020202020204" pitchFamily="34" charset="0"/>
                        <a:buChar char="•"/>
                      </a:pPr>
                      <a:r>
                        <a:rPr lang="en-GB" sz="1100" b="1" i="0" u="none" strike="noStrike" kern="1200" baseline="0" dirty="0">
                          <a:solidFill>
                            <a:schemeClr val="dk1"/>
                          </a:solidFill>
                          <a:latin typeface="Arial" panose="020B0604020202020204" pitchFamily="34" charset="0"/>
                          <a:ea typeface="+mn-ea"/>
                          <a:cs typeface="Arial" panose="020B0604020202020204" pitchFamily="34" charset="0"/>
                        </a:rPr>
                        <a:t>Enabling Digital Transformation Policies and Strategies </a:t>
                      </a:r>
                    </a:p>
                    <a:p>
                      <a:pPr marL="171450" indent="-171450" algn="l">
                        <a:buFont typeface="Arial" panose="020B0604020202020204" pitchFamily="34" charset="0"/>
                        <a:buChar char="•"/>
                      </a:pPr>
                      <a:r>
                        <a:rPr lang="en-GB" sz="1100" b="1" i="0" u="none" strike="noStrike" kern="1200" baseline="0" dirty="0">
                          <a:solidFill>
                            <a:schemeClr val="dk1"/>
                          </a:solidFill>
                          <a:latin typeface="Arial" panose="020B0604020202020204" pitchFamily="34" charset="0"/>
                          <a:ea typeface="+mn-ea"/>
                          <a:cs typeface="Arial" panose="020B0604020202020204" pitchFamily="34" charset="0"/>
                        </a:rPr>
                        <a:t>Increased Access to Secure Digital Infrastructure </a:t>
                      </a:r>
                    </a:p>
                    <a:p>
                      <a:pPr marL="171450" indent="-171450" algn="l">
                        <a:buFont typeface="Arial" panose="020B0604020202020204" pitchFamily="34" charset="0"/>
                        <a:buChar char="•"/>
                      </a:pPr>
                      <a:r>
                        <a:rPr lang="en-ZA" sz="1100" b="1" i="0" u="none" strike="noStrike" kern="1200" baseline="0" dirty="0">
                          <a:solidFill>
                            <a:schemeClr val="dk1"/>
                          </a:solidFill>
                          <a:latin typeface="Arial" panose="020B0604020202020204" pitchFamily="34" charset="0"/>
                          <a:ea typeface="+mn-ea"/>
                          <a:cs typeface="Arial" panose="020B0604020202020204" pitchFamily="34" charset="0"/>
                        </a:rPr>
                        <a:t>Transformed Digital Society </a:t>
                      </a:r>
                      <a:endParaRPr lang="en-ZA" sz="1100" b="1"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2401480036"/>
                  </a:ext>
                </a:extLst>
              </a:tr>
              <a:tr h="459928">
                <a:tc>
                  <a:txBody>
                    <a:bodyPr/>
                    <a:lstStyle/>
                    <a:p>
                      <a:pPr algn="ctr"/>
                      <a:r>
                        <a:rPr lang="en-ZA" sz="1100" b="1">
                          <a:solidFill>
                            <a:schemeClr val="tx1"/>
                          </a:solidFill>
                          <a:latin typeface="Arial" panose="020B0604020202020204" pitchFamily="34" charset="0"/>
                          <a:cs typeface="Arial" panose="020B0604020202020204" pitchFamily="34" charset="0"/>
                        </a:rPr>
                        <a:t>Annual</a:t>
                      </a:r>
                      <a:r>
                        <a:rPr lang="en-ZA" sz="1100" b="1" baseline="0">
                          <a:solidFill>
                            <a:schemeClr val="tx1"/>
                          </a:solidFill>
                          <a:latin typeface="Arial" panose="020B0604020202020204" pitchFamily="34" charset="0"/>
                          <a:cs typeface="Arial" panose="020B0604020202020204" pitchFamily="34" charset="0"/>
                        </a:rPr>
                        <a:t> </a:t>
                      </a:r>
                      <a:r>
                        <a:rPr lang="en-ZA" sz="1100" b="1">
                          <a:solidFill>
                            <a:schemeClr val="tx1"/>
                          </a:solidFill>
                          <a:latin typeface="Arial" panose="020B0604020202020204" pitchFamily="34" charset="0"/>
                          <a:cs typeface="Arial" panose="020B0604020202020204" pitchFamily="34" charset="0"/>
                        </a:rPr>
                        <a:t>Target </a:t>
                      </a:r>
                      <a:endParaRPr lang="en-ZA" sz="11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100" b="1">
                          <a:solidFill>
                            <a:schemeClr val="tx1"/>
                          </a:solidFill>
                          <a:latin typeface="Arial" panose="020B0604020202020204" pitchFamily="34" charset="0"/>
                          <a:cs typeface="Arial" panose="020B0604020202020204" pitchFamily="34" charset="0"/>
                        </a:rPr>
                        <a:t>Quarterly Target</a:t>
                      </a:r>
                      <a:endParaRPr lang="en-ZA" sz="1100" b="1"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100" b="1" dirty="0">
                          <a:solidFill>
                            <a:schemeClr val="tx1"/>
                          </a:solidFill>
                          <a:latin typeface="Arial" panose="020B0604020202020204" pitchFamily="34" charset="0"/>
                          <a:cs typeface="Arial" panose="020B0604020202020204" pitchFamily="34" charset="0"/>
                        </a:rPr>
                        <a:t>Actual Performance</a:t>
                      </a:r>
                    </a:p>
                    <a:p>
                      <a:pPr algn="ctr"/>
                      <a:endParaRPr lang="en-ZA" sz="11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100" b="1">
                          <a:solidFill>
                            <a:schemeClr val="tx1"/>
                          </a:solidFill>
                          <a:latin typeface="Arial" panose="020B0604020202020204" pitchFamily="34" charset="0"/>
                          <a:cs typeface="Arial" panose="020B0604020202020204" pitchFamily="34" charset="0"/>
                        </a:rPr>
                        <a:t>Status</a:t>
                      </a:r>
                      <a:endParaRPr lang="en-ZA" sz="11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100" b="1" dirty="0">
                          <a:solidFill>
                            <a:schemeClr val="tx1"/>
                          </a:solidFill>
                          <a:latin typeface="Arial" panose="020B0604020202020204" pitchFamily="34" charset="0"/>
                          <a:cs typeface="Arial" panose="020B0604020202020204" pitchFamily="34" charset="0"/>
                        </a:rPr>
                        <a:t>Explanation of Variance</a:t>
                      </a:r>
                    </a:p>
                  </a:txBody>
                  <a:tcPr/>
                </a:tc>
                <a:extLst>
                  <a:ext uri="{0D108BD9-81ED-4DB2-BD59-A6C34878D82A}">
                    <a16:rowId xmlns:a16="http://schemas.microsoft.com/office/drawing/2014/main" xmlns="" val="10000"/>
                  </a:ext>
                </a:extLst>
              </a:tr>
              <a:tr h="1324283">
                <a:tc>
                  <a:txBody>
                    <a:bodyPr/>
                    <a:lstStyle/>
                    <a:p>
                      <a:pPr>
                        <a:lnSpc>
                          <a:spcPct val="107000"/>
                        </a:lnSpc>
                        <a:spcAft>
                          <a:spcPts val="800"/>
                        </a:spcAft>
                      </a:pPr>
                      <a:r>
                        <a:rPr lang="en-ZA" sz="110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Operations of the BRICS Institute for Future Networks (BIFN-S)</a:t>
                      </a:r>
                      <a:br>
                        <a:rPr lang="en-ZA" sz="110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br>
                      <a:r>
                        <a:rPr lang="en-ZA" sz="110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facilitated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Resource mobilisation and awareness plan developed and approved for public and private sector investment/partnership for the operationalization of the BIFN-S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BIFN-S Task Team (Think Tank) meeting monthly to work towards implementation of its programme. However the resource mobilisation target not achieved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Not Achieved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solidFill>
                      <a:srgbClr val="FF0000"/>
                    </a:solidFill>
                  </a:tcPr>
                </a:tc>
                <a:tc>
                  <a:txBody>
                    <a:bodyPr/>
                    <a:lstStyle/>
                    <a:p>
                      <a:pPr>
                        <a:lnSpc>
                          <a:spcPct val="107000"/>
                        </a:lnSpc>
                        <a:spcAft>
                          <a:spcPts val="800"/>
                        </a:spcAft>
                      </a:pPr>
                      <a:r>
                        <a:rPr lang="en-ZA" sz="11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The absence of the formalisation (designation) of the </a:t>
                      </a:r>
                      <a:r>
                        <a:rPr lang="en-ZA" sz="1100" dirty="0" err="1">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BIFN</a:t>
                      </a:r>
                      <a:r>
                        <a:rPr lang="en-ZA" sz="11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-S negatively impacts the achievement of the target.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extLst>
                  <a:ext uri="{0D108BD9-81ED-4DB2-BD59-A6C34878D82A}">
                    <a16:rowId xmlns:a16="http://schemas.microsoft.com/office/drawing/2014/main" xmlns="" val="10001"/>
                  </a:ext>
                </a:extLst>
              </a:tr>
              <a:tr h="775009">
                <a:tc>
                  <a:txBody>
                    <a:bodyPr/>
                    <a:lstStyle/>
                    <a:p>
                      <a:pPr>
                        <a:lnSpc>
                          <a:spcPct val="107000"/>
                        </a:lnSpc>
                        <a:spcAft>
                          <a:spcPts val="800"/>
                        </a:spcAft>
                      </a:pPr>
                      <a:r>
                        <a:rPr lang="en-ZA" sz="110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ICT Investment Conference hosted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ICT Investment Conference Project Plan developed and implemented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ICT Investment Conference Project Plan has been developed and finalised in consultation with all internal stakeholders and signed off by the ADG.</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Achieved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solidFill>
                      <a:srgbClr val="00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100" b="0" i="0" dirty="0">
                          <a:latin typeface="Arial" panose="020B0604020202020204" pitchFamily="34" charset="0"/>
                          <a:cs typeface="Arial" panose="020B0604020202020204" pitchFamily="34" charset="0"/>
                        </a:rPr>
                        <a:t>N/A</a:t>
                      </a:r>
                      <a:endParaRPr lang="en-ZA" sz="1100"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066749118"/>
                  </a:ext>
                </a:extLst>
              </a:tr>
              <a:tr h="958101">
                <a:tc>
                  <a:txBody>
                    <a:bodyPr/>
                    <a:lstStyle/>
                    <a:p>
                      <a:pPr>
                        <a:lnSpc>
                          <a:spcPct val="107000"/>
                        </a:lnSpc>
                        <a:spcAft>
                          <a:spcPts val="800"/>
                        </a:spcAft>
                      </a:pPr>
                      <a:r>
                        <a:rPr lang="en-ZA" sz="110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Partnership programmes to support the Digital Economy initiatives coordinated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Internal stakeholder engagement to identify priority programmes of DCDT conducted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Internal engagements to identify priority programmes of DCDT were held with both ICT Policy Development and Research as well as with ICT Information Society and Capacity Development branches.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Achieved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solidFill>
                      <a:srgbClr val="00FF0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100" b="0" i="0" dirty="0">
                          <a:latin typeface="Arial" panose="020B0604020202020204" pitchFamily="34" charset="0"/>
                          <a:cs typeface="Arial" panose="020B0604020202020204" pitchFamily="34" charset="0"/>
                        </a:rPr>
                        <a:t>N/A</a:t>
                      </a:r>
                      <a:endParaRPr lang="en-ZA" sz="1100" b="0" i="0" dirty="0">
                        <a:latin typeface="Arial" panose="020B0604020202020204" pitchFamily="34" charset="0"/>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100"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173854384"/>
                  </a:ext>
                </a:extLst>
              </a:tr>
            </a:tbl>
          </a:graphicData>
        </a:graphic>
      </p:graphicFrame>
      <p:sp>
        <p:nvSpPr>
          <p:cNvPr id="9" name="Rectangle 8"/>
          <p:cNvSpPr/>
          <p:nvPr/>
        </p:nvSpPr>
        <p:spPr>
          <a:xfrm>
            <a:off x="2843808" y="260648"/>
            <a:ext cx="4896544" cy="769441"/>
          </a:xfrm>
          <a:prstGeom prst="rect">
            <a:avLst/>
          </a:prstGeom>
        </p:spPr>
        <p:txBody>
          <a:bodyPr wrap="square">
            <a:spAutoFit/>
          </a:bodyPr>
          <a:lstStyle/>
          <a:p>
            <a:pPr lvl="0" algn="ctr" eaLnBrk="0" hangingPunct="0">
              <a:defRPr/>
            </a:pPr>
            <a:r>
              <a:rPr lang="en-US" sz="2200" b="1" dirty="0">
                <a:solidFill>
                  <a:srgbClr val="006600"/>
                </a:solidFill>
                <a:latin typeface="Arial" panose="020B0604020202020204" pitchFamily="34" charset="0"/>
                <a:cs typeface="Arial" panose="020B0604020202020204" pitchFamily="34" charset="0"/>
              </a:rPr>
              <a:t>ICT INTERNATIONAL RELATIONS &amp; AFFAIRS (2)</a:t>
            </a:r>
          </a:p>
        </p:txBody>
      </p:sp>
      <p:pic>
        <p:nvPicPr>
          <p:cNvPr id="12" name="Picture 11">
            <a:extLst>
              <a:ext uri="{FF2B5EF4-FFF2-40B4-BE49-F238E27FC236}">
                <a16:creationId xmlns:a16="http://schemas.microsoft.com/office/drawing/2014/main" xmlns="" id="{A8E2C267-F2DB-422D-8549-705E434B756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146350"/>
            <a:ext cx="901700" cy="901700"/>
          </a:xfrm>
          <a:prstGeom prst="rect">
            <a:avLst/>
          </a:prstGeom>
        </p:spPr>
      </p:pic>
      <p:cxnSp>
        <p:nvCxnSpPr>
          <p:cNvPr id="13" name="Straight Connector 12">
            <a:extLst>
              <a:ext uri="{FF2B5EF4-FFF2-40B4-BE49-F238E27FC236}">
                <a16:creationId xmlns:a16="http://schemas.microsoft.com/office/drawing/2014/main" xmlns="" id="{87089C3F-62E1-437F-B1D8-FA17F727EA1F}"/>
              </a:ext>
            </a:extLst>
          </p:cNvPr>
          <p:cNvCxnSpPr/>
          <p:nvPr/>
        </p:nvCxnSpPr>
        <p:spPr bwMode="auto">
          <a:xfrm>
            <a:off x="0" y="105273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4" name="Picture 13">
            <a:extLst>
              <a:ext uri="{FF2B5EF4-FFF2-40B4-BE49-F238E27FC236}">
                <a16:creationId xmlns:a16="http://schemas.microsoft.com/office/drawing/2014/main" xmlns="" id="{6A3C38D1-64C1-4449-BABB-489D79755D34}"/>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Tree>
    <p:extLst>
      <p:ext uri="{BB962C8B-B14F-4D97-AF65-F5344CB8AC3E}">
        <p14:creationId xmlns:p14="http://schemas.microsoft.com/office/powerpoint/2010/main" xmlns="" val="213925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a:extLst>
              <a:ext uri="{FF2B5EF4-FFF2-40B4-BE49-F238E27FC236}">
                <a16:creationId xmlns:a16="http://schemas.microsoft.com/office/drawing/2014/main" xmlns="" id="{16231C64-A659-4201-B956-95E563D13650}"/>
              </a:ext>
            </a:extLst>
          </p:cNvPr>
          <p:cNvSpPr>
            <a:spLocks noGrp="1"/>
          </p:cNvSpPr>
          <p:nvPr>
            <p:ph type="ftr" sz="quarter" idx="11"/>
          </p:nvPr>
        </p:nvSpPr>
        <p:spPr>
          <a:xfrm>
            <a:off x="10344" y="6550423"/>
            <a:ext cx="9144000" cy="285728"/>
          </a:xfrm>
          <a:solidFill>
            <a:srgbClr val="006600"/>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solidFill>
                  <a:schemeClr val="bg1"/>
                </a:solidFill>
              </a:rPr>
              <a:pPr>
                <a:defRPr/>
              </a:pPr>
              <a:t>15</a:t>
            </a:fld>
            <a:endParaRPr lang="en-US" dirty="0">
              <a:solidFill>
                <a:schemeClr val="bg1"/>
              </a:solidFill>
            </a:endParaRPr>
          </a:p>
        </p:txBody>
      </p:sp>
      <p:sp>
        <p:nvSpPr>
          <p:cNvPr id="12" name="Rectangle 11"/>
          <p:cNvSpPr/>
          <p:nvPr/>
        </p:nvSpPr>
        <p:spPr>
          <a:xfrm>
            <a:off x="2871469" y="200834"/>
            <a:ext cx="5112568" cy="707886"/>
          </a:xfrm>
          <a:prstGeom prst="rect">
            <a:avLst/>
          </a:prstGeom>
        </p:spPr>
        <p:txBody>
          <a:bodyPr wrap="square">
            <a:spAutoFit/>
          </a:bodyPr>
          <a:lstStyle/>
          <a:p>
            <a:pPr lvl="0" algn="ctr" eaLnBrk="0" hangingPunct="0">
              <a:defRPr/>
            </a:pPr>
            <a:r>
              <a:rPr lang="en-ZA" sz="1800" b="1" dirty="0">
                <a:solidFill>
                  <a:srgbClr val="006600"/>
                </a:solidFill>
                <a:effectLst/>
                <a:latin typeface="Arial" panose="020B0604020202020204" pitchFamily="34" charset="0"/>
                <a:ea typeface="Calibri" panose="020F0502020204030204" pitchFamily="34" charset="0"/>
              </a:rPr>
              <a:t>ICT POLICY DEVELOPMENT AND RESEARCH </a:t>
            </a:r>
            <a:r>
              <a:rPr lang="en-ZA" sz="2200" dirty="0">
                <a:solidFill>
                  <a:srgbClr val="006600"/>
                </a:solidFill>
              </a:rPr>
              <a:t>(1)</a:t>
            </a:r>
          </a:p>
        </p:txBody>
      </p:sp>
      <p:graphicFrame>
        <p:nvGraphicFramePr>
          <p:cNvPr id="15" name="Table 14"/>
          <p:cNvGraphicFramePr>
            <a:graphicFrameLocks noGrp="1"/>
          </p:cNvGraphicFramePr>
          <p:nvPr>
            <p:extLst>
              <p:ext uri="{D42A27DB-BD31-4B8C-83A1-F6EECF244321}">
                <p14:modId xmlns:p14="http://schemas.microsoft.com/office/powerpoint/2010/main" xmlns="" val="3104481970"/>
              </p:ext>
            </p:extLst>
          </p:nvPr>
        </p:nvGraphicFramePr>
        <p:xfrm>
          <a:off x="179513" y="1226312"/>
          <a:ext cx="8745412" cy="4943096"/>
        </p:xfrm>
        <a:graphic>
          <a:graphicData uri="http://schemas.openxmlformats.org/drawingml/2006/table">
            <a:tbl>
              <a:tblPr firstRow="1" bandRow="1">
                <a:tableStyleId>{5C22544A-7EE6-4342-B048-85BDC9FD1C3A}</a:tableStyleId>
              </a:tblPr>
              <a:tblGrid>
                <a:gridCol w="1760636">
                  <a:extLst>
                    <a:ext uri="{9D8B030D-6E8A-4147-A177-3AD203B41FA5}">
                      <a16:colId xmlns:a16="http://schemas.microsoft.com/office/drawing/2014/main" xmlns="" val="20000"/>
                    </a:ext>
                  </a:extLst>
                </a:gridCol>
                <a:gridCol w="1656184">
                  <a:extLst>
                    <a:ext uri="{9D8B030D-6E8A-4147-A177-3AD203B41FA5}">
                      <a16:colId xmlns:a16="http://schemas.microsoft.com/office/drawing/2014/main" xmlns="" val="20001"/>
                    </a:ext>
                  </a:extLst>
                </a:gridCol>
                <a:gridCol w="2088232">
                  <a:extLst>
                    <a:ext uri="{9D8B030D-6E8A-4147-A177-3AD203B41FA5}">
                      <a16:colId xmlns:a16="http://schemas.microsoft.com/office/drawing/2014/main" xmlns="" val="20002"/>
                    </a:ext>
                  </a:extLst>
                </a:gridCol>
                <a:gridCol w="864096">
                  <a:extLst>
                    <a:ext uri="{9D8B030D-6E8A-4147-A177-3AD203B41FA5}">
                      <a16:colId xmlns:a16="http://schemas.microsoft.com/office/drawing/2014/main" xmlns="" val="20003"/>
                    </a:ext>
                  </a:extLst>
                </a:gridCol>
                <a:gridCol w="2376264">
                  <a:extLst>
                    <a:ext uri="{9D8B030D-6E8A-4147-A177-3AD203B41FA5}">
                      <a16:colId xmlns:a16="http://schemas.microsoft.com/office/drawing/2014/main" xmlns="" val="20004"/>
                    </a:ext>
                  </a:extLst>
                </a:gridCol>
              </a:tblGrid>
              <a:tr h="0">
                <a:tc gridSpan="5">
                  <a:txBody>
                    <a:bodyPr/>
                    <a:lstStyle/>
                    <a:p>
                      <a:pPr algn="l"/>
                      <a:r>
                        <a:rPr lang="en-ZA" sz="1100" b="1" dirty="0">
                          <a:solidFill>
                            <a:schemeClr val="tx1"/>
                          </a:solidFill>
                          <a:latin typeface="Arial" panose="020B0604020202020204" pitchFamily="34" charset="0"/>
                          <a:cs typeface="Arial" panose="020B0604020202020204" pitchFamily="34" charset="0"/>
                        </a:rPr>
                        <a:t>PROGRAMME PURPOSE: </a:t>
                      </a:r>
                      <a:r>
                        <a:rPr lang="en-GB" sz="1100" b="1" i="0" u="none" strike="noStrike" kern="1200" baseline="0" dirty="0">
                          <a:solidFill>
                            <a:schemeClr val="tx1"/>
                          </a:solidFill>
                          <a:latin typeface="Arial" panose="020B0604020202020204" pitchFamily="34" charset="0"/>
                          <a:ea typeface="+mn-ea"/>
                          <a:cs typeface="Arial" panose="020B0604020202020204" pitchFamily="34" charset="0"/>
                        </a:rPr>
                        <a:t>Develop ICT policies and legislation that support the development of an ICT sector that creates favourable conditions for accelerated and shared economic growth. Develop strategies that increase the adoption and use of ICT by the majority of South Africans to bridge the digital divide. </a:t>
                      </a:r>
                      <a:endParaRPr lang="en-ZA" sz="1100" b="1"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233886730"/>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100" b="1" i="0" u="none" strike="noStrike" kern="1200" baseline="0" dirty="0">
                          <a:solidFill>
                            <a:schemeClr val="tx1"/>
                          </a:solidFill>
                          <a:latin typeface="Arial" panose="020B0604020202020204" pitchFamily="34" charset="0"/>
                          <a:ea typeface="+mn-ea"/>
                          <a:cs typeface="Arial" panose="020B0604020202020204" pitchFamily="34" charset="0"/>
                        </a:rPr>
                        <a:t>IMPACT STATEMENT: </a:t>
                      </a:r>
                      <a:r>
                        <a:rPr lang="en-GB" sz="1100" b="1" i="0" u="none" strike="noStrike" kern="1200" baseline="0" dirty="0">
                          <a:solidFill>
                            <a:schemeClr val="tx1"/>
                          </a:solidFill>
                          <a:latin typeface="Arial" panose="020B0604020202020204" pitchFamily="34" charset="0"/>
                          <a:ea typeface="+mn-ea"/>
                          <a:cs typeface="Arial" panose="020B0604020202020204" pitchFamily="34" charset="0"/>
                        </a:rPr>
                        <a:t>Digitally enabled citizens with secure and affordable universal access</a:t>
                      </a: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336389782"/>
                  </a:ext>
                </a:extLst>
              </a:tr>
              <a:tr h="0">
                <a:tc gridSpan="5">
                  <a:txBody>
                    <a:bodyPr/>
                    <a:lstStyle/>
                    <a:p>
                      <a:pPr algn="l"/>
                      <a:r>
                        <a:rPr lang="en-GB" sz="1100" b="1" dirty="0">
                          <a:latin typeface="Arial" panose="020B0604020202020204" pitchFamily="34" charset="0"/>
                          <a:cs typeface="Arial" panose="020B0604020202020204" pitchFamily="34" charset="0"/>
                        </a:rPr>
                        <a:t>OUTCOME: Enabling Digital transformation policies and strategies </a:t>
                      </a:r>
                      <a:endParaRPr lang="en-ZA" sz="1100" b="1" dirty="0">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96401208"/>
                  </a:ext>
                </a:extLst>
              </a:tr>
              <a:tr h="0">
                <a:tc>
                  <a:txBody>
                    <a:bodyPr/>
                    <a:lstStyle/>
                    <a:p>
                      <a:pPr algn="ctr"/>
                      <a:r>
                        <a:rPr lang="en-ZA" sz="1100" b="1" dirty="0">
                          <a:solidFill>
                            <a:schemeClr val="tx1"/>
                          </a:solidFill>
                          <a:latin typeface="Arial" panose="020B0604020202020204" pitchFamily="34" charset="0"/>
                          <a:cs typeface="Arial" panose="020B0604020202020204" pitchFamily="34" charset="0"/>
                        </a:rPr>
                        <a:t>Annual</a:t>
                      </a:r>
                      <a:r>
                        <a:rPr lang="en-ZA" sz="1100" b="1" baseline="0" dirty="0">
                          <a:solidFill>
                            <a:schemeClr val="tx1"/>
                          </a:solidFill>
                          <a:latin typeface="Arial" panose="020B0604020202020204" pitchFamily="34" charset="0"/>
                          <a:cs typeface="Arial" panose="020B0604020202020204" pitchFamily="34" charset="0"/>
                        </a:rPr>
                        <a:t> </a:t>
                      </a:r>
                      <a:r>
                        <a:rPr lang="en-ZA" sz="1100" b="1" dirty="0">
                          <a:solidFill>
                            <a:schemeClr val="tx1"/>
                          </a:solidFill>
                          <a:latin typeface="Arial" panose="020B0604020202020204" pitchFamily="34" charset="0"/>
                          <a:cs typeface="Arial" panose="020B0604020202020204" pitchFamily="34" charset="0"/>
                        </a:rPr>
                        <a:t>Target </a:t>
                      </a:r>
                    </a:p>
                  </a:txBody>
                  <a:tcPr/>
                </a:tc>
                <a:tc>
                  <a:txBody>
                    <a:bodyPr/>
                    <a:lstStyle/>
                    <a:p>
                      <a:pPr algn="ctr"/>
                      <a:r>
                        <a:rPr lang="en-ZA" sz="1100" b="1" dirty="0">
                          <a:solidFill>
                            <a:schemeClr val="tx1"/>
                          </a:solidFill>
                          <a:latin typeface="Arial" panose="020B0604020202020204" pitchFamily="34" charset="0"/>
                          <a:cs typeface="Arial" panose="020B0604020202020204" pitchFamily="34" charset="0"/>
                        </a:rPr>
                        <a:t>Quarterly Target</a:t>
                      </a:r>
                    </a:p>
                  </a:txBody>
                  <a:tcPr/>
                </a:tc>
                <a:tc>
                  <a:txBody>
                    <a:bodyPr/>
                    <a:lstStyle/>
                    <a:p>
                      <a:pPr algn="ctr"/>
                      <a:r>
                        <a:rPr lang="en-ZA" sz="1100" b="1" dirty="0">
                          <a:solidFill>
                            <a:schemeClr val="tx1"/>
                          </a:solidFill>
                          <a:latin typeface="Arial" panose="020B0604020202020204" pitchFamily="34" charset="0"/>
                          <a:cs typeface="Arial" panose="020B0604020202020204" pitchFamily="34" charset="0"/>
                        </a:rPr>
                        <a:t>Actual Performance</a:t>
                      </a:r>
                    </a:p>
                  </a:txBody>
                  <a:tcPr/>
                </a:tc>
                <a:tc>
                  <a:txBody>
                    <a:bodyPr/>
                    <a:lstStyle/>
                    <a:p>
                      <a:pPr algn="ctr"/>
                      <a:r>
                        <a:rPr lang="en-ZA" sz="1100" b="1" dirty="0">
                          <a:solidFill>
                            <a:schemeClr val="tx1"/>
                          </a:solidFill>
                          <a:latin typeface="Arial" panose="020B0604020202020204" pitchFamily="34" charset="0"/>
                          <a:cs typeface="Arial" panose="020B0604020202020204" pitchFamily="34" charset="0"/>
                        </a:rPr>
                        <a:t>Status</a:t>
                      </a:r>
                    </a:p>
                  </a:txBody>
                  <a:tcPr/>
                </a:tc>
                <a:tc>
                  <a:txBody>
                    <a:bodyPr/>
                    <a:lstStyle/>
                    <a:p>
                      <a:pPr algn="ctr"/>
                      <a:r>
                        <a:rPr lang="en-ZA" sz="1100" b="1" dirty="0">
                          <a:solidFill>
                            <a:schemeClr val="tx1"/>
                          </a:solidFill>
                          <a:latin typeface="Arial" panose="020B0604020202020204" pitchFamily="34" charset="0"/>
                          <a:cs typeface="Arial" panose="020B0604020202020204" pitchFamily="34" charset="0"/>
                        </a:rPr>
                        <a:t>Explanation of Variance</a:t>
                      </a:r>
                    </a:p>
                  </a:txBody>
                  <a:tcPr/>
                </a:tc>
                <a:extLst>
                  <a:ext uri="{0D108BD9-81ED-4DB2-BD59-A6C34878D82A}">
                    <a16:rowId xmlns:a16="http://schemas.microsoft.com/office/drawing/2014/main" xmlns="" val="10000"/>
                  </a:ext>
                </a:extLst>
              </a:tr>
              <a:tr h="0">
                <a:tc>
                  <a:txBody>
                    <a:bodyPr/>
                    <a:lstStyle/>
                    <a:p>
                      <a:pPr>
                        <a:lnSpc>
                          <a:spcPct val="107000"/>
                        </a:lnSpc>
                        <a:spcAft>
                          <a:spcPts val="800"/>
                        </a:spcAft>
                      </a:pPr>
                      <a:r>
                        <a:rPr lang="en-ZA" sz="11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South African Post Office SOC Ltd Amendment</a:t>
                      </a:r>
                      <a:br>
                        <a:rPr lang="en-ZA" sz="11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br>
                      <a:r>
                        <a:rPr lang="en-ZA" sz="11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Bill introduced to Parliament</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nSpc>
                          <a:spcPct val="107000"/>
                        </a:lnSpc>
                        <a:spcAft>
                          <a:spcPts val="800"/>
                        </a:spcAft>
                      </a:pPr>
                      <a:r>
                        <a:rPr lang="en-ZA" sz="11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South African Post Office SOC Ltd Amendment Bill submitted to Cabinet for public consultation</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nSpc>
                          <a:spcPct val="107000"/>
                        </a:lnSpc>
                        <a:spcAft>
                          <a:spcPts val="800"/>
                        </a:spcAft>
                      </a:pPr>
                      <a:r>
                        <a:rPr lang="en-GB" sz="1100" dirty="0">
                          <a:effectLst/>
                          <a:latin typeface="Arial" panose="020B0604020202020204" pitchFamily="34" charset="0"/>
                          <a:ea typeface="Calibri" panose="020F0502020204030204" pitchFamily="34" charset="0"/>
                          <a:cs typeface="Arial" panose="020B0604020202020204" pitchFamily="34" charset="0"/>
                        </a:rPr>
                        <a:t>Draft Bill consulted with SAPO and National Treasury. It has been subsequently revised based on inputs received.  The bill was further submitted to the Office of Chief State Law advisor for legal drafting and pre-certification. SEIAS report has been finalised and sign-off certificate received from DPME. </a:t>
                      </a:r>
                    </a:p>
                  </a:txBody>
                  <a:tcPr marL="25400" marR="25400" marT="25400" marB="25400"/>
                </a:tc>
                <a:tc>
                  <a:txBody>
                    <a:bodyPr/>
                    <a:lstStyle/>
                    <a:p>
                      <a:pPr>
                        <a:lnSpc>
                          <a:spcPct val="107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Not Achieved</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solidFill>
                      <a:srgbClr val="FF3300"/>
                    </a:solidFill>
                  </a:tcPr>
                </a:tc>
                <a:tc>
                  <a:txBody>
                    <a:bodyPr/>
                    <a:lstStyle/>
                    <a:p>
                      <a:pPr>
                        <a:lnSpc>
                          <a:spcPct val="107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Delayed submission of inputs by SAPO, meant that the Bill be revised and re-submitted to the OCSLA. The OCLSA took more than a month to revise the pre-certification, despite numerous follow-ups.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extLst>
                  <a:ext uri="{0D108BD9-81ED-4DB2-BD59-A6C34878D82A}">
                    <a16:rowId xmlns:a16="http://schemas.microsoft.com/office/drawing/2014/main" xmlns="" val="10001"/>
                  </a:ext>
                </a:extLst>
              </a:tr>
              <a:tr h="0">
                <a:tc rowSpan="2">
                  <a:txBody>
                    <a:bodyPr/>
                    <a:lstStyle/>
                    <a:p>
                      <a:pPr>
                        <a:lnSpc>
                          <a:spcPct val="107000"/>
                        </a:lnSpc>
                        <a:spcAft>
                          <a:spcPts val="800"/>
                        </a:spcAft>
                      </a:pPr>
                      <a:r>
                        <a:rPr lang="en-ZA" sz="11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Implementation of approved Data &amp; Cloud Policy monitored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Data &amp; Cloud Policy published for public comments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Draft Data and Cloud Policy published for public comments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Achieved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solidFill>
                      <a:srgbClr val="00FF00"/>
                    </a:solidFill>
                  </a:tcPr>
                </a:tc>
                <a:tc>
                  <a:txBody>
                    <a:bodyPr/>
                    <a:lstStyle/>
                    <a:p>
                      <a:pPr>
                        <a:lnSpc>
                          <a:spcPct val="107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N/A</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extLst>
                  <a:ext uri="{0D108BD9-81ED-4DB2-BD59-A6C34878D82A}">
                    <a16:rowId xmlns:a16="http://schemas.microsoft.com/office/drawing/2014/main" xmlns="" val="396924764"/>
                  </a:ext>
                </a:extLst>
              </a:tr>
              <a:tr h="0">
                <a:tc vMerge="1">
                  <a:txBody>
                    <a:bodyPr/>
                    <a:lstStyle/>
                    <a:p>
                      <a:pPr>
                        <a:lnSpc>
                          <a:spcPct val="107000"/>
                        </a:lnSpc>
                        <a:spcAft>
                          <a:spcPts val="80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Data &amp; Cloud Policy revised incorporating public input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Inputs incorporated to the revised Data and Cloud Policy.</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Achieved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solidFill>
                      <a:srgbClr val="00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effectLst/>
                          <a:latin typeface="Arial" panose="020B0604020202020204" pitchFamily="34" charset="0"/>
                          <a:ea typeface="Calibri" panose="020F0502020204030204" pitchFamily="34" charset="0"/>
                          <a:cs typeface="Arial" panose="020B0604020202020204" pitchFamily="34" charset="0"/>
                        </a:rPr>
                        <a:t>N/A</a:t>
                      </a:r>
                      <a:endParaRPr lang="en-ZA" sz="1100" dirty="0">
                        <a:effectLst/>
                        <a:latin typeface="Arial" panose="020B0604020202020204" pitchFamily="34" charset="0"/>
                        <a:ea typeface="Calibri" panose="020F050202020403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100"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863867227"/>
                  </a:ext>
                </a:extLst>
              </a:tr>
              <a:tr h="0">
                <a:tc>
                  <a:txBody>
                    <a:bodyPr/>
                    <a:lstStyle/>
                    <a:p>
                      <a:pPr>
                        <a:lnSpc>
                          <a:spcPct val="107000"/>
                        </a:lnSpc>
                        <a:spcAft>
                          <a:spcPts val="800"/>
                        </a:spcAft>
                      </a:pPr>
                      <a:r>
                        <a:rPr lang="en-ZA" sz="110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Business Case for the Regulatory Reform Bill developed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1st Draft regulatory reform business case developed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None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Not Achieved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solidFill>
                      <a:srgbClr val="FF33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b="0" i="0" dirty="0">
                          <a:latin typeface="Arial" panose="020B0604020202020204" pitchFamily="34" charset="0"/>
                          <a:cs typeface="Arial" panose="020B0604020202020204" pitchFamily="34" charset="0"/>
                        </a:rPr>
                        <a:t>Delays in procurement processes negatively impacted the target.</a:t>
                      </a:r>
                    </a:p>
                  </a:txBody>
                  <a:tcPr/>
                </a:tc>
                <a:extLst>
                  <a:ext uri="{0D108BD9-81ED-4DB2-BD59-A6C34878D82A}">
                    <a16:rowId xmlns:a16="http://schemas.microsoft.com/office/drawing/2014/main" xmlns="" val="1039539489"/>
                  </a:ext>
                </a:extLst>
              </a:tr>
            </a:tbl>
          </a:graphicData>
        </a:graphic>
      </p:graphicFrame>
      <p:pic>
        <p:nvPicPr>
          <p:cNvPr id="14" name="Picture 13">
            <a:extLst>
              <a:ext uri="{FF2B5EF4-FFF2-40B4-BE49-F238E27FC236}">
                <a16:creationId xmlns:a16="http://schemas.microsoft.com/office/drawing/2014/main" xmlns="" id="{25CF817F-D4F7-4A31-BF45-194F028F951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146350"/>
            <a:ext cx="901700" cy="901700"/>
          </a:xfrm>
          <a:prstGeom prst="rect">
            <a:avLst/>
          </a:prstGeom>
        </p:spPr>
      </p:pic>
      <p:cxnSp>
        <p:nvCxnSpPr>
          <p:cNvPr id="16" name="Straight Connector 15">
            <a:extLst>
              <a:ext uri="{FF2B5EF4-FFF2-40B4-BE49-F238E27FC236}">
                <a16:creationId xmlns:a16="http://schemas.microsoft.com/office/drawing/2014/main" xmlns="" id="{BB76EB82-90B1-4989-85A0-81DD022B1968}"/>
              </a:ext>
            </a:extLst>
          </p:cNvPr>
          <p:cNvCxnSpPr/>
          <p:nvPr/>
        </p:nvCxnSpPr>
        <p:spPr bwMode="auto">
          <a:xfrm>
            <a:off x="0" y="105273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7" name="Picture 16">
            <a:extLst>
              <a:ext uri="{FF2B5EF4-FFF2-40B4-BE49-F238E27FC236}">
                <a16:creationId xmlns:a16="http://schemas.microsoft.com/office/drawing/2014/main" xmlns="" id="{607DEDD8-1FC4-46C3-9EF1-E7DBB2C9F5AB}"/>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Tree>
    <p:extLst>
      <p:ext uri="{BB962C8B-B14F-4D97-AF65-F5344CB8AC3E}">
        <p14:creationId xmlns:p14="http://schemas.microsoft.com/office/powerpoint/2010/main" xmlns="" val="2498951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a:extLst>
              <a:ext uri="{FF2B5EF4-FFF2-40B4-BE49-F238E27FC236}">
                <a16:creationId xmlns:a16="http://schemas.microsoft.com/office/drawing/2014/main" xmlns="" id="{7CFA8CF8-0A98-4B89-A693-DCD933B49BF9}"/>
              </a:ext>
            </a:extLst>
          </p:cNvPr>
          <p:cNvSpPr>
            <a:spLocks noGrp="1"/>
          </p:cNvSpPr>
          <p:nvPr>
            <p:ph type="ftr" sz="quarter" idx="11"/>
          </p:nvPr>
        </p:nvSpPr>
        <p:spPr>
          <a:xfrm>
            <a:off x="10344" y="6550423"/>
            <a:ext cx="9144000" cy="285728"/>
          </a:xfrm>
          <a:solidFill>
            <a:srgbClr val="006600"/>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solidFill>
                  <a:schemeClr val="bg1"/>
                </a:solidFill>
              </a:rPr>
              <a:pPr>
                <a:defRPr/>
              </a:pPr>
              <a:t>16</a:t>
            </a:fld>
            <a:endParaRPr lang="en-US" dirty="0">
              <a:solidFill>
                <a:schemeClr val="bg1"/>
              </a:solidFill>
            </a:endParaRPr>
          </a:p>
        </p:txBody>
      </p:sp>
      <p:sp>
        <p:nvSpPr>
          <p:cNvPr id="12" name="Rectangle 11"/>
          <p:cNvSpPr/>
          <p:nvPr/>
        </p:nvSpPr>
        <p:spPr>
          <a:xfrm>
            <a:off x="2871469" y="116632"/>
            <a:ext cx="5112568" cy="707886"/>
          </a:xfrm>
          <a:prstGeom prst="rect">
            <a:avLst/>
          </a:prstGeom>
        </p:spPr>
        <p:txBody>
          <a:bodyPr wrap="square">
            <a:spAutoFit/>
          </a:bodyPr>
          <a:lstStyle/>
          <a:p>
            <a:pPr lvl="0" algn="ctr" eaLnBrk="0" hangingPunct="0">
              <a:defRPr/>
            </a:pPr>
            <a:r>
              <a:rPr lang="en-ZA" sz="1800" b="1" dirty="0">
                <a:solidFill>
                  <a:srgbClr val="006600"/>
                </a:solidFill>
                <a:effectLst/>
                <a:latin typeface="Arial" panose="020B0604020202020204" pitchFamily="34" charset="0"/>
                <a:ea typeface="Calibri" panose="020F0502020204030204" pitchFamily="34" charset="0"/>
              </a:rPr>
              <a:t>ICT POLICY DEVELOPMENT AND RESEARCH </a:t>
            </a:r>
            <a:r>
              <a:rPr lang="en-ZA" sz="2200" dirty="0">
                <a:solidFill>
                  <a:srgbClr val="006600"/>
                </a:solidFill>
              </a:rPr>
              <a:t>(2)</a:t>
            </a:r>
          </a:p>
        </p:txBody>
      </p:sp>
      <p:graphicFrame>
        <p:nvGraphicFramePr>
          <p:cNvPr id="15" name="Table 14"/>
          <p:cNvGraphicFramePr>
            <a:graphicFrameLocks noGrp="1"/>
          </p:cNvGraphicFramePr>
          <p:nvPr>
            <p:extLst>
              <p:ext uri="{D42A27DB-BD31-4B8C-83A1-F6EECF244321}">
                <p14:modId xmlns:p14="http://schemas.microsoft.com/office/powerpoint/2010/main" xmlns="" val="1455902133"/>
              </p:ext>
            </p:extLst>
          </p:nvPr>
        </p:nvGraphicFramePr>
        <p:xfrm>
          <a:off x="147068" y="1316931"/>
          <a:ext cx="8745412" cy="4177537"/>
        </p:xfrm>
        <a:graphic>
          <a:graphicData uri="http://schemas.openxmlformats.org/drawingml/2006/table">
            <a:tbl>
              <a:tblPr firstRow="1" bandRow="1">
                <a:tableStyleId>{5C22544A-7EE6-4342-B048-85BDC9FD1C3A}</a:tableStyleId>
              </a:tblPr>
              <a:tblGrid>
                <a:gridCol w="1760636">
                  <a:extLst>
                    <a:ext uri="{9D8B030D-6E8A-4147-A177-3AD203B41FA5}">
                      <a16:colId xmlns:a16="http://schemas.microsoft.com/office/drawing/2014/main" xmlns="" val="20000"/>
                    </a:ext>
                  </a:extLst>
                </a:gridCol>
                <a:gridCol w="1656184">
                  <a:extLst>
                    <a:ext uri="{9D8B030D-6E8A-4147-A177-3AD203B41FA5}">
                      <a16:colId xmlns:a16="http://schemas.microsoft.com/office/drawing/2014/main" xmlns="" val="20001"/>
                    </a:ext>
                  </a:extLst>
                </a:gridCol>
                <a:gridCol w="2880320">
                  <a:extLst>
                    <a:ext uri="{9D8B030D-6E8A-4147-A177-3AD203B41FA5}">
                      <a16:colId xmlns:a16="http://schemas.microsoft.com/office/drawing/2014/main" xmlns="" val="20002"/>
                    </a:ext>
                  </a:extLst>
                </a:gridCol>
                <a:gridCol w="864096">
                  <a:extLst>
                    <a:ext uri="{9D8B030D-6E8A-4147-A177-3AD203B41FA5}">
                      <a16:colId xmlns:a16="http://schemas.microsoft.com/office/drawing/2014/main" xmlns="" val="20003"/>
                    </a:ext>
                  </a:extLst>
                </a:gridCol>
                <a:gridCol w="1584176">
                  <a:extLst>
                    <a:ext uri="{9D8B030D-6E8A-4147-A177-3AD203B41FA5}">
                      <a16:colId xmlns:a16="http://schemas.microsoft.com/office/drawing/2014/main" xmlns="" val="20004"/>
                    </a:ext>
                  </a:extLst>
                </a:gridCol>
              </a:tblGrid>
              <a:tr h="0">
                <a:tc gridSpan="5">
                  <a:txBody>
                    <a:bodyPr/>
                    <a:lstStyle/>
                    <a:p>
                      <a:pPr algn="l"/>
                      <a:r>
                        <a:rPr lang="en-ZA" sz="1100" b="1" dirty="0">
                          <a:solidFill>
                            <a:schemeClr val="tx1"/>
                          </a:solidFill>
                          <a:latin typeface="Arial" panose="020B0604020202020204" pitchFamily="34" charset="0"/>
                          <a:cs typeface="Arial" panose="020B0604020202020204" pitchFamily="34" charset="0"/>
                        </a:rPr>
                        <a:t>Programme Purpose: </a:t>
                      </a:r>
                      <a:r>
                        <a:rPr lang="en-GB" sz="1100" b="1" i="0" u="none" strike="noStrike" kern="1200" baseline="0" dirty="0">
                          <a:solidFill>
                            <a:schemeClr val="tx1"/>
                          </a:solidFill>
                          <a:latin typeface="Arial" panose="020B0604020202020204" pitchFamily="34" charset="0"/>
                          <a:ea typeface="+mn-ea"/>
                          <a:cs typeface="Arial" panose="020B0604020202020204" pitchFamily="34" charset="0"/>
                        </a:rPr>
                        <a:t>Develop ICT policies and legislation that support the development of an ICT sector that creates favourable conditions for accelerated and shared economic growth. Develop strategies that increase the adoption and use of ICT by the majority of South Africans to bridge the digital divide. </a:t>
                      </a:r>
                      <a:endParaRPr lang="en-ZA" sz="1100" b="1"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233886730"/>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100" b="1" i="0" u="none" strike="noStrike" kern="1200" baseline="0" dirty="0">
                          <a:solidFill>
                            <a:schemeClr val="tx1"/>
                          </a:solidFill>
                          <a:latin typeface="Arial" panose="020B0604020202020204" pitchFamily="34" charset="0"/>
                          <a:ea typeface="+mn-ea"/>
                          <a:cs typeface="Arial" panose="020B0604020202020204" pitchFamily="34" charset="0"/>
                        </a:rPr>
                        <a:t>IMPACT STATEMENT: </a:t>
                      </a:r>
                      <a:r>
                        <a:rPr lang="en-GB" sz="1100" b="1" i="0" u="none" strike="noStrike" kern="1200" baseline="0" dirty="0">
                          <a:solidFill>
                            <a:schemeClr val="tx1"/>
                          </a:solidFill>
                          <a:latin typeface="Arial" panose="020B0604020202020204" pitchFamily="34" charset="0"/>
                          <a:ea typeface="+mn-ea"/>
                          <a:cs typeface="Arial" panose="020B0604020202020204" pitchFamily="34" charset="0"/>
                        </a:rPr>
                        <a:t>Digitally enabled citizens with secure and affordable universal access</a:t>
                      </a: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336389782"/>
                  </a:ext>
                </a:extLst>
              </a:tr>
              <a:tr h="0">
                <a:tc gridSpan="5">
                  <a:txBody>
                    <a:bodyPr/>
                    <a:lstStyle/>
                    <a:p>
                      <a:pPr algn="l"/>
                      <a:r>
                        <a:rPr lang="en-GB" sz="1100" b="1" dirty="0">
                          <a:latin typeface="Arial" panose="020B0604020202020204" pitchFamily="34" charset="0"/>
                          <a:cs typeface="Arial" panose="020B0604020202020204" pitchFamily="34" charset="0"/>
                        </a:rPr>
                        <a:t>Outcomes: Enabling Digital transformation policies and strategies </a:t>
                      </a:r>
                      <a:endParaRPr lang="en-ZA" sz="1100" b="1" dirty="0">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96401208"/>
                  </a:ext>
                </a:extLst>
              </a:tr>
              <a:tr h="428242">
                <a:tc>
                  <a:txBody>
                    <a:bodyPr/>
                    <a:lstStyle/>
                    <a:p>
                      <a:pPr algn="ctr"/>
                      <a:r>
                        <a:rPr lang="en-ZA" sz="1100" b="1" dirty="0">
                          <a:solidFill>
                            <a:schemeClr val="tx1"/>
                          </a:solidFill>
                          <a:latin typeface="Arial" panose="020B0604020202020204" pitchFamily="34" charset="0"/>
                          <a:cs typeface="Arial" panose="020B0604020202020204" pitchFamily="34" charset="0"/>
                        </a:rPr>
                        <a:t>Annual</a:t>
                      </a:r>
                      <a:r>
                        <a:rPr lang="en-ZA" sz="1100" b="1" baseline="0" dirty="0">
                          <a:solidFill>
                            <a:schemeClr val="tx1"/>
                          </a:solidFill>
                          <a:latin typeface="Arial" panose="020B0604020202020204" pitchFamily="34" charset="0"/>
                          <a:cs typeface="Arial" panose="020B0604020202020204" pitchFamily="34" charset="0"/>
                        </a:rPr>
                        <a:t> </a:t>
                      </a:r>
                      <a:r>
                        <a:rPr lang="en-ZA" sz="1100" b="1" dirty="0">
                          <a:solidFill>
                            <a:schemeClr val="tx1"/>
                          </a:solidFill>
                          <a:latin typeface="Arial" panose="020B0604020202020204" pitchFamily="34" charset="0"/>
                          <a:cs typeface="Arial" panose="020B0604020202020204" pitchFamily="34" charset="0"/>
                        </a:rPr>
                        <a:t>Target </a:t>
                      </a:r>
                    </a:p>
                  </a:txBody>
                  <a:tcPr/>
                </a:tc>
                <a:tc>
                  <a:txBody>
                    <a:bodyPr/>
                    <a:lstStyle/>
                    <a:p>
                      <a:pPr algn="ctr"/>
                      <a:r>
                        <a:rPr lang="en-ZA" sz="1100" b="1" dirty="0">
                          <a:solidFill>
                            <a:schemeClr val="tx1"/>
                          </a:solidFill>
                          <a:latin typeface="Arial" panose="020B0604020202020204" pitchFamily="34" charset="0"/>
                          <a:cs typeface="Arial" panose="020B0604020202020204" pitchFamily="34" charset="0"/>
                        </a:rPr>
                        <a:t>Quarterly Target</a:t>
                      </a:r>
                    </a:p>
                  </a:txBody>
                  <a:tcPr/>
                </a:tc>
                <a:tc>
                  <a:txBody>
                    <a:bodyPr/>
                    <a:lstStyle/>
                    <a:p>
                      <a:pPr algn="ctr"/>
                      <a:r>
                        <a:rPr lang="en-ZA" sz="1100" b="1" dirty="0">
                          <a:solidFill>
                            <a:schemeClr val="tx1"/>
                          </a:solidFill>
                          <a:latin typeface="Arial" panose="020B0604020202020204" pitchFamily="34" charset="0"/>
                          <a:cs typeface="Arial" panose="020B0604020202020204" pitchFamily="34" charset="0"/>
                        </a:rPr>
                        <a:t>Actual Performance</a:t>
                      </a:r>
                    </a:p>
                  </a:txBody>
                  <a:tcPr/>
                </a:tc>
                <a:tc>
                  <a:txBody>
                    <a:bodyPr/>
                    <a:lstStyle/>
                    <a:p>
                      <a:pPr algn="ctr"/>
                      <a:r>
                        <a:rPr lang="en-ZA" sz="1100" b="1" dirty="0">
                          <a:solidFill>
                            <a:schemeClr val="tx1"/>
                          </a:solidFill>
                          <a:latin typeface="Arial" panose="020B0604020202020204" pitchFamily="34" charset="0"/>
                          <a:cs typeface="Arial" panose="020B0604020202020204" pitchFamily="34" charset="0"/>
                        </a:rPr>
                        <a:t>Status</a:t>
                      </a:r>
                    </a:p>
                  </a:txBody>
                  <a:tcPr/>
                </a:tc>
                <a:tc>
                  <a:txBody>
                    <a:bodyPr/>
                    <a:lstStyle/>
                    <a:p>
                      <a:pPr algn="ctr"/>
                      <a:r>
                        <a:rPr lang="en-ZA" sz="1100" b="1" dirty="0">
                          <a:solidFill>
                            <a:schemeClr val="tx1"/>
                          </a:solidFill>
                          <a:latin typeface="Arial" panose="020B0604020202020204" pitchFamily="34" charset="0"/>
                          <a:cs typeface="Arial" panose="020B0604020202020204" pitchFamily="34" charset="0"/>
                        </a:rPr>
                        <a:t>Explanation of Variance</a:t>
                      </a:r>
                    </a:p>
                  </a:txBody>
                  <a:tcPr/>
                </a:tc>
                <a:extLst>
                  <a:ext uri="{0D108BD9-81ED-4DB2-BD59-A6C34878D82A}">
                    <a16:rowId xmlns:a16="http://schemas.microsoft.com/office/drawing/2014/main" xmlns="" val="10000"/>
                  </a:ext>
                </a:extLst>
              </a:tr>
              <a:tr h="0">
                <a:tc>
                  <a:txBody>
                    <a:bodyPr/>
                    <a:lstStyle/>
                    <a:p>
                      <a:pPr>
                        <a:lnSpc>
                          <a:spcPct val="107000"/>
                        </a:lnSpc>
                        <a:spcAft>
                          <a:spcPts val="800"/>
                        </a:spcAft>
                      </a:pPr>
                      <a:r>
                        <a:rPr lang="en-ZA" sz="11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Implementation of Digital Economy Masterplan coordinated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Implementation plan on the Digital Economy Masterplan developed in consultation with stakeholders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Implementation plan on the Digital Economy Masterplan has been developed in consultation with stakeholders.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Achieved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solidFill>
                      <a:srgbClr val="00FF00"/>
                    </a:solidFill>
                  </a:tcPr>
                </a:tc>
                <a:tc>
                  <a:txBody>
                    <a:bodyPr/>
                    <a:lstStyle/>
                    <a:p>
                      <a:pPr>
                        <a:lnSpc>
                          <a:spcPct val="107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N/A</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extLst>
                  <a:ext uri="{0D108BD9-81ED-4DB2-BD59-A6C34878D82A}">
                    <a16:rowId xmlns:a16="http://schemas.microsoft.com/office/drawing/2014/main" xmlns="" val="2967121310"/>
                  </a:ext>
                </a:extLst>
              </a:tr>
              <a:tr h="0">
                <a:tc>
                  <a:txBody>
                    <a:bodyPr/>
                    <a:lstStyle/>
                    <a:p>
                      <a:pPr>
                        <a:lnSpc>
                          <a:spcPct val="107000"/>
                        </a:lnSpc>
                        <a:spcAft>
                          <a:spcPts val="800"/>
                        </a:spcAft>
                      </a:pPr>
                      <a:r>
                        <a:rPr lang="en-ZA" sz="110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Revised ICT SMME Development Strategy submitted to Cabinet for approval</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Revised ICT SMME Development Strategy consulted with key stakeholders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Revised ICT SMME Development Strategy was consulted with key stakeholders.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Achieved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solidFill>
                      <a:srgbClr val="00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effectLst/>
                          <a:latin typeface="Arial" panose="020B0604020202020204" pitchFamily="34" charset="0"/>
                          <a:ea typeface="Calibri" panose="020F0502020204030204" pitchFamily="34" charset="0"/>
                          <a:cs typeface="Arial" panose="020B0604020202020204" pitchFamily="34" charset="0"/>
                        </a:rPr>
                        <a:t>N/A</a:t>
                      </a:r>
                      <a:endParaRPr lang="en-ZA" sz="1100" dirty="0">
                        <a:effectLst/>
                        <a:latin typeface="Arial" panose="020B0604020202020204" pitchFamily="34" charset="0"/>
                        <a:ea typeface="Calibri" panose="020F050202020403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100"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755322231"/>
                  </a:ext>
                </a:extLst>
              </a:tr>
              <a:tr h="0">
                <a:tc>
                  <a:txBody>
                    <a:bodyPr/>
                    <a:lstStyle/>
                    <a:p>
                      <a:pPr>
                        <a:lnSpc>
                          <a:spcPct val="107000"/>
                        </a:lnSpc>
                        <a:spcAft>
                          <a:spcPts val="800"/>
                        </a:spcAft>
                      </a:pPr>
                      <a:r>
                        <a:rPr lang="en-ZA" sz="110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Study on cost to communicate conducted to inform the revision of the Cost to Communicate Programme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Service Provider appointed to conduct a study</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The TOR was approved, by ADG. All documentation were concluded however there was a requirement to have a Bilateral with the Minister so as to make comments on the Submission.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Not Achieved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i="0" dirty="0">
                          <a:latin typeface="Arial" panose="020B0604020202020204" pitchFamily="34" charset="0"/>
                          <a:cs typeface="Arial" panose="020B0604020202020204" pitchFamily="34" charset="0"/>
                        </a:rPr>
                        <a:t>There were procurement delays which are currently being addressed.</a:t>
                      </a:r>
                      <a:endParaRPr lang="en-ZA" sz="1100"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737130914"/>
                  </a:ext>
                </a:extLst>
              </a:tr>
            </a:tbl>
          </a:graphicData>
        </a:graphic>
      </p:graphicFrame>
      <p:pic>
        <p:nvPicPr>
          <p:cNvPr id="14" name="Picture 13">
            <a:extLst>
              <a:ext uri="{FF2B5EF4-FFF2-40B4-BE49-F238E27FC236}">
                <a16:creationId xmlns:a16="http://schemas.microsoft.com/office/drawing/2014/main" xmlns="" id="{0120F10D-8467-47C5-8734-508339C8341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146350"/>
            <a:ext cx="901700" cy="901700"/>
          </a:xfrm>
          <a:prstGeom prst="rect">
            <a:avLst/>
          </a:prstGeom>
        </p:spPr>
      </p:pic>
      <p:cxnSp>
        <p:nvCxnSpPr>
          <p:cNvPr id="16" name="Straight Connector 15">
            <a:extLst>
              <a:ext uri="{FF2B5EF4-FFF2-40B4-BE49-F238E27FC236}">
                <a16:creationId xmlns:a16="http://schemas.microsoft.com/office/drawing/2014/main" xmlns="" id="{74AB7749-9279-49F9-B12B-0D2EC08EFCC5}"/>
              </a:ext>
            </a:extLst>
          </p:cNvPr>
          <p:cNvCxnSpPr/>
          <p:nvPr/>
        </p:nvCxnSpPr>
        <p:spPr bwMode="auto">
          <a:xfrm>
            <a:off x="0" y="105273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7" name="Picture 16">
            <a:extLst>
              <a:ext uri="{FF2B5EF4-FFF2-40B4-BE49-F238E27FC236}">
                <a16:creationId xmlns:a16="http://schemas.microsoft.com/office/drawing/2014/main" xmlns="" id="{3BA72E5C-1908-4722-B4AF-1BBC6DC41A48}"/>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Tree>
    <p:extLst>
      <p:ext uri="{BB962C8B-B14F-4D97-AF65-F5344CB8AC3E}">
        <p14:creationId xmlns:p14="http://schemas.microsoft.com/office/powerpoint/2010/main" xmlns="" val="2107714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a:extLst>
              <a:ext uri="{FF2B5EF4-FFF2-40B4-BE49-F238E27FC236}">
                <a16:creationId xmlns:a16="http://schemas.microsoft.com/office/drawing/2014/main" xmlns="" id="{C114407C-8CBA-40E6-8200-9851FC4103E2}"/>
              </a:ext>
            </a:extLst>
          </p:cNvPr>
          <p:cNvSpPr>
            <a:spLocks noGrp="1"/>
          </p:cNvSpPr>
          <p:nvPr>
            <p:ph type="ftr" sz="quarter" idx="11"/>
          </p:nvPr>
        </p:nvSpPr>
        <p:spPr>
          <a:xfrm>
            <a:off x="10344" y="6550423"/>
            <a:ext cx="9144000" cy="285728"/>
          </a:xfrm>
          <a:solidFill>
            <a:srgbClr val="006600"/>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solidFill>
                  <a:schemeClr val="bg1"/>
                </a:solidFill>
              </a:rPr>
              <a:pPr>
                <a:defRPr/>
              </a:pPr>
              <a:t>17</a:t>
            </a:fld>
            <a:endParaRPr lang="en-US" dirty="0">
              <a:solidFill>
                <a:schemeClr val="bg1"/>
              </a:solidFill>
            </a:endParaRPr>
          </a:p>
        </p:txBody>
      </p:sp>
      <p:sp>
        <p:nvSpPr>
          <p:cNvPr id="12" name="Rectangle 11"/>
          <p:cNvSpPr/>
          <p:nvPr/>
        </p:nvSpPr>
        <p:spPr>
          <a:xfrm>
            <a:off x="2871469" y="116632"/>
            <a:ext cx="5112568" cy="707886"/>
          </a:xfrm>
          <a:prstGeom prst="rect">
            <a:avLst/>
          </a:prstGeom>
        </p:spPr>
        <p:txBody>
          <a:bodyPr wrap="square">
            <a:spAutoFit/>
          </a:bodyPr>
          <a:lstStyle/>
          <a:p>
            <a:pPr lvl="0" algn="ctr" eaLnBrk="0" hangingPunct="0">
              <a:defRPr/>
            </a:pPr>
            <a:r>
              <a:rPr lang="en-ZA" sz="1800" b="1" dirty="0">
                <a:solidFill>
                  <a:srgbClr val="006600"/>
                </a:solidFill>
                <a:effectLst/>
                <a:latin typeface="Arial" panose="020B0604020202020204" pitchFamily="34" charset="0"/>
                <a:ea typeface="Calibri" panose="020F0502020204030204" pitchFamily="34" charset="0"/>
              </a:rPr>
              <a:t>ICT POLICY DEVELOPMENT AND RESEARCH </a:t>
            </a:r>
            <a:r>
              <a:rPr lang="en-ZA" sz="2200" dirty="0">
                <a:solidFill>
                  <a:srgbClr val="006600"/>
                </a:solidFill>
              </a:rPr>
              <a:t>(3)</a:t>
            </a:r>
          </a:p>
        </p:txBody>
      </p:sp>
      <p:graphicFrame>
        <p:nvGraphicFramePr>
          <p:cNvPr id="15" name="Table 14"/>
          <p:cNvGraphicFramePr>
            <a:graphicFrameLocks noGrp="1"/>
          </p:cNvGraphicFramePr>
          <p:nvPr>
            <p:extLst>
              <p:ext uri="{D42A27DB-BD31-4B8C-83A1-F6EECF244321}">
                <p14:modId xmlns:p14="http://schemas.microsoft.com/office/powerpoint/2010/main" xmlns="" val="2511805710"/>
              </p:ext>
            </p:extLst>
          </p:nvPr>
        </p:nvGraphicFramePr>
        <p:xfrm>
          <a:off x="147068" y="1316931"/>
          <a:ext cx="8745412" cy="3998149"/>
        </p:xfrm>
        <a:graphic>
          <a:graphicData uri="http://schemas.openxmlformats.org/drawingml/2006/table">
            <a:tbl>
              <a:tblPr firstRow="1" bandRow="1">
                <a:tableStyleId>{5C22544A-7EE6-4342-B048-85BDC9FD1C3A}</a:tableStyleId>
              </a:tblPr>
              <a:tblGrid>
                <a:gridCol w="1832644">
                  <a:extLst>
                    <a:ext uri="{9D8B030D-6E8A-4147-A177-3AD203B41FA5}">
                      <a16:colId xmlns:a16="http://schemas.microsoft.com/office/drawing/2014/main" xmlns="" val="20000"/>
                    </a:ext>
                  </a:extLst>
                </a:gridCol>
                <a:gridCol w="2448272">
                  <a:extLst>
                    <a:ext uri="{9D8B030D-6E8A-4147-A177-3AD203B41FA5}">
                      <a16:colId xmlns:a16="http://schemas.microsoft.com/office/drawing/2014/main" xmlns="" val="20001"/>
                    </a:ext>
                  </a:extLst>
                </a:gridCol>
                <a:gridCol w="2016224">
                  <a:extLst>
                    <a:ext uri="{9D8B030D-6E8A-4147-A177-3AD203B41FA5}">
                      <a16:colId xmlns:a16="http://schemas.microsoft.com/office/drawing/2014/main" xmlns="" val="20002"/>
                    </a:ext>
                  </a:extLst>
                </a:gridCol>
                <a:gridCol w="864096">
                  <a:extLst>
                    <a:ext uri="{9D8B030D-6E8A-4147-A177-3AD203B41FA5}">
                      <a16:colId xmlns:a16="http://schemas.microsoft.com/office/drawing/2014/main" xmlns="" val="20003"/>
                    </a:ext>
                  </a:extLst>
                </a:gridCol>
                <a:gridCol w="1584176">
                  <a:extLst>
                    <a:ext uri="{9D8B030D-6E8A-4147-A177-3AD203B41FA5}">
                      <a16:colId xmlns:a16="http://schemas.microsoft.com/office/drawing/2014/main" xmlns="" val="20004"/>
                    </a:ext>
                  </a:extLst>
                </a:gridCol>
              </a:tblGrid>
              <a:tr h="0">
                <a:tc gridSpan="5">
                  <a:txBody>
                    <a:bodyPr/>
                    <a:lstStyle/>
                    <a:p>
                      <a:pPr algn="l"/>
                      <a:r>
                        <a:rPr lang="en-ZA" sz="1100" b="1" dirty="0">
                          <a:solidFill>
                            <a:schemeClr val="tx1"/>
                          </a:solidFill>
                          <a:latin typeface="Arial" panose="020B0604020202020204" pitchFamily="34" charset="0"/>
                          <a:cs typeface="Arial" panose="020B0604020202020204" pitchFamily="34" charset="0"/>
                        </a:rPr>
                        <a:t>Programme Purpose: </a:t>
                      </a:r>
                      <a:r>
                        <a:rPr lang="en-GB" sz="1100" b="1" i="0" u="none" strike="noStrike" kern="1200" baseline="0" dirty="0">
                          <a:solidFill>
                            <a:schemeClr val="tx1"/>
                          </a:solidFill>
                          <a:latin typeface="Arial" panose="020B0604020202020204" pitchFamily="34" charset="0"/>
                          <a:ea typeface="+mn-ea"/>
                          <a:cs typeface="Arial" panose="020B0604020202020204" pitchFamily="34" charset="0"/>
                        </a:rPr>
                        <a:t>Develop ICT policies and legislation that support the development of an ICT sector that creates favourable conditions for accelerated and shared economic growth. Develop strategies that increase the adoption and use of ICT by the majority of South Africans to bridge the digital divide. </a:t>
                      </a:r>
                      <a:endParaRPr lang="en-ZA" sz="1100" b="1"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233886730"/>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100" b="1" i="0" u="none" strike="noStrike" kern="1200" baseline="0" dirty="0">
                          <a:solidFill>
                            <a:schemeClr val="tx1"/>
                          </a:solidFill>
                          <a:latin typeface="Arial" panose="020B0604020202020204" pitchFamily="34" charset="0"/>
                          <a:ea typeface="+mn-ea"/>
                          <a:cs typeface="Arial" panose="020B0604020202020204" pitchFamily="34" charset="0"/>
                        </a:rPr>
                        <a:t>IMPACT STATEMENT: </a:t>
                      </a:r>
                      <a:r>
                        <a:rPr lang="en-GB" sz="1100" b="1" i="0" u="none" strike="noStrike" kern="1200" baseline="0" dirty="0">
                          <a:solidFill>
                            <a:schemeClr val="tx1"/>
                          </a:solidFill>
                          <a:latin typeface="Arial" panose="020B0604020202020204" pitchFamily="34" charset="0"/>
                          <a:ea typeface="+mn-ea"/>
                          <a:cs typeface="Arial" panose="020B0604020202020204" pitchFamily="34" charset="0"/>
                        </a:rPr>
                        <a:t>Digitally enabled citizens with secure and affordable universal access</a:t>
                      </a: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336389782"/>
                  </a:ext>
                </a:extLst>
              </a:tr>
              <a:tr h="0">
                <a:tc gridSpan="5">
                  <a:txBody>
                    <a:bodyPr/>
                    <a:lstStyle/>
                    <a:p>
                      <a:pPr algn="l"/>
                      <a:r>
                        <a:rPr lang="en-GB" sz="1100" b="1" dirty="0">
                          <a:latin typeface="Arial" panose="020B0604020202020204" pitchFamily="34" charset="0"/>
                          <a:cs typeface="Arial" panose="020B0604020202020204" pitchFamily="34" charset="0"/>
                        </a:rPr>
                        <a:t>Outcomes: Enabling Digital transformation policies and strategies </a:t>
                      </a:r>
                      <a:endParaRPr lang="en-ZA" sz="1100" b="1" dirty="0">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96401208"/>
                  </a:ext>
                </a:extLst>
              </a:tr>
              <a:tr h="428242">
                <a:tc>
                  <a:txBody>
                    <a:bodyPr/>
                    <a:lstStyle/>
                    <a:p>
                      <a:pPr algn="ctr"/>
                      <a:r>
                        <a:rPr lang="en-ZA" sz="1100" b="1" dirty="0">
                          <a:solidFill>
                            <a:schemeClr val="tx1"/>
                          </a:solidFill>
                          <a:latin typeface="Arial" panose="020B0604020202020204" pitchFamily="34" charset="0"/>
                          <a:cs typeface="Arial" panose="020B0604020202020204" pitchFamily="34" charset="0"/>
                        </a:rPr>
                        <a:t>Annual</a:t>
                      </a:r>
                      <a:r>
                        <a:rPr lang="en-ZA" sz="1100" b="1" baseline="0" dirty="0">
                          <a:solidFill>
                            <a:schemeClr val="tx1"/>
                          </a:solidFill>
                          <a:latin typeface="Arial" panose="020B0604020202020204" pitchFamily="34" charset="0"/>
                          <a:cs typeface="Arial" panose="020B0604020202020204" pitchFamily="34" charset="0"/>
                        </a:rPr>
                        <a:t> </a:t>
                      </a:r>
                      <a:r>
                        <a:rPr lang="en-ZA" sz="1100" b="1" dirty="0">
                          <a:solidFill>
                            <a:schemeClr val="tx1"/>
                          </a:solidFill>
                          <a:latin typeface="Arial" panose="020B0604020202020204" pitchFamily="34" charset="0"/>
                          <a:cs typeface="Arial" panose="020B0604020202020204" pitchFamily="34" charset="0"/>
                        </a:rPr>
                        <a:t>Target </a:t>
                      </a:r>
                    </a:p>
                  </a:txBody>
                  <a:tcPr/>
                </a:tc>
                <a:tc>
                  <a:txBody>
                    <a:bodyPr/>
                    <a:lstStyle/>
                    <a:p>
                      <a:pPr algn="ctr"/>
                      <a:r>
                        <a:rPr lang="en-ZA" sz="1100" b="1" dirty="0">
                          <a:solidFill>
                            <a:schemeClr val="tx1"/>
                          </a:solidFill>
                          <a:latin typeface="Arial" panose="020B0604020202020204" pitchFamily="34" charset="0"/>
                          <a:cs typeface="Arial" panose="020B0604020202020204" pitchFamily="34" charset="0"/>
                        </a:rPr>
                        <a:t>Quarterly Target</a:t>
                      </a:r>
                    </a:p>
                  </a:txBody>
                  <a:tcPr/>
                </a:tc>
                <a:tc>
                  <a:txBody>
                    <a:bodyPr/>
                    <a:lstStyle/>
                    <a:p>
                      <a:pPr algn="ctr"/>
                      <a:r>
                        <a:rPr lang="en-ZA" sz="1100" b="1" dirty="0">
                          <a:solidFill>
                            <a:schemeClr val="tx1"/>
                          </a:solidFill>
                          <a:latin typeface="Arial" panose="020B0604020202020204" pitchFamily="34" charset="0"/>
                          <a:cs typeface="Arial" panose="020B0604020202020204" pitchFamily="34" charset="0"/>
                        </a:rPr>
                        <a:t>Actual Performance</a:t>
                      </a:r>
                    </a:p>
                  </a:txBody>
                  <a:tcPr/>
                </a:tc>
                <a:tc>
                  <a:txBody>
                    <a:bodyPr/>
                    <a:lstStyle/>
                    <a:p>
                      <a:pPr algn="ctr"/>
                      <a:r>
                        <a:rPr lang="en-ZA" sz="1100" b="1" dirty="0">
                          <a:solidFill>
                            <a:schemeClr val="tx1"/>
                          </a:solidFill>
                          <a:latin typeface="Arial" panose="020B0604020202020204" pitchFamily="34" charset="0"/>
                          <a:cs typeface="Arial" panose="020B0604020202020204" pitchFamily="34" charset="0"/>
                        </a:rPr>
                        <a:t>Status</a:t>
                      </a:r>
                    </a:p>
                  </a:txBody>
                  <a:tcPr/>
                </a:tc>
                <a:tc>
                  <a:txBody>
                    <a:bodyPr/>
                    <a:lstStyle/>
                    <a:p>
                      <a:pPr algn="ctr"/>
                      <a:r>
                        <a:rPr lang="en-ZA" sz="1100" b="1" dirty="0">
                          <a:solidFill>
                            <a:schemeClr val="tx1"/>
                          </a:solidFill>
                          <a:latin typeface="Arial" panose="020B0604020202020204" pitchFamily="34" charset="0"/>
                          <a:cs typeface="Arial" panose="020B0604020202020204" pitchFamily="34" charset="0"/>
                        </a:rPr>
                        <a:t>Explanation of Variance</a:t>
                      </a:r>
                    </a:p>
                  </a:txBody>
                  <a:tcPr/>
                </a:tc>
                <a:extLst>
                  <a:ext uri="{0D108BD9-81ED-4DB2-BD59-A6C34878D82A}">
                    <a16:rowId xmlns:a16="http://schemas.microsoft.com/office/drawing/2014/main" xmlns="" val="10000"/>
                  </a:ext>
                </a:extLst>
              </a:tr>
              <a:tr h="0">
                <a:tc>
                  <a:txBody>
                    <a:bodyPr/>
                    <a:lstStyle/>
                    <a:p>
                      <a:pPr>
                        <a:lnSpc>
                          <a:spcPct val="107000"/>
                        </a:lnSpc>
                        <a:spcAft>
                          <a:spcPts val="800"/>
                        </a:spcAft>
                      </a:pPr>
                      <a:r>
                        <a:rPr lang="en-ZA" sz="11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White Paper on the Audio- and Audio-Visual Content Services Policy submitted to Cabinet for approval</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Public consultation conducted on the White Paper on Audio and Audio-Visual Content Services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Public consultations/hearings on the Draft Audio and Audio Visual content Services White Paper have been conducted.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Achieved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solidFill>
                      <a:srgbClr val="00FF00"/>
                    </a:solidFill>
                  </a:tcPr>
                </a:tc>
                <a:tc>
                  <a:txBody>
                    <a:bodyPr/>
                    <a:lstStyle/>
                    <a:p>
                      <a:pPr algn="l">
                        <a:lnSpc>
                          <a:spcPct val="107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N/A</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extLst>
                  <a:ext uri="{0D108BD9-81ED-4DB2-BD59-A6C34878D82A}">
                    <a16:rowId xmlns:a16="http://schemas.microsoft.com/office/drawing/2014/main" xmlns="" val="2967121310"/>
                  </a:ext>
                </a:extLst>
              </a:tr>
              <a:tr h="0">
                <a:tc>
                  <a:txBody>
                    <a:bodyPr/>
                    <a:lstStyle/>
                    <a:p>
                      <a:pPr>
                        <a:lnSpc>
                          <a:spcPct val="107000"/>
                        </a:lnSpc>
                        <a:spcAft>
                          <a:spcPts val="800"/>
                        </a:spcAft>
                      </a:pPr>
                      <a:r>
                        <a:rPr lang="en-ZA" sz="110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Electronic Communications Amendment Bill submitted to Cluster and Cabinet for public consultation</a:t>
                      </a:r>
                      <a:br>
                        <a:rPr lang="en-ZA" sz="110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br>
                      <a:r>
                        <a:rPr lang="en-ZA" sz="110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approval</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Draft Electronic Communications Amendment Bill developed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Draft Electronic Communications Amendment Bill was developed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Achieved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solidFill>
                      <a:srgbClr val="00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effectLst/>
                          <a:latin typeface="Arial" panose="020B0604020202020204" pitchFamily="34" charset="0"/>
                          <a:ea typeface="Calibri" panose="020F0502020204030204" pitchFamily="34" charset="0"/>
                          <a:cs typeface="Arial" panose="020B0604020202020204" pitchFamily="34" charset="0"/>
                        </a:rPr>
                        <a:t>N/A</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xmlns="" val="755322231"/>
                  </a:ext>
                </a:extLst>
              </a:tr>
              <a:tr h="0">
                <a:tc>
                  <a:txBody>
                    <a:bodyPr/>
                    <a:lstStyle/>
                    <a:p>
                      <a:pPr>
                        <a:lnSpc>
                          <a:spcPct val="107000"/>
                        </a:lnSpc>
                        <a:spcAft>
                          <a:spcPts val="800"/>
                        </a:spcAft>
                      </a:pPr>
                      <a:r>
                        <a:rPr lang="en-ZA" sz="110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PC4IR Strategic Implementation Plan submitted to Cabinet for</a:t>
                      </a:r>
                      <a:br>
                        <a:rPr lang="en-ZA" sz="110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br>
                      <a:r>
                        <a:rPr lang="en-ZA" sz="110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approval</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Stakeholder consultation conducted on PC4IR Strategic Implementation Plan</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Stakeholder consultation was conducted on PC4IR Strategic Implementation Plan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Achieved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solidFill>
                      <a:srgbClr val="00FF00"/>
                    </a:solidFill>
                  </a:tcPr>
                </a:tc>
                <a:tc>
                  <a:txBody>
                    <a:bodyPr/>
                    <a:lstStyle/>
                    <a:p>
                      <a:pPr algn="l">
                        <a:lnSpc>
                          <a:spcPct val="107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N/A</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extLst>
                  <a:ext uri="{0D108BD9-81ED-4DB2-BD59-A6C34878D82A}">
                    <a16:rowId xmlns:a16="http://schemas.microsoft.com/office/drawing/2014/main" xmlns="" val="2737130914"/>
                  </a:ext>
                </a:extLst>
              </a:tr>
            </a:tbl>
          </a:graphicData>
        </a:graphic>
      </p:graphicFrame>
      <p:pic>
        <p:nvPicPr>
          <p:cNvPr id="14" name="Picture 13">
            <a:extLst>
              <a:ext uri="{FF2B5EF4-FFF2-40B4-BE49-F238E27FC236}">
                <a16:creationId xmlns:a16="http://schemas.microsoft.com/office/drawing/2014/main" xmlns="" id="{0120F10D-8467-47C5-8734-508339C8341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146350"/>
            <a:ext cx="901700" cy="901700"/>
          </a:xfrm>
          <a:prstGeom prst="rect">
            <a:avLst/>
          </a:prstGeom>
        </p:spPr>
      </p:pic>
      <p:cxnSp>
        <p:nvCxnSpPr>
          <p:cNvPr id="16" name="Straight Connector 15">
            <a:extLst>
              <a:ext uri="{FF2B5EF4-FFF2-40B4-BE49-F238E27FC236}">
                <a16:creationId xmlns:a16="http://schemas.microsoft.com/office/drawing/2014/main" xmlns="" id="{74AB7749-9279-49F9-B12B-0D2EC08EFCC5}"/>
              </a:ext>
            </a:extLst>
          </p:cNvPr>
          <p:cNvCxnSpPr/>
          <p:nvPr/>
        </p:nvCxnSpPr>
        <p:spPr bwMode="auto">
          <a:xfrm>
            <a:off x="0" y="105273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7" name="Picture 16">
            <a:extLst>
              <a:ext uri="{FF2B5EF4-FFF2-40B4-BE49-F238E27FC236}">
                <a16:creationId xmlns:a16="http://schemas.microsoft.com/office/drawing/2014/main" xmlns="" id="{3BA72E5C-1908-4722-B4AF-1BBC6DC41A48}"/>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Tree>
    <p:extLst>
      <p:ext uri="{BB962C8B-B14F-4D97-AF65-F5344CB8AC3E}">
        <p14:creationId xmlns:p14="http://schemas.microsoft.com/office/powerpoint/2010/main" xmlns="" val="1995746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a:extLst>
              <a:ext uri="{FF2B5EF4-FFF2-40B4-BE49-F238E27FC236}">
                <a16:creationId xmlns:a16="http://schemas.microsoft.com/office/drawing/2014/main" xmlns="" id="{2F5589B5-1955-48D6-A4A6-12AE709065AC}"/>
              </a:ext>
            </a:extLst>
          </p:cNvPr>
          <p:cNvSpPr>
            <a:spLocks noGrp="1"/>
          </p:cNvSpPr>
          <p:nvPr>
            <p:ph type="ftr" sz="quarter" idx="11"/>
          </p:nvPr>
        </p:nvSpPr>
        <p:spPr>
          <a:xfrm>
            <a:off x="10344" y="6550423"/>
            <a:ext cx="9144000" cy="285728"/>
          </a:xfrm>
          <a:solidFill>
            <a:srgbClr val="006600"/>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solidFill>
                  <a:schemeClr val="bg1"/>
                </a:solidFill>
              </a:rPr>
              <a:pPr>
                <a:defRPr/>
              </a:pPr>
              <a:t>18</a:t>
            </a:fld>
            <a:endParaRPr lang="en-US" dirty="0">
              <a:solidFill>
                <a:schemeClr val="bg1"/>
              </a:solidFill>
            </a:endParaRPr>
          </a:p>
        </p:txBody>
      </p:sp>
      <p:sp>
        <p:nvSpPr>
          <p:cNvPr id="12" name="Rectangle 11"/>
          <p:cNvSpPr/>
          <p:nvPr/>
        </p:nvSpPr>
        <p:spPr>
          <a:xfrm>
            <a:off x="2871469" y="116632"/>
            <a:ext cx="5112568" cy="769441"/>
          </a:xfrm>
          <a:prstGeom prst="rect">
            <a:avLst/>
          </a:prstGeom>
        </p:spPr>
        <p:txBody>
          <a:bodyPr wrap="square">
            <a:spAutoFit/>
          </a:bodyPr>
          <a:lstStyle/>
          <a:p>
            <a:pPr lvl="0" algn="ctr" eaLnBrk="0" hangingPunct="0">
              <a:defRPr/>
            </a:pPr>
            <a:r>
              <a:rPr lang="en-GB" sz="2200" dirty="0">
                <a:solidFill>
                  <a:srgbClr val="006600"/>
                </a:solidFill>
              </a:rPr>
              <a:t> ICT ENTERPRISE AND PUBLIC ENTITY OVERSIGHT </a:t>
            </a:r>
            <a:r>
              <a:rPr lang="en-ZA" sz="2200" dirty="0">
                <a:solidFill>
                  <a:srgbClr val="006600"/>
                </a:solidFill>
              </a:rPr>
              <a:t>(1)</a:t>
            </a:r>
          </a:p>
        </p:txBody>
      </p:sp>
      <p:graphicFrame>
        <p:nvGraphicFramePr>
          <p:cNvPr id="15" name="Table 14"/>
          <p:cNvGraphicFramePr>
            <a:graphicFrameLocks noGrp="1"/>
          </p:cNvGraphicFramePr>
          <p:nvPr>
            <p:extLst>
              <p:ext uri="{D42A27DB-BD31-4B8C-83A1-F6EECF244321}">
                <p14:modId xmlns:p14="http://schemas.microsoft.com/office/powerpoint/2010/main" xmlns="" val="150658251"/>
              </p:ext>
            </p:extLst>
          </p:nvPr>
        </p:nvGraphicFramePr>
        <p:xfrm>
          <a:off x="179513" y="1222649"/>
          <a:ext cx="8712968" cy="4851193"/>
        </p:xfrm>
        <a:graphic>
          <a:graphicData uri="http://schemas.openxmlformats.org/drawingml/2006/table">
            <a:tbl>
              <a:tblPr firstRow="1" bandRow="1">
                <a:tableStyleId>{5C22544A-7EE6-4342-B048-85BDC9FD1C3A}</a:tableStyleId>
              </a:tblPr>
              <a:tblGrid>
                <a:gridCol w="1800199">
                  <a:extLst>
                    <a:ext uri="{9D8B030D-6E8A-4147-A177-3AD203B41FA5}">
                      <a16:colId xmlns:a16="http://schemas.microsoft.com/office/drawing/2014/main" xmlns="" val="20000"/>
                    </a:ext>
                  </a:extLst>
                </a:gridCol>
                <a:gridCol w="1944216">
                  <a:extLst>
                    <a:ext uri="{9D8B030D-6E8A-4147-A177-3AD203B41FA5}">
                      <a16:colId xmlns:a16="http://schemas.microsoft.com/office/drawing/2014/main" xmlns="" val="20001"/>
                    </a:ext>
                  </a:extLst>
                </a:gridCol>
                <a:gridCol w="2448272">
                  <a:extLst>
                    <a:ext uri="{9D8B030D-6E8A-4147-A177-3AD203B41FA5}">
                      <a16:colId xmlns:a16="http://schemas.microsoft.com/office/drawing/2014/main" xmlns="" val="20002"/>
                    </a:ext>
                  </a:extLst>
                </a:gridCol>
                <a:gridCol w="936104">
                  <a:extLst>
                    <a:ext uri="{9D8B030D-6E8A-4147-A177-3AD203B41FA5}">
                      <a16:colId xmlns:a16="http://schemas.microsoft.com/office/drawing/2014/main" xmlns="" val="20003"/>
                    </a:ext>
                  </a:extLst>
                </a:gridCol>
                <a:gridCol w="1584177">
                  <a:extLst>
                    <a:ext uri="{9D8B030D-6E8A-4147-A177-3AD203B41FA5}">
                      <a16:colId xmlns:a16="http://schemas.microsoft.com/office/drawing/2014/main" xmlns="" val="20004"/>
                    </a:ext>
                  </a:extLst>
                </a:gridCol>
              </a:tblGrid>
              <a:tr h="570406">
                <a:tc gridSpan="5">
                  <a:txBody>
                    <a:bodyPr/>
                    <a:lstStyle/>
                    <a:p>
                      <a:pPr algn="l"/>
                      <a:r>
                        <a:rPr lang="en-GB" sz="1200" b="1" dirty="0">
                          <a:solidFill>
                            <a:schemeClr val="tx1"/>
                          </a:solidFill>
                          <a:latin typeface="Arial" panose="020B0604020202020204" pitchFamily="34" charset="0"/>
                          <a:cs typeface="Arial" panose="020B0604020202020204" pitchFamily="34" charset="0"/>
                        </a:rPr>
                        <a:t>PROGRAMME PURPOSE: </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Oversee and manage government’s shareholding interest in the ICT public entities and state-owned companies. Facilitate the growth and development of small, medium and micro enterprises in the ICT sector. </a:t>
                      </a:r>
                      <a:endParaRPr lang="en-ZA" sz="1200" b="1"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233886730"/>
                  </a:ext>
                </a:extLst>
              </a:tr>
              <a:tr h="24446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IMPACT STATEMENT: </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Digitally enabled citizens with secure and affordable universal access</a:t>
                      </a: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336389782"/>
                  </a:ext>
                </a:extLst>
              </a:tr>
              <a:tr h="244460">
                <a:tc gridSpan="5">
                  <a:txBody>
                    <a:bodyPr/>
                    <a:lstStyle/>
                    <a:p>
                      <a:pPr algn="l"/>
                      <a:r>
                        <a:rPr lang="en-GB" sz="1200" b="1" dirty="0">
                          <a:solidFill>
                            <a:schemeClr val="tx1"/>
                          </a:solidFill>
                          <a:latin typeface="Arial" panose="020B0604020202020204" pitchFamily="34" charset="0"/>
                          <a:cs typeface="Arial" panose="020B0604020202020204" pitchFamily="34" charset="0"/>
                        </a:rPr>
                        <a:t>OUTCOME: </a:t>
                      </a:r>
                      <a:r>
                        <a:rPr lang="en-GB" sz="1200" b="1" i="0" u="none" strike="noStrike" kern="1200" baseline="0" dirty="0">
                          <a:solidFill>
                            <a:schemeClr val="dk1"/>
                          </a:solidFill>
                          <a:latin typeface="Arial" panose="020B0604020202020204" pitchFamily="34" charset="0"/>
                          <a:ea typeface="+mn-ea"/>
                          <a:cs typeface="Arial" panose="020B0604020202020204" pitchFamily="34" charset="0"/>
                        </a:rPr>
                        <a:t>High performing Portfolio to enable achievement of their respective mandates </a:t>
                      </a:r>
                      <a:endParaRPr lang="en-ZA" sz="1200" b="1"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96401208"/>
                  </a:ext>
                </a:extLst>
              </a:tr>
              <a:tr h="407433">
                <a:tc>
                  <a:txBody>
                    <a:bodyPr/>
                    <a:lstStyle/>
                    <a:p>
                      <a:pPr algn="ctr"/>
                      <a:r>
                        <a:rPr lang="en-ZA" sz="1200" b="1" dirty="0">
                          <a:solidFill>
                            <a:schemeClr val="tx1"/>
                          </a:solidFill>
                          <a:latin typeface="Arial" panose="020B0604020202020204" pitchFamily="34" charset="0"/>
                          <a:cs typeface="Arial" panose="020B0604020202020204" pitchFamily="34" charset="0"/>
                        </a:rPr>
                        <a:t>Annual</a:t>
                      </a:r>
                      <a:r>
                        <a:rPr lang="en-ZA" sz="1200" b="1" baseline="0" dirty="0">
                          <a:solidFill>
                            <a:schemeClr val="tx1"/>
                          </a:solidFill>
                          <a:latin typeface="Arial" panose="020B0604020202020204" pitchFamily="34" charset="0"/>
                          <a:cs typeface="Arial" panose="020B0604020202020204" pitchFamily="34" charset="0"/>
                        </a:rPr>
                        <a:t> </a:t>
                      </a:r>
                      <a:r>
                        <a:rPr lang="en-ZA" sz="1200" b="1" dirty="0">
                          <a:solidFill>
                            <a:schemeClr val="tx1"/>
                          </a:solidFill>
                          <a:latin typeface="Arial" panose="020B0604020202020204" pitchFamily="34" charset="0"/>
                          <a:cs typeface="Arial" panose="020B0604020202020204" pitchFamily="34" charset="0"/>
                        </a:rPr>
                        <a:t>Target </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Quarterly Target</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Actual Performance</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Status</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Explanation of Variance</a:t>
                      </a:r>
                    </a:p>
                  </a:txBody>
                  <a:tcPr/>
                </a:tc>
                <a:extLst>
                  <a:ext uri="{0D108BD9-81ED-4DB2-BD59-A6C34878D82A}">
                    <a16:rowId xmlns:a16="http://schemas.microsoft.com/office/drawing/2014/main" xmlns="" val="10000"/>
                  </a:ext>
                </a:extLst>
              </a:tr>
              <a:tr h="866195">
                <a:tc>
                  <a:txBody>
                    <a:bodyPr/>
                    <a:lstStyle/>
                    <a:p>
                      <a:pPr>
                        <a:lnSpc>
                          <a:spcPct val="107000"/>
                        </a:lnSpc>
                        <a:spcAft>
                          <a:spcPts val="800"/>
                        </a:spcAft>
                      </a:pPr>
                      <a:r>
                        <a:rPr lang="en-ZA" sz="1100" dirty="0">
                          <a:effectLst/>
                          <a:latin typeface="Arial" panose="020B0604020202020204" pitchFamily="34" charset="0"/>
                          <a:ea typeface="Calibri" panose="020F0502020204030204" pitchFamily="34" charset="0"/>
                          <a:cs typeface="Arial" panose="020B0604020202020204" pitchFamily="34" charset="0"/>
                        </a:rPr>
                        <a:t>Implementation of   recommendations from analysis of SOE Performance Reports coordinated</a:t>
                      </a:r>
                    </a:p>
                  </a:txBody>
                  <a:tcPr marL="25400" marR="25400" marT="25400" marB="25400"/>
                </a:tc>
                <a:tc>
                  <a:txBody>
                    <a:bodyPr/>
                    <a:lstStyle/>
                    <a:p>
                      <a:pPr>
                        <a:lnSpc>
                          <a:spcPct val="107000"/>
                        </a:lnSpc>
                        <a:spcAft>
                          <a:spcPts val="800"/>
                        </a:spcAft>
                      </a:pPr>
                      <a:r>
                        <a:rPr lang="en-ZA" sz="1100" dirty="0">
                          <a:effectLst/>
                          <a:latin typeface="Arial" panose="020B0604020202020204" pitchFamily="34" charset="0"/>
                          <a:ea typeface="Calibri" panose="020F0502020204030204" pitchFamily="34" charset="0"/>
                          <a:cs typeface="Arial" panose="020B0604020202020204" pitchFamily="34" charset="0"/>
                        </a:rPr>
                        <a:t>Implementation of 4</a:t>
                      </a:r>
                      <a:r>
                        <a:rPr lang="en-ZA" sz="1100" baseline="30000" dirty="0">
                          <a:effectLst/>
                          <a:latin typeface="Arial" panose="020B0604020202020204" pitchFamily="34" charset="0"/>
                          <a:ea typeface="Calibri" panose="020F0502020204030204" pitchFamily="34" charset="0"/>
                          <a:cs typeface="Arial" panose="020B0604020202020204" pitchFamily="34" charset="0"/>
                        </a:rPr>
                        <a:t>th</a:t>
                      </a:r>
                      <a:r>
                        <a:rPr lang="en-ZA" sz="1100" dirty="0">
                          <a:effectLst/>
                          <a:latin typeface="Arial" panose="020B0604020202020204" pitchFamily="34" charset="0"/>
                          <a:ea typeface="Calibri" panose="020F0502020204030204" pitchFamily="34" charset="0"/>
                          <a:cs typeface="Arial" panose="020B0604020202020204" pitchFamily="34" charset="0"/>
                        </a:rPr>
                        <a:t>  quarter recommendations coordinated</a:t>
                      </a:r>
                    </a:p>
                  </a:txBody>
                  <a:tcPr marL="25400" marR="25400" marT="25400" marB="25400"/>
                </a:tc>
                <a:tc>
                  <a:txBody>
                    <a:bodyPr/>
                    <a:lstStyle/>
                    <a:p>
                      <a:pPr>
                        <a:lnSpc>
                          <a:spcPct val="107000"/>
                        </a:lnSpc>
                        <a:spcAft>
                          <a:spcPts val="800"/>
                        </a:spcAft>
                      </a:pPr>
                      <a:r>
                        <a:rPr lang="en-ZA" sz="1100" dirty="0">
                          <a:effectLst/>
                          <a:latin typeface="Arial" panose="020B0604020202020204" pitchFamily="34" charset="0"/>
                          <a:ea typeface="Calibri" panose="020F0502020204030204" pitchFamily="34" charset="0"/>
                          <a:cs typeface="Arial" panose="020B0604020202020204" pitchFamily="34" charset="0"/>
                        </a:rPr>
                        <a:t>Implementation of 4th quarter recommendations coordinated</a:t>
                      </a:r>
                    </a:p>
                  </a:txBody>
                  <a:tcPr marL="25400" marR="25400" marT="25400" marB="25400"/>
                </a:tc>
                <a:tc>
                  <a:txBody>
                    <a:bodyPr/>
                    <a:lstStyle/>
                    <a:p>
                      <a:pPr>
                        <a:lnSpc>
                          <a:spcPct val="107000"/>
                        </a:lnSpc>
                        <a:spcAft>
                          <a:spcPts val="800"/>
                        </a:spcAft>
                      </a:pPr>
                      <a:r>
                        <a:rPr lang="en-ZA" sz="1100" dirty="0">
                          <a:effectLst/>
                          <a:latin typeface="Arial" panose="020B0604020202020204" pitchFamily="34" charset="0"/>
                          <a:ea typeface="Calibri" panose="020F0502020204030204" pitchFamily="34" charset="0"/>
                          <a:cs typeface="Arial" panose="020B0604020202020204" pitchFamily="34" charset="0"/>
                        </a:rPr>
                        <a:t>Not </a:t>
                      </a:r>
                      <a:r>
                        <a:rPr lang="en-ZA"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Achieved</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solidFill>
                      <a:srgbClr val="FF0000"/>
                    </a:solidFill>
                  </a:tcPr>
                </a:tc>
                <a:tc>
                  <a:txBody>
                    <a:bodyPr/>
                    <a:lstStyle/>
                    <a:p>
                      <a:pPr>
                        <a:lnSpc>
                          <a:spcPct val="107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Fourth Quarter recommendations were identified during quarter 1 however further engagements needed with SOEs to ensure implementation of the recommendations.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extLst>
                  <a:ext uri="{0D108BD9-81ED-4DB2-BD59-A6C34878D82A}">
                    <a16:rowId xmlns:a16="http://schemas.microsoft.com/office/drawing/2014/main" xmlns="" val="2269325427"/>
                  </a:ext>
                </a:extLst>
              </a:tr>
              <a:tr h="866195">
                <a:tc>
                  <a:txBody>
                    <a:bodyPr/>
                    <a:lstStyle/>
                    <a:p>
                      <a:pPr>
                        <a:lnSpc>
                          <a:spcPct val="107000"/>
                        </a:lnSpc>
                        <a:spcAft>
                          <a:spcPts val="800"/>
                        </a:spcAft>
                      </a:pPr>
                      <a:r>
                        <a:rPr lang="en-ZA" sz="1100" dirty="0">
                          <a:effectLst/>
                          <a:latin typeface="Arial" panose="020B0604020202020204" pitchFamily="34" charset="0"/>
                          <a:ea typeface="Calibri" panose="020F0502020204030204" pitchFamily="34" charset="0"/>
                          <a:cs typeface="Arial" panose="020B0604020202020204" pitchFamily="34" charset="0"/>
                        </a:rPr>
                        <a:t>Development of Shareholder compacts of Schedule 2 and 3B entities facilitated</a:t>
                      </a:r>
                    </a:p>
                  </a:txBody>
                  <a:tcPr marL="25400" marR="25400" marT="25400" marB="25400"/>
                </a:tc>
                <a:tc>
                  <a:txBody>
                    <a:bodyPr/>
                    <a:lstStyle/>
                    <a:p>
                      <a:pPr>
                        <a:lnSpc>
                          <a:spcPct val="107000"/>
                        </a:lnSpc>
                        <a:spcAft>
                          <a:spcPts val="800"/>
                        </a:spcAft>
                      </a:pPr>
                      <a:r>
                        <a:rPr lang="en-ZA" sz="1100" dirty="0">
                          <a:effectLst/>
                          <a:latin typeface="Arial" panose="020B0604020202020204" pitchFamily="34" charset="0"/>
                          <a:ea typeface="Calibri" panose="020F0502020204030204" pitchFamily="34" charset="0"/>
                          <a:cs typeface="Arial" panose="020B0604020202020204" pitchFamily="34" charset="0"/>
                        </a:rPr>
                        <a:t>Approval of 2021/22 Shareholder’s Compacts facilitated</a:t>
                      </a:r>
                    </a:p>
                  </a:txBody>
                  <a:tcPr marL="25400" marR="25400" marT="25400" marB="25400"/>
                </a:tc>
                <a:tc>
                  <a:txBody>
                    <a:bodyPr/>
                    <a:lstStyle/>
                    <a:p>
                      <a:pPr>
                        <a:lnSpc>
                          <a:spcPct val="107000"/>
                        </a:lnSpc>
                        <a:spcAft>
                          <a:spcPts val="800"/>
                        </a:spcAft>
                      </a:pPr>
                      <a:r>
                        <a:rPr lang="en-ZA" sz="1100">
                          <a:solidFill>
                            <a:srgbClr val="000000"/>
                          </a:solidFill>
                          <a:effectLst/>
                          <a:latin typeface="Arial" panose="020B0604020202020204" pitchFamily="34" charset="0"/>
                          <a:ea typeface="Arial Narrow" panose="020B0606020202030204" pitchFamily="34" charset="0"/>
                          <a:cs typeface="Arial" panose="020B0604020202020204" pitchFamily="34" charset="0"/>
                        </a:rPr>
                        <a:t>The 2021/2022 Shareholder's Compacts for all schedule 2 and 3B SOEs completed</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nSpc>
                          <a:spcPct val="107000"/>
                        </a:lnSpc>
                        <a:spcAft>
                          <a:spcPts val="800"/>
                        </a:spcAft>
                      </a:pPr>
                      <a:r>
                        <a:rPr lang="en-ZA" sz="1100">
                          <a:solidFill>
                            <a:srgbClr val="000000"/>
                          </a:solidFill>
                          <a:effectLst/>
                          <a:latin typeface="Arial" panose="020B0604020202020204" pitchFamily="34" charset="0"/>
                          <a:ea typeface="Calibri" panose="020F0502020204030204" pitchFamily="34" charset="0"/>
                          <a:cs typeface="Arial" panose="020B0604020202020204" pitchFamily="34" charset="0"/>
                        </a:rPr>
                        <a:t>Achieved</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solidFill>
                      <a:srgbClr val="00FF00"/>
                    </a:solidFill>
                  </a:tcPr>
                </a:tc>
                <a:tc>
                  <a:txBody>
                    <a:bodyPr/>
                    <a:lstStyle/>
                    <a:p>
                      <a:pPr>
                        <a:lnSpc>
                          <a:spcPct val="107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N/A</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extLst>
                  <a:ext uri="{0D108BD9-81ED-4DB2-BD59-A6C34878D82A}">
                    <a16:rowId xmlns:a16="http://schemas.microsoft.com/office/drawing/2014/main" xmlns="" val="1389372628"/>
                  </a:ext>
                </a:extLst>
              </a:tr>
              <a:tr h="866195">
                <a:tc>
                  <a:txBody>
                    <a:bodyPr/>
                    <a:lstStyle/>
                    <a:p>
                      <a:pPr>
                        <a:lnSpc>
                          <a:spcPct val="107000"/>
                        </a:lnSpc>
                        <a:spcAft>
                          <a:spcPts val="800"/>
                        </a:spcAft>
                      </a:pPr>
                      <a:r>
                        <a:rPr lang="en-ZA" sz="1100" dirty="0">
                          <a:effectLst/>
                          <a:latin typeface="Arial" panose="020B0604020202020204" pitchFamily="34" charset="0"/>
                          <a:ea typeface="Calibri" panose="020F0502020204030204" pitchFamily="34" charset="0"/>
                          <a:cs typeface="Arial" panose="020B0604020202020204" pitchFamily="34" charset="0"/>
                        </a:rPr>
                        <a:t>Performance Management  System for ICASA Councillors tabled in Parliament</a:t>
                      </a:r>
                    </a:p>
                  </a:txBody>
                  <a:tcPr marL="25400" marR="25400" marT="25400" marB="25400"/>
                </a:tc>
                <a:tc>
                  <a:txBody>
                    <a:bodyPr/>
                    <a:lstStyle/>
                    <a:p>
                      <a:pPr>
                        <a:lnSpc>
                          <a:spcPct val="107000"/>
                        </a:lnSpc>
                        <a:spcAft>
                          <a:spcPts val="800"/>
                        </a:spcAft>
                      </a:pPr>
                      <a:r>
                        <a:rPr lang="en-ZA" sz="1100" dirty="0">
                          <a:effectLst/>
                          <a:latin typeface="Arial" panose="020B0604020202020204" pitchFamily="34" charset="0"/>
                          <a:ea typeface="Calibri" panose="020F0502020204030204" pitchFamily="34" charset="0"/>
                          <a:cs typeface="Arial" panose="020B0604020202020204" pitchFamily="34" charset="0"/>
                        </a:rPr>
                        <a:t>Consultation conducted with ICASA on the Performance Management System</a:t>
                      </a:r>
                    </a:p>
                  </a:txBody>
                  <a:tcPr marL="25400" marR="25400" marT="25400" marB="25400"/>
                </a:tc>
                <a:tc>
                  <a:txBody>
                    <a:bodyPr/>
                    <a:lstStyle/>
                    <a:p>
                      <a:pPr>
                        <a:lnSpc>
                          <a:spcPct val="107000"/>
                        </a:lnSpc>
                        <a:spcAft>
                          <a:spcPts val="800"/>
                        </a:spcAft>
                      </a:pPr>
                      <a:r>
                        <a:rPr lang="en-ZA" sz="11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Consultation conducted with ICASA on the PMS.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nSpc>
                          <a:spcPct val="107000"/>
                        </a:lnSpc>
                        <a:spcAft>
                          <a:spcPts val="800"/>
                        </a:spcAft>
                      </a:pPr>
                      <a:r>
                        <a:rPr lang="en-ZA"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Achieved</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solidFill>
                      <a:srgbClr val="00FF00"/>
                    </a:solidFill>
                  </a:tcPr>
                </a:tc>
                <a:tc>
                  <a:txBody>
                    <a:bodyPr/>
                    <a:lstStyle/>
                    <a:p>
                      <a:pPr>
                        <a:lnSpc>
                          <a:spcPct val="107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N/A</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extLst>
                  <a:ext uri="{0D108BD9-81ED-4DB2-BD59-A6C34878D82A}">
                    <a16:rowId xmlns:a16="http://schemas.microsoft.com/office/drawing/2014/main" xmlns="" val="1148960459"/>
                  </a:ext>
                </a:extLst>
              </a:tr>
            </a:tbl>
          </a:graphicData>
        </a:graphic>
      </p:graphicFrame>
      <p:pic>
        <p:nvPicPr>
          <p:cNvPr id="16" name="Picture 15">
            <a:extLst>
              <a:ext uri="{FF2B5EF4-FFF2-40B4-BE49-F238E27FC236}">
                <a16:creationId xmlns:a16="http://schemas.microsoft.com/office/drawing/2014/main" xmlns="" id="{B968854D-A280-4092-AC2B-D06EC8E4D82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146350"/>
            <a:ext cx="901700" cy="901700"/>
          </a:xfrm>
          <a:prstGeom prst="rect">
            <a:avLst/>
          </a:prstGeom>
        </p:spPr>
      </p:pic>
      <p:cxnSp>
        <p:nvCxnSpPr>
          <p:cNvPr id="17" name="Straight Connector 16">
            <a:extLst>
              <a:ext uri="{FF2B5EF4-FFF2-40B4-BE49-F238E27FC236}">
                <a16:creationId xmlns:a16="http://schemas.microsoft.com/office/drawing/2014/main" xmlns="" id="{DFA64D12-435B-4F14-8F8B-4C02317A2356}"/>
              </a:ext>
            </a:extLst>
          </p:cNvPr>
          <p:cNvCxnSpPr/>
          <p:nvPr/>
        </p:nvCxnSpPr>
        <p:spPr bwMode="auto">
          <a:xfrm>
            <a:off x="0" y="105273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8" name="Picture 17">
            <a:extLst>
              <a:ext uri="{FF2B5EF4-FFF2-40B4-BE49-F238E27FC236}">
                <a16:creationId xmlns:a16="http://schemas.microsoft.com/office/drawing/2014/main" xmlns="" id="{7C36A50F-96C1-4424-995A-2DF9641E8652}"/>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Tree>
    <p:extLst>
      <p:ext uri="{BB962C8B-B14F-4D97-AF65-F5344CB8AC3E}">
        <p14:creationId xmlns:p14="http://schemas.microsoft.com/office/powerpoint/2010/main" xmlns="" val="2380425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a:extLst>
              <a:ext uri="{FF2B5EF4-FFF2-40B4-BE49-F238E27FC236}">
                <a16:creationId xmlns:a16="http://schemas.microsoft.com/office/drawing/2014/main" xmlns="" id="{CD3E961B-F12A-4EF1-AA64-E6DF387679E0}"/>
              </a:ext>
            </a:extLst>
          </p:cNvPr>
          <p:cNvSpPr>
            <a:spLocks noGrp="1"/>
          </p:cNvSpPr>
          <p:nvPr>
            <p:ph type="ftr" sz="quarter" idx="11"/>
          </p:nvPr>
        </p:nvSpPr>
        <p:spPr>
          <a:xfrm>
            <a:off x="10344" y="6550423"/>
            <a:ext cx="9144000" cy="285728"/>
          </a:xfrm>
          <a:solidFill>
            <a:srgbClr val="006600"/>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solidFill>
                  <a:schemeClr val="bg1"/>
                </a:solidFill>
              </a:rPr>
              <a:pPr>
                <a:defRPr/>
              </a:pPr>
              <a:t>19</a:t>
            </a:fld>
            <a:endParaRPr lang="en-US" dirty="0">
              <a:solidFill>
                <a:schemeClr val="bg1"/>
              </a:solidFill>
            </a:endParaRPr>
          </a:p>
        </p:txBody>
      </p:sp>
      <p:sp>
        <p:nvSpPr>
          <p:cNvPr id="12" name="Rectangle 11"/>
          <p:cNvSpPr/>
          <p:nvPr/>
        </p:nvSpPr>
        <p:spPr>
          <a:xfrm>
            <a:off x="2871469" y="116632"/>
            <a:ext cx="5112568" cy="769441"/>
          </a:xfrm>
          <a:prstGeom prst="rect">
            <a:avLst/>
          </a:prstGeom>
        </p:spPr>
        <p:txBody>
          <a:bodyPr wrap="square">
            <a:spAutoFit/>
          </a:bodyPr>
          <a:lstStyle/>
          <a:p>
            <a:pPr lvl="0" algn="ctr" eaLnBrk="0" hangingPunct="0">
              <a:defRPr/>
            </a:pPr>
            <a:r>
              <a:rPr lang="en-GB" sz="2200" dirty="0">
                <a:solidFill>
                  <a:srgbClr val="006600"/>
                </a:solidFill>
              </a:rPr>
              <a:t> ICT ENTERPRISE AND PUBLIC ENTITY OVERSIGHT </a:t>
            </a:r>
            <a:r>
              <a:rPr lang="en-ZA" sz="2200" dirty="0">
                <a:solidFill>
                  <a:srgbClr val="006600"/>
                </a:solidFill>
              </a:rPr>
              <a:t>(2)</a:t>
            </a:r>
          </a:p>
        </p:txBody>
      </p:sp>
      <p:graphicFrame>
        <p:nvGraphicFramePr>
          <p:cNvPr id="15" name="Table 14"/>
          <p:cNvGraphicFramePr>
            <a:graphicFrameLocks noGrp="1"/>
          </p:cNvGraphicFramePr>
          <p:nvPr>
            <p:extLst>
              <p:ext uri="{D42A27DB-BD31-4B8C-83A1-F6EECF244321}">
                <p14:modId xmlns:p14="http://schemas.microsoft.com/office/powerpoint/2010/main" xmlns="" val="1597522519"/>
              </p:ext>
            </p:extLst>
          </p:nvPr>
        </p:nvGraphicFramePr>
        <p:xfrm>
          <a:off x="179513" y="1222649"/>
          <a:ext cx="8712968" cy="3767247"/>
        </p:xfrm>
        <a:graphic>
          <a:graphicData uri="http://schemas.openxmlformats.org/drawingml/2006/table">
            <a:tbl>
              <a:tblPr firstRow="1" bandRow="1">
                <a:tableStyleId>{5C22544A-7EE6-4342-B048-85BDC9FD1C3A}</a:tableStyleId>
              </a:tblPr>
              <a:tblGrid>
                <a:gridCol w="1512167">
                  <a:extLst>
                    <a:ext uri="{9D8B030D-6E8A-4147-A177-3AD203B41FA5}">
                      <a16:colId xmlns:a16="http://schemas.microsoft.com/office/drawing/2014/main" xmlns="" val="20000"/>
                    </a:ext>
                  </a:extLst>
                </a:gridCol>
                <a:gridCol w="2088232">
                  <a:extLst>
                    <a:ext uri="{9D8B030D-6E8A-4147-A177-3AD203B41FA5}">
                      <a16:colId xmlns:a16="http://schemas.microsoft.com/office/drawing/2014/main" xmlns="" val="20001"/>
                    </a:ext>
                  </a:extLst>
                </a:gridCol>
                <a:gridCol w="2448272">
                  <a:extLst>
                    <a:ext uri="{9D8B030D-6E8A-4147-A177-3AD203B41FA5}">
                      <a16:colId xmlns:a16="http://schemas.microsoft.com/office/drawing/2014/main" xmlns="" val="20002"/>
                    </a:ext>
                  </a:extLst>
                </a:gridCol>
                <a:gridCol w="864096">
                  <a:extLst>
                    <a:ext uri="{9D8B030D-6E8A-4147-A177-3AD203B41FA5}">
                      <a16:colId xmlns:a16="http://schemas.microsoft.com/office/drawing/2014/main" xmlns="" val="20003"/>
                    </a:ext>
                  </a:extLst>
                </a:gridCol>
                <a:gridCol w="1800201">
                  <a:extLst>
                    <a:ext uri="{9D8B030D-6E8A-4147-A177-3AD203B41FA5}">
                      <a16:colId xmlns:a16="http://schemas.microsoft.com/office/drawing/2014/main" xmlns="" val="20004"/>
                    </a:ext>
                  </a:extLst>
                </a:gridCol>
              </a:tblGrid>
              <a:tr h="584974">
                <a:tc gridSpan="5">
                  <a:txBody>
                    <a:bodyPr/>
                    <a:lstStyle/>
                    <a:p>
                      <a:pPr algn="l"/>
                      <a:r>
                        <a:rPr lang="en-GB" sz="1200" b="1" dirty="0">
                          <a:solidFill>
                            <a:schemeClr val="tx1"/>
                          </a:solidFill>
                          <a:latin typeface="Arial" panose="020B0604020202020204" pitchFamily="34" charset="0"/>
                          <a:cs typeface="Arial" panose="020B0604020202020204" pitchFamily="34" charset="0"/>
                        </a:rPr>
                        <a:t>PROGRAMME PURPOSE: </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Oversee and manage government’s shareholding interest in the ICT public entities and state-owned companies. Facilitate the growth and development of small, medium and micro enterprises in the ICT sector. </a:t>
                      </a:r>
                      <a:endParaRPr lang="en-ZA" sz="1200" b="1"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233886730"/>
                  </a:ext>
                </a:extLst>
              </a:tr>
              <a:tr h="250703">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IMPACT STATEMENT: </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Digitally enabled citizens with secure and affordable universal access</a:t>
                      </a: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336389782"/>
                  </a:ext>
                </a:extLst>
              </a:tr>
              <a:tr h="250703">
                <a:tc gridSpan="5">
                  <a:txBody>
                    <a:bodyPr/>
                    <a:lstStyle/>
                    <a:p>
                      <a:pPr algn="l"/>
                      <a:r>
                        <a:rPr lang="en-GB" sz="1200" b="1" dirty="0">
                          <a:solidFill>
                            <a:schemeClr val="tx1"/>
                          </a:solidFill>
                          <a:latin typeface="Arial" panose="020B0604020202020204" pitchFamily="34" charset="0"/>
                          <a:cs typeface="Arial" panose="020B0604020202020204" pitchFamily="34" charset="0"/>
                        </a:rPr>
                        <a:t>OUTCOME: </a:t>
                      </a:r>
                      <a:r>
                        <a:rPr lang="en-GB" sz="1200" b="1" i="0" u="none" strike="noStrike" kern="1200" baseline="0" dirty="0">
                          <a:solidFill>
                            <a:schemeClr val="dk1"/>
                          </a:solidFill>
                          <a:latin typeface="Arial" panose="020B0604020202020204" pitchFamily="34" charset="0"/>
                          <a:ea typeface="+mn-ea"/>
                          <a:cs typeface="Arial" panose="020B0604020202020204" pitchFamily="34" charset="0"/>
                        </a:rPr>
                        <a:t>High performing Portfolio to enable achievement of their respective mandates </a:t>
                      </a:r>
                      <a:endParaRPr lang="en-ZA" sz="1200" b="1"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96401208"/>
                  </a:ext>
                </a:extLst>
              </a:tr>
              <a:tr h="250703">
                <a:tc>
                  <a:txBody>
                    <a:bodyPr/>
                    <a:lstStyle/>
                    <a:p>
                      <a:pPr algn="ctr"/>
                      <a:r>
                        <a:rPr lang="en-ZA" sz="1200" b="1" dirty="0">
                          <a:solidFill>
                            <a:schemeClr val="tx1"/>
                          </a:solidFill>
                          <a:latin typeface="Arial" panose="020B0604020202020204" pitchFamily="34" charset="0"/>
                          <a:cs typeface="Arial" panose="020B0604020202020204" pitchFamily="34" charset="0"/>
                        </a:rPr>
                        <a:t>Annual</a:t>
                      </a:r>
                      <a:r>
                        <a:rPr lang="en-ZA" sz="1200" b="1" baseline="0" dirty="0">
                          <a:solidFill>
                            <a:schemeClr val="tx1"/>
                          </a:solidFill>
                          <a:latin typeface="Arial" panose="020B0604020202020204" pitchFamily="34" charset="0"/>
                          <a:cs typeface="Arial" panose="020B0604020202020204" pitchFamily="34" charset="0"/>
                        </a:rPr>
                        <a:t> </a:t>
                      </a:r>
                      <a:r>
                        <a:rPr lang="en-ZA" sz="1200" b="1" dirty="0">
                          <a:solidFill>
                            <a:schemeClr val="tx1"/>
                          </a:solidFill>
                          <a:latin typeface="Arial" panose="020B0604020202020204" pitchFamily="34" charset="0"/>
                          <a:cs typeface="Arial" panose="020B0604020202020204" pitchFamily="34" charset="0"/>
                        </a:rPr>
                        <a:t>Target </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Quarterly Target</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Actual Performance</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Status</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Explanation of Variance</a:t>
                      </a:r>
                    </a:p>
                  </a:txBody>
                  <a:tcPr/>
                </a:tc>
                <a:extLst>
                  <a:ext uri="{0D108BD9-81ED-4DB2-BD59-A6C34878D82A}">
                    <a16:rowId xmlns:a16="http://schemas.microsoft.com/office/drawing/2014/main" xmlns="" val="10000"/>
                  </a:ext>
                </a:extLst>
              </a:tr>
              <a:tr h="570060">
                <a:tc>
                  <a:txBody>
                    <a:bodyPr/>
                    <a:lstStyle/>
                    <a:p>
                      <a:pPr>
                        <a:lnSpc>
                          <a:spcPct val="107000"/>
                        </a:lnSpc>
                        <a:spcAft>
                          <a:spcPts val="800"/>
                        </a:spcAft>
                      </a:pPr>
                      <a:r>
                        <a:rPr lang="en-ZA" sz="1100" dirty="0">
                          <a:effectLst/>
                          <a:latin typeface="Arial" panose="020B0604020202020204" pitchFamily="34" charset="0"/>
                          <a:ea typeface="Calibri" panose="020F0502020204030204" pitchFamily="34" charset="0"/>
                          <a:cs typeface="Arial" panose="020B0604020202020204" pitchFamily="34" charset="0"/>
                        </a:rPr>
                        <a:t>Business Case for the State Digital Services Company Bill approved</a:t>
                      </a:r>
                    </a:p>
                  </a:txBody>
                  <a:tcPr marL="25400" marR="25400" marT="25400" marB="25400"/>
                </a:tc>
                <a:tc>
                  <a:txBody>
                    <a:bodyPr/>
                    <a:lstStyle/>
                    <a:p>
                      <a:pPr>
                        <a:lnSpc>
                          <a:spcPct val="107000"/>
                        </a:lnSpc>
                        <a:spcAft>
                          <a:spcPts val="800"/>
                        </a:spcAft>
                      </a:pPr>
                      <a:r>
                        <a:rPr lang="en-ZA" sz="1100" dirty="0">
                          <a:effectLst/>
                          <a:latin typeface="Arial" panose="020B0604020202020204" pitchFamily="34" charset="0"/>
                          <a:ea typeface="Calibri" panose="020F0502020204030204" pitchFamily="34" charset="0"/>
                          <a:cs typeface="Arial" panose="020B0604020202020204" pitchFamily="34" charset="0"/>
                        </a:rPr>
                        <a:t>Business Case for the State Digital Services Company Bill finalised and approved</a:t>
                      </a:r>
                    </a:p>
                  </a:txBody>
                  <a:tcPr marL="25400" marR="25400" marT="25400" marB="25400"/>
                </a:tc>
                <a:tc>
                  <a:txBody>
                    <a:bodyPr/>
                    <a:lstStyle/>
                    <a:p>
                      <a:pPr>
                        <a:lnSpc>
                          <a:spcPct val="107000"/>
                        </a:lnSpc>
                        <a:spcAft>
                          <a:spcPts val="800"/>
                        </a:spcAft>
                      </a:pPr>
                      <a:r>
                        <a:rPr lang="en-ZA" sz="1100">
                          <a:solidFill>
                            <a:srgbClr val="000000"/>
                          </a:solidFill>
                          <a:effectLst/>
                          <a:latin typeface="Arial" panose="020B0604020202020204" pitchFamily="34" charset="0"/>
                          <a:ea typeface="Arial Narrow" panose="020B0606020202030204" pitchFamily="34" charset="0"/>
                          <a:cs typeface="Arial" panose="020B0604020202020204" pitchFamily="34" charset="0"/>
                        </a:rPr>
                        <a:t>Business Case for the State Digital Services Company approved by the Minister.</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nSpc>
                          <a:spcPct val="107000"/>
                        </a:lnSpc>
                        <a:spcAft>
                          <a:spcPts val="800"/>
                        </a:spcAft>
                      </a:pPr>
                      <a:r>
                        <a:rPr lang="en-ZA" sz="1100" dirty="0">
                          <a:effectLst/>
                          <a:latin typeface="Arial" panose="020B0604020202020204" pitchFamily="34" charset="0"/>
                          <a:ea typeface="Calibri" panose="020F0502020204030204" pitchFamily="34" charset="0"/>
                          <a:cs typeface="Arial" panose="020B0604020202020204" pitchFamily="34" charset="0"/>
                        </a:rPr>
                        <a:t>Achieved</a:t>
                      </a:r>
                    </a:p>
                  </a:txBody>
                  <a:tcPr marL="25400" marR="25400" marT="25400" marB="25400">
                    <a:solidFill>
                      <a:srgbClr val="00FF00"/>
                    </a:solidFill>
                  </a:tcPr>
                </a:tc>
                <a:tc>
                  <a:txBody>
                    <a:bodyPr/>
                    <a:lstStyle/>
                    <a:p>
                      <a:pPr>
                        <a:lnSpc>
                          <a:spcPct val="107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N/A</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extLst>
                  <a:ext uri="{0D108BD9-81ED-4DB2-BD59-A6C34878D82A}">
                    <a16:rowId xmlns:a16="http://schemas.microsoft.com/office/drawing/2014/main" xmlns="" val="10001"/>
                  </a:ext>
                </a:extLst>
              </a:tr>
              <a:tr h="944782">
                <a:tc>
                  <a:txBody>
                    <a:bodyPr/>
                    <a:lstStyle/>
                    <a:p>
                      <a:pPr>
                        <a:lnSpc>
                          <a:spcPct val="107000"/>
                        </a:lnSpc>
                        <a:spcAft>
                          <a:spcPts val="800"/>
                        </a:spcAft>
                      </a:pPr>
                      <a:r>
                        <a:rPr lang="en-ZA" sz="1100" dirty="0">
                          <a:effectLst/>
                          <a:latin typeface="Arial" panose="020B0604020202020204" pitchFamily="34" charset="0"/>
                          <a:ea typeface="Calibri" panose="020F0502020204030204" pitchFamily="34" charset="0"/>
                          <a:cs typeface="Arial" panose="020B0604020202020204" pitchFamily="34" charset="0"/>
                        </a:rPr>
                        <a:t>Business Case for the State Digital Infrastructure Company Bill approved</a:t>
                      </a:r>
                    </a:p>
                  </a:txBody>
                  <a:tcPr marL="25400" marR="25400" marT="25400" marB="25400"/>
                </a:tc>
                <a:tc>
                  <a:txBody>
                    <a:bodyPr/>
                    <a:lstStyle/>
                    <a:p>
                      <a:pPr>
                        <a:lnSpc>
                          <a:spcPct val="107000"/>
                        </a:lnSpc>
                        <a:spcAft>
                          <a:spcPts val="800"/>
                        </a:spcAft>
                      </a:pPr>
                      <a:r>
                        <a:rPr lang="en-ZA" sz="1100" dirty="0">
                          <a:effectLst/>
                          <a:latin typeface="Arial" panose="020B0604020202020204" pitchFamily="34" charset="0"/>
                          <a:ea typeface="Calibri" panose="020F0502020204030204" pitchFamily="34" charset="0"/>
                          <a:cs typeface="Arial" panose="020B0604020202020204" pitchFamily="34" charset="0"/>
                        </a:rPr>
                        <a:t>Business Case for the State Digital Infrastructure Company Bill finalised and approved</a:t>
                      </a:r>
                    </a:p>
                  </a:txBody>
                  <a:tcPr marL="25400" marR="25400" marT="25400" marB="25400"/>
                </a:tc>
                <a:tc>
                  <a:txBody>
                    <a:bodyPr/>
                    <a:lstStyle/>
                    <a:p>
                      <a:pPr>
                        <a:lnSpc>
                          <a:spcPct val="107000"/>
                        </a:lnSpc>
                        <a:spcAft>
                          <a:spcPts val="800"/>
                        </a:spcAft>
                      </a:pPr>
                      <a:r>
                        <a:rPr lang="en-ZA" sz="1100">
                          <a:solidFill>
                            <a:srgbClr val="000000"/>
                          </a:solidFill>
                          <a:effectLst/>
                          <a:latin typeface="Arial" panose="020B0604020202020204" pitchFamily="34" charset="0"/>
                          <a:ea typeface="Arial Narrow" panose="020B0606020202030204" pitchFamily="34" charset="0"/>
                          <a:cs typeface="Arial" panose="020B0604020202020204" pitchFamily="34" charset="0"/>
                        </a:rPr>
                        <a:t>Business Case for the State Digital Infrastructure Company is not yet approved by the Minister.</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nSpc>
                          <a:spcPct val="107000"/>
                        </a:lnSpc>
                        <a:spcAft>
                          <a:spcPts val="800"/>
                        </a:spcAft>
                      </a:pPr>
                      <a:r>
                        <a:rPr lang="en-ZA"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Not Achieved</a:t>
                      </a:r>
                      <a:endParaRPr lang="en-ZA"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ZA" sz="1100" dirty="0">
                          <a:effectLst/>
                          <a:latin typeface="Arial" panose="020B0604020202020204" pitchFamily="34" charset="0"/>
                          <a:ea typeface="Calibri" panose="020F0502020204030204" pitchFamily="34" charset="0"/>
                          <a:cs typeface="Arial" panose="020B0604020202020204" pitchFamily="34" charset="0"/>
                        </a:rPr>
                        <a:t> </a:t>
                      </a:r>
                    </a:p>
                  </a:txBody>
                  <a:tcPr marL="25400" marR="25400" marT="25400" marB="25400">
                    <a:solidFill>
                      <a:srgbClr val="FF0000"/>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Delayed concurrence from National Treasury</a:t>
                      </a:r>
                      <a:endPar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extLst>
                  <a:ext uri="{0D108BD9-81ED-4DB2-BD59-A6C34878D82A}">
                    <a16:rowId xmlns:a16="http://schemas.microsoft.com/office/drawing/2014/main" xmlns="" val="1672963999"/>
                  </a:ext>
                </a:extLst>
              </a:tr>
              <a:tr h="600600">
                <a:tc>
                  <a:txBody>
                    <a:bodyPr/>
                    <a:lstStyle/>
                    <a:p>
                      <a:pPr>
                        <a:lnSpc>
                          <a:spcPct val="107000"/>
                        </a:lnSpc>
                        <a:spcAft>
                          <a:spcPts val="800"/>
                        </a:spcAft>
                      </a:pPr>
                      <a:r>
                        <a:rPr lang="en-ZA" sz="1100" dirty="0">
                          <a:effectLst/>
                          <a:latin typeface="Arial" panose="020B0604020202020204" pitchFamily="34" charset="0"/>
                          <a:ea typeface="Calibri" panose="020F0502020204030204" pitchFamily="34" charset="0"/>
                          <a:cs typeface="Arial" panose="020B0604020202020204" pitchFamily="34" charset="0"/>
                        </a:rPr>
                        <a:t>Postbank Amendment Bill introduced to Parliament</a:t>
                      </a:r>
                    </a:p>
                  </a:txBody>
                  <a:tcPr marL="25400" marR="25400" marT="25400" marB="25400"/>
                </a:tc>
                <a:tc>
                  <a:txBody>
                    <a:bodyPr/>
                    <a:lstStyle/>
                    <a:p>
                      <a:pPr>
                        <a:lnSpc>
                          <a:spcPct val="107000"/>
                        </a:lnSpc>
                        <a:spcAft>
                          <a:spcPts val="800"/>
                        </a:spcAft>
                      </a:pPr>
                      <a:r>
                        <a:rPr lang="en-ZA" sz="1100" dirty="0">
                          <a:effectLst/>
                          <a:latin typeface="Arial" panose="020B0604020202020204" pitchFamily="34" charset="0"/>
                          <a:ea typeface="Calibri" panose="020F0502020204030204" pitchFamily="34" charset="0"/>
                          <a:cs typeface="Arial" panose="020B0604020202020204" pitchFamily="34" charset="0"/>
                        </a:rPr>
                        <a:t>Postbank Amendment Bill published for public consultation and comments</a:t>
                      </a:r>
                    </a:p>
                  </a:txBody>
                  <a:tcPr marL="25400" marR="25400" marT="25400" marB="25400"/>
                </a:tc>
                <a:tc>
                  <a:txBody>
                    <a:bodyPr/>
                    <a:lstStyle/>
                    <a:p>
                      <a:pPr>
                        <a:lnSpc>
                          <a:spcPct val="107000"/>
                        </a:lnSpc>
                        <a:spcAft>
                          <a:spcPts val="800"/>
                        </a:spcAft>
                      </a:pPr>
                      <a:r>
                        <a:rPr lang="en-ZA" sz="1100" dirty="0">
                          <a:effectLst/>
                          <a:latin typeface="Arial" panose="020B0604020202020204" pitchFamily="34" charset="0"/>
                          <a:ea typeface="Calibri" panose="020F0502020204030204" pitchFamily="34" charset="0"/>
                          <a:cs typeface="Arial" panose="020B0604020202020204" pitchFamily="34" charset="0"/>
                        </a:rPr>
                        <a:t>The Postbank Amendment Bill was published on the government gazette.</a:t>
                      </a:r>
                    </a:p>
                  </a:txBody>
                  <a:tcPr marL="25400" marR="25400" marT="25400" marB="25400"/>
                </a:tc>
                <a:tc>
                  <a:txBody>
                    <a:bodyPr/>
                    <a:lstStyle/>
                    <a:p>
                      <a:pPr>
                        <a:lnSpc>
                          <a:spcPct val="107000"/>
                        </a:lnSpc>
                        <a:spcAft>
                          <a:spcPts val="800"/>
                        </a:spcAft>
                      </a:pPr>
                      <a:r>
                        <a:rPr lang="en-ZA"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Achieved</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solidFill>
                      <a:srgbClr val="00FF00"/>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N/A</a:t>
                      </a:r>
                      <a:endPar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extLst>
                  <a:ext uri="{0D108BD9-81ED-4DB2-BD59-A6C34878D82A}">
                    <a16:rowId xmlns:a16="http://schemas.microsoft.com/office/drawing/2014/main" xmlns="" val="2269325427"/>
                  </a:ext>
                </a:extLst>
              </a:tr>
            </a:tbl>
          </a:graphicData>
        </a:graphic>
      </p:graphicFrame>
      <p:pic>
        <p:nvPicPr>
          <p:cNvPr id="14" name="Picture 13">
            <a:extLst>
              <a:ext uri="{FF2B5EF4-FFF2-40B4-BE49-F238E27FC236}">
                <a16:creationId xmlns:a16="http://schemas.microsoft.com/office/drawing/2014/main" xmlns="" id="{ADA906F6-5474-4B0A-A121-921D16DEC09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146350"/>
            <a:ext cx="901700" cy="901700"/>
          </a:xfrm>
          <a:prstGeom prst="rect">
            <a:avLst/>
          </a:prstGeom>
        </p:spPr>
      </p:pic>
      <p:cxnSp>
        <p:nvCxnSpPr>
          <p:cNvPr id="16" name="Straight Connector 15">
            <a:extLst>
              <a:ext uri="{FF2B5EF4-FFF2-40B4-BE49-F238E27FC236}">
                <a16:creationId xmlns:a16="http://schemas.microsoft.com/office/drawing/2014/main" xmlns="" id="{06441863-4878-4726-8737-ACBE3BD438E1}"/>
              </a:ext>
            </a:extLst>
          </p:cNvPr>
          <p:cNvCxnSpPr/>
          <p:nvPr/>
        </p:nvCxnSpPr>
        <p:spPr bwMode="auto">
          <a:xfrm>
            <a:off x="0" y="105273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7" name="Picture 16">
            <a:extLst>
              <a:ext uri="{FF2B5EF4-FFF2-40B4-BE49-F238E27FC236}">
                <a16:creationId xmlns:a16="http://schemas.microsoft.com/office/drawing/2014/main" xmlns="" id="{B97791B4-5C46-40A6-ADD8-17AF17A56AD7}"/>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Tree>
    <p:extLst>
      <p:ext uri="{BB962C8B-B14F-4D97-AF65-F5344CB8AC3E}">
        <p14:creationId xmlns:p14="http://schemas.microsoft.com/office/powerpoint/2010/main" xmlns="" val="3718748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a:extLst>
              <a:ext uri="{FF2B5EF4-FFF2-40B4-BE49-F238E27FC236}">
                <a16:creationId xmlns:a16="http://schemas.microsoft.com/office/drawing/2014/main" xmlns="" id="{69363F13-192F-4CB1-B349-3E45C1D5A53A}"/>
              </a:ext>
            </a:extLst>
          </p:cNvPr>
          <p:cNvSpPr>
            <a:spLocks noGrp="1"/>
          </p:cNvSpPr>
          <p:nvPr>
            <p:ph type="ftr" sz="quarter" idx="11"/>
          </p:nvPr>
        </p:nvSpPr>
        <p:spPr>
          <a:xfrm>
            <a:off x="10344" y="6550423"/>
            <a:ext cx="9144000" cy="285728"/>
          </a:xfrm>
          <a:solidFill>
            <a:srgbClr val="006600"/>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b="1" smtClean="0">
                <a:solidFill>
                  <a:schemeClr val="bg1"/>
                </a:solidFill>
              </a:rPr>
              <a:pPr>
                <a:defRPr/>
              </a:pPr>
              <a:t>2</a:t>
            </a:fld>
            <a:endParaRPr lang="en-US" b="1" dirty="0">
              <a:solidFill>
                <a:schemeClr val="bg1"/>
              </a:solidFill>
            </a:endParaRPr>
          </a:p>
        </p:txBody>
      </p:sp>
      <p:sp>
        <p:nvSpPr>
          <p:cNvPr id="12" name="Rectangle 11"/>
          <p:cNvSpPr/>
          <p:nvPr/>
        </p:nvSpPr>
        <p:spPr>
          <a:xfrm>
            <a:off x="2627784" y="188640"/>
            <a:ext cx="5544615" cy="400110"/>
          </a:xfrm>
          <a:prstGeom prst="rect">
            <a:avLst/>
          </a:prstGeom>
        </p:spPr>
        <p:txBody>
          <a:bodyPr wrap="square">
            <a:spAutoFit/>
          </a:bodyPr>
          <a:lstStyle/>
          <a:p>
            <a:pPr algn="ctr" eaLnBrk="0" hangingPunct="0">
              <a:spcBef>
                <a:spcPts val="600"/>
              </a:spcBef>
              <a:spcAft>
                <a:spcPts val="600"/>
              </a:spcAft>
              <a:defRPr/>
            </a:pPr>
            <a:r>
              <a:rPr lang="en-US" sz="2000" dirty="0">
                <a:solidFill>
                  <a:srgbClr val="006600"/>
                </a:solidFill>
              </a:rPr>
              <a:t>PRESENTATION OVERVIEW</a:t>
            </a:r>
          </a:p>
        </p:txBody>
      </p:sp>
      <p:pic>
        <p:nvPicPr>
          <p:cNvPr id="14" name="Picture 13">
            <a:extLst>
              <a:ext uri="{FF2B5EF4-FFF2-40B4-BE49-F238E27FC236}">
                <a16:creationId xmlns:a16="http://schemas.microsoft.com/office/drawing/2014/main" xmlns="" id="{27E2B9EC-CA0D-440D-85BE-B58DDBE4AF1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146350"/>
            <a:ext cx="901700" cy="901700"/>
          </a:xfrm>
          <a:prstGeom prst="rect">
            <a:avLst/>
          </a:prstGeom>
        </p:spPr>
      </p:pic>
      <p:cxnSp>
        <p:nvCxnSpPr>
          <p:cNvPr id="15" name="Straight Connector 14">
            <a:extLst>
              <a:ext uri="{FF2B5EF4-FFF2-40B4-BE49-F238E27FC236}">
                <a16:creationId xmlns:a16="http://schemas.microsoft.com/office/drawing/2014/main" xmlns="" id="{2E06E55B-3B74-4982-AA1A-74814C6BD4BA}"/>
              </a:ext>
            </a:extLst>
          </p:cNvPr>
          <p:cNvCxnSpPr/>
          <p:nvPr/>
        </p:nvCxnSpPr>
        <p:spPr bwMode="auto">
          <a:xfrm>
            <a:off x="0" y="105273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6" name="Picture 15">
            <a:extLst>
              <a:ext uri="{FF2B5EF4-FFF2-40B4-BE49-F238E27FC236}">
                <a16:creationId xmlns:a16="http://schemas.microsoft.com/office/drawing/2014/main" xmlns="" id="{E328D6C9-1CC3-4783-8EBD-258DFA01233B}"/>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
        <p:nvSpPr>
          <p:cNvPr id="9" name="TextBox 8">
            <a:extLst>
              <a:ext uri="{FF2B5EF4-FFF2-40B4-BE49-F238E27FC236}">
                <a16:creationId xmlns:a16="http://schemas.microsoft.com/office/drawing/2014/main" xmlns="" id="{CBC3DB1E-9D12-4EAA-8BED-27899727735A}"/>
              </a:ext>
            </a:extLst>
          </p:cNvPr>
          <p:cNvSpPr txBox="1"/>
          <p:nvPr/>
        </p:nvSpPr>
        <p:spPr>
          <a:xfrm>
            <a:off x="539552" y="1700808"/>
            <a:ext cx="8208912" cy="1595309"/>
          </a:xfrm>
          <a:prstGeom prst="rect">
            <a:avLst/>
          </a:prstGeom>
          <a:noFill/>
        </p:spPr>
        <p:txBody>
          <a:bodyPr wrap="square">
            <a:spAutoFit/>
          </a:bodyPr>
          <a:lstStyle/>
          <a:p>
            <a:pPr marL="342900" lvl="0" indent="-342900">
              <a:lnSpc>
                <a:spcPct val="150000"/>
              </a:lnSpc>
              <a:spcBef>
                <a:spcPts val="0"/>
              </a:spcBef>
              <a:spcAft>
                <a:spcPts val="1200"/>
              </a:spcAft>
              <a:buFont typeface="Wingdings" panose="05000000000000000000" pitchFamily="2" charset="2"/>
              <a:buChar char="q"/>
              <a:defRPr/>
            </a:pPr>
            <a:r>
              <a:rPr lang="en-US" sz="1800" b="0" dirty="0">
                <a:ea typeface="ヒラギノ角ゴ Pro W3" pitchFamily="-44" charset="-128"/>
              </a:rPr>
              <a:t>DCDT Vision, Mission &amp; Values</a:t>
            </a:r>
          </a:p>
          <a:p>
            <a:pPr marL="457200" lvl="0" indent="-457200">
              <a:lnSpc>
                <a:spcPct val="150000"/>
              </a:lnSpc>
              <a:spcBef>
                <a:spcPts val="0"/>
              </a:spcBef>
              <a:spcAft>
                <a:spcPts val="1200"/>
              </a:spcAft>
              <a:buFont typeface="Wingdings" panose="05000000000000000000" pitchFamily="2" charset="2"/>
              <a:buChar char="q"/>
              <a:defRPr/>
            </a:pPr>
            <a:r>
              <a:rPr lang="en-GB" sz="1800" b="0" dirty="0"/>
              <a:t>2021/22 Quarter 1 </a:t>
            </a:r>
            <a:r>
              <a:rPr lang="en-GB" b="0" dirty="0"/>
              <a:t>P</a:t>
            </a:r>
            <a:r>
              <a:rPr lang="en-GB" sz="1800" b="0" dirty="0"/>
              <a:t>rogramme </a:t>
            </a:r>
            <a:r>
              <a:rPr lang="en-GB" b="0" dirty="0"/>
              <a:t>P</a:t>
            </a:r>
            <a:r>
              <a:rPr lang="en-GB" sz="1800" b="0" dirty="0"/>
              <a:t>erformance</a:t>
            </a:r>
          </a:p>
          <a:p>
            <a:pPr marL="457200" lvl="0" indent="-457200">
              <a:lnSpc>
                <a:spcPct val="150000"/>
              </a:lnSpc>
              <a:spcBef>
                <a:spcPts val="0"/>
              </a:spcBef>
              <a:spcAft>
                <a:spcPts val="1200"/>
              </a:spcAft>
              <a:buFont typeface="Wingdings" panose="05000000000000000000" pitchFamily="2" charset="2"/>
              <a:buChar char="q"/>
              <a:defRPr/>
            </a:pPr>
            <a:r>
              <a:rPr lang="en-US" sz="1800" b="0" dirty="0">
                <a:ea typeface="ヒラギノ角ゴ Pro W3" pitchFamily="-44" charset="-128"/>
              </a:rPr>
              <a:t>2021/22 Quarter 1 Financial </a:t>
            </a:r>
            <a:r>
              <a:rPr lang="en-US" b="0" dirty="0">
                <a:ea typeface="ヒラギノ角ゴ Pro W3" pitchFamily="-44" charset="-128"/>
              </a:rPr>
              <a:t>P</a:t>
            </a:r>
            <a:r>
              <a:rPr lang="en-US" sz="1800" b="0" dirty="0">
                <a:ea typeface="ヒラギノ角ゴ Pro W3" pitchFamily="-44" charset="-128"/>
              </a:rPr>
              <a:t>erformance </a:t>
            </a:r>
            <a:endParaRPr lang="en-ZA" dirty="0"/>
          </a:p>
        </p:txBody>
      </p:sp>
    </p:spTree>
    <p:extLst>
      <p:ext uri="{BB962C8B-B14F-4D97-AF65-F5344CB8AC3E}">
        <p14:creationId xmlns:p14="http://schemas.microsoft.com/office/powerpoint/2010/main" xmlns="" val="3139371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20</a:t>
            </a:fld>
            <a:endParaRPr lang="en-US" dirty="0"/>
          </a:p>
        </p:txBody>
      </p:sp>
      <p:sp>
        <p:nvSpPr>
          <p:cNvPr id="12" name="Rectangle 11"/>
          <p:cNvSpPr/>
          <p:nvPr/>
        </p:nvSpPr>
        <p:spPr>
          <a:xfrm>
            <a:off x="2843808" y="333817"/>
            <a:ext cx="5251450" cy="430887"/>
          </a:xfrm>
          <a:prstGeom prst="rect">
            <a:avLst/>
          </a:prstGeom>
        </p:spPr>
        <p:txBody>
          <a:bodyPr wrap="square">
            <a:spAutoFit/>
          </a:bodyPr>
          <a:lstStyle/>
          <a:p>
            <a:pPr lvl="0" algn="ctr" eaLnBrk="0" hangingPunct="0">
              <a:defRPr/>
            </a:pPr>
            <a:r>
              <a:rPr lang="en-ZA" sz="2200" dirty="0">
                <a:solidFill>
                  <a:srgbClr val="006600"/>
                </a:solidFill>
              </a:rPr>
              <a:t>ICT INFRASTRUCTURE SUPPORT (1)</a:t>
            </a:r>
          </a:p>
        </p:txBody>
      </p:sp>
      <p:graphicFrame>
        <p:nvGraphicFramePr>
          <p:cNvPr id="15" name="Table 14"/>
          <p:cNvGraphicFramePr>
            <a:graphicFrameLocks noGrp="1"/>
          </p:cNvGraphicFramePr>
          <p:nvPr>
            <p:extLst>
              <p:ext uri="{D42A27DB-BD31-4B8C-83A1-F6EECF244321}">
                <p14:modId xmlns:p14="http://schemas.microsoft.com/office/powerpoint/2010/main" xmlns="" val="1951947994"/>
              </p:ext>
            </p:extLst>
          </p:nvPr>
        </p:nvGraphicFramePr>
        <p:xfrm>
          <a:off x="90570" y="1068594"/>
          <a:ext cx="8945927" cy="5672774"/>
        </p:xfrm>
        <a:graphic>
          <a:graphicData uri="http://schemas.openxmlformats.org/drawingml/2006/table">
            <a:tbl>
              <a:tblPr firstRow="1" bandRow="1">
                <a:tableStyleId>{5C22544A-7EE6-4342-B048-85BDC9FD1C3A}</a:tableStyleId>
              </a:tblPr>
              <a:tblGrid>
                <a:gridCol w="1323733">
                  <a:extLst>
                    <a:ext uri="{9D8B030D-6E8A-4147-A177-3AD203B41FA5}">
                      <a16:colId xmlns:a16="http://schemas.microsoft.com/office/drawing/2014/main" xmlns="" val="20000"/>
                    </a:ext>
                  </a:extLst>
                </a:gridCol>
                <a:gridCol w="2077577">
                  <a:extLst>
                    <a:ext uri="{9D8B030D-6E8A-4147-A177-3AD203B41FA5}">
                      <a16:colId xmlns:a16="http://schemas.microsoft.com/office/drawing/2014/main" xmlns="" val="20001"/>
                    </a:ext>
                  </a:extLst>
                </a:gridCol>
                <a:gridCol w="3729809">
                  <a:extLst>
                    <a:ext uri="{9D8B030D-6E8A-4147-A177-3AD203B41FA5}">
                      <a16:colId xmlns:a16="http://schemas.microsoft.com/office/drawing/2014/main" xmlns="" val="20002"/>
                    </a:ext>
                  </a:extLst>
                </a:gridCol>
                <a:gridCol w="871108">
                  <a:extLst>
                    <a:ext uri="{9D8B030D-6E8A-4147-A177-3AD203B41FA5}">
                      <a16:colId xmlns:a16="http://schemas.microsoft.com/office/drawing/2014/main" xmlns="" val="20003"/>
                    </a:ext>
                  </a:extLst>
                </a:gridCol>
                <a:gridCol w="943700">
                  <a:extLst>
                    <a:ext uri="{9D8B030D-6E8A-4147-A177-3AD203B41FA5}">
                      <a16:colId xmlns:a16="http://schemas.microsoft.com/office/drawing/2014/main" xmlns="" val="20004"/>
                    </a:ext>
                  </a:extLst>
                </a:gridCol>
              </a:tblGrid>
              <a:tr h="410456">
                <a:tc gridSpan="5">
                  <a:txBody>
                    <a:bodyPr/>
                    <a:lstStyle/>
                    <a:p>
                      <a:pPr algn="l"/>
                      <a:r>
                        <a:rPr lang="en-ZA" sz="1200" b="1" dirty="0">
                          <a:solidFill>
                            <a:schemeClr val="tx1"/>
                          </a:solidFill>
                          <a:latin typeface="Arial" panose="020B0604020202020204" pitchFamily="34" charset="0"/>
                          <a:cs typeface="Arial" panose="020B0604020202020204" pitchFamily="34" charset="0"/>
                        </a:rPr>
                        <a:t>PROGRAMME PURPOSE: </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Promote investment in robust, reliable, secure and affordable ICT infrastructure that supports the provision of a multiplicity of applications and services. </a:t>
                      </a:r>
                      <a:endParaRPr lang="en-ZA" sz="1200" b="1"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32747333"/>
                  </a:ext>
                </a:extLst>
              </a:tr>
              <a:tr h="246273">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IMPACT STATEMENT: </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Digitally enabled citizens with secure and affordable universal access</a:t>
                      </a: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246428169"/>
                  </a:ext>
                </a:extLst>
              </a:tr>
              <a:tr h="574638">
                <a:tc gridSpan="5">
                  <a:txBody>
                    <a:bodyPr/>
                    <a:lstStyle/>
                    <a:p>
                      <a:pPr algn="l"/>
                      <a:r>
                        <a:rPr lang="en-GB" sz="1200" b="1" dirty="0">
                          <a:solidFill>
                            <a:schemeClr val="tx1"/>
                          </a:solidFill>
                          <a:latin typeface="Arial" panose="020B0604020202020204" pitchFamily="34" charset="0"/>
                          <a:cs typeface="Arial" panose="020B0604020202020204" pitchFamily="34" charset="0"/>
                        </a:rPr>
                        <a:t>OUTCOMES: </a:t>
                      </a:r>
                    </a:p>
                    <a:p>
                      <a:pPr marL="285750" indent="-285750" algn="l">
                        <a:buFont typeface="Arial" panose="020B0604020202020204" pitchFamily="34" charset="0"/>
                        <a:buChar char="•"/>
                      </a:pPr>
                      <a:r>
                        <a:rPr lang="en-GB" sz="1200" b="1" i="0" u="none" strike="noStrike" kern="1200" baseline="0" dirty="0">
                          <a:solidFill>
                            <a:schemeClr val="dk1"/>
                          </a:solidFill>
                          <a:latin typeface="Arial" panose="020B0604020202020204" pitchFamily="34" charset="0"/>
                          <a:ea typeface="+mn-ea"/>
                          <a:cs typeface="Arial" panose="020B0604020202020204" pitchFamily="34" charset="0"/>
                        </a:rPr>
                        <a:t>Increased access to secure Digital Infrastructure </a:t>
                      </a:r>
                    </a:p>
                    <a:p>
                      <a:pPr marL="285750" indent="-285750" algn="l">
                        <a:buFont typeface="Arial" panose="020B0604020202020204" pitchFamily="34" charset="0"/>
                        <a:buChar char="•"/>
                      </a:pPr>
                      <a:r>
                        <a:rPr lang="en-GB" sz="1200" b="1" i="0" u="none" strike="noStrike" kern="1200" baseline="0" dirty="0">
                          <a:solidFill>
                            <a:schemeClr val="dk1"/>
                          </a:solidFill>
                          <a:latin typeface="Arial" panose="020B0604020202020204" pitchFamily="34" charset="0"/>
                          <a:ea typeface="+mn-ea"/>
                          <a:cs typeface="Arial" panose="020B0604020202020204" pitchFamily="34" charset="0"/>
                        </a:rPr>
                        <a:t>Enabling Digital transformation policies and strategies </a:t>
                      </a: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272289711"/>
                  </a:ext>
                </a:extLst>
              </a:tr>
              <a:tr h="574638">
                <a:tc>
                  <a:txBody>
                    <a:bodyPr/>
                    <a:lstStyle/>
                    <a:p>
                      <a:pPr algn="ctr"/>
                      <a:r>
                        <a:rPr lang="en-ZA" sz="1200" b="1" dirty="0">
                          <a:solidFill>
                            <a:schemeClr val="tx1"/>
                          </a:solidFill>
                          <a:latin typeface="Arial" panose="020B0604020202020204" pitchFamily="34" charset="0"/>
                          <a:cs typeface="Arial" panose="020B0604020202020204" pitchFamily="34" charset="0"/>
                        </a:rPr>
                        <a:t>Annual</a:t>
                      </a:r>
                      <a:r>
                        <a:rPr lang="en-ZA" sz="1200" b="1" baseline="0" dirty="0">
                          <a:solidFill>
                            <a:schemeClr val="tx1"/>
                          </a:solidFill>
                          <a:latin typeface="Arial" panose="020B0604020202020204" pitchFamily="34" charset="0"/>
                          <a:cs typeface="Arial" panose="020B0604020202020204" pitchFamily="34" charset="0"/>
                        </a:rPr>
                        <a:t> </a:t>
                      </a:r>
                      <a:r>
                        <a:rPr lang="en-ZA" sz="1200" b="1" dirty="0">
                          <a:solidFill>
                            <a:schemeClr val="tx1"/>
                          </a:solidFill>
                          <a:latin typeface="Arial" panose="020B0604020202020204" pitchFamily="34" charset="0"/>
                          <a:cs typeface="Arial" panose="020B0604020202020204" pitchFamily="34" charset="0"/>
                        </a:rPr>
                        <a:t>Target </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Quarterly Target</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Actual Performance</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Status</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Explanation of Variance</a:t>
                      </a:r>
                    </a:p>
                  </a:txBody>
                  <a:tcPr/>
                </a:tc>
                <a:extLst>
                  <a:ext uri="{0D108BD9-81ED-4DB2-BD59-A6C34878D82A}">
                    <a16:rowId xmlns:a16="http://schemas.microsoft.com/office/drawing/2014/main" xmlns="" val="10000"/>
                  </a:ext>
                </a:extLst>
              </a:tr>
              <a:tr h="0">
                <a:tc>
                  <a:txBody>
                    <a:bodyPr/>
                    <a:lstStyle/>
                    <a:p>
                      <a:pPr>
                        <a:lnSpc>
                          <a:spcPct val="107000"/>
                        </a:lnSpc>
                        <a:spcAft>
                          <a:spcPts val="800"/>
                        </a:spcAft>
                      </a:pPr>
                      <a:r>
                        <a:rPr lang="en-ZA" sz="1100" dirty="0">
                          <a:effectLst/>
                          <a:latin typeface="Arial" panose="020B0604020202020204" pitchFamily="34" charset="0"/>
                          <a:ea typeface="Calibri" panose="020F0502020204030204" pitchFamily="34" charset="0"/>
                          <a:cs typeface="Arial" panose="020B0604020202020204" pitchFamily="34" charset="0"/>
                        </a:rPr>
                        <a:t>Preliminary technical and regulatory studies conducted to inform draft SA’s position for WRC-23</a:t>
                      </a:r>
                    </a:p>
                  </a:txBody>
                  <a:tcPr marL="25400" marR="25400" marT="25400" marB="25400"/>
                </a:tc>
                <a:tc>
                  <a:txBody>
                    <a:bodyPr/>
                    <a:lstStyle/>
                    <a:p>
                      <a:pPr>
                        <a:lnSpc>
                          <a:spcPct val="107000"/>
                        </a:lnSpc>
                        <a:spcAft>
                          <a:spcPts val="800"/>
                        </a:spcAft>
                      </a:pPr>
                      <a:r>
                        <a:rPr lang="en-ZA" sz="1100" dirty="0">
                          <a:effectLst/>
                          <a:latin typeface="Arial" panose="020B0604020202020204" pitchFamily="34" charset="0"/>
                          <a:ea typeface="Calibri" panose="020F0502020204030204" pitchFamily="34" charset="0"/>
                          <a:cs typeface="Arial" panose="020B0604020202020204" pitchFamily="34" charset="0"/>
                        </a:rPr>
                        <a:t>Participate and submit study contributions for SA or as part of Multi-country contributions at ITU-R Working Groups</a:t>
                      </a:r>
                    </a:p>
                  </a:txBody>
                  <a:tcPr marL="25400" marR="25400" marT="25400" marB="25400"/>
                </a:tc>
                <a:tc>
                  <a:txBody>
                    <a:bodyPr/>
                    <a:lstStyle/>
                    <a:p>
                      <a:pPr>
                        <a:lnSpc>
                          <a:spcPct val="107000"/>
                        </a:lnSpc>
                        <a:spcAft>
                          <a:spcPts val="800"/>
                        </a:spcAft>
                      </a:pPr>
                      <a:r>
                        <a:rPr lang="en-ZA" sz="1100" dirty="0">
                          <a:effectLst/>
                          <a:latin typeface="Arial" panose="020B0604020202020204" pitchFamily="34" charset="0"/>
                          <a:ea typeface="Calibri" panose="020F0502020204030204" pitchFamily="34" charset="0"/>
                          <a:cs typeface="Arial" panose="020B0604020202020204" pitchFamily="34" charset="0"/>
                        </a:rPr>
                        <a:t>Two (2) technical contributions, SA only contribution and joint-contribution submitted to WP5D.</a:t>
                      </a:r>
                    </a:p>
                    <a:p>
                      <a:pPr marL="342900" lvl="0" indent="-342900">
                        <a:lnSpc>
                          <a:spcPct val="107000"/>
                        </a:lnSpc>
                        <a:buFont typeface="Symbol" panose="05050102010706020507" pitchFamily="18" charset="2"/>
                        <a:buChar char=""/>
                      </a:pPr>
                      <a:r>
                        <a:rPr lang="en-ZA" sz="1100" dirty="0">
                          <a:effectLst/>
                          <a:latin typeface="Arial" panose="020B0604020202020204" pitchFamily="34" charset="0"/>
                          <a:ea typeface="Calibri" panose="020F0502020204030204" pitchFamily="34" charset="0"/>
                          <a:cs typeface="Arial" panose="020B0604020202020204" pitchFamily="34" charset="0"/>
                        </a:rPr>
                        <a:t>Doc 5D/668-E - "IMT deployment Parameters for a relatively large area for use in sharing and compatibility studies for WRC-23" and,</a:t>
                      </a:r>
                    </a:p>
                    <a:p>
                      <a:pPr marL="342900" lvl="0" indent="-342900">
                        <a:lnSpc>
                          <a:spcPct val="107000"/>
                        </a:lnSpc>
                        <a:spcAft>
                          <a:spcPts val="800"/>
                        </a:spcAft>
                        <a:buFont typeface="Symbol" panose="05050102010706020507" pitchFamily="18" charset="2"/>
                        <a:buChar char=""/>
                      </a:pPr>
                      <a:r>
                        <a:rPr lang="en-ZA" sz="1100" dirty="0">
                          <a:effectLst/>
                          <a:latin typeface="Arial" panose="020B0604020202020204" pitchFamily="34" charset="0"/>
                          <a:ea typeface="Calibri" panose="020F0502020204030204" pitchFamily="34" charset="0"/>
                          <a:cs typeface="Arial" panose="020B0604020202020204" pitchFamily="34" charset="0"/>
                        </a:rPr>
                        <a:t>Doc 5D/669-E "International mobile telecommunication spectrum needs in the frequency band 6425-7125 MHz in the Africa Region".</a:t>
                      </a:r>
                    </a:p>
                  </a:txBody>
                  <a:tcPr marL="25400" marR="25400" marT="25400" marB="25400"/>
                </a:tc>
                <a:tc>
                  <a:txBody>
                    <a:bodyPr/>
                    <a:lstStyle/>
                    <a:p>
                      <a:pPr>
                        <a:lnSpc>
                          <a:spcPct val="107000"/>
                        </a:lnSpc>
                        <a:spcAft>
                          <a:spcPts val="800"/>
                        </a:spcAft>
                      </a:pPr>
                      <a:r>
                        <a:rPr lang="en-ZA" sz="1100">
                          <a:effectLst/>
                          <a:latin typeface="Arial" panose="020B0604020202020204" pitchFamily="34" charset="0"/>
                          <a:ea typeface="Calibri" panose="020F0502020204030204" pitchFamily="34" charset="0"/>
                          <a:cs typeface="Arial" panose="020B0604020202020204" pitchFamily="34" charset="0"/>
                        </a:rPr>
                        <a:t>Achieved</a:t>
                      </a:r>
                    </a:p>
                  </a:txBody>
                  <a:tcPr marL="25400" marR="25400" marT="25400" marB="25400">
                    <a:solidFill>
                      <a:srgbClr val="00FF00"/>
                    </a:solidFill>
                  </a:tcPr>
                </a:tc>
                <a:tc>
                  <a:txBody>
                    <a:bodyPr/>
                    <a:lstStyle/>
                    <a:p>
                      <a:pPr>
                        <a:lnSpc>
                          <a:spcPct val="107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N/A</a:t>
                      </a:r>
                    </a:p>
                  </a:txBody>
                  <a:tcPr marL="25400" marR="25400" marT="25400" marB="25400"/>
                </a:tc>
                <a:extLst>
                  <a:ext uri="{0D108BD9-81ED-4DB2-BD59-A6C34878D82A}">
                    <a16:rowId xmlns:a16="http://schemas.microsoft.com/office/drawing/2014/main" xmlns="" val="10001"/>
                  </a:ext>
                </a:extLst>
              </a:tr>
              <a:tr h="0">
                <a:tc>
                  <a:txBody>
                    <a:bodyPr/>
                    <a:lstStyle/>
                    <a:p>
                      <a:pPr>
                        <a:lnSpc>
                          <a:spcPct val="107000"/>
                        </a:lnSpc>
                        <a:spcAft>
                          <a:spcPts val="800"/>
                        </a:spcAft>
                      </a:pPr>
                      <a:r>
                        <a:rPr lang="en-ZA" sz="1100">
                          <a:effectLst/>
                          <a:latin typeface="Arial" panose="020B0604020202020204" pitchFamily="34" charset="0"/>
                          <a:ea typeface="Calibri" panose="020F0502020204030204" pitchFamily="34" charset="0"/>
                          <a:cs typeface="Arial" panose="020B0604020202020204" pitchFamily="34" charset="0"/>
                        </a:rPr>
                        <a:t>Provision of broadband services to 970 connected sites sustained</a:t>
                      </a:r>
                    </a:p>
                  </a:txBody>
                  <a:tcPr marL="25400" marR="25400" marT="25400" marB="25400"/>
                </a:tc>
                <a:tc>
                  <a:txBody>
                    <a:bodyPr/>
                    <a:lstStyle/>
                    <a:p>
                      <a:pPr>
                        <a:lnSpc>
                          <a:spcPct val="107000"/>
                        </a:lnSpc>
                        <a:spcAft>
                          <a:spcPts val="800"/>
                        </a:spcAft>
                      </a:pPr>
                      <a:r>
                        <a:rPr lang="en-ZA" sz="1100">
                          <a:effectLst/>
                          <a:latin typeface="Arial" panose="020B0604020202020204" pitchFamily="34" charset="0"/>
                          <a:ea typeface="Calibri" panose="020F0502020204030204" pitchFamily="34" charset="0"/>
                          <a:cs typeface="Arial" panose="020B0604020202020204" pitchFamily="34" charset="0"/>
                        </a:rPr>
                        <a:t>Broadband services to 970 connected sites, monitored and sustained</a:t>
                      </a:r>
                    </a:p>
                  </a:txBody>
                  <a:tcPr marL="25400" marR="25400" marT="25400" marB="25400"/>
                </a:tc>
                <a:tc>
                  <a:txBody>
                    <a:bodyPr/>
                    <a:lstStyle/>
                    <a:p>
                      <a:pPr>
                        <a:lnSpc>
                          <a:spcPct val="107000"/>
                        </a:lnSpc>
                        <a:spcAft>
                          <a:spcPts val="800"/>
                        </a:spcAft>
                      </a:pPr>
                      <a:r>
                        <a:rPr lang="en-ZA" sz="1100" dirty="0">
                          <a:effectLst/>
                          <a:latin typeface="Arial" panose="020B0604020202020204" pitchFamily="34" charset="0"/>
                          <a:ea typeface="Calibri" panose="020F0502020204030204" pitchFamily="34" charset="0"/>
                          <a:cs typeface="Arial" panose="020B0604020202020204" pitchFamily="34" charset="0"/>
                        </a:rPr>
                        <a:t>Broadband services to 970 connected sites were monitored and sustained</a:t>
                      </a:r>
                    </a:p>
                  </a:txBody>
                  <a:tcPr marL="25400" marR="25400" marT="25400" marB="25400"/>
                </a:tc>
                <a:tc>
                  <a:txBody>
                    <a:bodyPr/>
                    <a:lstStyle/>
                    <a:p>
                      <a:pPr>
                        <a:lnSpc>
                          <a:spcPct val="107000"/>
                        </a:lnSpc>
                        <a:spcAft>
                          <a:spcPts val="800"/>
                        </a:spcAft>
                      </a:pPr>
                      <a:r>
                        <a:rPr lang="en-ZA" sz="1100">
                          <a:solidFill>
                            <a:srgbClr val="000000"/>
                          </a:solidFill>
                          <a:effectLst/>
                          <a:latin typeface="Arial" panose="020B0604020202020204" pitchFamily="34" charset="0"/>
                          <a:ea typeface="Calibri" panose="020F0502020204030204" pitchFamily="34" charset="0"/>
                          <a:cs typeface="Arial" panose="020B0604020202020204" pitchFamily="34" charset="0"/>
                        </a:rPr>
                        <a:t>Achieved</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solidFill>
                      <a:srgbClr val="00FF00"/>
                    </a:solidFill>
                  </a:tcPr>
                </a:tc>
                <a:tc>
                  <a:txBody>
                    <a:body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N/A</a:t>
                      </a:r>
                    </a:p>
                    <a:p>
                      <a:pPr marL="0" lvl="0" indent="0">
                        <a:lnSpc>
                          <a:spcPct val="107000"/>
                        </a:lnSpc>
                        <a:spcAft>
                          <a:spcPts val="0"/>
                        </a:spcAft>
                        <a:buFont typeface="Arial" panose="020B0604020202020204" pitchFamily="34" charset="0"/>
                        <a:buNone/>
                      </a:pP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extLst>
                  <a:ext uri="{0D108BD9-81ED-4DB2-BD59-A6C34878D82A}">
                    <a16:rowId xmlns:a16="http://schemas.microsoft.com/office/drawing/2014/main" xmlns="" val="4230812210"/>
                  </a:ext>
                </a:extLst>
              </a:tr>
              <a:tr h="0">
                <a:tc>
                  <a:txBody>
                    <a:bodyPr/>
                    <a:lstStyle/>
                    <a:p>
                      <a:pPr>
                        <a:lnSpc>
                          <a:spcPct val="107000"/>
                        </a:lnSpc>
                        <a:spcAft>
                          <a:spcPts val="800"/>
                        </a:spcAft>
                      </a:pPr>
                      <a:r>
                        <a:rPr lang="en-ZA" sz="1100">
                          <a:effectLst/>
                          <a:latin typeface="Arial" panose="020B0604020202020204" pitchFamily="34" charset="0"/>
                          <a:ea typeface="Calibri" panose="020F0502020204030204" pitchFamily="34" charset="0"/>
                          <a:cs typeface="Arial" panose="020B0604020202020204" pitchFamily="34" charset="0"/>
                        </a:rPr>
                        <a:t>Phase 2 funding sourced</a:t>
                      </a:r>
                    </a:p>
                  </a:txBody>
                  <a:tcPr marL="25400" marR="25400" marT="25400" marB="25400"/>
                </a:tc>
                <a:tc>
                  <a:txBody>
                    <a:bodyPr/>
                    <a:lstStyle/>
                    <a:p>
                      <a:pPr>
                        <a:lnSpc>
                          <a:spcPct val="107000"/>
                        </a:lnSpc>
                        <a:spcAft>
                          <a:spcPts val="800"/>
                        </a:spcAft>
                      </a:pPr>
                      <a:r>
                        <a:rPr lang="en-ZA" sz="1100">
                          <a:effectLst/>
                          <a:latin typeface="Arial" panose="020B0604020202020204" pitchFamily="34" charset="0"/>
                          <a:ea typeface="Calibri" panose="020F0502020204030204" pitchFamily="34" charset="0"/>
                          <a:cs typeface="Arial" panose="020B0604020202020204" pitchFamily="34" charset="0"/>
                        </a:rPr>
                        <a:t>Budget Facility for Infrastructure (BFI) (Phase 2 funding application) developed</a:t>
                      </a:r>
                    </a:p>
                  </a:txBody>
                  <a:tcPr marL="25400" marR="25400" marT="25400" marB="25400"/>
                </a:tc>
                <a:tc>
                  <a:txBody>
                    <a:bodyPr/>
                    <a:lstStyle/>
                    <a:p>
                      <a:pPr>
                        <a:lnSpc>
                          <a:spcPct val="107000"/>
                        </a:lnSpc>
                        <a:spcAft>
                          <a:spcPts val="800"/>
                        </a:spcAft>
                      </a:pPr>
                      <a:r>
                        <a:rPr lang="en-ZA" sz="1100" dirty="0">
                          <a:effectLst/>
                          <a:latin typeface="Arial" panose="020B0604020202020204" pitchFamily="34" charset="0"/>
                          <a:ea typeface="Calibri" panose="020F0502020204030204" pitchFamily="34" charset="0"/>
                          <a:cs typeface="Arial" panose="020B0604020202020204" pitchFamily="34" charset="0"/>
                        </a:rPr>
                        <a:t>Funding application for Phase 2 of SA Connect has been developed </a:t>
                      </a:r>
                    </a:p>
                  </a:txBody>
                  <a:tcPr marL="25400" marR="25400" marT="25400" marB="25400"/>
                </a:tc>
                <a:tc>
                  <a:txBody>
                    <a:bodyPr/>
                    <a:lstStyle/>
                    <a:p>
                      <a:pPr>
                        <a:lnSpc>
                          <a:spcPct val="107000"/>
                        </a:lnSpc>
                        <a:spcAft>
                          <a:spcPts val="800"/>
                        </a:spcAft>
                      </a:pPr>
                      <a:r>
                        <a:rPr lang="en-ZA" sz="1100">
                          <a:solidFill>
                            <a:srgbClr val="000000"/>
                          </a:solidFill>
                          <a:effectLst/>
                          <a:latin typeface="Arial" panose="020B0604020202020204" pitchFamily="34" charset="0"/>
                          <a:ea typeface="Calibri" panose="020F0502020204030204" pitchFamily="34" charset="0"/>
                          <a:cs typeface="Arial" panose="020B0604020202020204" pitchFamily="34" charset="0"/>
                        </a:rPr>
                        <a:t>Achieved</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solidFill>
                      <a:srgbClr val="00FF00"/>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N/A</a:t>
                      </a:r>
                    </a:p>
                  </a:txBody>
                  <a:tcPr/>
                </a:tc>
                <a:extLst>
                  <a:ext uri="{0D108BD9-81ED-4DB2-BD59-A6C34878D82A}">
                    <a16:rowId xmlns:a16="http://schemas.microsoft.com/office/drawing/2014/main" xmlns="" val="2463320417"/>
                  </a:ext>
                </a:extLst>
              </a:tr>
              <a:tr h="0">
                <a:tc>
                  <a:txBody>
                    <a:bodyPr/>
                    <a:lstStyle/>
                    <a:p>
                      <a:pPr>
                        <a:lnSpc>
                          <a:spcPct val="107000"/>
                        </a:lnSpc>
                        <a:spcAft>
                          <a:spcPts val="800"/>
                        </a:spcAft>
                      </a:pPr>
                      <a:r>
                        <a:rPr lang="en-ZA" sz="1100">
                          <a:effectLst/>
                          <a:latin typeface="Arial" panose="020B0604020202020204" pitchFamily="34" charset="0"/>
                          <a:ea typeface="Calibri" panose="020F0502020204030204" pitchFamily="34" charset="0"/>
                          <a:cs typeface="Arial" panose="020B0604020202020204" pitchFamily="34" charset="0"/>
                        </a:rPr>
                        <a:t>Funding for household connectivity programme sourced</a:t>
                      </a:r>
                    </a:p>
                  </a:txBody>
                  <a:tcPr marL="25400" marR="25400" marT="25400" marB="25400"/>
                </a:tc>
                <a:tc>
                  <a:txBody>
                    <a:bodyPr/>
                    <a:lstStyle/>
                    <a:p>
                      <a:pPr>
                        <a:lnSpc>
                          <a:spcPct val="107000"/>
                        </a:lnSpc>
                        <a:spcAft>
                          <a:spcPts val="800"/>
                        </a:spcAft>
                      </a:pPr>
                      <a:r>
                        <a:rPr lang="en-ZA" sz="1100" dirty="0">
                          <a:effectLst/>
                          <a:latin typeface="Arial" panose="020B0604020202020204" pitchFamily="34" charset="0"/>
                          <a:ea typeface="Calibri" panose="020F0502020204030204" pitchFamily="34" charset="0"/>
                          <a:cs typeface="Arial" panose="020B0604020202020204" pitchFamily="34" charset="0"/>
                        </a:rPr>
                        <a:t>Funding application for household connectivity developed</a:t>
                      </a:r>
                    </a:p>
                  </a:txBody>
                  <a:tcPr marL="25400" marR="25400" marT="25400" marB="25400"/>
                </a:tc>
                <a:tc>
                  <a:txBody>
                    <a:bodyPr/>
                    <a:lstStyle/>
                    <a:p>
                      <a:pPr>
                        <a:lnSpc>
                          <a:spcPct val="107000"/>
                        </a:lnSpc>
                        <a:spcAft>
                          <a:spcPts val="800"/>
                        </a:spcAft>
                      </a:pPr>
                      <a:r>
                        <a:rPr lang="en-ZA" sz="1100" dirty="0">
                          <a:effectLst/>
                          <a:latin typeface="Arial" panose="020B0604020202020204" pitchFamily="34" charset="0"/>
                          <a:ea typeface="Calibri" panose="020F0502020204030204" pitchFamily="34" charset="0"/>
                          <a:cs typeface="Arial" panose="020B0604020202020204" pitchFamily="34" charset="0"/>
                        </a:rPr>
                        <a:t>Funding application for household connectivity has been developed</a:t>
                      </a:r>
                    </a:p>
                  </a:txBody>
                  <a:tcPr marL="25400" marR="25400" marT="25400" marB="25400"/>
                </a:tc>
                <a:tc>
                  <a:txBody>
                    <a:bodyPr/>
                    <a:lstStyle/>
                    <a:p>
                      <a:pPr>
                        <a:lnSpc>
                          <a:spcPct val="107000"/>
                        </a:lnSpc>
                        <a:spcAft>
                          <a:spcPts val="800"/>
                        </a:spcAft>
                      </a:pPr>
                      <a:r>
                        <a:rPr lang="en-ZA"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Achieved</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solidFill>
                      <a:srgbClr val="00FF00"/>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N/A</a:t>
                      </a:r>
                    </a:p>
                  </a:txBody>
                  <a:tcPr/>
                </a:tc>
                <a:extLst>
                  <a:ext uri="{0D108BD9-81ED-4DB2-BD59-A6C34878D82A}">
                    <a16:rowId xmlns:a16="http://schemas.microsoft.com/office/drawing/2014/main" xmlns="" val="3944971819"/>
                  </a:ext>
                </a:extLst>
              </a:tr>
            </a:tbl>
          </a:graphicData>
        </a:graphic>
      </p:graphicFrame>
      <p:pic>
        <p:nvPicPr>
          <p:cNvPr id="14" name="Picture 13">
            <a:extLst>
              <a:ext uri="{FF2B5EF4-FFF2-40B4-BE49-F238E27FC236}">
                <a16:creationId xmlns:a16="http://schemas.microsoft.com/office/drawing/2014/main" xmlns="" id="{B2731E3D-B979-4501-9ED4-BE1618AEBFC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146350"/>
            <a:ext cx="901700" cy="901700"/>
          </a:xfrm>
          <a:prstGeom prst="rect">
            <a:avLst/>
          </a:prstGeom>
        </p:spPr>
      </p:pic>
      <p:cxnSp>
        <p:nvCxnSpPr>
          <p:cNvPr id="16" name="Straight Connector 15">
            <a:extLst>
              <a:ext uri="{FF2B5EF4-FFF2-40B4-BE49-F238E27FC236}">
                <a16:creationId xmlns:a16="http://schemas.microsoft.com/office/drawing/2014/main" xmlns="" id="{B177E8AC-FBBA-4046-B983-CADCB923A1DE}"/>
              </a:ext>
            </a:extLst>
          </p:cNvPr>
          <p:cNvCxnSpPr/>
          <p:nvPr/>
        </p:nvCxnSpPr>
        <p:spPr bwMode="auto">
          <a:xfrm>
            <a:off x="0" y="980728"/>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7" name="Picture 16">
            <a:extLst>
              <a:ext uri="{FF2B5EF4-FFF2-40B4-BE49-F238E27FC236}">
                <a16:creationId xmlns:a16="http://schemas.microsoft.com/office/drawing/2014/main" xmlns="" id="{71B999A3-2110-4C2E-8DAA-0372FA35160D}"/>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
        <p:nvSpPr>
          <p:cNvPr id="18" name="Footer Placeholder 5">
            <a:extLst>
              <a:ext uri="{FF2B5EF4-FFF2-40B4-BE49-F238E27FC236}">
                <a16:creationId xmlns:a16="http://schemas.microsoft.com/office/drawing/2014/main" xmlns="" id="{1E67B287-ECBE-4D5A-9A22-AE06F6EF7E78}"/>
              </a:ext>
            </a:extLst>
          </p:cNvPr>
          <p:cNvSpPr>
            <a:spLocks noGrp="1"/>
          </p:cNvSpPr>
          <p:nvPr>
            <p:ph type="ftr" sz="quarter" idx="11"/>
          </p:nvPr>
        </p:nvSpPr>
        <p:spPr>
          <a:xfrm>
            <a:off x="-22498" y="7194930"/>
            <a:ext cx="9144000" cy="285728"/>
          </a:xfrm>
          <a:solidFill>
            <a:srgbClr val="EF4718"/>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
        <p:nvSpPr>
          <p:cNvPr id="11" name="Footer Placeholder 5">
            <a:extLst>
              <a:ext uri="{FF2B5EF4-FFF2-40B4-BE49-F238E27FC236}">
                <a16:creationId xmlns:a16="http://schemas.microsoft.com/office/drawing/2014/main" xmlns="" id="{24DA8E30-536B-4310-8804-BC9168F8506C}"/>
              </a:ext>
            </a:extLst>
          </p:cNvPr>
          <p:cNvSpPr txBox="1">
            <a:spLocks/>
          </p:cNvSpPr>
          <p:nvPr/>
        </p:nvSpPr>
        <p:spPr bwMode="auto">
          <a:xfrm>
            <a:off x="10344" y="6550423"/>
            <a:ext cx="9144000" cy="285728"/>
          </a:xfrm>
          <a:prstGeom prst="rect">
            <a:avLst/>
          </a:prstGeom>
          <a:solidFill>
            <a:srgbClr val="006600"/>
          </a:solid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200" b="0" kern="1200">
                <a:solidFill>
                  <a:srgbClr val="E15415"/>
                </a:solidFill>
                <a:latin typeface="+mn-lt"/>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tx1"/>
                </a:solidFill>
                <a:latin typeface="Arial" pitchFamily="34" charset="0"/>
                <a:ea typeface="+mn-ea"/>
                <a:cs typeface="Arial" pitchFamily="34" charset="0"/>
              </a:defRPr>
            </a:lvl5pPr>
            <a:lvl6pPr marL="2286000" algn="l" defTabSz="914400" rtl="0" eaLnBrk="1" latinLnBrk="0" hangingPunct="1">
              <a:defRPr b="1" kern="1200">
                <a:solidFill>
                  <a:schemeClr val="tx1"/>
                </a:solidFill>
                <a:latin typeface="Arial" pitchFamily="34" charset="0"/>
                <a:ea typeface="+mn-ea"/>
                <a:cs typeface="Arial" pitchFamily="34" charset="0"/>
              </a:defRPr>
            </a:lvl6pPr>
            <a:lvl7pPr marL="2743200" algn="l" defTabSz="914400" rtl="0" eaLnBrk="1" latinLnBrk="0" hangingPunct="1">
              <a:defRPr b="1" kern="1200">
                <a:solidFill>
                  <a:schemeClr val="tx1"/>
                </a:solidFill>
                <a:latin typeface="Arial" pitchFamily="34" charset="0"/>
                <a:ea typeface="+mn-ea"/>
                <a:cs typeface="Arial" pitchFamily="34" charset="0"/>
              </a:defRPr>
            </a:lvl7pPr>
            <a:lvl8pPr marL="3200400" algn="l" defTabSz="914400" rtl="0" eaLnBrk="1" latinLnBrk="0" hangingPunct="1">
              <a:defRPr b="1" kern="1200">
                <a:solidFill>
                  <a:schemeClr val="tx1"/>
                </a:solidFill>
                <a:latin typeface="Arial" pitchFamily="34" charset="0"/>
                <a:ea typeface="+mn-ea"/>
                <a:cs typeface="Arial" pitchFamily="34" charset="0"/>
              </a:defRPr>
            </a:lvl8pPr>
            <a:lvl9pPr marL="3657600" algn="l" defTabSz="914400" rtl="0" eaLnBrk="1" latinLnBrk="0" hangingPunct="1">
              <a:defRPr b="1" kern="1200">
                <a:solidFill>
                  <a:schemeClr val="tx1"/>
                </a:solidFill>
                <a:latin typeface="Arial" pitchFamily="34" charset="0"/>
                <a:ea typeface="+mn-ea"/>
                <a:cs typeface="Arial" pitchFamily="34" charset="0"/>
              </a:defRPr>
            </a:lvl9pPr>
          </a:lstStyle>
          <a:p>
            <a:pPr>
              <a:spcBef>
                <a:spcPts val="600"/>
              </a:spcBef>
              <a:defRPr/>
            </a:pPr>
            <a:r>
              <a:rPr lang="en-ZA" sz="110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3817154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a:extLst>
              <a:ext uri="{FF2B5EF4-FFF2-40B4-BE49-F238E27FC236}">
                <a16:creationId xmlns:a16="http://schemas.microsoft.com/office/drawing/2014/main" xmlns="" id="{D103FB90-849D-4155-8F2C-F4EDE91A1945}"/>
              </a:ext>
            </a:extLst>
          </p:cNvPr>
          <p:cNvSpPr>
            <a:spLocks noGrp="1"/>
          </p:cNvSpPr>
          <p:nvPr>
            <p:ph type="ftr" sz="quarter" idx="11"/>
          </p:nvPr>
        </p:nvSpPr>
        <p:spPr>
          <a:xfrm>
            <a:off x="0" y="6553150"/>
            <a:ext cx="9144000" cy="285728"/>
          </a:xfrm>
          <a:solidFill>
            <a:srgbClr val="006600"/>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solidFill>
                  <a:schemeClr val="bg1"/>
                </a:solidFill>
              </a:rPr>
              <a:pPr>
                <a:defRPr/>
              </a:pPr>
              <a:t>21</a:t>
            </a:fld>
            <a:endParaRPr lang="en-US" dirty="0">
              <a:solidFill>
                <a:schemeClr val="bg1"/>
              </a:solidFill>
            </a:endParaRPr>
          </a:p>
        </p:txBody>
      </p:sp>
      <p:sp>
        <p:nvSpPr>
          <p:cNvPr id="12" name="Rectangle 11"/>
          <p:cNvSpPr/>
          <p:nvPr/>
        </p:nvSpPr>
        <p:spPr>
          <a:xfrm>
            <a:off x="2843808" y="333817"/>
            <a:ext cx="5251450" cy="430887"/>
          </a:xfrm>
          <a:prstGeom prst="rect">
            <a:avLst/>
          </a:prstGeom>
        </p:spPr>
        <p:txBody>
          <a:bodyPr wrap="square">
            <a:spAutoFit/>
          </a:bodyPr>
          <a:lstStyle/>
          <a:p>
            <a:pPr lvl="0" algn="ctr" eaLnBrk="0" hangingPunct="0">
              <a:defRPr/>
            </a:pPr>
            <a:r>
              <a:rPr lang="en-ZA" sz="2200" dirty="0">
                <a:solidFill>
                  <a:srgbClr val="006600"/>
                </a:solidFill>
              </a:rPr>
              <a:t>ICT INFRASTRUCTURE SUPPORT (2)</a:t>
            </a:r>
          </a:p>
        </p:txBody>
      </p:sp>
      <p:graphicFrame>
        <p:nvGraphicFramePr>
          <p:cNvPr id="15" name="Table 14"/>
          <p:cNvGraphicFramePr>
            <a:graphicFrameLocks noGrp="1"/>
          </p:cNvGraphicFramePr>
          <p:nvPr>
            <p:extLst>
              <p:ext uri="{D42A27DB-BD31-4B8C-83A1-F6EECF244321}">
                <p14:modId xmlns:p14="http://schemas.microsoft.com/office/powerpoint/2010/main" xmlns="" val="3563879716"/>
              </p:ext>
            </p:extLst>
          </p:nvPr>
        </p:nvGraphicFramePr>
        <p:xfrm>
          <a:off x="143508" y="1158301"/>
          <a:ext cx="8856984" cy="3714291"/>
        </p:xfrm>
        <a:graphic>
          <a:graphicData uri="http://schemas.openxmlformats.org/drawingml/2006/table">
            <a:tbl>
              <a:tblPr firstRow="1" bandRow="1">
                <a:tableStyleId>{5C22544A-7EE6-4342-B048-85BDC9FD1C3A}</a:tableStyleId>
              </a:tblPr>
              <a:tblGrid>
                <a:gridCol w="1764196">
                  <a:extLst>
                    <a:ext uri="{9D8B030D-6E8A-4147-A177-3AD203B41FA5}">
                      <a16:colId xmlns:a16="http://schemas.microsoft.com/office/drawing/2014/main" xmlns="" val="20000"/>
                    </a:ext>
                  </a:extLst>
                </a:gridCol>
                <a:gridCol w="1728192">
                  <a:extLst>
                    <a:ext uri="{9D8B030D-6E8A-4147-A177-3AD203B41FA5}">
                      <a16:colId xmlns:a16="http://schemas.microsoft.com/office/drawing/2014/main" xmlns="" val="20001"/>
                    </a:ext>
                  </a:extLst>
                </a:gridCol>
                <a:gridCol w="2460666">
                  <a:extLst>
                    <a:ext uri="{9D8B030D-6E8A-4147-A177-3AD203B41FA5}">
                      <a16:colId xmlns:a16="http://schemas.microsoft.com/office/drawing/2014/main" xmlns="" val="20002"/>
                    </a:ext>
                  </a:extLst>
                </a:gridCol>
                <a:gridCol w="871179">
                  <a:extLst>
                    <a:ext uri="{9D8B030D-6E8A-4147-A177-3AD203B41FA5}">
                      <a16:colId xmlns:a16="http://schemas.microsoft.com/office/drawing/2014/main" xmlns="" val="20003"/>
                    </a:ext>
                  </a:extLst>
                </a:gridCol>
                <a:gridCol w="2032751">
                  <a:extLst>
                    <a:ext uri="{9D8B030D-6E8A-4147-A177-3AD203B41FA5}">
                      <a16:colId xmlns:a16="http://schemas.microsoft.com/office/drawing/2014/main" xmlns="" val="20004"/>
                    </a:ext>
                  </a:extLst>
                </a:gridCol>
              </a:tblGrid>
              <a:tr h="286872">
                <a:tc gridSpan="5">
                  <a:txBody>
                    <a:bodyPr/>
                    <a:lstStyle/>
                    <a:p>
                      <a:pPr algn="l"/>
                      <a:r>
                        <a:rPr lang="en-ZA" sz="1200" b="1" dirty="0">
                          <a:solidFill>
                            <a:schemeClr val="tx1"/>
                          </a:solidFill>
                          <a:latin typeface="Arial" panose="020B0604020202020204" pitchFamily="34" charset="0"/>
                          <a:cs typeface="Arial" panose="020B0604020202020204" pitchFamily="34" charset="0"/>
                        </a:rPr>
                        <a:t>PROGRAMME PURPOSE: </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Promote investment in robust, reliable, secure and affordable ICT infrastructure that supports the provision of a multiplicity of applications and services. </a:t>
                      </a:r>
                      <a:endParaRPr lang="en-ZA" sz="1200" b="1"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32747333"/>
                  </a:ext>
                </a:extLst>
              </a:tr>
              <a:tr h="258631">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IMPACT STATEMENT: </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Digitally enabled citizens with secure and affordable universal access</a:t>
                      </a: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246428169"/>
                  </a:ext>
                </a:extLst>
              </a:tr>
              <a:tr h="344351">
                <a:tc gridSpan="5">
                  <a:txBody>
                    <a:bodyPr/>
                    <a:lstStyle/>
                    <a:p>
                      <a:pPr algn="l"/>
                      <a:r>
                        <a:rPr lang="en-GB" sz="1200" b="1" dirty="0">
                          <a:solidFill>
                            <a:schemeClr val="tx1"/>
                          </a:solidFill>
                          <a:latin typeface="Arial" panose="020B0604020202020204" pitchFamily="34" charset="0"/>
                          <a:cs typeface="Arial" panose="020B0604020202020204" pitchFamily="34" charset="0"/>
                        </a:rPr>
                        <a:t>OUTCOMES: </a:t>
                      </a:r>
                    </a:p>
                    <a:p>
                      <a:pPr marL="285750" indent="-285750" algn="l">
                        <a:buFont typeface="Arial" panose="020B0604020202020204" pitchFamily="34" charset="0"/>
                        <a:buChar char="•"/>
                      </a:pPr>
                      <a:r>
                        <a:rPr lang="en-GB" sz="1200" b="1" i="0" u="none" strike="noStrike" kern="1200" baseline="0" dirty="0">
                          <a:solidFill>
                            <a:schemeClr val="dk1"/>
                          </a:solidFill>
                          <a:latin typeface="Arial" panose="020B0604020202020204" pitchFamily="34" charset="0"/>
                          <a:ea typeface="+mn-ea"/>
                          <a:cs typeface="Arial" panose="020B0604020202020204" pitchFamily="34" charset="0"/>
                        </a:rPr>
                        <a:t>Increased access to secure Digital Infrastructure </a:t>
                      </a:r>
                    </a:p>
                    <a:p>
                      <a:pPr marL="285750" indent="-285750" algn="l">
                        <a:buFont typeface="Arial" panose="020B0604020202020204" pitchFamily="34" charset="0"/>
                        <a:buChar char="•"/>
                      </a:pPr>
                      <a:r>
                        <a:rPr lang="en-GB" sz="1200" b="1" i="0" u="none" strike="noStrike" kern="1200" baseline="0" dirty="0">
                          <a:solidFill>
                            <a:schemeClr val="dk1"/>
                          </a:solidFill>
                          <a:latin typeface="Arial" panose="020B0604020202020204" pitchFamily="34" charset="0"/>
                          <a:ea typeface="+mn-ea"/>
                          <a:cs typeface="Arial" panose="020B0604020202020204" pitchFamily="34" charset="0"/>
                        </a:rPr>
                        <a:t>Enabling Digital transformation policies and strategies </a:t>
                      </a: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272289711"/>
                  </a:ext>
                </a:extLst>
              </a:tr>
              <a:tr h="465249">
                <a:tc>
                  <a:txBody>
                    <a:bodyPr/>
                    <a:lstStyle/>
                    <a:p>
                      <a:pPr algn="ctr"/>
                      <a:r>
                        <a:rPr lang="en-ZA" sz="1200" b="1" dirty="0">
                          <a:solidFill>
                            <a:schemeClr val="tx1"/>
                          </a:solidFill>
                          <a:latin typeface="Arial" panose="020B0604020202020204" pitchFamily="34" charset="0"/>
                          <a:cs typeface="Arial" panose="020B0604020202020204" pitchFamily="34" charset="0"/>
                        </a:rPr>
                        <a:t>Annual</a:t>
                      </a:r>
                      <a:r>
                        <a:rPr lang="en-ZA" sz="1200" b="1" baseline="0" dirty="0">
                          <a:solidFill>
                            <a:schemeClr val="tx1"/>
                          </a:solidFill>
                          <a:latin typeface="Arial" panose="020B0604020202020204" pitchFamily="34" charset="0"/>
                          <a:cs typeface="Arial" panose="020B0604020202020204" pitchFamily="34" charset="0"/>
                        </a:rPr>
                        <a:t> </a:t>
                      </a:r>
                      <a:r>
                        <a:rPr lang="en-ZA" sz="1200" b="1" dirty="0">
                          <a:solidFill>
                            <a:schemeClr val="tx1"/>
                          </a:solidFill>
                          <a:latin typeface="Arial" panose="020B0604020202020204" pitchFamily="34" charset="0"/>
                          <a:cs typeface="Arial" panose="020B0604020202020204" pitchFamily="34" charset="0"/>
                        </a:rPr>
                        <a:t>Target </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Quarterly Target</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Actual Performance</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Status</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Explanation of Variance</a:t>
                      </a:r>
                    </a:p>
                  </a:txBody>
                  <a:tcPr/>
                </a:tc>
                <a:extLst>
                  <a:ext uri="{0D108BD9-81ED-4DB2-BD59-A6C34878D82A}">
                    <a16:rowId xmlns:a16="http://schemas.microsoft.com/office/drawing/2014/main" xmlns="" val="10000"/>
                  </a:ext>
                </a:extLst>
              </a:tr>
              <a:tr h="474677">
                <a:tc>
                  <a:txBody>
                    <a:bodyPr/>
                    <a:lstStyle/>
                    <a:p>
                      <a:pPr>
                        <a:lnSpc>
                          <a:spcPct val="107000"/>
                        </a:lnSpc>
                        <a:spcAft>
                          <a:spcPts val="800"/>
                        </a:spcAft>
                      </a:pPr>
                      <a:r>
                        <a:rPr lang="en-ZA" sz="1100">
                          <a:effectLst/>
                          <a:latin typeface="Arial" panose="020B0604020202020204" pitchFamily="34" charset="0"/>
                          <a:ea typeface="Calibri" panose="020F0502020204030204" pitchFamily="34" charset="0"/>
                          <a:cs typeface="Times New Roman" panose="02020603050405020304" pitchFamily="18" charset="0"/>
                        </a:rPr>
                        <a:t>Project Management Office for SA Connect Phase 2 established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a:effectLst/>
                          <a:latin typeface="Arial" panose="020B0604020202020204" pitchFamily="34" charset="0"/>
                          <a:ea typeface="Calibri" panose="020F0502020204030204" pitchFamily="34" charset="0"/>
                          <a:cs typeface="Times New Roman" panose="02020603050405020304" pitchFamily="18" charset="0"/>
                        </a:rPr>
                        <a:t>Signing of Memorandum of agreement (MoA) with DBSA facilitated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a:effectLst/>
                          <a:latin typeface="Arial" panose="020B0604020202020204" pitchFamily="34" charset="0"/>
                          <a:ea typeface="Calibri" panose="020F0502020204030204" pitchFamily="34" charset="0"/>
                          <a:cs typeface="Times New Roman" panose="02020603050405020304" pitchFamily="18" charset="0"/>
                        </a:rPr>
                        <a:t>The development of the MoU between DBSA and DCDT, which should precede the MoA, was facilitated.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Not Achieved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solidFill>
                      <a:srgbClr val="FF3300"/>
                    </a:solidFill>
                  </a:tcPr>
                </a:tc>
                <a:tc>
                  <a:txBody>
                    <a:bodyPr/>
                    <a:lstStyle/>
                    <a:p>
                      <a:pPr>
                        <a:lnSpc>
                          <a:spcPct val="107000"/>
                        </a:lnSpc>
                        <a:spcAft>
                          <a:spcPts val="80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The signing of the </a:t>
                      </a:r>
                      <a:r>
                        <a:rPr lang="en-ZA" sz="1100" dirty="0" err="1">
                          <a:effectLst/>
                          <a:latin typeface="Arial" panose="020B0604020202020204" pitchFamily="34" charset="0"/>
                          <a:ea typeface="Calibri" panose="020F0502020204030204" pitchFamily="34" charset="0"/>
                          <a:cs typeface="Times New Roman" panose="02020603050405020304" pitchFamily="18" charset="0"/>
                        </a:rPr>
                        <a:t>MoA</a:t>
                      </a:r>
                      <a:r>
                        <a:rPr lang="en-ZA" sz="1100" dirty="0">
                          <a:effectLst/>
                          <a:latin typeface="Arial" panose="020B0604020202020204" pitchFamily="34" charset="0"/>
                          <a:ea typeface="Calibri" panose="020F0502020204030204" pitchFamily="34" charset="0"/>
                          <a:cs typeface="Times New Roman" panose="02020603050405020304" pitchFamily="18" charset="0"/>
                        </a:rPr>
                        <a:t> is dependent on the agreement between DBSA and DCDT on the modalities of the PMO, which are yet to be finalised.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extLst>
                  <a:ext uri="{0D108BD9-81ED-4DB2-BD59-A6C34878D82A}">
                    <a16:rowId xmlns:a16="http://schemas.microsoft.com/office/drawing/2014/main" xmlns="" val="10001"/>
                  </a:ext>
                </a:extLst>
              </a:tr>
              <a:tr h="557229">
                <a:tc>
                  <a:txBody>
                    <a:bodyPr/>
                    <a:lstStyle/>
                    <a:p>
                      <a:pPr>
                        <a:lnSpc>
                          <a:spcPct val="107000"/>
                        </a:lnSpc>
                        <a:spcAft>
                          <a:spcPts val="800"/>
                        </a:spcAft>
                      </a:pPr>
                      <a:r>
                        <a:rPr lang="en-ZA" sz="1100">
                          <a:effectLst/>
                          <a:latin typeface="Arial" panose="020B0604020202020204" pitchFamily="34" charset="0"/>
                          <a:ea typeface="Calibri" panose="020F0502020204030204" pitchFamily="34" charset="0"/>
                          <a:cs typeface="Times New Roman" panose="02020603050405020304" pitchFamily="18" charset="0"/>
                        </a:rPr>
                        <a:t>Operations of the Digital Transformation Centre facilitated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a:effectLst/>
                          <a:latin typeface="Arial" panose="020B0604020202020204" pitchFamily="34" charset="0"/>
                          <a:ea typeface="Calibri" panose="020F0502020204030204" pitchFamily="34" charset="0"/>
                          <a:cs typeface="Times New Roman" panose="02020603050405020304" pitchFamily="18" charset="0"/>
                        </a:rPr>
                        <a:t>Relevant projects within the DTC identified and operationalised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Projects to be housed under the DTC have previously been identified. </a:t>
                      </a:r>
                      <a:r>
                        <a:rPr lang="en-ZA" sz="1100" dirty="0" err="1">
                          <a:effectLst/>
                          <a:latin typeface="Arial" panose="020B0604020202020204" pitchFamily="34" charset="0"/>
                          <a:ea typeface="Calibri" panose="020F0502020204030204" pitchFamily="34" charset="0"/>
                          <a:cs typeface="Times New Roman" panose="02020603050405020304" pitchFamily="18" charset="0"/>
                        </a:rPr>
                        <a:t>MoUs</a:t>
                      </a:r>
                      <a:r>
                        <a:rPr lang="en-ZA" sz="1100" dirty="0">
                          <a:effectLst/>
                          <a:latin typeface="Arial" panose="020B0604020202020204" pitchFamily="34" charset="0"/>
                          <a:ea typeface="Calibri" panose="020F0502020204030204" pitchFamily="34" charset="0"/>
                          <a:cs typeface="Times New Roman" panose="02020603050405020304" pitchFamily="18" charset="0"/>
                        </a:rPr>
                        <a:t> that formalise relationship with the identified projects are currently being vetted by DCDT legal.</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100" dirty="0">
                          <a:effectLst/>
                          <a:latin typeface="Arial" panose="020B0604020202020204" pitchFamily="34" charset="0"/>
                          <a:ea typeface="Calibri" panose="020F0502020204030204" pitchFamily="34" charset="0"/>
                          <a:cs typeface="Arial" panose="020B0604020202020204" pitchFamily="34" charset="0"/>
                        </a:rPr>
                        <a:t>Not Achieved </a:t>
                      </a:r>
                      <a:endParaRPr lang="en-ZA" sz="11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solidFill>
                      <a:srgbClr val="FF3300"/>
                    </a:solidFill>
                  </a:tcPr>
                </a:tc>
                <a:tc>
                  <a:txBody>
                    <a:bodyPr/>
                    <a:lstStyle/>
                    <a:p>
                      <a:pPr>
                        <a:lnSpc>
                          <a:spcPct val="107000"/>
                        </a:lnSpc>
                        <a:spcAft>
                          <a:spcPts val="80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Internal approval for submission of Cab memo still to be achieved. Approval dependent on updates to the DTC Concept Note, which is being effected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extLst>
                  <a:ext uri="{0D108BD9-81ED-4DB2-BD59-A6C34878D82A}">
                    <a16:rowId xmlns:a16="http://schemas.microsoft.com/office/drawing/2014/main" xmlns="" val="4230812210"/>
                  </a:ext>
                </a:extLst>
              </a:tr>
            </a:tbl>
          </a:graphicData>
        </a:graphic>
      </p:graphicFrame>
      <p:pic>
        <p:nvPicPr>
          <p:cNvPr id="14" name="Picture 13">
            <a:extLst>
              <a:ext uri="{FF2B5EF4-FFF2-40B4-BE49-F238E27FC236}">
                <a16:creationId xmlns:a16="http://schemas.microsoft.com/office/drawing/2014/main" xmlns="" id="{D71330A4-A1EC-4311-8E76-AD1EE9038F6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146350"/>
            <a:ext cx="901700" cy="901700"/>
          </a:xfrm>
          <a:prstGeom prst="rect">
            <a:avLst/>
          </a:prstGeom>
        </p:spPr>
      </p:pic>
      <p:cxnSp>
        <p:nvCxnSpPr>
          <p:cNvPr id="16" name="Straight Connector 15">
            <a:extLst>
              <a:ext uri="{FF2B5EF4-FFF2-40B4-BE49-F238E27FC236}">
                <a16:creationId xmlns:a16="http://schemas.microsoft.com/office/drawing/2014/main" xmlns="" id="{550545A6-F4FD-4516-B608-02BC6E53D2B0}"/>
              </a:ext>
            </a:extLst>
          </p:cNvPr>
          <p:cNvCxnSpPr/>
          <p:nvPr/>
        </p:nvCxnSpPr>
        <p:spPr bwMode="auto">
          <a:xfrm>
            <a:off x="0" y="105273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7" name="Picture 16">
            <a:extLst>
              <a:ext uri="{FF2B5EF4-FFF2-40B4-BE49-F238E27FC236}">
                <a16:creationId xmlns:a16="http://schemas.microsoft.com/office/drawing/2014/main" xmlns="" id="{6BBFC0C0-3175-473B-BEB3-EC743E1A8082}"/>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Tree>
    <p:extLst>
      <p:ext uri="{BB962C8B-B14F-4D97-AF65-F5344CB8AC3E}">
        <p14:creationId xmlns:p14="http://schemas.microsoft.com/office/powerpoint/2010/main" xmlns="" val="2738514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a:extLst>
              <a:ext uri="{FF2B5EF4-FFF2-40B4-BE49-F238E27FC236}">
                <a16:creationId xmlns:a16="http://schemas.microsoft.com/office/drawing/2014/main" xmlns="" id="{CAE68E60-04B7-4585-9686-678BA4DC3B98}"/>
              </a:ext>
            </a:extLst>
          </p:cNvPr>
          <p:cNvSpPr>
            <a:spLocks noGrp="1"/>
          </p:cNvSpPr>
          <p:nvPr>
            <p:ph type="ftr" sz="quarter" idx="11"/>
          </p:nvPr>
        </p:nvSpPr>
        <p:spPr>
          <a:xfrm>
            <a:off x="10344" y="6550423"/>
            <a:ext cx="9144000" cy="285728"/>
          </a:xfrm>
          <a:solidFill>
            <a:srgbClr val="006600"/>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solidFill>
                  <a:schemeClr val="bg1"/>
                </a:solidFill>
              </a:rPr>
              <a:pPr>
                <a:defRPr/>
              </a:pPr>
              <a:t>22</a:t>
            </a:fld>
            <a:endParaRPr lang="en-US" dirty="0">
              <a:solidFill>
                <a:schemeClr val="bg1"/>
              </a:solidFill>
            </a:endParaRPr>
          </a:p>
        </p:txBody>
      </p:sp>
      <p:sp>
        <p:nvSpPr>
          <p:cNvPr id="12" name="Rectangle 11"/>
          <p:cNvSpPr/>
          <p:nvPr/>
        </p:nvSpPr>
        <p:spPr>
          <a:xfrm>
            <a:off x="2843808" y="333817"/>
            <a:ext cx="5251450" cy="430887"/>
          </a:xfrm>
          <a:prstGeom prst="rect">
            <a:avLst/>
          </a:prstGeom>
        </p:spPr>
        <p:txBody>
          <a:bodyPr wrap="square">
            <a:spAutoFit/>
          </a:bodyPr>
          <a:lstStyle/>
          <a:p>
            <a:pPr lvl="0" algn="ctr" eaLnBrk="0" hangingPunct="0">
              <a:defRPr/>
            </a:pPr>
            <a:r>
              <a:rPr lang="en-ZA" sz="2200" dirty="0">
                <a:solidFill>
                  <a:srgbClr val="006600"/>
                </a:solidFill>
              </a:rPr>
              <a:t>ICT INFRASTRUCTURE SUPPORT (3)</a:t>
            </a:r>
          </a:p>
        </p:txBody>
      </p:sp>
      <p:graphicFrame>
        <p:nvGraphicFramePr>
          <p:cNvPr id="15" name="Table 14"/>
          <p:cNvGraphicFramePr>
            <a:graphicFrameLocks noGrp="1"/>
          </p:cNvGraphicFramePr>
          <p:nvPr>
            <p:extLst>
              <p:ext uri="{D42A27DB-BD31-4B8C-83A1-F6EECF244321}">
                <p14:modId xmlns:p14="http://schemas.microsoft.com/office/powerpoint/2010/main" xmlns="" val="2872392747"/>
              </p:ext>
            </p:extLst>
          </p:nvPr>
        </p:nvGraphicFramePr>
        <p:xfrm>
          <a:off x="143508" y="1158301"/>
          <a:ext cx="8856984" cy="4699175"/>
        </p:xfrm>
        <a:graphic>
          <a:graphicData uri="http://schemas.openxmlformats.org/drawingml/2006/table">
            <a:tbl>
              <a:tblPr firstRow="1" bandRow="1">
                <a:tableStyleId>{5C22544A-7EE6-4342-B048-85BDC9FD1C3A}</a:tableStyleId>
              </a:tblPr>
              <a:tblGrid>
                <a:gridCol w="1620180">
                  <a:extLst>
                    <a:ext uri="{9D8B030D-6E8A-4147-A177-3AD203B41FA5}">
                      <a16:colId xmlns:a16="http://schemas.microsoft.com/office/drawing/2014/main" xmlns="" val="20000"/>
                    </a:ext>
                  </a:extLst>
                </a:gridCol>
                <a:gridCol w="1512168">
                  <a:extLst>
                    <a:ext uri="{9D8B030D-6E8A-4147-A177-3AD203B41FA5}">
                      <a16:colId xmlns:a16="http://schemas.microsoft.com/office/drawing/2014/main" xmlns="" val="20001"/>
                    </a:ext>
                  </a:extLst>
                </a:gridCol>
                <a:gridCol w="3384376">
                  <a:extLst>
                    <a:ext uri="{9D8B030D-6E8A-4147-A177-3AD203B41FA5}">
                      <a16:colId xmlns:a16="http://schemas.microsoft.com/office/drawing/2014/main" xmlns="" val="20002"/>
                    </a:ext>
                  </a:extLst>
                </a:gridCol>
                <a:gridCol w="864096">
                  <a:extLst>
                    <a:ext uri="{9D8B030D-6E8A-4147-A177-3AD203B41FA5}">
                      <a16:colId xmlns:a16="http://schemas.microsoft.com/office/drawing/2014/main" xmlns="" val="20003"/>
                    </a:ext>
                  </a:extLst>
                </a:gridCol>
                <a:gridCol w="1476164">
                  <a:extLst>
                    <a:ext uri="{9D8B030D-6E8A-4147-A177-3AD203B41FA5}">
                      <a16:colId xmlns:a16="http://schemas.microsoft.com/office/drawing/2014/main" xmlns="" val="20004"/>
                    </a:ext>
                  </a:extLst>
                </a:gridCol>
              </a:tblGrid>
              <a:tr h="286872">
                <a:tc gridSpan="5">
                  <a:txBody>
                    <a:bodyPr/>
                    <a:lstStyle/>
                    <a:p>
                      <a:pPr algn="l"/>
                      <a:r>
                        <a:rPr lang="en-ZA" sz="1100" b="1" dirty="0">
                          <a:solidFill>
                            <a:schemeClr val="tx1"/>
                          </a:solidFill>
                          <a:latin typeface="Arial" panose="020B0604020202020204" pitchFamily="34" charset="0"/>
                          <a:cs typeface="Arial" panose="020B0604020202020204" pitchFamily="34" charset="0"/>
                        </a:rPr>
                        <a:t>PROGRAMME PURPOSE: </a:t>
                      </a:r>
                      <a:r>
                        <a:rPr lang="en-GB" sz="1100" b="1" i="0" u="none" strike="noStrike" kern="1200" baseline="0" dirty="0">
                          <a:solidFill>
                            <a:schemeClr val="tx1"/>
                          </a:solidFill>
                          <a:latin typeface="Arial" panose="020B0604020202020204" pitchFamily="34" charset="0"/>
                          <a:ea typeface="+mn-ea"/>
                          <a:cs typeface="Arial" panose="020B0604020202020204" pitchFamily="34" charset="0"/>
                        </a:rPr>
                        <a:t>Promote investment in robust, reliable, secure and affordable ICT infrastructure that supports the provision of a multiplicity of applications and services. </a:t>
                      </a:r>
                      <a:endParaRPr lang="en-ZA" sz="1100" b="1"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32747333"/>
                  </a:ext>
                </a:extLst>
              </a:tr>
              <a:tr h="258631">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100" b="1" i="0" u="none" strike="noStrike" kern="1200" baseline="0" dirty="0">
                          <a:solidFill>
                            <a:schemeClr val="tx1"/>
                          </a:solidFill>
                          <a:latin typeface="Arial" panose="020B0604020202020204" pitchFamily="34" charset="0"/>
                          <a:ea typeface="+mn-ea"/>
                          <a:cs typeface="Arial" panose="020B0604020202020204" pitchFamily="34" charset="0"/>
                        </a:rPr>
                        <a:t>IMPACT STATEMENT: </a:t>
                      </a:r>
                      <a:r>
                        <a:rPr lang="en-GB" sz="1100" b="1" i="0" u="none" strike="noStrike" kern="1200" baseline="0" dirty="0">
                          <a:solidFill>
                            <a:schemeClr val="tx1"/>
                          </a:solidFill>
                          <a:latin typeface="Arial" panose="020B0604020202020204" pitchFamily="34" charset="0"/>
                          <a:ea typeface="+mn-ea"/>
                          <a:cs typeface="Arial" panose="020B0604020202020204" pitchFamily="34" charset="0"/>
                        </a:rPr>
                        <a:t>Digitally enabled citizens with secure and affordable universal access</a:t>
                      </a: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246428169"/>
                  </a:ext>
                </a:extLst>
              </a:tr>
              <a:tr h="344351">
                <a:tc gridSpan="5">
                  <a:txBody>
                    <a:bodyPr/>
                    <a:lstStyle/>
                    <a:p>
                      <a:pPr algn="l"/>
                      <a:r>
                        <a:rPr lang="en-GB" sz="1100" b="1" dirty="0">
                          <a:solidFill>
                            <a:schemeClr val="tx1"/>
                          </a:solidFill>
                          <a:latin typeface="Arial" panose="020B0604020202020204" pitchFamily="34" charset="0"/>
                          <a:cs typeface="Arial" panose="020B0604020202020204" pitchFamily="34" charset="0"/>
                        </a:rPr>
                        <a:t>OUTCOMES: </a:t>
                      </a:r>
                    </a:p>
                    <a:p>
                      <a:pPr marL="285750" indent="-285750" algn="l">
                        <a:buFont typeface="Arial" panose="020B0604020202020204" pitchFamily="34" charset="0"/>
                        <a:buChar char="•"/>
                      </a:pPr>
                      <a:r>
                        <a:rPr lang="en-GB" sz="1100" b="1" i="0" u="none" strike="noStrike" kern="1200" baseline="0" dirty="0">
                          <a:solidFill>
                            <a:schemeClr val="dk1"/>
                          </a:solidFill>
                          <a:latin typeface="Arial" panose="020B0604020202020204" pitchFamily="34" charset="0"/>
                          <a:ea typeface="+mn-ea"/>
                          <a:cs typeface="Arial" panose="020B0604020202020204" pitchFamily="34" charset="0"/>
                        </a:rPr>
                        <a:t>Increased access to secure Digital Infrastructure </a:t>
                      </a:r>
                    </a:p>
                    <a:p>
                      <a:pPr marL="285750" indent="-285750" algn="l">
                        <a:buFont typeface="Arial" panose="020B0604020202020204" pitchFamily="34" charset="0"/>
                        <a:buChar char="•"/>
                      </a:pPr>
                      <a:r>
                        <a:rPr lang="en-GB" sz="1100" b="1" i="0" u="none" strike="noStrike" kern="1200" baseline="0" dirty="0">
                          <a:solidFill>
                            <a:schemeClr val="dk1"/>
                          </a:solidFill>
                          <a:latin typeface="Arial" panose="020B0604020202020204" pitchFamily="34" charset="0"/>
                          <a:ea typeface="+mn-ea"/>
                          <a:cs typeface="Arial" panose="020B0604020202020204" pitchFamily="34" charset="0"/>
                        </a:rPr>
                        <a:t>Enabling Digital transformation policies and strategies </a:t>
                      </a: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272289711"/>
                  </a:ext>
                </a:extLst>
              </a:tr>
              <a:tr h="465249">
                <a:tc>
                  <a:txBody>
                    <a:bodyPr/>
                    <a:lstStyle/>
                    <a:p>
                      <a:pPr algn="ctr"/>
                      <a:r>
                        <a:rPr lang="en-ZA" sz="1100" b="1" dirty="0">
                          <a:solidFill>
                            <a:schemeClr val="tx1"/>
                          </a:solidFill>
                          <a:latin typeface="Arial" panose="020B0604020202020204" pitchFamily="34" charset="0"/>
                          <a:cs typeface="Arial" panose="020B0604020202020204" pitchFamily="34" charset="0"/>
                        </a:rPr>
                        <a:t>Annual</a:t>
                      </a:r>
                      <a:r>
                        <a:rPr lang="en-ZA" sz="1100" b="1" baseline="0" dirty="0">
                          <a:solidFill>
                            <a:schemeClr val="tx1"/>
                          </a:solidFill>
                          <a:latin typeface="Arial" panose="020B0604020202020204" pitchFamily="34" charset="0"/>
                          <a:cs typeface="Arial" panose="020B0604020202020204" pitchFamily="34" charset="0"/>
                        </a:rPr>
                        <a:t> </a:t>
                      </a:r>
                      <a:r>
                        <a:rPr lang="en-ZA" sz="1100" b="1" dirty="0">
                          <a:solidFill>
                            <a:schemeClr val="tx1"/>
                          </a:solidFill>
                          <a:latin typeface="Arial" panose="020B0604020202020204" pitchFamily="34" charset="0"/>
                          <a:cs typeface="Arial" panose="020B0604020202020204" pitchFamily="34" charset="0"/>
                        </a:rPr>
                        <a:t>Target </a:t>
                      </a:r>
                    </a:p>
                  </a:txBody>
                  <a:tcPr/>
                </a:tc>
                <a:tc>
                  <a:txBody>
                    <a:bodyPr/>
                    <a:lstStyle/>
                    <a:p>
                      <a:pPr algn="ctr"/>
                      <a:r>
                        <a:rPr lang="en-ZA" sz="1100" b="1" dirty="0">
                          <a:solidFill>
                            <a:schemeClr val="tx1"/>
                          </a:solidFill>
                          <a:latin typeface="Arial" panose="020B0604020202020204" pitchFamily="34" charset="0"/>
                          <a:cs typeface="Arial" panose="020B0604020202020204" pitchFamily="34" charset="0"/>
                        </a:rPr>
                        <a:t>Quarterly Target</a:t>
                      </a:r>
                    </a:p>
                  </a:txBody>
                  <a:tcPr/>
                </a:tc>
                <a:tc>
                  <a:txBody>
                    <a:bodyPr/>
                    <a:lstStyle/>
                    <a:p>
                      <a:pPr algn="ctr"/>
                      <a:r>
                        <a:rPr lang="en-ZA" sz="1100" b="1" dirty="0">
                          <a:solidFill>
                            <a:schemeClr val="tx1"/>
                          </a:solidFill>
                          <a:latin typeface="Arial" panose="020B0604020202020204" pitchFamily="34" charset="0"/>
                          <a:cs typeface="Arial" panose="020B0604020202020204" pitchFamily="34" charset="0"/>
                        </a:rPr>
                        <a:t>Actual Performance</a:t>
                      </a:r>
                    </a:p>
                  </a:txBody>
                  <a:tcPr/>
                </a:tc>
                <a:tc>
                  <a:txBody>
                    <a:bodyPr/>
                    <a:lstStyle/>
                    <a:p>
                      <a:pPr algn="ctr"/>
                      <a:r>
                        <a:rPr lang="en-ZA" sz="1100" b="1" dirty="0">
                          <a:solidFill>
                            <a:schemeClr val="tx1"/>
                          </a:solidFill>
                          <a:latin typeface="Arial" panose="020B0604020202020204" pitchFamily="34" charset="0"/>
                          <a:cs typeface="Arial" panose="020B0604020202020204" pitchFamily="34" charset="0"/>
                        </a:rPr>
                        <a:t>Status</a:t>
                      </a:r>
                    </a:p>
                  </a:txBody>
                  <a:tcPr/>
                </a:tc>
                <a:tc>
                  <a:txBody>
                    <a:bodyPr/>
                    <a:lstStyle/>
                    <a:p>
                      <a:pPr algn="ctr"/>
                      <a:r>
                        <a:rPr lang="en-ZA" sz="1100" b="1" dirty="0">
                          <a:solidFill>
                            <a:schemeClr val="tx1"/>
                          </a:solidFill>
                          <a:latin typeface="Arial" panose="020B0604020202020204" pitchFamily="34" charset="0"/>
                          <a:cs typeface="Arial" panose="020B0604020202020204" pitchFamily="34" charset="0"/>
                        </a:rPr>
                        <a:t>Explanation of Variance</a:t>
                      </a:r>
                    </a:p>
                  </a:txBody>
                  <a:tcPr/>
                </a:tc>
                <a:extLst>
                  <a:ext uri="{0D108BD9-81ED-4DB2-BD59-A6C34878D82A}">
                    <a16:rowId xmlns:a16="http://schemas.microsoft.com/office/drawing/2014/main" xmlns="" val="10000"/>
                  </a:ext>
                </a:extLst>
              </a:tr>
              <a:tr h="557229">
                <a:tc>
                  <a:txBody>
                    <a:bodyPr/>
                    <a:lstStyle/>
                    <a:p>
                      <a:pPr>
                        <a:lnSpc>
                          <a:spcPct val="107000"/>
                        </a:lnSpc>
                        <a:spcAft>
                          <a:spcPts val="800"/>
                        </a:spcAft>
                      </a:pPr>
                      <a:r>
                        <a:rPr lang="en-ZA" sz="1100">
                          <a:effectLst/>
                          <a:latin typeface="Arial" panose="020B0604020202020204" pitchFamily="34" charset="0"/>
                          <a:ea typeface="Calibri" panose="020F0502020204030204" pitchFamily="34" charset="0"/>
                          <a:cs typeface="Times New Roman" panose="02020603050405020304" pitchFamily="18" charset="0"/>
                        </a:rPr>
                        <a:t>840 000 subsidized digital television installations coordinated and monitored in four (4) provinces (Free State, Northern Cape, North West and Limpopo</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Distribution and installation of 120 000 decoders coordinated and monitored in Free State, Northern Cape, North West and Limpopo</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Stakeholder engagement carried out with district and local municipalities in Free State, North-West, Northern Cape, Mpumalanga and Limpopo provinces. Daily meetings held with technical teams and weekly meetings with entities to coordinate the depletion of stock by Sentech through installation of already registered households in FS, NC and NW. However, only 14 239 decoders have been installed in FS (13 131), NC (10 33) and NW (75) Free State, North West and Northern Cape.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Not Achieved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solidFill>
                      <a:srgbClr val="FF3300"/>
                    </a:solidFill>
                  </a:tcPr>
                </a:tc>
                <a:tc>
                  <a:txBody>
                    <a:bodyPr/>
                    <a:lstStyle/>
                    <a:p>
                      <a:pPr>
                        <a:lnSpc>
                          <a:spcPct val="107000"/>
                        </a:lnSpc>
                        <a:spcAft>
                          <a:spcPts val="80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Delays in the installation process by Sentech Delays with the finalisation of Stakeholder Engagement with local municipalities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extLst>
                  <a:ext uri="{0D108BD9-81ED-4DB2-BD59-A6C34878D82A}">
                    <a16:rowId xmlns:a16="http://schemas.microsoft.com/office/drawing/2014/main" xmlns="" val="1889635687"/>
                  </a:ext>
                </a:extLst>
              </a:tr>
              <a:tr h="557229">
                <a:tc>
                  <a:txBody>
                    <a:bodyPr/>
                    <a:lstStyle/>
                    <a:p>
                      <a:pPr>
                        <a:lnSpc>
                          <a:spcPct val="107000"/>
                        </a:lnSpc>
                        <a:spcAft>
                          <a:spcPts val="800"/>
                        </a:spcAft>
                      </a:pPr>
                      <a:r>
                        <a:rPr lang="en-ZA" sz="1100">
                          <a:effectLst/>
                          <a:latin typeface="Arial" panose="020B0604020202020204" pitchFamily="34" charset="0"/>
                          <a:ea typeface="Calibri" panose="020F0502020204030204" pitchFamily="34" charset="0"/>
                          <a:cs typeface="Times New Roman" panose="02020603050405020304" pitchFamily="18" charset="0"/>
                        </a:rPr>
                        <a:t>Distribution of 3.2 Million vouchers coordinated and monitored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a:effectLst/>
                          <a:latin typeface="Arial" panose="020B0604020202020204" pitchFamily="34" charset="0"/>
                          <a:ea typeface="Calibri" panose="020F0502020204030204" pitchFamily="34" charset="0"/>
                          <a:cs typeface="Times New Roman" panose="02020603050405020304" pitchFamily="18" charset="0"/>
                        </a:rPr>
                        <a:t>Distribution of 400 000 vouchers to qualifying indigent households, coordinated, monitored and reported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Weekly meetings held with entities (including USAASA) to assist USAASA to finalise the development of the Voucher Distribution System. However, distribution of the voucher targeted for commencement in the 2nd Quarter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100" dirty="0">
                          <a:effectLst/>
                          <a:latin typeface="Arial" panose="020B0604020202020204" pitchFamily="34" charset="0"/>
                          <a:ea typeface="Calibri" panose="020F0502020204030204" pitchFamily="34" charset="0"/>
                          <a:cs typeface="Arial" panose="020B0604020202020204" pitchFamily="34" charset="0"/>
                        </a:rPr>
                        <a:t>Not Achieved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solidFill>
                      <a:srgbClr val="FF3300"/>
                    </a:solidFill>
                  </a:tcPr>
                </a:tc>
                <a:tc>
                  <a:txBody>
                    <a:bodyPr/>
                    <a:lstStyle/>
                    <a:p>
                      <a:pPr>
                        <a:lnSpc>
                          <a:spcPct val="107000"/>
                        </a:lnSpc>
                        <a:spcAft>
                          <a:spcPts val="80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Delays in the finalisation of the development and launch of the voucher subsidy distribution system</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extLst>
                  <a:ext uri="{0D108BD9-81ED-4DB2-BD59-A6C34878D82A}">
                    <a16:rowId xmlns:a16="http://schemas.microsoft.com/office/drawing/2014/main" xmlns="" val="3544767785"/>
                  </a:ext>
                </a:extLst>
              </a:tr>
            </a:tbl>
          </a:graphicData>
        </a:graphic>
      </p:graphicFrame>
      <p:pic>
        <p:nvPicPr>
          <p:cNvPr id="14" name="Picture 13">
            <a:extLst>
              <a:ext uri="{FF2B5EF4-FFF2-40B4-BE49-F238E27FC236}">
                <a16:creationId xmlns:a16="http://schemas.microsoft.com/office/drawing/2014/main" xmlns="" id="{D71330A4-A1EC-4311-8E76-AD1EE9038F6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146350"/>
            <a:ext cx="901700" cy="901700"/>
          </a:xfrm>
          <a:prstGeom prst="rect">
            <a:avLst/>
          </a:prstGeom>
        </p:spPr>
      </p:pic>
      <p:cxnSp>
        <p:nvCxnSpPr>
          <p:cNvPr id="16" name="Straight Connector 15">
            <a:extLst>
              <a:ext uri="{FF2B5EF4-FFF2-40B4-BE49-F238E27FC236}">
                <a16:creationId xmlns:a16="http://schemas.microsoft.com/office/drawing/2014/main" xmlns="" id="{550545A6-F4FD-4516-B608-02BC6E53D2B0}"/>
              </a:ext>
            </a:extLst>
          </p:cNvPr>
          <p:cNvCxnSpPr/>
          <p:nvPr/>
        </p:nvCxnSpPr>
        <p:spPr bwMode="auto">
          <a:xfrm>
            <a:off x="0" y="105273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7" name="Picture 16">
            <a:extLst>
              <a:ext uri="{FF2B5EF4-FFF2-40B4-BE49-F238E27FC236}">
                <a16:creationId xmlns:a16="http://schemas.microsoft.com/office/drawing/2014/main" xmlns="" id="{6BBFC0C0-3175-473B-BEB3-EC743E1A8082}"/>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Tree>
    <p:extLst>
      <p:ext uri="{BB962C8B-B14F-4D97-AF65-F5344CB8AC3E}">
        <p14:creationId xmlns:p14="http://schemas.microsoft.com/office/powerpoint/2010/main" xmlns="" val="2091757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a:extLst>
              <a:ext uri="{FF2B5EF4-FFF2-40B4-BE49-F238E27FC236}">
                <a16:creationId xmlns:a16="http://schemas.microsoft.com/office/drawing/2014/main" xmlns="" id="{2EF1DBB7-6D05-4E64-B29B-5A4EF5CD84A8}"/>
              </a:ext>
            </a:extLst>
          </p:cNvPr>
          <p:cNvSpPr>
            <a:spLocks noGrp="1"/>
          </p:cNvSpPr>
          <p:nvPr>
            <p:ph type="ftr" sz="quarter" idx="11"/>
          </p:nvPr>
        </p:nvSpPr>
        <p:spPr>
          <a:xfrm>
            <a:off x="10344" y="6550423"/>
            <a:ext cx="9144000" cy="285728"/>
          </a:xfrm>
          <a:solidFill>
            <a:srgbClr val="006600"/>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solidFill>
                  <a:schemeClr val="bg1"/>
                </a:solidFill>
              </a:rPr>
              <a:pPr>
                <a:defRPr/>
              </a:pPr>
              <a:t>23</a:t>
            </a:fld>
            <a:endParaRPr lang="en-US" dirty="0">
              <a:solidFill>
                <a:schemeClr val="bg1"/>
              </a:solidFill>
            </a:endParaRPr>
          </a:p>
        </p:txBody>
      </p:sp>
      <p:sp>
        <p:nvSpPr>
          <p:cNvPr id="12" name="Rectangle 11"/>
          <p:cNvSpPr/>
          <p:nvPr/>
        </p:nvSpPr>
        <p:spPr>
          <a:xfrm>
            <a:off x="2771775" y="196031"/>
            <a:ext cx="5251450" cy="707886"/>
          </a:xfrm>
          <a:prstGeom prst="rect">
            <a:avLst/>
          </a:prstGeom>
        </p:spPr>
        <p:txBody>
          <a:bodyPr wrap="square">
            <a:spAutoFit/>
          </a:bodyPr>
          <a:lstStyle/>
          <a:p>
            <a:pPr lvl="0" algn="ctr" eaLnBrk="0" hangingPunct="0">
              <a:defRPr/>
            </a:pPr>
            <a:r>
              <a:rPr lang="en-GB" sz="2000" dirty="0">
                <a:solidFill>
                  <a:srgbClr val="006600"/>
                </a:solidFill>
              </a:rPr>
              <a:t>ICT INFORMATION SOCIETY AND CAPACITY DEVELOPMENT</a:t>
            </a:r>
            <a:r>
              <a:rPr lang="en-ZA" sz="2000" dirty="0">
                <a:solidFill>
                  <a:srgbClr val="006600"/>
                </a:solidFill>
              </a:rPr>
              <a:t> (1)</a:t>
            </a:r>
          </a:p>
        </p:txBody>
      </p:sp>
      <p:graphicFrame>
        <p:nvGraphicFramePr>
          <p:cNvPr id="15" name="Table 14"/>
          <p:cNvGraphicFramePr>
            <a:graphicFrameLocks noGrp="1"/>
          </p:cNvGraphicFramePr>
          <p:nvPr>
            <p:extLst>
              <p:ext uri="{D42A27DB-BD31-4B8C-83A1-F6EECF244321}">
                <p14:modId xmlns:p14="http://schemas.microsoft.com/office/powerpoint/2010/main" xmlns="" val="2569673687"/>
              </p:ext>
            </p:extLst>
          </p:nvPr>
        </p:nvGraphicFramePr>
        <p:xfrm>
          <a:off x="251520" y="1196752"/>
          <a:ext cx="8668891" cy="5063084"/>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xmlns="" val="20000"/>
                    </a:ext>
                  </a:extLst>
                </a:gridCol>
                <a:gridCol w="1728192">
                  <a:extLst>
                    <a:ext uri="{9D8B030D-6E8A-4147-A177-3AD203B41FA5}">
                      <a16:colId xmlns:a16="http://schemas.microsoft.com/office/drawing/2014/main" xmlns="" val="20001"/>
                    </a:ext>
                  </a:extLst>
                </a:gridCol>
                <a:gridCol w="2602342">
                  <a:extLst>
                    <a:ext uri="{9D8B030D-6E8A-4147-A177-3AD203B41FA5}">
                      <a16:colId xmlns:a16="http://schemas.microsoft.com/office/drawing/2014/main" xmlns="" val="20002"/>
                    </a:ext>
                  </a:extLst>
                </a:gridCol>
                <a:gridCol w="896781">
                  <a:extLst>
                    <a:ext uri="{9D8B030D-6E8A-4147-A177-3AD203B41FA5}">
                      <a16:colId xmlns:a16="http://schemas.microsoft.com/office/drawing/2014/main" xmlns="" val="20003"/>
                    </a:ext>
                  </a:extLst>
                </a:gridCol>
                <a:gridCol w="1569368">
                  <a:extLst>
                    <a:ext uri="{9D8B030D-6E8A-4147-A177-3AD203B41FA5}">
                      <a16:colId xmlns:a16="http://schemas.microsoft.com/office/drawing/2014/main" xmlns="" val="20004"/>
                    </a:ext>
                  </a:extLst>
                </a:gridCol>
              </a:tblGrid>
              <a:tr h="286872">
                <a:tc gridSpan="5">
                  <a:txBody>
                    <a:bodyPr/>
                    <a:lstStyle/>
                    <a:p>
                      <a:pPr algn="l"/>
                      <a:r>
                        <a:rPr lang="en-ZA" sz="1100" b="1" dirty="0">
                          <a:solidFill>
                            <a:schemeClr val="tx1"/>
                          </a:solidFill>
                          <a:latin typeface="Arial" panose="020B0604020202020204" pitchFamily="34" charset="0"/>
                          <a:cs typeface="Arial" panose="020B0604020202020204" pitchFamily="34" charset="0"/>
                        </a:rPr>
                        <a:t>PROGRAMME PURPOSE: </a:t>
                      </a:r>
                      <a:r>
                        <a:rPr lang="en-GB" sz="1100" b="1" i="0" u="none" strike="noStrike" kern="1200" baseline="0" dirty="0">
                          <a:solidFill>
                            <a:schemeClr val="tx1"/>
                          </a:solidFill>
                          <a:latin typeface="Arial" panose="020B0604020202020204" pitchFamily="34" charset="0"/>
                          <a:ea typeface="+mn-ea"/>
                          <a:cs typeface="Arial" panose="020B0604020202020204" pitchFamily="34" charset="0"/>
                        </a:rPr>
                        <a:t>Promote investment in robust, reliable, secure and affordable ICT infrastructure that supports the provision of a multiplicity of applications and services. </a:t>
                      </a:r>
                      <a:endParaRPr lang="en-ZA" sz="1100" b="1"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32747333"/>
                  </a:ext>
                </a:extLst>
              </a:tr>
              <a:tr h="258631">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100" b="1" i="0" u="none" strike="noStrike" kern="1200" baseline="0" dirty="0">
                          <a:solidFill>
                            <a:schemeClr val="tx1"/>
                          </a:solidFill>
                          <a:latin typeface="Arial" panose="020B0604020202020204" pitchFamily="34" charset="0"/>
                          <a:ea typeface="+mn-ea"/>
                          <a:cs typeface="Arial" panose="020B0604020202020204" pitchFamily="34" charset="0"/>
                        </a:rPr>
                        <a:t>IMPACT STATEMENT: </a:t>
                      </a:r>
                      <a:r>
                        <a:rPr lang="en-GB" sz="1100" b="1" i="0" u="none" strike="noStrike" kern="1200" baseline="0" dirty="0">
                          <a:solidFill>
                            <a:schemeClr val="tx1"/>
                          </a:solidFill>
                          <a:latin typeface="Arial" panose="020B0604020202020204" pitchFamily="34" charset="0"/>
                          <a:ea typeface="+mn-ea"/>
                          <a:cs typeface="Arial" panose="020B0604020202020204" pitchFamily="34" charset="0"/>
                        </a:rPr>
                        <a:t>Digitally enabled citizens with secure and affordable universal access</a:t>
                      </a: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246428169"/>
                  </a:ext>
                </a:extLst>
              </a:tr>
              <a:tr h="344351">
                <a:tc gridSpan="5">
                  <a:txBody>
                    <a:bodyPr/>
                    <a:lstStyle/>
                    <a:p>
                      <a:pPr algn="l"/>
                      <a:r>
                        <a:rPr lang="en-GB" sz="1100" b="1" dirty="0">
                          <a:solidFill>
                            <a:schemeClr val="tx1"/>
                          </a:solidFill>
                          <a:latin typeface="Arial" panose="020B0604020202020204" pitchFamily="34" charset="0"/>
                          <a:cs typeface="Arial" panose="020B0604020202020204" pitchFamily="34" charset="0"/>
                        </a:rPr>
                        <a:t>OUTCOMES: </a:t>
                      </a:r>
                    </a:p>
                    <a:p>
                      <a:pPr marL="285750" indent="-285750" algn="l">
                        <a:buFont typeface="Arial" panose="020B0604020202020204" pitchFamily="34" charset="0"/>
                        <a:buChar char="•"/>
                      </a:pPr>
                      <a:r>
                        <a:rPr lang="en-GB" sz="1100" b="1" i="0" u="none" strike="noStrike" kern="1200" baseline="0" dirty="0">
                          <a:solidFill>
                            <a:schemeClr val="dk1"/>
                          </a:solidFill>
                          <a:latin typeface="Arial" panose="020B0604020202020204" pitchFamily="34" charset="0"/>
                          <a:ea typeface="+mn-ea"/>
                          <a:cs typeface="Arial" panose="020B0604020202020204" pitchFamily="34" charset="0"/>
                        </a:rPr>
                        <a:t>Increased access to secure Digital Infrastructure </a:t>
                      </a:r>
                    </a:p>
                    <a:p>
                      <a:pPr marL="285750" indent="-285750" algn="l">
                        <a:buFont typeface="Arial" panose="020B0604020202020204" pitchFamily="34" charset="0"/>
                        <a:buChar char="•"/>
                      </a:pPr>
                      <a:r>
                        <a:rPr lang="en-GB" sz="1100" b="1" i="0" u="none" strike="noStrike" kern="1200" baseline="0" dirty="0">
                          <a:solidFill>
                            <a:schemeClr val="dk1"/>
                          </a:solidFill>
                          <a:latin typeface="Arial" panose="020B0604020202020204" pitchFamily="34" charset="0"/>
                          <a:ea typeface="+mn-ea"/>
                          <a:cs typeface="Arial" panose="020B0604020202020204" pitchFamily="34" charset="0"/>
                        </a:rPr>
                        <a:t>Enabling Digital transformation policies and strategies </a:t>
                      </a: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272289711"/>
                  </a:ext>
                </a:extLst>
              </a:tr>
              <a:tr h="428600">
                <a:tc>
                  <a:txBody>
                    <a:bodyPr/>
                    <a:lstStyle/>
                    <a:p>
                      <a:pPr algn="ctr"/>
                      <a:r>
                        <a:rPr lang="en-ZA" sz="1100" b="1" dirty="0">
                          <a:solidFill>
                            <a:schemeClr val="tx1"/>
                          </a:solidFill>
                          <a:latin typeface="Arial" panose="020B0604020202020204" pitchFamily="34" charset="0"/>
                          <a:cs typeface="Arial" panose="020B0604020202020204" pitchFamily="34" charset="0"/>
                        </a:rPr>
                        <a:t>Annual</a:t>
                      </a:r>
                      <a:r>
                        <a:rPr lang="en-ZA" sz="1100" b="1" baseline="0" dirty="0">
                          <a:solidFill>
                            <a:schemeClr val="tx1"/>
                          </a:solidFill>
                          <a:latin typeface="Arial" panose="020B0604020202020204" pitchFamily="34" charset="0"/>
                          <a:cs typeface="Arial" panose="020B0604020202020204" pitchFamily="34" charset="0"/>
                        </a:rPr>
                        <a:t> </a:t>
                      </a:r>
                      <a:r>
                        <a:rPr lang="en-ZA" sz="1100" b="1" dirty="0">
                          <a:solidFill>
                            <a:schemeClr val="tx1"/>
                          </a:solidFill>
                          <a:latin typeface="Arial" panose="020B0604020202020204" pitchFamily="34" charset="0"/>
                          <a:cs typeface="Arial" panose="020B0604020202020204" pitchFamily="34" charset="0"/>
                        </a:rPr>
                        <a:t>Target </a:t>
                      </a:r>
                    </a:p>
                  </a:txBody>
                  <a:tcPr/>
                </a:tc>
                <a:tc>
                  <a:txBody>
                    <a:bodyPr/>
                    <a:lstStyle/>
                    <a:p>
                      <a:pPr algn="ctr"/>
                      <a:r>
                        <a:rPr lang="en-ZA" sz="1100" b="1" dirty="0">
                          <a:solidFill>
                            <a:schemeClr val="tx1"/>
                          </a:solidFill>
                          <a:latin typeface="Arial" panose="020B0604020202020204" pitchFamily="34" charset="0"/>
                          <a:cs typeface="Arial" panose="020B0604020202020204" pitchFamily="34" charset="0"/>
                        </a:rPr>
                        <a:t>Quarterly Target</a:t>
                      </a:r>
                    </a:p>
                  </a:txBody>
                  <a:tcPr/>
                </a:tc>
                <a:tc>
                  <a:txBody>
                    <a:bodyPr/>
                    <a:lstStyle/>
                    <a:p>
                      <a:pPr algn="ctr"/>
                      <a:r>
                        <a:rPr lang="en-ZA" sz="1100" b="1" dirty="0">
                          <a:solidFill>
                            <a:schemeClr val="tx1"/>
                          </a:solidFill>
                          <a:latin typeface="Arial" panose="020B0604020202020204" pitchFamily="34" charset="0"/>
                          <a:cs typeface="Arial" panose="020B0604020202020204" pitchFamily="34" charset="0"/>
                        </a:rPr>
                        <a:t>Actual Performance</a:t>
                      </a:r>
                    </a:p>
                  </a:txBody>
                  <a:tcPr/>
                </a:tc>
                <a:tc>
                  <a:txBody>
                    <a:bodyPr/>
                    <a:lstStyle/>
                    <a:p>
                      <a:pPr algn="ctr"/>
                      <a:r>
                        <a:rPr lang="en-ZA" sz="1100" b="1" dirty="0">
                          <a:solidFill>
                            <a:schemeClr val="tx1"/>
                          </a:solidFill>
                          <a:latin typeface="Arial" panose="020B0604020202020204" pitchFamily="34" charset="0"/>
                          <a:cs typeface="Arial" panose="020B0604020202020204" pitchFamily="34" charset="0"/>
                        </a:rPr>
                        <a:t>Status</a:t>
                      </a:r>
                    </a:p>
                  </a:txBody>
                  <a:tcPr/>
                </a:tc>
                <a:tc>
                  <a:txBody>
                    <a:bodyPr/>
                    <a:lstStyle/>
                    <a:p>
                      <a:pPr algn="ctr"/>
                      <a:r>
                        <a:rPr lang="en-ZA" sz="1100" b="1" dirty="0">
                          <a:solidFill>
                            <a:schemeClr val="tx1"/>
                          </a:solidFill>
                          <a:latin typeface="Arial" panose="020B0604020202020204" pitchFamily="34" charset="0"/>
                          <a:cs typeface="Arial" panose="020B0604020202020204" pitchFamily="34" charset="0"/>
                        </a:rPr>
                        <a:t>Explanation of Variance</a:t>
                      </a:r>
                    </a:p>
                  </a:txBody>
                  <a:tcPr/>
                </a:tc>
                <a:extLst>
                  <a:ext uri="{0D108BD9-81ED-4DB2-BD59-A6C34878D82A}">
                    <a16:rowId xmlns:a16="http://schemas.microsoft.com/office/drawing/2014/main" xmlns="" val="10000"/>
                  </a:ext>
                </a:extLst>
              </a:tr>
              <a:tr h="557229">
                <a:tc>
                  <a:txBody>
                    <a:bodyPr/>
                    <a:lstStyle/>
                    <a:p>
                      <a:pPr>
                        <a:lnSpc>
                          <a:spcPct val="107000"/>
                        </a:lnSpc>
                        <a:spcAft>
                          <a:spcPts val="800"/>
                        </a:spcAft>
                      </a:pPr>
                      <a:r>
                        <a:rPr lang="en-ZA" sz="1100">
                          <a:effectLst/>
                          <a:latin typeface="Arial" panose="020B0604020202020204" pitchFamily="34" charset="0"/>
                          <a:ea typeface="Calibri" panose="020F0502020204030204" pitchFamily="34" charset="0"/>
                        </a:rPr>
                        <a:t>Implementation of the National e-Government Strategy and Roadmap coordinated towards digitalization of government services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3-Year Implementation Plan of the National e-Government Programme developed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3-Year Implementation Plan of the National e-Government Programme developed and approved by DDG: ISCD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Achieved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solidFill>
                      <a:srgbClr val="00FF00"/>
                    </a:solidFill>
                  </a:tcPr>
                </a:tc>
                <a:tc>
                  <a:txBody>
                    <a:bodyPr/>
                    <a:lstStyle/>
                    <a:p>
                      <a:pPr>
                        <a:lnSpc>
                          <a:spcPct val="107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N/A</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extLst>
                  <a:ext uri="{0D108BD9-81ED-4DB2-BD59-A6C34878D82A}">
                    <a16:rowId xmlns:a16="http://schemas.microsoft.com/office/drawing/2014/main" xmlns="" val="2463320417"/>
                  </a:ext>
                </a:extLst>
              </a:tr>
              <a:tr h="587536">
                <a:tc>
                  <a:txBody>
                    <a:bodyPr/>
                    <a:lstStyle/>
                    <a:p>
                      <a:pPr>
                        <a:lnSpc>
                          <a:spcPct val="107000"/>
                        </a:lnSpc>
                        <a:spcAft>
                          <a:spcPts val="800"/>
                        </a:spcAft>
                      </a:pPr>
                      <a:r>
                        <a:rPr lang="en-ZA" sz="1100" dirty="0">
                          <a:effectLst/>
                          <a:latin typeface="Arial" panose="020B0604020202020204" pitchFamily="34" charset="0"/>
                          <a:ea typeface="Calibri" panose="020F0502020204030204" pitchFamily="34" charset="0"/>
                        </a:rPr>
                        <a:t>Implementation of the National e-Government Strategy and Roadmap coordinated towards digitalization of government services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National e-Government Programme Governance Structure established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Establishment of National e-Government Programme Governance Structure approved by DG. DG letters sent to government departments for nominations.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Achieved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solidFill>
                      <a:srgbClr val="FF0000"/>
                    </a:solidFill>
                  </a:tcPr>
                </a:tc>
                <a:tc>
                  <a:txBody>
                    <a:bodyPr/>
                    <a:lstStyle/>
                    <a:p>
                      <a:pPr>
                        <a:lnSpc>
                          <a:spcPct val="107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Poor response from nominated officials within Government Departments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extLst>
                  <a:ext uri="{0D108BD9-81ED-4DB2-BD59-A6C34878D82A}">
                    <a16:rowId xmlns:a16="http://schemas.microsoft.com/office/drawing/2014/main" xmlns="" val="1313946782"/>
                  </a:ext>
                </a:extLst>
              </a:tr>
              <a:tr h="557229">
                <a:tc>
                  <a:txBody>
                    <a:bodyPr/>
                    <a:lstStyle/>
                    <a:p>
                      <a:pPr>
                        <a:lnSpc>
                          <a:spcPct val="107000"/>
                        </a:lnSpc>
                        <a:spcAft>
                          <a:spcPts val="80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Implementation of the Digital and Future Skills Programme facilitated and monitored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a:effectLst/>
                          <a:latin typeface="Arial" panose="020B0604020202020204" pitchFamily="34" charset="0"/>
                          <a:ea typeface="Calibri" panose="020F0502020204030204" pitchFamily="34" charset="0"/>
                          <a:cs typeface="Times New Roman" panose="02020603050405020304" pitchFamily="18" charset="0"/>
                        </a:rPr>
                        <a:t>Training of young people in pre-entry level digital skills, Data science, Analytics, and Machine Learning through NEMISA facilitated and monitored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Training conducted through NEMISA on pre-entry Digital skills. Youth made up 88% of all participants trained on Basic Digital Literacy.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Achieved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solidFill>
                      <a:srgbClr val="00FF00"/>
                    </a:solidFill>
                  </a:tcPr>
                </a:tc>
                <a:tc>
                  <a:txBody>
                    <a:bodyPr/>
                    <a:lstStyle/>
                    <a:p>
                      <a:pPr>
                        <a:lnSpc>
                          <a:spcPct val="107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N/A</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extLst>
                  <a:ext uri="{0D108BD9-81ED-4DB2-BD59-A6C34878D82A}">
                    <a16:rowId xmlns:a16="http://schemas.microsoft.com/office/drawing/2014/main" xmlns="" val="1784624056"/>
                  </a:ext>
                </a:extLst>
              </a:tr>
            </a:tbl>
          </a:graphicData>
        </a:graphic>
      </p:graphicFrame>
      <p:pic>
        <p:nvPicPr>
          <p:cNvPr id="14" name="Picture 13">
            <a:extLst>
              <a:ext uri="{FF2B5EF4-FFF2-40B4-BE49-F238E27FC236}">
                <a16:creationId xmlns:a16="http://schemas.microsoft.com/office/drawing/2014/main" xmlns="" id="{CFFE2AB1-3643-4D0D-AA95-0385728608D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146350"/>
            <a:ext cx="901700" cy="901700"/>
          </a:xfrm>
          <a:prstGeom prst="rect">
            <a:avLst/>
          </a:prstGeom>
        </p:spPr>
      </p:pic>
      <p:cxnSp>
        <p:nvCxnSpPr>
          <p:cNvPr id="16" name="Straight Connector 15">
            <a:extLst>
              <a:ext uri="{FF2B5EF4-FFF2-40B4-BE49-F238E27FC236}">
                <a16:creationId xmlns:a16="http://schemas.microsoft.com/office/drawing/2014/main" xmlns="" id="{33B5F070-C176-454E-95D4-AFA758D9097D}"/>
              </a:ext>
            </a:extLst>
          </p:cNvPr>
          <p:cNvCxnSpPr/>
          <p:nvPr/>
        </p:nvCxnSpPr>
        <p:spPr bwMode="auto">
          <a:xfrm>
            <a:off x="0" y="105273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7" name="Picture 16">
            <a:extLst>
              <a:ext uri="{FF2B5EF4-FFF2-40B4-BE49-F238E27FC236}">
                <a16:creationId xmlns:a16="http://schemas.microsoft.com/office/drawing/2014/main" xmlns="" id="{2CE9941D-680E-4277-8909-D7D7F75AFDAB}"/>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Tree>
    <p:extLst>
      <p:ext uri="{BB962C8B-B14F-4D97-AF65-F5344CB8AC3E}">
        <p14:creationId xmlns:p14="http://schemas.microsoft.com/office/powerpoint/2010/main" xmlns="" val="2319036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a:extLst>
              <a:ext uri="{FF2B5EF4-FFF2-40B4-BE49-F238E27FC236}">
                <a16:creationId xmlns:a16="http://schemas.microsoft.com/office/drawing/2014/main" xmlns="" id="{33F374D7-FAE2-4232-8E21-AF62A2C94E95}"/>
              </a:ext>
            </a:extLst>
          </p:cNvPr>
          <p:cNvSpPr>
            <a:spLocks noGrp="1"/>
          </p:cNvSpPr>
          <p:nvPr>
            <p:ph type="ftr" sz="quarter" idx="11"/>
          </p:nvPr>
        </p:nvSpPr>
        <p:spPr>
          <a:xfrm>
            <a:off x="10344" y="6550423"/>
            <a:ext cx="9144000" cy="285728"/>
          </a:xfrm>
          <a:solidFill>
            <a:srgbClr val="006600"/>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solidFill>
                  <a:schemeClr val="bg1"/>
                </a:solidFill>
              </a:rPr>
              <a:pPr>
                <a:defRPr/>
              </a:pPr>
              <a:t>24</a:t>
            </a:fld>
            <a:endParaRPr lang="en-US" dirty="0">
              <a:solidFill>
                <a:schemeClr val="bg1"/>
              </a:solidFill>
            </a:endParaRPr>
          </a:p>
        </p:txBody>
      </p:sp>
      <p:sp>
        <p:nvSpPr>
          <p:cNvPr id="12" name="Rectangle 11"/>
          <p:cNvSpPr/>
          <p:nvPr/>
        </p:nvSpPr>
        <p:spPr>
          <a:xfrm>
            <a:off x="2843808" y="260648"/>
            <a:ext cx="5251450" cy="707886"/>
          </a:xfrm>
          <a:prstGeom prst="rect">
            <a:avLst/>
          </a:prstGeom>
        </p:spPr>
        <p:txBody>
          <a:bodyPr wrap="square">
            <a:spAutoFit/>
          </a:bodyPr>
          <a:lstStyle/>
          <a:p>
            <a:pPr lvl="0" algn="ctr" eaLnBrk="0" hangingPunct="0">
              <a:defRPr/>
            </a:pPr>
            <a:r>
              <a:rPr lang="en-GB" sz="2000" dirty="0">
                <a:solidFill>
                  <a:srgbClr val="006600"/>
                </a:solidFill>
              </a:rPr>
              <a:t>ICT INFORMATION SOCIETY AND CAPACITY DEVELOPMENT</a:t>
            </a:r>
            <a:r>
              <a:rPr lang="en-ZA" sz="2000" dirty="0">
                <a:solidFill>
                  <a:srgbClr val="006600"/>
                </a:solidFill>
              </a:rPr>
              <a:t> (2)</a:t>
            </a:r>
          </a:p>
        </p:txBody>
      </p:sp>
      <p:graphicFrame>
        <p:nvGraphicFramePr>
          <p:cNvPr id="15" name="Table 14"/>
          <p:cNvGraphicFramePr>
            <a:graphicFrameLocks noGrp="1"/>
          </p:cNvGraphicFramePr>
          <p:nvPr>
            <p:extLst>
              <p:ext uri="{D42A27DB-BD31-4B8C-83A1-F6EECF244321}">
                <p14:modId xmlns:p14="http://schemas.microsoft.com/office/powerpoint/2010/main" xmlns="" val="2248994869"/>
              </p:ext>
            </p:extLst>
          </p:nvPr>
        </p:nvGraphicFramePr>
        <p:xfrm>
          <a:off x="103945" y="1000272"/>
          <a:ext cx="8820980" cy="5519516"/>
        </p:xfrm>
        <a:graphic>
          <a:graphicData uri="http://schemas.openxmlformats.org/drawingml/2006/table">
            <a:tbl>
              <a:tblPr firstRow="1" bandRow="1">
                <a:tableStyleId>{5C22544A-7EE6-4342-B048-85BDC9FD1C3A}</a:tableStyleId>
              </a:tblPr>
              <a:tblGrid>
                <a:gridCol w="2376264">
                  <a:extLst>
                    <a:ext uri="{9D8B030D-6E8A-4147-A177-3AD203B41FA5}">
                      <a16:colId xmlns:a16="http://schemas.microsoft.com/office/drawing/2014/main" xmlns="" val="20000"/>
                    </a:ext>
                  </a:extLst>
                </a:gridCol>
                <a:gridCol w="1440160">
                  <a:extLst>
                    <a:ext uri="{9D8B030D-6E8A-4147-A177-3AD203B41FA5}">
                      <a16:colId xmlns:a16="http://schemas.microsoft.com/office/drawing/2014/main" xmlns="" val="20001"/>
                    </a:ext>
                  </a:extLst>
                </a:gridCol>
                <a:gridCol w="2304256">
                  <a:extLst>
                    <a:ext uri="{9D8B030D-6E8A-4147-A177-3AD203B41FA5}">
                      <a16:colId xmlns:a16="http://schemas.microsoft.com/office/drawing/2014/main" xmlns="" val="20002"/>
                    </a:ext>
                  </a:extLst>
                </a:gridCol>
                <a:gridCol w="720080">
                  <a:extLst>
                    <a:ext uri="{9D8B030D-6E8A-4147-A177-3AD203B41FA5}">
                      <a16:colId xmlns:a16="http://schemas.microsoft.com/office/drawing/2014/main" xmlns="" val="20003"/>
                    </a:ext>
                  </a:extLst>
                </a:gridCol>
                <a:gridCol w="1980220">
                  <a:extLst>
                    <a:ext uri="{9D8B030D-6E8A-4147-A177-3AD203B41FA5}">
                      <a16:colId xmlns:a16="http://schemas.microsoft.com/office/drawing/2014/main" xmlns="" val="20004"/>
                    </a:ext>
                  </a:extLst>
                </a:gridCol>
              </a:tblGrid>
              <a:tr h="210753">
                <a:tc gridSpan="5">
                  <a:txBody>
                    <a:bodyPr/>
                    <a:lstStyle/>
                    <a:p>
                      <a:pPr algn="l"/>
                      <a:r>
                        <a:rPr lang="en-ZA" sz="1100" b="1" dirty="0">
                          <a:solidFill>
                            <a:schemeClr val="tx1"/>
                          </a:solidFill>
                          <a:latin typeface="Arial" panose="020B0604020202020204" pitchFamily="34" charset="0"/>
                          <a:cs typeface="Arial" panose="020B0604020202020204" pitchFamily="34" charset="0"/>
                        </a:rPr>
                        <a:t>PROGRAMME PURPOSE:</a:t>
                      </a:r>
                      <a:r>
                        <a:rPr lang="en-GB" sz="1100" b="1" i="0" u="none" strike="noStrike" kern="1200" baseline="0" dirty="0">
                          <a:solidFill>
                            <a:schemeClr val="tx1"/>
                          </a:solidFill>
                          <a:latin typeface="Arial" panose="020B0604020202020204" pitchFamily="34" charset="0"/>
                          <a:ea typeface="+mn-ea"/>
                          <a:cs typeface="Arial" panose="020B0604020202020204" pitchFamily="34" charset="0"/>
                        </a:rPr>
                        <a:t> </a:t>
                      </a:r>
                      <a:r>
                        <a:rPr lang="en-GB" sz="1100" b="1" dirty="0">
                          <a:solidFill>
                            <a:schemeClr val="tx1"/>
                          </a:solidFill>
                          <a:latin typeface="Arial" panose="020B0604020202020204" pitchFamily="34" charset="0"/>
                          <a:cs typeface="Arial" panose="020B0604020202020204" pitchFamily="34" charset="0"/>
                        </a:rPr>
                        <a:t>Develop and implement strategies to build capabilities to bridge the digital divide. </a:t>
                      </a:r>
                      <a:endParaRPr lang="en-ZA" sz="1100" b="1"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32747333"/>
                  </a:ext>
                </a:extLst>
              </a:tr>
              <a:tr h="210753">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100" b="1" i="0" u="none" strike="noStrike" kern="1200" baseline="0" dirty="0">
                          <a:solidFill>
                            <a:schemeClr val="tx1"/>
                          </a:solidFill>
                          <a:latin typeface="Arial" panose="020B0604020202020204" pitchFamily="34" charset="0"/>
                          <a:ea typeface="+mn-ea"/>
                          <a:cs typeface="Arial" panose="020B0604020202020204" pitchFamily="34" charset="0"/>
                        </a:rPr>
                        <a:t>IMPACT STATEMENT: </a:t>
                      </a:r>
                      <a:r>
                        <a:rPr lang="en-GB" sz="1100" b="1" i="0" u="none" strike="noStrike" kern="1200" baseline="0" dirty="0">
                          <a:solidFill>
                            <a:schemeClr val="tx1"/>
                          </a:solidFill>
                          <a:latin typeface="Arial" panose="020B0604020202020204" pitchFamily="34" charset="0"/>
                          <a:ea typeface="+mn-ea"/>
                          <a:cs typeface="Arial" panose="020B0604020202020204" pitchFamily="34" charset="0"/>
                        </a:rPr>
                        <a:t>Digitally enabled citizens with secure and affordable universal access</a:t>
                      </a: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246428169"/>
                  </a:ext>
                </a:extLst>
              </a:tr>
              <a:tr h="483492">
                <a:tc gridSpan="5">
                  <a:txBody>
                    <a:bodyPr/>
                    <a:lstStyle/>
                    <a:p>
                      <a:pPr algn="l"/>
                      <a:r>
                        <a:rPr lang="en-GB" sz="1100" b="1" dirty="0">
                          <a:solidFill>
                            <a:schemeClr val="tx1"/>
                          </a:solidFill>
                          <a:latin typeface="Arial" panose="020B0604020202020204" pitchFamily="34" charset="0"/>
                          <a:cs typeface="Arial" panose="020B0604020202020204" pitchFamily="34" charset="0"/>
                        </a:rPr>
                        <a:t>OUTCOMES: </a:t>
                      </a:r>
                    </a:p>
                    <a:p>
                      <a:pPr marL="171450" indent="-171450" algn="l">
                        <a:buFont typeface="Arial" panose="020B0604020202020204" pitchFamily="34" charset="0"/>
                        <a:buChar char="•"/>
                      </a:pPr>
                      <a:r>
                        <a:rPr lang="en-GB" sz="1100" b="1" i="0" u="none" strike="noStrike" kern="1200" baseline="0" dirty="0">
                          <a:solidFill>
                            <a:schemeClr val="dk1"/>
                          </a:solidFill>
                          <a:latin typeface="Arial" panose="020B0604020202020204" pitchFamily="34" charset="0"/>
                          <a:ea typeface="+mn-ea"/>
                          <a:cs typeface="Arial" panose="020B0604020202020204" pitchFamily="34" charset="0"/>
                        </a:rPr>
                        <a:t>Develop and implement strategies to build capabilities to bridge the digital divide.</a:t>
                      </a:r>
                    </a:p>
                    <a:p>
                      <a:pPr marL="171450" indent="-171450" algn="l">
                        <a:buFont typeface="Arial" panose="020B0604020202020204" pitchFamily="34" charset="0"/>
                        <a:buChar char="•"/>
                      </a:pPr>
                      <a:r>
                        <a:rPr lang="en-GB" sz="1100" b="1" i="0" u="none" strike="noStrike" kern="1200" baseline="0" dirty="0">
                          <a:solidFill>
                            <a:schemeClr val="dk1"/>
                          </a:solidFill>
                          <a:latin typeface="Arial" panose="020B0604020202020204" pitchFamily="34" charset="0"/>
                          <a:ea typeface="+mn-ea"/>
                          <a:cs typeface="Arial" panose="020B0604020202020204" pitchFamily="34" charset="0"/>
                        </a:rPr>
                        <a:t>High performing Portfolio to enable achievement of their respective mandates </a:t>
                      </a:r>
                      <a:endParaRPr lang="en-GB" sz="1100" b="1"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272289711"/>
                  </a:ext>
                </a:extLst>
              </a:tr>
              <a:tr h="347123">
                <a:tc>
                  <a:txBody>
                    <a:bodyPr/>
                    <a:lstStyle/>
                    <a:p>
                      <a:pPr algn="ctr"/>
                      <a:r>
                        <a:rPr lang="en-ZA" sz="1100" b="1" dirty="0">
                          <a:solidFill>
                            <a:schemeClr val="tx1"/>
                          </a:solidFill>
                          <a:latin typeface="Arial" panose="020B0604020202020204" pitchFamily="34" charset="0"/>
                          <a:cs typeface="Arial" panose="020B0604020202020204" pitchFamily="34" charset="0"/>
                        </a:rPr>
                        <a:t>Annual</a:t>
                      </a:r>
                      <a:r>
                        <a:rPr lang="en-ZA" sz="1100" b="1" baseline="0" dirty="0">
                          <a:solidFill>
                            <a:schemeClr val="tx1"/>
                          </a:solidFill>
                          <a:latin typeface="Arial" panose="020B0604020202020204" pitchFamily="34" charset="0"/>
                          <a:cs typeface="Arial" panose="020B0604020202020204" pitchFamily="34" charset="0"/>
                        </a:rPr>
                        <a:t> </a:t>
                      </a:r>
                      <a:r>
                        <a:rPr lang="en-ZA" sz="1100" b="1" dirty="0">
                          <a:solidFill>
                            <a:schemeClr val="tx1"/>
                          </a:solidFill>
                          <a:latin typeface="Arial" panose="020B0604020202020204" pitchFamily="34" charset="0"/>
                          <a:cs typeface="Arial" panose="020B0604020202020204" pitchFamily="34" charset="0"/>
                        </a:rPr>
                        <a:t>Target </a:t>
                      </a:r>
                    </a:p>
                  </a:txBody>
                  <a:tcPr/>
                </a:tc>
                <a:tc>
                  <a:txBody>
                    <a:bodyPr/>
                    <a:lstStyle/>
                    <a:p>
                      <a:pPr algn="ctr"/>
                      <a:r>
                        <a:rPr lang="en-ZA" sz="1100" b="1" dirty="0">
                          <a:solidFill>
                            <a:schemeClr val="tx1"/>
                          </a:solidFill>
                          <a:latin typeface="Arial" panose="020B0604020202020204" pitchFamily="34" charset="0"/>
                          <a:cs typeface="Arial" panose="020B0604020202020204" pitchFamily="34" charset="0"/>
                        </a:rPr>
                        <a:t>Quarterly Target</a:t>
                      </a:r>
                    </a:p>
                  </a:txBody>
                  <a:tcPr/>
                </a:tc>
                <a:tc>
                  <a:txBody>
                    <a:bodyPr/>
                    <a:lstStyle/>
                    <a:p>
                      <a:pPr algn="ctr"/>
                      <a:r>
                        <a:rPr lang="en-ZA" sz="1100" b="1" dirty="0">
                          <a:solidFill>
                            <a:schemeClr val="tx1"/>
                          </a:solidFill>
                          <a:latin typeface="Arial" panose="020B0604020202020204" pitchFamily="34" charset="0"/>
                          <a:cs typeface="Arial" panose="020B0604020202020204" pitchFamily="34" charset="0"/>
                        </a:rPr>
                        <a:t>Actual Performance</a:t>
                      </a:r>
                    </a:p>
                  </a:txBody>
                  <a:tcPr/>
                </a:tc>
                <a:tc>
                  <a:txBody>
                    <a:bodyPr/>
                    <a:lstStyle/>
                    <a:p>
                      <a:pPr algn="ctr"/>
                      <a:r>
                        <a:rPr lang="en-ZA" sz="1100" b="1" dirty="0">
                          <a:solidFill>
                            <a:schemeClr val="tx1"/>
                          </a:solidFill>
                          <a:latin typeface="Arial" panose="020B0604020202020204" pitchFamily="34" charset="0"/>
                          <a:cs typeface="Arial" panose="020B0604020202020204" pitchFamily="34" charset="0"/>
                        </a:rPr>
                        <a:t>Status</a:t>
                      </a:r>
                    </a:p>
                  </a:txBody>
                  <a:tcPr/>
                </a:tc>
                <a:tc>
                  <a:txBody>
                    <a:bodyPr/>
                    <a:lstStyle/>
                    <a:p>
                      <a:pPr algn="ctr"/>
                      <a:r>
                        <a:rPr lang="en-ZA" sz="1100" b="1" dirty="0">
                          <a:solidFill>
                            <a:schemeClr val="tx1"/>
                          </a:solidFill>
                          <a:latin typeface="Arial" panose="020B0604020202020204" pitchFamily="34" charset="0"/>
                          <a:cs typeface="Arial" panose="020B0604020202020204" pitchFamily="34" charset="0"/>
                        </a:rPr>
                        <a:t>Explanation of Variance</a:t>
                      </a:r>
                    </a:p>
                  </a:txBody>
                  <a:tcPr/>
                </a:tc>
                <a:extLst>
                  <a:ext uri="{0D108BD9-81ED-4DB2-BD59-A6C34878D82A}">
                    <a16:rowId xmlns:a16="http://schemas.microsoft.com/office/drawing/2014/main" xmlns="" val="10000"/>
                  </a:ext>
                </a:extLst>
              </a:tr>
              <a:tr h="1198142">
                <a:tc>
                  <a:txBody>
                    <a:bodyPr/>
                    <a:lstStyle/>
                    <a:p>
                      <a:pPr>
                        <a:lnSpc>
                          <a:spcPct val="107000"/>
                        </a:lnSpc>
                        <a:spcAft>
                          <a:spcPts val="800"/>
                        </a:spcAft>
                      </a:pPr>
                      <a:r>
                        <a:rPr lang="en-ZA" sz="1100" dirty="0">
                          <a:effectLst/>
                          <a:latin typeface="Arial" panose="020B0604020202020204" pitchFamily="34" charset="0"/>
                          <a:ea typeface="Calibri" panose="020F0502020204030204" pitchFamily="34" charset="0"/>
                          <a:cs typeface="Arial" panose="020B0604020202020204" pitchFamily="34" charset="0"/>
                        </a:rPr>
                        <a:t>Framework on Digital Transformation and Digital Inclusion submitted for approval and implementation plan developed</a:t>
                      </a:r>
                    </a:p>
                  </a:txBody>
                  <a:tcPr marL="25400" marR="25400" marT="25400" marB="25400"/>
                </a:tc>
                <a:tc>
                  <a:txBody>
                    <a:bodyPr/>
                    <a:lstStyle/>
                    <a:p>
                      <a:pPr>
                        <a:lnSpc>
                          <a:spcPct val="107000"/>
                        </a:lnSpc>
                        <a:spcAft>
                          <a:spcPts val="800"/>
                        </a:spcAft>
                      </a:pPr>
                      <a:r>
                        <a:rPr lang="en-ZA" sz="1100">
                          <a:effectLst/>
                          <a:latin typeface="Arial" panose="020B0604020202020204" pitchFamily="34" charset="0"/>
                          <a:ea typeface="Calibri" panose="020F0502020204030204" pitchFamily="34" charset="0"/>
                          <a:cs typeface="Arial" panose="020B0604020202020204" pitchFamily="34" charset="0"/>
                        </a:rPr>
                        <a:t>Draft Framework on Digital Transformation and Digital Inclusion developed</a:t>
                      </a:r>
                    </a:p>
                  </a:txBody>
                  <a:tcPr marL="25400" marR="25400" marT="25400" marB="25400"/>
                </a:tc>
                <a:tc>
                  <a:txBody>
                    <a:bodyPr/>
                    <a:lstStyle/>
                    <a:p>
                      <a:pPr>
                        <a:lnSpc>
                          <a:spcPct val="107000"/>
                        </a:lnSpc>
                        <a:spcAft>
                          <a:spcPts val="800"/>
                        </a:spcAft>
                      </a:pPr>
                      <a:r>
                        <a:rPr lang="en-ZA" sz="1100" dirty="0">
                          <a:effectLst/>
                          <a:latin typeface="Arial" panose="020B0604020202020204" pitchFamily="34" charset="0"/>
                          <a:ea typeface="Calibri" panose="020F0502020204030204" pitchFamily="34" charset="0"/>
                          <a:cs typeface="Arial" panose="020B0604020202020204" pitchFamily="34" charset="0"/>
                        </a:rPr>
                        <a:t>The draft framework has been developed. The framework is focusing on Digital Transformation and Digital Inclusion it pertains to Gender Equity Disability Mainstreaming, Child Protection and Youth Development and the draft was developed considering the elements for the four sector strategies and the new mandate of the DCDT.</a:t>
                      </a:r>
                    </a:p>
                  </a:txBody>
                  <a:tcPr marL="25400" marR="25400" marT="25400" marB="25400"/>
                </a:tc>
                <a:tc>
                  <a:txBody>
                    <a:bodyPr/>
                    <a:lstStyle/>
                    <a:p>
                      <a:pPr>
                        <a:lnSpc>
                          <a:spcPct val="107000"/>
                        </a:lnSpc>
                        <a:spcAft>
                          <a:spcPts val="800"/>
                        </a:spcAft>
                      </a:pPr>
                      <a:r>
                        <a:rPr lang="en-ZA" sz="1100">
                          <a:effectLst/>
                          <a:latin typeface="Arial" panose="020B0604020202020204" pitchFamily="34" charset="0"/>
                          <a:ea typeface="Calibri" panose="020F0502020204030204" pitchFamily="34" charset="0"/>
                          <a:cs typeface="Arial" panose="020B0604020202020204" pitchFamily="34" charset="0"/>
                        </a:rPr>
                        <a:t>Achieved </a:t>
                      </a:r>
                    </a:p>
                  </a:txBody>
                  <a:tcPr marL="25400" marR="25400" marT="25400" marB="25400">
                    <a:solidFill>
                      <a:srgbClr val="00FF00"/>
                    </a:solidFill>
                  </a:tcPr>
                </a:tc>
                <a:tc>
                  <a:txBody>
                    <a:bodyPr/>
                    <a:lstStyle/>
                    <a:p>
                      <a:pPr>
                        <a:lnSpc>
                          <a:spcPct val="107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N/A</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extLst>
                  <a:ext uri="{0D108BD9-81ED-4DB2-BD59-A6C34878D82A}">
                    <a16:rowId xmlns:a16="http://schemas.microsoft.com/office/drawing/2014/main" xmlns="" val="2463320417"/>
                  </a:ext>
                </a:extLst>
              </a:tr>
              <a:tr h="1075932">
                <a:tc>
                  <a:txBody>
                    <a:bodyPr/>
                    <a:lstStyle/>
                    <a:p>
                      <a:pPr>
                        <a:lnSpc>
                          <a:spcPct val="107000"/>
                        </a:lnSpc>
                        <a:spcAft>
                          <a:spcPts val="800"/>
                        </a:spcAft>
                      </a:pPr>
                      <a:r>
                        <a:rPr lang="en-ZA" sz="1100" dirty="0">
                          <a:effectLst/>
                          <a:latin typeface="Arial" panose="020B0604020202020204" pitchFamily="34" charset="0"/>
                          <a:ea typeface="Calibri" panose="020F0502020204030204" pitchFamily="34" charset="0"/>
                          <a:cs typeface="Arial" panose="020B0604020202020204" pitchFamily="34" charset="0"/>
                        </a:rPr>
                        <a:t>Departmental and SOCs Gender, Disability, Youth and Children (GDYC) Responsiveness programmes monitored in line with National targets</a:t>
                      </a:r>
                    </a:p>
                  </a:txBody>
                  <a:tcPr marL="25400" marR="25400" marT="25400" marB="25400"/>
                </a:tc>
                <a:tc>
                  <a:txBody>
                    <a:bodyPr/>
                    <a:lstStyle/>
                    <a:p>
                      <a:pPr>
                        <a:lnSpc>
                          <a:spcPct val="107000"/>
                        </a:lnSpc>
                        <a:spcAft>
                          <a:spcPts val="800"/>
                        </a:spcAft>
                      </a:pPr>
                      <a:r>
                        <a:rPr lang="en-ZA" sz="1100">
                          <a:effectLst/>
                          <a:latin typeface="Arial" panose="020B0604020202020204" pitchFamily="34" charset="0"/>
                          <a:ea typeface="Calibri" panose="020F0502020204030204" pitchFamily="34" charset="0"/>
                          <a:cs typeface="Arial" panose="020B0604020202020204" pitchFamily="34" charset="0"/>
                        </a:rPr>
                        <a:t>Audit conducted on Departmental and SOCs Programs where GDYC matters are reflected and included</a:t>
                      </a:r>
                    </a:p>
                  </a:txBody>
                  <a:tcPr marL="25400" marR="25400" marT="25400" marB="25400"/>
                </a:tc>
                <a:tc>
                  <a:txBody>
                    <a:bodyPr/>
                    <a:lstStyle/>
                    <a:p>
                      <a:pPr>
                        <a:lnSpc>
                          <a:spcPct val="107000"/>
                        </a:lnSpc>
                        <a:spcAft>
                          <a:spcPts val="800"/>
                        </a:spcAft>
                      </a:pPr>
                      <a:r>
                        <a:rPr lang="en-ZA" sz="1100" dirty="0">
                          <a:effectLst/>
                          <a:latin typeface="Arial" panose="020B0604020202020204" pitchFamily="34" charset="0"/>
                          <a:ea typeface="Calibri" panose="020F0502020204030204" pitchFamily="34" charset="0"/>
                          <a:cs typeface="Arial" panose="020B0604020202020204" pitchFamily="34" charset="0"/>
                        </a:rPr>
                        <a:t>The Audit process has commenced through Meetings with the SOCs in April and May and a presentation was made to the Inter Branch Meeting held in June.</a:t>
                      </a:r>
                    </a:p>
                  </a:txBody>
                  <a:tcPr marL="25400" marR="25400" marT="25400" marB="25400"/>
                </a:tc>
                <a:tc>
                  <a:txBody>
                    <a:bodyPr/>
                    <a:lstStyle/>
                    <a:p>
                      <a:pPr>
                        <a:lnSpc>
                          <a:spcPct val="107000"/>
                        </a:lnSpc>
                        <a:spcAft>
                          <a:spcPts val="800"/>
                        </a:spcAft>
                      </a:pPr>
                      <a:r>
                        <a:rPr lang="en-ZA"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Achieved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solidFill>
                      <a:srgbClr val="00FF00"/>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N/A</a:t>
                      </a:r>
                      <a:endPar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extLst>
                  <a:ext uri="{0D108BD9-81ED-4DB2-BD59-A6C34878D82A}">
                    <a16:rowId xmlns:a16="http://schemas.microsoft.com/office/drawing/2014/main" xmlns="" val="3985612893"/>
                  </a:ext>
                </a:extLst>
              </a:tr>
              <a:tr h="844635">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ZA" sz="1100" dirty="0">
                          <a:effectLst/>
                          <a:latin typeface="Arial" panose="020B0604020202020204" pitchFamily="34" charset="0"/>
                          <a:ea typeface="Calibri" panose="020F0502020204030204" pitchFamily="34" charset="0"/>
                          <a:cs typeface="Arial" panose="020B0604020202020204" pitchFamily="34" charset="0"/>
                        </a:rPr>
                        <a:t>Departmental and SOCs Gender, Disability, Youth and Children (GDYC) Responsiveness programmes monitored in line with National targets</a:t>
                      </a:r>
                    </a:p>
                  </a:txBody>
                  <a:tcPr marL="25400" marR="25400" marT="25400" marB="25400"/>
                </a:tc>
                <a:tc>
                  <a:txBody>
                    <a:bodyPr/>
                    <a:lstStyle/>
                    <a:p>
                      <a:pPr>
                        <a:lnSpc>
                          <a:spcPct val="107000"/>
                        </a:lnSpc>
                        <a:spcAft>
                          <a:spcPts val="800"/>
                        </a:spcAft>
                      </a:pPr>
                      <a:r>
                        <a:rPr lang="en-ZA" sz="1100" dirty="0">
                          <a:effectLst/>
                          <a:latin typeface="Arial" panose="020B0604020202020204" pitchFamily="34" charset="0"/>
                          <a:ea typeface="Calibri" panose="020F0502020204030204" pitchFamily="34" charset="0"/>
                          <a:cs typeface="Arial" panose="020B0604020202020204" pitchFamily="34" charset="0"/>
                        </a:rPr>
                        <a:t>Departmental GDYC Responsiveness Monitoring Forum established</a:t>
                      </a:r>
                    </a:p>
                  </a:txBody>
                  <a:tcPr marL="25400" marR="25400" marT="25400" marB="25400"/>
                </a:tc>
                <a:tc>
                  <a:txBody>
                    <a:bodyPr/>
                    <a:lstStyle/>
                    <a:p>
                      <a:pPr>
                        <a:lnSpc>
                          <a:spcPct val="107000"/>
                        </a:lnSpc>
                        <a:spcAft>
                          <a:spcPts val="800"/>
                        </a:spcAft>
                      </a:pPr>
                      <a:r>
                        <a:rPr lang="en-ZA" sz="1100" dirty="0">
                          <a:effectLst/>
                          <a:latin typeface="Arial" panose="020B0604020202020204" pitchFamily="34" charset="0"/>
                          <a:ea typeface="Calibri" panose="020F0502020204030204" pitchFamily="34" charset="0"/>
                          <a:cs typeface="Arial" panose="020B0604020202020204" pitchFamily="34" charset="0"/>
                        </a:rPr>
                        <a:t>TOR has been developed and presented to SOCs and to the Inter branch Meeting</a:t>
                      </a:r>
                    </a:p>
                  </a:txBody>
                  <a:tcPr marL="25400" marR="25400" marT="25400" marB="25400"/>
                </a:tc>
                <a:tc>
                  <a:txBody>
                    <a:bodyPr/>
                    <a:lstStyle/>
                    <a:p>
                      <a:pPr>
                        <a:lnSpc>
                          <a:spcPct val="107000"/>
                        </a:lnSpc>
                        <a:spcAft>
                          <a:spcPts val="800"/>
                        </a:spcAft>
                      </a:pPr>
                      <a:r>
                        <a:rPr lang="en-ZA"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Not Achieved</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solidFill>
                      <a:srgbClr val="FF0000"/>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No input was received on the TOR from the stakeholders targeted to be part of the forum.</a:t>
                      </a:r>
                      <a:endPar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extLst>
                  <a:ext uri="{0D108BD9-81ED-4DB2-BD59-A6C34878D82A}">
                    <a16:rowId xmlns:a16="http://schemas.microsoft.com/office/drawing/2014/main" xmlns="" val="1974630354"/>
                  </a:ext>
                </a:extLst>
              </a:tr>
            </a:tbl>
          </a:graphicData>
        </a:graphic>
      </p:graphicFrame>
      <p:pic>
        <p:nvPicPr>
          <p:cNvPr id="14" name="Picture 13">
            <a:extLst>
              <a:ext uri="{FF2B5EF4-FFF2-40B4-BE49-F238E27FC236}">
                <a16:creationId xmlns:a16="http://schemas.microsoft.com/office/drawing/2014/main" xmlns="" id="{D1EA4B89-8498-4196-BB17-39ACD68ADF3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146350"/>
            <a:ext cx="901700" cy="901700"/>
          </a:xfrm>
          <a:prstGeom prst="rect">
            <a:avLst/>
          </a:prstGeom>
        </p:spPr>
      </p:pic>
      <p:cxnSp>
        <p:nvCxnSpPr>
          <p:cNvPr id="16" name="Straight Connector 15">
            <a:extLst>
              <a:ext uri="{FF2B5EF4-FFF2-40B4-BE49-F238E27FC236}">
                <a16:creationId xmlns:a16="http://schemas.microsoft.com/office/drawing/2014/main" xmlns="" id="{E135AEA8-C9C0-41ED-ABD1-A0903B940FE0}"/>
              </a:ext>
            </a:extLst>
          </p:cNvPr>
          <p:cNvCxnSpPr/>
          <p:nvPr/>
        </p:nvCxnSpPr>
        <p:spPr bwMode="auto">
          <a:xfrm>
            <a:off x="0" y="980728"/>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7" name="Picture 16">
            <a:extLst>
              <a:ext uri="{FF2B5EF4-FFF2-40B4-BE49-F238E27FC236}">
                <a16:creationId xmlns:a16="http://schemas.microsoft.com/office/drawing/2014/main" xmlns="" id="{60B82295-3F61-49C5-A980-0A162027E5D1}"/>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Tree>
    <p:extLst>
      <p:ext uri="{BB962C8B-B14F-4D97-AF65-F5344CB8AC3E}">
        <p14:creationId xmlns:p14="http://schemas.microsoft.com/office/powerpoint/2010/main" xmlns="" val="189257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a:extLst>
              <a:ext uri="{FF2B5EF4-FFF2-40B4-BE49-F238E27FC236}">
                <a16:creationId xmlns:a16="http://schemas.microsoft.com/office/drawing/2014/main" xmlns="" id="{1BD857CA-6584-4037-AEAC-6CA2AE7A5DB0}"/>
              </a:ext>
            </a:extLst>
          </p:cNvPr>
          <p:cNvSpPr>
            <a:spLocks noGrp="1"/>
          </p:cNvSpPr>
          <p:nvPr>
            <p:ph type="ftr" sz="quarter" idx="11"/>
          </p:nvPr>
        </p:nvSpPr>
        <p:spPr>
          <a:xfrm>
            <a:off x="10344" y="6550423"/>
            <a:ext cx="9144000" cy="285728"/>
          </a:xfrm>
          <a:solidFill>
            <a:srgbClr val="006600"/>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solidFill>
                  <a:schemeClr val="bg1"/>
                </a:solidFill>
              </a:rPr>
              <a:pPr>
                <a:defRPr/>
              </a:pPr>
              <a:t>25</a:t>
            </a:fld>
            <a:endParaRPr lang="en-US" dirty="0">
              <a:solidFill>
                <a:schemeClr val="bg1"/>
              </a:solidFill>
            </a:endParaRPr>
          </a:p>
        </p:txBody>
      </p:sp>
      <p:sp>
        <p:nvSpPr>
          <p:cNvPr id="12" name="Rectangle 11"/>
          <p:cNvSpPr/>
          <p:nvPr/>
        </p:nvSpPr>
        <p:spPr>
          <a:xfrm>
            <a:off x="2843808" y="188640"/>
            <a:ext cx="5251450" cy="707886"/>
          </a:xfrm>
          <a:prstGeom prst="rect">
            <a:avLst/>
          </a:prstGeom>
        </p:spPr>
        <p:txBody>
          <a:bodyPr wrap="square">
            <a:spAutoFit/>
          </a:bodyPr>
          <a:lstStyle/>
          <a:p>
            <a:pPr lvl="0" algn="ctr" eaLnBrk="0" hangingPunct="0">
              <a:defRPr/>
            </a:pPr>
            <a:r>
              <a:rPr lang="en-GB" sz="2000" dirty="0">
                <a:solidFill>
                  <a:srgbClr val="006600"/>
                </a:solidFill>
              </a:rPr>
              <a:t>ICT INFORMATION SOCIETY AND CAPACITY DEVELOPMENT</a:t>
            </a:r>
            <a:r>
              <a:rPr lang="en-ZA" sz="2000" dirty="0">
                <a:solidFill>
                  <a:srgbClr val="006600"/>
                </a:solidFill>
              </a:rPr>
              <a:t> (3)</a:t>
            </a:r>
          </a:p>
        </p:txBody>
      </p:sp>
      <p:graphicFrame>
        <p:nvGraphicFramePr>
          <p:cNvPr id="15" name="Table 14"/>
          <p:cNvGraphicFramePr>
            <a:graphicFrameLocks noGrp="1"/>
          </p:cNvGraphicFramePr>
          <p:nvPr>
            <p:extLst>
              <p:ext uri="{D42A27DB-BD31-4B8C-83A1-F6EECF244321}">
                <p14:modId xmlns:p14="http://schemas.microsoft.com/office/powerpoint/2010/main" xmlns="" val="3773140977"/>
              </p:ext>
            </p:extLst>
          </p:nvPr>
        </p:nvGraphicFramePr>
        <p:xfrm>
          <a:off x="215516" y="1268125"/>
          <a:ext cx="8820980" cy="4825171"/>
        </p:xfrm>
        <a:graphic>
          <a:graphicData uri="http://schemas.openxmlformats.org/drawingml/2006/table">
            <a:tbl>
              <a:tblPr firstRow="1" bandRow="1">
                <a:tableStyleId>{5C22544A-7EE6-4342-B048-85BDC9FD1C3A}</a:tableStyleId>
              </a:tblPr>
              <a:tblGrid>
                <a:gridCol w="1927273">
                  <a:extLst>
                    <a:ext uri="{9D8B030D-6E8A-4147-A177-3AD203B41FA5}">
                      <a16:colId xmlns:a16="http://schemas.microsoft.com/office/drawing/2014/main" xmlns="" val="20000"/>
                    </a:ext>
                  </a:extLst>
                </a:gridCol>
                <a:gridCol w="1565115">
                  <a:extLst>
                    <a:ext uri="{9D8B030D-6E8A-4147-A177-3AD203B41FA5}">
                      <a16:colId xmlns:a16="http://schemas.microsoft.com/office/drawing/2014/main" xmlns="" val="20001"/>
                    </a:ext>
                  </a:extLst>
                </a:gridCol>
                <a:gridCol w="2959320">
                  <a:extLst>
                    <a:ext uri="{9D8B030D-6E8A-4147-A177-3AD203B41FA5}">
                      <a16:colId xmlns:a16="http://schemas.microsoft.com/office/drawing/2014/main" xmlns="" val="20002"/>
                    </a:ext>
                  </a:extLst>
                </a:gridCol>
                <a:gridCol w="772370">
                  <a:extLst>
                    <a:ext uri="{9D8B030D-6E8A-4147-A177-3AD203B41FA5}">
                      <a16:colId xmlns:a16="http://schemas.microsoft.com/office/drawing/2014/main" xmlns="" val="20003"/>
                    </a:ext>
                  </a:extLst>
                </a:gridCol>
                <a:gridCol w="1596902">
                  <a:extLst>
                    <a:ext uri="{9D8B030D-6E8A-4147-A177-3AD203B41FA5}">
                      <a16:colId xmlns:a16="http://schemas.microsoft.com/office/drawing/2014/main" xmlns="" val="20004"/>
                    </a:ext>
                  </a:extLst>
                </a:gridCol>
              </a:tblGrid>
              <a:tr h="243450">
                <a:tc gridSpan="5">
                  <a:txBody>
                    <a:bodyPr/>
                    <a:lstStyle/>
                    <a:p>
                      <a:pPr algn="l"/>
                      <a:r>
                        <a:rPr lang="en-ZA" sz="1100" b="1" dirty="0">
                          <a:solidFill>
                            <a:schemeClr val="tx1"/>
                          </a:solidFill>
                          <a:latin typeface="Arial" panose="020B0604020202020204" pitchFamily="34" charset="0"/>
                          <a:cs typeface="Arial" panose="020B0604020202020204" pitchFamily="34" charset="0"/>
                        </a:rPr>
                        <a:t>PROGRAMME PURPOSE:</a:t>
                      </a:r>
                      <a:r>
                        <a:rPr lang="en-GB" sz="1100" b="1" i="0" u="none" strike="noStrike" kern="1200" baseline="0" dirty="0">
                          <a:solidFill>
                            <a:schemeClr val="tx1"/>
                          </a:solidFill>
                          <a:latin typeface="Arial" panose="020B0604020202020204" pitchFamily="34" charset="0"/>
                          <a:ea typeface="+mn-ea"/>
                          <a:cs typeface="Arial" panose="020B0604020202020204" pitchFamily="34" charset="0"/>
                        </a:rPr>
                        <a:t> </a:t>
                      </a:r>
                      <a:r>
                        <a:rPr lang="en-GB" sz="1100" b="1" dirty="0">
                          <a:solidFill>
                            <a:schemeClr val="tx1"/>
                          </a:solidFill>
                          <a:latin typeface="Arial" panose="020B0604020202020204" pitchFamily="34" charset="0"/>
                          <a:cs typeface="Arial" panose="020B0604020202020204" pitchFamily="34" charset="0"/>
                        </a:rPr>
                        <a:t>Develop and implement strategies to build capabilities to bridge the digital divide. </a:t>
                      </a:r>
                      <a:endParaRPr lang="en-ZA" sz="1100" b="1"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32747333"/>
                  </a:ext>
                </a:extLst>
              </a:tr>
              <a:tr h="24345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100" b="1" i="0" u="none" strike="noStrike" kern="1200" baseline="0" dirty="0">
                          <a:solidFill>
                            <a:schemeClr val="tx1"/>
                          </a:solidFill>
                          <a:latin typeface="Arial" panose="020B0604020202020204" pitchFamily="34" charset="0"/>
                          <a:ea typeface="+mn-ea"/>
                          <a:cs typeface="Arial" panose="020B0604020202020204" pitchFamily="34" charset="0"/>
                        </a:rPr>
                        <a:t>IMPACT STATEMENT: </a:t>
                      </a:r>
                      <a:r>
                        <a:rPr lang="en-GB" sz="1100" b="1" i="0" u="none" strike="noStrike" kern="1200" baseline="0" dirty="0">
                          <a:solidFill>
                            <a:schemeClr val="tx1"/>
                          </a:solidFill>
                          <a:latin typeface="Arial" panose="020B0604020202020204" pitchFamily="34" charset="0"/>
                          <a:ea typeface="+mn-ea"/>
                          <a:cs typeface="Arial" panose="020B0604020202020204" pitchFamily="34" charset="0"/>
                        </a:rPr>
                        <a:t>Digitally enabled citizens with secure and affordable universal access</a:t>
                      </a: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246428169"/>
                  </a:ext>
                </a:extLst>
              </a:tr>
              <a:tr h="558504">
                <a:tc gridSpan="5">
                  <a:txBody>
                    <a:bodyPr/>
                    <a:lstStyle/>
                    <a:p>
                      <a:pPr algn="l"/>
                      <a:r>
                        <a:rPr lang="en-GB" sz="1100" b="1" dirty="0">
                          <a:solidFill>
                            <a:schemeClr val="tx1"/>
                          </a:solidFill>
                          <a:latin typeface="Arial" panose="020B0604020202020204" pitchFamily="34" charset="0"/>
                          <a:cs typeface="Arial" panose="020B0604020202020204" pitchFamily="34" charset="0"/>
                        </a:rPr>
                        <a:t>OUTCOMES: </a:t>
                      </a:r>
                    </a:p>
                    <a:p>
                      <a:pPr marL="171450" indent="-171450" algn="l">
                        <a:buFont typeface="Arial" panose="020B0604020202020204" pitchFamily="34" charset="0"/>
                        <a:buChar char="•"/>
                      </a:pPr>
                      <a:r>
                        <a:rPr lang="en-GB" sz="1100" b="1" i="0" u="none" strike="noStrike" kern="1200" baseline="0" dirty="0">
                          <a:solidFill>
                            <a:schemeClr val="dk1"/>
                          </a:solidFill>
                          <a:latin typeface="Arial" panose="020B0604020202020204" pitchFamily="34" charset="0"/>
                          <a:ea typeface="+mn-ea"/>
                          <a:cs typeface="Arial" panose="020B0604020202020204" pitchFamily="34" charset="0"/>
                        </a:rPr>
                        <a:t>Develop and implement strategies to build capabilities to bridge the digital divide.</a:t>
                      </a:r>
                    </a:p>
                    <a:p>
                      <a:pPr marL="171450" indent="-171450" algn="l">
                        <a:buFont typeface="Arial" panose="020B0604020202020204" pitchFamily="34" charset="0"/>
                        <a:buChar char="•"/>
                      </a:pPr>
                      <a:r>
                        <a:rPr lang="en-GB" sz="1100" b="1" i="0" u="none" strike="noStrike" kern="1200" baseline="0" dirty="0">
                          <a:solidFill>
                            <a:schemeClr val="dk1"/>
                          </a:solidFill>
                          <a:latin typeface="Arial" panose="020B0604020202020204" pitchFamily="34" charset="0"/>
                          <a:ea typeface="+mn-ea"/>
                          <a:cs typeface="Arial" panose="020B0604020202020204" pitchFamily="34" charset="0"/>
                        </a:rPr>
                        <a:t>High performing Portfolio to enable achievement of their respective mandates </a:t>
                      </a:r>
                      <a:endParaRPr lang="en-GB" sz="1100" b="1"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272289711"/>
                  </a:ext>
                </a:extLst>
              </a:tr>
              <a:tr h="400977">
                <a:tc>
                  <a:txBody>
                    <a:bodyPr/>
                    <a:lstStyle/>
                    <a:p>
                      <a:pPr algn="ctr"/>
                      <a:r>
                        <a:rPr lang="en-ZA" sz="1100" b="1" dirty="0">
                          <a:solidFill>
                            <a:schemeClr val="tx1"/>
                          </a:solidFill>
                          <a:latin typeface="Arial" panose="020B0604020202020204" pitchFamily="34" charset="0"/>
                          <a:cs typeface="Arial" panose="020B0604020202020204" pitchFamily="34" charset="0"/>
                        </a:rPr>
                        <a:t>Annual</a:t>
                      </a:r>
                      <a:r>
                        <a:rPr lang="en-ZA" sz="1100" b="1" baseline="0" dirty="0">
                          <a:solidFill>
                            <a:schemeClr val="tx1"/>
                          </a:solidFill>
                          <a:latin typeface="Arial" panose="020B0604020202020204" pitchFamily="34" charset="0"/>
                          <a:cs typeface="Arial" panose="020B0604020202020204" pitchFamily="34" charset="0"/>
                        </a:rPr>
                        <a:t> </a:t>
                      </a:r>
                      <a:r>
                        <a:rPr lang="en-ZA" sz="1100" b="1" dirty="0">
                          <a:solidFill>
                            <a:schemeClr val="tx1"/>
                          </a:solidFill>
                          <a:latin typeface="Arial" panose="020B0604020202020204" pitchFamily="34" charset="0"/>
                          <a:cs typeface="Arial" panose="020B0604020202020204" pitchFamily="34" charset="0"/>
                        </a:rPr>
                        <a:t>Target </a:t>
                      </a:r>
                    </a:p>
                  </a:txBody>
                  <a:tcPr/>
                </a:tc>
                <a:tc>
                  <a:txBody>
                    <a:bodyPr/>
                    <a:lstStyle/>
                    <a:p>
                      <a:pPr algn="ctr"/>
                      <a:r>
                        <a:rPr lang="en-ZA" sz="1100" b="1" dirty="0">
                          <a:solidFill>
                            <a:schemeClr val="tx1"/>
                          </a:solidFill>
                          <a:latin typeface="Arial" panose="020B0604020202020204" pitchFamily="34" charset="0"/>
                          <a:cs typeface="Arial" panose="020B0604020202020204" pitchFamily="34" charset="0"/>
                        </a:rPr>
                        <a:t>Quarterly Target</a:t>
                      </a:r>
                    </a:p>
                  </a:txBody>
                  <a:tcPr/>
                </a:tc>
                <a:tc>
                  <a:txBody>
                    <a:bodyPr/>
                    <a:lstStyle/>
                    <a:p>
                      <a:pPr algn="ctr"/>
                      <a:r>
                        <a:rPr lang="en-ZA" sz="1100" b="1" dirty="0">
                          <a:solidFill>
                            <a:schemeClr val="tx1"/>
                          </a:solidFill>
                          <a:latin typeface="Arial" panose="020B0604020202020204" pitchFamily="34" charset="0"/>
                          <a:cs typeface="Arial" panose="020B0604020202020204" pitchFamily="34" charset="0"/>
                        </a:rPr>
                        <a:t>Actual Performance</a:t>
                      </a:r>
                    </a:p>
                  </a:txBody>
                  <a:tcPr/>
                </a:tc>
                <a:tc>
                  <a:txBody>
                    <a:bodyPr/>
                    <a:lstStyle/>
                    <a:p>
                      <a:pPr algn="ctr"/>
                      <a:r>
                        <a:rPr lang="en-ZA" sz="1100" b="1" dirty="0">
                          <a:solidFill>
                            <a:schemeClr val="tx1"/>
                          </a:solidFill>
                          <a:latin typeface="Arial" panose="020B0604020202020204" pitchFamily="34" charset="0"/>
                          <a:cs typeface="Arial" panose="020B0604020202020204" pitchFamily="34" charset="0"/>
                        </a:rPr>
                        <a:t>Status</a:t>
                      </a:r>
                    </a:p>
                  </a:txBody>
                  <a:tcPr/>
                </a:tc>
                <a:tc>
                  <a:txBody>
                    <a:bodyPr/>
                    <a:lstStyle/>
                    <a:p>
                      <a:pPr algn="ctr"/>
                      <a:r>
                        <a:rPr lang="en-ZA" sz="1100" b="1" dirty="0">
                          <a:solidFill>
                            <a:schemeClr val="tx1"/>
                          </a:solidFill>
                          <a:latin typeface="Arial" panose="020B0604020202020204" pitchFamily="34" charset="0"/>
                          <a:cs typeface="Arial" panose="020B0604020202020204" pitchFamily="34" charset="0"/>
                        </a:rPr>
                        <a:t>Explanation of Variance</a:t>
                      </a:r>
                    </a:p>
                  </a:txBody>
                  <a:tcPr/>
                </a:tc>
                <a:extLst>
                  <a:ext uri="{0D108BD9-81ED-4DB2-BD59-A6C34878D82A}">
                    <a16:rowId xmlns:a16="http://schemas.microsoft.com/office/drawing/2014/main" xmlns="" val="10000"/>
                  </a:ext>
                </a:extLst>
              </a:tr>
              <a:tr h="1162117">
                <a:tc>
                  <a:txBody>
                    <a:bodyPr/>
                    <a:lstStyle/>
                    <a:p>
                      <a:pPr>
                        <a:lnSpc>
                          <a:spcPct val="107000"/>
                        </a:lnSpc>
                        <a:spcAft>
                          <a:spcPts val="80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DCDT integrated plan of action in support of the implementation of National Strategic Plan (</a:t>
                      </a:r>
                      <a:r>
                        <a:rPr lang="en-ZA" sz="1100" dirty="0" err="1">
                          <a:effectLst/>
                          <a:latin typeface="Arial" panose="020B0604020202020204" pitchFamily="34" charset="0"/>
                          <a:ea typeface="Calibri" panose="020F0502020204030204" pitchFamily="34" charset="0"/>
                          <a:cs typeface="Times New Roman" panose="02020603050405020304" pitchFamily="18" charset="0"/>
                        </a:rPr>
                        <a:t>NSP</a:t>
                      </a:r>
                      <a:r>
                        <a:rPr lang="en-ZA" sz="1100" dirty="0">
                          <a:effectLst/>
                          <a:latin typeface="Arial" panose="020B0604020202020204" pitchFamily="34" charset="0"/>
                          <a:ea typeface="Calibri" panose="020F0502020204030204" pitchFamily="34" charset="0"/>
                          <a:cs typeface="Times New Roman" panose="02020603050405020304" pitchFamily="18" charset="0"/>
                        </a:rPr>
                        <a:t>) on gender-based violence developed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a:effectLst/>
                          <a:latin typeface="Arial" panose="020B0604020202020204" pitchFamily="34" charset="0"/>
                          <a:ea typeface="Calibri" panose="020F0502020204030204" pitchFamily="34" charset="0"/>
                          <a:cs typeface="Times New Roman" panose="02020603050405020304" pitchFamily="18" charset="0"/>
                        </a:rPr>
                        <a:t>First Draft report on the development of the DCDT integrated action plan in support of the NSP developed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a:effectLst/>
                          <a:latin typeface="Arial" panose="020B0604020202020204" pitchFamily="34" charset="0"/>
                          <a:ea typeface="Calibri" panose="020F0502020204030204" pitchFamily="34" charset="0"/>
                          <a:cs typeface="Times New Roman" panose="02020603050405020304" pitchFamily="18" charset="0"/>
                        </a:rPr>
                        <a:t>The first draft report on the development of the DCDT integrated action plan in support of the NSP was developed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Achieved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solidFill>
                      <a:srgbClr val="00FF00"/>
                    </a:solidFill>
                  </a:tcPr>
                </a:tc>
                <a:tc>
                  <a:txBody>
                    <a:bodyPr/>
                    <a:lstStyle/>
                    <a:p>
                      <a:pPr>
                        <a:lnSpc>
                          <a:spcPct val="107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N/A</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extLst>
                  <a:ext uri="{0D108BD9-81ED-4DB2-BD59-A6C34878D82A}">
                    <a16:rowId xmlns:a16="http://schemas.microsoft.com/office/drawing/2014/main" xmlns="" val="2463320417"/>
                  </a:ext>
                </a:extLst>
              </a:tr>
              <a:tr h="1162117">
                <a:tc>
                  <a:txBody>
                    <a:bodyPr/>
                    <a:lstStyle/>
                    <a:p>
                      <a:pPr>
                        <a:lnSpc>
                          <a:spcPct val="107000"/>
                        </a:lnSpc>
                        <a:spcAft>
                          <a:spcPts val="800"/>
                        </a:spcAft>
                      </a:pPr>
                      <a:r>
                        <a:rPr lang="en-ZA" sz="1100">
                          <a:effectLst/>
                          <a:latin typeface="Arial" panose="020B0604020202020204" pitchFamily="34" charset="0"/>
                          <a:ea typeface="Calibri" panose="020F0502020204030204" pitchFamily="34" charset="0"/>
                          <a:cs typeface="Times New Roman" panose="02020603050405020304" pitchFamily="18" charset="0"/>
                        </a:rPr>
                        <a:t>Implementation of Stakeholder Relations Strategy coordinated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a:effectLst/>
                          <a:latin typeface="Arial" panose="020B0604020202020204" pitchFamily="34" charset="0"/>
                          <a:ea typeface="Calibri" panose="020F0502020204030204" pitchFamily="34" charset="0"/>
                          <a:cs typeface="Times New Roman" panose="02020603050405020304" pitchFamily="18" charset="0"/>
                        </a:rPr>
                        <a:t>Stakeholder Relations Strategy finalized and approved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a:effectLst/>
                          <a:latin typeface="Arial" panose="020B0604020202020204" pitchFamily="34" charset="0"/>
                          <a:ea typeface="Calibri" panose="020F0502020204030204" pitchFamily="34" charset="0"/>
                          <a:cs typeface="Times New Roman" panose="02020603050405020304" pitchFamily="18" charset="0"/>
                        </a:rPr>
                        <a:t>Stakeholder Relations Strategy was finalized and approved by DG for further consultations. It was also presented to Inter-branch Committee, SOC Forum and MANCO for concurrence.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Achieved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solidFill>
                      <a:srgbClr val="FF3300"/>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The finalisation of the strategy requires further input from stakeholders before implementation can commence. </a:t>
                      </a:r>
                      <a:endPar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extLst>
                  <a:ext uri="{0D108BD9-81ED-4DB2-BD59-A6C34878D82A}">
                    <a16:rowId xmlns:a16="http://schemas.microsoft.com/office/drawing/2014/main" xmlns="" val="3985612893"/>
                  </a:ext>
                </a:extLst>
              </a:tr>
              <a:tr h="961697">
                <a:tc>
                  <a:txBody>
                    <a:bodyPr/>
                    <a:lstStyle/>
                    <a:p>
                      <a:pPr>
                        <a:lnSpc>
                          <a:spcPct val="107000"/>
                        </a:lnSpc>
                        <a:spcAft>
                          <a:spcPts val="800"/>
                        </a:spcAft>
                      </a:pPr>
                      <a:r>
                        <a:rPr lang="en-ZA" sz="1100">
                          <a:effectLst/>
                          <a:latin typeface="Arial" panose="020B0604020202020204" pitchFamily="34" charset="0"/>
                          <a:ea typeface="Calibri" panose="020F0502020204030204" pitchFamily="34" charset="0"/>
                          <a:cs typeface="Times New Roman" panose="02020603050405020304" pitchFamily="18" charset="0"/>
                        </a:rPr>
                        <a:t>Implementation Plan for District Development Model developed and coordinated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a:effectLst/>
                          <a:latin typeface="Arial" panose="020B0604020202020204" pitchFamily="34" charset="0"/>
                          <a:ea typeface="Calibri" panose="020F0502020204030204" pitchFamily="34" charset="0"/>
                          <a:cs typeface="Times New Roman" panose="02020603050405020304" pitchFamily="18" charset="0"/>
                        </a:rPr>
                        <a:t>Implementation plan for District Development Model developed and aligned with COGTA’s One Plan</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Draft Implementation Plan was developed and aligned with COGTA. It was also presented to Inter-branch Committee, SOC Forum and MANCO for concurrence.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800"/>
                        </a:spcAft>
                      </a:pPr>
                      <a:r>
                        <a:rPr lang="en-ZA"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Achieved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solidFill>
                      <a:srgbClr val="00FF00"/>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N/A</a:t>
                      </a:r>
                      <a:endPar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extLst>
                  <a:ext uri="{0D108BD9-81ED-4DB2-BD59-A6C34878D82A}">
                    <a16:rowId xmlns:a16="http://schemas.microsoft.com/office/drawing/2014/main" xmlns="" val="1974630354"/>
                  </a:ext>
                </a:extLst>
              </a:tr>
            </a:tbl>
          </a:graphicData>
        </a:graphic>
      </p:graphicFrame>
      <p:pic>
        <p:nvPicPr>
          <p:cNvPr id="14" name="Picture 13">
            <a:extLst>
              <a:ext uri="{FF2B5EF4-FFF2-40B4-BE49-F238E27FC236}">
                <a16:creationId xmlns:a16="http://schemas.microsoft.com/office/drawing/2014/main" xmlns="" id="{D1EA4B89-8498-4196-BB17-39ACD68ADF3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146350"/>
            <a:ext cx="901700" cy="901700"/>
          </a:xfrm>
          <a:prstGeom prst="rect">
            <a:avLst/>
          </a:prstGeom>
        </p:spPr>
      </p:pic>
      <p:cxnSp>
        <p:nvCxnSpPr>
          <p:cNvPr id="16" name="Straight Connector 15">
            <a:extLst>
              <a:ext uri="{FF2B5EF4-FFF2-40B4-BE49-F238E27FC236}">
                <a16:creationId xmlns:a16="http://schemas.microsoft.com/office/drawing/2014/main" xmlns="" id="{E135AEA8-C9C0-41ED-ABD1-A0903B940FE0}"/>
              </a:ext>
            </a:extLst>
          </p:cNvPr>
          <p:cNvCxnSpPr/>
          <p:nvPr/>
        </p:nvCxnSpPr>
        <p:spPr bwMode="auto">
          <a:xfrm>
            <a:off x="0" y="105273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7" name="Picture 16">
            <a:extLst>
              <a:ext uri="{FF2B5EF4-FFF2-40B4-BE49-F238E27FC236}">
                <a16:creationId xmlns:a16="http://schemas.microsoft.com/office/drawing/2014/main" xmlns="" id="{60B82295-3F61-49C5-A980-0A162027E5D1}"/>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841" y="23764"/>
            <a:ext cx="2930525" cy="921385"/>
          </a:xfrm>
          <a:prstGeom prst="rect">
            <a:avLst/>
          </a:prstGeom>
        </p:spPr>
      </p:pic>
    </p:spTree>
    <p:extLst>
      <p:ext uri="{BB962C8B-B14F-4D97-AF65-F5344CB8AC3E}">
        <p14:creationId xmlns:p14="http://schemas.microsoft.com/office/powerpoint/2010/main" xmlns="" val="981645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5">
            <a:extLst>
              <a:ext uri="{FF2B5EF4-FFF2-40B4-BE49-F238E27FC236}">
                <a16:creationId xmlns:a16="http://schemas.microsoft.com/office/drawing/2014/main" xmlns="" id="{1255F189-D163-4E5F-AF42-0435ED445B74}"/>
              </a:ext>
            </a:extLst>
          </p:cNvPr>
          <p:cNvSpPr>
            <a:spLocks noGrp="1"/>
          </p:cNvSpPr>
          <p:nvPr>
            <p:ph type="ftr" sz="quarter" idx="11"/>
          </p:nvPr>
        </p:nvSpPr>
        <p:spPr>
          <a:xfrm>
            <a:off x="10344" y="6550423"/>
            <a:ext cx="9144000" cy="285728"/>
          </a:xfrm>
          <a:solidFill>
            <a:srgbClr val="006600"/>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cxnSp>
        <p:nvCxnSpPr>
          <p:cNvPr id="7" name="Straight Connector 6"/>
          <p:cNvCxnSpPr/>
          <p:nvPr/>
        </p:nvCxnSpPr>
        <p:spPr bwMode="auto">
          <a:xfrm>
            <a:off x="5907" y="990600"/>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42300" y="0"/>
            <a:ext cx="901700" cy="901700"/>
          </a:xfrm>
          <a:prstGeom prst="rect">
            <a:avLst/>
          </a:prstGeom>
        </p:spPr>
      </p:pic>
      <p:sp>
        <p:nvSpPr>
          <p:cNvPr id="12" name="Slide Number Placeholder 11"/>
          <p:cNvSpPr>
            <a:spLocks noGrp="1"/>
          </p:cNvSpPr>
          <p:nvPr>
            <p:ph type="sldNum" sz="quarter" idx="12"/>
          </p:nvPr>
        </p:nvSpPr>
        <p:spPr>
          <a:xfrm>
            <a:off x="8820472" y="6552003"/>
            <a:ext cx="323528" cy="476250"/>
          </a:xfrm>
        </p:spPr>
        <p:txBody>
          <a:bodyPr/>
          <a:lstStyle/>
          <a:p>
            <a:pPr>
              <a:defRPr/>
            </a:pPr>
            <a:fld id="{FF7A930C-9F51-4BB6-8DBB-EDAB0DE2C28C}" type="slidenum">
              <a:rPr lang="en-US" sz="1000" smtClean="0">
                <a:solidFill>
                  <a:schemeClr val="bg1"/>
                </a:solidFill>
              </a:rPr>
              <a:pPr>
                <a:defRPr/>
              </a:pPr>
              <a:t>26</a:t>
            </a:fld>
            <a:endParaRPr lang="en-US" sz="1000" dirty="0">
              <a:solidFill>
                <a:schemeClr val="bg1"/>
              </a:solidFill>
            </a:endParaRPr>
          </a:p>
        </p:txBody>
      </p:sp>
      <p:pic>
        <p:nvPicPr>
          <p:cNvPr id="14" name="Picture 13">
            <a:extLst>
              <a:ext uri="{FF2B5EF4-FFF2-40B4-BE49-F238E27FC236}">
                <a16:creationId xmlns:a16="http://schemas.microsoft.com/office/drawing/2014/main" xmlns="" id="{41600A9B-CA95-4CAC-8E33-7D4D0EDC77FB}"/>
              </a:ext>
            </a:extLst>
          </p:cNvPr>
          <p:cNvPicPr/>
          <p:nvPr/>
        </p:nvPicPr>
        <p:blipFill>
          <a:blip r:embed="rId4" cstate="print">
            <a:extLst>
              <a:ext uri="{28A0092B-C50C-407E-A947-70E740481C1C}">
                <a14:useLocalDpi xmlns:a14="http://schemas.microsoft.com/office/drawing/2010/main" xmlns="" val="0"/>
              </a:ext>
            </a:extLst>
          </a:blip>
          <a:stretch>
            <a:fillRect/>
          </a:stretch>
        </p:blipFill>
        <p:spPr>
          <a:xfrm>
            <a:off x="68841" y="63447"/>
            <a:ext cx="2918983" cy="836665"/>
          </a:xfrm>
          <a:prstGeom prst="rect">
            <a:avLst/>
          </a:prstGeom>
        </p:spPr>
      </p:pic>
      <p:sp>
        <p:nvSpPr>
          <p:cNvPr id="10" name="Rectangle 2">
            <a:extLst>
              <a:ext uri="{FF2B5EF4-FFF2-40B4-BE49-F238E27FC236}">
                <a16:creationId xmlns:a16="http://schemas.microsoft.com/office/drawing/2014/main" xmlns="" id="{FCE7C342-AF98-4995-B386-83D735EF7CC1}"/>
              </a:ext>
            </a:extLst>
          </p:cNvPr>
          <p:cNvSpPr>
            <a:spLocks noGrp="1" noChangeArrowheads="1"/>
          </p:cNvSpPr>
          <p:nvPr>
            <p:ph type="title"/>
          </p:nvPr>
        </p:nvSpPr>
        <p:spPr bwMode="auto">
          <a:xfrm>
            <a:off x="899592" y="1928813"/>
            <a:ext cx="7172846" cy="3010766"/>
          </a:xfrm>
          <a:prstGeom prst="rect">
            <a:avLst/>
          </a:prstGeom>
          <a:solidFill>
            <a:schemeClr val="bg1"/>
          </a:solidFill>
          <a:ln>
            <a:solidFill>
              <a:schemeClr val="bg1"/>
            </a:solidFill>
            <a:miter lim="800000"/>
            <a:headEnd/>
            <a:tailEnd/>
          </a:ln>
          <a:effectLst>
            <a:outerShdw dist="107763" dir="8100000" algn="ctr" rotWithShape="0">
              <a:srgbClr val="663300">
                <a:alpha val="50000"/>
              </a:srgbClr>
            </a:outerShdw>
          </a:effectLst>
        </p:spPr>
        <p:txBody>
          <a:bodyPr vert="horz" wrap="square" lIns="91440" tIns="45720" rIns="91440" bIns="45720" numCol="1" anchor="ctr" anchorCtr="0" compatLnSpc="1">
            <a:prstTxWarp prst="textNoShape">
              <a:avLst/>
            </a:prstTxWarp>
          </a:bodyPr>
          <a:lstStyle/>
          <a:p>
            <a:pPr>
              <a:defRPr/>
            </a:pPr>
            <a:r>
              <a:rPr lang="en-GB" sz="3200" dirty="0">
                <a:solidFill>
                  <a:srgbClr val="006600"/>
                </a:solidFill>
                <a:latin typeface="Arial" panose="020B0604020202020204" pitchFamily="34" charset="0"/>
                <a:cs typeface="Arial" panose="020B0604020202020204" pitchFamily="34" charset="0"/>
              </a:rPr>
              <a:t>INTERIM FINANCIAL STATEMENT AS AT </a:t>
            </a:r>
            <a:br>
              <a:rPr lang="en-GB" sz="3200" dirty="0">
                <a:solidFill>
                  <a:srgbClr val="006600"/>
                </a:solidFill>
                <a:latin typeface="Arial" panose="020B0604020202020204" pitchFamily="34" charset="0"/>
                <a:cs typeface="Arial" panose="020B0604020202020204" pitchFamily="34" charset="0"/>
              </a:rPr>
            </a:br>
            <a:r>
              <a:rPr lang="en-GB" sz="3200" dirty="0">
                <a:solidFill>
                  <a:srgbClr val="006600"/>
                </a:solidFill>
                <a:latin typeface="Arial" panose="020B0604020202020204" pitchFamily="34" charset="0"/>
                <a:cs typeface="Arial" panose="020B0604020202020204" pitchFamily="34" charset="0"/>
              </a:rPr>
              <a:t>30 JUNE 2021</a:t>
            </a:r>
            <a:br>
              <a:rPr lang="en-GB" sz="3200" dirty="0">
                <a:solidFill>
                  <a:srgbClr val="006600"/>
                </a:solidFill>
                <a:latin typeface="Arial" panose="020B0604020202020204" pitchFamily="34" charset="0"/>
                <a:cs typeface="Arial" panose="020B0604020202020204" pitchFamily="34" charset="0"/>
              </a:rPr>
            </a:br>
            <a:r>
              <a:rPr lang="en-US" sz="3200" dirty="0">
                <a:solidFill>
                  <a:srgbClr val="FF0000"/>
                </a:solidFill>
                <a:latin typeface="Arial" panose="020B0604020202020204" pitchFamily="34" charset="0"/>
                <a:cs typeface="Arial" panose="020B0604020202020204" pitchFamily="34" charset="0"/>
              </a:rPr>
              <a:t/>
            </a:r>
            <a:br>
              <a:rPr lang="en-US" sz="3200" dirty="0">
                <a:solidFill>
                  <a:srgbClr val="FF0000"/>
                </a:solidFill>
                <a:latin typeface="Arial" panose="020B0604020202020204" pitchFamily="34" charset="0"/>
                <a:cs typeface="Arial" panose="020B0604020202020204" pitchFamily="34" charset="0"/>
              </a:rPr>
            </a:br>
            <a:endParaRPr lang="en-US" sz="3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78163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5">
            <a:extLst>
              <a:ext uri="{FF2B5EF4-FFF2-40B4-BE49-F238E27FC236}">
                <a16:creationId xmlns:a16="http://schemas.microsoft.com/office/drawing/2014/main" xmlns="" id="{B25458AA-12CE-42E8-A9D6-154E7D2E22E7}"/>
              </a:ext>
            </a:extLst>
          </p:cNvPr>
          <p:cNvSpPr>
            <a:spLocks noGrp="1"/>
          </p:cNvSpPr>
          <p:nvPr>
            <p:ph type="ftr" sz="quarter" idx="11"/>
          </p:nvPr>
        </p:nvSpPr>
        <p:spPr>
          <a:xfrm>
            <a:off x="10344" y="6550423"/>
            <a:ext cx="9144000" cy="285728"/>
          </a:xfrm>
          <a:solidFill>
            <a:srgbClr val="006600"/>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cxnSp>
        <p:nvCxnSpPr>
          <p:cNvPr id="7" name="Straight Connector 6"/>
          <p:cNvCxnSpPr/>
          <p:nvPr/>
        </p:nvCxnSpPr>
        <p:spPr bwMode="auto">
          <a:xfrm>
            <a:off x="0" y="738430"/>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12" name="Slide Number Placeholder 11"/>
          <p:cNvSpPr>
            <a:spLocks noGrp="1"/>
          </p:cNvSpPr>
          <p:nvPr>
            <p:ph type="sldNum" sz="quarter" idx="12"/>
          </p:nvPr>
        </p:nvSpPr>
        <p:spPr>
          <a:xfrm>
            <a:off x="8820472" y="6552003"/>
            <a:ext cx="323528" cy="476250"/>
          </a:xfrm>
        </p:spPr>
        <p:txBody>
          <a:bodyPr/>
          <a:lstStyle/>
          <a:p>
            <a:pPr>
              <a:defRPr/>
            </a:pPr>
            <a:fld id="{FF7A930C-9F51-4BB6-8DBB-EDAB0DE2C28C}" type="slidenum">
              <a:rPr lang="en-US" sz="1000" smtClean="0">
                <a:solidFill>
                  <a:schemeClr val="bg1"/>
                </a:solidFill>
              </a:rPr>
              <a:pPr>
                <a:defRPr/>
              </a:pPr>
              <a:t>27</a:t>
            </a:fld>
            <a:endParaRPr lang="en-US" sz="1000" dirty="0">
              <a:solidFill>
                <a:schemeClr val="bg1"/>
              </a:solidFill>
            </a:endParaRPr>
          </a:p>
        </p:txBody>
      </p:sp>
      <p:sp>
        <p:nvSpPr>
          <p:cNvPr id="15" name="Rectangle 14">
            <a:extLst>
              <a:ext uri="{FF2B5EF4-FFF2-40B4-BE49-F238E27FC236}">
                <a16:creationId xmlns:a16="http://schemas.microsoft.com/office/drawing/2014/main" xmlns="" id="{1CF1069F-4905-4208-AE63-21C3B88AE45D}"/>
              </a:ext>
            </a:extLst>
          </p:cNvPr>
          <p:cNvSpPr/>
          <p:nvPr/>
        </p:nvSpPr>
        <p:spPr>
          <a:xfrm>
            <a:off x="329642" y="980001"/>
            <a:ext cx="8556724" cy="3514726"/>
          </a:xfrm>
          <a:prstGeom prst="rect">
            <a:avLst/>
          </a:prstGeom>
        </p:spPr>
        <p:txBody>
          <a:bodyPr wrap="square">
            <a:noAutofit/>
          </a:bodyPr>
          <a:lstStyle/>
          <a:p>
            <a:pPr algn="just">
              <a:spcBef>
                <a:spcPts val="450"/>
              </a:spcBef>
              <a:spcAft>
                <a:spcPts val="450"/>
              </a:spcAft>
              <a:defRPr/>
            </a:pPr>
            <a:endParaRPr lang="en-ZA" dirty="0">
              <a:latin typeface="Arial" panose="020B0604020202020204" pitchFamily="34" charset="0"/>
              <a:cs typeface="Arial" panose="020B0604020202020204" pitchFamily="34" charset="0"/>
            </a:endParaRPr>
          </a:p>
        </p:txBody>
      </p:sp>
      <p:sp>
        <p:nvSpPr>
          <p:cNvPr id="8" name="TextBox 7"/>
          <p:cNvSpPr txBox="1"/>
          <p:nvPr/>
        </p:nvSpPr>
        <p:spPr>
          <a:xfrm>
            <a:off x="251519" y="3683366"/>
            <a:ext cx="3024337" cy="400110"/>
          </a:xfrm>
          <a:prstGeom prst="rect">
            <a:avLst/>
          </a:prstGeom>
          <a:noFill/>
        </p:spPr>
        <p:txBody>
          <a:bodyPr wrap="square" rtlCol="0">
            <a:spAutoFit/>
          </a:bodyPr>
          <a:lstStyle/>
          <a:p>
            <a:pPr marL="342900" indent="-342900">
              <a:spcBef>
                <a:spcPts val="1200"/>
              </a:spcBef>
              <a:buFont typeface="Wingdings" panose="05000000000000000000" pitchFamily="2" charset="2"/>
              <a:buChar char="ü"/>
            </a:pPr>
            <a:endParaRPr lang="en-US" sz="2000" b="0" dirty="0"/>
          </a:p>
        </p:txBody>
      </p:sp>
      <p:sp>
        <p:nvSpPr>
          <p:cNvPr id="9" name="TextBox 8">
            <a:extLst>
              <a:ext uri="{FF2B5EF4-FFF2-40B4-BE49-F238E27FC236}">
                <a16:creationId xmlns:a16="http://schemas.microsoft.com/office/drawing/2014/main" xmlns="" id="{75DF5676-B637-46C9-B5B5-659D4BD5BE62}"/>
              </a:ext>
            </a:extLst>
          </p:cNvPr>
          <p:cNvSpPr txBox="1"/>
          <p:nvPr/>
        </p:nvSpPr>
        <p:spPr>
          <a:xfrm>
            <a:off x="256853" y="5300718"/>
            <a:ext cx="8409323" cy="1169551"/>
          </a:xfrm>
          <a:prstGeom prst="rect">
            <a:avLst/>
          </a:prstGeom>
          <a:noFill/>
        </p:spPr>
        <p:txBody>
          <a:bodyPr wrap="square">
            <a:spAutoFit/>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Total  expenditure as at 30 June 2021 was 23% - mainly due to compensation of employees, transfers to the entities made and monthly commitments paid.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ZA"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International Branch - International membership fees were not paid during the first quarter due to delays experienced in receiving invoices.   </a:t>
            </a:r>
          </a:p>
        </p:txBody>
      </p:sp>
      <p:pic>
        <p:nvPicPr>
          <p:cNvPr id="2" name="Picture 1">
            <a:extLst>
              <a:ext uri="{FF2B5EF4-FFF2-40B4-BE49-F238E27FC236}">
                <a16:creationId xmlns:a16="http://schemas.microsoft.com/office/drawing/2014/main" xmlns="" id="{1CFD231F-BF3C-4708-90C6-8DE0D9DA493B}"/>
              </a:ext>
            </a:extLst>
          </p:cNvPr>
          <p:cNvPicPr>
            <a:picLocks noChangeAspect="1"/>
          </p:cNvPicPr>
          <p:nvPr/>
        </p:nvPicPr>
        <p:blipFill>
          <a:blip r:embed="rId3" cstate="print"/>
          <a:stretch>
            <a:fillRect/>
          </a:stretch>
        </p:blipFill>
        <p:spPr>
          <a:xfrm>
            <a:off x="323985" y="799245"/>
            <a:ext cx="8403677" cy="2174609"/>
          </a:xfrm>
          <a:prstGeom prst="rect">
            <a:avLst/>
          </a:prstGeom>
        </p:spPr>
      </p:pic>
      <p:pic>
        <p:nvPicPr>
          <p:cNvPr id="4" name="Picture 3">
            <a:extLst>
              <a:ext uri="{FF2B5EF4-FFF2-40B4-BE49-F238E27FC236}">
                <a16:creationId xmlns:a16="http://schemas.microsoft.com/office/drawing/2014/main" xmlns="" id="{31D5651F-45A8-487A-A8AE-06A4450BC070}"/>
              </a:ext>
            </a:extLst>
          </p:cNvPr>
          <p:cNvPicPr>
            <a:picLocks noChangeAspect="1"/>
          </p:cNvPicPr>
          <p:nvPr/>
        </p:nvPicPr>
        <p:blipFill>
          <a:blip r:embed="rId4" cstate="print"/>
          <a:stretch>
            <a:fillRect/>
          </a:stretch>
        </p:blipFill>
        <p:spPr>
          <a:xfrm>
            <a:off x="345642" y="3080525"/>
            <a:ext cx="8382020" cy="1895304"/>
          </a:xfrm>
          <a:prstGeom prst="rect">
            <a:avLst/>
          </a:prstGeom>
        </p:spPr>
      </p:pic>
      <p:sp>
        <p:nvSpPr>
          <p:cNvPr id="10" name="Rectangle 9">
            <a:extLst>
              <a:ext uri="{FF2B5EF4-FFF2-40B4-BE49-F238E27FC236}">
                <a16:creationId xmlns:a16="http://schemas.microsoft.com/office/drawing/2014/main" xmlns="" id="{A35AA06B-2A30-404E-B6EC-B9A0A5773E97}"/>
              </a:ext>
            </a:extLst>
          </p:cNvPr>
          <p:cNvSpPr/>
          <p:nvPr/>
        </p:nvSpPr>
        <p:spPr>
          <a:xfrm>
            <a:off x="2843808" y="188640"/>
            <a:ext cx="5251450" cy="400110"/>
          </a:xfrm>
          <a:prstGeom prst="rect">
            <a:avLst/>
          </a:prstGeom>
        </p:spPr>
        <p:txBody>
          <a:bodyPr wrap="square">
            <a:spAutoFit/>
          </a:bodyPr>
          <a:lstStyle/>
          <a:p>
            <a:pPr lvl="0" algn="ctr" eaLnBrk="0" hangingPunct="0">
              <a:defRPr/>
            </a:pPr>
            <a:r>
              <a:rPr lang="en-ZA" sz="2000" dirty="0">
                <a:solidFill>
                  <a:srgbClr val="006600"/>
                </a:solidFill>
              </a:rPr>
              <a:t>BUDGET &amp; EXPENDITURE</a:t>
            </a:r>
          </a:p>
        </p:txBody>
      </p:sp>
      <p:pic>
        <p:nvPicPr>
          <p:cNvPr id="11" name="Picture 10">
            <a:extLst>
              <a:ext uri="{FF2B5EF4-FFF2-40B4-BE49-F238E27FC236}">
                <a16:creationId xmlns:a16="http://schemas.microsoft.com/office/drawing/2014/main" xmlns="" id="{28AF0490-9951-433E-AAFC-4E3AB08AFFED}"/>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385417" y="19075"/>
            <a:ext cx="689742" cy="689742"/>
          </a:xfrm>
          <a:prstGeom prst="rect">
            <a:avLst/>
          </a:prstGeom>
        </p:spPr>
      </p:pic>
      <p:pic>
        <p:nvPicPr>
          <p:cNvPr id="13" name="Picture 12">
            <a:extLst>
              <a:ext uri="{FF2B5EF4-FFF2-40B4-BE49-F238E27FC236}">
                <a16:creationId xmlns:a16="http://schemas.microsoft.com/office/drawing/2014/main" xmlns="" id="{DB2BE40F-4051-4443-8A41-9B4125DC5CDE}"/>
              </a:ext>
            </a:extLst>
          </p:cNvPr>
          <p:cNvPicPr/>
          <p:nvPr/>
        </p:nvPicPr>
        <p:blipFill>
          <a:blip r:embed="rId6" cstate="print">
            <a:extLst>
              <a:ext uri="{28A0092B-C50C-407E-A947-70E740481C1C}">
                <a14:useLocalDpi xmlns:a14="http://schemas.microsoft.com/office/drawing/2010/main" xmlns="" val="0"/>
              </a:ext>
            </a:extLst>
          </a:blip>
          <a:stretch>
            <a:fillRect/>
          </a:stretch>
        </p:blipFill>
        <p:spPr>
          <a:xfrm>
            <a:off x="68841" y="-28225"/>
            <a:ext cx="2558943" cy="646663"/>
          </a:xfrm>
          <a:prstGeom prst="rect">
            <a:avLst/>
          </a:prstGeom>
        </p:spPr>
      </p:pic>
    </p:spTree>
    <p:extLst>
      <p:ext uri="{BB962C8B-B14F-4D97-AF65-F5344CB8AC3E}">
        <p14:creationId xmlns:p14="http://schemas.microsoft.com/office/powerpoint/2010/main" xmlns="" val="2801553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5">
            <a:extLst>
              <a:ext uri="{FF2B5EF4-FFF2-40B4-BE49-F238E27FC236}">
                <a16:creationId xmlns:a16="http://schemas.microsoft.com/office/drawing/2014/main" xmlns="" id="{68FF40C0-78D4-453B-B33F-1A2CCD35D39C}"/>
              </a:ext>
            </a:extLst>
          </p:cNvPr>
          <p:cNvSpPr>
            <a:spLocks noGrp="1"/>
          </p:cNvSpPr>
          <p:nvPr>
            <p:ph type="ftr" sz="quarter" idx="11"/>
          </p:nvPr>
        </p:nvSpPr>
        <p:spPr>
          <a:xfrm>
            <a:off x="10344" y="6550423"/>
            <a:ext cx="9144000" cy="285728"/>
          </a:xfrm>
          <a:solidFill>
            <a:srgbClr val="006600"/>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cxnSp>
        <p:nvCxnSpPr>
          <p:cNvPr id="7" name="Straight Connector 6"/>
          <p:cNvCxnSpPr/>
          <p:nvPr/>
        </p:nvCxnSpPr>
        <p:spPr bwMode="auto">
          <a:xfrm>
            <a:off x="0" y="738430"/>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12" name="Slide Number Placeholder 11"/>
          <p:cNvSpPr>
            <a:spLocks noGrp="1"/>
          </p:cNvSpPr>
          <p:nvPr>
            <p:ph type="sldNum" sz="quarter" idx="12"/>
          </p:nvPr>
        </p:nvSpPr>
        <p:spPr>
          <a:xfrm>
            <a:off x="8820472" y="6552003"/>
            <a:ext cx="323528" cy="476250"/>
          </a:xfrm>
        </p:spPr>
        <p:txBody>
          <a:bodyPr/>
          <a:lstStyle/>
          <a:p>
            <a:pPr>
              <a:defRPr/>
            </a:pPr>
            <a:fld id="{FF7A930C-9F51-4BB6-8DBB-EDAB0DE2C28C}" type="slidenum">
              <a:rPr lang="en-US" sz="1000" smtClean="0">
                <a:solidFill>
                  <a:schemeClr val="bg1"/>
                </a:solidFill>
              </a:rPr>
              <a:pPr>
                <a:defRPr/>
              </a:pPr>
              <a:t>28</a:t>
            </a:fld>
            <a:endParaRPr lang="en-US" sz="1000" dirty="0">
              <a:solidFill>
                <a:schemeClr val="bg1"/>
              </a:solidFill>
            </a:endParaRPr>
          </a:p>
        </p:txBody>
      </p:sp>
      <p:sp>
        <p:nvSpPr>
          <p:cNvPr id="15" name="Rectangle 14">
            <a:extLst>
              <a:ext uri="{FF2B5EF4-FFF2-40B4-BE49-F238E27FC236}">
                <a16:creationId xmlns:a16="http://schemas.microsoft.com/office/drawing/2014/main" xmlns="" id="{1CF1069F-4905-4208-AE63-21C3B88AE45D}"/>
              </a:ext>
            </a:extLst>
          </p:cNvPr>
          <p:cNvSpPr/>
          <p:nvPr/>
        </p:nvSpPr>
        <p:spPr>
          <a:xfrm>
            <a:off x="329642" y="980001"/>
            <a:ext cx="8556724" cy="3514726"/>
          </a:xfrm>
          <a:prstGeom prst="rect">
            <a:avLst/>
          </a:prstGeom>
        </p:spPr>
        <p:txBody>
          <a:bodyPr wrap="square">
            <a:noAutofit/>
          </a:bodyPr>
          <a:lstStyle/>
          <a:p>
            <a:pPr algn="just">
              <a:spcBef>
                <a:spcPts val="450"/>
              </a:spcBef>
              <a:spcAft>
                <a:spcPts val="450"/>
              </a:spcAft>
              <a:defRPr/>
            </a:pPr>
            <a:endParaRPr lang="en-ZA" dirty="0">
              <a:latin typeface="Arial" panose="020B0604020202020204" pitchFamily="34" charset="0"/>
              <a:cs typeface="Arial" panose="020B0604020202020204" pitchFamily="34" charset="0"/>
            </a:endParaRPr>
          </a:p>
        </p:txBody>
      </p:sp>
      <p:sp>
        <p:nvSpPr>
          <p:cNvPr id="8" name="TextBox 7"/>
          <p:cNvSpPr txBox="1"/>
          <p:nvPr/>
        </p:nvSpPr>
        <p:spPr>
          <a:xfrm>
            <a:off x="251519" y="3683366"/>
            <a:ext cx="3024337" cy="400110"/>
          </a:xfrm>
          <a:prstGeom prst="rect">
            <a:avLst/>
          </a:prstGeom>
          <a:noFill/>
        </p:spPr>
        <p:txBody>
          <a:bodyPr wrap="square" rtlCol="0">
            <a:spAutoFit/>
          </a:bodyPr>
          <a:lstStyle/>
          <a:p>
            <a:pPr marL="342900" indent="-342900">
              <a:spcBef>
                <a:spcPts val="1200"/>
              </a:spcBef>
              <a:buFont typeface="Wingdings" panose="05000000000000000000" pitchFamily="2" charset="2"/>
              <a:buChar char="ü"/>
            </a:pPr>
            <a:endParaRPr lang="en-US" sz="2000" b="0" dirty="0"/>
          </a:p>
        </p:txBody>
      </p:sp>
      <p:sp>
        <p:nvSpPr>
          <p:cNvPr id="9" name="TextBox 8">
            <a:extLst>
              <a:ext uri="{FF2B5EF4-FFF2-40B4-BE49-F238E27FC236}">
                <a16:creationId xmlns:a16="http://schemas.microsoft.com/office/drawing/2014/main" xmlns="" id="{79CB0863-72F8-4A07-98D4-0BEB0E480640}"/>
              </a:ext>
            </a:extLst>
          </p:cNvPr>
          <p:cNvSpPr txBox="1"/>
          <p:nvPr/>
        </p:nvSpPr>
        <p:spPr>
          <a:xfrm>
            <a:off x="324257" y="1413576"/>
            <a:ext cx="8424937" cy="4278094"/>
          </a:xfrm>
          <a:prstGeom prst="rect">
            <a:avLst/>
          </a:prstGeom>
          <a:noFill/>
        </p:spPr>
        <p:txBody>
          <a:bodyPr wrap="square">
            <a:spAutoFit/>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ZA"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COE</a:t>
            </a:r>
            <a:r>
              <a:rPr kumimoji="0" lang="en-ZA"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 Underspending due to vacant posts not filled and awaiting the finalisation of the organisational structure. The salary adjustments have not been paid to date.</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ZA"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ZA"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Goods &amp; Services </a:t>
            </a:r>
            <a:r>
              <a:rPr kumimoji="0" lang="en-ZA"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Expenditure mainly on monthly commitments. Travel and subsistence slowly picking up. SA Connect allocation amounts to R194,5 million (46% of G&amp;S budget) and spending has not commenced under this item because invoices are allocated to the advance paid to entities in the previous financial year.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ZA" sz="1600" b="0" dirty="0">
              <a:solidFill>
                <a:srgbClr val="000000"/>
              </a:solidFill>
              <a:latin typeface="Arial" pitchFamily="34" charset="0"/>
              <a:cs typeface="Arial" pitchFamily="34" charset="0"/>
            </a:endParaRPr>
          </a:p>
          <a:p>
            <a:pPr marL="171450" lvl="0" indent="-171450">
              <a:buFont typeface="Arial" panose="020B0604020202020204" pitchFamily="34" charset="0"/>
              <a:buChar char="•"/>
              <a:defRPr/>
            </a:pPr>
            <a:r>
              <a:rPr kumimoji="0" lang="en-ZA"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There were delays experienced in the procurement of panel of service providers to assist with the drafting of bills, l</a:t>
            </a:r>
            <a:r>
              <a:rPr lang="en-ZA" sz="1600" b="0" dirty="0" err="1">
                <a:solidFill>
                  <a:srgbClr val="000000"/>
                </a:solidFill>
                <a:latin typeface="Arial" pitchFamily="34" charset="0"/>
                <a:cs typeface="Arial" pitchFamily="34" charset="0"/>
              </a:rPr>
              <a:t>egislation</a:t>
            </a:r>
            <a:r>
              <a:rPr lang="en-ZA" sz="1600" b="0" dirty="0">
                <a:solidFill>
                  <a:srgbClr val="000000"/>
                </a:solidFill>
                <a:latin typeface="Arial" pitchFamily="34" charset="0"/>
                <a:cs typeface="Arial" pitchFamily="34" charset="0"/>
              </a:rPr>
              <a:t> and business cases. The procurement is now in the final stages. </a:t>
            </a:r>
            <a:endParaRPr kumimoji="0" lang="en-ZA"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ZA" sz="1600" b="0" dirty="0">
              <a:solidFill>
                <a:srgbClr val="000000"/>
              </a:solidFill>
              <a:latin typeface="Arial" pitchFamily="34" charset="0"/>
              <a:cs typeface="Arial" pitchFamily="34" charset="0"/>
            </a:endParaRPr>
          </a:p>
          <a:p>
            <a:pPr marL="171450" indent="-171450">
              <a:buFont typeface="Arial" panose="020B0604020202020204" pitchFamily="34" charset="0"/>
              <a:buChar char="•"/>
              <a:defRPr/>
            </a:pPr>
            <a:r>
              <a:rPr kumimoji="0" lang="en-ZA"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The transfers are paid to the entities in line with the pre-approved scheduled with National Treasury.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ZA"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ZA"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Capital Assets </a:t>
            </a:r>
            <a:r>
              <a:rPr kumimoji="0" lang="en-ZA"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Digital Migration, Installation of CCTV cameras and Access control system are still in progress.</a:t>
            </a:r>
          </a:p>
        </p:txBody>
      </p:sp>
      <p:sp>
        <p:nvSpPr>
          <p:cNvPr id="10" name="Rectangle 9">
            <a:extLst>
              <a:ext uri="{FF2B5EF4-FFF2-40B4-BE49-F238E27FC236}">
                <a16:creationId xmlns:a16="http://schemas.microsoft.com/office/drawing/2014/main" xmlns="" id="{B2F3E909-A441-45E1-95C3-DD4AF549EB87}"/>
              </a:ext>
            </a:extLst>
          </p:cNvPr>
          <p:cNvSpPr/>
          <p:nvPr/>
        </p:nvSpPr>
        <p:spPr>
          <a:xfrm>
            <a:off x="2843808" y="188640"/>
            <a:ext cx="5251450" cy="400110"/>
          </a:xfrm>
          <a:prstGeom prst="rect">
            <a:avLst/>
          </a:prstGeom>
        </p:spPr>
        <p:txBody>
          <a:bodyPr wrap="square">
            <a:spAutoFit/>
          </a:bodyPr>
          <a:lstStyle/>
          <a:p>
            <a:pPr lvl="0" algn="ctr" eaLnBrk="0" hangingPunct="0">
              <a:defRPr/>
            </a:pPr>
            <a:r>
              <a:rPr lang="en-ZA" sz="2000" dirty="0">
                <a:solidFill>
                  <a:srgbClr val="006600"/>
                </a:solidFill>
              </a:rPr>
              <a:t>BUDGET &amp; EXPENDITURE</a:t>
            </a:r>
          </a:p>
        </p:txBody>
      </p:sp>
      <p:pic>
        <p:nvPicPr>
          <p:cNvPr id="11" name="Picture 10">
            <a:extLst>
              <a:ext uri="{FF2B5EF4-FFF2-40B4-BE49-F238E27FC236}">
                <a16:creationId xmlns:a16="http://schemas.microsoft.com/office/drawing/2014/main" xmlns="" id="{31C08247-22FC-4CE1-8AC9-6D7AC3565DC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85417" y="19075"/>
            <a:ext cx="689742" cy="689742"/>
          </a:xfrm>
          <a:prstGeom prst="rect">
            <a:avLst/>
          </a:prstGeom>
        </p:spPr>
      </p:pic>
      <p:pic>
        <p:nvPicPr>
          <p:cNvPr id="13" name="Picture 12">
            <a:extLst>
              <a:ext uri="{FF2B5EF4-FFF2-40B4-BE49-F238E27FC236}">
                <a16:creationId xmlns:a16="http://schemas.microsoft.com/office/drawing/2014/main" xmlns="" id="{CCAE6F84-7E36-479B-8338-21BAFCFFC832}"/>
              </a:ext>
            </a:extLst>
          </p:cNvPr>
          <p:cNvPicPr/>
          <p:nvPr/>
        </p:nvPicPr>
        <p:blipFill>
          <a:blip r:embed="rId4" cstate="print">
            <a:extLst>
              <a:ext uri="{28A0092B-C50C-407E-A947-70E740481C1C}">
                <a14:useLocalDpi xmlns:a14="http://schemas.microsoft.com/office/drawing/2010/main" xmlns="" val="0"/>
              </a:ext>
            </a:extLst>
          </a:blip>
          <a:stretch>
            <a:fillRect/>
          </a:stretch>
        </p:blipFill>
        <p:spPr>
          <a:xfrm>
            <a:off x="68841" y="-28225"/>
            <a:ext cx="2558943" cy="646663"/>
          </a:xfrm>
          <a:prstGeom prst="rect">
            <a:avLst/>
          </a:prstGeom>
        </p:spPr>
      </p:pic>
    </p:spTree>
    <p:extLst>
      <p:ext uri="{BB962C8B-B14F-4D97-AF65-F5344CB8AC3E}">
        <p14:creationId xmlns:p14="http://schemas.microsoft.com/office/powerpoint/2010/main" xmlns="" val="778954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5">
            <a:extLst>
              <a:ext uri="{FF2B5EF4-FFF2-40B4-BE49-F238E27FC236}">
                <a16:creationId xmlns:a16="http://schemas.microsoft.com/office/drawing/2014/main" xmlns="" id="{2496BB1E-84BF-4918-8CBD-4C91157FBDA4}"/>
              </a:ext>
            </a:extLst>
          </p:cNvPr>
          <p:cNvSpPr>
            <a:spLocks noGrp="1"/>
          </p:cNvSpPr>
          <p:nvPr>
            <p:ph type="ftr" sz="quarter" idx="11"/>
          </p:nvPr>
        </p:nvSpPr>
        <p:spPr>
          <a:xfrm>
            <a:off x="10344" y="6550423"/>
            <a:ext cx="9144000" cy="285728"/>
          </a:xfrm>
          <a:solidFill>
            <a:srgbClr val="006600"/>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cxnSp>
        <p:nvCxnSpPr>
          <p:cNvPr id="7" name="Straight Connector 6"/>
          <p:cNvCxnSpPr/>
          <p:nvPr/>
        </p:nvCxnSpPr>
        <p:spPr bwMode="auto">
          <a:xfrm>
            <a:off x="0" y="738430"/>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12" name="Slide Number Placeholder 11"/>
          <p:cNvSpPr>
            <a:spLocks noGrp="1"/>
          </p:cNvSpPr>
          <p:nvPr>
            <p:ph type="sldNum" sz="quarter" idx="12"/>
          </p:nvPr>
        </p:nvSpPr>
        <p:spPr>
          <a:xfrm>
            <a:off x="8820472" y="6552003"/>
            <a:ext cx="323528" cy="476250"/>
          </a:xfrm>
        </p:spPr>
        <p:txBody>
          <a:bodyPr/>
          <a:lstStyle/>
          <a:p>
            <a:pPr>
              <a:defRPr/>
            </a:pPr>
            <a:fld id="{FF7A930C-9F51-4BB6-8DBB-EDAB0DE2C28C}" type="slidenum">
              <a:rPr lang="en-US" sz="1000" smtClean="0">
                <a:solidFill>
                  <a:schemeClr val="bg1"/>
                </a:solidFill>
              </a:rPr>
              <a:pPr>
                <a:defRPr/>
              </a:pPr>
              <a:t>29</a:t>
            </a:fld>
            <a:endParaRPr lang="en-US" sz="1000" dirty="0">
              <a:solidFill>
                <a:schemeClr val="bg1"/>
              </a:solidFill>
            </a:endParaRPr>
          </a:p>
        </p:txBody>
      </p:sp>
      <p:sp>
        <p:nvSpPr>
          <p:cNvPr id="15" name="Rectangle 14">
            <a:extLst>
              <a:ext uri="{FF2B5EF4-FFF2-40B4-BE49-F238E27FC236}">
                <a16:creationId xmlns:a16="http://schemas.microsoft.com/office/drawing/2014/main" xmlns="" id="{1CF1069F-4905-4208-AE63-21C3B88AE45D}"/>
              </a:ext>
            </a:extLst>
          </p:cNvPr>
          <p:cNvSpPr/>
          <p:nvPr/>
        </p:nvSpPr>
        <p:spPr>
          <a:xfrm>
            <a:off x="329642" y="980001"/>
            <a:ext cx="8556724" cy="3514726"/>
          </a:xfrm>
          <a:prstGeom prst="rect">
            <a:avLst/>
          </a:prstGeom>
        </p:spPr>
        <p:txBody>
          <a:bodyPr wrap="square">
            <a:noAutofit/>
          </a:bodyPr>
          <a:lstStyle/>
          <a:p>
            <a:pPr algn="just">
              <a:spcBef>
                <a:spcPts val="450"/>
              </a:spcBef>
              <a:spcAft>
                <a:spcPts val="450"/>
              </a:spcAft>
              <a:defRPr/>
            </a:pPr>
            <a:endParaRPr lang="en-ZA" dirty="0">
              <a:latin typeface="Arial" panose="020B0604020202020204" pitchFamily="34" charset="0"/>
              <a:cs typeface="Arial" panose="020B0604020202020204" pitchFamily="34" charset="0"/>
            </a:endParaRPr>
          </a:p>
        </p:txBody>
      </p:sp>
      <p:sp>
        <p:nvSpPr>
          <p:cNvPr id="8" name="TextBox 7"/>
          <p:cNvSpPr txBox="1"/>
          <p:nvPr/>
        </p:nvSpPr>
        <p:spPr>
          <a:xfrm>
            <a:off x="251519" y="3683366"/>
            <a:ext cx="3024337" cy="400110"/>
          </a:xfrm>
          <a:prstGeom prst="rect">
            <a:avLst/>
          </a:prstGeom>
          <a:noFill/>
        </p:spPr>
        <p:txBody>
          <a:bodyPr wrap="square" rtlCol="0">
            <a:spAutoFit/>
          </a:bodyPr>
          <a:lstStyle/>
          <a:p>
            <a:pPr marL="342900" indent="-342900">
              <a:spcBef>
                <a:spcPts val="1200"/>
              </a:spcBef>
              <a:buFont typeface="Wingdings" panose="05000000000000000000" pitchFamily="2" charset="2"/>
              <a:buChar char="ü"/>
            </a:pPr>
            <a:endParaRPr lang="en-US" sz="2000" b="0" dirty="0"/>
          </a:p>
        </p:txBody>
      </p:sp>
      <p:sp>
        <p:nvSpPr>
          <p:cNvPr id="10" name="TextBox 9">
            <a:extLst>
              <a:ext uri="{FF2B5EF4-FFF2-40B4-BE49-F238E27FC236}">
                <a16:creationId xmlns:a16="http://schemas.microsoft.com/office/drawing/2014/main" xmlns="" id="{FF19A634-198C-417D-ACFD-2279A12905A6}"/>
              </a:ext>
            </a:extLst>
          </p:cNvPr>
          <p:cNvSpPr txBox="1"/>
          <p:nvPr/>
        </p:nvSpPr>
        <p:spPr>
          <a:xfrm>
            <a:off x="539552" y="5442920"/>
            <a:ext cx="7027685" cy="738664"/>
          </a:xfrm>
          <a:prstGeom prst="rect">
            <a:avLst/>
          </a:prstGeom>
          <a:noFill/>
        </p:spPr>
        <p:txBody>
          <a:bodyPr wrap="square">
            <a:spAutoFit/>
          </a:bodyPr>
          <a:lstStyle/>
          <a:p>
            <a:pPr marR="0" lvl="0" algn="l" defTabSz="914400" rtl="0" eaLnBrk="1" fontAlgn="base" latinLnBrk="0" hangingPunct="1">
              <a:lnSpc>
                <a:spcPct val="100000"/>
              </a:lnSpc>
              <a:spcBef>
                <a:spcPct val="0"/>
              </a:spcBef>
              <a:spcAft>
                <a:spcPct val="0"/>
              </a:spcAft>
              <a:buClrTx/>
              <a:buSzTx/>
              <a:tabLst/>
              <a:defRPr/>
            </a:pPr>
            <a:endParaRPr kumimoji="0" lang="en-ZA"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The transfers are paid to the entities in line with the pre-approved scheduled with National Treasury. </a:t>
            </a:r>
          </a:p>
        </p:txBody>
      </p:sp>
      <p:pic>
        <p:nvPicPr>
          <p:cNvPr id="3" name="Picture 2">
            <a:extLst>
              <a:ext uri="{FF2B5EF4-FFF2-40B4-BE49-F238E27FC236}">
                <a16:creationId xmlns:a16="http://schemas.microsoft.com/office/drawing/2014/main" xmlns="" id="{4D82A05A-0DBB-4019-9D62-5D23EB66A2BA}"/>
              </a:ext>
            </a:extLst>
          </p:cNvPr>
          <p:cNvPicPr>
            <a:picLocks noChangeAspect="1"/>
          </p:cNvPicPr>
          <p:nvPr/>
        </p:nvPicPr>
        <p:blipFill>
          <a:blip r:embed="rId3" cstate="print"/>
          <a:stretch>
            <a:fillRect/>
          </a:stretch>
        </p:blipFill>
        <p:spPr>
          <a:xfrm>
            <a:off x="374895" y="889698"/>
            <a:ext cx="8511471" cy="4392992"/>
          </a:xfrm>
          <a:prstGeom prst="rect">
            <a:avLst/>
          </a:prstGeom>
        </p:spPr>
      </p:pic>
      <p:sp>
        <p:nvSpPr>
          <p:cNvPr id="9" name="Rectangle 8">
            <a:extLst>
              <a:ext uri="{FF2B5EF4-FFF2-40B4-BE49-F238E27FC236}">
                <a16:creationId xmlns:a16="http://schemas.microsoft.com/office/drawing/2014/main" xmlns="" id="{8878335F-0D03-4027-89AB-55ABA440702B}"/>
              </a:ext>
            </a:extLst>
          </p:cNvPr>
          <p:cNvSpPr/>
          <p:nvPr/>
        </p:nvSpPr>
        <p:spPr>
          <a:xfrm>
            <a:off x="2843808" y="188640"/>
            <a:ext cx="5251450" cy="400110"/>
          </a:xfrm>
          <a:prstGeom prst="rect">
            <a:avLst/>
          </a:prstGeom>
        </p:spPr>
        <p:txBody>
          <a:bodyPr wrap="square">
            <a:spAutoFit/>
          </a:bodyPr>
          <a:lstStyle/>
          <a:p>
            <a:pPr lvl="0" algn="ctr" eaLnBrk="0" hangingPunct="0">
              <a:defRPr/>
            </a:pPr>
            <a:r>
              <a:rPr lang="en-ZA" sz="2000" dirty="0">
                <a:solidFill>
                  <a:srgbClr val="006600"/>
                </a:solidFill>
              </a:rPr>
              <a:t>TRANSFERS</a:t>
            </a:r>
          </a:p>
        </p:txBody>
      </p:sp>
      <p:pic>
        <p:nvPicPr>
          <p:cNvPr id="11" name="Picture 10">
            <a:extLst>
              <a:ext uri="{FF2B5EF4-FFF2-40B4-BE49-F238E27FC236}">
                <a16:creationId xmlns:a16="http://schemas.microsoft.com/office/drawing/2014/main" xmlns="" id="{0B30A719-AA82-456B-9F8C-C4B194703F86}"/>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85417" y="19075"/>
            <a:ext cx="689742" cy="689742"/>
          </a:xfrm>
          <a:prstGeom prst="rect">
            <a:avLst/>
          </a:prstGeom>
        </p:spPr>
      </p:pic>
      <p:pic>
        <p:nvPicPr>
          <p:cNvPr id="13" name="Picture 12">
            <a:extLst>
              <a:ext uri="{FF2B5EF4-FFF2-40B4-BE49-F238E27FC236}">
                <a16:creationId xmlns:a16="http://schemas.microsoft.com/office/drawing/2014/main" xmlns="" id="{BDF5A738-DB03-41CA-A2D1-60363EF35DA6}"/>
              </a:ext>
            </a:extLst>
          </p:cNvPr>
          <p:cNvPicPr/>
          <p:nvPr/>
        </p:nvPicPr>
        <p:blipFill>
          <a:blip r:embed="rId5" cstate="print">
            <a:extLst>
              <a:ext uri="{28A0092B-C50C-407E-A947-70E740481C1C}">
                <a14:useLocalDpi xmlns:a14="http://schemas.microsoft.com/office/drawing/2010/main" xmlns="" val="0"/>
              </a:ext>
            </a:extLst>
          </a:blip>
          <a:stretch>
            <a:fillRect/>
          </a:stretch>
        </p:blipFill>
        <p:spPr>
          <a:xfrm>
            <a:off x="68841" y="-28225"/>
            <a:ext cx="2558943" cy="646663"/>
          </a:xfrm>
          <a:prstGeom prst="rect">
            <a:avLst/>
          </a:prstGeom>
        </p:spPr>
      </p:pic>
    </p:spTree>
    <p:extLst>
      <p:ext uri="{BB962C8B-B14F-4D97-AF65-F5344CB8AC3E}">
        <p14:creationId xmlns:p14="http://schemas.microsoft.com/office/powerpoint/2010/main" xmlns="" val="3285232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a:extLst>
              <a:ext uri="{FF2B5EF4-FFF2-40B4-BE49-F238E27FC236}">
                <a16:creationId xmlns:a16="http://schemas.microsoft.com/office/drawing/2014/main" xmlns="" id="{C7DCC211-AB05-4E0B-8F0F-3845B199B657}"/>
              </a:ext>
            </a:extLst>
          </p:cNvPr>
          <p:cNvSpPr>
            <a:spLocks noGrp="1"/>
          </p:cNvSpPr>
          <p:nvPr>
            <p:ph type="ftr" sz="quarter" idx="11"/>
          </p:nvPr>
        </p:nvSpPr>
        <p:spPr>
          <a:xfrm>
            <a:off x="10344" y="6550423"/>
            <a:ext cx="9144000" cy="285728"/>
          </a:xfrm>
          <a:solidFill>
            <a:srgbClr val="006600"/>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cxnSp>
        <p:nvCxnSpPr>
          <p:cNvPr id="7" name="Straight Connector 6"/>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4" name="Rectangle 3"/>
          <p:cNvSpPr/>
          <p:nvPr/>
        </p:nvSpPr>
        <p:spPr>
          <a:xfrm>
            <a:off x="2999366" y="425217"/>
            <a:ext cx="4966577" cy="400110"/>
          </a:xfrm>
          <a:prstGeom prst="rect">
            <a:avLst/>
          </a:prstGeom>
        </p:spPr>
        <p:txBody>
          <a:bodyPr wrap="square">
            <a:spAutoFit/>
          </a:bodyPr>
          <a:lstStyle/>
          <a:p>
            <a:pPr algn="ctr" eaLnBrk="0" hangingPunct="0">
              <a:spcBef>
                <a:spcPct val="50000"/>
              </a:spcBef>
              <a:buClr>
                <a:schemeClr val="tx2"/>
              </a:buClr>
            </a:pPr>
            <a:r>
              <a:rPr lang="en-ZA" altLang="en-US" sz="2000" dirty="0">
                <a:solidFill>
                  <a:srgbClr val="006600"/>
                </a:solidFill>
              </a:rPr>
              <a:t>DCDT VISION, MISSION &amp; MANDATE</a:t>
            </a:r>
          </a:p>
        </p:txBody>
      </p:sp>
      <p:sp>
        <p:nvSpPr>
          <p:cNvPr id="11" name="Slide Number Placeholder 10"/>
          <p:cNvSpPr>
            <a:spLocks noGrp="1"/>
          </p:cNvSpPr>
          <p:nvPr>
            <p:ph type="sldNum" sz="quarter" idx="12"/>
          </p:nvPr>
        </p:nvSpPr>
        <p:spPr>
          <a:xfrm flipH="1">
            <a:off x="8844517" y="6572272"/>
            <a:ext cx="299483" cy="285728"/>
          </a:xfrm>
        </p:spPr>
        <p:txBody>
          <a:bodyPr/>
          <a:lstStyle/>
          <a:p>
            <a:pPr>
              <a:defRPr/>
            </a:pPr>
            <a:fld id="{FF7A930C-9F51-4BB6-8DBB-EDAB0DE2C28C}" type="slidenum">
              <a:rPr lang="en-US" sz="1000" b="1" smtClean="0">
                <a:solidFill>
                  <a:schemeClr val="bg1"/>
                </a:solidFill>
              </a:rPr>
              <a:pPr>
                <a:defRPr/>
              </a:pPr>
              <a:t>3</a:t>
            </a:fld>
            <a:endParaRPr lang="en-US" sz="1000" b="1" dirty="0">
              <a:solidFill>
                <a:schemeClr val="bg1"/>
              </a:solidFill>
            </a:endParaRPr>
          </a:p>
        </p:txBody>
      </p:sp>
      <p:sp>
        <p:nvSpPr>
          <p:cNvPr id="15" name="Rectangle: Rounded Corners 14">
            <a:extLst>
              <a:ext uri="{FF2B5EF4-FFF2-40B4-BE49-F238E27FC236}">
                <a16:creationId xmlns:a16="http://schemas.microsoft.com/office/drawing/2014/main" xmlns="" id="{09F953E9-12DA-47E5-BB89-958140FAB895}"/>
              </a:ext>
            </a:extLst>
          </p:cNvPr>
          <p:cNvSpPr/>
          <p:nvPr/>
        </p:nvSpPr>
        <p:spPr>
          <a:xfrm>
            <a:off x="323528" y="1316385"/>
            <a:ext cx="8527508" cy="142745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latin typeface="Arial" panose="020B0604020202020204" pitchFamily="34" charset="0"/>
                <a:cs typeface="Arial" panose="020B0604020202020204" pitchFamily="34" charset="0"/>
              </a:rPr>
              <a:t>VISION:</a:t>
            </a:r>
          </a:p>
          <a:p>
            <a:pPr algn="ctr"/>
            <a:endParaRPr lang="en-ZA" sz="1200" b="1" dirty="0">
              <a:solidFill>
                <a:schemeClr val="tx1"/>
              </a:solidFill>
              <a:latin typeface="Arial" panose="020B0604020202020204" pitchFamily="34" charset="0"/>
              <a:cs typeface="Arial" panose="020B0604020202020204" pitchFamily="34" charset="0"/>
            </a:endParaRPr>
          </a:p>
          <a:p>
            <a:pPr algn="ctr"/>
            <a:r>
              <a:rPr lang="en-GB" b="1" dirty="0">
                <a:solidFill>
                  <a:schemeClr val="tx1"/>
                </a:solidFill>
                <a:latin typeface="Arial" panose="020B0604020202020204" pitchFamily="34" charset="0"/>
                <a:cs typeface="Arial" panose="020B0604020202020204" pitchFamily="34" charset="0"/>
              </a:rPr>
              <a:t>A leader in enabling a connected and digitally transformed South Africa</a:t>
            </a:r>
            <a:endParaRPr lang="en-ZA" dirty="0">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xmlns="" id="{F530E36D-CB76-46F5-95A3-886DA04F1750}"/>
              </a:ext>
            </a:extLst>
          </p:cNvPr>
          <p:cNvSpPr/>
          <p:nvPr/>
        </p:nvSpPr>
        <p:spPr>
          <a:xfrm>
            <a:off x="345422" y="2852936"/>
            <a:ext cx="8505078" cy="165618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latin typeface="Arial" panose="020B0604020202020204" pitchFamily="34" charset="0"/>
                <a:cs typeface="Arial" panose="020B0604020202020204" pitchFamily="34" charset="0"/>
              </a:rPr>
              <a:t>MISSION:</a:t>
            </a:r>
          </a:p>
          <a:p>
            <a:pPr algn="ctr"/>
            <a:endParaRPr lang="en-ZA" sz="1200" b="1" dirty="0">
              <a:solidFill>
                <a:schemeClr val="tx1"/>
              </a:solidFill>
              <a:latin typeface="Arial" panose="020B0604020202020204" pitchFamily="34" charset="0"/>
              <a:cs typeface="Arial" panose="020B0604020202020204" pitchFamily="34" charset="0"/>
            </a:endParaRPr>
          </a:p>
          <a:p>
            <a:pPr algn="ctr"/>
            <a:r>
              <a:rPr lang="en-GB" dirty="0">
                <a:solidFill>
                  <a:schemeClr val="tx1"/>
                </a:solidFill>
                <a:latin typeface="Arial" panose="020B0604020202020204" pitchFamily="34" charset="0"/>
                <a:cs typeface="Arial" panose="020B0604020202020204" pitchFamily="34" charset="0"/>
              </a:rPr>
              <a:t>Leading </a:t>
            </a:r>
            <a:r>
              <a:rPr lang="en-GB" dirty="0" err="1">
                <a:solidFill>
                  <a:schemeClr val="tx1"/>
                </a:solidFill>
                <a:latin typeface="Arial" panose="020B0604020202020204" pitchFamily="34" charset="0"/>
                <a:cs typeface="Arial" panose="020B0604020202020204" pitchFamily="34" charset="0"/>
              </a:rPr>
              <a:t>SA’s</a:t>
            </a:r>
            <a:r>
              <a:rPr lang="en-GB" dirty="0">
                <a:solidFill>
                  <a:schemeClr val="tx1"/>
                </a:solidFill>
                <a:latin typeface="Arial" panose="020B0604020202020204" pitchFamily="34" charset="0"/>
                <a:cs typeface="Arial" panose="020B0604020202020204" pitchFamily="34" charset="0"/>
              </a:rPr>
              <a:t> inclusive digital transformation journey through creating an enabling environment towards </a:t>
            </a:r>
            <a:r>
              <a:rPr lang="en-GB">
                <a:solidFill>
                  <a:schemeClr val="tx1"/>
                </a:solidFill>
                <a:latin typeface="Arial" panose="020B0604020202020204" pitchFamily="34" charset="0"/>
                <a:cs typeface="Arial" panose="020B0604020202020204" pitchFamily="34" charset="0"/>
              </a:rPr>
              <a:t>a digital society </a:t>
            </a:r>
            <a:r>
              <a:rPr lang="en-GB" dirty="0">
                <a:solidFill>
                  <a:schemeClr val="tx1"/>
                </a:solidFill>
                <a:latin typeface="Arial" panose="020B0604020202020204" pitchFamily="34" charset="0"/>
                <a:cs typeface="Arial" panose="020B0604020202020204" pitchFamily="34" charset="0"/>
              </a:rPr>
              <a:t>to foster socio-economic growth</a:t>
            </a:r>
            <a:endParaRPr lang="en-ZA" dirty="0">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xmlns="" id="{CADC97CB-B5F5-447F-9BCD-CFC83786EFC8}"/>
              </a:ext>
            </a:extLst>
          </p:cNvPr>
          <p:cNvSpPr/>
          <p:nvPr/>
        </p:nvSpPr>
        <p:spPr>
          <a:xfrm>
            <a:off x="345422" y="4725144"/>
            <a:ext cx="8527508" cy="175060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latin typeface="Arial" panose="020B0604020202020204" pitchFamily="34" charset="0"/>
                <a:cs typeface="Arial" panose="020B0604020202020204" pitchFamily="34" charset="0"/>
              </a:rPr>
              <a:t>MANDATE:</a:t>
            </a:r>
          </a:p>
          <a:p>
            <a:pPr algn="ctr"/>
            <a:endParaRPr lang="en-ZA" sz="1200" b="1" dirty="0">
              <a:solidFill>
                <a:schemeClr val="tx1"/>
              </a:solidFill>
              <a:latin typeface="Arial" panose="020B0604020202020204" pitchFamily="34" charset="0"/>
              <a:cs typeface="Arial" panose="020B0604020202020204" pitchFamily="34" charset="0"/>
            </a:endParaRPr>
          </a:p>
          <a:p>
            <a:pPr algn="ctr"/>
            <a:r>
              <a:rPr lang="en-GB" b="1" dirty="0">
                <a:solidFill>
                  <a:schemeClr val="tx1"/>
                </a:solidFill>
                <a:latin typeface="Arial" panose="020B0604020202020204" pitchFamily="34" charset="0"/>
                <a:cs typeface="Arial" panose="020B0604020202020204" pitchFamily="34" charset="0"/>
              </a:rPr>
              <a:t>To lead South Africa’s digital transformation to achieve digital inclusion that must result in economic growth through creating an enabling policy and regulatory environment</a:t>
            </a:r>
          </a:p>
        </p:txBody>
      </p:sp>
      <p:pic>
        <p:nvPicPr>
          <p:cNvPr id="13" name="Picture 12">
            <a:extLst>
              <a:ext uri="{FF2B5EF4-FFF2-40B4-BE49-F238E27FC236}">
                <a16:creationId xmlns:a16="http://schemas.microsoft.com/office/drawing/2014/main" xmlns="" id="{7379E97A-D63E-45F6-A9BC-A05C0D123E2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23225" y="146350"/>
            <a:ext cx="901700" cy="901700"/>
          </a:xfrm>
          <a:prstGeom prst="rect">
            <a:avLst/>
          </a:prstGeom>
        </p:spPr>
      </p:pic>
      <p:pic>
        <p:nvPicPr>
          <p:cNvPr id="18" name="Picture 17">
            <a:extLst>
              <a:ext uri="{FF2B5EF4-FFF2-40B4-BE49-F238E27FC236}">
                <a16:creationId xmlns:a16="http://schemas.microsoft.com/office/drawing/2014/main" xmlns="" id="{2ED50A4C-19B4-401B-8F13-68D0350B9BBF}"/>
              </a:ext>
            </a:extLst>
          </p:cNvPr>
          <p:cNvPicPr/>
          <p:nvPr/>
        </p:nvPicPr>
        <p:blipFill>
          <a:blip r:embed="rId4"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Tree>
    <p:extLst>
      <p:ext uri="{BB962C8B-B14F-4D97-AF65-F5344CB8AC3E}">
        <p14:creationId xmlns:p14="http://schemas.microsoft.com/office/powerpoint/2010/main" xmlns="" val="30167112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5">
            <a:extLst>
              <a:ext uri="{FF2B5EF4-FFF2-40B4-BE49-F238E27FC236}">
                <a16:creationId xmlns:a16="http://schemas.microsoft.com/office/drawing/2014/main" xmlns="" id="{27D7865D-CCFD-4B91-9944-75A3ACFF44D8}"/>
              </a:ext>
            </a:extLst>
          </p:cNvPr>
          <p:cNvSpPr>
            <a:spLocks noGrp="1"/>
          </p:cNvSpPr>
          <p:nvPr>
            <p:ph type="ftr" sz="quarter" idx="11"/>
          </p:nvPr>
        </p:nvSpPr>
        <p:spPr>
          <a:xfrm>
            <a:off x="10344" y="6550423"/>
            <a:ext cx="9144000" cy="285728"/>
          </a:xfrm>
          <a:solidFill>
            <a:srgbClr val="006600"/>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cxnSp>
        <p:nvCxnSpPr>
          <p:cNvPr id="7" name="Straight Connector 6"/>
          <p:cNvCxnSpPr/>
          <p:nvPr/>
        </p:nvCxnSpPr>
        <p:spPr bwMode="auto">
          <a:xfrm>
            <a:off x="0" y="738430"/>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12" name="Slide Number Placeholder 11"/>
          <p:cNvSpPr>
            <a:spLocks noGrp="1"/>
          </p:cNvSpPr>
          <p:nvPr>
            <p:ph type="sldNum" sz="quarter" idx="12"/>
          </p:nvPr>
        </p:nvSpPr>
        <p:spPr>
          <a:xfrm>
            <a:off x="8820472" y="6552003"/>
            <a:ext cx="323528" cy="476250"/>
          </a:xfrm>
        </p:spPr>
        <p:txBody>
          <a:bodyPr/>
          <a:lstStyle/>
          <a:p>
            <a:pPr>
              <a:defRPr/>
            </a:pPr>
            <a:fld id="{FF7A930C-9F51-4BB6-8DBB-EDAB0DE2C28C}" type="slidenum">
              <a:rPr lang="en-US" sz="1000" smtClean="0">
                <a:solidFill>
                  <a:schemeClr val="bg1"/>
                </a:solidFill>
              </a:rPr>
              <a:pPr>
                <a:defRPr/>
              </a:pPr>
              <a:t>30</a:t>
            </a:fld>
            <a:endParaRPr lang="en-US" sz="1000" dirty="0">
              <a:solidFill>
                <a:schemeClr val="bg1"/>
              </a:solidFill>
            </a:endParaRPr>
          </a:p>
        </p:txBody>
      </p:sp>
      <p:sp>
        <p:nvSpPr>
          <p:cNvPr id="15" name="Rectangle 14">
            <a:extLst>
              <a:ext uri="{FF2B5EF4-FFF2-40B4-BE49-F238E27FC236}">
                <a16:creationId xmlns:a16="http://schemas.microsoft.com/office/drawing/2014/main" xmlns="" id="{1CF1069F-4905-4208-AE63-21C3B88AE45D}"/>
              </a:ext>
            </a:extLst>
          </p:cNvPr>
          <p:cNvSpPr/>
          <p:nvPr/>
        </p:nvSpPr>
        <p:spPr>
          <a:xfrm>
            <a:off x="329642" y="980001"/>
            <a:ext cx="8556724" cy="3514726"/>
          </a:xfrm>
          <a:prstGeom prst="rect">
            <a:avLst/>
          </a:prstGeom>
        </p:spPr>
        <p:txBody>
          <a:bodyPr wrap="square">
            <a:noAutofit/>
          </a:bodyPr>
          <a:lstStyle/>
          <a:p>
            <a:pPr algn="just">
              <a:spcBef>
                <a:spcPts val="450"/>
              </a:spcBef>
              <a:spcAft>
                <a:spcPts val="450"/>
              </a:spcAft>
              <a:defRPr/>
            </a:pPr>
            <a:endParaRPr lang="en-ZA" dirty="0">
              <a:latin typeface="Arial" panose="020B0604020202020204" pitchFamily="34" charset="0"/>
              <a:cs typeface="Arial" panose="020B0604020202020204" pitchFamily="34" charset="0"/>
            </a:endParaRPr>
          </a:p>
        </p:txBody>
      </p:sp>
      <p:sp>
        <p:nvSpPr>
          <p:cNvPr id="8" name="TextBox 7"/>
          <p:cNvSpPr txBox="1"/>
          <p:nvPr/>
        </p:nvSpPr>
        <p:spPr>
          <a:xfrm>
            <a:off x="251519" y="3683366"/>
            <a:ext cx="3024337" cy="400110"/>
          </a:xfrm>
          <a:prstGeom prst="rect">
            <a:avLst/>
          </a:prstGeom>
          <a:noFill/>
        </p:spPr>
        <p:txBody>
          <a:bodyPr wrap="square" rtlCol="0">
            <a:spAutoFit/>
          </a:bodyPr>
          <a:lstStyle/>
          <a:p>
            <a:pPr marL="342900" indent="-342900">
              <a:spcBef>
                <a:spcPts val="1200"/>
              </a:spcBef>
              <a:buFont typeface="Wingdings" panose="05000000000000000000" pitchFamily="2" charset="2"/>
              <a:buChar char="ü"/>
            </a:pPr>
            <a:endParaRPr lang="en-US" sz="2000" b="0" dirty="0"/>
          </a:p>
        </p:txBody>
      </p:sp>
      <p:pic>
        <p:nvPicPr>
          <p:cNvPr id="2" name="Picture 1">
            <a:extLst>
              <a:ext uri="{FF2B5EF4-FFF2-40B4-BE49-F238E27FC236}">
                <a16:creationId xmlns:a16="http://schemas.microsoft.com/office/drawing/2014/main" xmlns="" id="{0C8C3FB2-602C-4CBC-A670-688E406BC3F2}"/>
              </a:ext>
            </a:extLst>
          </p:cNvPr>
          <p:cNvPicPr>
            <a:picLocks noChangeAspect="1"/>
          </p:cNvPicPr>
          <p:nvPr/>
        </p:nvPicPr>
        <p:blipFill>
          <a:blip r:embed="rId3" cstate="print"/>
          <a:stretch>
            <a:fillRect/>
          </a:stretch>
        </p:blipFill>
        <p:spPr>
          <a:xfrm>
            <a:off x="203262" y="908720"/>
            <a:ext cx="8809484" cy="4243184"/>
          </a:xfrm>
          <a:prstGeom prst="rect">
            <a:avLst/>
          </a:prstGeom>
        </p:spPr>
      </p:pic>
      <p:sp>
        <p:nvSpPr>
          <p:cNvPr id="11" name="TextBox 10">
            <a:extLst>
              <a:ext uri="{FF2B5EF4-FFF2-40B4-BE49-F238E27FC236}">
                <a16:creationId xmlns:a16="http://schemas.microsoft.com/office/drawing/2014/main" xmlns="" id="{1584DFB2-7C08-4159-B789-1B8F707CBEFB}"/>
              </a:ext>
            </a:extLst>
          </p:cNvPr>
          <p:cNvSpPr txBox="1"/>
          <p:nvPr/>
        </p:nvSpPr>
        <p:spPr>
          <a:xfrm>
            <a:off x="280947" y="5267178"/>
            <a:ext cx="8401186" cy="1169551"/>
          </a:xfrm>
          <a:prstGeom prst="rect">
            <a:avLst/>
          </a:prstGeom>
          <a:noFill/>
        </p:spPr>
        <p:txBody>
          <a:bodyPr wrap="square">
            <a:spAutoFit/>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Outstanding findings – finalisation of the organisational structure, Leave not captured on time still a concern. BBBEE verification - A Service Provider was appointed and is busy with the verification process and a certificate will be issued accordingly.</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 process is underway to address all the irregular expenditure on the register and consequence management will take place. </a:t>
            </a:r>
          </a:p>
        </p:txBody>
      </p:sp>
      <p:sp>
        <p:nvSpPr>
          <p:cNvPr id="9" name="Rectangle 8">
            <a:extLst>
              <a:ext uri="{FF2B5EF4-FFF2-40B4-BE49-F238E27FC236}">
                <a16:creationId xmlns:a16="http://schemas.microsoft.com/office/drawing/2014/main" xmlns="" id="{910A91A1-ECD4-4BAE-8554-C4FC8D951A25}"/>
              </a:ext>
            </a:extLst>
          </p:cNvPr>
          <p:cNvSpPr/>
          <p:nvPr/>
        </p:nvSpPr>
        <p:spPr>
          <a:xfrm>
            <a:off x="2843808" y="188640"/>
            <a:ext cx="5251450" cy="400110"/>
          </a:xfrm>
          <a:prstGeom prst="rect">
            <a:avLst/>
          </a:prstGeom>
        </p:spPr>
        <p:txBody>
          <a:bodyPr wrap="square">
            <a:spAutoFit/>
          </a:bodyPr>
          <a:lstStyle/>
          <a:p>
            <a:pPr lvl="0" algn="ctr" eaLnBrk="0" hangingPunct="0">
              <a:defRPr/>
            </a:pPr>
            <a:r>
              <a:rPr lang="en-ZA" sz="2000" dirty="0">
                <a:solidFill>
                  <a:srgbClr val="006600"/>
                </a:solidFill>
              </a:rPr>
              <a:t>AUDIT ACTION PLAN</a:t>
            </a:r>
          </a:p>
        </p:txBody>
      </p:sp>
      <p:pic>
        <p:nvPicPr>
          <p:cNvPr id="10" name="Picture 9">
            <a:extLst>
              <a:ext uri="{FF2B5EF4-FFF2-40B4-BE49-F238E27FC236}">
                <a16:creationId xmlns:a16="http://schemas.microsoft.com/office/drawing/2014/main" xmlns="" id="{7E4189BD-BA61-42DC-955A-2E2335A29173}"/>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85417" y="19075"/>
            <a:ext cx="689742" cy="689742"/>
          </a:xfrm>
          <a:prstGeom prst="rect">
            <a:avLst/>
          </a:prstGeom>
        </p:spPr>
      </p:pic>
      <p:pic>
        <p:nvPicPr>
          <p:cNvPr id="13" name="Picture 12">
            <a:extLst>
              <a:ext uri="{FF2B5EF4-FFF2-40B4-BE49-F238E27FC236}">
                <a16:creationId xmlns:a16="http://schemas.microsoft.com/office/drawing/2014/main" xmlns="" id="{2D9D6CB8-903C-4E7A-9BA3-517387D41488}"/>
              </a:ext>
            </a:extLst>
          </p:cNvPr>
          <p:cNvPicPr/>
          <p:nvPr/>
        </p:nvPicPr>
        <p:blipFill>
          <a:blip r:embed="rId5" cstate="print">
            <a:extLst>
              <a:ext uri="{28A0092B-C50C-407E-A947-70E740481C1C}">
                <a14:useLocalDpi xmlns:a14="http://schemas.microsoft.com/office/drawing/2010/main" xmlns="" val="0"/>
              </a:ext>
            </a:extLst>
          </a:blip>
          <a:stretch>
            <a:fillRect/>
          </a:stretch>
        </p:blipFill>
        <p:spPr>
          <a:xfrm>
            <a:off x="68841" y="-28225"/>
            <a:ext cx="2558943" cy="646663"/>
          </a:xfrm>
          <a:prstGeom prst="rect">
            <a:avLst/>
          </a:prstGeom>
        </p:spPr>
      </p:pic>
    </p:spTree>
    <p:extLst>
      <p:ext uri="{BB962C8B-B14F-4D97-AF65-F5344CB8AC3E}">
        <p14:creationId xmlns:p14="http://schemas.microsoft.com/office/powerpoint/2010/main" xmlns="" val="2509330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5">
            <a:extLst>
              <a:ext uri="{FF2B5EF4-FFF2-40B4-BE49-F238E27FC236}">
                <a16:creationId xmlns:a16="http://schemas.microsoft.com/office/drawing/2014/main" xmlns="" id="{23CD66A8-CC63-4136-A214-44C60977A5EB}"/>
              </a:ext>
            </a:extLst>
          </p:cNvPr>
          <p:cNvSpPr>
            <a:spLocks noGrp="1"/>
          </p:cNvSpPr>
          <p:nvPr>
            <p:ph type="ftr" sz="quarter" idx="11"/>
          </p:nvPr>
        </p:nvSpPr>
        <p:spPr>
          <a:xfrm>
            <a:off x="-42117" y="6539114"/>
            <a:ext cx="9144000" cy="285728"/>
          </a:xfrm>
          <a:solidFill>
            <a:srgbClr val="006600"/>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
        <p:nvSpPr>
          <p:cNvPr id="12" name="Slide Number Placeholder 11"/>
          <p:cNvSpPr>
            <a:spLocks noGrp="1"/>
          </p:cNvSpPr>
          <p:nvPr>
            <p:ph type="sldNum" sz="quarter" idx="12"/>
          </p:nvPr>
        </p:nvSpPr>
        <p:spPr>
          <a:xfrm>
            <a:off x="8820472" y="6552003"/>
            <a:ext cx="323528" cy="476250"/>
          </a:xfrm>
        </p:spPr>
        <p:txBody>
          <a:bodyPr/>
          <a:lstStyle/>
          <a:p>
            <a:pPr>
              <a:defRPr/>
            </a:pPr>
            <a:fld id="{FF7A930C-9F51-4BB6-8DBB-EDAB0DE2C28C}" type="slidenum">
              <a:rPr lang="en-US" sz="1000" smtClean="0">
                <a:solidFill>
                  <a:schemeClr val="bg1"/>
                </a:solidFill>
              </a:rPr>
              <a:pPr>
                <a:defRPr/>
              </a:pPr>
              <a:t>31</a:t>
            </a:fld>
            <a:endParaRPr lang="en-US" sz="1000"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771800" y="1772816"/>
            <a:ext cx="3870430" cy="3096344"/>
          </a:xfrm>
          <a:prstGeom prst="rect">
            <a:avLst/>
          </a:prstGeom>
        </p:spPr>
      </p:pic>
    </p:spTree>
    <p:extLst>
      <p:ext uri="{BB962C8B-B14F-4D97-AF65-F5344CB8AC3E}">
        <p14:creationId xmlns:p14="http://schemas.microsoft.com/office/powerpoint/2010/main" xmlns="" val="2114139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5">
            <a:extLst>
              <a:ext uri="{FF2B5EF4-FFF2-40B4-BE49-F238E27FC236}">
                <a16:creationId xmlns:a16="http://schemas.microsoft.com/office/drawing/2014/main" xmlns="" id="{CB77ADA6-87E1-43D7-AF69-3D85F481F9C5}"/>
              </a:ext>
            </a:extLst>
          </p:cNvPr>
          <p:cNvSpPr>
            <a:spLocks noGrp="1"/>
          </p:cNvSpPr>
          <p:nvPr>
            <p:ph type="ftr" sz="quarter" idx="11"/>
          </p:nvPr>
        </p:nvSpPr>
        <p:spPr>
          <a:xfrm>
            <a:off x="10344" y="6550423"/>
            <a:ext cx="9144000" cy="285728"/>
          </a:xfrm>
          <a:solidFill>
            <a:srgbClr val="006600"/>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b="1" smtClean="0">
                <a:solidFill>
                  <a:schemeClr val="bg1"/>
                </a:solidFill>
              </a:rPr>
              <a:pPr>
                <a:defRPr/>
              </a:pPr>
              <a:t>5</a:t>
            </a:fld>
            <a:endParaRPr lang="en-US" b="1" dirty="0">
              <a:solidFill>
                <a:schemeClr val="bg1"/>
              </a:solidFill>
            </a:endParaRPr>
          </a:p>
        </p:txBody>
      </p:sp>
      <p:sp>
        <p:nvSpPr>
          <p:cNvPr id="12" name="Rectangle 11"/>
          <p:cNvSpPr/>
          <p:nvPr/>
        </p:nvSpPr>
        <p:spPr>
          <a:xfrm>
            <a:off x="2627784" y="118954"/>
            <a:ext cx="5544615" cy="861774"/>
          </a:xfrm>
          <a:prstGeom prst="rect">
            <a:avLst/>
          </a:prstGeom>
        </p:spPr>
        <p:txBody>
          <a:bodyPr wrap="square">
            <a:spAutoFit/>
          </a:bodyPr>
          <a:lstStyle/>
          <a:p>
            <a:pPr algn="ctr" eaLnBrk="0" hangingPunct="0">
              <a:spcBef>
                <a:spcPts val="600"/>
              </a:spcBef>
              <a:spcAft>
                <a:spcPts val="600"/>
              </a:spcAft>
              <a:defRPr/>
            </a:pPr>
            <a:r>
              <a:rPr lang="en-US" sz="2000" dirty="0">
                <a:solidFill>
                  <a:srgbClr val="006600"/>
                </a:solidFill>
              </a:rPr>
              <a:t>QUARTER 1</a:t>
            </a:r>
          </a:p>
          <a:p>
            <a:pPr lvl="0" algn="ctr" eaLnBrk="0" hangingPunct="0">
              <a:spcBef>
                <a:spcPts val="600"/>
              </a:spcBef>
              <a:spcAft>
                <a:spcPts val="600"/>
              </a:spcAft>
              <a:defRPr/>
            </a:pPr>
            <a:r>
              <a:rPr lang="en-US" sz="2000" dirty="0">
                <a:solidFill>
                  <a:srgbClr val="006600"/>
                </a:solidFill>
              </a:rPr>
              <a:t>SIGNIFICANT ACHIEVEMENTS (1) </a:t>
            </a:r>
          </a:p>
        </p:txBody>
      </p:sp>
      <p:pic>
        <p:nvPicPr>
          <p:cNvPr id="15" name="Picture 14">
            <a:extLst>
              <a:ext uri="{FF2B5EF4-FFF2-40B4-BE49-F238E27FC236}">
                <a16:creationId xmlns:a16="http://schemas.microsoft.com/office/drawing/2014/main" xmlns="" id="{CE51E0FE-0883-43E9-BFCE-B664C4C49C6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146350"/>
            <a:ext cx="901700" cy="901700"/>
          </a:xfrm>
          <a:prstGeom prst="rect">
            <a:avLst/>
          </a:prstGeom>
        </p:spPr>
      </p:pic>
      <p:cxnSp>
        <p:nvCxnSpPr>
          <p:cNvPr id="16" name="Straight Connector 15">
            <a:extLst>
              <a:ext uri="{FF2B5EF4-FFF2-40B4-BE49-F238E27FC236}">
                <a16:creationId xmlns:a16="http://schemas.microsoft.com/office/drawing/2014/main" xmlns="" id="{397F5408-D5DF-4EB8-BE79-25B374121907}"/>
              </a:ext>
            </a:extLst>
          </p:cNvPr>
          <p:cNvCxnSpPr/>
          <p:nvPr/>
        </p:nvCxnSpPr>
        <p:spPr bwMode="auto">
          <a:xfrm>
            <a:off x="0" y="105273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7" name="Picture 16">
            <a:extLst>
              <a:ext uri="{FF2B5EF4-FFF2-40B4-BE49-F238E27FC236}">
                <a16:creationId xmlns:a16="http://schemas.microsoft.com/office/drawing/2014/main" xmlns="" id="{18CE88C3-AF19-4C67-ADC4-CB7AF2EAD132}"/>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
        <p:nvSpPr>
          <p:cNvPr id="10" name="Rectangle 9">
            <a:extLst>
              <a:ext uri="{FF2B5EF4-FFF2-40B4-BE49-F238E27FC236}">
                <a16:creationId xmlns:a16="http://schemas.microsoft.com/office/drawing/2014/main" xmlns="" id="{CC502529-EB81-4BCE-811F-30CAB8C7CCDD}"/>
              </a:ext>
            </a:extLst>
          </p:cNvPr>
          <p:cNvSpPr/>
          <p:nvPr/>
        </p:nvSpPr>
        <p:spPr>
          <a:xfrm>
            <a:off x="251521" y="1129952"/>
            <a:ext cx="8533682" cy="5478423"/>
          </a:xfrm>
          <a:prstGeom prst="rect">
            <a:avLst/>
          </a:prstGeom>
        </p:spPr>
        <p:txBody>
          <a:bodyPr wrap="square">
            <a:spAutoFit/>
          </a:bodyPr>
          <a:lstStyle/>
          <a:p>
            <a:pPr marL="266700" indent="-266700">
              <a:buFont typeface="Wingdings" panose="05000000000000000000" pitchFamily="2" charset="2"/>
              <a:buChar char="q"/>
            </a:pPr>
            <a:r>
              <a:rPr lang="en-ZA" sz="1400" dirty="0">
                <a:ea typeface="Calibri" panose="020F0502020204030204" pitchFamily="34" charset="0"/>
              </a:rPr>
              <a:t>Workplace Skills Plan (</a:t>
            </a:r>
            <a:r>
              <a:rPr lang="en-ZA" sz="1400" dirty="0" err="1">
                <a:ea typeface="Calibri" panose="020F0502020204030204" pitchFamily="34" charset="0"/>
              </a:rPr>
              <a:t>WSP</a:t>
            </a:r>
            <a:r>
              <a:rPr lang="en-ZA" sz="1400" dirty="0">
                <a:ea typeface="Calibri" panose="020F0502020204030204" pitchFamily="34" charset="0"/>
              </a:rPr>
              <a:t>)</a:t>
            </a:r>
          </a:p>
          <a:p>
            <a:pPr marL="449263" lvl="1" indent="-182563">
              <a:buFont typeface="Wingdings" panose="05000000000000000000" pitchFamily="2" charset="2"/>
              <a:buChar char="§"/>
            </a:pPr>
            <a:r>
              <a:rPr lang="en-GB" sz="1400" b="0" dirty="0"/>
              <a:t>The </a:t>
            </a:r>
            <a:r>
              <a:rPr lang="en-GB" sz="1400" b="0" dirty="0" err="1"/>
              <a:t>WSP</a:t>
            </a:r>
            <a:r>
              <a:rPr lang="en-GB" sz="1400" b="0" dirty="0"/>
              <a:t>, aligned to the DCDT mandate, was developed, approved and submitted to MICT SETA and </a:t>
            </a:r>
            <a:r>
              <a:rPr lang="en-GB" sz="1400" b="0" dirty="0" err="1"/>
              <a:t>PSETA</a:t>
            </a:r>
            <a:r>
              <a:rPr lang="en-GB" sz="1400" b="0" dirty="0"/>
              <a:t>.</a:t>
            </a:r>
          </a:p>
          <a:p>
            <a:pPr marL="266700" lvl="1"/>
            <a:endParaRPr lang="en-ZA" sz="1400" b="0" dirty="0"/>
          </a:p>
          <a:p>
            <a:pPr marL="266700" indent="-266700">
              <a:buFont typeface="Wingdings" panose="05000000000000000000" pitchFamily="2" charset="2"/>
              <a:buChar char="q"/>
            </a:pPr>
            <a:r>
              <a:rPr lang="en-GB" sz="1400" dirty="0"/>
              <a:t>Digital Transformation within DCDT </a:t>
            </a:r>
            <a:endParaRPr lang="en-ZA" sz="1400" dirty="0"/>
          </a:p>
          <a:p>
            <a:pPr marL="449263" lvl="1" indent="-182563">
              <a:buFont typeface="Wingdings" panose="05000000000000000000" pitchFamily="2" charset="2"/>
              <a:buChar char="§"/>
            </a:pPr>
            <a:r>
              <a:rPr lang="en-GB" sz="1400" b="0" dirty="0"/>
              <a:t>The Collaboration Platform Rollout Plan was developed and approved.</a:t>
            </a:r>
          </a:p>
          <a:p>
            <a:pPr marL="266700" lvl="1"/>
            <a:endParaRPr lang="en-GB" sz="1400" b="0" dirty="0"/>
          </a:p>
          <a:p>
            <a:pPr marL="266700" indent="-266700">
              <a:buFont typeface="Wingdings" panose="05000000000000000000" pitchFamily="2" charset="2"/>
              <a:buChar char="q"/>
            </a:pPr>
            <a:r>
              <a:rPr lang="en-GB" sz="1400" dirty="0"/>
              <a:t>100% of invoices paid within 30 days</a:t>
            </a:r>
          </a:p>
          <a:p>
            <a:pPr marL="449263" lvl="1" indent="-182563">
              <a:buFont typeface="Wingdings" panose="05000000000000000000" pitchFamily="2" charset="2"/>
              <a:buChar char="§"/>
            </a:pPr>
            <a:r>
              <a:rPr lang="en-GB" sz="1400" b="0" dirty="0"/>
              <a:t>All valid invoices received from suppliers were paid within 30 days from date of receipt. </a:t>
            </a:r>
          </a:p>
          <a:p>
            <a:pPr marL="449263" lvl="1" indent="-182563">
              <a:buFont typeface="Wingdings" panose="05000000000000000000" pitchFamily="2" charset="2"/>
              <a:buChar char="§"/>
            </a:pPr>
            <a:endParaRPr lang="en-GB" sz="1400" b="0" dirty="0"/>
          </a:p>
          <a:p>
            <a:pPr marL="95250" indent="-285750">
              <a:buFont typeface="Wingdings" panose="05000000000000000000" pitchFamily="2" charset="2"/>
              <a:buChar char="q"/>
            </a:pPr>
            <a:r>
              <a:rPr lang="en-GB" sz="1400" dirty="0"/>
              <a:t>2021/22 Annual Communications Plan</a:t>
            </a:r>
          </a:p>
          <a:p>
            <a:pPr marL="449263" lvl="1" indent="-182563">
              <a:buFont typeface="Wingdings" panose="05000000000000000000" pitchFamily="2" charset="2"/>
              <a:buChar char="§"/>
            </a:pPr>
            <a:r>
              <a:rPr lang="en-GB" sz="1400" b="0" dirty="0"/>
              <a:t>The 2021/22 Communications Plan was developed and approved.</a:t>
            </a:r>
          </a:p>
          <a:p>
            <a:pPr marL="449263" lvl="1" indent="-182563">
              <a:buFont typeface="Wingdings" panose="05000000000000000000" pitchFamily="2" charset="2"/>
              <a:buChar char="§"/>
            </a:pPr>
            <a:endParaRPr lang="en-GB" sz="1400" b="0" dirty="0"/>
          </a:p>
          <a:p>
            <a:pPr marL="266700" indent="-266700">
              <a:buFont typeface="Wingdings" panose="05000000000000000000" pitchFamily="2" charset="2"/>
              <a:buChar char="q"/>
            </a:pPr>
            <a:r>
              <a:rPr lang="en-GB" sz="1400" dirty="0"/>
              <a:t>Country Positions to support the National ICT priorities</a:t>
            </a:r>
          </a:p>
          <a:p>
            <a:pPr marL="449263" lvl="1" indent="-182563">
              <a:buFont typeface="Wingdings" panose="05000000000000000000" pitchFamily="2" charset="2"/>
              <a:buChar char="§"/>
            </a:pPr>
            <a:r>
              <a:rPr lang="en-GB" sz="1400" b="0" dirty="0"/>
              <a:t>The </a:t>
            </a:r>
            <a:r>
              <a:rPr lang="en-GB" sz="1400" b="0" dirty="0" err="1"/>
              <a:t>WTDC</a:t>
            </a:r>
            <a:r>
              <a:rPr lang="en-GB" sz="1400" b="0" dirty="0"/>
              <a:t> Consultation paper was developed.</a:t>
            </a:r>
          </a:p>
          <a:p>
            <a:pPr marL="449263" lvl="1" indent="-182563">
              <a:buFont typeface="Wingdings" panose="05000000000000000000" pitchFamily="2" charset="2"/>
              <a:buChar char="§"/>
            </a:pPr>
            <a:endParaRPr lang="en-GB" sz="1400" b="0" dirty="0"/>
          </a:p>
          <a:p>
            <a:pPr marL="266700" indent="-266700">
              <a:buFont typeface="Wingdings" panose="05000000000000000000" pitchFamily="2" charset="2"/>
              <a:buChar char="q"/>
            </a:pPr>
            <a:r>
              <a:rPr lang="en-ZA" sz="1400" dirty="0"/>
              <a:t>Data &amp; Cloud Policy </a:t>
            </a:r>
          </a:p>
          <a:p>
            <a:pPr marL="449263" lvl="1" indent="-182563">
              <a:buFont typeface="Wingdings" panose="05000000000000000000" pitchFamily="2" charset="2"/>
              <a:buChar char="§"/>
            </a:pPr>
            <a:r>
              <a:rPr lang="en-GB" sz="1400" b="0" dirty="0"/>
              <a:t>The draft Data and Cloud Policy was published for public comments and inputs were incorporated. </a:t>
            </a:r>
          </a:p>
          <a:p>
            <a:pPr marL="449263" lvl="1" indent="-182563">
              <a:buFont typeface="Wingdings" panose="05000000000000000000" pitchFamily="2" charset="2"/>
              <a:buChar char="§"/>
            </a:pPr>
            <a:endParaRPr lang="en-GB" sz="1400" b="0" dirty="0"/>
          </a:p>
          <a:p>
            <a:pPr marL="266700" lvl="1" indent="-266700">
              <a:buFont typeface="Wingdings" panose="05000000000000000000" pitchFamily="2" charset="2"/>
              <a:buChar char="q"/>
            </a:pPr>
            <a:r>
              <a:rPr lang="en-ZA" sz="1400" dirty="0"/>
              <a:t>Digital Economy Masterplan (DEM)</a:t>
            </a:r>
          </a:p>
          <a:p>
            <a:pPr marL="449263" lvl="1" indent="-182563">
              <a:buFont typeface="Wingdings" panose="05000000000000000000" pitchFamily="2" charset="2"/>
              <a:buChar char="§"/>
            </a:pPr>
            <a:r>
              <a:rPr lang="en-GB" sz="1400" b="0" dirty="0"/>
              <a:t>Implementation Plan on the DEM has been developed in consultation with stakeholders.</a:t>
            </a:r>
          </a:p>
          <a:p>
            <a:pPr marL="266700" lvl="1"/>
            <a:endParaRPr lang="en-GB" sz="1400" b="0" dirty="0"/>
          </a:p>
          <a:p>
            <a:pPr marL="266700" indent="-266700">
              <a:buFont typeface="Wingdings" panose="05000000000000000000" pitchFamily="2" charset="2"/>
              <a:buChar char="q"/>
            </a:pPr>
            <a:r>
              <a:rPr lang="en-GB" sz="1400" dirty="0"/>
              <a:t>ICT SMME Development Strategy </a:t>
            </a:r>
          </a:p>
          <a:p>
            <a:pPr marL="449263" lvl="1" indent="-182563">
              <a:buFont typeface="Wingdings" panose="05000000000000000000" pitchFamily="2" charset="2"/>
              <a:buChar char="§"/>
            </a:pPr>
            <a:r>
              <a:rPr lang="en-GB" sz="1400" b="0" dirty="0"/>
              <a:t>Revised ICT SMME Development Strategy was consulted with key stakeholders. </a:t>
            </a:r>
          </a:p>
          <a:p>
            <a:pPr marL="449263" lvl="1" indent="-182563">
              <a:buFont typeface="Wingdings" panose="05000000000000000000" pitchFamily="2" charset="2"/>
              <a:buChar char="§"/>
            </a:pPr>
            <a:endParaRPr lang="en-GB" sz="1400" b="0" dirty="0"/>
          </a:p>
        </p:txBody>
      </p:sp>
    </p:spTree>
    <p:extLst>
      <p:ext uri="{BB962C8B-B14F-4D97-AF65-F5344CB8AC3E}">
        <p14:creationId xmlns:p14="http://schemas.microsoft.com/office/powerpoint/2010/main" xmlns="" val="3032909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5">
            <a:extLst>
              <a:ext uri="{FF2B5EF4-FFF2-40B4-BE49-F238E27FC236}">
                <a16:creationId xmlns:a16="http://schemas.microsoft.com/office/drawing/2014/main" xmlns="" id="{3A8F992D-9218-418D-8484-09F7606F893F}"/>
              </a:ext>
            </a:extLst>
          </p:cNvPr>
          <p:cNvSpPr>
            <a:spLocks noGrp="1"/>
          </p:cNvSpPr>
          <p:nvPr>
            <p:ph type="ftr" sz="quarter" idx="11"/>
          </p:nvPr>
        </p:nvSpPr>
        <p:spPr>
          <a:xfrm>
            <a:off x="10344" y="6550423"/>
            <a:ext cx="9144000" cy="285728"/>
          </a:xfrm>
          <a:solidFill>
            <a:srgbClr val="006600"/>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b="1" smtClean="0">
                <a:solidFill>
                  <a:schemeClr val="bg1"/>
                </a:solidFill>
              </a:rPr>
              <a:pPr>
                <a:defRPr/>
              </a:pPr>
              <a:t>6</a:t>
            </a:fld>
            <a:endParaRPr lang="en-US" b="1" dirty="0">
              <a:solidFill>
                <a:schemeClr val="bg1"/>
              </a:solidFill>
            </a:endParaRPr>
          </a:p>
        </p:txBody>
      </p:sp>
      <p:sp>
        <p:nvSpPr>
          <p:cNvPr id="12" name="Rectangle 11"/>
          <p:cNvSpPr/>
          <p:nvPr/>
        </p:nvSpPr>
        <p:spPr>
          <a:xfrm>
            <a:off x="2627784" y="118954"/>
            <a:ext cx="5544615" cy="861774"/>
          </a:xfrm>
          <a:prstGeom prst="rect">
            <a:avLst/>
          </a:prstGeom>
        </p:spPr>
        <p:txBody>
          <a:bodyPr wrap="square">
            <a:spAutoFit/>
          </a:bodyPr>
          <a:lstStyle/>
          <a:p>
            <a:pPr algn="ctr" eaLnBrk="0" hangingPunct="0">
              <a:spcBef>
                <a:spcPts val="600"/>
              </a:spcBef>
              <a:spcAft>
                <a:spcPts val="600"/>
              </a:spcAft>
              <a:defRPr/>
            </a:pPr>
            <a:r>
              <a:rPr lang="en-US" sz="2000" dirty="0">
                <a:solidFill>
                  <a:srgbClr val="006600"/>
                </a:solidFill>
              </a:rPr>
              <a:t>QUARTER 1</a:t>
            </a:r>
          </a:p>
          <a:p>
            <a:pPr lvl="0" algn="ctr" eaLnBrk="0" hangingPunct="0">
              <a:spcBef>
                <a:spcPts val="600"/>
              </a:spcBef>
              <a:spcAft>
                <a:spcPts val="600"/>
              </a:spcAft>
              <a:defRPr/>
            </a:pPr>
            <a:r>
              <a:rPr lang="en-US" sz="2000" dirty="0">
                <a:solidFill>
                  <a:srgbClr val="006600"/>
                </a:solidFill>
              </a:rPr>
              <a:t>SIGNIFICANT ACHIEVEMENTS (2)</a:t>
            </a:r>
            <a:r>
              <a:rPr lang="en-US" sz="2000" dirty="0">
                <a:solidFill>
                  <a:srgbClr val="FF0000"/>
                </a:solidFill>
              </a:rPr>
              <a:t> </a:t>
            </a:r>
          </a:p>
        </p:txBody>
      </p:sp>
      <p:pic>
        <p:nvPicPr>
          <p:cNvPr id="15" name="Picture 14">
            <a:extLst>
              <a:ext uri="{FF2B5EF4-FFF2-40B4-BE49-F238E27FC236}">
                <a16:creationId xmlns:a16="http://schemas.microsoft.com/office/drawing/2014/main" xmlns="" id="{CE51E0FE-0883-43E9-BFCE-B664C4C49C6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146350"/>
            <a:ext cx="901700" cy="901700"/>
          </a:xfrm>
          <a:prstGeom prst="rect">
            <a:avLst/>
          </a:prstGeom>
        </p:spPr>
      </p:pic>
      <p:cxnSp>
        <p:nvCxnSpPr>
          <p:cNvPr id="16" name="Straight Connector 15">
            <a:extLst>
              <a:ext uri="{FF2B5EF4-FFF2-40B4-BE49-F238E27FC236}">
                <a16:creationId xmlns:a16="http://schemas.microsoft.com/office/drawing/2014/main" xmlns="" id="{397F5408-D5DF-4EB8-BE79-25B374121907}"/>
              </a:ext>
            </a:extLst>
          </p:cNvPr>
          <p:cNvCxnSpPr/>
          <p:nvPr/>
        </p:nvCxnSpPr>
        <p:spPr bwMode="auto">
          <a:xfrm>
            <a:off x="0" y="105273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7" name="Picture 16">
            <a:extLst>
              <a:ext uri="{FF2B5EF4-FFF2-40B4-BE49-F238E27FC236}">
                <a16:creationId xmlns:a16="http://schemas.microsoft.com/office/drawing/2014/main" xmlns="" id="{18CE88C3-AF19-4C67-ADC4-CB7AF2EAD132}"/>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
        <p:nvSpPr>
          <p:cNvPr id="10" name="Rectangle 9">
            <a:extLst>
              <a:ext uri="{FF2B5EF4-FFF2-40B4-BE49-F238E27FC236}">
                <a16:creationId xmlns:a16="http://schemas.microsoft.com/office/drawing/2014/main" xmlns="" id="{13949375-2180-4E87-ABE8-E6D8F9C59BEF}"/>
              </a:ext>
            </a:extLst>
          </p:cNvPr>
          <p:cNvSpPr/>
          <p:nvPr/>
        </p:nvSpPr>
        <p:spPr>
          <a:xfrm>
            <a:off x="251520" y="1206040"/>
            <a:ext cx="8461447" cy="5047536"/>
          </a:xfrm>
          <a:prstGeom prst="rect">
            <a:avLst/>
          </a:prstGeom>
        </p:spPr>
        <p:txBody>
          <a:bodyPr wrap="square">
            <a:spAutoFit/>
          </a:bodyPr>
          <a:lstStyle/>
          <a:p>
            <a:pPr marL="449263" lvl="1" indent="-182563">
              <a:buFont typeface="Wingdings" panose="05000000000000000000" pitchFamily="2" charset="2"/>
              <a:buChar char="§"/>
            </a:pPr>
            <a:endParaRPr lang="en-GB" sz="1400" b="0" dirty="0"/>
          </a:p>
          <a:p>
            <a:pPr marL="266700" lvl="1" indent="-266700">
              <a:buFont typeface="Wingdings" panose="05000000000000000000" pitchFamily="2" charset="2"/>
              <a:buChar char="q"/>
            </a:pPr>
            <a:r>
              <a:rPr lang="en-ZA" sz="1400" dirty="0"/>
              <a:t>White Paper on the Audio- and Audio-Visual Content Services Policy </a:t>
            </a:r>
          </a:p>
          <a:p>
            <a:pPr marL="449263" lvl="1" indent="-182563">
              <a:buFont typeface="Wingdings" panose="05000000000000000000" pitchFamily="2" charset="2"/>
              <a:buChar char="§"/>
            </a:pPr>
            <a:r>
              <a:rPr lang="en-GB" sz="1400" b="0" dirty="0"/>
              <a:t>Public consultations/hearings on the Draft Audio and Audio Visual content Services White Paper have been conducted.</a:t>
            </a:r>
          </a:p>
          <a:p>
            <a:pPr marL="266700" lvl="1"/>
            <a:endParaRPr lang="en-GB" sz="1400" b="0" dirty="0"/>
          </a:p>
          <a:p>
            <a:pPr marL="266700" lvl="1" indent="-266700">
              <a:buFont typeface="Wingdings" panose="05000000000000000000" pitchFamily="2" charset="2"/>
              <a:buChar char="q"/>
            </a:pPr>
            <a:r>
              <a:rPr lang="en-ZA" sz="1400" dirty="0"/>
              <a:t>Electronic Communications Amendment Bill </a:t>
            </a:r>
            <a:endParaRPr lang="en-GB" sz="1400" dirty="0"/>
          </a:p>
          <a:p>
            <a:pPr marL="449263" lvl="1" indent="-182563">
              <a:buFont typeface="Wingdings" panose="05000000000000000000" pitchFamily="2" charset="2"/>
              <a:buChar char="§"/>
            </a:pPr>
            <a:r>
              <a:rPr lang="en-ZA" sz="1400" b="0" dirty="0"/>
              <a:t>Draft Electronic Communications Amendment Bill was developed.</a:t>
            </a:r>
          </a:p>
          <a:p>
            <a:pPr marL="266700" lvl="1"/>
            <a:endParaRPr lang="en-ZA" sz="1400" b="0" dirty="0"/>
          </a:p>
          <a:p>
            <a:pPr marL="266700" lvl="1" indent="-266700">
              <a:buFont typeface="Wingdings" panose="05000000000000000000" pitchFamily="2" charset="2"/>
              <a:buChar char="q"/>
            </a:pPr>
            <a:r>
              <a:rPr lang="en-ZA" sz="1400" dirty="0"/>
              <a:t>PC4IR Strategic Implementation Plan </a:t>
            </a:r>
          </a:p>
          <a:p>
            <a:pPr marL="449263" lvl="1" indent="-182563">
              <a:buFont typeface="Wingdings" panose="05000000000000000000" pitchFamily="2" charset="2"/>
              <a:buChar char="§"/>
            </a:pPr>
            <a:r>
              <a:rPr lang="en-GB" sz="1400" b="0" dirty="0"/>
              <a:t>Stakeholder consultation was conducted on PC4IR Strategic Implementation Plan.</a:t>
            </a:r>
          </a:p>
          <a:p>
            <a:pPr marL="449263" lvl="1" indent="-182563">
              <a:buFont typeface="Wingdings" panose="05000000000000000000" pitchFamily="2" charset="2"/>
              <a:buChar char="§"/>
            </a:pPr>
            <a:endParaRPr lang="en-GB" sz="1400" b="0" dirty="0"/>
          </a:p>
          <a:p>
            <a:pPr marL="266700" lvl="1" indent="-266700">
              <a:buFont typeface="Wingdings" panose="05000000000000000000" pitchFamily="2" charset="2"/>
              <a:buChar char="q"/>
            </a:pPr>
            <a:r>
              <a:rPr lang="en-ZA" sz="1400" dirty="0"/>
              <a:t>Shareholder Compacts</a:t>
            </a:r>
          </a:p>
          <a:p>
            <a:pPr marL="449263" lvl="1" indent="-182563">
              <a:buFont typeface="Wingdings" panose="05000000000000000000" pitchFamily="2" charset="2"/>
              <a:buChar char="§"/>
            </a:pPr>
            <a:r>
              <a:rPr lang="en-GB" sz="1400" b="0" dirty="0"/>
              <a:t>The 2021/2022 Shareholder's Compacts for all schedule 2 and </a:t>
            </a:r>
            <a:r>
              <a:rPr lang="en-GB" sz="1400" b="0" dirty="0" err="1"/>
              <a:t>3B</a:t>
            </a:r>
            <a:r>
              <a:rPr lang="en-GB" sz="1400" b="0" dirty="0"/>
              <a:t> SOEs completed.</a:t>
            </a:r>
          </a:p>
          <a:p>
            <a:pPr marL="449263" lvl="1" indent="-182563">
              <a:buFont typeface="Wingdings" panose="05000000000000000000" pitchFamily="2" charset="2"/>
              <a:buChar char="§"/>
            </a:pPr>
            <a:endParaRPr lang="en-ZA" sz="1400" b="0" dirty="0"/>
          </a:p>
          <a:p>
            <a:pPr marL="266700" lvl="1" indent="-266700">
              <a:buFont typeface="Wingdings" panose="05000000000000000000" pitchFamily="2" charset="2"/>
              <a:buChar char="q"/>
            </a:pPr>
            <a:r>
              <a:rPr lang="en-ZA" sz="1400" dirty="0"/>
              <a:t>Performance Management System for ICASA Councillors </a:t>
            </a:r>
          </a:p>
          <a:p>
            <a:pPr marL="449263" lvl="1" indent="-182563">
              <a:buFont typeface="Wingdings" panose="05000000000000000000" pitchFamily="2" charset="2"/>
              <a:buChar char="§"/>
            </a:pPr>
            <a:r>
              <a:rPr lang="en-ZA" sz="1400" b="0" dirty="0"/>
              <a:t>Consultation conducted with ICASA on the PMS.</a:t>
            </a:r>
          </a:p>
          <a:p>
            <a:pPr marL="266700" lvl="1"/>
            <a:endParaRPr lang="en-ZA" sz="1400" b="0" dirty="0"/>
          </a:p>
          <a:p>
            <a:pPr marL="266700" lvl="1" indent="-266700">
              <a:buFont typeface="Wingdings" panose="05000000000000000000" pitchFamily="2" charset="2"/>
              <a:buChar char="q"/>
            </a:pPr>
            <a:r>
              <a:rPr lang="en-ZA" sz="1400" dirty="0"/>
              <a:t>Business Case for the State Digital Services Company Bill </a:t>
            </a:r>
          </a:p>
          <a:p>
            <a:pPr marL="449263" lvl="1" indent="-182563">
              <a:buFont typeface="Wingdings" panose="05000000000000000000" pitchFamily="2" charset="2"/>
              <a:buChar char="§"/>
            </a:pPr>
            <a:r>
              <a:rPr lang="en-ZA" sz="1400" b="0" dirty="0"/>
              <a:t>Business Case for the State Digital Services Company approved.</a:t>
            </a:r>
          </a:p>
          <a:p>
            <a:pPr marL="266700" lvl="1"/>
            <a:endParaRPr lang="en-GB" sz="1400" b="0" dirty="0"/>
          </a:p>
          <a:p>
            <a:pPr marL="266700" lvl="1" indent="-266700">
              <a:buFont typeface="Wingdings" panose="05000000000000000000" pitchFamily="2" charset="2"/>
              <a:buChar char="q"/>
            </a:pPr>
            <a:r>
              <a:rPr lang="en-ZA" sz="1400" dirty="0"/>
              <a:t>Postbank Amendment Bill</a:t>
            </a:r>
          </a:p>
          <a:p>
            <a:pPr marL="449263" lvl="1" indent="-182563">
              <a:buFont typeface="Wingdings" panose="05000000000000000000" pitchFamily="2" charset="2"/>
              <a:buChar char="§"/>
            </a:pPr>
            <a:r>
              <a:rPr lang="en-ZA" sz="1400" b="0" dirty="0"/>
              <a:t>The Postbank Amendment Bill was published on the government gazette. </a:t>
            </a:r>
          </a:p>
          <a:p>
            <a:pPr marL="266700" lvl="1"/>
            <a:endParaRPr lang="en-ZA" sz="1400" b="0" dirty="0"/>
          </a:p>
        </p:txBody>
      </p:sp>
    </p:spTree>
    <p:extLst>
      <p:ext uri="{BB962C8B-B14F-4D97-AF65-F5344CB8AC3E}">
        <p14:creationId xmlns:p14="http://schemas.microsoft.com/office/powerpoint/2010/main" xmlns="" val="3051924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5">
            <a:extLst>
              <a:ext uri="{FF2B5EF4-FFF2-40B4-BE49-F238E27FC236}">
                <a16:creationId xmlns:a16="http://schemas.microsoft.com/office/drawing/2014/main" xmlns="" id="{D004954D-E71F-4CCC-9E6C-7373F2A02C94}"/>
              </a:ext>
            </a:extLst>
          </p:cNvPr>
          <p:cNvSpPr>
            <a:spLocks noGrp="1"/>
          </p:cNvSpPr>
          <p:nvPr>
            <p:ph type="ftr" sz="quarter" idx="11"/>
          </p:nvPr>
        </p:nvSpPr>
        <p:spPr>
          <a:xfrm>
            <a:off x="10344" y="6550423"/>
            <a:ext cx="9144000" cy="285728"/>
          </a:xfrm>
          <a:solidFill>
            <a:srgbClr val="006600"/>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b="1" smtClean="0">
                <a:solidFill>
                  <a:schemeClr val="bg1"/>
                </a:solidFill>
              </a:rPr>
              <a:pPr>
                <a:defRPr/>
              </a:pPr>
              <a:t>7</a:t>
            </a:fld>
            <a:endParaRPr lang="en-US" b="1" dirty="0">
              <a:solidFill>
                <a:schemeClr val="bg1"/>
              </a:solidFill>
            </a:endParaRPr>
          </a:p>
        </p:txBody>
      </p:sp>
      <p:sp>
        <p:nvSpPr>
          <p:cNvPr id="12" name="Rectangle 11"/>
          <p:cNvSpPr/>
          <p:nvPr/>
        </p:nvSpPr>
        <p:spPr>
          <a:xfrm>
            <a:off x="2627784" y="118954"/>
            <a:ext cx="5544615" cy="861774"/>
          </a:xfrm>
          <a:prstGeom prst="rect">
            <a:avLst/>
          </a:prstGeom>
        </p:spPr>
        <p:txBody>
          <a:bodyPr wrap="square">
            <a:spAutoFit/>
          </a:bodyPr>
          <a:lstStyle/>
          <a:p>
            <a:pPr algn="ctr" eaLnBrk="0" hangingPunct="0">
              <a:spcBef>
                <a:spcPts val="600"/>
              </a:spcBef>
              <a:spcAft>
                <a:spcPts val="600"/>
              </a:spcAft>
              <a:defRPr/>
            </a:pPr>
            <a:r>
              <a:rPr lang="en-US" sz="2000" dirty="0">
                <a:solidFill>
                  <a:srgbClr val="006600"/>
                </a:solidFill>
              </a:rPr>
              <a:t>QUARTER 1</a:t>
            </a:r>
          </a:p>
          <a:p>
            <a:pPr lvl="0" algn="ctr" eaLnBrk="0" hangingPunct="0">
              <a:spcBef>
                <a:spcPts val="600"/>
              </a:spcBef>
              <a:spcAft>
                <a:spcPts val="600"/>
              </a:spcAft>
              <a:defRPr/>
            </a:pPr>
            <a:r>
              <a:rPr lang="en-US" sz="2000" dirty="0">
                <a:solidFill>
                  <a:srgbClr val="006600"/>
                </a:solidFill>
              </a:rPr>
              <a:t>SIGNIFICANT ACHIEVEMENTS (3) </a:t>
            </a:r>
          </a:p>
        </p:txBody>
      </p:sp>
      <p:pic>
        <p:nvPicPr>
          <p:cNvPr id="15" name="Picture 14">
            <a:extLst>
              <a:ext uri="{FF2B5EF4-FFF2-40B4-BE49-F238E27FC236}">
                <a16:creationId xmlns:a16="http://schemas.microsoft.com/office/drawing/2014/main" xmlns="" id="{CE51E0FE-0883-43E9-BFCE-B664C4C49C6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146350"/>
            <a:ext cx="901700" cy="901700"/>
          </a:xfrm>
          <a:prstGeom prst="rect">
            <a:avLst/>
          </a:prstGeom>
        </p:spPr>
      </p:pic>
      <p:cxnSp>
        <p:nvCxnSpPr>
          <p:cNvPr id="16" name="Straight Connector 15">
            <a:extLst>
              <a:ext uri="{FF2B5EF4-FFF2-40B4-BE49-F238E27FC236}">
                <a16:creationId xmlns:a16="http://schemas.microsoft.com/office/drawing/2014/main" xmlns="" id="{397F5408-D5DF-4EB8-BE79-25B374121907}"/>
              </a:ext>
            </a:extLst>
          </p:cNvPr>
          <p:cNvCxnSpPr/>
          <p:nvPr/>
        </p:nvCxnSpPr>
        <p:spPr bwMode="auto">
          <a:xfrm>
            <a:off x="0" y="105273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7" name="Picture 16">
            <a:extLst>
              <a:ext uri="{FF2B5EF4-FFF2-40B4-BE49-F238E27FC236}">
                <a16:creationId xmlns:a16="http://schemas.microsoft.com/office/drawing/2014/main" xmlns="" id="{18CE88C3-AF19-4C67-ADC4-CB7AF2EAD132}"/>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
        <p:nvSpPr>
          <p:cNvPr id="10" name="Rectangle 9">
            <a:extLst>
              <a:ext uri="{FF2B5EF4-FFF2-40B4-BE49-F238E27FC236}">
                <a16:creationId xmlns:a16="http://schemas.microsoft.com/office/drawing/2014/main" xmlns="" id="{75757F26-FD3F-4C56-9022-D43D239368E7}"/>
              </a:ext>
            </a:extLst>
          </p:cNvPr>
          <p:cNvSpPr/>
          <p:nvPr/>
        </p:nvSpPr>
        <p:spPr>
          <a:xfrm>
            <a:off x="179512" y="1196752"/>
            <a:ext cx="8856984" cy="5478423"/>
          </a:xfrm>
          <a:prstGeom prst="rect">
            <a:avLst/>
          </a:prstGeom>
        </p:spPr>
        <p:txBody>
          <a:bodyPr wrap="square">
            <a:spAutoFit/>
          </a:bodyPr>
          <a:lstStyle/>
          <a:p>
            <a:pPr marL="266700" lvl="1" indent="-266700">
              <a:buFont typeface="Wingdings" panose="05000000000000000000" pitchFamily="2" charset="2"/>
              <a:buChar char="q"/>
            </a:pPr>
            <a:r>
              <a:rPr lang="en-ZA" sz="1400" dirty="0"/>
              <a:t>Provision of broadband services</a:t>
            </a:r>
          </a:p>
          <a:p>
            <a:pPr marL="449263" lvl="1" indent="-182563">
              <a:buFont typeface="Wingdings" panose="05000000000000000000" pitchFamily="2" charset="2"/>
              <a:buChar char="§"/>
            </a:pPr>
            <a:r>
              <a:rPr lang="en-ZA" sz="1400" b="0" dirty="0"/>
              <a:t>Broadband services to 970 connected sites were monitored and sustained.</a:t>
            </a:r>
          </a:p>
          <a:p>
            <a:pPr marL="449263" lvl="1" indent="-182563">
              <a:buFont typeface="Wingdings" panose="05000000000000000000" pitchFamily="2" charset="2"/>
              <a:buChar char="§"/>
            </a:pPr>
            <a:endParaRPr lang="en-ZA" sz="1400" b="0" dirty="0"/>
          </a:p>
          <a:p>
            <a:pPr marL="266700" lvl="1" indent="-266700">
              <a:buFont typeface="Wingdings" panose="05000000000000000000" pitchFamily="2" charset="2"/>
              <a:buChar char="q"/>
            </a:pPr>
            <a:r>
              <a:rPr lang="en-ZA" sz="1400" dirty="0"/>
              <a:t>Phase 2 funding </a:t>
            </a:r>
          </a:p>
          <a:p>
            <a:pPr marL="449263" lvl="1" indent="-182563">
              <a:buFont typeface="Wingdings" panose="05000000000000000000" pitchFamily="2" charset="2"/>
              <a:buChar char="§"/>
            </a:pPr>
            <a:r>
              <a:rPr lang="en-ZA" sz="1400" b="0" dirty="0"/>
              <a:t>Funding application for Phase 2 of SA Connect was developed.</a:t>
            </a:r>
          </a:p>
          <a:p>
            <a:pPr marL="449263" lvl="1" indent="-182563">
              <a:buFont typeface="Wingdings" panose="05000000000000000000" pitchFamily="2" charset="2"/>
              <a:buChar char="§"/>
            </a:pPr>
            <a:endParaRPr lang="en-ZA" sz="1400" b="0" dirty="0"/>
          </a:p>
          <a:p>
            <a:pPr marL="266700" lvl="1" indent="-266700">
              <a:buFont typeface="Wingdings" panose="05000000000000000000" pitchFamily="2" charset="2"/>
              <a:buChar char="q"/>
            </a:pPr>
            <a:r>
              <a:rPr lang="en-ZA" sz="1400" dirty="0"/>
              <a:t>Funding for household connectivity programme </a:t>
            </a:r>
          </a:p>
          <a:p>
            <a:pPr marL="449263" lvl="1" indent="-182563">
              <a:buFont typeface="Wingdings" panose="05000000000000000000" pitchFamily="2" charset="2"/>
              <a:buChar char="§"/>
            </a:pPr>
            <a:r>
              <a:rPr lang="en-ZA" sz="1400" b="0" dirty="0"/>
              <a:t>Funding application for household connectivity was developed</a:t>
            </a:r>
          </a:p>
          <a:p>
            <a:pPr marL="449263" lvl="1" indent="-182563">
              <a:buFont typeface="Wingdings" panose="05000000000000000000" pitchFamily="2" charset="2"/>
              <a:buChar char="§"/>
            </a:pPr>
            <a:endParaRPr lang="en-ZA" sz="1400" b="0" dirty="0"/>
          </a:p>
          <a:p>
            <a:pPr marL="266700" lvl="1" indent="-266700">
              <a:buFont typeface="Wingdings" panose="05000000000000000000" pitchFamily="2" charset="2"/>
              <a:buChar char="q"/>
            </a:pPr>
            <a:r>
              <a:rPr lang="en-ZA" sz="1400" dirty="0">
                <a:effectLst/>
                <a:latin typeface="Arial" panose="020B0604020202020204" pitchFamily="34" charset="0"/>
                <a:ea typeface="Calibri" panose="020F0502020204030204" pitchFamily="34" charset="0"/>
                <a:cs typeface="Times New Roman" panose="02020603050405020304" pitchFamily="18" charset="0"/>
              </a:rPr>
              <a:t>National e-Government Programme </a:t>
            </a:r>
          </a:p>
          <a:p>
            <a:pPr marL="449263" lvl="1" indent="-180975">
              <a:buFont typeface="Wingdings" panose="05000000000000000000" pitchFamily="2" charset="2"/>
              <a:buChar char="§"/>
            </a:pPr>
            <a:r>
              <a:rPr lang="en-ZA" sz="1400" b="0" dirty="0">
                <a:effectLst/>
                <a:latin typeface="Arial" panose="020B0604020202020204" pitchFamily="34" charset="0"/>
                <a:ea typeface="Calibri" panose="020F0502020204030204" pitchFamily="34" charset="0"/>
                <a:cs typeface="Times New Roman" panose="02020603050405020304" pitchFamily="18" charset="0"/>
              </a:rPr>
              <a:t>3-Year Implementation Plan of the National e-Government Programme developed and approved</a:t>
            </a:r>
          </a:p>
          <a:p>
            <a:pPr marL="449263" lvl="1" indent="-180975">
              <a:buFont typeface="Wingdings" panose="05000000000000000000" pitchFamily="2" charset="2"/>
              <a:buChar char="§"/>
            </a:pPr>
            <a:endParaRPr lang="en-ZA" sz="1400" b="0" dirty="0">
              <a:effectLst/>
              <a:latin typeface="Arial" panose="020B0604020202020204" pitchFamily="34" charset="0"/>
              <a:ea typeface="Calibri" panose="020F0502020204030204" pitchFamily="34" charset="0"/>
              <a:cs typeface="Times New Roman" panose="02020603050405020304" pitchFamily="18" charset="0"/>
            </a:endParaRPr>
          </a:p>
          <a:p>
            <a:pPr marL="266700" lvl="1" indent="-266700">
              <a:buFont typeface="Wingdings" panose="05000000000000000000" pitchFamily="2" charset="2"/>
              <a:buChar char="q"/>
            </a:pPr>
            <a:r>
              <a:rPr lang="en-ZA" sz="1400" dirty="0"/>
              <a:t>Digital and Future Skills Programme</a:t>
            </a:r>
          </a:p>
          <a:p>
            <a:pPr marL="449263" lvl="1" indent="-182563">
              <a:buFont typeface="Wingdings" panose="05000000000000000000" pitchFamily="2" charset="2"/>
              <a:buChar char="§"/>
            </a:pPr>
            <a:r>
              <a:rPr lang="en-ZA" sz="1400" b="0" dirty="0"/>
              <a:t>Training conducted through NEMISA on pre-entry Digital skills. </a:t>
            </a:r>
          </a:p>
          <a:p>
            <a:pPr marL="449263" lvl="1" indent="-182563">
              <a:buFont typeface="Wingdings" panose="05000000000000000000" pitchFamily="2" charset="2"/>
              <a:buChar char="§"/>
            </a:pPr>
            <a:endParaRPr lang="en-ZA" sz="1400" b="0" dirty="0"/>
          </a:p>
          <a:p>
            <a:pPr marL="266700" lvl="1" indent="-266700">
              <a:buFont typeface="Wingdings" panose="05000000000000000000" pitchFamily="2" charset="2"/>
              <a:buChar char="q"/>
            </a:pPr>
            <a:r>
              <a:rPr lang="en-ZA" sz="1400" dirty="0"/>
              <a:t>Digital Transformation and Digital Inclusion </a:t>
            </a:r>
          </a:p>
          <a:p>
            <a:pPr marL="449263" lvl="1" indent="-182563">
              <a:buFont typeface="Wingdings" panose="05000000000000000000" pitchFamily="2" charset="2"/>
              <a:buChar char="§"/>
            </a:pPr>
            <a:r>
              <a:rPr lang="en-ZA" sz="1400" b="0" dirty="0">
                <a:effectLst/>
                <a:latin typeface="Arial" panose="020B0604020202020204" pitchFamily="34" charset="0"/>
                <a:ea typeface="Calibri" panose="020F0502020204030204" pitchFamily="34" charset="0"/>
                <a:cs typeface="Arial" panose="020B0604020202020204" pitchFamily="34" charset="0"/>
              </a:rPr>
              <a:t>The draft framework on Digital Transformation and Digital Inclusion was developed focused on Gender Equity Disability Mainstreaming, Child Protection and Youth Development.</a:t>
            </a:r>
          </a:p>
          <a:p>
            <a:pPr marL="266700" lvl="1"/>
            <a:endParaRPr lang="en-ZA" sz="1400" b="0" dirty="0"/>
          </a:p>
          <a:p>
            <a:pPr marL="266700" lvl="1" indent="-266700">
              <a:buFont typeface="Wingdings" panose="05000000000000000000" pitchFamily="2" charset="2"/>
              <a:buChar char="q"/>
            </a:pPr>
            <a:r>
              <a:rPr lang="en-ZA" sz="1400" dirty="0"/>
              <a:t>National Strategic Plan (</a:t>
            </a:r>
            <a:r>
              <a:rPr lang="en-ZA" sz="1400" dirty="0" err="1"/>
              <a:t>NSP</a:t>
            </a:r>
            <a:r>
              <a:rPr lang="en-ZA" sz="1400" dirty="0"/>
              <a:t>) on gender-based violence</a:t>
            </a:r>
          </a:p>
          <a:p>
            <a:pPr marL="449263" lvl="1" indent="-182563">
              <a:buFont typeface="Wingdings" panose="05000000000000000000" pitchFamily="2" charset="2"/>
              <a:buChar char="§"/>
            </a:pPr>
            <a:r>
              <a:rPr lang="en-ZA" sz="1400" b="0" dirty="0"/>
              <a:t>First draft report on the DCDT integrated action plan in support of the </a:t>
            </a:r>
            <a:r>
              <a:rPr lang="en-ZA" sz="1400" b="0" dirty="0" err="1"/>
              <a:t>NSP</a:t>
            </a:r>
            <a:r>
              <a:rPr lang="en-ZA" sz="1400" b="0" dirty="0"/>
              <a:t> was developed.</a:t>
            </a:r>
          </a:p>
          <a:p>
            <a:pPr marL="449263" lvl="1" indent="-182563">
              <a:buFont typeface="Wingdings" panose="05000000000000000000" pitchFamily="2" charset="2"/>
              <a:buChar char="§"/>
            </a:pPr>
            <a:endParaRPr lang="en-ZA" sz="1400" b="0" dirty="0"/>
          </a:p>
          <a:p>
            <a:pPr marL="266700" lvl="1" indent="-266700">
              <a:buFont typeface="Wingdings" panose="05000000000000000000" pitchFamily="2" charset="2"/>
              <a:buChar char="q"/>
            </a:pPr>
            <a:r>
              <a:rPr lang="en-ZA" sz="1400" dirty="0"/>
              <a:t>District Development Model (</a:t>
            </a:r>
            <a:r>
              <a:rPr lang="en-ZA" sz="1400" dirty="0" err="1"/>
              <a:t>DDM</a:t>
            </a:r>
            <a:r>
              <a:rPr lang="en-ZA" sz="1400" dirty="0"/>
              <a:t>)</a:t>
            </a:r>
          </a:p>
          <a:p>
            <a:pPr marL="449263" lvl="1" indent="-182563">
              <a:buFont typeface="Wingdings" panose="05000000000000000000" pitchFamily="2" charset="2"/>
              <a:buChar char="§"/>
            </a:pPr>
            <a:r>
              <a:rPr lang="en-ZA" sz="1400" b="0" dirty="0"/>
              <a:t>Draft Implementation Plan for the </a:t>
            </a:r>
            <a:r>
              <a:rPr lang="en-ZA" sz="1400" b="0" dirty="0" err="1"/>
              <a:t>DDM</a:t>
            </a:r>
            <a:r>
              <a:rPr lang="en-ZA" sz="1400" b="0" dirty="0"/>
              <a:t> was developed and aligned with COGTA. </a:t>
            </a:r>
          </a:p>
          <a:p>
            <a:pPr marL="449263" lvl="1" indent="-182563">
              <a:buFont typeface="Wingdings" panose="05000000000000000000" pitchFamily="2" charset="2"/>
              <a:buChar char="§"/>
            </a:pPr>
            <a:endParaRPr lang="en-ZA" sz="1400" b="0" dirty="0"/>
          </a:p>
        </p:txBody>
      </p:sp>
    </p:spTree>
    <p:extLst>
      <p:ext uri="{BB962C8B-B14F-4D97-AF65-F5344CB8AC3E}">
        <p14:creationId xmlns:p14="http://schemas.microsoft.com/office/powerpoint/2010/main" xmlns="" val="922455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5">
            <a:extLst>
              <a:ext uri="{FF2B5EF4-FFF2-40B4-BE49-F238E27FC236}">
                <a16:creationId xmlns:a16="http://schemas.microsoft.com/office/drawing/2014/main" xmlns="" id="{B9454D71-4CEE-4C97-B1C3-A166E9084E69}"/>
              </a:ext>
            </a:extLst>
          </p:cNvPr>
          <p:cNvSpPr>
            <a:spLocks noGrp="1"/>
          </p:cNvSpPr>
          <p:nvPr>
            <p:ph type="ftr" sz="quarter" idx="11"/>
          </p:nvPr>
        </p:nvSpPr>
        <p:spPr>
          <a:xfrm>
            <a:off x="10344" y="6550423"/>
            <a:ext cx="9144000" cy="285728"/>
          </a:xfrm>
          <a:solidFill>
            <a:srgbClr val="006600"/>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b="1" smtClean="0">
                <a:solidFill>
                  <a:schemeClr val="bg1"/>
                </a:solidFill>
              </a:rPr>
              <a:pPr>
                <a:defRPr/>
              </a:pPr>
              <a:t>8</a:t>
            </a:fld>
            <a:endParaRPr lang="en-US" b="1" dirty="0">
              <a:solidFill>
                <a:schemeClr val="bg1"/>
              </a:solidFill>
            </a:endParaRPr>
          </a:p>
        </p:txBody>
      </p:sp>
      <p:sp>
        <p:nvSpPr>
          <p:cNvPr id="9" name="Rectangle 8"/>
          <p:cNvSpPr/>
          <p:nvPr/>
        </p:nvSpPr>
        <p:spPr>
          <a:xfrm>
            <a:off x="2611769" y="118954"/>
            <a:ext cx="5544615" cy="861774"/>
          </a:xfrm>
          <a:prstGeom prst="rect">
            <a:avLst/>
          </a:prstGeom>
        </p:spPr>
        <p:txBody>
          <a:bodyPr wrap="square">
            <a:spAutoFit/>
          </a:bodyPr>
          <a:lstStyle/>
          <a:p>
            <a:pPr algn="ctr" eaLnBrk="0" hangingPunct="0">
              <a:spcBef>
                <a:spcPts val="600"/>
              </a:spcBef>
              <a:spcAft>
                <a:spcPts val="600"/>
              </a:spcAft>
              <a:defRPr/>
            </a:pPr>
            <a:r>
              <a:rPr lang="en-US" sz="2000" dirty="0">
                <a:solidFill>
                  <a:srgbClr val="006600"/>
                </a:solidFill>
              </a:rPr>
              <a:t>QUARTER 1</a:t>
            </a:r>
          </a:p>
          <a:p>
            <a:pPr algn="ctr" eaLnBrk="0" hangingPunct="0">
              <a:spcBef>
                <a:spcPts val="600"/>
              </a:spcBef>
              <a:spcAft>
                <a:spcPts val="600"/>
              </a:spcAft>
              <a:defRPr/>
            </a:pPr>
            <a:r>
              <a:rPr lang="en-US" sz="2000" dirty="0">
                <a:solidFill>
                  <a:srgbClr val="006600"/>
                </a:solidFill>
              </a:rPr>
              <a:t>AREARS OF UNDER-ACHIEVEMENT (1)</a:t>
            </a:r>
          </a:p>
        </p:txBody>
      </p:sp>
      <p:pic>
        <p:nvPicPr>
          <p:cNvPr id="15" name="Picture 14">
            <a:extLst>
              <a:ext uri="{FF2B5EF4-FFF2-40B4-BE49-F238E27FC236}">
                <a16:creationId xmlns:a16="http://schemas.microsoft.com/office/drawing/2014/main" xmlns="" id="{CB030672-F4E6-41A6-BE7B-19FB3044269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146350"/>
            <a:ext cx="901700" cy="901700"/>
          </a:xfrm>
          <a:prstGeom prst="rect">
            <a:avLst/>
          </a:prstGeom>
        </p:spPr>
      </p:pic>
      <p:cxnSp>
        <p:nvCxnSpPr>
          <p:cNvPr id="16" name="Straight Connector 15">
            <a:extLst>
              <a:ext uri="{FF2B5EF4-FFF2-40B4-BE49-F238E27FC236}">
                <a16:creationId xmlns:a16="http://schemas.microsoft.com/office/drawing/2014/main" xmlns="" id="{2032623D-8670-4F4F-A889-20B73912269B}"/>
              </a:ext>
            </a:extLst>
          </p:cNvPr>
          <p:cNvCxnSpPr/>
          <p:nvPr/>
        </p:nvCxnSpPr>
        <p:spPr bwMode="auto">
          <a:xfrm>
            <a:off x="0" y="105273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7" name="Picture 16">
            <a:extLst>
              <a:ext uri="{FF2B5EF4-FFF2-40B4-BE49-F238E27FC236}">
                <a16:creationId xmlns:a16="http://schemas.microsoft.com/office/drawing/2014/main" xmlns="" id="{F8BDEEC8-4D77-4450-A251-B04DE952E0CD}"/>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
        <p:nvSpPr>
          <p:cNvPr id="10" name="Rectangle 9">
            <a:extLst>
              <a:ext uri="{FF2B5EF4-FFF2-40B4-BE49-F238E27FC236}">
                <a16:creationId xmlns:a16="http://schemas.microsoft.com/office/drawing/2014/main" xmlns="" id="{37FD759C-E04E-4A82-BEB0-49296BB55C61}"/>
              </a:ext>
            </a:extLst>
          </p:cNvPr>
          <p:cNvSpPr/>
          <p:nvPr/>
        </p:nvSpPr>
        <p:spPr>
          <a:xfrm>
            <a:off x="242539" y="1340768"/>
            <a:ext cx="8452548" cy="5047536"/>
          </a:xfrm>
          <a:prstGeom prst="rect">
            <a:avLst/>
          </a:prstGeom>
        </p:spPr>
        <p:txBody>
          <a:bodyPr wrap="square">
            <a:spAutoFit/>
          </a:bodyPr>
          <a:lstStyle/>
          <a:p>
            <a:pPr algn="just" eaLnBrk="0" hangingPunct="0">
              <a:defRPr/>
            </a:pPr>
            <a:r>
              <a:rPr lang="en-ZA" sz="1400" dirty="0"/>
              <a:t>The Department did </a:t>
            </a:r>
            <a:r>
              <a:rPr lang="en-ZA" sz="1400" u="sng" dirty="0"/>
              <a:t>Not Achieve 16  of its 44 </a:t>
            </a:r>
            <a:r>
              <a:rPr lang="en-ZA" sz="1400" dirty="0"/>
              <a:t>planned quarterly targets as reflected below:</a:t>
            </a:r>
          </a:p>
          <a:p>
            <a:pPr algn="just" eaLnBrk="0" hangingPunct="0">
              <a:defRPr/>
            </a:pPr>
            <a:endParaRPr lang="en-ZA" sz="1400" b="0" dirty="0"/>
          </a:p>
          <a:p>
            <a:pPr marL="266700" indent="-266700">
              <a:buFont typeface="Wingdings" panose="05000000000000000000" pitchFamily="2" charset="2"/>
              <a:buChar char="q"/>
            </a:pPr>
            <a:r>
              <a:rPr lang="en-ZA" sz="1400" dirty="0">
                <a:ea typeface="Calibri" panose="020F0502020204030204" pitchFamily="34" charset="0"/>
              </a:rPr>
              <a:t>Implementation of the Annual 2021/22 Communications Plan</a:t>
            </a:r>
          </a:p>
          <a:p>
            <a:pPr marL="449263" lvl="1" indent="-180975">
              <a:buFont typeface="Wingdings" panose="05000000000000000000" pitchFamily="2" charset="2"/>
              <a:buChar char="§"/>
            </a:pPr>
            <a:r>
              <a:rPr lang="en-ZA" sz="1400" b="0" dirty="0">
                <a:ea typeface="Calibri" panose="020F0502020204030204" pitchFamily="34" charset="0"/>
              </a:rPr>
              <a:t>Due to </a:t>
            </a:r>
            <a:r>
              <a:rPr lang="en-GB" sz="1400" b="0" dirty="0">
                <a:ea typeface="Calibri" panose="020F0502020204030204" pitchFamily="34" charset="0"/>
              </a:rPr>
              <a:t>delays in finalisation of the Communications Plan implementation </a:t>
            </a:r>
            <a:r>
              <a:rPr lang="en-GB" sz="1400" b="0" dirty="0" err="1">
                <a:ea typeface="Calibri" panose="020F0502020204030204" pitchFamily="34" charset="0"/>
              </a:rPr>
              <a:t>ws</a:t>
            </a:r>
            <a:r>
              <a:rPr lang="en-GB" sz="1400" b="0" dirty="0">
                <a:ea typeface="Calibri" panose="020F0502020204030204" pitchFamily="34" charset="0"/>
              </a:rPr>
              <a:t> impacted. However now that the  Annual 2021/22 Communications Plan is approved, implementation will be expedited and monitored from Q2 onwards.</a:t>
            </a:r>
          </a:p>
          <a:p>
            <a:pPr marL="449263" lvl="1" indent="-180975">
              <a:buFont typeface="Wingdings" panose="05000000000000000000" pitchFamily="2" charset="2"/>
              <a:buChar char="§"/>
            </a:pPr>
            <a:endParaRPr lang="en-ZA" sz="1400" b="0" dirty="0">
              <a:ea typeface="Calibri" panose="020F0502020204030204" pitchFamily="34" charset="0"/>
            </a:endParaRPr>
          </a:p>
          <a:p>
            <a:pPr marL="266700" indent="-266700">
              <a:buFont typeface="Wingdings" panose="05000000000000000000" pitchFamily="2" charset="2"/>
              <a:buChar char="q"/>
            </a:pPr>
            <a:r>
              <a:rPr lang="en-ZA" sz="1400" dirty="0"/>
              <a:t>Country Positions to support the National ICT priorities</a:t>
            </a:r>
          </a:p>
          <a:p>
            <a:pPr marL="449263" lvl="1" indent="-180975">
              <a:buFont typeface="Wingdings" panose="05000000000000000000" pitchFamily="2" charset="2"/>
              <a:buChar char="§"/>
            </a:pPr>
            <a:r>
              <a:rPr lang="en-ZA" sz="1400" b="0" dirty="0">
                <a:solidFill>
                  <a:srgbClr val="000000"/>
                </a:solidFill>
                <a:effectLst/>
                <a:ea typeface="Arial Narrow" panose="020B0606020202030204" pitchFamily="34" charset="0"/>
              </a:rPr>
              <a:t>Draft BRICS Position was not consulted with relevant stakeholders due to postponement of meetings to October 2021.</a:t>
            </a:r>
            <a:endParaRPr lang="en-ZA" sz="1400" b="0" dirty="0"/>
          </a:p>
          <a:p>
            <a:endParaRPr lang="en-ZA" sz="1400" b="0" dirty="0"/>
          </a:p>
          <a:p>
            <a:pPr marL="266700" indent="-266700">
              <a:buFont typeface="Wingdings" panose="05000000000000000000" pitchFamily="2" charset="2"/>
              <a:buChar char="q"/>
            </a:pPr>
            <a:r>
              <a:rPr lang="en-ZA" sz="1400" dirty="0"/>
              <a:t>International Relations and Engagement Strategy </a:t>
            </a:r>
          </a:p>
          <a:p>
            <a:pPr marL="449263" lvl="1" indent="-180975">
              <a:buFont typeface="Wingdings" panose="05000000000000000000" pitchFamily="2" charset="2"/>
              <a:buChar char="§"/>
              <a:defRPr/>
            </a:pPr>
            <a:r>
              <a:rPr lang="en-GB" sz="1400" b="0" dirty="0">
                <a:solidFill>
                  <a:srgbClr val="000000"/>
                </a:solidFill>
              </a:rPr>
              <a:t>The draft implementation plan for the </a:t>
            </a:r>
            <a:r>
              <a:rPr lang="en-ZA" sz="1400" b="0" dirty="0"/>
              <a:t>International Relations and Engagement Strategy</a:t>
            </a:r>
            <a:r>
              <a:rPr lang="en-GB" sz="1400" b="0" dirty="0">
                <a:solidFill>
                  <a:srgbClr val="000000"/>
                </a:solidFill>
              </a:rPr>
              <a:t> was not consulted internally as planned due to competing priorities. However it has since been consulted. </a:t>
            </a:r>
          </a:p>
          <a:p>
            <a:endParaRPr lang="en-ZA" sz="1400" b="0" dirty="0"/>
          </a:p>
          <a:p>
            <a:pPr marL="266700" indent="-266700">
              <a:buFont typeface="Wingdings" panose="05000000000000000000" pitchFamily="2" charset="2"/>
              <a:buChar char="q"/>
            </a:pPr>
            <a:r>
              <a:rPr lang="en-ZA" sz="1400" dirty="0"/>
              <a:t>Operations of the BRICS Institute for Future Networks (</a:t>
            </a:r>
            <a:r>
              <a:rPr lang="en-ZA" sz="1400" dirty="0" err="1"/>
              <a:t>BIFN</a:t>
            </a:r>
            <a:r>
              <a:rPr lang="en-ZA" sz="1400" dirty="0"/>
              <a:t>-S)</a:t>
            </a:r>
          </a:p>
          <a:p>
            <a:pPr marL="449263" lvl="1" indent="-180975">
              <a:buFont typeface="Wingdings" panose="05000000000000000000" pitchFamily="2" charset="2"/>
              <a:buChar char="§"/>
              <a:defRPr/>
            </a:pPr>
            <a:r>
              <a:rPr lang="en-ZA" sz="1400" b="0" dirty="0">
                <a:solidFill>
                  <a:srgbClr val="000000"/>
                </a:solidFill>
              </a:rPr>
              <a:t>The absence of the formalisation (designation) of the </a:t>
            </a:r>
            <a:r>
              <a:rPr lang="en-ZA" sz="1400" b="0" dirty="0" err="1">
                <a:solidFill>
                  <a:srgbClr val="000000"/>
                </a:solidFill>
              </a:rPr>
              <a:t>BIFN</a:t>
            </a:r>
            <a:r>
              <a:rPr lang="en-ZA" sz="1400" b="0" dirty="0">
                <a:solidFill>
                  <a:srgbClr val="000000"/>
                </a:solidFill>
              </a:rPr>
              <a:t>-S negatively impacts the achievement of the target. However engagements are underway with CSIR to rectify the matter.</a:t>
            </a:r>
          </a:p>
          <a:p>
            <a:endParaRPr lang="en-ZA" sz="1400" b="0" dirty="0"/>
          </a:p>
          <a:p>
            <a:pPr marL="266700" indent="-266700">
              <a:buFont typeface="Wingdings" panose="05000000000000000000" pitchFamily="2" charset="2"/>
              <a:buChar char="q"/>
            </a:pPr>
            <a:r>
              <a:rPr lang="en-ZA" sz="1400" dirty="0"/>
              <a:t>South African Post Office SOC Ltd Amendment Bill </a:t>
            </a:r>
          </a:p>
          <a:p>
            <a:pPr marL="449263" lvl="1" indent="-180975">
              <a:buFont typeface="Wingdings" panose="05000000000000000000" pitchFamily="2" charset="2"/>
              <a:buChar char="§"/>
              <a:defRPr/>
            </a:pPr>
            <a:r>
              <a:rPr lang="en-GB" sz="1400" b="0" dirty="0">
                <a:solidFill>
                  <a:srgbClr val="000000"/>
                </a:solidFill>
              </a:rPr>
              <a:t>Delays in the submission of inputs by </a:t>
            </a:r>
            <a:r>
              <a:rPr lang="en-GB" sz="1400" b="0" dirty="0" err="1">
                <a:solidFill>
                  <a:srgbClr val="000000"/>
                </a:solidFill>
              </a:rPr>
              <a:t>SAPO</a:t>
            </a:r>
            <a:r>
              <a:rPr lang="en-GB" sz="1400" b="0" dirty="0">
                <a:solidFill>
                  <a:srgbClr val="000000"/>
                </a:solidFill>
              </a:rPr>
              <a:t> caused initial delays. Furthermore, the </a:t>
            </a:r>
            <a:r>
              <a:rPr lang="en-GB" sz="1400" b="0" dirty="0" err="1">
                <a:solidFill>
                  <a:srgbClr val="000000"/>
                </a:solidFill>
              </a:rPr>
              <a:t>OCLSA</a:t>
            </a:r>
            <a:r>
              <a:rPr lang="en-GB" sz="1400" b="0" dirty="0">
                <a:solidFill>
                  <a:srgbClr val="000000"/>
                </a:solidFill>
              </a:rPr>
              <a:t> took more than a month to revise the pre-certification, despite numerous follow-ups.</a:t>
            </a:r>
            <a:endParaRPr lang="en-ZA" sz="1400" b="0" dirty="0">
              <a:solidFill>
                <a:srgbClr val="000000"/>
              </a:solidFill>
            </a:endParaRPr>
          </a:p>
          <a:p>
            <a:pPr marL="266700" indent="-266700">
              <a:buFont typeface="Wingdings" panose="05000000000000000000" pitchFamily="2" charset="2"/>
              <a:buChar char="q"/>
            </a:pPr>
            <a:endParaRPr lang="en-ZA" sz="1400" b="0" dirty="0"/>
          </a:p>
        </p:txBody>
      </p:sp>
    </p:spTree>
    <p:extLst>
      <p:ext uri="{BB962C8B-B14F-4D97-AF65-F5344CB8AC3E}">
        <p14:creationId xmlns:p14="http://schemas.microsoft.com/office/powerpoint/2010/main" xmlns="" val="2525118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5">
            <a:extLst>
              <a:ext uri="{FF2B5EF4-FFF2-40B4-BE49-F238E27FC236}">
                <a16:creationId xmlns:a16="http://schemas.microsoft.com/office/drawing/2014/main" xmlns="" id="{3A5271B3-9B8C-46F4-82F5-6020B88D8DC1}"/>
              </a:ext>
            </a:extLst>
          </p:cNvPr>
          <p:cNvSpPr>
            <a:spLocks noGrp="1"/>
          </p:cNvSpPr>
          <p:nvPr>
            <p:ph type="ftr" sz="quarter" idx="11"/>
          </p:nvPr>
        </p:nvSpPr>
        <p:spPr>
          <a:xfrm>
            <a:off x="10344" y="6550423"/>
            <a:ext cx="9144000" cy="285728"/>
          </a:xfrm>
          <a:solidFill>
            <a:srgbClr val="006600"/>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b="1" smtClean="0">
                <a:solidFill>
                  <a:schemeClr val="bg1"/>
                </a:solidFill>
              </a:rPr>
              <a:pPr>
                <a:defRPr/>
              </a:pPr>
              <a:t>9</a:t>
            </a:fld>
            <a:endParaRPr lang="en-US" b="1" dirty="0">
              <a:solidFill>
                <a:schemeClr val="bg1"/>
              </a:solidFill>
            </a:endParaRPr>
          </a:p>
        </p:txBody>
      </p:sp>
      <p:sp>
        <p:nvSpPr>
          <p:cNvPr id="9" name="Rectangle 8"/>
          <p:cNvSpPr/>
          <p:nvPr/>
        </p:nvSpPr>
        <p:spPr>
          <a:xfrm>
            <a:off x="2611769" y="118954"/>
            <a:ext cx="5544615" cy="861774"/>
          </a:xfrm>
          <a:prstGeom prst="rect">
            <a:avLst/>
          </a:prstGeom>
        </p:spPr>
        <p:txBody>
          <a:bodyPr wrap="square">
            <a:spAutoFit/>
          </a:bodyPr>
          <a:lstStyle/>
          <a:p>
            <a:pPr algn="ctr" eaLnBrk="0" hangingPunct="0">
              <a:spcBef>
                <a:spcPts val="600"/>
              </a:spcBef>
              <a:spcAft>
                <a:spcPts val="600"/>
              </a:spcAft>
              <a:defRPr/>
            </a:pPr>
            <a:r>
              <a:rPr lang="en-US" sz="2000" dirty="0">
                <a:solidFill>
                  <a:srgbClr val="006600"/>
                </a:solidFill>
              </a:rPr>
              <a:t>QUARTER 1</a:t>
            </a:r>
          </a:p>
          <a:p>
            <a:pPr algn="ctr" eaLnBrk="0" hangingPunct="0">
              <a:spcBef>
                <a:spcPts val="600"/>
              </a:spcBef>
              <a:spcAft>
                <a:spcPts val="600"/>
              </a:spcAft>
              <a:defRPr/>
            </a:pPr>
            <a:r>
              <a:rPr lang="en-US" sz="2000" dirty="0">
                <a:solidFill>
                  <a:srgbClr val="006600"/>
                </a:solidFill>
              </a:rPr>
              <a:t>AREARS OF UNDER-ACHIEVEMENT (2)</a:t>
            </a:r>
          </a:p>
        </p:txBody>
      </p:sp>
      <p:pic>
        <p:nvPicPr>
          <p:cNvPr id="15" name="Picture 14">
            <a:extLst>
              <a:ext uri="{FF2B5EF4-FFF2-40B4-BE49-F238E27FC236}">
                <a16:creationId xmlns:a16="http://schemas.microsoft.com/office/drawing/2014/main" xmlns="" id="{CB030672-F4E6-41A6-BE7B-19FB3044269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146350"/>
            <a:ext cx="901700" cy="901700"/>
          </a:xfrm>
          <a:prstGeom prst="rect">
            <a:avLst/>
          </a:prstGeom>
        </p:spPr>
      </p:pic>
      <p:cxnSp>
        <p:nvCxnSpPr>
          <p:cNvPr id="16" name="Straight Connector 15">
            <a:extLst>
              <a:ext uri="{FF2B5EF4-FFF2-40B4-BE49-F238E27FC236}">
                <a16:creationId xmlns:a16="http://schemas.microsoft.com/office/drawing/2014/main" xmlns="" id="{2032623D-8670-4F4F-A889-20B73912269B}"/>
              </a:ext>
            </a:extLst>
          </p:cNvPr>
          <p:cNvCxnSpPr/>
          <p:nvPr/>
        </p:nvCxnSpPr>
        <p:spPr bwMode="auto">
          <a:xfrm>
            <a:off x="0" y="105273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7" name="Picture 16">
            <a:extLst>
              <a:ext uri="{FF2B5EF4-FFF2-40B4-BE49-F238E27FC236}">
                <a16:creationId xmlns:a16="http://schemas.microsoft.com/office/drawing/2014/main" xmlns="" id="{F8BDEEC8-4D77-4450-A251-B04DE952E0CD}"/>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
        <p:nvSpPr>
          <p:cNvPr id="10" name="Rectangle 9">
            <a:extLst>
              <a:ext uri="{FF2B5EF4-FFF2-40B4-BE49-F238E27FC236}">
                <a16:creationId xmlns:a16="http://schemas.microsoft.com/office/drawing/2014/main" xmlns="" id="{37FD759C-E04E-4A82-BEB0-49296BB55C61}"/>
              </a:ext>
            </a:extLst>
          </p:cNvPr>
          <p:cNvSpPr/>
          <p:nvPr/>
        </p:nvSpPr>
        <p:spPr>
          <a:xfrm>
            <a:off x="179512" y="1204303"/>
            <a:ext cx="8452548" cy="5262979"/>
          </a:xfrm>
          <a:prstGeom prst="rect">
            <a:avLst/>
          </a:prstGeom>
        </p:spPr>
        <p:txBody>
          <a:bodyPr wrap="square">
            <a:spAutoFit/>
          </a:bodyPr>
          <a:lstStyle/>
          <a:p>
            <a:pPr marL="266700" indent="-266700">
              <a:buFont typeface="Wingdings" panose="05000000000000000000" pitchFamily="2" charset="2"/>
              <a:buChar char="q"/>
            </a:pPr>
            <a:r>
              <a:rPr lang="en-ZA" sz="1400" dirty="0"/>
              <a:t>Business Case for the Regulatory Reform Bill </a:t>
            </a:r>
          </a:p>
          <a:p>
            <a:pPr marL="449263" lvl="1" indent="-180975">
              <a:buFont typeface="Wingdings" panose="05000000000000000000" pitchFamily="2" charset="2"/>
              <a:buChar char="§"/>
              <a:defRPr/>
            </a:pPr>
            <a:r>
              <a:rPr lang="en-ZA" sz="1400" b="0" dirty="0">
                <a:solidFill>
                  <a:srgbClr val="000000"/>
                </a:solidFill>
              </a:rPr>
              <a:t>Delays in the procurement process impacted on the target. However the procurement process is now underway.</a:t>
            </a:r>
          </a:p>
          <a:p>
            <a:endParaRPr lang="en-ZA" sz="1400" b="0" dirty="0"/>
          </a:p>
          <a:p>
            <a:pPr marL="266700" indent="-266700">
              <a:buFont typeface="Wingdings" panose="05000000000000000000" pitchFamily="2" charset="2"/>
              <a:buChar char="q"/>
            </a:pPr>
            <a:r>
              <a:rPr lang="en-ZA" sz="1400" dirty="0"/>
              <a:t>Study on cost to communicate </a:t>
            </a:r>
          </a:p>
          <a:p>
            <a:pPr marL="449263" lvl="1" indent="-180975">
              <a:buFont typeface="Wingdings" panose="05000000000000000000" pitchFamily="2" charset="2"/>
              <a:buChar char="§"/>
              <a:defRPr/>
            </a:pPr>
            <a:r>
              <a:rPr lang="en-ZA" sz="1400" b="0" dirty="0">
                <a:solidFill>
                  <a:srgbClr val="000000"/>
                </a:solidFill>
              </a:rPr>
              <a:t>Delays in the procurement process impacted on the target. However the procurement process is now underway.</a:t>
            </a:r>
          </a:p>
          <a:p>
            <a:pPr marL="449263" lvl="1" indent="-180975">
              <a:buFont typeface="Wingdings" panose="05000000000000000000" pitchFamily="2" charset="2"/>
              <a:buChar char="§"/>
              <a:defRPr/>
            </a:pPr>
            <a:endParaRPr lang="en-ZA" sz="1400" b="0" dirty="0">
              <a:solidFill>
                <a:srgbClr val="000000"/>
              </a:solidFill>
            </a:endParaRPr>
          </a:p>
          <a:p>
            <a:pPr marL="285750" indent="-285750">
              <a:buFont typeface="Wingdings" panose="05000000000000000000" pitchFamily="2" charset="2"/>
              <a:buChar char="q"/>
            </a:pPr>
            <a:r>
              <a:rPr lang="en-GB" sz="1400" dirty="0"/>
              <a:t>Implementation of recommendations from analysis of SOE Performance</a:t>
            </a:r>
          </a:p>
          <a:p>
            <a:pPr marL="534988" lvl="1" indent="-265113">
              <a:buFont typeface="Wingdings" panose="05000000000000000000" pitchFamily="2" charset="2"/>
              <a:buChar char="§"/>
            </a:pPr>
            <a:r>
              <a:rPr lang="en-GB" sz="1400" b="0" dirty="0"/>
              <a:t>Fourth Quarter recommendations were identified during quarter 1 however further engagements needed with SOEs to ensure implementation of the recommendations. SOEs ware being engaged on the implementation of recommendations of the previous quarter.</a:t>
            </a:r>
          </a:p>
          <a:p>
            <a:endParaRPr lang="en-GB" sz="1400" b="0" dirty="0"/>
          </a:p>
          <a:p>
            <a:pPr marL="285750" indent="-285750">
              <a:buFont typeface="Wingdings" panose="05000000000000000000" pitchFamily="2" charset="2"/>
              <a:buChar char="q"/>
            </a:pPr>
            <a:r>
              <a:rPr lang="en-ZA" sz="1400" dirty="0"/>
              <a:t>Business Case for the State Digital Infrastructure Company Bill</a:t>
            </a:r>
          </a:p>
          <a:p>
            <a:pPr marL="534988" lvl="1" indent="-265113">
              <a:buFont typeface="Wingdings" panose="05000000000000000000" pitchFamily="2" charset="2"/>
              <a:buChar char="§"/>
            </a:pPr>
            <a:r>
              <a:rPr lang="en-GB" sz="1400" b="0" dirty="0"/>
              <a:t>Delays concurrence from National Treasury. The Department is engaging National Treasury in this regard.</a:t>
            </a:r>
            <a:endParaRPr lang="en-ZA" sz="1400" b="0" dirty="0"/>
          </a:p>
          <a:p>
            <a:pPr marL="285750" indent="-285750">
              <a:buFont typeface="Wingdings" panose="05000000000000000000" pitchFamily="2" charset="2"/>
              <a:buChar char="q"/>
            </a:pPr>
            <a:endParaRPr lang="en-ZA" sz="1400" b="0" dirty="0">
              <a:ea typeface="Calibri" panose="020F0502020204030204" pitchFamily="34" charset="0"/>
            </a:endParaRPr>
          </a:p>
          <a:p>
            <a:pPr marL="285750" indent="-285750">
              <a:buFont typeface="Wingdings" panose="05000000000000000000" pitchFamily="2" charset="2"/>
              <a:buChar char="q"/>
            </a:pPr>
            <a:r>
              <a:rPr lang="en-ZA" sz="1400" dirty="0"/>
              <a:t>Project Management Office for SA Connect Phase 2 </a:t>
            </a:r>
          </a:p>
          <a:p>
            <a:pPr marL="534988" lvl="1" indent="-265113">
              <a:buFont typeface="Wingdings" panose="05000000000000000000" pitchFamily="2" charset="2"/>
              <a:buChar char="§"/>
            </a:pPr>
            <a:r>
              <a:rPr lang="en-GB" sz="1400" b="0" dirty="0"/>
              <a:t>The signing of the </a:t>
            </a:r>
            <a:r>
              <a:rPr lang="en-GB" sz="1400" b="0" dirty="0" err="1"/>
              <a:t>MoA</a:t>
            </a:r>
            <a:r>
              <a:rPr lang="en-GB" sz="1400" b="0" dirty="0"/>
              <a:t> for the PMO is dependent on the agreement between DBSA and DCDT on the modalities of the PMO. Engagements are still ongoing in this regard.</a:t>
            </a:r>
          </a:p>
          <a:p>
            <a:endParaRPr lang="en-ZA" sz="1400" b="0" dirty="0"/>
          </a:p>
          <a:p>
            <a:pPr marL="285750" indent="-285750">
              <a:buFont typeface="Wingdings" panose="05000000000000000000" pitchFamily="2" charset="2"/>
              <a:buChar char="q"/>
            </a:pPr>
            <a:r>
              <a:rPr lang="en-ZA" sz="1400" dirty="0"/>
              <a:t>Digital Transformation Centre </a:t>
            </a:r>
          </a:p>
          <a:p>
            <a:pPr marL="534988" lvl="1" indent="-265113">
              <a:buFont typeface="Wingdings" panose="05000000000000000000" pitchFamily="2" charset="2"/>
              <a:buChar char="§"/>
            </a:pPr>
            <a:r>
              <a:rPr lang="en-ZA" sz="1400" b="0" dirty="0"/>
              <a:t>Delays in finalisation of the Cab Memo negatively impacted the target. </a:t>
            </a:r>
            <a:r>
              <a:rPr lang="en-ZA" sz="1400" b="0" dirty="0">
                <a:effectLst/>
                <a:ea typeface="Calibri" panose="020F0502020204030204" pitchFamily="34" charset="0"/>
              </a:rPr>
              <a:t>Approval  was dependent on updates to the DTC Concept Note, which has since been concluded.</a:t>
            </a:r>
            <a:endParaRPr lang="en-ZA" sz="1400" b="0" dirty="0"/>
          </a:p>
        </p:txBody>
      </p:sp>
    </p:spTree>
    <p:extLst>
      <p:ext uri="{BB962C8B-B14F-4D97-AF65-F5344CB8AC3E}">
        <p14:creationId xmlns:p14="http://schemas.microsoft.com/office/powerpoint/2010/main" xmlns="" val="176381577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Bookman Old Style"/>
        <a:ea typeface=""/>
        <a:cs typeface=""/>
      </a:majorFont>
      <a:minorFont>
        <a:latin typeface="Bookman Old Styl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31912</TotalTime>
  <Words>5215</Words>
  <Application>Microsoft Office PowerPoint</Application>
  <PresentationFormat>On-screen Show (4:3)</PresentationFormat>
  <Paragraphs>610</Paragraphs>
  <Slides>31</Slides>
  <Notes>8</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Default Design</vt:lpstr>
      <vt:lpstr> PRESENTATION TO THE PORTFOLIO COMMITTEE ON COMMUNICATIONS  ORGANISATIONAL PERFORMANCE FOR QUARTER 1 OF THE 2021/22 FINANCIAL YEAR             01 September 2021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INTERIM FINANCIAL STATEMENT AS AT  30 JUNE 2021  </vt:lpstr>
      <vt:lpstr>Slide 27</vt:lpstr>
      <vt:lpstr>Slide 28</vt:lpstr>
      <vt:lpstr>Slide 29</vt:lpstr>
      <vt:lpstr>Slide 30</vt:lpstr>
      <vt:lpstr>Slide 31</vt:lpstr>
    </vt:vector>
  </TitlesOfParts>
  <Company>Department Of Communications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979</cp:revision>
  <cp:lastPrinted>2020-01-29T11:06:31Z</cp:lastPrinted>
  <dcterms:created xsi:type="dcterms:W3CDTF">2006-03-29T18:40:00Z</dcterms:created>
  <dcterms:modified xsi:type="dcterms:W3CDTF">2022-03-09T12:05:44Z</dcterms:modified>
</cp:coreProperties>
</file>