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9" r:id="rId5"/>
    <p:sldMasterId id="2147483705" r:id="rId6"/>
    <p:sldMasterId id="2147483703" r:id="rId7"/>
    <p:sldMasterId id="2147483707" r:id="rId8"/>
  </p:sldMasterIdLst>
  <p:notesMasterIdLst>
    <p:notesMasterId r:id="rId42"/>
  </p:notesMasterIdLst>
  <p:sldIdLst>
    <p:sldId id="256" r:id="rId9"/>
    <p:sldId id="257" r:id="rId10"/>
    <p:sldId id="270" r:id="rId11"/>
    <p:sldId id="273" r:id="rId12"/>
    <p:sldId id="758" r:id="rId13"/>
    <p:sldId id="769" r:id="rId14"/>
    <p:sldId id="770" r:id="rId15"/>
    <p:sldId id="771" r:id="rId16"/>
    <p:sldId id="772" r:id="rId17"/>
    <p:sldId id="773" r:id="rId18"/>
    <p:sldId id="795" r:id="rId19"/>
    <p:sldId id="774" r:id="rId20"/>
    <p:sldId id="775" r:id="rId21"/>
    <p:sldId id="776" r:id="rId22"/>
    <p:sldId id="777" r:id="rId23"/>
    <p:sldId id="778" r:id="rId24"/>
    <p:sldId id="779" r:id="rId25"/>
    <p:sldId id="780" r:id="rId26"/>
    <p:sldId id="781" r:id="rId27"/>
    <p:sldId id="782" r:id="rId28"/>
    <p:sldId id="783" r:id="rId29"/>
    <p:sldId id="784" r:id="rId30"/>
    <p:sldId id="785" r:id="rId31"/>
    <p:sldId id="786" r:id="rId32"/>
    <p:sldId id="787" r:id="rId33"/>
    <p:sldId id="788" r:id="rId34"/>
    <p:sldId id="789" r:id="rId35"/>
    <p:sldId id="791" r:id="rId36"/>
    <p:sldId id="792" r:id="rId37"/>
    <p:sldId id="735" r:id="rId38"/>
    <p:sldId id="793" r:id="rId39"/>
    <p:sldId id="794" r:id="rId40"/>
    <p:sldId id="37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9F90FF-F113-4B79-BBD3-C9F44853C6F5}">
          <p14:sldIdLst>
            <p14:sldId id="256"/>
          </p14:sldIdLst>
        </p14:section>
        <p14:section name="Untitled Section" id="{494ECCCA-FBAA-455F-ACAA-638C95481296}">
          <p14:sldIdLst>
            <p14:sldId id="257"/>
            <p14:sldId id="270"/>
            <p14:sldId id="273"/>
            <p14:sldId id="758"/>
            <p14:sldId id="769"/>
            <p14:sldId id="770"/>
            <p14:sldId id="771"/>
            <p14:sldId id="772"/>
            <p14:sldId id="773"/>
            <p14:sldId id="795"/>
            <p14:sldId id="774"/>
            <p14:sldId id="775"/>
            <p14:sldId id="776"/>
            <p14:sldId id="777"/>
            <p14:sldId id="778"/>
            <p14:sldId id="779"/>
            <p14:sldId id="780"/>
            <p14:sldId id="781"/>
            <p14:sldId id="782"/>
            <p14:sldId id="783"/>
            <p14:sldId id="784"/>
            <p14:sldId id="785"/>
            <p14:sldId id="786"/>
            <p14:sldId id="787"/>
            <p14:sldId id="788"/>
            <p14:sldId id="789"/>
            <p14:sldId id="791"/>
            <p14:sldId id="792"/>
            <p14:sldId id="735"/>
            <p14:sldId id="793"/>
            <p14:sldId id="794"/>
            <p14:sldId id="372"/>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ppy Khoza" initials="PK"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9E74"/>
    <a:srgbClr val="253C8E"/>
    <a:srgbClr val="13338D"/>
    <a:srgbClr val="13328C"/>
    <a:srgbClr val="17469F"/>
    <a:srgbClr val="ABAFB4"/>
    <a:srgbClr val="18335D"/>
    <a:srgbClr val="09274B"/>
    <a:srgbClr val="E2EBF4"/>
    <a:srgbClr val="002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57" autoAdjust="0"/>
  </p:normalViewPr>
  <p:slideViewPr>
    <p:cSldViewPr snapToGrid="0" snapToObjects="1">
      <p:cViewPr>
        <p:scale>
          <a:sx n="69" d="100"/>
          <a:sy n="69" d="100"/>
        </p:scale>
        <p:origin x="-96" y="-72"/>
      </p:cViewPr>
      <p:guideLst>
        <p:guide orient="horz" pos="2160"/>
        <p:guide pos="3840"/>
      </p:guideLst>
    </p:cSldViewPr>
  </p:slideViewPr>
  <p:notesTextViewPr>
    <p:cViewPr>
      <p:scale>
        <a:sx n="100" d="100"/>
        <a:sy n="100" d="100"/>
      </p:scale>
      <p:origin x="0" y="0"/>
    </p:cViewPr>
  </p:notesTextViewPr>
  <p:sorterViewPr>
    <p:cViewPr>
      <p:scale>
        <a:sx n="80" d="100"/>
        <a:sy n="80" d="100"/>
      </p:scale>
      <p:origin x="0" y="-83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D2F0A-851F-254B-88B1-B66E3D14FD45}" type="datetimeFigureOut">
              <a:rPr lang="en-US" smtClean="0"/>
              <a:pPr/>
              <a:t>3/8/2022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024B1F-A90C-7449-AF60-A32ECC27E114}" type="slidenum">
              <a:rPr lang="en-US" smtClean="0"/>
              <a:pPr/>
              <a:t>‹#›</a:t>
            </a:fld>
            <a:endParaRPr lang="en-US" dirty="0"/>
          </a:p>
        </p:txBody>
      </p:sp>
    </p:spTree>
    <p:extLst>
      <p:ext uri="{BB962C8B-B14F-4D97-AF65-F5344CB8AC3E}">
        <p14:creationId xmlns:p14="http://schemas.microsoft.com/office/powerpoint/2010/main" val="19773988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24B1F-A90C-7449-AF60-A32ECC27E114}" type="slidenum">
              <a:rPr lang="en-US" smtClean="0"/>
              <a:pPr/>
              <a:t>1</a:t>
            </a:fld>
            <a:endParaRPr lang="en-US" dirty="0"/>
          </a:p>
        </p:txBody>
      </p:sp>
    </p:spTree>
    <p:extLst>
      <p:ext uri="{BB962C8B-B14F-4D97-AF65-F5344CB8AC3E}">
        <p14:creationId xmlns:p14="http://schemas.microsoft.com/office/powerpoint/2010/main" val="39310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8024B1F-A90C-7449-AF60-A32ECC27E114}" type="slidenum">
              <a:rPr lang="en-US" smtClean="0"/>
              <a:pPr/>
              <a:t>2</a:t>
            </a:fld>
            <a:endParaRPr lang="en-US" dirty="0"/>
          </a:p>
        </p:txBody>
      </p:sp>
    </p:spTree>
    <p:extLst>
      <p:ext uri="{BB962C8B-B14F-4D97-AF65-F5344CB8AC3E}">
        <p14:creationId xmlns:p14="http://schemas.microsoft.com/office/powerpoint/2010/main" val="126979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8024B1F-A90C-7449-AF60-A32ECC27E114}" type="slidenum">
              <a:rPr lang="en-US" smtClean="0"/>
              <a:pPr/>
              <a:t>3</a:t>
            </a:fld>
            <a:endParaRPr lang="en-US" dirty="0"/>
          </a:p>
        </p:txBody>
      </p:sp>
    </p:spTree>
    <p:extLst>
      <p:ext uri="{BB962C8B-B14F-4D97-AF65-F5344CB8AC3E}">
        <p14:creationId xmlns:p14="http://schemas.microsoft.com/office/powerpoint/2010/main" val="127832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65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16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1FD6463-8633-4906-ACE4-E562D8827340}" type="datetimeFigureOut">
              <a:rPr lang="en-ZA" smtClean="0"/>
              <a:pPr/>
              <a:t>2022/03/08</a:t>
            </a:fld>
            <a:endParaRPr lang="en-ZA"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6681E1A-B3F6-40C0-871F-499654284EF0}" type="slidenum">
              <a:rPr lang="en-ZA" smtClean="0"/>
              <a:pPr/>
              <a:t>‹#›</a:t>
            </a:fld>
            <a:endParaRPr lang="en-ZA" dirty="0"/>
          </a:p>
        </p:txBody>
      </p:sp>
      <p:pic>
        <p:nvPicPr>
          <p:cNvPr id="1026" name="Picture 2" descr="C:\Users\NgwenyaT\AppData\Local\Microsoft\Windows\Temporary Internet Files\Content.Outlook\IYHRU639\Presentation_cover_white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830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83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6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92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724FC-7E7A-4D48-B77B-99B63307C9A4}" type="datetime1">
              <a:rPr lang="en-US" smtClean="0"/>
              <a:pPr/>
              <a:t>3/8/2022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417411049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313996"/>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3A2629D-8346-F843-BA48-0B820D611960}"/>
              </a:ext>
            </a:extLst>
          </p:cNvPr>
          <p:cNvPicPr>
            <a:picLocks noChangeAspect="1"/>
          </p:cNvPicPr>
          <p:nvPr userDrawn="1"/>
        </p:nvPicPr>
        <p:blipFill>
          <a:blip r:embed="rId4"/>
          <a:stretch>
            <a:fillRect/>
          </a:stretch>
        </p:blipFill>
        <p:spPr>
          <a:xfrm>
            <a:off x="1286933" y="0"/>
            <a:ext cx="10905067" cy="558800"/>
          </a:xfrm>
          <a:prstGeom prst="rect">
            <a:avLst/>
          </a:prstGeom>
        </p:spPr>
      </p:pic>
      <p:pic>
        <p:nvPicPr>
          <p:cNvPr id="9" name="Picture 8">
            <a:extLst>
              <a:ext uri="{FF2B5EF4-FFF2-40B4-BE49-F238E27FC236}">
                <a16:creationId xmlns="" xmlns:a16="http://schemas.microsoft.com/office/drawing/2014/main" id="{A9FA2C31-509D-0546-B456-283D248BC9D3}"/>
              </a:ext>
            </a:extLst>
          </p:cNvPr>
          <p:cNvPicPr>
            <a:picLocks noChangeAspect="1"/>
          </p:cNvPicPr>
          <p:nvPr userDrawn="1"/>
        </p:nvPicPr>
        <p:blipFill>
          <a:blip r:embed="rId5"/>
          <a:stretch>
            <a:fillRect/>
          </a:stretch>
        </p:blipFill>
        <p:spPr>
          <a:xfrm>
            <a:off x="1439333" y="6604000"/>
            <a:ext cx="10752667" cy="254000"/>
          </a:xfrm>
          <a:prstGeom prst="rect">
            <a:avLst/>
          </a:prstGeom>
        </p:spPr>
      </p:pic>
    </p:spTree>
    <p:extLst>
      <p:ext uri="{BB962C8B-B14F-4D97-AF65-F5344CB8AC3E}">
        <p14:creationId xmlns:p14="http://schemas.microsoft.com/office/powerpoint/2010/main" val="5658033"/>
      </p:ext>
    </p:extLst>
  </p:cSld>
  <p:clrMap bg1="lt1" tx1="dk1" bg2="lt2" tx2="dk2" accent1="accent1" accent2="accent2" accent3="accent3" accent4="accent4" accent5="accent5" accent6="accent6" hlink="hlink" folHlink="folHlink"/>
  <p:sldLayoutIdLst>
    <p:sldLayoutId id="2147483700" r:id="rId1"/>
    <p:sldLayoutId id="214748370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3A2629D-8346-F843-BA48-0B820D611960}"/>
              </a:ext>
            </a:extLst>
          </p:cNvPr>
          <p:cNvPicPr>
            <a:picLocks noChangeAspect="1"/>
          </p:cNvPicPr>
          <p:nvPr userDrawn="1"/>
        </p:nvPicPr>
        <p:blipFill>
          <a:blip r:embed="rId3"/>
          <a:stretch>
            <a:fillRect/>
          </a:stretch>
        </p:blipFill>
        <p:spPr>
          <a:xfrm>
            <a:off x="1286933" y="0"/>
            <a:ext cx="10905067" cy="558800"/>
          </a:xfrm>
          <a:prstGeom prst="rect">
            <a:avLst/>
          </a:prstGeom>
        </p:spPr>
      </p:pic>
      <p:pic>
        <p:nvPicPr>
          <p:cNvPr id="9" name="Picture 8">
            <a:extLst>
              <a:ext uri="{FF2B5EF4-FFF2-40B4-BE49-F238E27FC236}">
                <a16:creationId xmlns="" xmlns:a16="http://schemas.microsoft.com/office/drawing/2014/main" id="{A9FA2C31-509D-0546-B456-283D248BC9D3}"/>
              </a:ext>
            </a:extLst>
          </p:cNvPr>
          <p:cNvPicPr>
            <a:picLocks noChangeAspect="1"/>
          </p:cNvPicPr>
          <p:nvPr userDrawn="1"/>
        </p:nvPicPr>
        <p:blipFill>
          <a:blip r:embed="rId4"/>
          <a:stretch>
            <a:fillRect/>
          </a:stretch>
        </p:blipFill>
        <p:spPr>
          <a:xfrm>
            <a:off x="1439333" y="6604000"/>
            <a:ext cx="10752667" cy="254000"/>
          </a:xfrm>
          <a:prstGeom prst="rect">
            <a:avLst/>
          </a:prstGeom>
        </p:spPr>
      </p:pic>
      <p:pic>
        <p:nvPicPr>
          <p:cNvPr id="10" name="Picture 9" descr="corona ppt 3.png">
            <a:extLst>
              <a:ext uri="{FF2B5EF4-FFF2-40B4-BE49-F238E27FC236}">
                <a16:creationId xmlns="" xmlns:a16="http://schemas.microsoft.com/office/drawing/2014/main" id="{C8AEF814-8008-B74A-8C79-FE365331C0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758758"/>
            <a:ext cx="12192000" cy="5710137"/>
          </a:xfrm>
          <a:prstGeom prst="rect">
            <a:avLst/>
          </a:prstGeom>
        </p:spPr>
      </p:pic>
    </p:spTree>
    <p:extLst>
      <p:ext uri="{BB962C8B-B14F-4D97-AF65-F5344CB8AC3E}">
        <p14:creationId xmlns:p14="http://schemas.microsoft.com/office/powerpoint/2010/main" val="755202639"/>
      </p:ext>
    </p:extLst>
  </p:cSld>
  <p:clrMap bg1="lt1" tx1="dk1" bg2="lt2" tx2="dk2" accent1="accent1" accent2="accent2" accent3="accent3" accent4="accent4" accent5="accent5" accent6="accent6" hlink="hlink" folHlink="folHlink"/>
  <p:sldLayoutIdLst>
    <p:sldLayoutId id="214748370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BEF2E9F-B4EE-D04E-9D4E-F6BB7A6C9418}"/>
              </a:ext>
            </a:extLst>
          </p:cNvPr>
          <p:cNvPicPr>
            <a:picLocks noChangeAspect="1"/>
          </p:cNvPicPr>
          <p:nvPr userDrawn="1"/>
        </p:nvPicPr>
        <p:blipFill>
          <a:blip r:embed="rId3"/>
          <a:srcRect/>
          <a:stretch/>
        </p:blipFill>
        <p:spPr>
          <a:xfrm>
            <a:off x="11277600" y="0"/>
            <a:ext cx="914400" cy="5905500"/>
          </a:xfrm>
          <a:prstGeom prst="rect">
            <a:avLst/>
          </a:prstGeom>
        </p:spPr>
      </p:pic>
      <p:pic>
        <p:nvPicPr>
          <p:cNvPr id="9" name="Picture 8" descr="corona ppt 4.png">
            <a:extLst>
              <a:ext uri="{FF2B5EF4-FFF2-40B4-BE49-F238E27FC236}">
                <a16:creationId xmlns="" xmlns:a16="http://schemas.microsoft.com/office/drawing/2014/main" id="{3860981A-46EA-E74C-86B2-076FE654A6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7688" y="6088380"/>
            <a:ext cx="715264" cy="618744"/>
          </a:xfrm>
          <a:prstGeom prst="rect">
            <a:avLst/>
          </a:prstGeom>
        </p:spPr>
      </p:pic>
    </p:spTree>
    <p:extLst>
      <p:ext uri="{BB962C8B-B14F-4D97-AF65-F5344CB8AC3E}">
        <p14:creationId xmlns:p14="http://schemas.microsoft.com/office/powerpoint/2010/main" val="1991588825"/>
      </p:ext>
    </p:extLst>
  </p:cSld>
  <p:clrMap bg1="lt1" tx1="dk1" bg2="lt2" tx2="dk2" accent1="accent1" accent2="accent2" accent3="accent3" accent4="accent4" accent5="accent5" accent6="accent6" hlink="hlink" folHlink="folHlink"/>
  <p:sldLayoutIdLst>
    <p:sldLayoutId id="214748370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BEF2E9F-B4EE-D04E-9D4E-F6BB7A6C9418}"/>
              </a:ext>
            </a:extLst>
          </p:cNvPr>
          <p:cNvPicPr>
            <a:picLocks noChangeAspect="1"/>
          </p:cNvPicPr>
          <p:nvPr userDrawn="1"/>
        </p:nvPicPr>
        <p:blipFill>
          <a:blip r:embed="rId4"/>
          <a:srcRect/>
          <a:stretch/>
        </p:blipFill>
        <p:spPr>
          <a:xfrm>
            <a:off x="11277600" y="0"/>
            <a:ext cx="914400" cy="5905500"/>
          </a:xfrm>
          <a:prstGeom prst="rect">
            <a:avLst/>
          </a:prstGeom>
        </p:spPr>
      </p:pic>
      <p:pic>
        <p:nvPicPr>
          <p:cNvPr id="9" name="Picture 8" descr="corona ppt 4.png">
            <a:extLst>
              <a:ext uri="{FF2B5EF4-FFF2-40B4-BE49-F238E27FC236}">
                <a16:creationId xmlns="" xmlns:a16="http://schemas.microsoft.com/office/drawing/2014/main" id="{3860981A-46EA-E74C-86B2-076FE654A68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87688" y="6088380"/>
            <a:ext cx="715264" cy="618744"/>
          </a:xfrm>
          <a:prstGeom prst="rect">
            <a:avLst/>
          </a:prstGeom>
        </p:spPr>
      </p:pic>
      <p:pic>
        <p:nvPicPr>
          <p:cNvPr id="6" name="Picture 5" descr="corona ppt 3.png">
            <a:extLst>
              <a:ext uri="{FF2B5EF4-FFF2-40B4-BE49-F238E27FC236}">
                <a16:creationId xmlns="" xmlns:a16="http://schemas.microsoft.com/office/drawing/2014/main" id="{0DE38537-8054-B042-95A0-24BCB17A68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1063592" cy="6858000"/>
          </a:xfrm>
          <a:prstGeom prst="rect">
            <a:avLst/>
          </a:prstGeom>
        </p:spPr>
      </p:pic>
    </p:spTree>
    <p:extLst>
      <p:ext uri="{BB962C8B-B14F-4D97-AF65-F5344CB8AC3E}">
        <p14:creationId xmlns:p14="http://schemas.microsoft.com/office/powerpoint/2010/main" val="3491957043"/>
      </p:ext>
    </p:extLst>
  </p:cSld>
  <p:clrMap bg1="lt1" tx1="dk1" bg2="lt2" tx2="dk2" accent1="accent1" accent2="accent2" accent3="accent3" accent4="accent4" accent5="accent5" accent6="accent6" hlink="hlink" folHlink="folHlink"/>
  <p:sldLayoutIdLst>
    <p:sldLayoutId id="2147483708" r:id="rId1"/>
    <p:sldLayoutId id="214748371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2">
            <a:extLst>
              <a:ext uri="{FF2B5EF4-FFF2-40B4-BE49-F238E27FC236}">
                <a16:creationId xmlns="" xmlns:a16="http://schemas.microsoft.com/office/drawing/2014/main" id="{E7024175-6B60-DC46-B148-2FB65EBEE2E9}"/>
              </a:ext>
            </a:extLst>
          </p:cNvPr>
          <p:cNvSpPr txBox="1">
            <a:spLocks/>
          </p:cNvSpPr>
          <p:nvPr/>
        </p:nvSpPr>
        <p:spPr>
          <a:xfrm>
            <a:off x="3586479" y="441436"/>
            <a:ext cx="8006099" cy="689932"/>
          </a:xfrm>
          <a:prstGeom prst="rect">
            <a:avLst/>
          </a:prstGeom>
        </p:spPr>
        <p:txBody>
          <a:bodyPr vert="horz" wrap="square" lIns="0" tIns="1270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ZA" b="1" dirty="0" smtClean="0">
                <a:solidFill>
                  <a:srgbClr val="B79E74"/>
                </a:solidFill>
                <a:latin typeface="Arial" panose="020B0604020202020204" pitchFamily="34" charset="0"/>
                <a:cs typeface="Arial" panose="020B0604020202020204" pitchFamily="34" charset="0"/>
              </a:rPr>
              <a:t>Fatal Accident ZS-CAR </a:t>
            </a:r>
            <a:endParaRPr lang="en-ZA" b="1" dirty="0">
              <a:solidFill>
                <a:srgbClr val="17469F"/>
              </a:solidFill>
              <a:latin typeface="Arial" panose="020B0604020202020204" pitchFamily="34" charset="0"/>
              <a:cs typeface="Arial" panose="020B0604020202020204" pitchFamily="34" charset="0"/>
            </a:endParaRPr>
          </a:p>
        </p:txBody>
      </p:sp>
      <p:pic>
        <p:nvPicPr>
          <p:cNvPr id="22" name="Picture 21" descr="A close up of a logo&#10;&#10;Description automatically generated">
            <a:extLst>
              <a:ext uri="{FF2B5EF4-FFF2-40B4-BE49-F238E27FC236}">
                <a16:creationId xmlns="" xmlns:a16="http://schemas.microsoft.com/office/drawing/2014/main" id="{7ED7725A-FD13-0C45-A948-DBDF399384AA}"/>
              </a:ext>
            </a:extLst>
          </p:cNvPr>
          <p:cNvPicPr>
            <a:picLocks noChangeAspect="1"/>
          </p:cNvPicPr>
          <p:nvPr/>
        </p:nvPicPr>
        <p:blipFill>
          <a:blip r:embed="rId3"/>
          <a:stretch>
            <a:fillRect/>
          </a:stretch>
        </p:blipFill>
        <p:spPr>
          <a:xfrm>
            <a:off x="0" y="45132"/>
            <a:ext cx="1663700" cy="1574800"/>
          </a:xfrm>
          <a:prstGeom prst="rect">
            <a:avLst/>
          </a:prstGeom>
        </p:spPr>
      </p:pic>
      <p:pic>
        <p:nvPicPr>
          <p:cNvPr id="26" name="Picture 25">
            <a:extLst>
              <a:ext uri="{FF2B5EF4-FFF2-40B4-BE49-F238E27FC236}">
                <a16:creationId xmlns="" xmlns:a16="http://schemas.microsoft.com/office/drawing/2014/main" id="{FC106513-9D1F-E743-B7D3-A401A3F5A5A0}"/>
              </a:ext>
            </a:extLst>
          </p:cNvPr>
          <p:cNvPicPr>
            <a:picLocks noChangeAspect="1"/>
          </p:cNvPicPr>
          <p:nvPr/>
        </p:nvPicPr>
        <p:blipFill>
          <a:blip r:embed="rId4"/>
          <a:srcRect/>
          <a:stretch/>
        </p:blipFill>
        <p:spPr>
          <a:xfrm>
            <a:off x="2280894" y="6513788"/>
            <a:ext cx="7505700" cy="169399"/>
          </a:xfrm>
          <a:prstGeom prst="rect">
            <a:avLst/>
          </a:prstGeom>
        </p:spPr>
      </p:pic>
      <p:pic>
        <p:nvPicPr>
          <p:cNvPr id="4" name="Picture 3"/>
          <p:cNvPicPr>
            <a:picLocks noChangeAspect="1"/>
          </p:cNvPicPr>
          <p:nvPr/>
        </p:nvPicPr>
        <p:blipFill>
          <a:blip r:embed="rId5"/>
          <a:stretch>
            <a:fillRect/>
          </a:stretch>
        </p:blipFill>
        <p:spPr>
          <a:xfrm>
            <a:off x="3361921" y="1521122"/>
            <a:ext cx="8230657" cy="4449004"/>
          </a:xfrm>
          <a:prstGeom prst="rect">
            <a:avLst/>
          </a:prstGeom>
        </p:spPr>
      </p:pic>
      <p:pic>
        <p:nvPicPr>
          <p:cNvPr id="9" name="Picture 8" descr="A picture containing bird&#10;&#10;Description automatically generated">
            <a:extLst>
              <a:ext uri="{FF2B5EF4-FFF2-40B4-BE49-F238E27FC236}">
                <a16:creationId xmlns="" xmlns:a16="http://schemas.microsoft.com/office/drawing/2014/main" id="{9024288B-3255-FF46-84E5-6C81339C5831}"/>
              </a:ext>
            </a:extLst>
          </p:cNvPr>
          <p:cNvPicPr>
            <a:picLocks noChangeAspect="1"/>
          </p:cNvPicPr>
          <p:nvPr/>
        </p:nvPicPr>
        <p:blipFill rotWithShape="1">
          <a:blip r:embed="rId6">
            <a:alphaModFix amt="86000"/>
          </a:blip>
          <a:srcRect/>
          <a:stretch/>
        </p:blipFill>
        <p:spPr>
          <a:xfrm>
            <a:off x="1484447" y="2588932"/>
            <a:ext cx="6692900" cy="2559042"/>
          </a:xfrm>
          <a:prstGeom prst="rect">
            <a:avLst/>
          </a:prstGeom>
        </p:spPr>
      </p:pic>
      <p:sp>
        <p:nvSpPr>
          <p:cNvPr id="16" name="TextBox 15">
            <a:extLst>
              <a:ext uri="{FF2B5EF4-FFF2-40B4-BE49-F238E27FC236}">
                <a16:creationId xmlns="" xmlns:a16="http://schemas.microsoft.com/office/drawing/2014/main" id="{BFAF5017-E23D-8540-ACE4-7583E12E096C}"/>
              </a:ext>
            </a:extLst>
          </p:cNvPr>
          <p:cNvSpPr txBox="1"/>
          <p:nvPr/>
        </p:nvSpPr>
        <p:spPr>
          <a:xfrm>
            <a:off x="1663700" y="2849468"/>
            <a:ext cx="5477329" cy="523220"/>
          </a:xfrm>
          <a:prstGeom prst="rect">
            <a:avLst/>
          </a:prstGeom>
          <a:noFill/>
        </p:spPr>
        <p:txBody>
          <a:bodyPr wrap="square" rtlCol="0">
            <a:spAutoFit/>
          </a:bodyPr>
          <a:lstStyle/>
          <a:p>
            <a:r>
              <a:rPr lang="en-ZA" sz="2800" dirty="0">
                <a:solidFill>
                  <a:schemeClr val="bg1"/>
                </a:solidFill>
                <a:latin typeface="Arial" panose="020B0604020202020204" pitchFamily="34" charset="0"/>
                <a:cs typeface="Arial" panose="020B0604020202020204" pitchFamily="34" charset="0"/>
              </a:rPr>
              <a:t>Date: </a:t>
            </a:r>
            <a:r>
              <a:rPr lang="en-ZA" sz="2800" dirty="0" smtClean="0">
                <a:solidFill>
                  <a:schemeClr val="bg1"/>
                </a:solidFill>
                <a:latin typeface="Arial" panose="020B0604020202020204" pitchFamily="34" charset="0"/>
                <a:cs typeface="Arial" panose="020B0604020202020204" pitchFamily="34" charset="0"/>
              </a:rPr>
              <a:t>8 March 2022</a:t>
            </a:r>
            <a:endParaRPr lang="en-ZA" sz="28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 xmlns:a16="http://schemas.microsoft.com/office/drawing/2014/main" id="{F5398490-DF93-1741-9D4C-59989B38BC7D}"/>
              </a:ext>
            </a:extLst>
          </p:cNvPr>
          <p:cNvSpPr txBox="1"/>
          <p:nvPr/>
        </p:nvSpPr>
        <p:spPr>
          <a:xfrm>
            <a:off x="1643997" y="3741523"/>
            <a:ext cx="8159262" cy="1200329"/>
          </a:xfrm>
          <a:prstGeom prst="rect">
            <a:avLst/>
          </a:prstGeom>
          <a:noFill/>
        </p:spPr>
        <p:txBody>
          <a:bodyPr wrap="square" rtlCol="0">
            <a:spAutoFit/>
          </a:bodyPr>
          <a:lstStyle/>
          <a:p>
            <a:r>
              <a:rPr lang="en-GB" sz="2400" dirty="0">
                <a:solidFill>
                  <a:srgbClr val="FFFFFF"/>
                </a:solidFill>
                <a:latin typeface="Arial" panose="020B0604020202020204" pitchFamily="34" charset="0"/>
                <a:cs typeface="Arial" panose="020B0604020202020204" pitchFamily="34" charset="0"/>
              </a:rPr>
              <a:t>Presented by: </a:t>
            </a:r>
          </a:p>
          <a:p>
            <a:r>
              <a:rPr lang="en-GB" sz="2800" b="1" dirty="0" smtClean="0">
                <a:solidFill>
                  <a:srgbClr val="FFFFFF"/>
                </a:solidFill>
                <a:latin typeface="Arial" panose="020B0604020202020204" pitchFamily="34" charset="0"/>
                <a:cs typeface="Arial" panose="020B0604020202020204" pitchFamily="34" charset="0"/>
              </a:rPr>
              <a:t>Mr Albert Phuti Morudi</a:t>
            </a:r>
          </a:p>
          <a:p>
            <a:r>
              <a:rPr lang="en-GB" sz="2000" b="1" dirty="0" smtClean="0">
                <a:solidFill>
                  <a:srgbClr val="FFFFFF"/>
                </a:solidFill>
                <a:latin typeface="Arial" panose="020B0604020202020204" pitchFamily="34" charset="0"/>
                <a:cs typeface="Arial" panose="020B0604020202020204" pitchFamily="34" charset="0"/>
              </a:rPr>
              <a:t>Executive (Act): Accident and Incident Investigations</a:t>
            </a:r>
            <a:endParaRPr lang="en-GB"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898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THE INVESTIGATION</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381000" y="1193295"/>
            <a:ext cx="10689771" cy="5386090"/>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Investigation by Ethiopian Aircraft Accident Investigations Bureau (AAIB)</a:t>
            </a:r>
          </a:p>
          <a:p>
            <a:pPr marL="457200" indent="-45720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AAIB arrived in RSA on 24 January 2021 and on 25 January 2021 AIID and AAIB entered into an Operational </a:t>
            </a:r>
            <a:r>
              <a:rPr lang="en-US" sz="2200" dirty="0">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greement on the conduct of accident ZS-CAR in line with ICAO Annex 13, Standard 5.1.</a:t>
            </a:r>
          </a:p>
          <a:p>
            <a:pPr marL="457200" indent="-45720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AAIB investigation was initiated on 25 January 2021 by reviewing documentations, conducting interviews (the SACAA, AIID, FIU, AMO and the victims families) and inspected the wreckage.</a:t>
            </a:r>
          </a:p>
          <a:p>
            <a:pPr marL="457200" indent="-45720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team concluded the RSA phase of the investigation on </a:t>
            </a:r>
            <a:r>
              <a:rPr lang="en-US" sz="2200" dirty="0">
                <a:latin typeface="Arial" panose="020B0604020202020204" pitchFamily="34" charset="0"/>
                <a:cs typeface="Arial" panose="020B0604020202020204" pitchFamily="34" charset="0"/>
              </a:rPr>
              <a:t>5</a:t>
            </a:r>
            <a:r>
              <a:rPr lang="en-US" sz="2200" dirty="0" smtClean="0">
                <a:latin typeface="Arial" panose="020B0604020202020204" pitchFamily="34" charset="0"/>
                <a:cs typeface="Arial" panose="020B0604020202020204" pitchFamily="34" charset="0"/>
              </a:rPr>
              <a:t> February 2021 and they left RSA on </a:t>
            </a:r>
            <a:r>
              <a:rPr lang="en-US" sz="2200" dirty="0">
                <a:latin typeface="Arial" panose="020B0604020202020204" pitchFamily="34" charset="0"/>
                <a:cs typeface="Arial" panose="020B0604020202020204" pitchFamily="34" charset="0"/>
              </a:rPr>
              <a:t>6</a:t>
            </a:r>
            <a:r>
              <a:rPr lang="en-US" sz="2200" dirty="0" smtClean="0">
                <a:latin typeface="Arial" panose="020B0604020202020204" pitchFamily="34" charset="0"/>
                <a:cs typeface="Arial" panose="020B0604020202020204" pitchFamily="34" charset="0"/>
              </a:rPr>
              <a:t> February 2021. Regrettably, the lead investigator could not leave as he had contracted COVID 19 and he only left RSA on 26 February 2021. </a:t>
            </a:r>
          </a:p>
          <a:p>
            <a:pPr marL="457200" indent="-45720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investigation continued with the drafting of the Draft Final Report in terms of ICAO Annex 13. </a:t>
            </a:r>
          </a:p>
          <a:p>
            <a:pPr marL="457200" indent="-457200" algn="just">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9531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THE INVESTIGATION</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157187" y="864592"/>
            <a:ext cx="5233419" cy="4370427"/>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PROCESS</a:t>
            </a:r>
          </a:p>
          <a:p>
            <a:pPr algn="just"/>
            <a:r>
              <a:rPr lang="en-US" sz="2200" b="1" dirty="0" smtClean="0">
                <a:latin typeface="Arial" panose="020B0604020202020204" pitchFamily="34" charset="0"/>
                <a:cs typeface="Arial" panose="020B0604020202020204" pitchFamily="34" charset="0"/>
              </a:rPr>
              <a:t>4. </a:t>
            </a:r>
            <a:r>
              <a:rPr lang="en-ZA" sz="2200" b="1" dirty="0" smtClean="0">
                <a:latin typeface="Arial" panose="020B0604020202020204" pitchFamily="34" charset="0"/>
                <a:cs typeface="Arial" panose="020B0604020202020204" pitchFamily="34" charset="0"/>
              </a:rPr>
              <a:t>Operational Agreement</a:t>
            </a:r>
            <a:endParaRPr lang="en-US" sz="2200" b="1" dirty="0" smtClean="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In terms of the International Civil Aviation Organization (ICAO) Annex 13, Standard </a:t>
            </a:r>
            <a:r>
              <a:rPr lang="en-US" dirty="0" smtClean="0">
                <a:latin typeface="Arial" panose="020B0604020202020204" pitchFamily="34" charset="0"/>
                <a:cs typeface="Arial" panose="020B0604020202020204" pitchFamily="34" charset="0"/>
              </a:rPr>
              <a:t>5.1:</a:t>
            </a:r>
          </a:p>
          <a:p>
            <a:pPr algn="just"/>
            <a:endParaRPr lang="en-US"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“5.1 The </a:t>
            </a:r>
            <a:r>
              <a:rPr lang="en-GB" dirty="0">
                <a:latin typeface="Arial" panose="020B0604020202020204" pitchFamily="34" charset="0"/>
                <a:cs typeface="Arial" panose="020B0604020202020204" pitchFamily="34" charset="0"/>
              </a:rPr>
              <a:t>State of Occurrence shall institute an investigation into the circumstances of the </a:t>
            </a:r>
            <a:r>
              <a:rPr lang="en-GB" dirty="0" smtClean="0">
                <a:latin typeface="Arial" panose="020B0604020202020204" pitchFamily="34" charset="0"/>
                <a:cs typeface="Arial" panose="020B0604020202020204" pitchFamily="34" charset="0"/>
              </a:rPr>
              <a:t>accident </a:t>
            </a:r>
            <a:r>
              <a:rPr lang="en-GB" dirty="0">
                <a:latin typeface="Arial" panose="020B0604020202020204" pitchFamily="34" charset="0"/>
                <a:cs typeface="Arial" panose="020B0604020202020204" pitchFamily="34" charset="0"/>
              </a:rPr>
              <a:t>and be responsible for the conduct of the investigation, but it may delegate the </a:t>
            </a:r>
            <a:r>
              <a:rPr lang="en-GB" dirty="0" smtClean="0">
                <a:latin typeface="Arial" panose="020B0604020202020204" pitchFamily="34" charset="0"/>
                <a:cs typeface="Arial" panose="020B0604020202020204" pitchFamily="34" charset="0"/>
              </a:rPr>
              <a:t>whole </a:t>
            </a:r>
            <a:r>
              <a:rPr lang="en-GB" dirty="0">
                <a:latin typeface="Arial" panose="020B0604020202020204" pitchFamily="34" charset="0"/>
                <a:cs typeface="Arial" panose="020B0604020202020204" pitchFamily="34" charset="0"/>
              </a:rPr>
              <a:t>or any part of the conducting of such investigation to another State or a regional </a:t>
            </a:r>
            <a:r>
              <a:rPr lang="en-GB" dirty="0" smtClean="0">
                <a:latin typeface="Arial" panose="020B0604020202020204" pitchFamily="34" charset="0"/>
                <a:cs typeface="Arial" panose="020B0604020202020204" pitchFamily="34" charset="0"/>
              </a:rPr>
              <a:t>accident </a:t>
            </a:r>
            <a:r>
              <a:rPr lang="en-GB" dirty="0">
                <a:latin typeface="Arial" panose="020B0604020202020204" pitchFamily="34" charset="0"/>
                <a:cs typeface="Arial" panose="020B0604020202020204" pitchFamily="34" charset="0"/>
              </a:rPr>
              <a:t>and incident investigation organization (</a:t>
            </a:r>
            <a:r>
              <a:rPr lang="en-GB" dirty="0" smtClean="0">
                <a:latin typeface="Arial" panose="020B0604020202020204" pitchFamily="34" charset="0"/>
                <a:cs typeface="Arial" panose="020B0604020202020204" pitchFamily="34" charset="0"/>
              </a:rPr>
              <a:t>RAIO) by </a:t>
            </a:r>
            <a:r>
              <a:rPr lang="en-GB" dirty="0">
                <a:latin typeface="Arial" panose="020B0604020202020204" pitchFamily="34" charset="0"/>
                <a:cs typeface="Arial" panose="020B0604020202020204" pitchFamily="34" charset="0"/>
              </a:rPr>
              <a:t>mutual arrangement and 	</a:t>
            </a:r>
            <a:r>
              <a:rPr lang="en-GB" dirty="0" smtClean="0">
                <a:latin typeface="Arial" panose="020B0604020202020204" pitchFamily="34" charset="0"/>
                <a:cs typeface="Arial" panose="020B0604020202020204" pitchFamily="34" charset="0"/>
              </a:rPr>
              <a:t>consent</a:t>
            </a:r>
            <a:r>
              <a:rPr lang="en-GB" dirty="0">
                <a:latin typeface="Arial" panose="020B0604020202020204" pitchFamily="34" charset="0"/>
                <a:cs typeface="Arial" panose="020B0604020202020204" pitchFamily="34" charset="0"/>
              </a:rPr>
              <a:t>. In any event, the State of Occurrence shall use every means to facilitate the </a:t>
            </a:r>
            <a:r>
              <a:rPr lang="en-GB" dirty="0" smtClean="0">
                <a:latin typeface="Arial" panose="020B0604020202020204" pitchFamily="34" charset="0"/>
                <a:cs typeface="Arial" panose="020B0604020202020204" pitchFamily="34" charset="0"/>
              </a:rPr>
              <a:t>investigation</a:t>
            </a:r>
            <a:r>
              <a:rPr lang="en-GB"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 xmlns:a16="http://schemas.microsoft.com/office/drawing/2014/main" id="{70050361-4306-4E5A-8A8C-2ACCD11F530B}"/>
              </a:ext>
            </a:extLst>
          </p:cNvPr>
          <p:cNvSpPr txBox="1"/>
          <p:nvPr/>
        </p:nvSpPr>
        <p:spPr>
          <a:xfrm>
            <a:off x="5878286" y="627642"/>
            <a:ext cx="5673634" cy="1292662"/>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651780" y="714103"/>
            <a:ext cx="4126645" cy="5807386"/>
          </a:xfrm>
          <a:prstGeom prst="rect">
            <a:avLst/>
          </a:prstGeom>
        </p:spPr>
      </p:pic>
    </p:spTree>
    <p:extLst>
      <p:ext uri="{BB962C8B-B14F-4D97-AF65-F5344CB8AC3E}">
        <p14:creationId xmlns:p14="http://schemas.microsoft.com/office/powerpoint/2010/main" val="3831692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THE INVESTIGATION</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157187" y="864592"/>
            <a:ext cx="5233419" cy="5509200"/>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PROCESS</a:t>
            </a:r>
          </a:p>
          <a:p>
            <a:pPr algn="just"/>
            <a:r>
              <a:rPr lang="en-US" sz="2200" b="1" dirty="0">
                <a:latin typeface="Arial" panose="020B0604020202020204" pitchFamily="34" charset="0"/>
                <a:cs typeface="Arial" panose="020B0604020202020204" pitchFamily="34" charset="0"/>
              </a:rPr>
              <a:t>5</a:t>
            </a:r>
            <a:r>
              <a:rPr lang="en-US" sz="2200" b="1" dirty="0" smtClean="0">
                <a:latin typeface="Arial" panose="020B0604020202020204" pitchFamily="34" charset="0"/>
                <a:cs typeface="Arial" panose="020B0604020202020204" pitchFamily="34" charset="0"/>
              </a:rPr>
              <a:t>. Draft Final Report (</a:t>
            </a:r>
            <a:r>
              <a:rPr lang="en-ZA" sz="2400" b="1" dirty="0" smtClean="0">
                <a:latin typeface="Arial" panose="020B0604020202020204" pitchFamily="34" charset="0"/>
                <a:cs typeface="Arial" panose="020B0604020202020204" pitchFamily="34" charset="0"/>
              </a:rPr>
              <a:t>Consultation)</a:t>
            </a:r>
            <a:endParaRPr lang="en-US" sz="2200" b="1" dirty="0" smtClean="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In terms of the International Civil Aviation Organization (ICAO) Annex 13, Standard </a:t>
            </a:r>
            <a:r>
              <a:rPr lang="en-US" dirty="0" smtClean="0">
                <a:latin typeface="Arial" panose="020B0604020202020204" pitchFamily="34" charset="0"/>
                <a:cs typeface="Arial" panose="020B0604020202020204" pitchFamily="34" charset="0"/>
              </a:rPr>
              <a:t>6.3:</a:t>
            </a:r>
          </a:p>
          <a:p>
            <a:pPr algn="just"/>
            <a:endParaRPr lang="en-US" dirty="0" smtClean="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6.3 </a:t>
            </a:r>
            <a:r>
              <a:rPr lang="en-GB" dirty="0">
                <a:latin typeface="Arial" panose="020B0604020202020204" pitchFamily="34" charset="0"/>
                <a:cs typeface="Arial" panose="020B0604020202020204" pitchFamily="34" charset="0"/>
              </a:rPr>
              <a:t>The State conducting the investigation shall send a copy of the draft Final Report to the following States </a:t>
            </a:r>
            <a:r>
              <a:rPr lang="en-GB" dirty="0" smtClean="0">
                <a:latin typeface="Arial" panose="020B0604020202020204" pitchFamily="34" charset="0"/>
                <a:cs typeface="Arial" panose="020B0604020202020204" pitchFamily="34" charset="0"/>
              </a:rPr>
              <a:t>inviting their </a:t>
            </a:r>
            <a:r>
              <a:rPr lang="en-GB" dirty="0">
                <a:latin typeface="Arial" panose="020B0604020202020204" pitchFamily="34" charset="0"/>
                <a:cs typeface="Arial" panose="020B0604020202020204" pitchFamily="34" charset="0"/>
              </a:rPr>
              <a:t>significant and substantiated comments on the report as soon as possible:</a:t>
            </a:r>
          </a:p>
          <a:p>
            <a:pPr algn="just"/>
            <a:r>
              <a:rPr lang="en-GB" dirty="0" smtClean="0">
                <a:latin typeface="Arial" panose="020B0604020202020204" pitchFamily="34" charset="0"/>
                <a:cs typeface="Arial" panose="020B0604020202020204" pitchFamily="34" charset="0"/>
              </a:rPr>
              <a:t>	a</a:t>
            </a:r>
            <a:r>
              <a:rPr lang="en-GB" dirty="0">
                <a:latin typeface="Arial" panose="020B0604020202020204" pitchFamily="34" charset="0"/>
                <a:cs typeface="Arial" panose="020B0604020202020204" pitchFamily="34" charset="0"/>
              </a:rPr>
              <a:t>) the State that instituted the investigation</a:t>
            </a:r>
            <a:r>
              <a:rPr lang="en-GB" dirty="0" smtClean="0">
                <a:latin typeface="Arial" panose="020B0604020202020204" pitchFamily="34" charset="0"/>
                <a:cs typeface="Arial" panose="020B0604020202020204" pitchFamily="34" charset="0"/>
              </a:rPr>
              <a:t>; 	(RSA)</a:t>
            </a:r>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b</a:t>
            </a:r>
            <a:r>
              <a:rPr lang="en-GB" dirty="0">
                <a:latin typeface="Arial" panose="020B0604020202020204" pitchFamily="34" charset="0"/>
                <a:cs typeface="Arial" panose="020B0604020202020204" pitchFamily="34" charset="0"/>
              </a:rPr>
              <a:t>) the State of Registry</a:t>
            </a:r>
            <a:r>
              <a:rPr lang="en-GB" dirty="0" smtClean="0">
                <a:latin typeface="Arial" panose="020B0604020202020204" pitchFamily="34" charset="0"/>
                <a:cs typeface="Arial" panose="020B0604020202020204" pitchFamily="34" charset="0"/>
              </a:rPr>
              <a:t>; (RSA)</a:t>
            </a:r>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c</a:t>
            </a:r>
            <a:r>
              <a:rPr lang="en-GB" dirty="0">
                <a:latin typeface="Arial" panose="020B0604020202020204" pitchFamily="34" charset="0"/>
                <a:cs typeface="Arial" panose="020B0604020202020204" pitchFamily="34" charset="0"/>
              </a:rPr>
              <a:t>) the State of the Operator</a:t>
            </a:r>
            <a:r>
              <a:rPr lang="en-GB" dirty="0" smtClean="0">
                <a:latin typeface="Arial" panose="020B0604020202020204" pitchFamily="34" charset="0"/>
                <a:cs typeface="Arial" panose="020B0604020202020204" pitchFamily="34" charset="0"/>
              </a:rPr>
              <a:t>; (RSA)</a:t>
            </a:r>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d</a:t>
            </a:r>
            <a:r>
              <a:rPr lang="en-GB" dirty="0">
                <a:latin typeface="Arial" panose="020B0604020202020204" pitchFamily="34" charset="0"/>
                <a:cs typeface="Arial" panose="020B0604020202020204" pitchFamily="34" charset="0"/>
              </a:rPr>
              <a:t>) the State of Design; (USA &amp; Canada</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e</a:t>
            </a:r>
            <a:r>
              <a:rPr lang="en-GB" dirty="0">
                <a:latin typeface="Arial" panose="020B0604020202020204" pitchFamily="34" charset="0"/>
                <a:cs typeface="Arial" panose="020B0604020202020204" pitchFamily="34" charset="0"/>
              </a:rPr>
              <a:t>) the State of Manufacture; (USA &amp; Canada)</a:t>
            </a:r>
          </a:p>
          <a:p>
            <a:pPr algn="just"/>
            <a:r>
              <a:rPr lang="en-GB" dirty="0" smtClean="0">
                <a:latin typeface="Arial" panose="020B0604020202020204" pitchFamily="34" charset="0"/>
                <a:cs typeface="Arial" panose="020B0604020202020204" pitchFamily="34" charset="0"/>
              </a:rPr>
              <a:t>	and</a:t>
            </a:r>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f</a:t>
            </a:r>
            <a:r>
              <a:rPr lang="en-GB" dirty="0">
                <a:latin typeface="Arial" panose="020B0604020202020204" pitchFamily="34" charset="0"/>
                <a:cs typeface="Arial" panose="020B0604020202020204" pitchFamily="34" charset="0"/>
              </a:rPr>
              <a:t>) any State that participated in the </a:t>
            </a:r>
            <a:r>
              <a:rPr lang="en-GB" dirty="0" smtClean="0">
                <a:latin typeface="Arial" panose="020B0604020202020204" pitchFamily="34" charset="0"/>
                <a:cs typeface="Arial" panose="020B0604020202020204" pitchFamily="34" charset="0"/>
              </a:rPr>
              <a:t>	investigation 	as </a:t>
            </a:r>
            <a:r>
              <a:rPr lang="en-GB" dirty="0">
                <a:latin typeface="Arial" panose="020B0604020202020204" pitchFamily="34" charset="0"/>
                <a:cs typeface="Arial" panose="020B0604020202020204" pitchFamily="34" charset="0"/>
              </a:rPr>
              <a:t>per Chapter 5</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70050361-4306-4E5A-8A8C-2ACCD11F530B}"/>
              </a:ext>
            </a:extLst>
          </p:cNvPr>
          <p:cNvSpPr txBox="1"/>
          <p:nvPr/>
        </p:nvSpPr>
        <p:spPr>
          <a:xfrm>
            <a:off x="5939246" y="875822"/>
            <a:ext cx="5673634" cy="184665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Each of the State and ICAO received a report similar to the one below.</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791214" y="1471748"/>
            <a:ext cx="3801575" cy="4949099"/>
          </a:xfrm>
          <a:prstGeom prst="rect">
            <a:avLst/>
          </a:prstGeom>
        </p:spPr>
      </p:pic>
    </p:spTree>
    <p:extLst>
      <p:ext uri="{BB962C8B-B14F-4D97-AF65-F5344CB8AC3E}">
        <p14:creationId xmlns:p14="http://schemas.microsoft.com/office/powerpoint/2010/main" val="1653441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THE INVESTIGATION</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381000" y="1193295"/>
            <a:ext cx="10689771" cy="3539430"/>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Investigation by Ethiopian Aircraft Accident Investigations Bureau (AAIB)</a:t>
            </a:r>
          </a:p>
          <a:p>
            <a:pPr marL="457200" indent="-457200" algn="just">
              <a:buFont typeface="Arial" panose="020B0604020202020204" pitchFamily="34" charset="0"/>
              <a:buChar char="•"/>
            </a:pPr>
            <a:r>
              <a:rPr lang="en-GB" dirty="0" smtClean="0">
                <a:latin typeface="Arial" panose="020B0604020202020204" pitchFamily="34" charset="0"/>
                <a:cs typeface="Arial" panose="020B0604020202020204" pitchFamily="34" charset="0"/>
              </a:rPr>
              <a:t>6.3…If </a:t>
            </a:r>
            <a:r>
              <a:rPr lang="en-GB" dirty="0">
                <a:latin typeface="Arial" panose="020B0604020202020204" pitchFamily="34" charset="0"/>
                <a:cs typeface="Arial" panose="020B0604020202020204" pitchFamily="34" charset="0"/>
              </a:rPr>
              <a:t>the State conducting the investigation receives comments within sixty days of the date of the transmittal letter, it shall either amend the draft Final Report to include the substance of the comments received or, if desired by the State that provided comments, append the comments to the Final Report. If the State conducting the investigation receives no comments within sixty days of the date of the first transmittal letter, it shall issue the Final Report in accordance with 6.4, unless an </a:t>
            </a:r>
            <a:r>
              <a:rPr lang="en-GB" dirty="0" smtClean="0">
                <a:latin typeface="Arial" panose="020B0604020202020204" pitchFamily="34" charset="0"/>
                <a:cs typeface="Arial" panose="020B0604020202020204" pitchFamily="34" charset="0"/>
              </a:rPr>
              <a:t>extension of </a:t>
            </a:r>
            <a:r>
              <a:rPr lang="en-GB" dirty="0">
                <a:latin typeface="Arial" panose="020B0604020202020204" pitchFamily="34" charset="0"/>
                <a:cs typeface="Arial" panose="020B0604020202020204" pitchFamily="34" charset="0"/>
              </a:rPr>
              <a:t>that period has been agreed by the States concerned</a:t>
            </a:r>
            <a:r>
              <a:rPr lang="en-GB" dirty="0" smtClean="0">
                <a:latin typeface="Arial" panose="020B0604020202020204" pitchFamily="34" charset="0"/>
                <a:cs typeface="Arial" panose="020B0604020202020204" pitchFamily="34" charset="0"/>
              </a:rPr>
              <a:t>.”</a:t>
            </a:r>
          </a:p>
          <a:p>
            <a:pPr algn="just"/>
            <a:endParaRPr lang="en-GB"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dirty="0" smtClean="0">
                <a:latin typeface="Arial" panose="020B0604020202020204" pitchFamily="34" charset="0"/>
                <a:cs typeface="Arial" panose="020B0604020202020204" pitchFamily="34" charset="0"/>
              </a:rPr>
              <a:t>The AAIB gave RSA an opportunity to comment on the Draft Final Report from August 2021 to 29 October 2021 before closing the investigation and issuing a Final Report in terms of ICAO Annex 13, Standard 6.4 in November 2021.</a:t>
            </a:r>
            <a:endParaRPr lang="en-US" dirty="0">
              <a:latin typeface="Arial" panose="020B0604020202020204" pitchFamily="34" charset="0"/>
              <a:cs typeface="Arial" panose="020B0604020202020204" pitchFamily="34" charset="0"/>
            </a:endParaRPr>
          </a:p>
          <a:p>
            <a:pPr algn="just"/>
            <a:endParaRPr lang="en-US"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090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THE INVESTIGATION</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157187" y="864592"/>
            <a:ext cx="5233419" cy="6032421"/>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PROCESS</a:t>
            </a:r>
          </a:p>
          <a:p>
            <a:pPr algn="just"/>
            <a:r>
              <a:rPr lang="en-US" sz="2200" b="1" dirty="0">
                <a:latin typeface="Arial" panose="020B0604020202020204" pitchFamily="34" charset="0"/>
                <a:cs typeface="Arial" panose="020B0604020202020204" pitchFamily="34" charset="0"/>
              </a:rPr>
              <a:t>6</a:t>
            </a:r>
            <a:r>
              <a:rPr lang="en-US" sz="2200" b="1" dirty="0" smtClean="0">
                <a:latin typeface="Arial" panose="020B0604020202020204" pitchFamily="34" charset="0"/>
                <a:cs typeface="Arial" panose="020B0604020202020204" pitchFamily="34" charset="0"/>
              </a:rPr>
              <a:t>. Final Report </a:t>
            </a:r>
          </a:p>
          <a:p>
            <a:pPr algn="just"/>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terms of the International Civil Aviation Organization (ICAO) Annex 13, Standard </a:t>
            </a:r>
            <a:r>
              <a:rPr lang="en-US" dirty="0" smtClean="0">
                <a:latin typeface="Arial" panose="020B0604020202020204" pitchFamily="34" charset="0"/>
                <a:cs typeface="Arial" panose="020B0604020202020204" pitchFamily="34" charset="0"/>
              </a:rPr>
              <a:t>6.4:</a:t>
            </a:r>
          </a:p>
          <a:p>
            <a:pPr algn="just"/>
            <a:endParaRPr lang="en-US" dirty="0" smtClean="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6.4 The Final Report of the investigation shall be sent with a minimum of delay by the State conducting the</a:t>
            </a:r>
          </a:p>
          <a:p>
            <a:pPr algn="just"/>
            <a:r>
              <a:rPr lang="en-ZA" dirty="0">
                <a:latin typeface="Arial" panose="020B0604020202020204" pitchFamily="34" charset="0"/>
                <a:cs typeface="Arial" panose="020B0604020202020204" pitchFamily="34" charset="0"/>
              </a:rPr>
              <a:t>investigation to:</a:t>
            </a:r>
          </a:p>
          <a:p>
            <a:pPr algn="just"/>
            <a:r>
              <a:rPr lang="en-GB" dirty="0" smtClean="0">
                <a:latin typeface="Arial" panose="020B0604020202020204" pitchFamily="34" charset="0"/>
                <a:cs typeface="Arial" panose="020B0604020202020204" pitchFamily="34" charset="0"/>
              </a:rPr>
              <a:t>	a</a:t>
            </a:r>
            <a:r>
              <a:rPr lang="en-GB" dirty="0">
                <a:latin typeface="Arial" panose="020B0604020202020204" pitchFamily="34" charset="0"/>
                <a:cs typeface="Arial" panose="020B0604020202020204" pitchFamily="34" charset="0"/>
              </a:rPr>
              <a:t>) the State that instituted the investigation</a:t>
            </a:r>
            <a:r>
              <a:rPr lang="en-GB" dirty="0" smtClean="0">
                <a:latin typeface="Arial" panose="020B0604020202020204" pitchFamily="34" charset="0"/>
                <a:cs typeface="Arial" panose="020B0604020202020204" pitchFamily="34" charset="0"/>
              </a:rPr>
              <a:t>; 	(RSA)</a:t>
            </a:r>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b</a:t>
            </a:r>
            <a:r>
              <a:rPr lang="en-GB" dirty="0">
                <a:latin typeface="Arial" panose="020B0604020202020204" pitchFamily="34" charset="0"/>
                <a:cs typeface="Arial" panose="020B0604020202020204" pitchFamily="34" charset="0"/>
              </a:rPr>
              <a:t>) the State of Registry</a:t>
            </a:r>
            <a:r>
              <a:rPr lang="en-GB" dirty="0" smtClean="0">
                <a:latin typeface="Arial" panose="020B0604020202020204" pitchFamily="34" charset="0"/>
                <a:cs typeface="Arial" panose="020B0604020202020204" pitchFamily="34" charset="0"/>
              </a:rPr>
              <a:t>; (RSA)</a:t>
            </a:r>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c</a:t>
            </a:r>
            <a:r>
              <a:rPr lang="en-GB" dirty="0">
                <a:latin typeface="Arial" panose="020B0604020202020204" pitchFamily="34" charset="0"/>
                <a:cs typeface="Arial" panose="020B0604020202020204" pitchFamily="34" charset="0"/>
              </a:rPr>
              <a:t>) the State of the Operator</a:t>
            </a:r>
            <a:r>
              <a:rPr lang="en-GB" dirty="0" smtClean="0">
                <a:latin typeface="Arial" panose="020B0604020202020204" pitchFamily="34" charset="0"/>
                <a:cs typeface="Arial" panose="020B0604020202020204" pitchFamily="34" charset="0"/>
              </a:rPr>
              <a:t>; (RSA)</a:t>
            </a:r>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d</a:t>
            </a:r>
            <a:r>
              <a:rPr lang="en-GB" dirty="0">
                <a:latin typeface="Arial" panose="020B0604020202020204" pitchFamily="34" charset="0"/>
                <a:cs typeface="Arial" panose="020B0604020202020204" pitchFamily="34" charset="0"/>
              </a:rPr>
              <a:t>) the State of Design; (USA &amp; Canada</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e</a:t>
            </a:r>
            <a:r>
              <a:rPr lang="en-GB" dirty="0">
                <a:latin typeface="Arial" panose="020B0604020202020204" pitchFamily="34" charset="0"/>
                <a:cs typeface="Arial" panose="020B0604020202020204" pitchFamily="34" charset="0"/>
              </a:rPr>
              <a:t>) the State of Manufacture; (USA &amp; Canada</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f</a:t>
            </a:r>
            <a:r>
              <a:rPr lang="en-GB" dirty="0">
                <a:latin typeface="Arial" panose="020B0604020202020204" pitchFamily="34" charset="0"/>
                <a:cs typeface="Arial" panose="020B0604020202020204" pitchFamily="34" charset="0"/>
              </a:rPr>
              <a:t>) any State that participated in the </a:t>
            </a:r>
            <a:r>
              <a:rPr lang="en-GB" dirty="0" smtClean="0">
                <a:latin typeface="Arial" panose="020B0604020202020204" pitchFamily="34" charset="0"/>
                <a:cs typeface="Arial" panose="020B0604020202020204" pitchFamily="34" charset="0"/>
              </a:rPr>
              <a:t>	investigation; (France)</a:t>
            </a:r>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g</a:t>
            </a:r>
            <a:r>
              <a:rPr lang="en-GB" dirty="0">
                <a:latin typeface="Arial" panose="020B0604020202020204" pitchFamily="34" charset="0"/>
                <a:cs typeface="Arial" panose="020B0604020202020204" pitchFamily="34" charset="0"/>
              </a:rPr>
              <a:t>) any State having suffered fatalities or </a:t>
            </a:r>
            <a:r>
              <a:rPr lang="en-GB" dirty="0" smtClean="0">
                <a:latin typeface="Arial" panose="020B0604020202020204" pitchFamily="34" charset="0"/>
                <a:cs typeface="Arial" panose="020B0604020202020204" pitchFamily="34" charset="0"/>
              </a:rPr>
              <a:t>	serious </a:t>
            </a:r>
            <a:r>
              <a:rPr lang="en-GB" dirty="0">
                <a:latin typeface="Arial" panose="020B0604020202020204" pitchFamily="34" charset="0"/>
                <a:cs typeface="Arial" panose="020B0604020202020204" pitchFamily="34" charset="0"/>
              </a:rPr>
              <a:t>injuries to its citizens; and</a:t>
            </a:r>
          </a:p>
          <a:p>
            <a:pPr algn="just"/>
            <a:r>
              <a:rPr lang="en-GB" dirty="0" smtClean="0">
                <a:latin typeface="Arial" panose="020B0604020202020204" pitchFamily="34" charset="0"/>
                <a:cs typeface="Arial" panose="020B0604020202020204" pitchFamily="34" charset="0"/>
              </a:rPr>
              <a:t>	h</a:t>
            </a:r>
            <a:r>
              <a:rPr lang="en-GB" dirty="0">
                <a:latin typeface="Arial" panose="020B0604020202020204" pitchFamily="34" charset="0"/>
                <a:cs typeface="Arial" panose="020B0604020202020204" pitchFamily="34" charset="0"/>
              </a:rPr>
              <a:t>) any State that provided relevant </a:t>
            </a:r>
            <a:r>
              <a:rPr lang="en-GB" dirty="0" smtClean="0">
                <a:latin typeface="Arial" panose="020B0604020202020204" pitchFamily="34" charset="0"/>
                <a:cs typeface="Arial" panose="020B0604020202020204" pitchFamily="34" charset="0"/>
              </a:rPr>
              <a:t>	information</a:t>
            </a:r>
            <a:r>
              <a:rPr lang="en-GB" dirty="0">
                <a:latin typeface="Arial" panose="020B0604020202020204" pitchFamily="34" charset="0"/>
                <a:cs typeface="Arial" panose="020B0604020202020204" pitchFamily="34" charset="0"/>
              </a:rPr>
              <a:t>, significant facilities or experts.</a:t>
            </a:r>
          </a:p>
        </p:txBody>
      </p:sp>
      <p:sp>
        <p:nvSpPr>
          <p:cNvPr id="9" name="TextBox 8">
            <a:extLst>
              <a:ext uri="{FF2B5EF4-FFF2-40B4-BE49-F238E27FC236}">
                <a16:creationId xmlns="" xmlns:a16="http://schemas.microsoft.com/office/drawing/2014/main" id="{70050361-4306-4E5A-8A8C-2ACCD11F530B}"/>
              </a:ext>
            </a:extLst>
          </p:cNvPr>
          <p:cNvSpPr txBox="1"/>
          <p:nvPr/>
        </p:nvSpPr>
        <p:spPr>
          <a:xfrm>
            <a:off x="5939246" y="875822"/>
            <a:ext cx="5673634" cy="184665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Each of the State and ICAO received a report similar to the one below.</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732881" y="1463040"/>
            <a:ext cx="4086364" cy="5275352"/>
          </a:xfrm>
          <a:prstGeom prst="rect">
            <a:avLst/>
          </a:prstGeom>
        </p:spPr>
      </p:pic>
    </p:spTree>
    <p:extLst>
      <p:ext uri="{BB962C8B-B14F-4D97-AF65-F5344CB8AC3E}">
        <p14:creationId xmlns:p14="http://schemas.microsoft.com/office/powerpoint/2010/main" val="3519513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THE INVESTIGATION</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381000" y="1193295"/>
            <a:ext cx="10689771" cy="4093428"/>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Investigation by Ethiopian Aircraft Accident Investigations Bureau (AAIB)</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6.5 In the interest of accident prevention, the State conducting the investigation of an accident or incident shall </a:t>
            </a:r>
            <a:r>
              <a:rPr lang="en-GB" dirty="0" smtClean="0">
                <a:latin typeface="Arial" panose="020B0604020202020204" pitchFamily="34" charset="0"/>
                <a:cs typeface="Arial" panose="020B0604020202020204" pitchFamily="34" charset="0"/>
              </a:rPr>
              <a:t>make the </a:t>
            </a:r>
            <a:r>
              <a:rPr lang="en-GB" dirty="0">
                <a:latin typeface="Arial" panose="020B0604020202020204" pitchFamily="34" charset="0"/>
                <a:cs typeface="Arial" panose="020B0604020202020204" pitchFamily="34" charset="0"/>
              </a:rPr>
              <a:t>Final Report publicly available as soon as possible and, if possible, within twelve months</a:t>
            </a:r>
            <a:r>
              <a:rPr lang="en-GB" dirty="0" smtClean="0">
                <a:latin typeface="Arial" panose="020B0604020202020204" pitchFamily="34" charset="0"/>
                <a:cs typeface="Arial" panose="020B0604020202020204" pitchFamily="34" charset="0"/>
              </a:rPr>
              <a:t>.</a:t>
            </a:r>
          </a:p>
          <a:p>
            <a:endParaRPr lang="en-GB" dirty="0" smtClean="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7</a:t>
            </a:r>
            <a:r>
              <a:rPr lang="en-GB" sz="2200" b="1" dirty="0" smtClean="0">
                <a:latin typeface="Arial" panose="020B0604020202020204" pitchFamily="34" charset="0"/>
                <a:cs typeface="Arial" panose="020B0604020202020204" pitchFamily="34" charset="0"/>
              </a:rPr>
              <a:t>. Recourse</a:t>
            </a:r>
          </a:p>
          <a:p>
            <a:r>
              <a:rPr lang="en-US" dirty="0">
                <a:latin typeface="Arial" panose="020B0604020202020204" pitchFamily="34" charset="0"/>
                <a:cs typeface="Arial" panose="020B0604020202020204" pitchFamily="34" charset="0"/>
              </a:rPr>
              <a:t>In terms of the International Civil Aviation Organization (ICAO) Annex 13, Standard </a:t>
            </a:r>
            <a:r>
              <a:rPr lang="en-US" dirty="0" smtClean="0">
                <a:latin typeface="Arial" panose="020B0604020202020204" pitchFamily="34" charset="0"/>
                <a:cs typeface="Arial" panose="020B0604020202020204" pitchFamily="34" charset="0"/>
              </a:rPr>
              <a:t>5.13:</a:t>
            </a:r>
            <a:endParaRPr lang="en-US" dirty="0">
              <a:latin typeface="Arial" panose="020B0604020202020204" pitchFamily="34" charset="0"/>
              <a:cs typeface="Arial" panose="020B0604020202020204" pitchFamily="34" charset="0"/>
            </a:endParaRPr>
          </a:p>
          <a:p>
            <a:endParaRPr lang="en-ZA" b="1" dirty="0" smtClean="0"/>
          </a:p>
          <a:p>
            <a:r>
              <a:rPr lang="en-ZA" b="1" dirty="0" smtClean="0">
                <a:latin typeface="Arial" panose="020B0604020202020204" pitchFamily="34" charset="0"/>
                <a:cs typeface="Arial" panose="020B0604020202020204" pitchFamily="34" charset="0"/>
              </a:rPr>
              <a:t>“Reopening </a:t>
            </a:r>
            <a:r>
              <a:rPr lang="en-ZA" b="1" dirty="0">
                <a:latin typeface="Arial" panose="020B0604020202020204" pitchFamily="34" charset="0"/>
                <a:cs typeface="Arial" panose="020B0604020202020204" pitchFamily="34" charset="0"/>
              </a:rPr>
              <a:t>of investigation</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5.13 </a:t>
            </a:r>
            <a:r>
              <a:rPr lang="en-GB" dirty="0">
                <a:latin typeface="Arial" panose="020B0604020202020204" pitchFamily="34" charset="0"/>
                <a:cs typeface="Arial" panose="020B0604020202020204" pitchFamily="34" charset="0"/>
              </a:rPr>
              <a:t>If, after the investigation has been </a:t>
            </a:r>
            <a:r>
              <a:rPr lang="en-GB" b="1" dirty="0">
                <a:latin typeface="Arial" panose="020B0604020202020204" pitchFamily="34" charset="0"/>
                <a:cs typeface="Arial" panose="020B0604020202020204" pitchFamily="34" charset="0"/>
              </a:rPr>
              <a:t>closed, new and significant evidence becomes available</a:t>
            </a:r>
            <a:r>
              <a:rPr lang="en-GB" dirty="0">
                <a:latin typeface="Arial" panose="020B0604020202020204" pitchFamily="34" charset="0"/>
                <a:cs typeface="Arial" panose="020B0604020202020204" pitchFamily="34" charset="0"/>
              </a:rPr>
              <a:t>, the State </a:t>
            </a:r>
            <a:r>
              <a:rPr lang="en-GB" dirty="0" smtClean="0">
                <a:latin typeface="Arial" panose="020B0604020202020204" pitchFamily="34" charset="0"/>
                <a:cs typeface="Arial" panose="020B0604020202020204" pitchFamily="34" charset="0"/>
              </a:rPr>
              <a:t>which conducted </a:t>
            </a:r>
            <a:r>
              <a:rPr lang="en-GB" dirty="0">
                <a:latin typeface="Arial" panose="020B0604020202020204" pitchFamily="34" charset="0"/>
                <a:cs typeface="Arial" panose="020B0604020202020204" pitchFamily="34" charset="0"/>
              </a:rPr>
              <a:t>the investigation shall reopen it. However, when the State which conducted the investigation did not institute </a:t>
            </a:r>
            <a:r>
              <a:rPr lang="en-GB" dirty="0" smtClean="0">
                <a:latin typeface="Arial" panose="020B0604020202020204" pitchFamily="34" charset="0"/>
                <a:cs typeface="Arial" panose="020B0604020202020204" pitchFamily="34" charset="0"/>
              </a:rPr>
              <a:t>it, that </a:t>
            </a:r>
            <a:r>
              <a:rPr lang="en-GB" dirty="0">
                <a:latin typeface="Arial" panose="020B0604020202020204" pitchFamily="34" charset="0"/>
                <a:cs typeface="Arial" panose="020B0604020202020204" pitchFamily="34" charset="0"/>
              </a:rPr>
              <a:t>State shall first obtain the consent of the State which instituted the investigation</a:t>
            </a:r>
            <a:r>
              <a:rPr lang="en-GB" dirty="0" smtClean="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994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4" name="TextBox 3">
            <a:extLst>
              <a:ext uri="{FF2B5EF4-FFF2-40B4-BE49-F238E27FC236}">
                <a16:creationId xmlns="" xmlns:a16="http://schemas.microsoft.com/office/drawing/2014/main" id="{52E27651-2545-4362-BF08-8DEDF992B344}"/>
              </a:ext>
            </a:extLst>
          </p:cNvPr>
          <p:cNvSpPr txBox="1"/>
          <p:nvPr/>
        </p:nvSpPr>
        <p:spPr>
          <a:xfrm>
            <a:off x="1573877" y="2762568"/>
            <a:ext cx="8876408" cy="707886"/>
          </a:xfrm>
          <a:prstGeom prst="rect">
            <a:avLst/>
          </a:prstGeom>
          <a:noFill/>
          <a:ln w="38100">
            <a:solidFill>
              <a:srgbClr val="13338D"/>
            </a:solidFill>
          </a:ln>
        </p:spPr>
        <p:txBody>
          <a:bodyPr wrap="square" rtlCol="0">
            <a:spAutoFit/>
          </a:bodyPr>
          <a:lstStyle/>
          <a:p>
            <a:pPr algn="ctr"/>
            <a:r>
              <a:rPr lang="en-ZA" sz="4000" b="1" dirty="0" smtClean="0">
                <a:solidFill>
                  <a:srgbClr val="13338D"/>
                </a:solidFill>
                <a:latin typeface="Arial" panose="020B0604020202020204" pitchFamily="34" charset="0"/>
                <a:cs typeface="Arial" panose="020B0604020202020204" pitchFamily="34" charset="0"/>
              </a:rPr>
              <a:t>AAIB FINDINGS</a:t>
            </a:r>
            <a:endParaRPr lang="en-ZA" sz="4000" b="1" dirty="0">
              <a:solidFill>
                <a:srgbClr val="13338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6557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FINDINGS</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381000" y="1193295"/>
            <a:ext cx="10689771" cy="5478423"/>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Findings issued by (AAIB) following the investigation into the accident ZS-CAR.</a:t>
            </a:r>
          </a:p>
          <a:p>
            <a:pPr marL="342900" indent="-342900" algn="just">
              <a:buAutoNum type="arabicPeriod"/>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PIC had been initially issued with an Airline Transport Pilot License (ATPL) on </a:t>
            </a:r>
            <a:r>
              <a:rPr lang="en-GB" dirty="0" smtClean="0">
                <a:latin typeface="Arial" panose="020B0604020202020204" pitchFamily="34" charset="0"/>
                <a:cs typeface="Arial" panose="020B0604020202020204" pitchFamily="34" charset="0"/>
              </a:rPr>
              <a:t>20 December </a:t>
            </a:r>
            <a:r>
              <a:rPr lang="en-GB" dirty="0">
                <a:latin typeface="Arial" panose="020B0604020202020204" pitchFamily="34" charset="0"/>
                <a:cs typeface="Arial" panose="020B0604020202020204" pitchFamily="34" charset="0"/>
              </a:rPr>
              <a:t>2011. His last skills test was carried out on 24 January 2019 and his license </a:t>
            </a:r>
            <a:r>
              <a:rPr lang="en-GB" dirty="0" smtClean="0">
                <a:latin typeface="Arial" panose="020B0604020202020204" pitchFamily="34" charset="0"/>
                <a:cs typeface="Arial" panose="020B0604020202020204" pitchFamily="34" charset="0"/>
              </a:rPr>
              <a:t>was issued </a:t>
            </a:r>
            <a:r>
              <a:rPr lang="en-GB" dirty="0">
                <a:latin typeface="Arial" panose="020B0604020202020204" pitchFamily="34" charset="0"/>
                <a:cs typeface="Arial" panose="020B0604020202020204" pitchFamily="34" charset="0"/>
              </a:rPr>
              <a:t>on the same day with an expiry date of 29 February 2020. He was also issued with </a:t>
            </a:r>
            <a:r>
              <a:rPr lang="en-GB" dirty="0" smtClean="0">
                <a:latin typeface="Arial" panose="020B0604020202020204" pitchFamily="34" charset="0"/>
                <a:cs typeface="Arial" panose="020B0604020202020204" pitchFamily="34" charset="0"/>
              </a:rPr>
              <a:t>a class </a:t>
            </a:r>
            <a:r>
              <a:rPr lang="en-GB" dirty="0">
                <a:latin typeface="Arial" panose="020B0604020202020204" pitchFamily="34" charset="0"/>
                <a:cs typeface="Arial" panose="020B0604020202020204" pitchFamily="34" charset="0"/>
              </a:rPr>
              <a:t>1 aviation medical certificate on 23 October 2019 with an expiry date of 31 </a:t>
            </a:r>
            <a:r>
              <a:rPr lang="en-GB" dirty="0" smtClean="0">
                <a:latin typeface="Arial" panose="020B0604020202020204" pitchFamily="34" charset="0"/>
                <a:cs typeface="Arial" panose="020B0604020202020204" pitchFamily="34" charset="0"/>
              </a:rPr>
              <a:t>October </a:t>
            </a:r>
            <a:r>
              <a:rPr lang="en-ZA" dirty="0" smtClean="0">
                <a:latin typeface="Arial" panose="020B0604020202020204" pitchFamily="34" charset="0"/>
                <a:cs typeface="Arial" panose="020B0604020202020204" pitchFamily="34" charset="0"/>
              </a:rPr>
              <a:t>2020.</a:t>
            </a:r>
          </a:p>
          <a:p>
            <a:pPr marL="342900" indent="-342900" algn="just">
              <a:buAutoNum type="arabicPeriod"/>
            </a:pPr>
            <a:endParaRPr lang="en-ZA" dirty="0" smtClean="0">
              <a:latin typeface="Arial" panose="020B0604020202020204" pitchFamily="34" charset="0"/>
              <a:cs typeface="Arial" panose="020B0604020202020204" pitchFamily="34" charset="0"/>
            </a:endParaRPr>
          </a:p>
          <a:p>
            <a:pPr marL="342900" indent="-342900" algn="just">
              <a:buAutoNum type="arabicPeriod"/>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FO had been initially issued with a Commercial Pilot License (CPL) on 16 May 2014. </a:t>
            </a:r>
            <a:r>
              <a:rPr lang="en-GB" dirty="0" smtClean="0">
                <a:latin typeface="Arial" panose="020B0604020202020204" pitchFamily="34" charset="0"/>
                <a:cs typeface="Arial" panose="020B0604020202020204" pitchFamily="34" charset="0"/>
              </a:rPr>
              <a:t>Her last </a:t>
            </a:r>
            <a:r>
              <a:rPr lang="en-GB" dirty="0">
                <a:latin typeface="Arial" panose="020B0604020202020204" pitchFamily="34" charset="0"/>
                <a:cs typeface="Arial" panose="020B0604020202020204" pitchFamily="34" charset="0"/>
              </a:rPr>
              <a:t>skills test was carried out on 15 March 2019 and her license was issued on the same </a:t>
            </a:r>
            <a:r>
              <a:rPr lang="en-GB" dirty="0" smtClean="0">
                <a:latin typeface="Arial" panose="020B0604020202020204" pitchFamily="34" charset="0"/>
                <a:cs typeface="Arial" panose="020B0604020202020204" pitchFamily="34" charset="0"/>
              </a:rPr>
              <a:t>day with </a:t>
            </a:r>
            <a:r>
              <a:rPr lang="en-GB" dirty="0">
                <a:latin typeface="Arial" panose="020B0604020202020204" pitchFamily="34" charset="0"/>
                <a:cs typeface="Arial" panose="020B0604020202020204" pitchFamily="34" charset="0"/>
              </a:rPr>
              <a:t>an expiry date of 31 March 2020. She was in possession of a class 1 aviation </a:t>
            </a:r>
            <a:r>
              <a:rPr lang="en-GB" dirty="0" smtClean="0">
                <a:latin typeface="Arial" panose="020B0604020202020204" pitchFamily="34" charset="0"/>
                <a:cs typeface="Arial" panose="020B0604020202020204" pitchFamily="34" charset="0"/>
              </a:rPr>
              <a:t>medical certificate </a:t>
            </a:r>
            <a:r>
              <a:rPr lang="en-GB" dirty="0">
                <a:latin typeface="Arial" panose="020B0604020202020204" pitchFamily="34" charset="0"/>
                <a:cs typeface="Arial" panose="020B0604020202020204" pitchFamily="34" charset="0"/>
              </a:rPr>
              <a:t>issued on 26 September 2019 with an expiry date of 31 July </a:t>
            </a:r>
            <a:r>
              <a:rPr lang="en-GB" dirty="0" smtClean="0">
                <a:latin typeface="Arial" panose="020B0604020202020204" pitchFamily="34" charset="0"/>
                <a:cs typeface="Arial" panose="020B0604020202020204" pitchFamily="34" charset="0"/>
              </a:rPr>
              <a:t>2020; </a:t>
            </a:r>
          </a:p>
          <a:p>
            <a:pPr marL="342900" indent="-342900" algn="just">
              <a:buAutoNum type="arabicPeriod"/>
            </a:pPr>
            <a:endParaRPr lang="en-GB" dirty="0">
              <a:latin typeface="Arial" panose="020B0604020202020204" pitchFamily="34" charset="0"/>
              <a:cs typeface="Arial" panose="020B0604020202020204" pitchFamily="34" charset="0"/>
            </a:endParaRPr>
          </a:p>
          <a:p>
            <a:pPr marL="342900" indent="-342900" algn="just">
              <a:buAutoNum type="arabicPeriod"/>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air traffic controller (ATC) had been initially issued with an Aerodrome Control Air </a:t>
            </a:r>
            <a:r>
              <a:rPr lang="en-GB" dirty="0" smtClean="0">
                <a:latin typeface="Arial" panose="020B0604020202020204" pitchFamily="34" charset="0"/>
                <a:cs typeface="Arial" panose="020B0604020202020204" pitchFamily="34" charset="0"/>
              </a:rPr>
              <a:t>Traffic Services </a:t>
            </a:r>
            <a:r>
              <a:rPr lang="en-GB" dirty="0">
                <a:latin typeface="Arial" panose="020B0604020202020204" pitchFamily="34" charset="0"/>
                <a:cs typeface="Arial" panose="020B0604020202020204" pitchFamily="34" charset="0"/>
              </a:rPr>
              <a:t>license on 28 February 2003. His last skills test was carried out on 14 August 2019 </a:t>
            </a:r>
            <a:r>
              <a:rPr lang="en-GB" dirty="0" smtClean="0">
                <a:latin typeface="Arial" panose="020B0604020202020204" pitchFamily="34" charset="0"/>
                <a:cs typeface="Arial" panose="020B0604020202020204" pitchFamily="34" charset="0"/>
              </a:rPr>
              <a:t>and his </a:t>
            </a:r>
            <a:r>
              <a:rPr lang="en-GB" dirty="0">
                <a:latin typeface="Arial" panose="020B0604020202020204" pitchFamily="34" charset="0"/>
                <a:cs typeface="Arial" panose="020B0604020202020204" pitchFamily="34" charset="0"/>
              </a:rPr>
              <a:t>license was issued on the same day with an expiry date of 13 June </a:t>
            </a:r>
            <a:r>
              <a:rPr lang="en-GB" dirty="0" smtClean="0">
                <a:latin typeface="Arial" panose="020B0604020202020204" pitchFamily="34" charset="0"/>
                <a:cs typeface="Arial" panose="020B0604020202020204" pitchFamily="34" charset="0"/>
              </a:rPr>
              <a:t>2020;</a:t>
            </a:r>
          </a:p>
          <a:p>
            <a:pPr marL="342900" indent="-342900" algn="just">
              <a:buAutoNum type="arabicPeriod"/>
            </a:pPr>
            <a:endParaRPr lang="en-GB" dirty="0">
              <a:latin typeface="Arial" panose="020B0604020202020204" pitchFamily="34" charset="0"/>
              <a:cs typeface="Arial" panose="020B0604020202020204" pitchFamily="34" charset="0"/>
            </a:endParaRPr>
          </a:p>
          <a:p>
            <a:pPr marL="342900" indent="-342900" algn="just">
              <a:buAutoNum type="arabicPeriod"/>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ATC was issued with a class 3 aviation medical certificate on 19 February 2018 with </a:t>
            </a:r>
            <a:r>
              <a:rPr lang="en-GB" dirty="0" smtClean="0">
                <a:latin typeface="Arial" panose="020B0604020202020204" pitchFamily="34" charset="0"/>
                <a:cs typeface="Arial" panose="020B0604020202020204" pitchFamily="34" charset="0"/>
              </a:rPr>
              <a:t>an expiry </a:t>
            </a:r>
            <a:r>
              <a:rPr lang="en-GB" dirty="0">
                <a:latin typeface="Arial" panose="020B0604020202020204" pitchFamily="34" charset="0"/>
                <a:cs typeface="Arial" panose="020B0604020202020204" pitchFamily="34" charset="0"/>
              </a:rPr>
              <a:t>date of 28 February 2020 and was issued with level 6 language proficiency </a:t>
            </a:r>
            <a:r>
              <a:rPr lang="en-GB" dirty="0" smtClean="0">
                <a:latin typeface="Arial" panose="020B0604020202020204" pitchFamily="34" charset="0"/>
                <a:cs typeface="Arial" panose="020B0604020202020204" pitchFamily="34" charset="0"/>
              </a:rPr>
              <a:t>certificates </a:t>
            </a:r>
            <a:r>
              <a:rPr lang="en-ZA" dirty="0" smtClean="0">
                <a:latin typeface="Arial" panose="020B0604020202020204" pitchFamily="34" charset="0"/>
                <a:cs typeface="Arial" panose="020B0604020202020204" pitchFamily="34" charset="0"/>
              </a:rPr>
              <a:t>on </a:t>
            </a:r>
            <a:r>
              <a:rPr lang="en-ZA" dirty="0">
                <a:latin typeface="Arial" panose="020B0604020202020204" pitchFamily="34" charset="0"/>
                <a:cs typeface="Arial" panose="020B0604020202020204" pitchFamily="34" charset="0"/>
              </a:rPr>
              <a:t>28 March 2007;</a:t>
            </a: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934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FINDINGS</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381000" y="1193295"/>
            <a:ext cx="10689771" cy="5201424"/>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Findings issued by (AAIB) following the investigation into the accident ZS-CAR.</a:t>
            </a:r>
          </a:p>
          <a:p>
            <a:r>
              <a:rPr lang="en-GB" dirty="0" smtClean="0">
                <a:latin typeface="Arial" panose="020B0604020202020204" pitchFamily="34" charset="0"/>
                <a:cs typeface="Arial" panose="020B0604020202020204" pitchFamily="34" charset="0"/>
              </a:rPr>
              <a:t>5. 	The </a:t>
            </a:r>
            <a:r>
              <a:rPr lang="en-GB" dirty="0">
                <a:latin typeface="Arial" panose="020B0604020202020204" pitchFamily="34" charset="0"/>
                <a:cs typeface="Arial" panose="020B0604020202020204" pitchFamily="34" charset="0"/>
              </a:rPr>
              <a:t>aerodrome controller conducted last proficiency check on her aerodrome control license </a:t>
            </a:r>
            <a:r>
              <a:rPr lang="en-GB" dirty="0" smtClean="0">
                <a:latin typeface="Arial" panose="020B0604020202020204" pitchFamily="34" charset="0"/>
                <a:cs typeface="Arial" panose="020B0604020202020204" pitchFamily="34" charset="0"/>
              </a:rPr>
              <a:t>for 	FAGG </a:t>
            </a:r>
            <a:r>
              <a:rPr lang="en-GB" dirty="0">
                <a:latin typeface="Arial" panose="020B0604020202020204" pitchFamily="34" charset="0"/>
                <a:cs typeface="Arial" panose="020B0604020202020204" pitchFamily="34" charset="0"/>
              </a:rPr>
              <a:t>and FAOR on 14 August 2019 and 8 July 2019, respectively</a:t>
            </a:r>
            <a:r>
              <a:rPr lang="en-GB" dirty="0" smtClean="0">
                <a:latin typeface="Arial" panose="020B0604020202020204" pitchFamily="34" charset="0"/>
                <a:cs typeface="Arial" panose="020B0604020202020204" pitchFamily="34" charset="0"/>
              </a:rPr>
              <a:t>;</a:t>
            </a:r>
          </a:p>
          <a:p>
            <a:endParaRPr lang="en-GB" dirty="0" smtClean="0">
              <a:latin typeface="Arial" panose="020B0604020202020204" pitchFamily="34" charset="0"/>
              <a:cs typeface="Arial" panose="020B0604020202020204" pitchFamily="34" charset="0"/>
            </a:endParaRPr>
          </a:p>
          <a:p>
            <a:pPr marL="342900" indent="-342900" algn="just">
              <a:buAutoNum type="arabicPeriod" startAt="6"/>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aerodrome approach controller had been initially issued with an Aerodrome Control Air </a:t>
            </a:r>
            <a:r>
              <a:rPr lang="en-GB" dirty="0" smtClean="0">
                <a:latin typeface="Arial" panose="020B0604020202020204" pitchFamily="34" charset="0"/>
                <a:cs typeface="Arial" panose="020B0604020202020204" pitchFamily="34" charset="0"/>
              </a:rPr>
              <a:t>Traffic 	Services </a:t>
            </a:r>
            <a:r>
              <a:rPr lang="en-GB" dirty="0">
                <a:latin typeface="Arial" panose="020B0604020202020204" pitchFamily="34" charset="0"/>
                <a:cs typeface="Arial" panose="020B0604020202020204" pitchFamily="34" charset="0"/>
              </a:rPr>
              <a:t>license on 24 August 2007. His last skills test was carried out on 5 December 2019 and </a:t>
            </a:r>
            <a:r>
              <a:rPr lang="en-GB" dirty="0" smtClean="0">
                <a:latin typeface="Arial" panose="020B0604020202020204" pitchFamily="34" charset="0"/>
                <a:cs typeface="Arial" panose="020B0604020202020204" pitchFamily="34" charset="0"/>
              </a:rPr>
              <a:t>	his license </a:t>
            </a:r>
            <a:r>
              <a:rPr lang="en-GB" dirty="0">
                <a:latin typeface="Arial" panose="020B0604020202020204" pitchFamily="34" charset="0"/>
                <a:cs typeface="Arial" panose="020B0604020202020204" pitchFamily="34" charset="0"/>
              </a:rPr>
              <a:t>was issued on the same day with an expiry date of 4 December </a:t>
            </a:r>
            <a:r>
              <a:rPr lang="en-GB" dirty="0" smtClean="0">
                <a:latin typeface="Arial" panose="020B0604020202020204" pitchFamily="34" charset="0"/>
                <a:cs typeface="Arial" panose="020B0604020202020204" pitchFamily="34" charset="0"/>
              </a:rPr>
              <a:t>2020;</a:t>
            </a:r>
          </a:p>
          <a:p>
            <a:pPr marL="342900" indent="-342900" algn="just">
              <a:buAutoNum type="arabicPeriod" startAt="6"/>
            </a:pPr>
            <a:endParaRPr lang="en-GB" dirty="0" smtClean="0">
              <a:latin typeface="Arial" panose="020B0604020202020204" pitchFamily="34" charset="0"/>
              <a:cs typeface="Arial" panose="020B0604020202020204" pitchFamily="34" charset="0"/>
            </a:endParaRPr>
          </a:p>
          <a:p>
            <a:pPr marL="342900" indent="-342900" algn="just">
              <a:buAutoNum type="arabicPeriod" startAt="6"/>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aerodrome approach controller was issued with a class 3 aviation medical certificate on </a:t>
            </a:r>
            <a:r>
              <a:rPr lang="en-GB" dirty="0" smtClean="0">
                <a:latin typeface="Arial" panose="020B0604020202020204" pitchFamily="34" charset="0"/>
                <a:cs typeface="Arial" panose="020B0604020202020204" pitchFamily="34" charset="0"/>
              </a:rPr>
              <a:t>12 </a:t>
            </a:r>
            <a:r>
              <a:rPr lang="en-GB" dirty="0">
                <a:latin typeface="Arial" panose="020B0604020202020204" pitchFamily="34" charset="0"/>
                <a:cs typeface="Arial" panose="020B0604020202020204" pitchFamily="34" charset="0"/>
              </a:rPr>
              <a:t>March 2019 with an expiry date of 31 March 2023. The aerodrome approach controller was </a:t>
            </a:r>
            <a:r>
              <a:rPr lang="en-GB" dirty="0" smtClean="0">
                <a:latin typeface="Arial" panose="020B0604020202020204" pitchFamily="34" charset="0"/>
                <a:cs typeface="Arial" panose="020B0604020202020204" pitchFamily="34" charset="0"/>
              </a:rPr>
              <a:t>issued with </a:t>
            </a:r>
            <a:r>
              <a:rPr lang="en-GB" dirty="0">
                <a:latin typeface="Arial" panose="020B0604020202020204" pitchFamily="34" charset="0"/>
                <a:cs typeface="Arial" panose="020B0604020202020204" pitchFamily="34" charset="0"/>
              </a:rPr>
              <a:t>a level 6 language proficiency certificate on 20 August 2007. The Aerodrome </a:t>
            </a:r>
            <a:r>
              <a:rPr lang="en-GB" dirty="0" smtClean="0">
                <a:latin typeface="Arial" panose="020B0604020202020204" pitchFamily="34" charset="0"/>
                <a:cs typeface="Arial" panose="020B0604020202020204" pitchFamily="34" charset="0"/>
              </a:rPr>
              <a:t>Approach controller </a:t>
            </a:r>
            <a:r>
              <a:rPr lang="en-GB" dirty="0">
                <a:latin typeface="Arial" panose="020B0604020202020204" pitchFamily="34" charset="0"/>
                <a:cs typeface="Arial" panose="020B0604020202020204" pitchFamily="34" charset="0"/>
              </a:rPr>
              <a:t>also did proficiency on approach control surveillance for FAGG on 26 April 2019 and </a:t>
            </a:r>
            <a:r>
              <a:rPr lang="en-GB" dirty="0" smtClean="0">
                <a:latin typeface="Arial" panose="020B0604020202020204" pitchFamily="34" charset="0"/>
                <a:cs typeface="Arial" panose="020B0604020202020204" pitchFamily="34" charset="0"/>
              </a:rPr>
              <a:t>had an </a:t>
            </a:r>
            <a:r>
              <a:rPr lang="en-GB" dirty="0">
                <a:latin typeface="Arial" panose="020B0604020202020204" pitchFamily="34" charset="0"/>
                <a:cs typeface="Arial" panose="020B0604020202020204" pitchFamily="34" charset="0"/>
              </a:rPr>
              <a:t>expiry date of 25 April </a:t>
            </a:r>
            <a:r>
              <a:rPr lang="en-GB" dirty="0" smtClean="0">
                <a:latin typeface="Arial" panose="020B0604020202020204" pitchFamily="34" charset="0"/>
                <a:cs typeface="Arial" panose="020B0604020202020204" pitchFamily="34" charset="0"/>
              </a:rPr>
              <a:t>2020;</a:t>
            </a:r>
          </a:p>
          <a:p>
            <a:pPr marL="342900" indent="-342900" algn="just">
              <a:buAutoNum type="arabicPeriod" startAt="6"/>
            </a:pPr>
            <a:endParaRPr lang="en-GB" dirty="0"/>
          </a:p>
          <a:p>
            <a:pPr marL="342900" indent="-342900" algn="just">
              <a:buAutoNum type="arabicPeriod" startAt="6"/>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valid PPC is represented by the certificate from flight safety Textron Aviation Training, </a:t>
            </a:r>
            <a:r>
              <a:rPr lang="en-GB" dirty="0" smtClean="0">
                <a:latin typeface="Arial" panose="020B0604020202020204" pitchFamily="34" charset="0"/>
                <a:cs typeface="Arial" panose="020B0604020202020204" pitchFamily="34" charset="0"/>
              </a:rPr>
              <a:t>PIC proficiency </a:t>
            </a:r>
            <a:r>
              <a:rPr lang="en-GB" dirty="0">
                <a:latin typeface="Arial" panose="020B0604020202020204" pitchFamily="34" charset="0"/>
                <a:cs typeface="Arial" panose="020B0604020202020204" pitchFamily="34" charset="0"/>
              </a:rPr>
              <a:t>check was expiring on 7 May, 2020</a:t>
            </a:r>
            <a:r>
              <a:rPr lang="en-GB" dirty="0" smtClean="0">
                <a:latin typeface="Arial" panose="020B0604020202020204" pitchFamily="34" charset="0"/>
                <a:cs typeface="Arial" panose="020B0604020202020204" pitchFamily="34" charset="0"/>
              </a:rPr>
              <a:t>;</a:t>
            </a:r>
          </a:p>
          <a:p>
            <a:pPr marL="342900" indent="-342900" algn="just">
              <a:buAutoNum type="arabicPeriod" startAt="6"/>
            </a:pPr>
            <a:endParaRPr lang="en-ZA"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5473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FINDINGS</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381000" y="1193295"/>
            <a:ext cx="10689771" cy="5478423"/>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Findings issued by (AAIB) following the investigation into the accident ZS-CAR.</a:t>
            </a:r>
          </a:p>
          <a:p>
            <a:pPr marL="342900" indent="-342900">
              <a:buAutoNum type="arabicPeriod" startAt="9"/>
            </a:pPr>
            <a:r>
              <a:rPr lang="en-GB" dirty="0" smtClean="0">
                <a:latin typeface="Arial" panose="020B0604020202020204" pitchFamily="34" charset="0"/>
                <a:cs typeface="Arial" panose="020B0604020202020204" pitchFamily="34" charset="0"/>
              </a:rPr>
              <a:t>Proficiency </a:t>
            </a:r>
            <a:r>
              <a:rPr lang="en-GB" dirty="0">
                <a:latin typeface="Arial" panose="020B0604020202020204" pitchFamily="34" charset="0"/>
                <a:cs typeface="Arial" panose="020B0604020202020204" pitchFamily="34" charset="0"/>
              </a:rPr>
              <a:t>check for unusual attitude recovery Simulator exercise was not found in </a:t>
            </a:r>
            <a:r>
              <a:rPr lang="en-GB" dirty="0" smtClean="0">
                <a:latin typeface="Arial" panose="020B0604020202020204" pitchFamily="34" charset="0"/>
                <a:cs typeface="Arial" panose="020B0604020202020204" pitchFamily="34" charset="0"/>
              </a:rPr>
              <a:t>PIC </a:t>
            </a:r>
            <a:r>
              <a:rPr lang="en-ZA" dirty="0" smtClean="0">
                <a:latin typeface="Arial" panose="020B0604020202020204" pitchFamily="34" charset="0"/>
                <a:cs typeface="Arial" panose="020B0604020202020204" pitchFamily="34" charset="0"/>
              </a:rPr>
              <a:t>grade slip;</a:t>
            </a:r>
          </a:p>
          <a:p>
            <a:pPr marL="342900" indent="-342900">
              <a:buAutoNum type="arabicPeriod" startAt="9"/>
            </a:pPr>
            <a:endParaRPr lang="en-ZA" dirty="0" smtClean="0">
              <a:latin typeface="Arial" panose="020B0604020202020204" pitchFamily="34" charset="0"/>
              <a:cs typeface="Arial" panose="020B0604020202020204" pitchFamily="34" charset="0"/>
            </a:endParaRPr>
          </a:p>
          <a:p>
            <a:pPr marL="342900" indent="-342900">
              <a:buAutoNum type="arabicPeriod" startAt="9"/>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aircraft was issued the initial Certificate of Airworthiness on 26 October 1986; </a:t>
            </a:r>
            <a:r>
              <a:rPr lang="en-GB" dirty="0" smtClean="0">
                <a:latin typeface="Arial" panose="020B0604020202020204" pitchFamily="34" charset="0"/>
                <a:cs typeface="Arial" panose="020B0604020202020204" pitchFamily="34" charset="0"/>
              </a:rPr>
              <a:t>the last </a:t>
            </a:r>
            <a:r>
              <a:rPr lang="en-GB" dirty="0">
                <a:latin typeface="Arial" panose="020B0604020202020204" pitchFamily="34" charset="0"/>
                <a:cs typeface="Arial" panose="020B0604020202020204" pitchFamily="34" charset="0"/>
              </a:rPr>
              <a:t>Certificate of Airworthiness was reissued on 29 October 2019 with an expiry date of </a:t>
            </a:r>
            <a:r>
              <a:rPr lang="en-GB" dirty="0" smtClean="0">
                <a:latin typeface="Arial" panose="020B0604020202020204" pitchFamily="34" charset="0"/>
                <a:cs typeface="Arial" panose="020B0604020202020204" pitchFamily="34" charset="0"/>
              </a:rPr>
              <a:t>30 </a:t>
            </a:r>
            <a:r>
              <a:rPr lang="en-ZA" dirty="0" smtClean="0">
                <a:latin typeface="Arial" panose="020B0604020202020204" pitchFamily="34" charset="0"/>
                <a:cs typeface="Arial" panose="020B0604020202020204" pitchFamily="34" charset="0"/>
              </a:rPr>
              <a:t>October 2020;</a:t>
            </a:r>
          </a:p>
          <a:p>
            <a:pPr marL="342900" indent="-342900">
              <a:buAutoNum type="arabicPeriod" startAt="9"/>
            </a:pPr>
            <a:endParaRPr lang="en-GB" dirty="0">
              <a:latin typeface="Arial" panose="020B0604020202020204" pitchFamily="34" charset="0"/>
              <a:cs typeface="Arial" panose="020B0604020202020204" pitchFamily="34" charset="0"/>
            </a:endParaRPr>
          </a:p>
          <a:p>
            <a:pPr marL="342900" indent="-342900" algn="just">
              <a:buAutoNum type="arabicPeriod" startAt="9"/>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accident aircraft (ZS-CAR) was not maintained in accordance with regulation Part </a:t>
            </a:r>
            <a:r>
              <a:rPr lang="en-GB" dirty="0" smtClean="0">
                <a:latin typeface="Arial" panose="020B0604020202020204" pitchFamily="34" charset="0"/>
                <a:cs typeface="Arial" panose="020B0604020202020204" pitchFamily="34" charset="0"/>
              </a:rPr>
              <a:t>43.02.8 whereby </a:t>
            </a:r>
            <a:r>
              <a:rPr lang="en-GB" dirty="0">
                <a:latin typeface="Arial" panose="020B0604020202020204" pitchFamily="34" charset="0"/>
                <a:cs typeface="Arial" panose="020B0604020202020204" pitchFamily="34" charset="0"/>
              </a:rPr>
              <a:t>the FDR annual inspection was not conducted. Therefore, at the time of the </a:t>
            </a:r>
            <a:r>
              <a:rPr lang="en-GB" dirty="0" smtClean="0">
                <a:latin typeface="Arial" panose="020B0604020202020204" pitchFamily="34" charset="0"/>
                <a:cs typeface="Arial" panose="020B0604020202020204" pitchFamily="34" charset="0"/>
              </a:rPr>
              <a:t>accident, the </a:t>
            </a:r>
            <a:r>
              <a:rPr lang="en-GB" dirty="0">
                <a:latin typeface="Arial" panose="020B0604020202020204" pitchFamily="34" charset="0"/>
                <a:cs typeface="Arial" panose="020B0604020202020204" pitchFamily="34" charset="0"/>
              </a:rPr>
              <a:t>Certificate of Airworthiness was rendered </a:t>
            </a:r>
            <a:r>
              <a:rPr lang="en-GB" dirty="0" smtClean="0">
                <a:latin typeface="Arial" panose="020B0604020202020204" pitchFamily="34" charset="0"/>
                <a:cs typeface="Arial" panose="020B0604020202020204" pitchFamily="34" charset="0"/>
              </a:rPr>
              <a:t>invalid;</a:t>
            </a:r>
          </a:p>
          <a:p>
            <a:pPr marL="342900" indent="-342900" algn="just">
              <a:buAutoNum type="arabicPeriod" startAt="9"/>
            </a:pPr>
            <a:endParaRPr lang="en-GB" dirty="0">
              <a:latin typeface="Arial" panose="020B0604020202020204" pitchFamily="34" charset="0"/>
              <a:cs typeface="Arial" panose="020B0604020202020204" pitchFamily="34" charset="0"/>
            </a:endParaRPr>
          </a:p>
          <a:p>
            <a:pPr marL="342900" indent="-342900" algn="just">
              <a:buAutoNum type="arabicPeriod" startAt="9"/>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aircraft had been issued with a Certificate of Release to Service on 31 May 2019 with </a:t>
            </a:r>
            <a:r>
              <a:rPr lang="en-GB" dirty="0" smtClean="0">
                <a:latin typeface="Arial" panose="020B0604020202020204" pitchFamily="34" charset="0"/>
                <a:cs typeface="Arial" panose="020B0604020202020204" pitchFamily="34" charset="0"/>
              </a:rPr>
              <a:t>an expiry </a:t>
            </a:r>
            <a:r>
              <a:rPr lang="en-GB" dirty="0">
                <a:latin typeface="Arial" panose="020B0604020202020204" pitchFamily="34" charset="0"/>
                <a:cs typeface="Arial" panose="020B0604020202020204" pitchFamily="34" charset="0"/>
              </a:rPr>
              <a:t>date of 31 May 2020 or 10227.7 airframe hours, whichever occurs </a:t>
            </a:r>
            <a:r>
              <a:rPr lang="en-GB" dirty="0" smtClean="0">
                <a:latin typeface="Arial" panose="020B0604020202020204" pitchFamily="34" charset="0"/>
                <a:cs typeface="Arial" panose="020B0604020202020204" pitchFamily="34" charset="0"/>
              </a:rPr>
              <a:t>first;</a:t>
            </a:r>
          </a:p>
          <a:p>
            <a:pPr marL="342900" indent="-342900" algn="just">
              <a:buAutoNum type="arabicPeriod" startAt="9"/>
            </a:pPr>
            <a:endParaRPr lang="en-GB" dirty="0">
              <a:latin typeface="Arial" panose="020B0604020202020204" pitchFamily="34" charset="0"/>
              <a:cs typeface="Arial" panose="020B0604020202020204" pitchFamily="34" charset="0"/>
            </a:endParaRPr>
          </a:p>
          <a:p>
            <a:pPr marL="342900" indent="-342900" algn="just">
              <a:buAutoNum type="arabicPeriod" startAt="9"/>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aircraft was being operated under CAR 2011 Part 135, 171 was conducting an </a:t>
            </a:r>
            <a:r>
              <a:rPr lang="en-GB" dirty="0" smtClean="0">
                <a:latin typeface="Arial" panose="020B0604020202020204" pitchFamily="34" charset="0"/>
                <a:cs typeface="Arial" panose="020B0604020202020204" pitchFamily="34" charset="0"/>
              </a:rPr>
              <a:t>ILS calibration </a:t>
            </a:r>
            <a:r>
              <a:rPr lang="en-GB" dirty="0">
                <a:latin typeface="Arial" panose="020B0604020202020204" pitchFamily="34" charset="0"/>
                <a:cs typeface="Arial" panose="020B0604020202020204" pitchFamily="34" charset="0"/>
              </a:rPr>
              <a:t>at the time of the </a:t>
            </a:r>
            <a:r>
              <a:rPr lang="en-GB" dirty="0" smtClean="0">
                <a:latin typeface="Arial" panose="020B0604020202020204" pitchFamily="34" charset="0"/>
                <a:cs typeface="Arial" panose="020B0604020202020204" pitchFamily="34" charset="0"/>
              </a:rPr>
              <a:t>accident;</a:t>
            </a:r>
          </a:p>
          <a:p>
            <a:pPr marL="342900" indent="-342900" algn="just">
              <a:buAutoNum type="arabicPeriod" startAt="9"/>
            </a:pPr>
            <a:endParaRPr lang="en-GB" dirty="0">
              <a:latin typeface="Arial" panose="020B0604020202020204" pitchFamily="34" charset="0"/>
              <a:cs typeface="Arial" panose="020B0604020202020204" pitchFamily="34" charset="0"/>
            </a:endParaRPr>
          </a:p>
          <a:p>
            <a:pPr marL="342900" indent="-342900" algn="just">
              <a:buAutoNum type="arabicPeriod" startAt="9"/>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operator had been issued with an air operating certificate(AOC) number: CAA/G599D </a:t>
            </a:r>
            <a:r>
              <a:rPr lang="en-GB" dirty="0" smtClean="0">
                <a:latin typeface="Arial" panose="020B0604020202020204" pitchFamily="34" charset="0"/>
                <a:cs typeface="Arial" panose="020B0604020202020204" pitchFamily="34" charset="0"/>
              </a:rPr>
              <a:t>on 01 </a:t>
            </a:r>
            <a:r>
              <a:rPr lang="en-GB" dirty="0">
                <a:latin typeface="Arial" panose="020B0604020202020204" pitchFamily="34" charset="0"/>
                <a:cs typeface="Arial" panose="020B0604020202020204" pitchFamily="34" charset="0"/>
              </a:rPr>
              <a:t>March 2019 with an expiry date of 28 February 2020;</a:t>
            </a:r>
            <a:endParaRPr lang="en-ZA"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379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7888" y="170103"/>
            <a:ext cx="184666" cy="369332"/>
          </a:xfrm>
          <a:prstGeom prst="rect">
            <a:avLst/>
          </a:prstGeom>
          <a:noFill/>
        </p:spPr>
        <p:txBody>
          <a:bodyPr wrap="none" rtlCol="0">
            <a:spAutoFit/>
          </a:bodyPr>
          <a:lstStyle/>
          <a:p>
            <a:endParaRPr lang="en-US" dirty="0"/>
          </a:p>
        </p:txBody>
      </p:sp>
      <p:sp>
        <p:nvSpPr>
          <p:cNvPr id="6" name="Title 1">
            <a:extLst>
              <a:ext uri="{FF2B5EF4-FFF2-40B4-BE49-F238E27FC236}">
                <a16:creationId xmlns="" xmlns:a16="http://schemas.microsoft.com/office/drawing/2014/main" id="{E4D8A548-055A-4314-BDC7-234B386A908E}"/>
              </a:ext>
            </a:extLst>
          </p:cNvPr>
          <p:cNvSpPr txBox="1">
            <a:spLocks/>
          </p:cNvSpPr>
          <p:nvPr/>
        </p:nvSpPr>
        <p:spPr>
          <a:xfrm>
            <a:off x="2207568" y="1628801"/>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ZA" dirty="0"/>
          </a:p>
        </p:txBody>
      </p:sp>
      <p:sp>
        <p:nvSpPr>
          <p:cNvPr id="8" name="Subtitle 2">
            <a:extLst>
              <a:ext uri="{FF2B5EF4-FFF2-40B4-BE49-F238E27FC236}">
                <a16:creationId xmlns="" xmlns:a16="http://schemas.microsoft.com/office/drawing/2014/main" id="{8E98B043-F8C2-45E9-99BE-C2A2EBCA94CA}"/>
              </a:ext>
            </a:extLst>
          </p:cNvPr>
          <p:cNvSpPr txBox="1">
            <a:spLocks/>
          </p:cNvSpPr>
          <p:nvPr/>
        </p:nvSpPr>
        <p:spPr>
          <a:xfrm>
            <a:off x="1496291" y="553498"/>
            <a:ext cx="9785267" cy="593829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solidFill>
                  <a:srgbClr val="B79E74"/>
                </a:solidFill>
                <a:latin typeface="Arial" panose="020B0604020202020204" pitchFamily="34" charset="0"/>
                <a:cs typeface="Arial" panose="020B0604020202020204" pitchFamily="34" charset="0"/>
              </a:rPr>
              <a:t>PRESENTATION</a:t>
            </a:r>
            <a:r>
              <a:rPr lang="en-ZA" sz="4000" b="1" dirty="0">
                <a:solidFill>
                  <a:srgbClr val="B79E74"/>
                </a:solidFill>
                <a:latin typeface="Arial" panose="020B0604020202020204" pitchFamily="34" charset="0"/>
                <a:cs typeface="Arial" panose="020B0604020202020204" pitchFamily="34" charset="0"/>
              </a:rPr>
              <a:t> </a:t>
            </a:r>
            <a:r>
              <a:rPr lang="en-ZA" sz="4000" b="1" dirty="0" smtClean="0">
                <a:solidFill>
                  <a:srgbClr val="B79E74"/>
                </a:solidFill>
                <a:latin typeface="Arial" panose="020B0604020202020204" pitchFamily="34" charset="0"/>
                <a:cs typeface="Arial" panose="020B0604020202020204" pitchFamily="34" charset="0"/>
              </a:rPr>
              <a:t>OUTLINE</a:t>
            </a:r>
          </a:p>
          <a:p>
            <a:pPr marL="457200" indent="-457200">
              <a:buFont typeface="+mj-lt"/>
              <a:buAutoNum type="arabicPeriod"/>
            </a:pPr>
            <a:r>
              <a:rPr lang="en-ZA" sz="4000" dirty="0" smtClean="0">
                <a:solidFill>
                  <a:srgbClr val="13328C"/>
                </a:solidFill>
                <a:latin typeface="Arial" panose="020B0604020202020204" pitchFamily="34" charset="0"/>
                <a:cs typeface="Arial" panose="020B0604020202020204" pitchFamily="34" charset="0"/>
              </a:rPr>
              <a:t>Purpose </a:t>
            </a:r>
          </a:p>
          <a:p>
            <a:pPr marL="457200" indent="-457200">
              <a:buFont typeface="+mj-lt"/>
              <a:buAutoNum type="arabicPeriod"/>
            </a:pPr>
            <a:r>
              <a:rPr lang="en-ZA" sz="4000" dirty="0" smtClean="0">
                <a:solidFill>
                  <a:srgbClr val="13328C"/>
                </a:solidFill>
                <a:latin typeface="Arial" panose="020B0604020202020204" pitchFamily="34" charset="0"/>
                <a:cs typeface="Arial" panose="020B0604020202020204" pitchFamily="34" charset="0"/>
              </a:rPr>
              <a:t>The investigation </a:t>
            </a:r>
          </a:p>
          <a:p>
            <a:pPr marL="457200" indent="-457200">
              <a:buFont typeface="+mj-lt"/>
              <a:buAutoNum type="arabicPeriod"/>
            </a:pPr>
            <a:r>
              <a:rPr lang="en-ZA" sz="4000" dirty="0" smtClean="0">
                <a:solidFill>
                  <a:srgbClr val="13328C"/>
                </a:solidFill>
                <a:latin typeface="Arial" panose="020B0604020202020204" pitchFamily="34" charset="0"/>
                <a:cs typeface="Arial" panose="020B0604020202020204" pitchFamily="34" charset="0"/>
              </a:rPr>
              <a:t>The findings </a:t>
            </a:r>
          </a:p>
          <a:p>
            <a:pPr marL="457200" indent="-457200">
              <a:buFont typeface="+mj-lt"/>
              <a:buAutoNum type="arabicPeriod"/>
            </a:pPr>
            <a:r>
              <a:rPr lang="en-ZA" sz="4000" dirty="0" smtClean="0">
                <a:solidFill>
                  <a:srgbClr val="13328C"/>
                </a:solidFill>
                <a:latin typeface="Arial" panose="020B0604020202020204" pitchFamily="34" charset="0"/>
                <a:cs typeface="Arial" panose="020B0604020202020204" pitchFamily="34" charset="0"/>
              </a:rPr>
              <a:t>Cause &amp; </a:t>
            </a:r>
            <a:r>
              <a:rPr lang="en-ZA" sz="4000" dirty="0">
                <a:solidFill>
                  <a:srgbClr val="13328C"/>
                </a:solidFill>
                <a:latin typeface="Arial" panose="020B0604020202020204" pitchFamily="34" charset="0"/>
                <a:cs typeface="Arial" panose="020B0604020202020204" pitchFamily="34" charset="0"/>
              </a:rPr>
              <a:t>c</a:t>
            </a:r>
            <a:r>
              <a:rPr lang="en-ZA" sz="4000" dirty="0" smtClean="0">
                <a:solidFill>
                  <a:srgbClr val="13328C"/>
                </a:solidFill>
                <a:latin typeface="Arial" panose="020B0604020202020204" pitchFamily="34" charset="0"/>
                <a:cs typeface="Arial" panose="020B0604020202020204" pitchFamily="34" charset="0"/>
              </a:rPr>
              <a:t>ontributory factors</a:t>
            </a:r>
          </a:p>
          <a:p>
            <a:pPr marL="457200" indent="-457200">
              <a:buFont typeface="+mj-lt"/>
              <a:buAutoNum type="arabicPeriod"/>
            </a:pPr>
            <a:r>
              <a:rPr lang="en-ZA" sz="4000" dirty="0" smtClean="0">
                <a:solidFill>
                  <a:srgbClr val="13328C"/>
                </a:solidFill>
                <a:latin typeface="Arial" panose="020B0604020202020204" pitchFamily="34" charset="0"/>
                <a:cs typeface="Arial" panose="020B0604020202020204" pitchFamily="34" charset="0"/>
              </a:rPr>
              <a:t>Recommendation</a:t>
            </a:r>
          </a:p>
          <a:p>
            <a:pPr marL="457200" indent="-457200">
              <a:buFont typeface="+mj-lt"/>
              <a:buAutoNum type="arabicPeriod"/>
            </a:pPr>
            <a:r>
              <a:rPr lang="en-ZA" sz="4000" dirty="0" smtClean="0">
                <a:solidFill>
                  <a:srgbClr val="13328C"/>
                </a:solidFill>
                <a:latin typeface="Arial" panose="020B0604020202020204" pitchFamily="34" charset="0"/>
                <a:cs typeface="Arial" panose="020B0604020202020204" pitchFamily="34" charset="0"/>
              </a:rPr>
              <a:t>Questions</a:t>
            </a:r>
            <a:endParaRPr lang="en-ZA" sz="4000" dirty="0">
              <a:solidFill>
                <a:srgbClr val="13338D"/>
              </a:solidFill>
              <a:latin typeface="Arial" panose="020B0604020202020204" pitchFamily="34" charset="0"/>
              <a:cs typeface="Arial" panose="020B0604020202020204" pitchFamily="34" charset="0"/>
            </a:endParaRPr>
          </a:p>
          <a:p>
            <a:pPr marL="0" indent="0">
              <a:buNone/>
            </a:pPr>
            <a:endParaRPr lang="en-ZA" sz="2000" dirty="0">
              <a:solidFill>
                <a:srgbClr val="13338D"/>
              </a:solidFill>
              <a:latin typeface="Arial" panose="020B0604020202020204" pitchFamily="34" charset="0"/>
              <a:cs typeface="Arial" panose="020B0604020202020204" pitchFamily="34" charset="0"/>
            </a:endParaRPr>
          </a:p>
          <a:p>
            <a:pPr marL="0" indent="0">
              <a:buNone/>
            </a:pPr>
            <a:endParaRPr lang="en-ZA" dirty="0">
              <a:solidFill>
                <a:srgbClr val="13338D"/>
              </a:solidFill>
              <a:latin typeface="Arial" panose="020B0604020202020204" pitchFamily="34" charset="0"/>
              <a:cs typeface="Arial" panose="020B0604020202020204" pitchFamily="34" charset="0"/>
            </a:endParaRPr>
          </a:p>
          <a:p>
            <a:pPr marL="0" indent="0">
              <a:buNone/>
            </a:pPr>
            <a:endParaRPr lang="en-ZA" dirty="0">
              <a:solidFill>
                <a:srgbClr val="13338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7234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146600" y="171805"/>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FINDINGS</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381000" y="1193295"/>
            <a:ext cx="10689771" cy="5478423"/>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Findings issued by (AAIB) following the investigation into the accident ZS-CAR.</a:t>
            </a:r>
          </a:p>
          <a:p>
            <a:pPr marL="342900" indent="-342900" algn="just">
              <a:buAutoNum type="arabicPeriod" startAt="15"/>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South African AIID and FIU structured under the SACAA</a:t>
            </a:r>
            <a:r>
              <a:rPr lang="en-GB" dirty="0" smtClean="0">
                <a:latin typeface="Arial" panose="020B0604020202020204" pitchFamily="34" charset="0"/>
                <a:cs typeface="Arial" panose="020B0604020202020204" pitchFamily="34" charset="0"/>
              </a:rPr>
              <a:t>;</a:t>
            </a:r>
          </a:p>
          <a:p>
            <a:pPr marL="342900" indent="-342900" algn="just">
              <a:buAutoNum type="arabicPeriod" startAt="15"/>
            </a:pPr>
            <a:endParaRPr lang="en-GB" dirty="0" smtClean="0"/>
          </a:p>
          <a:p>
            <a:pPr marL="342900" indent="-342900" algn="just">
              <a:buAutoNum type="arabicPeriod" startAt="15"/>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PIC was considered as chief pilot and manager operation</a:t>
            </a:r>
            <a:r>
              <a:rPr lang="en-GB" dirty="0" smtClean="0">
                <a:latin typeface="Arial" panose="020B0604020202020204" pitchFamily="34" charset="0"/>
                <a:cs typeface="Arial" panose="020B0604020202020204" pitchFamily="34" charset="0"/>
              </a:rPr>
              <a:t>;</a:t>
            </a:r>
          </a:p>
          <a:p>
            <a:pPr marL="342900" indent="-342900" algn="just">
              <a:buAutoNum type="arabicPeriod" startAt="15"/>
            </a:pPr>
            <a:endParaRPr lang="en-GB" dirty="0" smtClean="0"/>
          </a:p>
          <a:p>
            <a:pPr marL="342900" indent="-342900" algn="just">
              <a:buAutoNum type="arabicPeriod" startAt="15"/>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PIC was designated by FIU in the case of line </a:t>
            </a:r>
            <a:r>
              <a:rPr lang="en-GB" dirty="0" smtClean="0">
                <a:latin typeface="Arial" panose="020B0604020202020204" pitchFamily="34" charset="0"/>
                <a:cs typeface="Arial" panose="020B0604020202020204" pitchFamily="34" charset="0"/>
              </a:rPr>
              <a:t>checks;</a:t>
            </a:r>
          </a:p>
          <a:p>
            <a:pPr marL="342900" indent="-342900" algn="just">
              <a:buAutoNum type="arabicPeriod" startAt="15"/>
            </a:pPr>
            <a:endParaRPr lang="en-GB" dirty="0">
              <a:latin typeface="Arial" panose="020B0604020202020204" pitchFamily="34" charset="0"/>
              <a:cs typeface="Arial" panose="020B0604020202020204" pitchFamily="34" charset="0"/>
            </a:endParaRPr>
          </a:p>
          <a:p>
            <a:pPr marL="342900" indent="-342900" algn="just">
              <a:buAutoNum type="arabicPeriod" startAt="15"/>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aircraft experienced three incidents in the past twelve months namely: On 2 March </a:t>
            </a:r>
            <a:r>
              <a:rPr lang="en-GB" dirty="0" smtClean="0">
                <a:latin typeface="Arial" panose="020B0604020202020204" pitchFamily="34" charset="0"/>
                <a:cs typeface="Arial" panose="020B0604020202020204" pitchFamily="34" charset="0"/>
              </a:rPr>
              <a:t>2019, engine </a:t>
            </a:r>
            <a:r>
              <a:rPr lang="en-GB" dirty="0">
                <a:latin typeface="Arial" panose="020B0604020202020204" pitchFamily="34" charset="0"/>
                <a:cs typeface="Arial" panose="020B0604020202020204" pitchFamily="34" charset="0"/>
              </a:rPr>
              <a:t>No 1 throttle did not respond due to a damaged throttle cable. In the month of </a:t>
            </a:r>
            <a:r>
              <a:rPr lang="en-GB" dirty="0" smtClean="0">
                <a:latin typeface="Arial" panose="020B0604020202020204" pitchFamily="34" charset="0"/>
                <a:cs typeface="Arial" panose="020B0604020202020204" pitchFamily="34" charset="0"/>
              </a:rPr>
              <a:t>November 2019</a:t>
            </a:r>
            <a:r>
              <a:rPr lang="en-GB" dirty="0">
                <a:latin typeface="Arial" panose="020B0604020202020204" pitchFamily="34" charset="0"/>
                <a:cs typeface="Arial" panose="020B0604020202020204" pitchFamily="34" charset="0"/>
              </a:rPr>
              <a:t>, the aircraft had two incidents of an oil smell and smoke in the cockpit that resulted in </a:t>
            </a:r>
            <a:r>
              <a:rPr lang="en-GB" dirty="0" smtClean="0">
                <a:latin typeface="Arial" panose="020B0604020202020204" pitchFamily="34" charset="0"/>
                <a:cs typeface="Arial" panose="020B0604020202020204" pitchFamily="34" charset="0"/>
              </a:rPr>
              <a:t>the operator </a:t>
            </a:r>
            <a:r>
              <a:rPr lang="en-GB" dirty="0">
                <a:latin typeface="Arial" panose="020B0604020202020204" pitchFamily="34" charset="0"/>
                <a:cs typeface="Arial" panose="020B0604020202020204" pitchFamily="34" charset="0"/>
              </a:rPr>
              <a:t>and AMO electing to </a:t>
            </a:r>
            <a:r>
              <a:rPr lang="en-GB" dirty="0" smtClean="0">
                <a:latin typeface="Arial" panose="020B0604020202020204" pitchFamily="34" charset="0"/>
                <a:cs typeface="Arial" panose="020B0604020202020204" pitchFamily="34" charset="0"/>
              </a:rPr>
              <a:t>change engine </a:t>
            </a:r>
            <a:r>
              <a:rPr lang="en-GB" dirty="0">
                <a:latin typeface="Arial" panose="020B0604020202020204" pitchFamily="34" charset="0"/>
                <a:cs typeface="Arial" panose="020B0604020202020204" pitchFamily="34" charset="0"/>
              </a:rPr>
              <a:t>No 1. Following the incident of 8 November 2019, </a:t>
            </a:r>
            <a:r>
              <a:rPr lang="en-GB" dirty="0" smtClean="0">
                <a:latin typeface="Arial" panose="020B0604020202020204" pitchFamily="34" charset="0"/>
                <a:cs typeface="Arial" panose="020B0604020202020204" pitchFamily="34" charset="0"/>
              </a:rPr>
              <a:t>the aircraft </a:t>
            </a:r>
            <a:r>
              <a:rPr lang="en-GB" dirty="0">
                <a:latin typeface="Arial" panose="020B0604020202020204" pitchFamily="34" charset="0"/>
                <a:cs typeface="Arial" panose="020B0604020202020204" pitchFamily="34" charset="0"/>
              </a:rPr>
              <a:t>remained on the ground until 17 January </a:t>
            </a:r>
            <a:r>
              <a:rPr lang="en-GB" dirty="0" smtClean="0">
                <a:latin typeface="Arial" panose="020B0604020202020204" pitchFamily="34" charset="0"/>
                <a:cs typeface="Arial" panose="020B0604020202020204" pitchFamily="34" charset="0"/>
              </a:rPr>
              <a:t>2020;</a:t>
            </a:r>
          </a:p>
          <a:p>
            <a:pPr marL="342900" indent="-342900" algn="just">
              <a:buAutoNum type="arabicPeriod" startAt="15"/>
            </a:pPr>
            <a:endParaRPr lang="en-GB" dirty="0">
              <a:latin typeface="Arial" panose="020B0604020202020204" pitchFamily="34" charset="0"/>
              <a:cs typeface="Arial" panose="020B0604020202020204" pitchFamily="34" charset="0"/>
            </a:endParaRPr>
          </a:p>
          <a:p>
            <a:pPr marL="342900" indent="-342900" algn="just">
              <a:buAutoNum type="arabicPeriod" startAt="15"/>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ELT automatically activates during a crash and transmits the standard swept tone on </a:t>
            </a:r>
            <a:r>
              <a:rPr lang="en-GB" dirty="0" smtClean="0">
                <a:latin typeface="Arial" panose="020B0604020202020204" pitchFamily="34" charset="0"/>
                <a:cs typeface="Arial" panose="020B0604020202020204" pitchFamily="34" charset="0"/>
              </a:rPr>
              <a:t>121.5 </a:t>
            </a:r>
            <a:r>
              <a:rPr lang="en-GB" dirty="0">
                <a:latin typeface="Arial" panose="020B0604020202020204" pitchFamily="34" charset="0"/>
                <a:cs typeface="Arial" panose="020B0604020202020204" pitchFamily="34" charset="0"/>
              </a:rPr>
              <a:t>and 243.0 MHz It also transmits a 406 MHz encoded digital message to the COSPAS/SARSAT </a:t>
            </a:r>
            <a:r>
              <a:rPr lang="en-GB" dirty="0" smtClean="0">
                <a:latin typeface="Arial" panose="020B0604020202020204" pitchFamily="34" charset="0"/>
                <a:cs typeface="Arial" panose="020B0604020202020204" pitchFamily="34" charset="0"/>
              </a:rPr>
              <a:t>satellite system</a:t>
            </a:r>
            <a:r>
              <a:rPr lang="en-GB" dirty="0">
                <a:latin typeface="Arial" panose="020B0604020202020204" pitchFamily="34" charset="0"/>
                <a:cs typeface="Arial" panose="020B0604020202020204" pitchFamily="34" charset="0"/>
              </a:rPr>
              <a:t>, which allows first responders to quickly and accurately identify not only where you are, </a:t>
            </a:r>
            <a:r>
              <a:rPr lang="en-GB" dirty="0" smtClean="0">
                <a:latin typeface="Arial" panose="020B0604020202020204" pitchFamily="34" charset="0"/>
                <a:cs typeface="Arial" panose="020B0604020202020204" pitchFamily="34" charset="0"/>
              </a:rPr>
              <a:t>but who </a:t>
            </a:r>
            <a:r>
              <a:rPr lang="en-GB" dirty="0">
                <a:latin typeface="Arial" panose="020B0604020202020204" pitchFamily="34" charset="0"/>
                <a:cs typeface="Arial" panose="020B0604020202020204" pitchFamily="34" charset="0"/>
              </a:rPr>
              <a:t>you are as well, however there was no signal received from the emergency locator </a:t>
            </a:r>
            <a:r>
              <a:rPr lang="en-GB" dirty="0" smtClean="0">
                <a:latin typeface="Arial" panose="020B0604020202020204" pitchFamily="34" charset="0"/>
                <a:cs typeface="Arial" panose="020B0604020202020204" pitchFamily="34" charset="0"/>
              </a:rPr>
              <a:t>transmitter (ELT</a:t>
            </a:r>
            <a:r>
              <a:rPr lang="en-GB" dirty="0">
                <a:latin typeface="Arial" panose="020B0604020202020204" pitchFamily="34" charset="0"/>
                <a:cs typeface="Arial" panose="020B0604020202020204" pitchFamily="34" charset="0"/>
              </a:rPr>
              <a:t>) on channel 121.5 MHz frequency following the accident (as watched by ATC);</a:t>
            </a:r>
            <a:endParaRPr lang="en-ZA"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321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FINDINGS</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381000" y="1193295"/>
            <a:ext cx="10689771" cy="5478423"/>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Findings issued by (AAIB) following the investigation into the accident ZS-CAR.</a:t>
            </a:r>
          </a:p>
          <a:p>
            <a:pPr marL="342900" indent="-342900">
              <a:buAutoNum type="arabicPeriod" startAt="19"/>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accident aircraft was located by search and rescue within an hour after it was reported </a:t>
            </a:r>
            <a:r>
              <a:rPr lang="en-GB" dirty="0" smtClean="0">
                <a:latin typeface="Arial" panose="020B0604020202020204" pitchFamily="34" charset="0"/>
                <a:cs typeface="Arial" panose="020B0604020202020204" pitchFamily="34" charset="0"/>
              </a:rPr>
              <a:t>missing </a:t>
            </a:r>
            <a:r>
              <a:rPr lang="en-ZA" dirty="0" smtClean="0">
                <a:latin typeface="Arial" panose="020B0604020202020204" pitchFamily="34" charset="0"/>
                <a:cs typeface="Arial" panose="020B0604020202020204" pitchFamily="34" charset="0"/>
              </a:rPr>
              <a:t>by </a:t>
            </a:r>
            <a:r>
              <a:rPr lang="en-ZA" dirty="0">
                <a:latin typeface="Arial" panose="020B0604020202020204" pitchFamily="34" charset="0"/>
                <a:cs typeface="Arial" panose="020B0604020202020204" pitchFamily="34" charset="0"/>
              </a:rPr>
              <a:t>the </a:t>
            </a:r>
            <a:r>
              <a:rPr lang="en-ZA" dirty="0" smtClean="0">
                <a:latin typeface="Arial" panose="020B0604020202020204" pitchFamily="34" charset="0"/>
                <a:cs typeface="Arial" panose="020B0604020202020204" pitchFamily="34" charset="0"/>
              </a:rPr>
              <a:t>George Airport;</a:t>
            </a:r>
          </a:p>
          <a:p>
            <a:pPr marL="342900" indent="-342900">
              <a:buAutoNum type="arabicPeriod" startAt="19"/>
            </a:pPr>
            <a:endParaRPr lang="en-ZA" dirty="0">
              <a:latin typeface="Arial" panose="020B0604020202020204" pitchFamily="34" charset="0"/>
              <a:cs typeface="Arial" panose="020B0604020202020204" pitchFamily="34" charset="0"/>
            </a:endParaRPr>
          </a:p>
          <a:p>
            <a:pPr marL="342900" indent="-342900">
              <a:buAutoNum type="arabicPeriod" startAt="19"/>
            </a:pPr>
            <a:r>
              <a:rPr lang="en-GB" dirty="0" smtClean="0">
                <a:latin typeface="Arial" panose="020B0604020202020204" pitchFamily="34" charset="0"/>
                <a:cs typeface="Arial" panose="020B0604020202020204" pitchFamily="34" charset="0"/>
              </a:rPr>
              <a:t>According </a:t>
            </a:r>
            <a:r>
              <a:rPr lang="en-GB" dirty="0">
                <a:latin typeface="Arial" panose="020B0604020202020204" pitchFamily="34" charset="0"/>
                <a:cs typeface="Arial" panose="020B0604020202020204" pitchFamily="34" charset="0"/>
              </a:rPr>
              <a:t>to the FIU operations manual, the ILS calibration process should be carried out at 35° </a:t>
            </a:r>
            <a:r>
              <a:rPr lang="en-GB" dirty="0" smtClean="0">
                <a:latin typeface="Arial" panose="020B0604020202020204" pitchFamily="34" charset="0"/>
                <a:cs typeface="Arial" panose="020B0604020202020204" pitchFamily="34" charset="0"/>
              </a:rPr>
              <a:t>on either </a:t>
            </a:r>
            <a:r>
              <a:rPr lang="en-GB" dirty="0">
                <a:latin typeface="Arial" panose="020B0604020202020204" pitchFamily="34" charset="0"/>
                <a:cs typeface="Arial" panose="020B0604020202020204" pitchFamily="34" charset="0"/>
              </a:rPr>
              <a:t>side of the runway centre line while maintaining 17NM DME arc. The height for </a:t>
            </a:r>
            <a:r>
              <a:rPr lang="en-GB" dirty="0" smtClean="0">
                <a:latin typeface="Arial" panose="020B0604020202020204" pitchFamily="34" charset="0"/>
                <a:cs typeface="Arial" panose="020B0604020202020204" pitchFamily="34" charset="0"/>
              </a:rPr>
              <a:t>the operation </a:t>
            </a:r>
            <a:r>
              <a:rPr lang="en-GB" dirty="0">
                <a:latin typeface="Arial" panose="020B0604020202020204" pitchFamily="34" charset="0"/>
                <a:cs typeface="Arial" panose="020B0604020202020204" pitchFamily="34" charset="0"/>
              </a:rPr>
              <a:t>requires a flight at 2000ft AGL or obstacle plus </a:t>
            </a:r>
            <a:r>
              <a:rPr lang="en-GB" dirty="0" smtClean="0">
                <a:latin typeface="Arial" panose="020B0604020202020204" pitchFamily="34" charset="0"/>
                <a:cs typeface="Arial" panose="020B0604020202020204" pitchFamily="34" charset="0"/>
              </a:rPr>
              <a:t>1000ft;</a:t>
            </a:r>
          </a:p>
          <a:p>
            <a:pPr marL="342900" indent="-342900">
              <a:buAutoNum type="arabicPeriod" startAt="19"/>
            </a:pPr>
            <a:endParaRPr lang="en-GB" dirty="0">
              <a:latin typeface="Arial" panose="020B0604020202020204" pitchFamily="34" charset="0"/>
              <a:cs typeface="Arial" panose="020B0604020202020204" pitchFamily="34" charset="0"/>
            </a:endParaRPr>
          </a:p>
          <a:p>
            <a:pPr marL="342900" indent="-342900">
              <a:buAutoNum type="arabicPeriod" startAt="19"/>
            </a:pPr>
            <a:r>
              <a:rPr lang="en-GB" dirty="0" smtClean="0">
                <a:latin typeface="Arial" panose="020B0604020202020204" pitchFamily="34" charset="0"/>
                <a:cs typeface="Arial" panose="020B0604020202020204" pitchFamily="34" charset="0"/>
              </a:rPr>
              <a:t>According </a:t>
            </a:r>
            <a:r>
              <a:rPr lang="en-GB" dirty="0">
                <a:latin typeface="Arial" panose="020B0604020202020204" pitchFamily="34" charset="0"/>
                <a:cs typeface="Arial" panose="020B0604020202020204" pitchFamily="34" charset="0"/>
              </a:rPr>
              <a:t>to the FIU operations manual ILS operation was to perform a flight at 2000ft AGL </a:t>
            </a:r>
            <a:r>
              <a:rPr lang="en-GB" dirty="0" smtClean="0">
                <a:latin typeface="Arial" panose="020B0604020202020204" pitchFamily="34" charset="0"/>
                <a:cs typeface="Arial" panose="020B0604020202020204" pitchFamily="34" charset="0"/>
              </a:rPr>
              <a:t>or obstacle </a:t>
            </a:r>
            <a:r>
              <a:rPr lang="en-GB" dirty="0">
                <a:latin typeface="Arial" panose="020B0604020202020204" pitchFamily="34" charset="0"/>
                <a:cs typeface="Arial" panose="020B0604020202020204" pitchFamily="34" charset="0"/>
              </a:rPr>
              <a:t>plus 1000ft, and the accident aircraft climbed to an altitude of </a:t>
            </a:r>
            <a:r>
              <a:rPr lang="en-GB" dirty="0" smtClean="0">
                <a:latin typeface="Arial" panose="020B0604020202020204" pitchFamily="34" charset="0"/>
                <a:cs typeface="Arial" panose="020B0604020202020204" pitchFamily="34" charset="0"/>
              </a:rPr>
              <a:t>3900ft;</a:t>
            </a:r>
          </a:p>
          <a:p>
            <a:pPr marL="342900" indent="-342900">
              <a:buAutoNum type="arabicPeriod" startAt="19"/>
            </a:pPr>
            <a:endParaRPr lang="en-GB" dirty="0">
              <a:latin typeface="Arial" panose="020B0604020202020204" pitchFamily="34" charset="0"/>
              <a:cs typeface="Arial" panose="020B0604020202020204" pitchFamily="34" charset="0"/>
            </a:endParaRPr>
          </a:p>
          <a:p>
            <a:pPr marL="342900" indent="-342900">
              <a:buAutoNum type="arabicPeriod" startAt="19"/>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last scheduled phase inspection was Phase 15, which was carried out on 13 August 2019 </a:t>
            </a:r>
            <a:r>
              <a:rPr lang="en-GB" dirty="0" smtClean="0">
                <a:latin typeface="Arial" panose="020B0604020202020204" pitchFamily="34" charset="0"/>
                <a:cs typeface="Arial" panose="020B0604020202020204" pitchFamily="34" charset="0"/>
              </a:rPr>
              <a:t>at 10035.0 </a:t>
            </a:r>
            <a:r>
              <a:rPr lang="en-GB" dirty="0">
                <a:latin typeface="Arial" panose="020B0604020202020204" pitchFamily="34" charset="0"/>
                <a:cs typeface="Arial" panose="020B0604020202020204" pitchFamily="34" charset="0"/>
              </a:rPr>
              <a:t>airframe hours and there was no unscheduled maintenance during Phase 15 </a:t>
            </a:r>
            <a:r>
              <a:rPr lang="en-GB" dirty="0" smtClean="0">
                <a:latin typeface="Arial" panose="020B0604020202020204" pitchFamily="34" charset="0"/>
                <a:cs typeface="Arial" panose="020B0604020202020204" pitchFamily="34" charset="0"/>
              </a:rPr>
              <a:t>inspection. The </a:t>
            </a:r>
            <a:r>
              <a:rPr lang="en-GB" dirty="0">
                <a:latin typeface="Arial" panose="020B0604020202020204" pitchFamily="34" charset="0"/>
                <a:cs typeface="Arial" panose="020B0604020202020204" pitchFamily="34" charset="0"/>
              </a:rPr>
              <a:t>aircraft had accumulated an additional 75 airframe hours in operation since the last </a:t>
            </a:r>
            <a:r>
              <a:rPr lang="en-GB" dirty="0" smtClean="0">
                <a:latin typeface="Arial" panose="020B0604020202020204" pitchFamily="34" charset="0"/>
                <a:cs typeface="Arial" panose="020B0604020202020204" pitchFamily="34" charset="0"/>
              </a:rPr>
              <a:t>phase </a:t>
            </a:r>
            <a:r>
              <a:rPr lang="en-ZA" dirty="0" smtClean="0">
                <a:latin typeface="Arial" panose="020B0604020202020204" pitchFamily="34" charset="0"/>
                <a:cs typeface="Arial" panose="020B0604020202020204" pitchFamily="34" charset="0"/>
              </a:rPr>
              <a:t>check maintenance;</a:t>
            </a:r>
          </a:p>
          <a:p>
            <a:pPr marL="342900" indent="-342900">
              <a:buAutoNum type="arabicPeriod" startAt="19"/>
            </a:pPr>
            <a:endParaRPr lang="en-ZA" dirty="0">
              <a:latin typeface="Arial" panose="020B0604020202020204" pitchFamily="34" charset="0"/>
              <a:cs typeface="Arial" panose="020B0604020202020204" pitchFamily="34" charset="0"/>
            </a:endParaRPr>
          </a:p>
          <a:p>
            <a:pPr marL="342900" indent="-342900">
              <a:buAutoNum type="arabicPeriod" startAt="19"/>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AMO that carried out the last maintenance inspection on the accident aircraft was issued </a:t>
            </a:r>
            <a:r>
              <a:rPr lang="en-GB" dirty="0" smtClean="0">
                <a:latin typeface="Arial" panose="020B0604020202020204" pitchFamily="34" charset="0"/>
                <a:cs typeface="Arial" panose="020B0604020202020204" pitchFamily="34" charset="0"/>
              </a:rPr>
              <a:t>with an </a:t>
            </a:r>
            <a:r>
              <a:rPr lang="en-GB" dirty="0">
                <a:latin typeface="Arial" panose="020B0604020202020204" pitchFamily="34" charset="0"/>
                <a:cs typeface="Arial" panose="020B0604020202020204" pitchFamily="34" charset="0"/>
              </a:rPr>
              <a:t>AMO approval certificate on 31 October 2019 with an expiry date of 31 October 2020;</a:t>
            </a: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722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FINDINGS</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438396" y="1341341"/>
            <a:ext cx="10689771" cy="4924425"/>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Findings issued by (AAIB) following the investigation into the accident ZS-CAR.</a:t>
            </a:r>
          </a:p>
          <a:p>
            <a:pPr marL="342900" indent="-342900" algn="just">
              <a:buAutoNum type="arabicPeriod" startAt="24"/>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AMO that carried out the last maintenance inspection on the accident aircraft was issued </a:t>
            </a:r>
            <a:r>
              <a:rPr lang="en-GB" dirty="0" smtClean="0">
                <a:latin typeface="Arial" panose="020B0604020202020204" pitchFamily="34" charset="0"/>
                <a:cs typeface="Arial" panose="020B0604020202020204" pitchFamily="34" charset="0"/>
              </a:rPr>
              <a:t>with 	an </a:t>
            </a:r>
            <a:r>
              <a:rPr lang="en-GB" dirty="0">
                <a:latin typeface="Arial" panose="020B0604020202020204" pitchFamily="34" charset="0"/>
                <a:cs typeface="Arial" panose="020B0604020202020204" pitchFamily="34" charset="0"/>
              </a:rPr>
              <a:t>AMO </a:t>
            </a:r>
            <a:r>
              <a:rPr lang="en-GB" dirty="0" smtClean="0">
                <a:latin typeface="Arial" panose="020B0604020202020204" pitchFamily="34" charset="0"/>
                <a:cs typeface="Arial" panose="020B0604020202020204" pitchFamily="34" charset="0"/>
              </a:rPr>
              <a:t>	approval </a:t>
            </a:r>
            <a:r>
              <a:rPr lang="en-GB" dirty="0">
                <a:latin typeface="Arial" panose="020B0604020202020204" pitchFamily="34" charset="0"/>
                <a:cs typeface="Arial" panose="020B0604020202020204" pitchFamily="34" charset="0"/>
              </a:rPr>
              <a:t>certificate on 31 October 2019 with an expiry date of 31 October </a:t>
            </a:r>
            <a:r>
              <a:rPr lang="en-GB" dirty="0" smtClean="0">
                <a:latin typeface="Arial" panose="020B0604020202020204" pitchFamily="34" charset="0"/>
                <a:cs typeface="Arial" panose="020B0604020202020204" pitchFamily="34" charset="0"/>
              </a:rPr>
              <a:t>2020;</a:t>
            </a:r>
          </a:p>
          <a:p>
            <a:pPr marL="342900" indent="-342900" algn="just">
              <a:buAutoNum type="arabicPeriod" startAt="24"/>
            </a:pPr>
            <a:endParaRPr lang="en-GB" dirty="0">
              <a:latin typeface="Arial" panose="020B0604020202020204" pitchFamily="34" charset="0"/>
              <a:cs typeface="Arial" panose="020B0604020202020204" pitchFamily="34" charset="0"/>
            </a:endParaRPr>
          </a:p>
          <a:p>
            <a:pPr marL="342900" indent="-342900" algn="just">
              <a:buAutoNum type="arabicPeriod" startAt="24"/>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aircraft was not fitted with a CVR nor was it a requirement according to CAR 2011, </a:t>
            </a:r>
            <a:r>
              <a:rPr lang="en-GB" dirty="0" smtClean="0">
                <a:latin typeface="Arial" panose="020B0604020202020204" pitchFamily="34" charset="0"/>
                <a:cs typeface="Arial" panose="020B0604020202020204" pitchFamily="34" charset="0"/>
              </a:rPr>
              <a:t>Sub-Part 135.05.11 </a:t>
            </a:r>
            <a:r>
              <a:rPr lang="en-GB" dirty="0">
                <a:latin typeface="Arial" panose="020B0604020202020204" pitchFamily="34" charset="0"/>
                <a:cs typeface="Arial" panose="020B0604020202020204" pitchFamily="34" charset="0"/>
              </a:rPr>
              <a:t>read together with SA-CATS </a:t>
            </a:r>
            <a:r>
              <a:rPr lang="en-GB" dirty="0" smtClean="0">
                <a:latin typeface="Arial" panose="020B0604020202020204" pitchFamily="34" charset="0"/>
                <a:cs typeface="Arial" panose="020B0604020202020204" pitchFamily="34" charset="0"/>
              </a:rPr>
              <a:t>135.05.11;</a:t>
            </a:r>
          </a:p>
          <a:p>
            <a:pPr marL="342900" indent="-342900" algn="just">
              <a:buAutoNum type="arabicPeriod" startAt="24"/>
            </a:pPr>
            <a:endParaRPr lang="en-GB" dirty="0">
              <a:latin typeface="Arial" panose="020B0604020202020204" pitchFamily="34" charset="0"/>
              <a:cs typeface="Arial" panose="020B0604020202020204" pitchFamily="34" charset="0"/>
            </a:endParaRPr>
          </a:p>
          <a:p>
            <a:pPr marL="342900" indent="-342900" algn="just">
              <a:buAutoNum type="arabicPeriod" startAt="24"/>
            </a:pPr>
            <a:r>
              <a:rPr lang="en-GB" dirty="0" smtClean="0">
                <a:latin typeface="Arial" panose="020B0604020202020204" pitchFamily="34" charset="0"/>
                <a:cs typeface="Arial" panose="020B0604020202020204" pitchFamily="34" charset="0"/>
              </a:rPr>
              <a:t>Due </a:t>
            </a:r>
            <a:r>
              <a:rPr lang="en-GB" dirty="0">
                <a:latin typeface="Arial" panose="020B0604020202020204" pitchFamily="34" charset="0"/>
                <a:cs typeface="Arial" panose="020B0604020202020204" pitchFamily="34" charset="0"/>
              </a:rPr>
              <a:t>to CAR 2011, Sub-Part 135.05.11 regulation not requiring the installation of the cockpit </a:t>
            </a:r>
            <a:r>
              <a:rPr lang="en-GB" dirty="0" smtClean="0">
                <a:latin typeface="Arial" panose="020B0604020202020204" pitchFamily="34" charset="0"/>
                <a:cs typeface="Arial" panose="020B0604020202020204" pitchFamily="34" charset="0"/>
              </a:rPr>
              <a:t>voice recorder </a:t>
            </a:r>
            <a:r>
              <a:rPr lang="en-GB" dirty="0">
                <a:latin typeface="Arial" panose="020B0604020202020204" pitchFamily="34" charset="0"/>
                <a:cs typeface="Arial" panose="020B0604020202020204" pitchFamily="34" charset="0"/>
              </a:rPr>
              <a:t>(CVR) on the accident aircraft, the investigation team was unable to determine if </a:t>
            </a:r>
            <a:r>
              <a:rPr lang="en-GB" dirty="0" smtClean="0">
                <a:latin typeface="Arial" panose="020B0604020202020204" pitchFamily="34" charset="0"/>
                <a:cs typeface="Arial" panose="020B0604020202020204" pitchFamily="34" charset="0"/>
              </a:rPr>
              <a:t>TAWS was </a:t>
            </a:r>
            <a:r>
              <a:rPr lang="en-GB" dirty="0">
                <a:latin typeface="Arial" panose="020B0604020202020204" pitchFamily="34" charset="0"/>
                <a:cs typeface="Arial" panose="020B0604020202020204" pitchFamily="34" charset="0"/>
              </a:rPr>
              <a:t>operational at the time of the </a:t>
            </a:r>
            <a:r>
              <a:rPr lang="en-GB" dirty="0" smtClean="0">
                <a:latin typeface="Arial" panose="020B0604020202020204" pitchFamily="34" charset="0"/>
                <a:cs typeface="Arial" panose="020B0604020202020204" pitchFamily="34" charset="0"/>
              </a:rPr>
              <a:t>accident;</a:t>
            </a:r>
          </a:p>
          <a:p>
            <a:pPr marL="342900" indent="-342900" algn="just">
              <a:buAutoNum type="arabicPeriod" startAt="24"/>
            </a:pPr>
            <a:endParaRPr lang="en-GB" dirty="0">
              <a:latin typeface="Arial" panose="020B0604020202020204" pitchFamily="34" charset="0"/>
              <a:cs typeface="Arial" panose="020B0604020202020204" pitchFamily="34" charset="0"/>
            </a:endParaRPr>
          </a:p>
          <a:p>
            <a:pPr marL="342900" indent="-342900" algn="just">
              <a:buAutoNum type="arabicPeriod" startAt="24"/>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aircraft was fitted with FDR which was downloaded in France under the supervision of </a:t>
            </a:r>
            <a:r>
              <a:rPr lang="en-GB" dirty="0" smtClean="0">
                <a:latin typeface="Arial" panose="020B0604020202020204" pitchFamily="34" charset="0"/>
                <a:cs typeface="Arial" panose="020B0604020202020204" pitchFamily="34" charset="0"/>
              </a:rPr>
              <a:t>a </a:t>
            </a:r>
            <a:r>
              <a:rPr lang="en-ZA" dirty="0" smtClean="0">
                <a:latin typeface="Arial" panose="020B0604020202020204" pitchFamily="34" charset="0"/>
                <a:cs typeface="Arial" panose="020B0604020202020204" pitchFamily="34" charset="0"/>
              </a:rPr>
              <a:t>RSA- IIC;</a:t>
            </a:r>
          </a:p>
          <a:p>
            <a:pPr marL="342900" indent="-342900" algn="just">
              <a:buAutoNum type="arabicPeriod" startAt="24"/>
            </a:pPr>
            <a:endParaRPr lang="en-ZA" dirty="0">
              <a:latin typeface="Arial" panose="020B0604020202020204" pitchFamily="34" charset="0"/>
              <a:cs typeface="Arial" panose="020B0604020202020204" pitchFamily="34" charset="0"/>
            </a:endParaRPr>
          </a:p>
          <a:p>
            <a:pPr marL="342900" indent="-342900" algn="just">
              <a:buAutoNum type="arabicPeriod" startAt="24"/>
            </a:pPr>
            <a:r>
              <a:rPr lang="en-GB" dirty="0" smtClean="0">
                <a:latin typeface="Arial" panose="020B0604020202020204" pitchFamily="34" charset="0"/>
                <a:cs typeface="Arial" panose="020B0604020202020204" pitchFamily="34" charset="0"/>
              </a:rPr>
              <a:t>According </a:t>
            </a:r>
            <a:r>
              <a:rPr lang="en-GB" dirty="0">
                <a:latin typeface="Arial" panose="020B0604020202020204" pitchFamily="34" charset="0"/>
                <a:cs typeface="Arial" panose="020B0604020202020204" pitchFamily="34" charset="0"/>
              </a:rPr>
              <a:t>to available graph FDR results, as the aircraft </a:t>
            </a:r>
            <a:r>
              <a:rPr lang="en-GB" dirty="0" err="1">
                <a:latin typeface="Arial" panose="020B0604020202020204" pitchFamily="34" charset="0"/>
                <a:cs typeface="Arial" panose="020B0604020202020204" pitchFamily="34" charset="0"/>
              </a:rPr>
              <a:t>leveled</a:t>
            </a:r>
            <a:r>
              <a:rPr lang="en-GB" dirty="0">
                <a:latin typeface="Arial" panose="020B0604020202020204" pitchFamily="34" charset="0"/>
                <a:cs typeface="Arial" panose="020B0604020202020204" pitchFamily="34" charset="0"/>
              </a:rPr>
              <a:t> off at 3900ft (QNH 1018), a </a:t>
            </a:r>
            <a:r>
              <a:rPr lang="en-GB" dirty="0" smtClean="0">
                <a:latin typeface="Arial" panose="020B0604020202020204" pitchFamily="34" charset="0"/>
                <a:cs typeface="Arial" panose="020B0604020202020204" pitchFamily="34" charset="0"/>
              </a:rPr>
              <a:t>rapid descent </a:t>
            </a:r>
            <a:r>
              <a:rPr lang="en-GB" dirty="0">
                <a:latin typeface="Arial" panose="020B0604020202020204" pitchFamily="34" charset="0"/>
                <a:cs typeface="Arial" panose="020B0604020202020204" pitchFamily="34" charset="0"/>
              </a:rPr>
              <a:t>occurred, and the aircraft lost 1500ft in approximately 9 seconds;</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86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FINDINGS</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438396" y="1341341"/>
            <a:ext cx="10689771" cy="4985980"/>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Findings issued by (AAIB) following the investigation into the accident ZS-CAR.</a:t>
            </a:r>
          </a:p>
          <a:p>
            <a:pPr algn="just"/>
            <a:r>
              <a:rPr lang="en-US" dirty="0" smtClean="0">
                <a:latin typeface="Arial" panose="020B0604020202020204" pitchFamily="34" charset="0"/>
                <a:cs typeface="Arial" panose="020B0604020202020204" pitchFamily="34" charset="0"/>
              </a:rPr>
              <a:t>29</a:t>
            </a:r>
            <a:r>
              <a:rPr lang="en-US" sz="2200"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Where the aircraft at an altitude of 2400ft indicating that the aircraft was in a moderate </a:t>
            </a:r>
            <a:r>
              <a:rPr lang="en-GB" dirty="0" smtClean="0">
                <a:latin typeface="Arial" panose="020B0604020202020204" pitchFamily="34" charset="0"/>
                <a:cs typeface="Arial" panose="020B0604020202020204" pitchFamily="34" charset="0"/>
              </a:rPr>
              <a:t>recovery 	from </a:t>
            </a:r>
            <a:r>
              <a:rPr lang="en-GB" dirty="0">
                <a:latin typeface="Arial" panose="020B0604020202020204" pitchFamily="34" charset="0"/>
                <a:cs typeface="Arial" panose="020B0604020202020204" pitchFamily="34" charset="0"/>
              </a:rPr>
              <a:t>a dive and low altitude, three seconds prior to impact, the aircraft nose pitch up increased </a:t>
            </a:r>
            <a:r>
              <a:rPr lang="en-GB" dirty="0" smtClean="0">
                <a:latin typeface="Arial" panose="020B0604020202020204" pitchFamily="34" charset="0"/>
                <a:cs typeface="Arial" panose="020B0604020202020204" pitchFamily="34" charset="0"/>
              </a:rPr>
              <a:t>	from -32.50 to -17.5 degrees on a nose low attitude before impacting the terrain at 2192ft;</a:t>
            </a:r>
          </a:p>
          <a:p>
            <a:endParaRPr lang="en-GB" dirty="0" smtClean="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30. From FDR analysis, the crew may have entered to a characteristic of unusual attitude before </a:t>
            </a:r>
            <a:r>
              <a:rPr lang="en-GB" dirty="0" smtClean="0">
                <a:latin typeface="Arial" panose="020B0604020202020204" pitchFamily="34" charset="0"/>
                <a:cs typeface="Arial" panose="020B0604020202020204" pitchFamily="34" charset="0"/>
              </a:rPr>
              <a:t>	commencing </a:t>
            </a:r>
            <a:r>
              <a:rPr lang="en-GB" dirty="0">
                <a:latin typeface="Arial" panose="020B0604020202020204" pitchFamily="34" charset="0"/>
                <a:cs typeface="Arial" panose="020B0604020202020204" pitchFamily="34" charset="0"/>
              </a:rPr>
              <a:t>calibration flight and unable to come out from suspected unusual </a:t>
            </a:r>
            <a:r>
              <a:rPr lang="en-GB" dirty="0" smtClean="0">
                <a:latin typeface="Arial" panose="020B0604020202020204" pitchFamily="34" charset="0"/>
                <a:cs typeface="Arial" panose="020B0604020202020204" pitchFamily="34" charset="0"/>
              </a:rPr>
              <a:t>attitude;</a:t>
            </a:r>
          </a:p>
          <a:p>
            <a:endParaRPr lang="en-GB" dirty="0">
              <a:latin typeface="Arial" panose="020B0604020202020204" pitchFamily="34" charset="0"/>
              <a:cs typeface="Arial" panose="020B0604020202020204" pitchFamily="34" charset="0"/>
            </a:endParaRPr>
          </a:p>
          <a:p>
            <a:pPr marL="342900" indent="-342900" algn="just">
              <a:buAutoNum type="arabicPeriod" startAt="31"/>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aircraft was equipped with TAWS, which provides a warning to the flight crew </a:t>
            </a:r>
            <a:r>
              <a:rPr lang="en-GB" dirty="0" smtClean="0">
                <a:latin typeface="Arial" panose="020B0604020202020204" pitchFamily="34" charset="0"/>
                <a:cs typeface="Arial" panose="020B0604020202020204" pitchFamily="34" charset="0"/>
              </a:rPr>
              <a:t>when 	approaching </a:t>
            </a:r>
            <a:r>
              <a:rPr lang="en-GB" dirty="0">
                <a:latin typeface="Arial" panose="020B0604020202020204" pitchFamily="34" charset="0"/>
                <a:cs typeface="Arial" panose="020B0604020202020204" pitchFamily="34" charset="0"/>
              </a:rPr>
              <a:t>close to terrain. However, due to the regulation not requiring the fitment of the CVR </a:t>
            </a:r>
            <a:r>
              <a:rPr lang="en-GB" dirty="0" smtClean="0">
                <a:latin typeface="Arial" panose="020B0604020202020204" pitchFamily="34" charset="0"/>
                <a:cs typeface="Arial" panose="020B0604020202020204" pitchFamily="34" charset="0"/>
              </a:rPr>
              <a:t>to 	this </a:t>
            </a:r>
            <a:r>
              <a:rPr lang="en-GB" dirty="0">
                <a:latin typeface="Arial" panose="020B0604020202020204" pitchFamily="34" charset="0"/>
                <a:cs typeface="Arial" panose="020B0604020202020204" pitchFamily="34" charset="0"/>
              </a:rPr>
              <a:t>aircraft, the investigation team was unable to determine if TAWS was operational at the time </a:t>
            </a:r>
            <a:r>
              <a:rPr lang="en-GB" dirty="0" smtClean="0">
                <a:latin typeface="Arial" panose="020B0604020202020204" pitchFamily="34" charset="0"/>
                <a:cs typeface="Arial" panose="020B0604020202020204" pitchFamily="34" charset="0"/>
              </a:rPr>
              <a:t>of 	</a:t>
            </a:r>
            <a:r>
              <a:rPr lang="en-ZA" dirty="0" smtClean="0">
                <a:latin typeface="Arial" panose="020B0604020202020204" pitchFamily="34" charset="0"/>
                <a:cs typeface="Arial" panose="020B0604020202020204" pitchFamily="34" charset="0"/>
              </a:rPr>
              <a:t>the accident;</a:t>
            </a:r>
          </a:p>
          <a:p>
            <a:pPr marL="342900" indent="-342900" algn="just">
              <a:buAutoNum type="arabicPeriod" startAt="31"/>
            </a:pPr>
            <a:endParaRPr lang="en-ZA" dirty="0">
              <a:latin typeface="Arial" panose="020B0604020202020204" pitchFamily="34" charset="0"/>
              <a:cs typeface="Arial" panose="020B0604020202020204" pitchFamily="34" charset="0"/>
            </a:endParaRPr>
          </a:p>
          <a:p>
            <a:pPr marL="342900" indent="-342900" algn="just">
              <a:buAutoNum type="arabicPeriod" startAt="31"/>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FDR recording capacity was limited by the aircraft system and it was not possible to </a:t>
            </a:r>
            <a:r>
              <a:rPr lang="en-GB" dirty="0" smtClean="0">
                <a:latin typeface="Arial" panose="020B0604020202020204" pitchFamily="34" charset="0"/>
                <a:cs typeface="Arial" panose="020B0604020202020204" pitchFamily="34" charset="0"/>
              </a:rPr>
              <a:t>validate additional </a:t>
            </a:r>
            <a:r>
              <a:rPr lang="en-GB" dirty="0">
                <a:latin typeface="Arial" panose="020B0604020202020204" pitchFamily="34" charset="0"/>
                <a:cs typeface="Arial" panose="020B0604020202020204" pitchFamily="34" charset="0"/>
              </a:rPr>
              <a:t>parameters, because the aircraft was only triggered with limited </a:t>
            </a:r>
            <a:r>
              <a:rPr lang="en-GB" dirty="0" smtClean="0">
                <a:latin typeface="Arial" panose="020B0604020202020204" pitchFamily="34" charset="0"/>
                <a:cs typeface="Arial" panose="020B0604020202020204" pitchFamily="34" charset="0"/>
              </a:rPr>
              <a:t>parameters;</a:t>
            </a:r>
          </a:p>
          <a:p>
            <a:pPr algn="just"/>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8879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FINDINGS</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438396" y="1341341"/>
            <a:ext cx="10689771" cy="5201424"/>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Findings issued by (AAIB) following the investigation into the accident ZS-CAR.</a:t>
            </a:r>
          </a:p>
          <a:p>
            <a:pPr algn="just"/>
            <a:r>
              <a:rPr lang="en-ZA" dirty="0" smtClean="0">
                <a:latin typeface="Arial" panose="020B0604020202020204" pitchFamily="34" charset="0"/>
                <a:cs typeface="Arial" panose="020B0604020202020204" pitchFamily="34" charset="0"/>
              </a:rPr>
              <a:t>33. </a:t>
            </a:r>
            <a:r>
              <a:rPr lang="en-GB" dirty="0">
                <a:latin typeface="Arial" panose="020B0604020202020204" pitchFamily="34" charset="0"/>
                <a:cs typeface="Arial" panose="020B0604020202020204" pitchFamily="34" charset="0"/>
              </a:rPr>
              <a:t>The operator did not conduct an annual FDR download on 8 January 2019 and 8 January 2020; as </a:t>
            </a:r>
            <a:r>
              <a:rPr lang="en-GB" dirty="0" smtClean="0">
                <a:latin typeface="Arial" panose="020B0604020202020204" pitchFamily="34" charset="0"/>
                <a:cs typeface="Arial" panose="020B0604020202020204" pitchFamily="34" charset="0"/>
              </a:rPr>
              <a:t>	such</a:t>
            </a:r>
            <a:r>
              <a:rPr lang="en-GB" dirty="0">
                <a:latin typeface="Arial" panose="020B0604020202020204" pitchFamily="34" charset="0"/>
                <a:cs typeface="Arial" panose="020B0604020202020204" pitchFamily="34" charset="0"/>
              </a:rPr>
              <a:t>, the operator was not in compliance with CAR Part 135.05.9 read together with SA-CATS </a:t>
            </a:r>
            <a:r>
              <a:rPr lang="en-GB" dirty="0" smtClean="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135.05.9 </a:t>
            </a:r>
            <a:r>
              <a:rPr lang="en-ZA" dirty="0">
                <a:latin typeface="Arial" panose="020B0604020202020204" pitchFamily="34" charset="0"/>
                <a:cs typeface="Arial" panose="020B0604020202020204" pitchFamily="34" charset="0"/>
              </a:rPr>
              <a:t>(4</a:t>
            </a:r>
            <a:r>
              <a:rPr lang="en-ZA" dirty="0" smtClean="0">
                <a:latin typeface="Arial" panose="020B0604020202020204" pitchFamily="34" charset="0"/>
                <a:cs typeface="Arial" panose="020B0604020202020204" pitchFamily="34" charset="0"/>
              </a:rPr>
              <a:t>);</a:t>
            </a:r>
          </a:p>
          <a:p>
            <a:pPr algn="just"/>
            <a:r>
              <a:rPr lang="en-ZA" dirty="0" smtClean="0">
                <a:latin typeface="Arial" panose="020B0604020202020204" pitchFamily="34" charset="0"/>
                <a:cs typeface="Arial" panose="020B0604020202020204" pitchFamily="34" charset="0"/>
              </a:rPr>
              <a:t>	</a:t>
            </a:r>
          </a:p>
          <a:p>
            <a:pPr algn="just"/>
            <a:r>
              <a:rPr lang="en-ZA" dirty="0" smtClean="0">
                <a:latin typeface="Arial" panose="020B0604020202020204" pitchFamily="34" charset="0"/>
                <a:cs typeface="Arial" panose="020B0604020202020204" pitchFamily="34" charset="0"/>
              </a:rPr>
              <a:t>34. </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ZS-CAR was returned to service on 17 January 2020 following serious incident that led </a:t>
            </a:r>
            <a:r>
              <a:rPr lang="en-GB" dirty="0" smtClean="0">
                <a:latin typeface="Arial" panose="020B0604020202020204" pitchFamily="34" charset="0"/>
                <a:cs typeface="Arial" panose="020B0604020202020204" pitchFamily="34" charset="0"/>
              </a:rPr>
              <a:t>to the 	damage </a:t>
            </a:r>
            <a:r>
              <a:rPr lang="en-GB" dirty="0">
                <a:latin typeface="Arial" panose="020B0604020202020204" pitchFamily="34" charset="0"/>
                <a:cs typeface="Arial" panose="020B0604020202020204" pitchFamily="34" charset="0"/>
              </a:rPr>
              <a:t>of </a:t>
            </a:r>
            <a:r>
              <a:rPr lang="en-GB" dirty="0" smtClean="0">
                <a:latin typeface="Arial" panose="020B0604020202020204" pitchFamily="34" charset="0"/>
                <a:cs typeface="Arial" panose="020B0604020202020204" pitchFamily="34" charset="0"/>
              </a:rPr>
              <a:t>Class </a:t>
            </a:r>
            <a:r>
              <a:rPr lang="en-GB" dirty="0">
                <a:latin typeface="Arial" panose="020B0604020202020204" pitchFamily="34" charset="0"/>
                <a:cs typeface="Arial" panose="020B0604020202020204" pitchFamily="34" charset="0"/>
              </a:rPr>
              <a:t>1 component (Engine) and there were no records whether the aircraft </a:t>
            </a:r>
            <a:r>
              <a:rPr lang="en-GB" dirty="0" smtClean="0">
                <a:latin typeface="Arial" panose="020B0604020202020204" pitchFamily="34" charset="0"/>
                <a:cs typeface="Arial" panose="020B0604020202020204" pitchFamily="34" charset="0"/>
              </a:rPr>
              <a:t>was 	inspected </a:t>
            </a:r>
            <a:r>
              <a:rPr lang="en-GB" dirty="0">
                <a:latin typeface="Arial" panose="020B0604020202020204" pitchFamily="34" charset="0"/>
                <a:cs typeface="Arial" panose="020B0604020202020204" pitchFamily="34" charset="0"/>
              </a:rPr>
              <a:t>prior to return to </a:t>
            </a:r>
            <a:r>
              <a:rPr lang="en-GB" dirty="0" smtClean="0">
                <a:latin typeface="Arial" panose="020B0604020202020204" pitchFamily="34" charset="0"/>
                <a:cs typeface="Arial" panose="020B0604020202020204" pitchFamily="34" charset="0"/>
              </a:rPr>
              <a:t>	service </a:t>
            </a:r>
            <a:r>
              <a:rPr lang="en-GB" dirty="0">
                <a:latin typeface="Arial" panose="020B0604020202020204" pitchFamily="34" charset="0"/>
                <a:cs typeface="Arial" panose="020B0604020202020204" pitchFamily="34" charset="0"/>
              </a:rPr>
              <a:t>as required by CAR Part 43.02.7 (6).This was in </a:t>
            </a:r>
            <a:r>
              <a:rPr lang="en-GB" dirty="0" smtClean="0">
                <a:latin typeface="Arial" panose="020B0604020202020204" pitchFamily="34" charset="0"/>
                <a:cs typeface="Arial" panose="020B0604020202020204" pitchFamily="34" charset="0"/>
              </a:rPr>
              <a:t>contravention 	of </a:t>
            </a:r>
            <a:r>
              <a:rPr lang="en-GB" dirty="0">
                <a:latin typeface="Arial" panose="020B0604020202020204" pitchFamily="34" charset="0"/>
                <a:cs typeface="Arial" panose="020B0604020202020204" pitchFamily="34" charset="0"/>
              </a:rPr>
              <a:t>CAR Part 43.02.7 (6</a:t>
            </a:r>
            <a:r>
              <a:rPr lang="en-GB" dirty="0" smtClean="0">
                <a:latin typeface="Arial" panose="020B0604020202020204" pitchFamily="34" charset="0"/>
                <a:cs typeface="Arial" panose="020B0604020202020204" pitchFamily="34" charset="0"/>
              </a:rPr>
              <a:t>);</a:t>
            </a:r>
          </a:p>
          <a:p>
            <a:pPr algn="just"/>
            <a:endParaRPr lang="en-GB" dirty="0">
              <a:latin typeface="Arial" panose="020B0604020202020204" pitchFamily="34" charset="0"/>
              <a:cs typeface="Arial" panose="020B0604020202020204" pitchFamily="34" charset="0"/>
            </a:endParaRPr>
          </a:p>
          <a:p>
            <a:pPr marL="342900" indent="-342900" algn="just">
              <a:buAutoNum type="arabicPeriod" startAt="35"/>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installed FDR did not record </a:t>
            </a:r>
            <a:r>
              <a:rPr lang="en-GB" b="1" dirty="0">
                <a:latin typeface="Arial" panose="020B0604020202020204" pitchFamily="34" charset="0"/>
                <a:cs typeface="Arial" panose="020B0604020202020204" pitchFamily="34" charset="0"/>
              </a:rPr>
              <a:t>nine (9) mandatory parameters </a:t>
            </a:r>
            <a:r>
              <a:rPr lang="en-GB" dirty="0">
                <a:latin typeface="Arial" panose="020B0604020202020204" pitchFamily="34" charset="0"/>
                <a:cs typeface="Arial" panose="020B0604020202020204" pitchFamily="34" charset="0"/>
              </a:rPr>
              <a:t>required by CAR </a:t>
            </a:r>
            <a:r>
              <a:rPr lang="en-GB" dirty="0" smtClean="0">
                <a:latin typeface="Arial" panose="020B0604020202020204" pitchFamily="34" charset="0"/>
                <a:cs typeface="Arial" panose="020B0604020202020204" pitchFamily="34" charset="0"/>
              </a:rPr>
              <a:t>Part 	135.05.9read </a:t>
            </a:r>
            <a:r>
              <a:rPr lang="en-GB" dirty="0">
                <a:latin typeface="Arial" panose="020B0604020202020204" pitchFamily="34" charset="0"/>
                <a:cs typeface="Arial" panose="020B0604020202020204" pitchFamily="34" charset="0"/>
              </a:rPr>
              <a:t>together with SA-CATS 135.05.9, the operator did not conduct an annual </a:t>
            </a:r>
            <a:r>
              <a:rPr lang="en-GB" dirty="0" smtClean="0">
                <a:latin typeface="Arial" panose="020B0604020202020204" pitchFamily="34" charset="0"/>
                <a:cs typeface="Arial" panose="020B0604020202020204" pitchFamily="34" charset="0"/>
              </a:rPr>
              <a:t>mandatory 	inspection </a:t>
            </a:r>
            <a:r>
              <a:rPr lang="en-GB" dirty="0">
                <a:latin typeface="Arial" panose="020B0604020202020204" pitchFamily="34" charset="0"/>
                <a:cs typeface="Arial" panose="020B0604020202020204" pitchFamily="34" charset="0"/>
              </a:rPr>
              <a:t>of the FDR and this was in contravention of CAR Part </a:t>
            </a:r>
            <a:r>
              <a:rPr lang="en-GB" dirty="0" smtClean="0">
                <a:latin typeface="Arial" panose="020B0604020202020204" pitchFamily="34" charset="0"/>
                <a:cs typeface="Arial" panose="020B0604020202020204" pitchFamily="34" charset="0"/>
              </a:rPr>
              <a:t>135.05.9; </a:t>
            </a:r>
          </a:p>
          <a:p>
            <a:pPr marL="342900" indent="-342900" algn="just">
              <a:buAutoNum type="arabicPeriod" startAt="35"/>
            </a:pPr>
            <a:endParaRPr lang="en-GB" dirty="0">
              <a:latin typeface="Arial" panose="020B0604020202020204" pitchFamily="34" charset="0"/>
              <a:cs typeface="Arial" panose="020B0604020202020204" pitchFamily="34" charset="0"/>
            </a:endParaRPr>
          </a:p>
          <a:p>
            <a:pPr marL="342900" indent="-342900" algn="just">
              <a:buAutoNum type="arabicPeriod" startAt="35"/>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ZS-CAR was installed with the FDR that did not meet the requirements of CAR </a:t>
            </a:r>
            <a:r>
              <a:rPr lang="en-GB" dirty="0" smtClean="0">
                <a:latin typeface="Arial" panose="020B0604020202020204" pitchFamily="34" charset="0"/>
                <a:cs typeface="Arial" panose="020B0604020202020204" pitchFamily="34" charset="0"/>
              </a:rPr>
              <a:t>Part </a:t>
            </a:r>
            <a:r>
              <a:rPr lang="en-GB" b="1" dirty="0" smtClean="0">
                <a:latin typeface="Arial" panose="020B0604020202020204" pitchFamily="34" charset="0"/>
                <a:cs typeface="Arial" panose="020B0604020202020204" pitchFamily="34" charset="0"/>
              </a:rPr>
              <a:t>135.05.9 </a:t>
            </a:r>
            <a:r>
              <a:rPr lang="en-GB" dirty="0">
                <a:latin typeface="Arial" panose="020B0604020202020204" pitchFamily="34" charset="0"/>
                <a:cs typeface="Arial" panose="020B0604020202020204" pitchFamily="34" charset="0"/>
              </a:rPr>
              <a:t>(1) and (2), therefore, the operator was in contravention of CAR Part 135.05.9;</a:t>
            </a:r>
          </a:p>
          <a:p>
            <a:pPr algn="just"/>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718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FINDINGS</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438396" y="1341341"/>
            <a:ext cx="10689771" cy="5478423"/>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Findings issued by (AAIB) following the investigation into the accident ZS-CAR.</a:t>
            </a:r>
          </a:p>
          <a:p>
            <a:pPr marL="342900" indent="-342900">
              <a:buAutoNum type="arabicPeriod" startAt="37"/>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ZS-CAR FDR annual inspection was not carried out, and the operator was in contravention </a:t>
            </a:r>
            <a:r>
              <a:rPr lang="en-GB" dirty="0" smtClean="0">
                <a:latin typeface="Arial" panose="020B0604020202020204" pitchFamily="34" charset="0"/>
                <a:cs typeface="Arial" panose="020B0604020202020204" pitchFamily="34" charset="0"/>
              </a:rPr>
              <a:t>of 	CAR </a:t>
            </a:r>
            <a:r>
              <a:rPr lang="en-GB" dirty="0">
                <a:latin typeface="Arial" panose="020B0604020202020204" pitchFamily="34" charset="0"/>
                <a:cs typeface="Arial" panose="020B0604020202020204" pitchFamily="34" charset="0"/>
              </a:rPr>
              <a:t>Part </a:t>
            </a:r>
            <a:r>
              <a:rPr lang="en-GB" dirty="0" smtClean="0">
                <a:latin typeface="Arial" panose="020B0604020202020204" pitchFamily="34" charset="0"/>
                <a:cs typeface="Arial" panose="020B0604020202020204" pitchFamily="34" charset="0"/>
              </a:rPr>
              <a:t>43.02.8 </a:t>
            </a:r>
            <a:r>
              <a:rPr lang="en-GB" dirty="0">
                <a:latin typeface="Arial" panose="020B0604020202020204" pitchFamily="34" charset="0"/>
                <a:cs typeface="Arial" panose="020B0604020202020204" pitchFamily="34" charset="0"/>
              </a:rPr>
              <a:t>and CAR Part </a:t>
            </a:r>
            <a:r>
              <a:rPr lang="en-GB" dirty="0" smtClean="0">
                <a:latin typeface="Arial" panose="020B0604020202020204" pitchFamily="34" charset="0"/>
                <a:cs typeface="Arial" panose="020B0604020202020204" pitchFamily="34" charset="0"/>
              </a:rPr>
              <a:t>135.05.9;</a:t>
            </a:r>
          </a:p>
          <a:p>
            <a:pPr marL="342900" indent="-342900">
              <a:buAutoNum type="arabicPeriod" startAt="37"/>
            </a:pPr>
            <a:endParaRPr lang="en-GB" dirty="0">
              <a:latin typeface="Arial" panose="020B0604020202020204" pitchFamily="34" charset="0"/>
              <a:cs typeface="Arial" panose="020B0604020202020204" pitchFamily="34" charset="0"/>
            </a:endParaRPr>
          </a:p>
          <a:p>
            <a:pPr marL="342900" indent="-342900">
              <a:buAutoNum type="arabicPeriod" startAt="37"/>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FIU did not have a compliance officer and that was in contravention of CAR Part 171.01.2(1</a:t>
            </a:r>
            <a:r>
              <a:rPr lang="en-GB" dirty="0" smtClean="0">
                <a:latin typeface="Arial" panose="020B0604020202020204" pitchFamily="34" charset="0"/>
                <a:cs typeface="Arial" panose="020B0604020202020204" pitchFamily="34" charset="0"/>
              </a:rPr>
              <a:t>)</a:t>
            </a:r>
            <a:r>
              <a:rPr lang="en-ZA" dirty="0" smtClean="0">
                <a:latin typeface="Arial" panose="020B0604020202020204" pitchFamily="34" charset="0"/>
                <a:cs typeface="Arial" panose="020B0604020202020204" pitchFamily="34" charset="0"/>
              </a:rPr>
              <a:t>(</a:t>
            </a:r>
            <a:r>
              <a:rPr lang="en-ZA" dirty="0">
                <a:latin typeface="Arial" panose="020B0604020202020204" pitchFamily="34" charset="0"/>
                <a:cs typeface="Arial" panose="020B0604020202020204" pitchFamily="34" charset="0"/>
              </a:rPr>
              <a:t>a</a:t>
            </a:r>
            <a:r>
              <a:rPr lang="en-ZA" dirty="0" smtClean="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a:p>
            <a:pPr marL="342900" indent="-342900">
              <a:buAutoNum type="arabicPeriod" startAt="37"/>
            </a:pPr>
            <a:endParaRPr lang="en-ZA" dirty="0" smtClean="0">
              <a:latin typeface="Arial" panose="020B0604020202020204" pitchFamily="34" charset="0"/>
              <a:cs typeface="Arial" panose="020B0604020202020204" pitchFamily="34" charset="0"/>
            </a:endParaRPr>
          </a:p>
          <a:p>
            <a:pPr marL="342900" indent="-342900" algn="just">
              <a:buAutoNum type="arabicPeriod" startAt="37"/>
            </a:pPr>
            <a:r>
              <a:rPr lang="en-GB" dirty="0" smtClean="0">
                <a:latin typeface="Arial" panose="020B0604020202020204" pitchFamily="34" charset="0"/>
                <a:cs typeface="Arial" panose="020B0604020202020204" pitchFamily="34" charset="0"/>
              </a:rPr>
              <a:t>Further </a:t>
            </a:r>
            <a:r>
              <a:rPr lang="en-GB" dirty="0">
                <a:latin typeface="Arial" panose="020B0604020202020204" pitchFamily="34" charset="0"/>
                <a:cs typeface="Arial" panose="020B0604020202020204" pitchFamily="34" charset="0"/>
              </a:rPr>
              <a:t>evidence records show that the FIU Part 171 ESO approval had expired in 01 April, </a:t>
            </a:r>
            <a:r>
              <a:rPr lang="en-GB" dirty="0" smtClean="0">
                <a:latin typeface="Arial" panose="020B0604020202020204" pitchFamily="34" charset="0"/>
                <a:cs typeface="Arial" panose="020B0604020202020204" pitchFamily="34" charset="0"/>
              </a:rPr>
              <a:t>2019 and </a:t>
            </a:r>
            <a:r>
              <a:rPr lang="en-GB" dirty="0">
                <a:latin typeface="Arial" panose="020B0604020202020204" pitchFamily="34" charset="0"/>
                <a:cs typeface="Arial" panose="020B0604020202020204" pitchFamily="34" charset="0"/>
              </a:rPr>
              <a:t>they were only reissued with the approval on 5 November 2019.The FIU continued to </a:t>
            </a:r>
            <a:r>
              <a:rPr lang="en-GB" dirty="0" smtClean="0">
                <a:latin typeface="Arial" panose="020B0604020202020204" pitchFamily="34" charset="0"/>
                <a:cs typeface="Arial" panose="020B0604020202020204" pitchFamily="34" charset="0"/>
              </a:rPr>
              <a:t>provide electronic services (calibration </a:t>
            </a:r>
            <a:r>
              <a:rPr lang="en-GB" dirty="0">
                <a:latin typeface="Arial" panose="020B0604020202020204" pitchFamily="34" charset="0"/>
                <a:cs typeface="Arial" panose="020B0604020202020204" pitchFamily="34" charset="0"/>
              </a:rPr>
              <a:t>of navigational aid) between April 2019 and 4 November </a:t>
            </a:r>
            <a:r>
              <a:rPr lang="en-GB" dirty="0" smtClean="0">
                <a:latin typeface="Arial" panose="020B0604020202020204" pitchFamily="34" charset="0"/>
                <a:cs typeface="Arial" panose="020B0604020202020204" pitchFamily="34" charset="0"/>
              </a:rPr>
              <a:t>2019 without </a:t>
            </a:r>
            <a:r>
              <a:rPr lang="en-GB" dirty="0">
                <a:latin typeface="Arial" panose="020B0604020202020204" pitchFamily="34" charset="0"/>
                <a:cs typeface="Arial" panose="020B0604020202020204" pitchFamily="34" charset="0"/>
              </a:rPr>
              <a:t>an approval, and this was in contravention of CAR Part 171.01.2 (1</a:t>
            </a:r>
            <a:r>
              <a:rPr lang="en-GB" dirty="0" smtClean="0">
                <a:latin typeface="Arial" panose="020B0604020202020204" pitchFamily="34" charset="0"/>
                <a:cs typeface="Arial" panose="020B0604020202020204" pitchFamily="34" charset="0"/>
              </a:rPr>
              <a:t>);</a:t>
            </a:r>
          </a:p>
          <a:p>
            <a:pPr marL="342900" indent="-342900" algn="just">
              <a:buAutoNum type="arabicPeriod" startAt="37"/>
            </a:pPr>
            <a:endParaRPr lang="en-GB" dirty="0">
              <a:latin typeface="Arial" panose="020B0604020202020204" pitchFamily="34" charset="0"/>
              <a:cs typeface="Arial" panose="020B0604020202020204" pitchFamily="34" charset="0"/>
            </a:endParaRPr>
          </a:p>
          <a:p>
            <a:pPr marL="342900" indent="-342900" algn="just">
              <a:buAutoNum type="arabicPeriod" startAt="37"/>
            </a:pPr>
            <a:r>
              <a:rPr lang="en-GB" dirty="0" smtClean="0">
                <a:latin typeface="Arial" panose="020B0604020202020204" pitchFamily="34" charset="0"/>
                <a:cs typeface="Arial" panose="020B0604020202020204" pitchFamily="34" charset="0"/>
              </a:rPr>
              <a:t>Based </a:t>
            </a:r>
            <a:r>
              <a:rPr lang="en-GB" dirty="0">
                <a:latin typeface="Arial" panose="020B0604020202020204" pitchFamily="34" charset="0"/>
                <a:cs typeface="Arial" panose="020B0604020202020204" pitchFamily="34" charset="0"/>
              </a:rPr>
              <a:t>on the information provided by SAWS, at the time of the accident the mountain </a:t>
            </a:r>
            <a:r>
              <a:rPr lang="en-GB" dirty="0" smtClean="0">
                <a:latin typeface="Arial" panose="020B0604020202020204" pitchFamily="34" charset="0"/>
                <a:cs typeface="Arial" panose="020B0604020202020204" pitchFamily="34" charset="0"/>
              </a:rPr>
              <a:t>tops </a:t>
            </a:r>
            <a:r>
              <a:rPr lang="en-ZA" dirty="0" smtClean="0">
                <a:latin typeface="Arial" panose="020B0604020202020204" pitchFamily="34" charset="0"/>
                <a:cs typeface="Arial" panose="020B0604020202020204" pitchFamily="34" charset="0"/>
              </a:rPr>
              <a:t>were </a:t>
            </a:r>
            <a:r>
              <a:rPr lang="en-ZA" dirty="0">
                <a:latin typeface="Arial" panose="020B0604020202020204" pitchFamily="34" charset="0"/>
                <a:cs typeface="Arial" panose="020B0604020202020204" pitchFamily="34" charset="0"/>
              </a:rPr>
              <a:t>obscured by </a:t>
            </a:r>
            <a:r>
              <a:rPr lang="en-ZA" dirty="0" smtClean="0">
                <a:latin typeface="Arial" panose="020B0604020202020204" pitchFamily="34" charset="0"/>
                <a:cs typeface="Arial" panose="020B0604020202020204" pitchFamily="34" charset="0"/>
              </a:rPr>
              <a:t>clouds;</a:t>
            </a:r>
          </a:p>
          <a:p>
            <a:pPr marL="342900" indent="-342900" algn="just">
              <a:buAutoNum type="arabicPeriod" startAt="37"/>
            </a:pPr>
            <a:endParaRPr lang="en-ZA" dirty="0">
              <a:latin typeface="Arial" panose="020B0604020202020204" pitchFamily="34" charset="0"/>
              <a:cs typeface="Arial" panose="020B0604020202020204" pitchFamily="34" charset="0"/>
            </a:endParaRPr>
          </a:p>
          <a:p>
            <a:pPr marL="342900" indent="-342900" algn="just">
              <a:buAutoNum type="arabicPeriod" startAt="37"/>
            </a:pPr>
            <a:r>
              <a:rPr lang="en-GB" dirty="0" smtClean="0">
                <a:latin typeface="Arial" panose="020B0604020202020204" pitchFamily="34" charset="0"/>
                <a:cs typeface="Arial" panose="020B0604020202020204" pitchFamily="34" charset="0"/>
              </a:rPr>
              <a:t>At </a:t>
            </a:r>
            <a:r>
              <a:rPr lang="en-GB" dirty="0">
                <a:latin typeface="Arial" panose="020B0604020202020204" pitchFamily="34" charset="0"/>
                <a:cs typeface="Arial" panose="020B0604020202020204" pitchFamily="34" charset="0"/>
              </a:rPr>
              <a:t>the time of approach to FAGG the weather condition around the area was </a:t>
            </a:r>
            <a:r>
              <a:rPr lang="en-GB" dirty="0" smtClean="0">
                <a:latin typeface="Arial" panose="020B0604020202020204" pitchFamily="34" charset="0"/>
                <a:cs typeface="Arial" panose="020B0604020202020204" pitchFamily="34" charset="0"/>
              </a:rPr>
              <a:t>inclement; therefore </a:t>
            </a:r>
            <a:r>
              <a:rPr lang="en-GB" dirty="0">
                <a:latin typeface="Arial" panose="020B0604020202020204" pitchFamily="34" charset="0"/>
                <a:cs typeface="Arial" panose="020B0604020202020204" pitchFamily="34" charset="0"/>
              </a:rPr>
              <a:t>they were not cleared to conduct VOR calibration. As a result, they decided to </a:t>
            </a:r>
            <a:r>
              <a:rPr lang="en-GB" dirty="0" smtClean="0">
                <a:latin typeface="Arial" panose="020B0604020202020204" pitchFamily="34" charset="0"/>
                <a:cs typeface="Arial" panose="020B0604020202020204" pitchFamily="34" charset="0"/>
              </a:rPr>
              <a:t>land </a:t>
            </a:r>
            <a:r>
              <a:rPr lang="en-GB" dirty="0">
                <a:latin typeface="Arial" panose="020B0604020202020204" pitchFamily="34" charset="0"/>
                <a:cs typeface="Arial" panose="020B0604020202020204" pitchFamily="34" charset="0"/>
              </a:rPr>
              <a:t>and refuel the aircraft before commencing with the calibration of the Instrument </a:t>
            </a:r>
            <a:r>
              <a:rPr lang="en-GB" dirty="0" smtClean="0">
                <a:latin typeface="Arial" panose="020B0604020202020204" pitchFamily="34" charset="0"/>
                <a:cs typeface="Arial" panose="020B0604020202020204" pitchFamily="34" charset="0"/>
              </a:rPr>
              <a:t>Landing System </a:t>
            </a:r>
            <a:r>
              <a:rPr lang="en-GB" dirty="0">
                <a:latin typeface="Arial" panose="020B0604020202020204" pitchFamily="34" charset="0"/>
                <a:cs typeface="Arial" panose="020B0604020202020204" pitchFamily="34" charset="0"/>
              </a:rPr>
              <a:t>(ILS) on Runway RWY 11 at FAGG;</a:t>
            </a: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961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FINDINGS</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327004" y="1341341"/>
            <a:ext cx="10689771" cy="3600986"/>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Findings issued by (AAIB) following the investigation into the accident ZS-CAR.</a:t>
            </a:r>
          </a:p>
          <a:p>
            <a:pPr algn="just"/>
            <a:r>
              <a:rPr lang="en-US" dirty="0" smtClean="0">
                <a:latin typeface="Arial" panose="020B0604020202020204" pitchFamily="34" charset="0"/>
                <a:cs typeface="Arial" panose="020B0604020202020204" pitchFamily="34" charset="0"/>
              </a:rPr>
              <a:t>42.</a:t>
            </a:r>
            <a:r>
              <a:rPr lang="en-US" sz="2200"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The elevation of the mountain which the aircraft impacted was at 2192ft at GPS </a:t>
            </a:r>
            <a:r>
              <a:rPr lang="en-GB" dirty="0" smtClean="0">
                <a:latin typeface="Arial" panose="020B0604020202020204" pitchFamily="34" charset="0"/>
                <a:cs typeface="Arial" panose="020B0604020202020204" pitchFamily="34" charset="0"/>
              </a:rPr>
              <a:t>coordinates 	33°55’24</a:t>
            </a:r>
            <a:r>
              <a:rPr lang="en-GB" dirty="0">
                <a:latin typeface="Arial" panose="020B0604020202020204" pitchFamily="34" charset="0"/>
                <a:cs typeface="Arial" panose="020B0604020202020204" pitchFamily="34" charset="0"/>
              </a:rPr>
              <a:t>” South, 22°06’30” East. According to the wreckage debris, the </a:t>
            </a:r>
            <a:r>
              <a:rPr lang="en-GB" dirty="0" smtClean="0">
                <a:latin typeface="Arial" panose="020B0604020202020204" pitchFamily="34" charset="0"/>
                <a:cs typeface="Arial" panose="020B0604020202020204" pitchFamily="34" charset="0"/>
              </a:rPr>
              <a:t>impact corresponded </a:t>
            </a:r>
            <a:r>
              <a:rPr lang="en-GB" dirty="0">
                <a:latin typeface="Arial" panose="020B0604020202020204" pitchFamily="34" charset="0"/>
                <a:cs typeface="Arial" panose="020B0604020202020204" pitchFamily="34" charset="0"/>
              </a:rPr>
              <a:t>with </a:t>
            </a:r>
            <a:r>
              <a:rPr lang="en-GB" dirty="0" smtClean="0">
                <a:latin typeface="Arial" panose="020B0604020202020204" pitchFamily="34" charset="0"/>
                <a:cs typeface="Arial" panose="020B0604020202020204" pitchFamily="34" charset="0"/>
              </a:rPr>
              <a:t>	the </a:t>
            </a:r>
            <a:r>
              <a:rPr lang="en-GB" dirty="0">
                <a:latin typeface="Arial" panose="020B0604020202020204" pitchFamily="34" charset="0"/>
                <a:cs typeface="Arial" panose="020B0604020202020204" pitchFamily="34" charset="0"/>
              </a:rPr>
              <a:t>aircraft being at a shallow dive angle on an upslope </a:t>
            </a:r>
            <a:r>
              <a:rPr lang="en-GB" dirty="0" smtClean="0">
                <a:latin typeface="Arial" panose="020B0604020202020204" pitchFamily="34" charset="0"/>
                <a:cs typeface="Arial" panose="020B0604020202020204" pitchFamily="34" charset="0"/>
              </a:rPr>
              <a:t>terrain;</a:t>
            </a:r>
          </a:p>
          <a:p>
            <a:pPr algn="just"/>
            <a:endParaRPr lang="en-GB" dirty="0">
              <a:latin typeface="Arial" panose="020B0604020202020204" pitchFamily="34" charset="0"/>
              <a:cs typeface="Arial" panose="020B0604020202020204" pitchFamily="34" charset="0"/>
            </a:endParaRPr>
          </a:p>
          <a:p>
            <a:pPr marL="342900" indent="-342900" algn="just">
              <a:buAutoNum type="arabicPeriod" startAt="43"/>
            </a:pPr>
            <a:r>
              <a:rPr lang="en-GB" dirty="0" smtClean="0">
                <a:latin typeface="Arial" panose="020B0604020202020204" pitchFamily="34" charset="0"/>
                <a:cs typeface="Arial" panose="020B0604020202020204" pitchFamily="34" charset="0"/>
              </a:rPr>
              <a:t>At </a:t>
            </a:r>
            <a:r>
              <a:rPr lang="en-GB" dirty="0">
                <a:latin typeface="Arial" panose="020B0604020202020204" pitchFamily="34" charset="0"/>
                <a:cs typeface="Arial" panose="020B0604020202020204" pitchFamily="34" charset="0"/>
              </a:rPr>
              <a:t>08:46:10 ATC advised that ZSCAR will be outside the TMA, to broadcast 124.2 for </a:t>
            </a:r>
            <a:r>
              <a:rPr lang="en-GB" dirty="0" smtClean="0">
                <a:latin typeface="Arial" panose="020B0604020202020204" pitchFamily="34" charset="0"/>
                <a:cs typeface="Arial" panose="020B0604020202020204" pitchFamily="34" charset="0"/>
              </a:rPr>
              <a:t>traffic </a:t>
            </a:r>
            <a:r>
              <a:rPr lang="en-ZA" dirty="0" smtClean="0">
                <a:latin typeface="Arial" panose="020B0604020202020204" pitchFamily="34" charset="0"/>
                <a:cs typeface="Arial" panose="020B0604020202020204" pitchFamily="34" charset="0"/>
              </a:rPr>
              <a:t>below 	the </a:t>
            </a:r>
            <a:r>
              <a:rPr lang="en-ZA" dirty="0">
                <a:latin typeface="Arial" panose="020B0604020202020204" pitchFamily="34" charset="0"/>
                <a:cs typeface="Arial" panose="020B0604020202020204" pitchFamily="34" charset="0"/>
              </a:rPr>
              <a:t>TMA</a:t>
            </a:r>
            <a:r>
              <a:rPr lang="en-ZA" dirty="0" smtClean="0">
                <a:latin typeface="Arial" panose="020B0604020202020204" pitchFamily="34" charset="0"/>
                <a:cs typeface="Arial" panose="020B0604020202020204" pitchFamily="34" charset="0"/>
              </a:rPr>
              <a:t>;</a:t>
            </a:r>
          </a:p>
          <a:p>
            <a:pPr marL="457200" indent="-457200" algn="just">
              <a:buAutoNum type="arabicPeriod" startAt="43"/>
            </a:pPr>
            <a:endParaRPr lang="en-GB" dirty="0" smtClean="0">
              <a:latin typeface="Arial" panose="020B0604020202020204" pitchFamily="34" charset="0"/>
              <a:cs typeface="Arial" panose="020B0604020202020204" pitchFamily="34" charset="0"/>
            </a:endParaRPr>
          </a:p>
          <a:p>
            <a:pPr marL="457200" indent="-457200" algn="just">
              <a:buAutoNum type="arabicPeriod" startAt="43"/>
            </a:pPr>
            <a:r>
              <a:rPr lang="en-GB" dirty="0" smtClean="0">
                <a:latin typeface="Arial" panose="020B0604020202020204" pitchFamily="34" charset="0"/>
                <a:cs typeface="Arial" panose="020B0604020202020204" pitchFamily="34" charset="0"/>
              </a:rPr>
              <a:t>FAGG </a:t>
            </a:r>
            <a:r>
              <a:rPr lang="en-GB" dirty="0">
                <a:latin typeface="Arial" panose="020B0604020202020204" pitchFamily="34" charset="0"/>
                <a:cs typeface="Arial" panose="020B0604020202020204" pitchFamily="34" charset="0"/>
              </a:rPr>
              <a:t>was operating under VFR by day at the time of the accident</a:t>
            </a:r>
            <a:r>
              <a:rPr lang="en-GB" dirty="0" smtClean="0">
                <a:latin typeface="Arial" panose="020B0604020202020204" pitchFamily="34" charset="0"/>
                <a:cs typeface="Arial" panose="020B0604020202020204" pitchFamily="34" charset="0"/>
              </a:rPr>
              <a:t>;</a:t>
            </a:r>
          </a:p>
          <a:p>
            <a:pPr marL="457200" indent="-457200" algn="just">
              <a:buAutoNum type="arabicPeriod" startAt="43"/>
            </a:pPr>
            <a:endParaRPr lang="en-GB" dirty="0" smtClean="0">
              <a:latin typeface="Arial" panose="020B0604020202020204" pitchFamily="34" charset="0"/>
              <a:cs typeface="Arial" panose="020B0604020202020204" pitchFamily="34" charset="0"/>
            </a:endParaRPr>
          </a:p>
          <a:p>
            <a:pPr marL="457200" indent="-457200" algn="just">
              <a:buAutoNum type="arabicPeriod" startAt="43"/>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aircraft was destroyed during the impact and all three occupants were fatally injured;</a:t>
            </a:r>
            <a:endParaRPr lang="en-US"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780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4" name="TextBox 3">
            <a:extLst>
              <a:ext uri="{FF2B5EF4-FFF2-40B4-BE49-F238E27FC236}">
                <a16:creationId xmlns="" xmlns:a16="http://schemas.microsoft.com/office/drawing/2014/main" id="{52E27651-2545-4362-BF08-8DEDF992B344}"/>
              </a:ext>
            </a:extLst>
          </p:cNvPr>
          <p:cNvSpPr txBox="1"/>
          <p:nvPr/>
        </p:nvSpPr>
        <p:spPr>
          <a:xfrm>
            <a:off x="1573877" y="2762568"/>
            <a:ext cx="8876408" cy="707886"/>
          </a:xfrm>
          <a:prstGeom prst="rect">
            <a:avLst/>
          </a:prstGeom>
          <a:noFill/>
          <a:ln w="38100">
            <a:solidFill>
              <a:srgbClr val="13338D"/>
            </a:solidFill>
          </a:ln>
        </p:spPr>
        <p:txBody>
          <a:bodyPr wrap="square" rtlCol="0">
            <a:spAutoFit/>
          </a:bodyPr>
          <a:lstStyle/>
          <a:p>
            <a:pPr algn="ctr"/>
            <a:r>
              <a:rPr lang="en-ZA" sz="4000" b="1" dirty="0" smtClean="0">
                <a:solidFill>
                  <a:srgbClr val="13338D"/>
                </a:solidFill>
                <a:latin typeface="Arial" panose="020B0604020202020204" pitchFamily="34" charset="0"/>
                <a:cs typeface="Arial" panose="020B0604020202020204" pitchFamily="34" charset="0"/>
              </a:rPr>
              <a:t>AAIB PROBABLE CAUSE</a:t>
            </a:r>
            <a:endParaRPr lang="en-ZA" sz="4000" b="1" dirty="0">
              <a:solidFill>
                <a:srgbClr val="13338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125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PROBABLE CAUSE</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327004" y="1341341"/>
            <a:ext cx="10689771" cy="3323987"/>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Probable cause issued by (AAIB) following the investigation into the accident ZS-CAR.</a:t>
            </a:r>
          </a:p>
          <a:p>
            <a:pPr algn="just"/>
            <a:endParaRPr lang="en-US" sz="2200" b="1"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 crew lost control of the aircraft which resulted in significant loss of altitude; as they attempted </a:t>
            </a:r>
            <a:r>
              <a:rPr lang="en-GB" dirty="0" smtClean="0">
                <a:latin typeface="Arial" panose="020B0604020202020204" pitchFamily="34" charset="0"/>
                <a:cs typeface="Arial" panose="020B0604020202020204" pitchFamily="34" charset="0"/>
              </a:rPr>
              <a:t>to recover</a:t>
            </a:r>
            <a:r>
              <a:rPr lang="en-GB" dirty="0">
                <a:latin typeface="Arial" panose="020B0604020202020204" pitchFamily="34" charset="0"/>
                <a:cs typeface="Arial" panose="020B0604020202020204" pitchFamily="34" charset="0"/>
              </a:rPr>
              <a:t>, they collided with the mountain. According to the SAWS report, there was significant </a:t>
            </a:r>
            <a:r>
              <a:rPr lang="en-GB" dirty="0" smtClean="0">
                <a:latin typeface="Arial" panose="020B0604020202020204" pitchFamily="34" charset="0"/>
                <a:cs typeface="Arial" panose="020B0604020202020204" pitchFamily="34" charset="0"/>
              </a:rPr>
              <a:t>cloud coverage </a:t>
            </a:r>
            <a:r>
              <a:rPr lang="en-GB" dirty="0">
                <a:latin typeface="Arial" panose="020B0604020202020204" pitchFamily="34" charset="0"/>
                <a:cs typeface="Arial" panose="020B0604020202020204" pitchFamily="34" charset="0"/>
              </a:rPr>
              <a:t>below 1500 </a:t>
            </a:r>
            <a:r>
              <a:rPr lang="en-GB" dirty="0" err="1">
                <a:latin typeface="Arial" panose="020B0604020202020204" pitchFamily="34" charset="0"/>
                <a:cs typeface="Arial" panose="020B0604020202020204" pitchFamily="34" charset="0"/>
              </a:rPr>
              <a:t>ft</a:t>
            </a:r>
            <a:r>
              <a:rPr lang="en-GB" dirty="0">
                <a:latin typeface="Arial" panose="020B0604020202020204" pitchFamily="34" charset="0"/>
                <a:cs typeface="Arial" panose="020B0604020202020204" pitchFamily="34" charset="0"/>
              </a:rPr>
              <a:t> above ground level at the time of the accident as observed in the </a:t>
            </a:r>
            <a:r>
              <a:rPr lang="en-GB" dirty="0" smtClean="0">
                <a:latin typeface="Arial" panose="020B0604020202020204" pitchFamily="34" charset="0"/>
                <a:cs typeface="Arial" panose="020B0604020202020204" pitchFamily="34" charset="0"/>
              </a:rPr>
              <a:t>METARs. Mountain </a:t>
            </a:r>
            <a:r>
              <a:rPr lang="en-GB" dirty="0">
                <a:latin typeface="Arial" panose="020B0604020202020204" pitchFamily="34" charset="0"/>
                <a:cs typeface="Arial" panose="020B0604020202020204" pitchFamily="34" charset="0"/>
              </a:rPr>
              <a:t>tops were obscured as seen on the Webcam. The aircraft route which is 17 N.M arc passes </a:t>
            </a:r>
            <a:r>
              <a:rPr lang="en-GB" dirty="0" smtClean="0">
                <a:latin typeface="Arial" panose="020B0604020202020204" pitchFamily="34" charset="0"/>
                <a:cs typeface="Arial" panose="020B0604020202020204" pitchFamily="34" charset="0"/>
              </a:rPr>
              <a:t>over the </a:t>
            </a:r>
            <a:r>
              <a:rPr lang="en-GB" dirty="0">
                <a:latin typeface="Arial" panose="020B0604020202020204" pitchFamily="34" charset="0"/>
                <a:cs typeface="Arial" panose="020B0604020202020204" pitchFamily="34" charset="0"/>
              </a:rPr>
              <a:t>obscured mountains. From the limited FDR reading the aircraft attitude drastically changed into </a:t>
            </a:r>
            <a:r>
              <a:rPr lang="en-GB" dirty="0" smtClean="0">
                <a:latin typeface="Arial" panose="020B0604020202020204" pitchFamily="34" charset="0"/>
                <a:cs typeface="Arial" panose="020B0604020202020204" pitchFamily="34" charset="0"/>
              </a:rPr>
              <a:t>an unusual </a:t>
            </a:r>
            <a:r>
              <a:rPr lang="en-GB" dirty="0">
                <a:latin typeface="Arial" panose="020B0604020202020204" pitchFamily="34" charset="0"/>
                <a:cs typeface="Arial" panose="020B0604020202020204" pitchFamily="34" charset="0"/>
              </a:rPr>
              <a:t>attitude when approaching the mountain area .This indicates that most probably, the pilot </a:t>
            </a:r>
            <a:r>
              <a:rPr lang="en-GB" dirty="0" smtClean="0">
                <a:latin typeface="Arial" panose="020B0604020202020204" pitchFamily="34" charset="0"/>
                <a:cs typeface="Arial" panose="020B0604020202020204" pitchFamily="34" charset="0"/>
              </a:rPr>
              <a:t>has entered </a:t>
            </a:r>
            <a:r>
              <a:rPr lang="en-GB" dirty="0">
                <a:latin typeface="Arial" panose="020B0604020202020204" pitchFamily="34" charset="0"/>
                <a:cs typeface="Arial" panose="020B0604020202020204" pitchFamily="34" charset="0"/>
              </a:rPr>
              <a:t>into an unusual attitude during transition from VFR to IFR flight without preparation. </a:t>
            </a:r>
            <a:r>
              <a:rPr lang="en-GB" dirty="0" smtClean="0">
                <a:latin typeface="Arial" panose="020B0604020202020204" pitchFamily="34" charset="0"/>
                <a:cs typeface="Arial" panose="020B0604020202020204" pitchFamily="34" charset="0"/>
              </a:rPr>
              <a:t>The accident </a:t>
            </a:r>
            <a:r>
              <a:rPr lang="en-GB" dirty="0">
                <a:latin typeface="Arial" panose="020B0604020202020204" pitchFamily="34" charset="0"/>
                <a:cs typeface="Arial" panose="020B0604020202020204" pitchFamily="34" charset="0"/>
              </a:rPr>
              <a:t>flight plan was VFR.</a:t>
            </a:r>
            <a:endParaRPr lang="en-US"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365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PROBABLE CAUSE</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327004" y="1341341"/>
            <a:ext cx="10689771" cy="3600986"/>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Contributory factors issued by (AAIB) following the investigation into the accident ZS-CAR.</a:t>
            </a:r>
          </a:p>
          <a:p>
            <a:pPr algn="just"/>
            <a:endParaRPr lang="en-US" sz="2200" b="1" dirty="0">
              <a:latin typeface="Arial" panose="020B0604020202020204" pitchFamily="34" charset="0"/>
              <a:cs typeface="Arial" panose="020B0604020202020204" pitchFamily="34" charset="0"/>
            </a:endParaRPr>
          </a:p>
          <a:p>
            <a:pPr marL="342900" indent="-342900" algn="just">
              <a:buAutoNum type="arabicPeriod"/>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presence of low clouds at about 1500ft below above ground and obscured </a:t>
            </a:r>
            <a:r>
              <a:rPr lang="en-GB" dirty="0" smtClean="0">
                <a:latin typeface="Arial" panose="020B0604020202020204" pitchFamily="34" charset="0"/>
                <a:cs typeface="Arial" panose="020B0604020202020204" pitchFamily="34" charset="0"/>
              </a:rPr>
              <a:t>mountains </a:t>
            </a:r>
            <a:r>
              <a:rPr lang="en-ZA" dirty="0" smtClean="0">
                <a:latin typeface="Arial" panose="020B0604020202020204" pitchFamily="34" charset="0"/>
                <a:cs typeface="Arial" panose="020B0604020202020204" pitchFamily="34" charset="0"/>
              </a:rPr>
              <a:t>with 	clouds;</a:t>
            </a:r>
          </a:p>
          <a:p>
            <a:pPr marL="342900" indent="-342900" algn="just">
              <a:buAutoNum type="arabicPeriod"/>
            </a:pPr>
            <a:endParaRPr lang="en-ZA" dirty="0">
              <a:latin typeface="Arial" panose="020B0604020202020204" pitchFamily="34" charset="0"/>
              <a:cs typeface="Arial" panose="020B0604020202020204" pitchFamily="34" charset="0"/>
            </a:endParaRPr>
          </a:p>
          <a:p>
            <a:pPr marL="342900" indent="-342900" algn="just">
              <a:buAutoNum type="arabicPeriod" startAt="2"/>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incapability of the crew to recover from unusual attitude; lack of supervision </a:t>
            </a:r>
            <a:r>
              <a:rPr lang="en-GB" dirty="0" smtClean="0">
                <a:latin typeface="Arial" panose="020B0604020202020204" pitchFamily="34" charset="0"/>
                <a:cs typeface="Arial" panose="020B0604020202020204" pitchFamily="34" charset="0"/>
              </a:rPr>
              <a:t>and disregard </a:t>
            </a:r>
            <a:r>
              <a:rPr lang="en-GB" dirty="0">
                <a:latin typeface="Arial" panose="020B0604020202020204" pitchFamily="34" charset="0"/>
                <a:cs typeface="Arial" panose="020B0604020202020204" pitchFamily="34" charset="0"/>
              </a:rPr>
              <a:t>of </a:t>
            </a:r>
            <a:r>
              <a:rPr lang="en-GB" dirty="0" smtClean="0">
                <a:latin typeface="Arial" panose="020B0604020202020204" pitchFamily="34" charset="0"/>
                <a:cs typeface="Arial" panose="020B0604020202020204" pitchFamily="34" charset="0"/>
              </a:rPr>
              <a:t>	the </a:t>
            </a:r>
            <a:r>
              <a:rPr lang="en-GB" dirty="0">
                <a:latin typeface="Arial" panose="020B0604020202020204" pitchFamily="34" charset="0"/>
                <a:cs typeface="Arial" panose="020B0604020202020204" pitchFamily="34" charset="0"/>
              </a:rPr>
              <a:t>Civil Aviation Regulations requirements by the FIU (operator</a:t>
            </a:r>
            <a:r>
              <a:rPr lang="en-GB" dirty="0" smtClean="0">
                <a:latin typeface="Arial" panose="020B0604020202020204" pitchFamily="34" charset="0"/>
                <a:cs typeface="Arial" panose="020B0604020202020204" pitchFamily="34" charset="0"/>
              </a:rPr>
              <a:t>).</a:t>
            </a:r>
          </a:p>
          <a:p>
            <a:pPr marL="342900" indent="-342900" algn="just">
              <a:buAutoNum type="arabicPeriod" startAt="2"/>
            </a:pPr>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3.	Overbanked </a:t>
            </a:r>
            <a:r>
              <a:rPr lang="en-GB" dirty="0">
                <a:latin typeface="Arial" panose="020B0604020202020204" pitchFamily="34" charset="0"/>
                <a:cs typeface="Arial" panose="020B0604020202020204" pitchFamily="34" charset="0"/>
              </a:rPr>
              <a:t>and steep dive </a:t>
            </a:r>
            <a:r>
              <a:rPr lang="en-GB" dirty="0" err="1">
                <a:latin typeface="Arial" panose="020B0604020202020204" pitchFamily="34" charset="0"/>
                <a:cs typeface="Arial" panose="020B0604020202020204" pitchFamily="34" charset="0"/>
              </a:rPr>
              <a:t>maneuver</a:t>
            </a:r>
            <a:r>
              <a:rPr lang="en-GB" dirty="0">
                <a:latin typeface="Arial" panose="020B0604020202020204" pitchFamily="34" charset="0"/>
                <a:cs typeface="Arial" panose="020B0604020202020204" pitchFamily="34" charset="0"/>
              </a:rPr>
              <a:t>, unable to gain the required altitude before impact</a:t>
            </a:r>
            <a:r>
              <a:rPr lang="en-GB" dirty="0" smtClean="0">
                <a:latin typeface="Arial" panose="020B0604020202020204" pitchFamily="34" charset="0"/>
                <a:cs typeface="Arial" panose="020B0604020202020204" pitchFamily="34" charset="0"/>
              </a:rPr>
              <a:t>;</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4. </a:t>
            </a:r>
            <a:r>
              <a:rPr lang="en-GB" dirty="0" smtClean="0">
                <a:latin typeface="Arial" panose="020B0604020202020204" pitchFamily="34" charset="0"/>
                <a:cs typeface="Arial" panose="020B0604020202020204" pitchFamily="34" charset="0"/>
              </a:rPr>
              <a:t>	Lack </a:t>
            </a:r>
            <a:r>
              <a:rPr lang="en-GB" dirty="0">
                <a:latin typeface="Arial" panose="020B0604020202020204" pitchFamily="34" charset="0"/>
                <a:cs typeface="Arial" panose="020B0604020202020204" pitchFamily="34" charset="0"/>
              </a:rPr>
              <a:t>of upset prevention and recovery technique (UPRT);</a:t>
            </a:r>
            <a:endParaRPr lang="en-US"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1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7888" y="170103"/>
            <a:ext cx="184666" cy="369332"/>
          </a:xfrm>
          <a:prstGeom prst="rect">
            <a:avLst/>
          </a:prstGeom>
          <a:noFill/>
        </p:spPr>
        <p:txBody>
          <a:bodyPr wrap="none" rtlCol="0">
            <a:spAutoFit/>
          </a:bodyPr>
          <a:lstStyle/>
          <a:p>
            <a:endParaRPr lang="en-US" dirty="0"/>
          </a:p>
        </p:txBody>
      </p:sp>
      <p:sp>
        <p:nvSpPr>
          <p:cNvPr id="7" name="TextBox 6">
            <a:extLst>
              <a:ext uri="{FF2B5EF4-FFF2-40B4-BE49-F238E27FC236}">
                <a16:creationId xmlns="" xmlns:a16="http://schemas.microsoft.com/office/drawing/2014/main" id="{80EB089F-286F-4356-9B0D-AB4E06B09348}"/>
              </a:ext>
            </a:extLst>
          </p:cNvPr>
          <p:cNvSpPr txBox="1"/>
          <p:nvPr/>
        </p:nvSpPr>
        <p:spPr>
          <a:xfrm>
            <a:off x="2370810" y="791484"/>
            <a:ext cx="7311044" cy="707886"/>
          </a:xfrm>
          <a:prstGeom prst="rect">
            <a:avLst/>
          </a:prstGeom>
          <a:noFill/>
          <a:ln w="19050">
            <a:solidFill>
              <a:srgbClr val="17469F"/>
            </a:solidFill>
          </a:ln>
        </p:spPr>
        <p:txBody>
          <a:bodyPr wrap="square" rtlCol="0">
            <a:spAutoFit/>
          </a:bodyPr>
          <a:lstStyle/>
          <a:p>
            <a:pPr algn="ctr"/>
            <a:r>
              <a:rPr lang="en-ZA" sz="4000" b="1" dirty="0">
                <a:solidFill>
                  <a:srgbClr val="B79E74"/>
                </a:solidFill>
                <a:latin typeface="Arial" panose="020B0604020202020204" pitchFamily="34" charset="0"/>
                <a:cs typeface="Arial" panose="020B0604020202020204" pitchFamily="34" charset="0"/>
              </a:rPr>
              <a:t>PURPOSE</a:t>
            </a:r>
            <a:r>
              <a:rPr lang="en-ZA" sz="4000" b="1" dirty="0">
                <a:solidFill>
                  <a:srgbClr val="13338D"/>
                </a:solidFill>
                <a:latin typeface="Arial" panose="020B0604020202020204" pitchFamily="34" charset="0"/>
                <a:cs typeface="Arial" panose="020B0604020202020204" pitchFamily="34" charset="0"/>
              </a:rPr>
              <a:t> </a:t>
            </a:r>
          </a:p>
        </p:txBody>
      </p:sp>
      <p:sp>
        <p:nvSpPr>
          <p:cNvPr id="5" name="Subtitle 2">
            <a:extLst>
              <a:ext uri="{FF2B5EF4-FFF2-40B4-BE49-F238E27FC236}">
                <a16:creationId xmlns="" xmlns:a16="http://schemas.microsoft.com/office/drawing/2014/main" id="{DA9AF4C0-FA3A-4095-8853-B861426604C9}"/>
              </a:ext>
            </a:extLst>
          </p:cNvPr>
          <p:cNvSpPr txBox="1">
            <a:spLocks/>
          </p:cNvSpPr>
          <p:nvPr/>
        </p:nvSpPr>
        <p:spPr>
          <a:xfrm>
            <a:off x="1140031" y="1595164"/>
            <a:ext cx="9619013" cy="50233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lnSpc>
                <a:spcPct val="150000"/>
              </a:lnSpc>
              <a:buNone/>
            </a:pPr>
            <a:endParaRPr lang="en-ZA" sz="3200" dirty="0" smtClean="0">
              <a:solidFill>
                <a:srgbClr val="13338D"/>
              </a:solidFill>
              <a:latin typeface="Arial" panose="020B0604020202020204" pitchFamily="34" charset="0"/>
              <a:cs typeface="Arial" panose="020B0604020202020204" pitchFamily="34" charset="0"/>
            </a:endParaRPr>
          </a:p>
          <a:p>
            <a:pPr marL="457200" lvl="1" indent="0" algn="ctr">
              <a:lnSpc>
                <a:spcPct val="150000"/>
              </a:lnSpc>
              <a:buNone/>
            </a:pPr>
            <a:r>
              <a:rPr lang="en-ZA" sz="3200" dirty="0" smtClean="0">
                <a:solidFill>
                  <a:srgbClr val="13338D"/>
                </a:solidFill>
                <a:latin typeface="Arial" panose="020B0604020202020204" pitchFamily="34" charset="0"/>
                <a:cs typeface="Arial" panose="020B0604020202020204" pitchFamily="34" charset="0"/>
              </a:rPr>
              <a:t>The </a:t>
            </a:r>
            <a:r>
              <a:rPr lang="en-ZA" sz="3200" dirty="0">
                <a:solidFill>
                  <a:srgbClr val="13338D"/>
                </a:solidFill>
                <a:latin typeface="Arial" panose="020B0604020202020204" pitchFamily="34" charset="0"/>
                <a:cs typeface="Arial" panose="020B0604020202020204" pitchFamily="34" charset="0"/>
              </a:rPr>
              <a:t>purpose of this presentation is to </a:t>
            </a:r>
            <a:r>
              <a:rPr lang="en-ZA" sz="3200" dirty="0" smtClean="0">
                <a:solidFill>
                  <a:srgbClr val="13338D"/>
                </a:solidFill>
                <a:latin typeface="Arial" panose="020B0604020202020204" pitchFamily="34" charset="0"/>
                <a:cs typeface="Arial" panose="020B0604020202020204" pitchFamily="34" charset="0"/>
              </a:rPr>
              <a:t>the Parliamentary Portfolio Committee on Transport (PCOT) on the findings  following the investigation into a fatal accident (ZS-CAR) which occurred </a:t>
            </a:r>
            <a:r>
              <a:rPr lang="en-ZA" sz="3200" dirty="0">
                <a:solidFill>
                  <a:srgbClr val="13338D"/>
                </a:solidFill>
                <a:latin typeface="Arial" panose="020B0604020202020204" pitchFamily="34" charset="0"/>
                <a:cs typeface="Arial" panose="020B0604020202020204" pitchFamily="34" charset="0"/>
              </a:rPr>
              <a:t>in </a:t>
            </a:r>
            <a:r>
              <a:rPr lang="en-ZA" sz="3200" dirty="0" err="1">
                <a:solidFill>
                  <a:srgbClr val="13338D"/>
                </a:solidFill>
                <a:latin typeface="Arial" panose="020B0604020202020204" pitchFamily="34" charset="0"/>
                <a:cs typeface="Arial" panose="020B0604020202020204" pitchFamily="34" charset="0"/>
              </a:rPr>
              <a:t>Gearge</a:t>
            </a:r>
            <a:r>
              <a:rPr lang="en-ZA" sz="3200" dirty="0">
                <a:solidFill>
                  <a:srgbClr val="13338D"/>
                </a:solidFill>
                <a:latin typeface="Arial" panose="020B0604020202020204" pitchFamily="34" charset="0"/>
                <a:cs typeface="Arial" panose="020B0604020202020204" pitchFamily="34" charset="0"/>
              </a:rPr>
              <a:t> Airport on </a:t>
            </a:r>
            <a:r>
              <a:rPr lang="en-ZA" sz="3200" dirty="0" smtClean="0">
                <a:solidFill>
                  <a:srgbClr val="13338D"/>
                </a:solidFill>
                <a:latin typeface="Arial" panose="020B0604020202020204" pitchFamily="34" charset="0"/>
                <a:cs typeface="Arial" panose="020B0604020202020204" pitchFamily="34" charset="0"/>
              </a:rPr>
              <a:t>23 January 2020. </a:t>
            </a:r>
            <a:endParaRPr lang="en-ZA" sz="2000" dirty="0"/>
          </a:p>
        </p:txBody>
      </p:sp>
    </p:spTree>
    <p:extLst>
      <p:ext uri="{BB962C8B-B14F-4D97-AF65-F5344CB8AC3E}">
        <p14:creationId xmlns:p14="http://schemas.microsoft.com/office/powerpoint/2010/main" val="3053604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4" name="TextBox 3">
            <a:extLst>
              <a:ext uri="{FF2B5EF4-FFF2-40B4-BE49-F238E27FC236}">
                <a16:creationId xmlns="" xmlns:a16="http://schemas.microsoft.com/office/drawing/2014/main" id="{52E27651-2545-4362-BF08-8DEDF992B344}"/>
              </a:ext>
            </a:extLst>
          </p:cNvPr>
          <p:cNvSpPr txBox="1"/>
          <p:nvPr/>
        </p:nvSpPr>
        <p:spPr>
          <a:xfrm>
            <a:off x="1573877" y="2762568"/>
            <a:ext cx="8876408" cy="707886"/>
          </a:xfrm>
          <a:prstGeom prst="rect">
            <a:avLst/>
          </a:prstGeom>
          <a:noFill/>
          <a:ln w="38100">
            <a:solidFill>
              <a:srgbClr val="13338D"/>
            </a:solidFill>
          </a:ln>
        </p:spPr>
        <p:txBody>
          <a:bodyPr wrap="square" rtlCol="0">
            <a:spAutoFit/>
          </a:bodyPr>
          <a:lstStyle/>
          <a:p>
            <a:pPr algn="ctr"/>
            <a:r>
              <a:rPr lang="en-ZA" sz="4000" b="1" dirty="0" smtClean="0">
                <a:solidFill>
                  <a:srgbClr val="13338D"/>
                </a:solidFill>
                <a:latin typeface="Arial" panose="020B0604020202020204" pitchFamily="34" charset="0"/>
                <a:cs typeface="Arial" panose="020B0604020202020204" pitchFamily="34" charset="0"/>
              </a:rPr>
              <a:t>AAIB RECOMMENDATION</a:t>
            </a:r>
            <a:endParaRPr lang="en-ZA" sz="4000" b="1" dirty="0">
              <a:solidFill>
                <a:srgbClr val="13338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089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SAFETY RECOMMENDATIONS</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327004" y="1341341"/>
            <a:ext cx="10689771" cy="4154984"/>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Safety recommendations issued by (AAIB) following the investigation into the accident ZS-CAR.</a:t>
            </a:r>
          </a:p>
          <a:p>
            <a:pPr algn="just"/>
            <a:r>
              <a:rPr lang="en-GB" dirty="0">
                <a:latin typeface="Arial" panose="020B0604020202020204" pitchFamily="34" charset="0"/>
                <a:cs typeface="Arial" panose="020B0604020202020204" pitchFamily="34" charset="0"/>
              </a:rPr>
              <a:t>The aircraft was not equipped with CVR and unable to record TAWS warnings during impact </a:t>
            </a:r>
            <a:r>
              <a:rPr lang="en-GB" dirty="0" smtClean="0">
                <a:latin typeface="Arial" panose="020B0604020202020204" pitchFamily="34" charset="0"/>
                <a:cs typeface="Arial" panose="020B0604020202020204" pitchFamily="34" charset="0"/>
              </a:rPr>
              <a:t>to terrain </a:t>
            </a:r>
            <a:r>
              <a:rPr lang="en-GB" dirty="0">
                <a:latin typeface="Arial" panose="020B0604020202020204" pitchFamily="34" charset="0"/>
                <a:cs typeface="Arial" panose="020B0604020202020204" pitchFamily="34" charset="0"/>
              </a:rPr>
              <a:t>and other necessary communications between crew;</a:t>
            </a:r>
          </a:p>
          <a:p>
            <a:pPr algn="just"/>
            <a:endParaRPr lang="en-GB" b="1" dirty="0" smtClean="0">
              <a:latin typeface="Arial" panose="020B0604020202020204" pitchFamily="34" charset="0"/>
              <a:cs typeface="Arial" panose="020B0604020202020204" pitchFamily="34" charset="0"/>
            </a:endParaRPr>
          </a:p>
          <a:p>
            <a:pPr algn="just"/>
            <a:r>
              <a:rPr lang="en-GB" b="1" dirty="0" smtClean="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AAIB recommends</a:t>
            </a:r>
            <a:r>
              <a:rPr lang="en-GB" dirty="0">
                <a:latin typeface="Arial" panose="020B0604020202020204" pitchFamily="34" charset="0"/>
                <a:cs typeface="Arial" panose="020B0604020202020204" pitchFamily="34" charset="0"/>
              </a:rPr>
              <a:t>: that the SACAA considered installing CVR on aircraft flying for </a:t>
            </a:r>
            <a:r>
              <a:rPr lang="en-GB" dirty="0" smtClean="0">
                <a:latin typeface="Arial" panose="020B0604020202020204" pitchFamily="34" charset="0"/>
                <a:cs typeface="Arial" panose="020B0604020202020204" pitchFamily="34" charset="0"/>
              </a:rPr>
              <a:t>calibration </a:t>
            </a:r>
            <a:r>
              <a:rPr lang="en-ZA" dirty="0" smtClean="0">
                <a:latin typeface="Arial" panose="020B0604020202020204" pitchFamily="34" charset="0"/>
                <a:cs typeface="Arial" panose="020B0604020202020204" pitchFamily="34" charset="0"/>
              </a:rPr>
              <a:t>purposes </a:t>
            </a:r>
            <a:r>
              <a:rPr lang="en-ZA" dirty="0">
                <a:latin typeface="Arial" panose="020B0604020202020204" pitchFamily="34" charset="0"/>
                <a:cs typeface="Arial" panose="020B0604020202020204" pitchFamily="34" charset="0"/>
              </a:rPr>
              <a:t>and other flights;</a:t>
            </a:r>
          </a:p>
          <a:p>
            <a:pPr algn="just"/>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FDR recording capacity was limited by the aircraft system and was not fit to record </a:t>
            </a:r>
            <a:r>
              <a:rPr lang="en-GB" dirty="0" smtClean="0">
                <a:latin typeface="Arial" panose="020B0604020202020204" pitchFamily="34" charset="0"/>
                <a:cs typeface="Arial" panose="020B0604020202020204" pitchFamily="34" charset="0"/>
              </a:rPr>
              <a:t>all required </a:t>
            </a:r>
            <a:r>
              <a:rPr lang="en-GB" dirty="0">
                <a:latin typeface="Arial" panose="020B0604020202020204" pitchFamily="34" charset="0"/>
                <a:cs typeface="Arial" panose="020B0604020202020204" pitchFamily="34" charset="0"/>
              </a:rPr>
              <a:t>parameters for the accident aircraft</a:t>
            </a:r>
            <a:r>
              <a:rPr lang="en-GB" dirty="0" smtClean="0">
                <a:latin typeface="Arial" panose="020B0604020202020204" pitchFamily="34" charset="0"/>
                <a:cs typeface="Arial" panose="020B0604020202020204" pitchFamily="34" charset="0"/>
              </a:rPr>
              <a:t>;</a:t>
            </a:r>
          </a:p>
          <a:p>
            <a:pPr algn="just"/>
            <a:endParaRPr lang="en-GB" sz="2200" b="1" dirty="0">
              <a:latin typeface="Arial" panose="020B0604020202020204" pitchFamily="34" charset="0"/>
              <a:cs typeface="Arial" panose="020B0604020202020204" pitchFamily="34" charset="0"/>
            </a:endParaRPr>
          </a:p>
          <a:p>
            <a:pPr algn="just"/>
            <a:r>
              <a:rPr lang="en-GB" b="1" dirty="0">
                <a:latin typeface="Arial" panose="020B0604020202020204" pitchFamily="34" charset="0"/>
                <a:cs typeface="Arial" panose="020B0604020202020204" pitchFamily="34" charset="0"/>
              </a:rPr>
              <a:t>The AAIB recommends: </a:t>
            </a:r>
            <a:r>
              <a:rPr lang="en-GB" dirty="0">
                <a:latin typeface="Arial" panose="020B0604020202020204" pitchFamily="34" charset="0"/>
                <a:cs typeface="Arial" panose="020B0604020202020204" pitchFamily="34" charset="0"/>
              </a:rPr>
              <a:t>SACAA to ensure that operators install FDR's that record all </a:t>
            </a:r>
            <a:r>
              <a:rPr lang="en-GB" dirty="0" smtClean="0">
                <a:latin typeface="Arial" panose="020B0604020202020204" pitchFamily="34" charset="0"/>
                <a:cs typeface="Arial" panose="020B0604020202020204" pitchFamily="34" charset="0"/>
              </a:rPr>
              <a:t>mandatory parameters </a:t>
            </a:r>
            <a:r>
              <a:rPr lang="en-GB" dirty="0">
                <a:latin typeface="Arial" panose="020B0604020202020204" pitchFamily="34" charset="0"/>
                <a:cs typeface="Arial" panose="020B0604020202020204" pitchFamily="34" charset="0"/>
              </a:rPr>
              <a:t>as required by the regulations.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Part 135.05.10)</a:t>
            </a:r>
          </a:p>
          <a:p>
            <a:pPr algn="just"/>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171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SAFETY RECOMMENDATIONS</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327004" y="1341341"/>
            <a:ext cx="10689771" cy="4493538"/>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Safety recommendations issued by (AAIB) following the investigation into the accident ZS-CAR.</a:t>
            </a:r>
          </a:p>
          <a:p>
            <a:pPr algn="just"/>
            <a:endParaRPr lang="en-US" sz="2200" b="1" dirty="0" smtClean="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 South African AIID is established under the SACAA with ministerial order consent and at the same time the FIU is also under the authority</a:t>
            </a:r>
            <a:r>
              <a:rPr lang="en-GB" dirty="0" smtClean="0">
                <a:latin typeface="Arial" panose="020B0604020202020204" pitchFamily="34" charset="0"/>
                <a:cs typeface="Arial" panose="020B0604020202020204" pitchFamily="34" charset="0"/>
              </a:rPr>
              <a:t>;</a:t>
            </a:r>
          </a:p>
          <a:p>
            <a:pPr algn="just"/>
            <a:endParaRPr lang="en-US" sz="2200" b="1" dirty="0">
              <a:latin typeface="Arial" panose="020B0604020202020204" pitchFamily="34" charset="0"/>
              <a:cs typeface="Arial" panose="020B0604020202020204" pitchFamily="34" charset="0"/>
            </a:endParaRPr>
          </a:p>
          <a:p>
            <a:pPr algn="just"/>
            <a:r>
              <a:rPr lang="en-GB" b="1" dirty="0" smtClean="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AAIB recommends</a:t>
            </a:r>
            <a:r>
              <a:rPr lang="en-GB" dirty="0">
                <a:latin typeface="Arial" panose="020B0604020202020204" pitchFamily="34" charset="0"/>
                <a:cs typeface="Arial" panose="020B0604020202020204" pitchFamily="34" charset="0"/>
              </a:rPr>
              <a:t>: the South African AIID should be an independent from State </a:t>
            </a:r>
            <a:r>
              <a:rPr lang="en-GB" dirty="0" smtClean="0">
                <a:latin typeface="Arial" panose="020B0604020202020204" pitchFamily="34" charset="0"/>
                <a:cs typeface="Arial" panose="020B0604020202020204" pitchFamily="34" charset="0"/>
              </a:rPr>
              <a:t>aviation authorities </a:t>
            </a:r>
            <a:r>
              <a:rPr lang="en-GB" dirty="0">
                <a:latin typeface="Arial" panose="020B0604020202020204" pitchFamily="34" charset="0"/>
                <a:cs typeface="Arial" panose="020B0604020202020204" pitchFamily="34" charset="0"/>
              </a:rPr>
              <a:t>and other entities that could interfere with the conduct or objectivity of an </a:t>
            </a:r>
            <a:r>
              <a:rPr lang="en-GB" dirty="0" smtClean="0">
                <a:latin typeface="Arial" panose="020B0604020202020204" pitchFamily="34" charset="0"/>
                <a:cs typeface="Arial" panose="020B0604020202020204" pitchFamily="34" charset="0"/>
              </a:rPr>
              <a:t>investigation </a:t>
            </a:r>
            <a:r>
              <a:rPr lang="en-ZA" dirty="0" smtClean="0">
                <a:latin typeface="Arial" panose="020B0604020202020204" pitchFamily="34" charset="0"/>
                <a:cs typeface="Arial" panose="020B0604020202020204" pitchFamily="34" charset="0"/>
              </a:rPr>
              <a:t>and </a:t>
            </a:r>
            <a:r>
              <a:rPr lang="en-ZA" dirty="0">
                <a:latin typeface="Arial" panose="020B0604020202020204" pitchFamily="34" charset="0"/>
                <a:cs typeface="Arial" panose="020B0604020202020204" pitchFamily="34" charset="0"/>
              </a:rPr>
              <a:t>conflict of interest;</a:t>
            </a:r>
          </a:p>
          <a:p>
            <a:pPr algn="just"/>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FIU </a:t>
            </a:r>
            <a:r>
              <a:rPr lang="en-GB" dirty="0">
                <a:latin typeface="Arial" panose="020B0604020202020204" pitchFamily="34" charset="0"/>
                <a:cs typeface="Arial" panose="020B0604020202020204" pitchFamily="34" charset="0"/>
              </a:rPr>
              <a:t>operation manual instructs the crew to fly IFR for all operations;</a:t>
            </a:r>
          </a:p>
          <a:p>
            <a:pPr algn="just"/>
            <a:endParaRPr lang="en-GB" b="1" dirty="0" smtClean="0">
              <a:latin typeface="Arial" panose="020B0604020202020204" pitchFamily="34" charset="0"/>
              <a:cs typeface="Arial" panose="020B0604020202020204" pitchFamily="34" charset="0"/>
            </a:endParaRPr>
          </a:p>
          <a:p>
            <a:pPr algn="just"/>
            <a:r>
              <a:rPr lang="en-GB" b="1" dirty="0" smtClean="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AAIB recommends: </a:t>
            </a:r>
            <a:r>
              <a:rPr lang="en-GB" dirty="0">
                <a:latin typeface="Arial" panose="020B0604020202020204" pitchFamily="34" charset="0"/>
                <a:cs typeface="Arial" panose="020B0604020202020204" pitchFamily="34" charset="0"/>
              </a:rPr>
              <a:t>The SACAA to conduct an in-depth review of FIU operations to ensure </a:t>
            </a:r>
            <a:r>
              <a:rPr lang="en-GB" dirty="0" smtClean="0">
                <a:latin typeface="Arial" panose="020B0604020202020204" pitchFamily="34" charset="0"/>
                <a:cs typeface="Arial" panose="020B0604020202020204" pitchFamily="34" charset="0"/>
              </a:rPr>
              <a:t>that the </a:t>
            </a:r>
            <a:r>
              <a:rPr lang="en-GB" dirty="0">
                <a:latin typeface="Arial" panose="020B0604020202020204" pitchFamily="34" charset="0"/>
                <a:cs typeface="Arial" panose="020B0604020202020204" pitchFamily="34" charset="0"/>
              </a:rPr>
              <a:t>operator complies with the regulatory requirements; crew should be proficient in </a:t>
            </a:r>
            <a:r>
              <a:rPr lang="en-GB" dirty="0" smtClean="0">
                <a:latin typeface="Arial" panose="020B0604020202020204" pitchFamily="34" charset="0"/>
                <a:cs typeface="Arial" panose="020B0604020202020204" pitchFamily="34" charset="0"/>
              </a:rPr>
              <a:t>unusual attitude </a:t>
            </a:r>
            <a:r>
              <a:rPr lang="en-GB" dirty="0">
                <a:latin typeface="Arial" panose="020B0604020202020204" pitchFamily="34" charset="0"/>
                <a:cs typeface="Arial" panose="020B0604020202020204" pitchFamily="34" charset="0"/>
              </a:rPr>
              <a:t>recovery according to the regulation.</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174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039390" y="3429000"/>
            <a:ext cx="7450803" cy="2259012"/>
          </a:xfrm>
          <a:prstGeom prst="rect">
            <a:avLst/>
          </a:prstGeom>
        </p:spPr>
        <p:txBody>
          <a:bodyPr/>
          <a:lstStyle/>
          <a:p>
            <a:r>
              <a:rPr lang="en-ZA" dirty="0">
                <a:solidFill>
                  <a:schemeClr val="tx2"/>
                </a:solidFill>
                <a:latin typeface="Arial" panose="020B0604020202020204" pitchFamily="34" charset="0"/>
                <a:cs typeface="Arial" panose="020B0604020202020204" pitchFamily="34" charset="0"/>
              </a:rPr>
              <a:t>Thank You for your attention!</a:t>
            </a:r>
            <a:r>
              <a:rPr lang="en-ZA" dirty="0"/>
              <a:t/>
            </a:r>
            <a:br>
              <a:rPr lang="en-ZA" dirty="0"/>
            </a:br>
            <a:endParaRPr lang="en-ZA" sz="2000" dirty="0">
              <a:solidFill>
                <a:srgbClr val="B79E74"/>
              </a:solidFill>
              <a:latin typeface="Arial" panose="020B0604020202020204" pitchFamily="34" charset="0"/>
              <a:cs typeface="Arial" panose="020B0604020202020204" pitchFamily="34" charset="0"/>
            </a:endParaRPr>
          </a:p>
        </p:txBody>
      </p:sp>
      <p:pic>
        <p:nvPicPr>
          <p:cNvPr id="3074" name="Picture 2" descr="ᐈ Question marks stock backgrounds, Royalty Free question mark ...">
            <a:extLst>
              <a:ext uri="{FF2B5EF4-FFF2-40B4-BE49-F238E27FC236}">
                <a16:creationId xmlns="" xmlns:a16="http://schemas.microsoft.com/office/drawing/2014/main" id="{EEFF4787-228F-4E4E-BED7-83833C357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725" y="1169989"/>
            <a:ext cx="2276131" cy="227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340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4" name="TextBox 3">
            <a:extLst>
              <a:ext uri="{FF2B5EF4-FFF2-40B4-BE49-F238E27FC236}">
                <a16:creationId xmlns="" xmlns:a16="http://schemas.microsoft.com/office/drawing/2014/main" id="{52E27651-2545-4362-BF08-8DEDF992B344}"/>
              </a:ext>
            </a:extLst>
          </p:cNvPr>
          <p:cNvSpPr txBox="1"/>
          <p:nvPr/>
        </p:nvSpPr>
        <p:spPr>
          <a:xfrm>
            <a:off x="1573877" y="2685587"/>
            <a:ext cx="8876408" cy="707886"/>
          </a:xfrm>
          <a:prstGeom prst="rect">
            <a:avLst/>
          </a:prstGeom>
          <a:noFill/>
          <a:ln w="38100">
            <a:solidFill>
              <a:srgbClr val="13338D"/>
            </a:solidFill>
          </a:ln>
        </p:spPr>
        <p:txBody>
          <a:bodyPr wrap="square" rtlCol="0">
            <a:spAutoFit/>
          </a:bodyPr>
          <a:lstStyle/>
          <a:p>
            <a:pPr algn="ctr"/>
            <a:r>
              <a:rPr lang="en-ZA" sz="4000" b="1" dirty="0" smtClean="0">
                <a:solidFill>
                  <a:srgbClr val="13338D"/>
                </a:solidFill>
                <a:latin typeface="Arial" panose="020B0604020202020204" pitchFamily="34" charset="0"/>
                <a:cs typeface="Arial" panose="020B0604020202020204" pitchFamily="34" charset="0"/>
              </a:rPr>
              <a:t>THE INVESTIGATION </a:t>
            </a:r>
            <a:endParaRPr lang="en-ZA" dirty="0"/>
          </a:p>
        </p:txBody>
      </p:sp>
    </p:spTree>
    <p:extLst>
      <p:ext uri="{BB962C8B-B14F-4D97-AF65-F5344CB8AC3E}">
        <p14:creationId xmlns:p14="http://schemas.microsoft.com/office/powerpoint/2010/main" val="627556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THE INVESTIGATION</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381000" y="1193295"/>
            <a:ext cx="10689771" cy="5109091"/>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Purpose</a:t>
            </a:r>
          </a:p>
          <a:p>
            <a:pPr marL="457200" indent="-45720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In terms of the International Civil Aviation Organization (ICAO) Annex 13, Standard 3.1:</a:t>
            </a:r>
          </a:p>
          <a:p>
            <a:pPr algn="just"/>
            <a:endParaRPr lang="en-US" sz="2200" dirty="0" smtClean="0">
              <a:latin typeface="Arial" panose="020B0604020202020204" pitchFamily="34" charset="0"/>
              <a:cs typeface="Arial" panose="020B0604020202020204" pitchFamily="34" charset="0"/>
            </a:endParaRPr>
          </a:p>
          <a:p>
            <a:r>
              <a:rPr lang="en-GB" dirty="0" smtClean="0"/>
              <a:t>		</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sole objective of the investigation of an accident or incident shall be the prevention of </a:t>
            </a:r>
            <a:r>
              <a:rPr lang="en-GB" dirty="0" smtClean="0">
                <a:latin typeface="Arial" panose="020B0604020202020204" pitchFamily="34" charset="0"/>
                <a:cs typeface="Arial" panose="020B0604020202020204" pitchFamily="34" charset="0"/>
              </a:rPr>
              <a:t>			accidents </a:t>
            </a:r>
            <a:r>
              <a:rPr lang="en-GB" dirty="0">
                <a:latin typeface="Arial" panose="020B0604020202020204" pitchFamily="34" charset="0"/>
                <a:cs typeface="Arial" panose="020B0604020202020204" pitchFamily="34" charset="0"/>
              </a:rPr>
              <a:t>and </a:t>
            </a:r>
            <a:r>
              <a:rPr lang="en-GB" dirty="0" smtClean="0">
                <a:latin typeface="Arial" panose="020B0604020202020204" pitchFamily="34" charset="0"/>
                <a:cs typeface="Arial" panose="020B0604020202020204" pitchFamily="34" charset="0"/>
              </a:rPr>
              <a:t>incidents. It </a:t>
            </a:r>
            <a:r>
              <a:rPr lang="en-GB" dirty="0">
                <a:latin typeface="Arial" panose="020B0604020202020204" pitchFamily="34" charset="0"/>
                <a:cs typeface="Arial" panose="020B0604020202020204" pitchFamily="34" charset="0"/>
              </a:rPr>
              <a:t>is not the purpose of this activity to apportion blame or liability</a:t>
            </a:r>
            <a:r>
              <a:rPr lang="en-GB" dirty="0" smtClean="0">
                <a:latin typeface="Arial" panose="020B0604020202020204" pitchFamily="34" charset="0"/>
                <a:cs typeface="Arial" panose="020B0604020202020204" pitchFamily="34" charset="0"/>
              </a:rPr>
              <a:t>.”</a:t>
            </a: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pPr algn="just"/>
            <a:r>
              <a:rPr lang="en-US" sz="2200" b="1" dirty="0" smtClean="0">
                <a:latin typeface="Arial" panose="020B0604020202020204" pitchFamily="34" charset="0"/>
                <a:cs typeface="Arial" panose="020B0604020202020204" pitchFamily="34" charset="0"/>
              </a:rPr>
              <a:t>Instituting or Delegating the investigation</a:t>
            </a:r>
          </a:p>
          <a:p>
            <a:pPr marL="457200" indent="-45720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ICAO Annex 13, Standard 5.1:</a:t>
            </a:r>
          </a:p>
          <a:p>
            <a:pPr algn="just"/>
            <a:endParaRPr lang="en-US" sz="220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“The </a:t>
            </a:r>
            <a:r>
              <a:rPr lang="en-GB" dirty="0">
                <a:latin typeface="Arial" panose="020B0604020202020204" pitchFamily="34" charset="0"/>
                <a:cs typeface="Arial" panose="020B0604020202020204" pitchFamily="34" charset="0"/>
              </a:rPr>
              <a:t>State of Occurrence shall institute an investigation into the circumstances of the </a:t>
            </a:r>
            <a:r>
              <a:rPr lang="en-GB" dirty="0" smtClean="0">
                <a:latin typeface="Arial" panose="020B0604020202020204" pitchFamily="34" charset="0"/>
                <a:cs typeface="Arial" panose="020B0604020202020204" pitchFamily="34" charset="0"/>
              </a:rPr>
              <a:t>				accident </a:t>
            </a:r>
            <a:r>
              <a:rPr lang="en-GB" dirty="0">
                <a:latin typeface="Arial" panose="020B0604020202020204" pitchFamily="34" charset="0"/>
                <a:cs typeface="Arial" panose="020B0604020202020204" pitchFamily="34" charset="0"/>
              </a:rPr>
              <a:t>and be </a:t>
            </a:r>
            <a:r>
              <a:rPr lang="en-GB" dirty="0" smtClean="0">
                <a:latin typeface="Arial" panose="020B0604020202020204" pitchFamily="34" charset="0"/>
                <a:cs typeface="Arial" panose="020B0604020202020204" pitchFamily="34" charset="0"/>
              </a:rPr>
              <a:t>responsible for </a:t>
            </a:r>
            <a:r>
              <a:rPr lang="en-GB" dirty="0">
                <a:latin typeface="Arial" panose="020B0604020202020204" pitchFamily="34" charset="0"/>
                <a:cs typeface="Arial" panose="020B0604020202020204" pitchFamily="34" charset="0"/>
              </a:rPr>
              <a:t>the conduct of the investigation, but it may delegate the </a:t>
            </a:r>
            <a:r>
              <a:rPr lang="en-GB" dirty="0" smtClean="0">
                <a:latin typeface="Arial" panose="020B0604020202020204" pitchFamily="34" charset="0"/>
                <a:cs typeface="Arial" panose="020B0604020202020204" pitchFamily="34" charset="0"/>
              </a:rPr>
              <a:t>			whole </a:t>
            </a:r>
            <a:r>
              <a:rPr lang="en-GB" dirty="0">
                <a:latin typeface="Arial" panose="020B0604020202020204" pitchFamily="34" charset="0"/>
                <a:cs typeface="Arial" panose="020B0604020202020204" pitchFamily="34" charset="0"/>
              </a:rPr>
              <a:t>or any part of the conducting of such investigation </a:t>
            </a:r>
            <a:r>
              <a:rPr lang="en-GB" dirty="0" smtClean="0">
                <a:latin typeface="Arial" panose="020B0604020202020204" pitchFamily="34" charset="0"/>
                <a:cs typeface="Arial" panose="020B0604020202020204" pitchFamily="34" charset="0"/>
              </a:rPr>
              <a:t>to another </a:t>
            </a:r>
            <a:r>
              <a:rPr lang="en-GB" dirty="0">
                <a:latin typeface="Arial" panose="020B0604020202020204" pitchFamily="34" charset="0"/>
                <a:cs typeface="Arial" panose="020B0604020202020204" pitchFamily="34" charset="0"/>
              </a:rPr>
              <a:t>State or a regional </a:t>
            </a:r>
            <a:r>
              <a:rPr lang="en-GB" dirty="0" smtClean="0">
                <a:latin typeface="Arial" panose="020B0604020202020204" pitchFamily="34" charset="0"/>
                <a:cs typeface="Arial" panose="020B0604020202020204" pitchFamily="34" charset="0"/>
              </a:rPr>
              <a:t>			accident </a:t>
            </a:r>
            <a:r>
              <a:rPr lang="en-GB" dirty="0">
                <a:latin typeface="Arial" panose="020B0604020202020204" pitchFamily="34" charset="0"/>
                <a:cs typeface="Arial" panose="020B0604020202020204" pitchFamily="34" charset="0"/>
              </a:rPr>
              <a:t>and incident investigation organization (RAIO) by mutual arrangement and </a:t>
            </a:r>
            <a:r>
              <a:rPr lang="en-GB" dirty="0" smtClean="0">
                <a:latin typeface="Arial" panose="020B0604020202020204" pitchFamily="34" charset="0"/>
                <a:cs typeface="Arial" panose="020B0604020202020204" pitchFamily="34" charset="0"/>
              </a:rPr>
              <a:t>				consent</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In any </a:t>
            </a:r>
            <a:r>
              <a:rPr lang="en-GB" dirty="0">
                <a:latin typeface="Arial" panose="020B0604020202020204" pitchFamily="34" charset="0"/>
                <a:cs typeface="Arial" panose="020B0604020202020204" pitchFamily="34" charset="0"/>
              </a:rPr>
              <a:t>event, the State of Occurrence shall use every means to facilitate the </a:t>
            </a:r>
            <a:r>
              <a:rPr lang="en-GB" dirty="0" smtClean="0">
                <a:latin typeface="Arial" panose="020B0604020202020204" pitchFamily="34" charset="0"/>
                <a:cs typeface="Arial" panose="020B0604020202020204" pitchFamily="34" charset="0"/>
              </a:rPr>
              <a:t>				investigation.”</a:t>
            </a:r>
            <a:endParaRPr lang="en-US"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494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THE INVESTIGATION</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381000" y="521801"/>
            <a:ext cx="5514703" cy="6771084"/>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PROCESS</a:t>
            </a:r>
          </a:p>
          <a:p>
            <a:pPr algn="just"/>
            <a:endParaRPr lang="en-US" sz="2200" b="1" dirty="0" smtClean="0">
              <a:latin typeface="Arial" panose="020B0604020202020204" pitchFamily="34" charset="0"/>
              <a:cs typeface="Arial" panose="020B0604020202020204" pitchFamily="34" charset="0"/>
            </a:endParaRPr>
          </a:p>
          <a:p>
            <a:pPr algn="just"/>
            <a:r>
              <a:rPr lang="en-US" sz="2200" b="1" dirty="0" smtClean="0">
                <a:latin typeface="Arial" panose="020B0604020202020204" pitchFamily="34" charset="0"/>
                <a:cs typeface="Arial" panose="020B0604020202020204" pitchFamily="34" charset="0"/>
              </a:rPr>
              <a:t>1. Notification</a:t>
            </a:r>
          </a:p>
          <a:p>
            <a:pPr algn="just"/>
            <a:endParaRPr lang="en-US" sz="2200" b="1"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In terms of the International Civil Aviation Organization (ICAO) Annex 13, Standard 4.1:</a:t>
            </a:r>
          </a:p>
          <a:p>
            <a:pPr algn="just"/>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4.1 The State of Occurrence shall forward a notification of an accident, a serious incident, or an incident to </a:t>
            </a:r>
            <a:r>
              <a:rPr lang="en-GB" dirty="0" smtClean="0">
                <a:latin typeface="Arial" panose="020B0604020202020204" pitchFamily="34" charset="0"/>
                <a:cs typeface="Arial" panose="020B0604020202020204" pitchFamily="34" charset="0"/>
              </a:rPr>
              <a:t>be investigated </a:t>
            </a:r>
            <a:r>
              <a:rPr lang="en-GB" dirty="0">
                <a:latin typeface="Arial" panose="020B0604020202020204" pitchFamily="34" charset="0"/>
                <a:cs typeface="Arial" panose="020B0604020202020204" pitchFamily="34" charset="0"/>
              </a:rPr>
              <a:t>within the context of this Annex, with a minimum of delay and by the most suitable and quickest </a:t>
            </a:r>
            <a:r>
              <a:rPr lang="en-GB" dirty="0" smtClean="0">
                <a:latin typeface="Arial" panose="020B0604020202020204" pitchFamily="34" charset="0"/>
                <a:cs typeface="Arial" panose="020B0604020202020204" pitchFamily="34" charset="0"/>
              </a:rPr>
              <a:t>means </a:t>
            </a:r>
            <a:r>
              <a:rPr lang="en-ZA" dirty="0" smtClean="0">
                <a:latin typeface="Arial" panose="020B0604020202020204" pitchFamily="34" charset="0"/>
                <a:cs typeface="Arial" panose="020B0604020202020204" pitchFamily="34" charset="0"/>
              </a:rPr>
              <a:t>available</a:t>
            </a:r>
            <a:r>
              <a:rPr lang="en-ZA" dirty="0">
                <a:latin typeface="Arial" panose="020B0604020202020204" pitchFamily="34" charset="0"/>
                <a:cs typeface="Arial" panose="020B0604020202020204" pitchFamily="34" charset="0"/>
              </a:rPr>
              <a:t>, to</a:t>
            </a:r>
            <a:r>
              <a:rPr lang="en-ZA" dirty="0" smtClean="0">
                <a:latin typeface="Arial" panose="020B0604020202020204" pitchFamily="34" charset="0"/>
                <a:cs typeface="Arial" panose="020B0604020202020204" pitchFamily="34" charset="0"/>
              </a:rPr>
              <a:t>:</a:t>
            </a:r>
          </a:p>
          <a:p>
            <a:pPr algn="just"/>
            <a:r>
              <a:rPr lang="en-GB" dirty="0" smtClean="0">
                <a:latin typeface="Arial" panose="020B0604020202020204" pitchFamily="34" charset="0"/>
                <a:cs typeface="Arial" panose="020B0604020202020204" pitchFamily="34" charset="0"/>
              </a:rPr>
              <a:t>	a</a:t>
            </a:r>
            <a:r>
              <a:rPr lang="en-GB" dirty="0">
                <a:latin typeface="Arial" panose="020B0604020202020204" pitchFamily="34" charset="0"/>
                <a:cs typeface="Arial" panose="020B0604020202020204" pitchFamily="34" charset="0"/>
              </a:rPr>
              <a:t>) the State of Registry</a:t>
            </a:r>
            <a:r>
              <a:rPr lang="en-GB" dirty="0" smtClean="0">
                <a:latin typeface="Arial" panose="020B0604020202020204" pitchFamily="34" charset="0"/>
                <a:cs typeface="Arial" panose="020B0604020202020204" pitchFamily="34" charset="0"/>
              </a:rPr>
              <a:t>; (RSA)</a:t>
            </a:r>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b</a:t>
            </a:r>
            <a:r>
              <a:rPr lang="en-GB" dirty="0">
                <a:latin typeface="Arial" panose="020B0604020202020204" pitchFamily="34" charset="0"/>
                <a:cs typeface="Arial" panose="020B0604020202020204" pitchFamily="34" charset="0"/>
              </a:rPr>
              <a:t>) the State of the Operator</a:t>
            </a:r>
            <a:r>
              <a:rPr lang="en-GB" dirty="0" smtClean="0">
                <a:latin typeface="Arial" panose="020B0604020202020204" pitchFamily="34" charset="0"/>
                <a:cs typeface="Arial" panose="020B0604020202020204" pitchFamily="34" charset="0"/>
              </a:rPr>
              <a:t>; (RSA)</a:t>
            </a:r>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c</a:t>
            </a:r>
            <a:r>
              <a:rPr lang="en-GB" dirty="0">
                <a:latin typeface="Arial" panose="020B0604020202020204" pitchFamily="34" charset="0"/>
                <a:cs typeface="Arial" panose="020B0604020202020204" pitchFamily="34" charset="0"/>
              </a:rPr>
              <a:t>) the State of Design</a:t>
            </a:r>
            <a:r>
              <a:rPr lang="en-GB" dirty="0" smtClean="0">
                <a:latin typeface="Arial" panose="020B0604020202020204" pitchFamily="34" charset="0"/>
                <a:cs typeface="Arial" panose="020B0604020202020204" pitchFamily="34" charset="0"/>
              </a:rPr>
              <a:t>; (USA &amp; Canada)</a:t>
            </a:r>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d</a:t>
            </a:r>
            <a:r>
              <a:rPr lang="en-GB" dirty="0">
                <a:latin typeface="Arial" panose="020B0604020202020204" pitchFamily="34" charset="0"/>
                <a:cs typeface="Arial" panose="020B0604020202020204" pitchFamily="34" charset="0"/>
              </a:rPr>
              <a:t>) the State of Manufacture; (USA &amp; Canada)</a:t>
            </a:r>
          </a:p>
          <a:p>
            <a:pPr algn="just"/>
            <a:r>
              <a:rPr lang="en-GB" dirty="0" smtClean="0">
                <a:latin typeface="Arial" panose="020B0604020202020204" pitchFamily="34" charset="0"/>
                <a:cs typeface="Arial" panose="020B0604020202020204" pitchFamily="34" charset="0"/>
              </a:rPr>
              <a:t>	and</a:t>
            </a:r>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e</a:t>
            </a:r>
            <a:r>
              <a:rPr lang="en-GB" dirty="0">
                <a:latin typeface="Arial" panose="020B0604020202020204" pitchFamily="34" charset="0"/>
                <a:cs typeface="Arial" panose="020B0604020202020204" pitchFamily="34" charset="0"/>
              </a:rPr>
              <a:t>) the International Civil Aviation Organization, </a:t>
            </a:r>
            <a:r>
              <a:rPr lang="en-GB" dirty="0" smtClean="0">
                <a:latin typeface="Arial" panose="020B0604020202020204" pitchFamily="34" charset="0"/>
                <a:cs typeface="Arial" panose="020B0604020202020204" pitchFamily="34" charset="0"/>
              </a:rPr>
              <a:t>	when </a:t>
            </a:r>
            <a:r>
              <a:rPr lang="en-GB" dirty="0">
                <a:latin typeface="Arial" panose="020B0604020202020204" pitchFamily="34" charset="0"/>
                <a:cs typeface="Arial" panose="020B0604020202020204" pitchFamily="34" charset="0"/>
              </a:rPr>
              <a:t>the aircraft involved is of a maximum </a:t>
            </a:r>
            <a:r>
              <a:rPr lang="en-GB" dirty="0" smtClean="0">
                <a:latin typeface="Arial" panose="020B0604020202020204" pitchFamily="34" charset="0"/>
                <a:cs typeface="Arial" panose="020B0604020202020204" pitchFamily="34" charset="0"/>
              </a:rPr>
              <a:t>	mass </a:t>
            </a:r>
            <a:r>
              <a:rPr lang="en-GB" dirty="0">
                <a:latin typeface="Arial" panose="020B0604020202020204" pitchFamily="34" charset="0"/>
                <a:cs typeface="Arial" panose="020B0604020202020204" pitchFamily="34" charset="0"/>
              </a:rPr>
              <a:t>of over 2 250 kg </a:t>
            </a:r>
            <a:r>
              <a:rPr lang="en-GB" dirty="0" smtClean="0">
                <a:latin typeface="Arial" panose="020B0604020202020204" pitchFamily="34" charset="0"/>
                <a:cs typeface="Arial" panose="020B0604020202020204" pitchFamily="34" charset="0"/>
              </a:rPr>
              <a:t>or </a:t>
            </a:r>
            <a:r>
              <a:rPr lang="en-ZA" dirty="0" smtClean="0">
                <a:latin typeface="Arial" panose="020B0604020202020204" pitchFamily="34" charset="0"/>
                <a:cs typeface="Arial" panose="020B0604020202020204" pitchFamily="34" charset="0"/>
              </a:rPr>
              <a:t>is </a:t>
            </a:r>
            <a:r>
              <a:rPr lang="en-ZA" dirty="0">
                <a:latin typeface="Arial" panose="020B0604020202020204" pitchFamily="34" charset="0"/>
                <a:cs typeface="Arial" panose="020B0604020202020204" pitchFamily="34" charset="0"/>
              </a:rPr>
              <a:t>a turbojet-powered </a:t>
            </a:r>
            <a:r>
              <a:rPr lang="en-ZA" dirty="0" smtClean="0">
                <a:latin typeface="Arial" panose="020B0604020202020204" pitchFamily="34" charset="0"/>
                <a:cs typeface="Arial" panose="020B0604020202020204" pitchFamily="34" charset="0"/>
              </a:rPr>
              <a:t>	aeroplane</a:t>
            </a:r>
            <a:r>
              <a:rPr lang="en-ZA" dirty="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a:t>
            </a: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70050361-4306-4E5A-8A8C-2ACCD11F530B}"/>
              </a:ext>
            </a:extLst>
          </p:cNvPr>
          <p:cNvSpPr txBox="1"/>
          <p:nvPr/>
        </p:nvSpPr>
        <p:spPr>
          <a:xfrm>
            <a:off x="6098177" y="875822"/>
            <a:ext cx="5514703" cy="129266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Each of the State and ICAO received a letter similar to the one below.</a:t>
            </a:r>
          </a:p>
          <a:p>
            <a:endParaRPr lang="en-US" sz="1400" dirty="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7080498" y="1522153"/>
            <a:ext cx="3550060" cy="5114962"/>
          </a:xfrm>
          <a:prstGeom prst="rect">
            <a:avLst/>
          </a:prstGeom>
        </p:spPr>
      </p:pic>
    </p:spTree>
    <p:extLst>
      <p:ext uri="{BB962C8B-B14F-4D97-AF65-F5344CB8AC3E}">
        <p14:creationId xmlns:p14="http://schemas.microsoft.com/office/powerpoint/2010/main" val="1387447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THE INVESTIGATION</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268579" y="625588"/>
            <a:ext cx="5514703" cy="6524863"/>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PROCESS</a:t>
            </a:r>
          </a:p>
          <a:p>
            <a:pPr algn="just"/>
            <a:r>
              <a:rPr lang="en-US" sz="2200" b="1" dirty="0" smtClean="0">
                <a:latin typeface="Arial" panose="020B0604020202020204" pitchFamily="34" charset="0"/>
                <a:cs typeface="Arial" panose="020B0604020202020204" pitchFamily="34" charset="0"/>
              </a:rPr>
              <a:t>2. Preliminary report</a:t>
            </a:r>
          </a:p>
          <a:p>
            <a:pPr algn="just"/>
            <a:r>
              <a:rPr lang="en-US" dirty="0">
                <a:latin typeface="Arial" panose="020B0604020202020204" pitchFamily="34" charset="0"/>
                <a:cs typeface="Arial" panose="020B0604020202020204" pitchFamily="34" charset="0"/>
              </a:rPr>
              <a:t>In terms of the International Civil Aviation Organization (ICAO) Annex 13, Standard </a:t>
            </a:r>
            <a:r>
              <a:rPr lang="en-US" dirty="0" smtClean="0">
                <a:latin typeface="Arial" panose="020B0604020202020204" pitchFamily="34" charset="0"/>
                <a:cs typeface="Arial" panose="020B0604020202020204" pitchFamily="34" charset="0"/>
              </a:rPr>
              <a:t>7.1 &amp; 7.4:</a:t>
            </a:r>
          </a:p>
          <a:p>
            <a:pPr algn="just"/>
            <a:endParaRPr lang="en-US" dirty="0">
              <a:latin typeface="Arial" panose="020B0604020202020204" pitchFamily="34" charset="0"/>
              <a:cs typeface="Arial" panose="020B0604020202020204" pitchFamily="34" charset="0"/>
            </a:endParaRPr>
          </a:p>
          <a:p>
            <a:pPr algn="just"/>
            <a:r>
              <a:rPr lang="en-US" sz="1600" dirty="0" smtClean="0">
                <a:latin typeface="Arial" panose="020B0604020202020204" pitchFamily="34" charset="0"/>
                <a:cs typeface="Arial" panose="020B0604020202020204" pitchFamily="34" charset="0"/>
              </a:rPr>
              <a:t>“7.1 </a:t>
            </a:r>
            <a:r>
              <a:rPr lang="en-GB" sz="1600" dirty="0" smtClean="0">
                <a:latin typeface="Arial" panose="020B0604020202020204" pitchFamily="34" charset="0"/>
                <a:cs typeface="Arial" panose="020B0604020202020204" pitchFamily="34" charset="0"/>
              </a:rPr>
              <a:t>When </a:t>
            </a:r>
            <a:r>
              <a:rPr lang="en-GB" sz="1600" dirty="0">
                <a:latin typeface="Arial" panose="020B0604020202020204" pitchFamily="34" charset="0"/>
                <a:cs typeface="Arial" panose="020B0604020202020204" pitchFamily="34" charset="0"/>
              </a:rPr>
              <a:t>the aircraft involved in an accident is of a maximum mass of over 2 250 kg, the </a:t>
            </a:r>
            <a:r>
              <a:rPr lang="en-GB" sz="1600" dirty="0" smtClean="0">
                <a:latin typeface="Arial" panose="020B0604020202020204" pitchFamily="34" charset="0"/>
                <a:cs typeface="Arial" panose="020B0604020202020204" pitchFamily="34" charset="0"/>
              </a:rPr>
              <a:t>State conducting the investigation </a:t>
            </a:r>
            <a:r>
              <a:rPr lang="en-GB" sz="1600" dirty="0">
                <a:latin typeface="Arial" panose="020B0604020202020204" pitchFamily="34" charset="0"/>
                <a:cs typeface="Arial" panose="020B0604020202020204" pitchFamily="34" charset="0"/>
              </a:rPr>
              <a:t>shall send the Preliminary Report to:</a:t>
            </a:r>
          </a:p>
          <a:p>
            <a:pPr algn="just"/>
            <a:r>
              <a:rPr lang="en-GB" sz="1600" dirty="0" smtClean="0">
                <a:latin typeface="Arial" panose="020B0604020202020204" pitchFamily="34" charset="0"/>
                <a:cs typeface="Arial" panose="020B0604020202020204" pitchFamily="34" charset="0"/>
              </a:rPr>
              <a:t>	a</a:t>
            </a:r>
            <a:r>
              <a:rPr lang="en-GB" sz="1600" dirty="0">
                <a:latin typeface="Arial" panose="020B0604020202020204" pitchFamily="34" charset="0"/>
                <a:cs typeface="Arial" panose="020B0604020202020204" pitchFamily="34" charset="0"/>
              </a:rPr>
              <a:t>) the State of Registry or the State of </a:t>
            </a:r>
            <a:r>
              <a:rPr lang="en-GB" sz="1600" dirty="0" smtClean="0">
                <a:latin typeface="Arial" panose="020B0604020202020204" pitchFamily="34" charset="0"/>
                <a:cs typeface="Arial" panose="020B0604020202020204" pitchFamily="34" charset="0"/>
              </a:rPr>
              <a:t>Occurrence</a:t>
            </a:r>
            <a:r>
              <a:rPr lang="en-GB" sz="1600" dirty="0">
                <a:latin typeface="Arial" panose="020B0604020202020204" pitchFamily="34" charset="0"/>
                <a:cs typeface="Arial" panose="020B0604020202020204" pitchFamily="34" charset="0"/>
              </a:rPr>
              <a:t>, as </a:t>
            </a:r>
            <a:r>
              <a:rPr lang="en-GB" sz="1600" dirty="0" smtClean="0">
                <a:latin typeface="Arial" panose="020B0604020202020204" pitchFamily="34" charset="0"/>
                <a:cs typeface="Arial" panose="020B0604020202020204" pitchFamily="34" charset="0"/>
              </a:rPr>
              <a:t>	appropriate; (RSA)</a:t>
            </a:r>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	b</a:t>
            </a:r>
            <a:r>
              <a:rPr lang="en-GB" sz="1600" dirty="0">
                <a:latin typeface="Arial" panose="020B0604020202020204" pitchFamily="34" charset="0"/>
                <a:cs typeface="Arial" panose="020B0604020202020204" pitchFamily="34" charset="0"/>
              </a:rPr>
              <a:t>) the State of the Operator</a:t>
            </a:r>
            <a:r>
              <a:rPr lang="en-GB" sz="1600" dirty="0" smtClean="0">
                <a:latin typeface="Arial" panose="020B0604020202020204" pitchFamily="34" charset="0"/>
                <a:cs typeface="Arial" panose="020B0604020202020204" pitchFamily="34" charset="0"/>
              </a:rPr>
              <a:t>; (RSA)</a:t>
            </a:r>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	c</a:t>
            </a:r>
            <a:r>
              <a:rPr lang="en-GB" sz="1600" dirty="0">
                <a:latin typeface="Arial" panose="020B0604020202020204" pitchFamily="34" charset="0"/>
                <a:cs typeface="Arial" panose="020B0604020202020204" pitchFamily="34" charset="0"/>
              </a:rPr>
              <a:t>) the State of Design; (USA &amp; Canada</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	d</a:t>
            </a:r>
            <a:r>
              <a:rPr lang="en-GB" sz="1600" dirty="0">
                <a:latin typeface="Arial" panose="020B0604020202020204" pitchFamily="34" charset="0"/>
                <a:cs typeface="Arial" panose="020B0604020202020204" pitchFamily="34" charset="0"/>
              </a:rPr>
              <a:t>) the State of Manufacture; (USA &amp; Canada</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	e</a:t>
            </a:r>
            <a:r>
              <a:rPr lang="en-GB" sz="1600" dirty="0">
                <a:latin typeface="Arial" panose="020B0604020202020204" pitchFamily="34" charset="0"/>
                <a:cs typeface="Arial" panose="020B0604020202020204" pitchFamily="34" charset="0"/>
              </a:rPr>
              <a:t>) any State that provided relevant information, </a:t>
            </a:r>
            <a:r>
              <a:rPr lang="en-GB" sz="1600" dirty="0" smtClean="0">
                <a:latin typeface="Arial" panose="020B0604020202020204" pitchFamily="34" charset="0"/>
                <a:cs typeface="Arial" panose="020B0604020202020204" pitchFamily="34" charset="0"/>
              </a:rPr>
              <a:t>	significant </a:t>
            </a:r>
            <a:r>
              <a:rPr lang="en-GB" sz="1600" dirty="0">
                <a:latin typeface="Arial" panose="020B0604020202020204" pitchFamily="34" charset="0"/>
                <a:cs typeface="Arial" panose="020B0604020202020204" pitchFamily="34" charset="0"/>
              </a:rPr>
              <a:t>facilities or experts; </a:t>
            </a:r>
            <a:r>
              <a:rPr lang="en-GB" sz="1600" dirty="0" smtClean="0">
                <a:latin typeface="Arial" panose="020B0604020202020204" pitchFamily="34" charset="0"/>
                <a:cs typeface="Arial" panose="020B0604020202020204" pitchFamily="34" charset="0"/>
              </a:rPr>
              <a:t>(France) and</a:t>
            </a:r>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	f</a:t>
            </a:r>
            <a:r>
              <a:rPr lang="en-GB" sz="1600" dirty="0">
                <a:latin typeface="Arial" panose="020B0604020202020204" pitchFamily="34" charset="0"/>
                <a:cs typeface="Arial" panose="020B0604020202020204" pitchFamily="34" charset="0"/>
              </a:rPr>
              <a:t>) the International Civil Aviation Organization</a:t>
            </a:r>
            <a:r>
              <a:rPr lang="en-GB" sz="1600" dirty="0" smtClean="0">
                <a:latin typeface="Arial" panose="020B0604020202020204" pitchFamily="34" charset="0"/>
                <a:cs typeface="Arial" panose="020B0604020202020204" pitchFamily="34" charset="0"/>
              </a:rPr>
              <a:t>.”</a:t>
            </a:r>
          </a:p>
          <a:p>
            <a:pPr algn="just"/>
            <a:endParaRPr lang="en-US"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“7.4 </a:t>
            </a:r>
            <a:r>
              <a:rPr lang="en-GB" sz="1600" dirty="0">
                <a:latin typeface="Arial" panose="020B0604020202020204" pitchFamily="34" charset="0"/>
                <a:cs typeface="Arial" panose="020B0604020202020204" pitchFamily="34" charset="0"/>
              </a:rPr>
              <a:t>The Preliminary Report shall be sent by facsimile, e-mail, or airmail within thirty days of the date of the accident unless the Accident/Incident Data Report has been sent by that time. When matters directly affecting safety are involved, it shall be sent as soon as the information is available and by the most suitable and quickest means available</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70050361-4306-4E5A-8A8C-2ACCD11F530B}"/>
              </a:ext>
            </a:extLst>
          </p:cNvPr>
          <p:cNvSpPr txBox="1"/>
          <p:nvPr/>
        </p:nvSpPr>
        <p:spPr>
          <a:xfrm>
            <a:off x="6098177" y="875822"/>
            <a:ext cx="5514703" cy="129266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Each of the State and ICAO received a report similar to the one below.</a:t>
            </a:r>
          </a:p>
          <a:p>
            <a:endParaRPr lang="en-US" sz="1400" dirty="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956121" y="1530395"/>
            <a:ext cx="3636668" cy="5290234"/>
          </a:xfrm>
          <a:prstGeom prst="rect">
            <a:avLst/>
          </a:prstGeom>
        </p:spPr>
      </p:pic>
    </p:spTree>
    <p:extLst>
      <p:ext uri="{BB962C8B-B14F-4D97-AF65-F5344CB8AC3E}">
        <p14:creationId xmlns:p14="http://schemas.microsoft.com/office/powerpoint/2010/main" val="2981995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THE INVESTIGATION</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381000" y="1193295"/>
            <a:ext cx="10689771" cy="5047536"/>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Preliminary report</a:t>
            </a:r>
          </a:p>
          <a:p>
            <a:pPr marL="457200" indent="-45720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preliminary report was issued by Accident and Incident Investigations Division (AIID) within the 30 day requirement as sent to the states as required by ICAO Annex 13.</a:t>
            </a:r>
          </a:p>
          <a:p>
            <a:pPr marL="457200" indent="-45720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preliminary report was issued with a recommendation for the Minister to delegate the investigation to another State due to the request from the victims families and the pressure from the industry.</a:t>
            </a:r>
          </a:p>
          <a:p>
            <a:pPr marL="457200" indent="-45720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During the preparation to delegate, the world was hit by the COVID 19 pandemic which lasted for the most of 2020 and the delegated State (Ethiopia) could not travel to RSA.</a:t>
            </a:r>
          </a:p>
          <a:p>
            <a:pPr marL="457200" indent="-45720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That resulted on RSA having to issue an Interim Statement on 23 January 2021 which is 12 months after the accident as required by ICAO Annex 13, Standard 6.6.</a:t>
            </a:r>
          </a:p>
          <a:p>
            <a:endParaRPr lang="en-US" sz="14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5571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27262E4C-06BA-4658-9DB3-C8B187E05D50}"/>
              </a:ext>
            </a:extLst>
          </p:cNvPr>
          <p:cNvSpPr txBox="1">
            <a:spLocks/>
          </p:cNvSpPr>
          <p:nvPr/>
        </p:nvSpPr>
        <p:spPr>
          <a:xfrm>
            <a:off x="973776" y="1273973"/>
            <a:ext cx="9619013" cy="4924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a:pPr>
            <a:endParaRPr lang="en-ZA" sz="1400" dirty="0"/>
          </a:p>
        </p:txBody>
      </p:sp>
      <p:sp>
        <p:nvSpPr>
          <p:cNvPr id="6" name="TextBox 5">
            <a:extLst>
              <a:ext uri="{FF2B5EF4-FFF2-40B4-BE49-F238E27FC236}">
                <a16:creationId xmlns="" xmlns:a16="http://schemas.microsoft.com/office/drawing/2014/main" id="{91D6874B-0546-4082-B0A0-4E503F08A312}"/>
              </a:ext>
            </a:extLst>
          </p:cNvPr>
          <p:cNvSpPr txBox="1"/>
          <p:nvPr/>
        </p:nvSpPr>
        <p:spPr>
          <a:xfrm>
            <a:off x="1233686" y="156706"/>
            <a:ext cx="8876408" cy="707886"/>
          </a:xfrm>
          <a:prstGeom prst="rect">
            <a:avLst/>
          </a:prstGeom>
          <a:noFill/>
          <a:ln w="38100">
            <a:noFill/>
          </a:ln>
        </p:spPr>
        <p:txBody>
          <a:bodyPr wrap="square" rtlCol="0">
            <a:spAutoFit/>
          </a:bodyPr>
          <a:lstStyle/>
          <a:p>
            <a:pPr algn="ctr"/>
            <a:r>
              <a:rPr lang="en-ZA" sz="4000" b="1" dirty="0" smtClean="0">
                <a:solidFill>
                  <a:srgbClr val="B79E74"/>
                </a:solidFill>
                <a:latin typeface="Arial" panose="020B0604020202020204" pitchFamily="34" charset="0"/>
                <a:cs typeface="Arial" panose="020B0604020202020204" pitchFamily="34" charset="0"/>
              </a:rPr>
              <a:t>THE INVESTIGATION</a:t>
            </a:r>
            <a:endParaRPr lang="en-ZA" sz="4000" b="1" dirty="0">
              <a:solidFill>
                <a:srgbClr val="B79E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0050361-4306-4E5A-8A8C-2ACCD11F530B}"/>
              </a:ext>
            </a:extLst>
          </p:cNvPr>
          <p:cNvSpPr txBox="1"/>
          <p:nvPr/>
        </p:nvSpPr>
        <p:spPr>
          <a:xfrm>
            <a:off x="268579" y="875822"/>
            <a:ext cx="5514703" cy="3600986"/>
          </a:xfrm>
          <a:prstGeom prst="rect">
            <a:avLst/>
          </a:prstGeom>
          <a:noFill/>
        </p:spPr>
        <p:txBody>
          <a:bodyPr wrap="square" rtlCol="0">
            <a:spAutoFit/>
          </a:bodyPr>
          <a:lstStyle/>
          <a:p>
            <a:pPr algn="just"/>
            <a:r>
              <a:rPr lang="en-US" sz="2200" b="1" dirty="0" smtClean="0">
                <a:latin typeface="Arial" panose="020B0604020202020204" pitchFamily="34" charset="0"/>
                <a:cs typeface="Arial" panose="020B0604020202020204" pitchFamily="34" charset="0"/>
              </a:rPr>
              <a:t>PROCESS</a:t>
            </a:r>
          </a:p>
          <a:p>
            <a:pPr algn="just"/>
            <a:endParaRPr lang="en-US" sz="2200" b="1" dirty="0" smtClean="0">
              <a:latin typeface="Arial" panose="020B0604020202020204" pitchFamily="34" charset="0"/>
              <a:cs typeface="Arial" panose="020B0604020202020204" pitchFamily="34" charset="0"/>
            </a:endParaRPr>
          </a:p>
          <a:p>
            <a:pPr algn="just"/>
            <a:r>
              <a:rPr lang="en-US" sz="2200" b="1" dirty="0">
                <a:latin typeface="Arial" panose="020B0604020202020204" pitchFamily="34" charset="0"/>
                <a:cs typeface="Arial" panose="020B0604020202020204" pitchFamily="34" charset="0"/>
              </a:rPr>
              <a:t>3</a:t>
            </a:r>
            <a:r>
              <a:rPr lang="en-US" sz="2200" b="1" dirty="0" smtClean="0">
                <a:latin typeface="Arial" panose="020B0604020202020204" pitchFamily="34" charset="0"/>
                <a:cs typeface="Arial" panose="020B0604020202020204" pitchFamily="34" charset="0"/>
              </a:rPr>
              <a:t>. Interim Statement</a:t>
            </a:r>
          </a:p>
          <a:p>
            <a:pPr algn="just"/>
            <a:r>
              <a:rPr lang="en-US" dirty="0">
                <a:latin typeface="Arial" panose="020B0604020202020204" pitchFamily="34" charset="0"/>
                <a:cs typeface="Arial" panose="020B0604020202020204" pitchFamily="34" charset="0"/>
              </a:rPr>
              <a:t>In terms of the International Civil Aviation Organization (ICAO) Annex 13, Standard </a:t>
            </a:r>
            <a:r>
              <a:rPr lang="en-US" dirty="0" smtClean="0">
                <a:latin typeface="Arial" panose="020B0604020202020204" pitchFamily="34" charset="0"/>
                <a:cs typeface="Arial" panose="020B0604020202020204" pitchFamily="34" charset="0"/>
              </a:rPr>
              <a:t>6.6:</a:t>
            </a:r>
          </a:p>
          <a:p>
            <a:pPr algn="just"/>
            <a:endParaRPr lang="en-US" dirty="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6.6 If the </a:t>
            </a:r>
            <a:r>
              <a:rPr lang="en-GB" dirty="0" smtClean="0">
                <a:latin typeface="Arial" panose="020B0604020202020204" pitchFamily="34" charset="0"/>
                <a:cs typeface="Arial" panose="020B0604020202020204" pitchFamily="34" charset="0"/>
              </a:rPr>
              <a:t>report </a:t>
            </a:r>
            <a:r>
              <a:rPr lang="en-GB" dirty="0">
                <a:latin typeface="Arial" panose="020B0604020202020204" pitchFamily="34" charset="0"/>
                <a:cs typeface="Arial" panose="020B0604020202020204" pitchFamily="34" charset="0"/>
              </a:rPr>
              <a:t>cannot be made publicly available within twelve months, the State conducting the investigation </a:t>
            </a:r>
            <a:r>
              <a:rPr lang="en-GB" dirty="0" smtClean="0">
                <a:latin typeface="Arial" panose="020B0604020202020204" pitchFamily="34" charset="0"/>
                <a:cs typeface="Arial" panose="020B0604020202020204" pitchFamily="34" charset="0"/>
              </a:rPr>
              <a:t>shall make </a:t>
            </a:r>
            <a:r>
              <a:rPr lang="en-GB" dirty="0">
                <a:latin typeface="Arial" panose="020B0604020202020204" pitchFamily="34" charset="0"/>
                <a:cs typeface="Arial" panose="020B0604020202020204" pitchFamily="34" charset="0"/>
              </a:rPr>
              <a:t>an interim statement publicly available on each anniversary of the occurrence, detailing the progress of </a:t>
            </a:r>
            <a:r>
              <a:rPr lang="en-GB" dirty="0" smtClean="0">
                <a:latin typeface="Arial" panose="020B0604020202020204" pitchFamily="34" charset="0"/>
                <a:cs typeface="Arial" panose="020B0604020202020204" pitchFamily="34" charset="0"/>
              </a:rPr>
              <a:t>the investigation </a:t>
            </a:r>
            <a:r>
              <a:rPr lang="en-GB" dirty="0">
                <a:latin typeface="Arial" panose="020B0604020202020204" pitchFamily="34" charset="0"/>
                <a:cs typeface="Arial" panose="020B0604020202020204" pitchFamily="34" charset="0"/>
              </a:rPr>
              <a:t>and any safety issues raised</a:t>
            </a:r>
            <a:r>
              <a:rPr lang="en-GB"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70050361-4306-4E5A-8A8C-2ACCD11F530B}"/>
              </a:ext>
            </a:extLst>
          </p:cNvPr>
          <p:cNvSpPr txBox="1"/>
          <p:nvPr/>
        </p:nvSpPr>
        <p:spPr>
          <a:xfrm>
            <a:off x="6098177" y="875822"/>
            <a:ext cx="5514703" cy="129266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Each of the State and ICAO received a report similar to the one below.</a:t>
            </a:r>
          </a:p>
          <a:p>
            <a:endParaRPr lang="en-US" sz="1400" dirty="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802403" y="1555244"/>
            <a:ext cx="3720718" cy="5302756"/>
          </a:xfrm>
          <a:prstGeom prst="rect">
            <a:avLst/>
          </a:prstGeom>
        </p:spPr>
      </p:pic>
    </p:spTree>
    <p:extLst>
      <p:ext uri="{BB962C8B-B14F-4D97-AF65-F5344CB8AC3E}">
        <p14:creationId xmlns:p14="http://schemas.microsoft.com/office/powerpoint/2010/main" val="3103329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t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ast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CE3D459B85A04BAF5C141628CD2810" ma:contentTypeVersion="13" ma:contentTypeDescription="Create a new document." ma:contentTypeScope="" ma:versionID="6518f981210a2c90606717b1ca654215">
  <xsd:schema xmlns:xsd="http://www.w3.org/2001/XMLSchema" xmlns:xs="http://www.w3.org/2001/XMLSchema" xmlns:p="http://schemas.microsoft.com/office/2006/metadata/properties" xmlns:ns3="ecdc3562-1f50-4d05-a882-6269419ae887" xmlns:ns4="1fad9908-7089-4bda-9af6-f6efc5725dd2" targetNamespace="http://schemas.microsoft.com/office/2006/metadata/properties" ma:root="true" ma:fieldsID="6ebab60409fac44debc5c0a609b08e73" ns3:_="" ns4:_="">
    <xsd:import namespace="ecdc3562-1f50-4d05-a882-6269419ae887"/>
    <xsd:import namespace="1fad9908-7089-4bda-9af6-f6efc5725d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c3562-1f50-4d05-a882-6269419ae8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ad9908-7089-4bda-9af6-f6efc5725d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E2A954-5BBB-42FA-A787-8EA8B86FCCD3}">
  <ds:schemaRefs>
    <ds:schemaRef ds:uri="http://schemas.microsoft.com/sharepoint/v3/contenttype/forms"/>
  </ds:schemaRefs>
</ds:datastoreItem>
</file>

<file path=customXml/itemProps2.xml><?xml version="1.0" encoding="utf-8"?>
<ds:datastoreItem xmlns:ds="http://schemas.openxmlformats.org/officeDocument/2006/customXml" ds:itemID="{9774C0AC-28E1-4EAE-A77E-8230C38DD139}">
  <ds:schemaRefs>
    <ds:schemaRef ds:uri="http://schemas.microsoft.com/office/2006/metadata/properties"/>
    <ds:schemaRef ds:uri="http://schemas.microsoft.com/office/2006/documentManagement/types"/>
    <ds:schemaRef ds:uri="http://purl.org/dc/terms/"/>
    <ds:schemaRef ds:uri="http://purl.org/dc/elements/1.1/"/>
    <ds:schemaRef ds:uri="ecdc3562-1f50-4d05-a882-6269419ae887"/>
    <ds:schemaRef ds:uri="http://schemas.microsoft.com/office/infopath/2007/PartnerControls"/>
    <ds:schemaRef ds:uri="http://schemas.openxmlformats.org/package/2006/metadata/core-properties"/>
    <ds:schemaRef ds:uri="1fad9908-7089-4bda-9af6-f6efc5725dd2"/>
    <ds:schemaRef ds:uri="http://www.w3.org/XML/1998/namespace"/>
    <ds:schemaRef ds:uri="http://purl.org/dc/dcmitype/"/>
  </ds:schemaRefs>
</ds:datastoreItem>
</file>

<file path=customXml/itemProps3.xml><?xml version="1.0" encoding="utf-8"?>
<ds:datastoreItem xmlns:ds="http://schemas.openxmlformats.org/officeDocument/2006/customXml" ds:itemID="{79186131-6D3A-4101-A29D-86AC5415BD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c3562-1f50-4d05-a882-6269419ae887"/>
    <ds:schemaRef ds:uri="1fad9908-7089-4bda-9af6-f6efc5725d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6920</TotalTime>
  <Words>2609</Words>
  <Application>Microsoft Office PowerPoint</Application>
  <PresentationFormat>Custom</PresentationFormat>
  <Paragraphs>283</Paragraphs>
  <Slides>33</Slides>
  <Notes>3</Notes>
  <HiddenSlides>0</HiddenSlides>
  <MMClips>0</MMClips>
  <ScaleCrop>false</ScaleCrop>
  <HeadingPairs>
    <vt:vector size="4" baseType="variant">
      <vt:variant>
        <vt:lpstr>Theme</vt:lpstr>
      </vt:variant>
      <vt:variant>
        <vt:i4>5</vt:i4>
      </vt:variant>
      <vt:variant>
        <vt:lpstr>Slide Titles</vt:lpstr>
      </vt:variant>
      <vt:variant>
        <vt:i4>33</vt:i4>
      </vt:variant>
    </vt:vector>
  </HeadingPairs>
  <TitlesOfParts>
    <vt:vector size="38" baseType="lpstr">
      <vt:lpstr>Master 1</vt:lpstr>
      <vt:lpstr>Master 2</vt:lpstr>
      <vt:lpstr>1_Master 2</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Sonja</dc:creator>
  <cp:lastModifiedBy>Sandile</cp:lastModifiedBy>
  <cp:revision>454</cp:revision>
  <cp:lastPrinted>2020-06-18T11:44:18Z</cp:lastPrinted>
  <dcterms:created xsi:type="dcterms:W3CDTF">2015-08-26T05:51:44Z</dcterms:created>
  <dcterms:modified xsi:type="dcterms:W3CDTF">2022-03-08T12:26:41Z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0x010100B5CE3D459B85A04BAF5C141628CD2810</vt:lpwstr>
  </property>
</Properties>
</file>